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1701" r:id="rId3"/>
    <p:sldId id="1717" r:id="rId4"/>
    <p:sldId id="1627" r:id="rId5"/>
    <p:sldId id="1767" r:id="rId6"/>
    <p:sldId id="1793" r:id="rId7"/>
    <p:sldId id="1795" r:id="rId8"/>
    <p:sldId id="1785" r:id="rId9"/>
    <p:sldId id="1797" r:id="rId10"/>
    <p:sldId id="1798" r:id="rId11"/>
    <p:sldId id="1748" r:id="rId12"/>
    <p:sldId id="1783" r:id="rId13"/>
    <p:sldId id="1813" r:id="rId14"/>
  </p:sldIdLst>
  <p:sldSz cx="12190095" cy="6859270"/>
  <p:notesSz cx="6858000" cy="9144000"/>
  <p:custDataLst>
    <p:tags r:id="rId21"/>
  </p:custDataLst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1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6318" autoAdjust="0"/>
  </p:normalViewPr>
  <p:slideViewPr>
    <p:cSldViewPr showGuides="1">
      <p:cViewPr varScale="1">
        <p:scale>
          <a:sx n="81" d="100"/>
          <a:sy n="81" d="100"/>
        </p:scale>
        <p:origin x="82" y="163"/>
      </p:cViewPr>
      <p:guideLst>
        <p:guide orient="horz" pos="2101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102"/>
      </p:cViewPr>
      <p:guideLst>
        <p:guide orient="horz" pos="280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82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4" Type="http://schemas.openxmlformats.org/officeDocument/2006/relationships/tags" Target="../tags/tag65.xml"/><Relationship Id="rId3" Type="http://schemas.openxmlformats.org/officeDocument/2006/relationships/image" Target="../media/image2.jpeg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image" Target="../media/image4.jpeg"/><Relationship Id="rId5" Type="http://schemas.openxmlformats.org/officeDocument/2006/relationships/tags" Target="../tags/tag68.xml"/><Relationship Id="rId4" Type="http://schemas.openxmlformats.org/officeDocument/2006/relationships/image" Target="../media/image3.jpeg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image" Target="../media/image2.jpe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1.jpeg"/><Relationship Id="rId2" Type="http://schemas.openxmlformats.org/officeDocument/2006/relationships/tags" Target="../tags/tag20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image" Target="../media/image1.jpeg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image" Target="../media/image1.jpeg"/><Relationship Id="rId2" Type="http://schemas.openxmlformats.org/officeDocument/2006/relationships/tags" Target="../tags/tag38.xml"/><Relationship Id="rId14" Type="http://schemas.openxmlformats.org/officeDocument/2006/relationships/tags" Target="../tags/tag49.xml"/><Relationship Id="rId13" Type="http://schemas.openxmlformats.org/officeDocument/2006/relationships/tags" Target="../tags/tag48.xml"/><Relationship Id="rId12" Type="http://schemas.openxmlformats.org/officeDocument/2006/relationships/tags" Target="../tags/tag47.xml"/><Relationship Id="rId11" Type="http://schemas.openxmlformats.org/officeDocument/2006/relationships/tags" Target="../tags/tag46.xml"/><Relationship Id="rId10" Type="http://schemas.openxmlformats.org/officeDocument/2006/relationships/tags" Target="../tags/tag45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image" Target="../media/image2.jpeg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7" Type="http://schemas.openxmlformats.org/officeDocument/2006/relationships/tags" Target="../tags/tag59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image" Target="../media/image2.jpeg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tags" Target="../tags/tag63.xml"/><Relationship Id="rId3" Type="http://schemas.openxmlformats.org/officeDocument/2006/relationships/image" Target="../media/image2.jpeg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30929" y="1171"/>
            <a:ext cx="6359167" cy="5369717"/>
          </a:xfrm>
          <a:prstGeom prst="rect">
            <a:avLst/>
          </a:prstGeom>
        </p:spPr>
      </p:pic>
      <p:grpSp>
        <p:nvGrpSpPr>
          <p:cNvPr id="9" name="组合 8"/>
          <p:cNvGrpSpPr/>
          <p:nvPr userDrawn="1">
            <p:custDataLst>
              <p:tags r:id="rId4"/>
            </p:custDataLst>
          </p:nvPr>
        </p:nvGrpSpPr>
        <p:grpSpPr>
          <a:xfrm>
            <a:off x="1728119" y="1329380"/>
            <a:ext cx="1871608" cy="1946424"/>
            <a:chOff x="1911161" y="1409185"/>
            <a:chExt cx="1766230" cy="1836834"/>
          </a:xfrm>
        </p:grpSpPr>
        <p:grpSp>
          <p:nvGrpSpPr>
            <p:cNvPr id="10" name="组合 9"/>
            <p:cNvGrpSpPr/>
            <p:nvPr/>
          </p:nvGrpSpPr>
          <p:grpSpPr>
            <a:xfrm>
              <a:off x="2368043" y="1915059"/>
              <a:ext cx="794606" cy="794606"/>
              <a:chOff x="2623146" y="1445496"/>
              <a:chExt cx="723842" cy="723842"/>
            </a:xfrm>
          </p:grpSpPr>
          <p:sp>
            <p:nvSpPr>
              <p:cNvPr id="13" name="弧形 12"/>
              <p:cNvSpPr/>
              <p:nvPr>
                <p:custDataLst>
                  <p:tags r:id="rId5"/>
                </p:custDataLst>
              </p:nvPr>
            </p:nvSpPr>
            <p:spPr>
              <a:xfrm>
                <a:off x="2623146" y="1445496"/>
                <a:ext cx="723842" cy="723842"/>
              </a:xfrm>
              <a:prstGeom prst="arc">
                <a:avLst>
                  <a:gd name="adj1" fmla="val 9693903"/>
                  <a:gd name="adj2" fmla="val 17816040"/>
                </a:avLst>
              </a:prstGeom>
              <a:ln w="19050"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4" name="弧形 13"/>
              <p:cNvSpPr/>
              <p:nvPr>
                <p:custDataLst>
                  <p:tags r:id="rId6"/>
                </p:custDataLst>
              </p:nvPr>
            </p:nvSpPr>
            <p:spPr>
              <a:xfrm flipH="1" flipV="1">
                <a:off x="2623146" y="1445496"/>
                <a:ext cx="723842" cy="723842"/>
              </a:xfrm>
              <a:prstGeom prst="arc">
                <a:avLst>
                  <a:gd name="adj1" fmla="val 9693903"/>
                  <a:gd name="adj2" fmla="val 17816040"/>
                </a:avLst>
              </a:prstGeom>
              <a:ln w="19050"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cxnSp>
          <p:nvCxnSpPr>
            <p:cNvPr id="11" name="直接连接符 10"/>
            <p:cNvCxnSpPr/>
            <p:nvPr>
              <p:custDataLst>
                <p:tags r:id="rId7"/>
              </p:custDataLst>
            </p:nvPr>
          </p:nvCxnSpPr>
          <p:spPr>
            <a:xfrm flipV="1">
              <a:off x="3067257" y="1409185"/>
              <a:ext cx="610134" cy="67119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>
              <p:custDataLst>
                <p:tags r:id="rId8"/>
              </p:custDataLst>
            </p:nvPr>
          </p:nvCxnSpPr>
          <p:spPr>
            <a:xfrm flipV="1">
              <a:off x="1911161" y="2574824"/>
              <a:ext cx="610134" cy="67119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直接连接符 14"/>
          <p:cNvCxnSpPr/>
          <p:nvPr userDrawn="1">
            <p:custDataLst>
              <p:tags r:id="rId9"/>
            </p:custDataLst>
          </p:nvPr>
        </p:nvCxnSpPr>
        <p:spPr>
          <a:xfrm flipH="1">
            <a:off x="2088580" y="4210350"/>
            <a:ext cx="0" cy="1157030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 userDrawn="1">
            <p:custDataLst>
              <p:tags r:id="rId10"/>
            </p:custDataLst>
          </p:nvPr>
        </p:nvCxnSpPr>
        <p:spPr>
          <a:xfrm flipH="1">
            <a:off x="3186644" y="4494786"/>
            <a:ext cx="0" cy="872595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2298050" y="1994501"/>
            <a:ext cx="939170" cy="3637194"/>
          </a:xfrm>
        </p:spPr>
        <p:txBody>
          <a:bodyPr vert="eaVert" lIns="90000" tIns="46800" rIns="90000" bIns="46800" anchor="b" anchorCtr="0">
            <a:normAutofit/>
          </a:bodyPr>
          <a:lstStyle>
            <a:lvl1pPr algn="l">
              <a:defRPr sz="4400" spc="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r>
              <a:rPr lang="zh-CN" altLang="en-US"/>
              <a:t>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3237220" y="3023252"/>
            <a:ext cx="546780" cy="2608443"/>
          </a:xfrm>
        </p:spPr>
        <p:txBody>
          <a:bodyPr vert="eaVert" lIns="90000" tIns="46800" rIns="90000" bIns="46800" anchor="b" anchorCtr="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0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9435" indent="0" algn="ctr">
              <a:buNone/>
              <a:defRPr sz="1600"/>
            </a:lvl5pPr>
            <a:lvl6pPr marL="2286635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 flipV="1">
            <a:off x="11064416" y="5903843"/>
            <a:ext cx="1125679" cy="951081"/>
          </a:xfrm>
          <a:prstGeom prst="rect">
            <a:avLst/>
          </a:prstGeom>
        </p:spPr>
      </p:pic>
      <p:sp>
        <p:nvSpPr>
          <p:cNvPr id="10" name="矩形 9"/>
          <p:cNvSpPr/>
          <p:nvPr userDrawn="1">
            <p:custDataLst>
              <p:tags r:id="rId4"/>
            </p:custDataLst>
          </p:nvPr>
        </p:nvSpPr>
        <p:spPr>
          <a:xfrm>
            <a:off x="0" y="2441"/>
            <a:ext cx="12190095" cy="914257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60245"/>
            <a:ext cx="12190095" cy="4938781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854" y="9424"/>
            <a:ext cx="1947241" cy="164566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 flipH="1" flipV="1">
            <a:off x="0" y="5254340"/>
            <a:ext cx="1889465" cy="1596141"/>
          </a:xfrm>
          <a:prstGeom prst="rect">
            <a:avLst/>
          </a:prstGeom>
        </p:spPr>
      </p:pic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64416" y="4345"/>
            <a:ext cx="1125679" cy="95108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777" y="444336"/>
            <a:ext cx="10850541" cy="441895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69777" y="953530"/>
            <a:ext cx="10850541" cy="538806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8035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30929" y="1171"/>
            <a:ext cx="6359167" cy="5369717"/>
          </a:xfrm>
          <a:prstGeom prst="rect">
            <a:avLst/>
          </a:prstGeom>
        </p:spPr>
      </p:pic>
      <p:grpSp>
        <p:nvGrpSpPr>
          <p:cNvPr id="8" name="组合 7"/>
          <p:cNvGrpSpPr/>
          <p:nvPr userDrawn="1">
            <p:custDataLst>
              <p:tags r:id="rId4"/>
            </p:custDataLst>
          </p:nvPr>
        </p:nvGrpSpPr>
        <p:grpSpPr>
          <a:xfrm>
            <a:off x="1728119" y="1329380"/>
            <a:ext cx="1871608" cy="1946424"/>
            <a:chOff x="1911161" y="1409185"/>
            <a:chExt cx="1766230" cy="1836834"/>
          </a:xfrm>
        </p:grpSpPr>
        <p:grpSp>
          <p:nvGrpSpPr>
            <p:cNvPr id="9" name="组合 8"/>
            <p:cNvGrpSpPr/>
            <p:nvPr/>
          </p:nvGrpSpPr>
          <p:grpSpPr>
            <a:xfrm>
              <a:off x="2368043" y="1915059"/>
              <a:ext cx="794606" cy="794606"/>
              <a:chOff x="2623146" y="1445496"/>
              <a:chExt cx="723842" cy="723842"/>
            </a:xfrm>
          </p:grpSpPr>
          <p:sp>
            <p:nvSpPr>
              <p:cNvPr id="12" name="弧形 11"/>
              <p:cNvSpPr/>
              <p:nvPr>
                <p:custDataLst>
                  <p:tags r:id="rId5"/>
                </p:custDataLst>
              </p:nvPr>
            </p:nvSpPr>
            <p:spPr>
              <a:xfrm>
                <a:off x="2623146" y="1445496"/>
                <a:ext cx="723842" cy="723842"/>
              </a:xfrm>
              <a:prstGeom prst="arc">
                <a:avLst>
                  <a:gd name="adj1" fmla="val 9693903"/>
                  <a:gd name="adj2" fmla="val 17816040"/>
                </a:avLst>
              </a:prstGeom>
              <a:ln w="19050"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" name="弧形 12"/>
              <p:cNvSpPr/>
              <p:nvPr>
                <p:custDataLst>
                  <p:tags r:id="rId6"/>
                </p:custDataLst>
              </p:nvPr>
            </p:nvSpPr>
            <p:spPr>
              <a:xfrm flipH="1" flipV="1">
                <a:off x="2623146" y="1445496"/>
                <a:ext cx="723842" cy="723842"/>
              </a:xfrm>
              <a:prstGeom prst="arc">
                <a:avLst>
                  <a:gd name="adj1" fmla="val 9693903"/>
                  <a:gd name="adj2" fmla="val 17816040"/>
                </a:avLst>
              </a:prstGeom>
              <a:ln w="19050"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cxnSp>
          <p:nvCxnSpPr>
            <p:cNvPr id="10" name="直接连接符 9"/>
            <p:cNvCxnSpPr/>
            <p:nvPr>
              <p:custDataLst>
                <p:tags r:id="rId7"/>
              </p:custDataLst>
            </p:nvPr>
          </p:nvCxnSpPr>
          <p:spPr>
            <a:xfrm flipV="1">
              <a:off x="3067257" y="1409185"/>
              <a:ext cx="610134" cy="67119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>
              <p:custDataLst>
                <p:tags r:id="rId8"/>
              </p:custDataLst>
            </p:nvPr>
          </p:nvCxnSpPr>
          <p:spPr>
            <a:xfrm flipV="1">
              <a:off x="1911161" y="2574824"/>
              <a:ext cx="610134" cy="67119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直接连接符 13"/>
          <p:cNvCxnSpPr/>
          <p:nvPr userDrawn="1">
            <p:custDataLst>
              <p:tags r:id="rId9"/>
            </p:custDataLst>
          </p:nvPr>
        </p:nvCxnSpPr>
        <p:spPr>
          <a:xfrm flipH="1">
            <a:off x="2200686" y="4210350"/>
            <a:ext cx="0" cy="1157030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 userDrawn="1">
            <p:custDataLst>
              <p:tags r:id="rId10"/>
            </p:custDataLst>
          </p:nvPr>
        </p:nvCxnSpPr>
        <p:spPr>
          <a:xfrm flipH="1">
            <a:off x="3089990" y="4478649"/>
            <a:ext cx="0" cy="88873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2247555" y="3185833"/>
            <a:ext cx="806719" cy="2328678"/>
          </a:xfrm>
        </p:spPr>
        <p:txBody>
          <a:bodyPr vert="eaVert" lIns="90170" tIns="46990" rIns="90170" bIns="46990" anchor="ctr" anchorCtr="0">
            <a:normAutofit/>
          </a:bodyPr>
          <a:lstStyle>
            <a:lvl1pPr algn="l">
              <a:defRPr sz="360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r>
              <a:rPr lang="zh-CN" altLang="en-US"/>
              <a:t>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3153183" y="3668464"/>
            <a:ext cx="1387344" cy="1846048"/>
          </a:xfrm>
        </p:spPr>
        <p:txBody>
          <a:bodyPr vert="eaVert" lIns="90170" tIns="46990" rIns="90170" bIns="46990" anchor="b" anchorCtr="0">
            <a:normAutofit/>
          </a:bodyPr>
          <a:lstStyle>
            <a:lvl1pPr marL="0" indent="0" eaLnBrk="1" fontAlgn="auto" latinLnBrk="0" hangingPunct="1">
              <a:buNone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4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30929" y="1171"/>
            <a:ext cx="6359167" cy="5369717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30929" y="1171"/>
            <a:ext cx="6359167" cy="5369717"/>
          </a:xfrm>
          <a:prstGeom prst="rect">
            <a:avLst/>
          </a:prstGeom>
        </p:spPr>
      </p:pic>
      <p:grpSp>
        <p:nvGrpSpPr>
          <p:cNvPr id="8" name="组合 7"/>
          <p:cNvGrpSpPr/>
          <p:nvPr userDrawn="1">
            <p:custDataLst>
              <p:tags r:id="rId4"/>
            </p:custDataLst>
          </p:nvPr>
        </p:nvGrpSpPr>
        <p:grpSpPr>
          <a:xfrm>
            <a:off x="2197946" y="1329380"/>
            <a:ext cx="1871608" cy="1946424"/>
            <a:chOff x="1911161" y="1409185"/>
            <a:chExt cx="1766230" cy="1836834"/>
          </a:xfrm>
        </p:grpSpPr>
        <p:grpSp>
          <p:nvGrpSpPr>
            <p:cNvPr id="9" name="组合 8"/>
            <p:cNvGrpSpPr/>
            <p:nvPr/>
          </p:nvGrpSpPr>
          <p:grpSpPr>
            <a:xfrm>
              <a:off x="2368043" y="1915059"/>
              <a:ext cx="794606" cy="794606"/>
              <a:chOff x="2623146" y="1445496"/>
              <a:chExt cx="723842" cy="723842"/>
            </a:xfrm>
          </p:grpSpPr>
          <p:sp>
            <p:nvSpPr>
              <p:cNvPr id="12" name="弧形 11"/>
              <p:cNvSpPr/>
              <p:nvPr>
                <p:custDataLst>
                  <p:tags r:id="rId5"/>
                </p:custDataLst>
              </p:nvPr>
            </p:nvSpPr>
            <p:spPr>
              <a:xfrm>
                <a:off x="2623146" y="1445496"/>
                <a:ext cx="723842" cy="723842"/>
              </a:xfrm>
              <a:prstGeom prst="arc">
                <a:avLst>
                  <a:gd name="adj1" fmla="val 9693903"/>
                  <a:gd name="adj2" fmla="val 17816040"/>
                </a:avLst>
              </a:prstGeom>
              <a:ln w="19050"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" name="弧形 12"/>
              <p:cNvSpPr/>
              <p:nvPr>
                <p:custDataLst>
                  <p:tags r:id="rId6"/>
                </p:custDataLst>
              </p:nvPr>
            </p:nvSpPr>
            <p:spPr>
              <a:xfrm flipH="1" flipV="1">
                <a:off x="2623146" y="1445496"/>
                <a:ext cx="723842" cy="723842"/>
              </a:xfrm>
              <a:prstGeom prst="arc">
                <a:avLst>
                  <a:gd name="adj1" fmla="val 9693903"/>
                  <a:gd name="adj2" fmla="val 17816040"/>
                </a:avLst>
              </a:prstGeom>
              <a:ln w="19050"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cxnSp>
          <p:nvCxnSpPr>
            <p:cNvPr id="10" name="直接连接符 9"/>
            <p:cNvCxnSpPr/>
            <p:nvPr>
              <p:custDataLst>
                <p:tags r:id="rId7"/>
              </p:custDataLst>
            </p:nvPr>
          </p:nvCxnSpPr>
          <p:spPr>
            <a:xfrm flipV="1">
              <a:off x="3067257" y="1409185"/>
              <a:ext cx="610134" cy="67119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>
              <p:custDataLst>
                <p:tags r:id="rId8"/>
              </p:custDataLst>
            </p:nvPr>
          </p:nvCxnSpPr>
          <p:spPr>
            <a:xfrm flipV="1">
              <a:off x="1911161" y="2574824"/>
              <a:ext cx="610134" cy="67119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直接连接符 13"/>
          <p:cNvCxnSpPr/>
          <p:nvPr userDrawn="1">
            <p:custDataLst>
              <p:tags r:id="rId9"/>
            </p:custDataLst>
          </p:nvPr>
        </p:nvCxnSpPr>
        <p:spPr>
          <a:xfrm flipH="1">
            <a:off x="2558406" y="4210350"/>
            <a:ext cx="0" cy="1157030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 userDrawn="1">
            <p:custDataLst>
              <p:tags r:id="rId10"/>
            </p:custDataLst>
          </p:nvPr>
        </p:nvCxnSpPr>
        <p:spPr>
          <a:xfrm flipH="1">
            <a:off x="3656471" y="4494786"/>
            <a:ext cx="0" cy="872595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2607665" y="1956664"/>
            <a:ext cx="1011261" cy="3824993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4000" b="1" i="0" u="none" strike="noStrike" kern="1200" cap="none" spc="6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宋体" panose="02010600030101010101" pitchFamily="2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248246" y="274178"/>
            <a:ext cx="11690428" cy="6310914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12995" y="274178"/>
            <a:ext cx="1125679" cy="951081"/>
          </a:xfrm>
          <a:prstGeom prst="rect">
            <a:avLst/>
          </a:prstGeom>
        </p:spPr>
      </p:pic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1171"/>
            <a:ext cx="4822706" cy="6865182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 flipH="1" flipV="1">
            <a:off x="0" y="5915272"/>
            <a:ext cx="1125679" cy="951081"/>
          </a:xfrm>
          <a:prstGeom prst="rect">
            <a:avLst/>
          </a:prstGeom>
        </p:spPr>
      </p:pic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1171"/>
            <a:ext cx="12190095" cy="2663584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64416" y="1171"/>
            <a:ext cx="1125679" cy="951081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clrChange>
              <a:clrFrom>
                <a:srgbClr val="E2DDE1"/>
              </a:clrFrom>
              <a:clrTo>
                <a:srgbClr val="E2DDE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64416" y="4345"/>
            <a:ext cx="1125679" cy="951081"/>
          </a:xfrm>
          <a:prstGeom prst="rect">
            <a:avLst/>
          </a:prstGeom>
        </p:spPr>
      </p:pic>
      <p:sp>
        <p:nvSpPr>
          <p:cNvPr id="8" name="矩形 7"/>
          <p:cNvSpPr/>
          <p:nvPr userDrawn="1">
            <p:custDataLst>
              <p:tags r:id="rId4"/>
            </p:custDataLst>
          </p:nvPr>
        </p:nvSpPr>
        <p:spPr>
          <a:xfrm>
            <a:off x="0" y="5029586"/>
            <a:ext cx="12190095" cy="182851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file:///D:\qq&#25991;&#20214;\712321467\Image\C2C\Image2\%7b75232B38-A165-1FB7-499C-2E1C792CACB5%7d.png" TargetMode="External"/><Relationship Id="rId18" Type="http://schemas.openxmlformats.org/officeDocument/2006/relationships/image" Target="../media/image5.png"/><Relationship Id="rId17" Type="http://schemas.openxmlformats.org/officeDocument/2006/relationships/tags" Target="../tags/tag77.xml"/><Relationship Id="rId16" Type="http://schemas.openxmlformats.org/officeDocument/2006/relationships/tags" Target="../tags/tag76.xml"/><Relationship Id="rId15" Type="http://schemas.openxmlformats.org/officeDocument/2006/relationships/tags" Target="../tags/tag75.xml"/><Relationship Id="rId14" Type="http://schemas.openxmlformats.org/officeDocument/2006/relationships/tags" Target="../tags/tag74.xml"/><Relationship Id="rId13" Type="http://schemas.openxmlformats.org/officeDocument/2006/relationships/tags" Target="../tags/tag73.xml"/><Relationship Id="rId12" Type="http://schemas.openxmlformats.org/officeDocument/2006/relationships/tags" Target="../tags/tag7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777" y="444332"/>
            <a:ext cx="10850541" cy="4418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777" y="953530"/>
            <a:ext cx="10850541" cy="5388065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605" y="6350012"/>
            <a:ext cx="2699578" cy="31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5357" y="6350012"/>
            <a:ext cx="3959381" cy="31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09255" y="6350012"/>
            <a:ext cx="2699578" cy="31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 flipH="1">
            <a:off x="0" y="1171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pic>
        <p:nvPicPr>
          <p:cNvPr id="8" name="图片 1073743875" descr="学科网 zxxk.com"/>
          <p:cNvPicPr>
            <a:picLocks noChangeAspect="1"/>
          </p:cNvPicPr>
          <p:nvPr/>
        </p:nvPicPr>
        <p:blipFill>
          <a:blip r:embed="rId18" r:link="rId19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8035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4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6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1296035" y="2296160"/>
            <a:ext cx="9994900" cy="198183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685925" y="986155"/>
            <a:ext cx="1585595" cy="7346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zh-CN" altLang="en-US" sz="36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课文</a:t>
            </a:r>
            <a:r>
              <a:rPr lang="en-US" altLang="zh-CN" sz="36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</a:t>
            </a:r>
            <a:endParaRPr lang="en-US" altLang="zh-CN" sz="3600" b="1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66670" y="2781935"/>
            <a:ext cx="6866255" cy="110680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zh-CN" altLang="zh-CN" sz="6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谏太宗十思疏</a:t>
            </a:r>
            <a:endParaRPr lang="zh-CN" altLang="zh-CN" sz="66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64878" y="549474"/>
            <a:ext cx="11460656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文化常识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(1)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谏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太宗十思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疏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的意思，一般用于下对上。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也可以称为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，如《邹忌讽齐王纳谏》中的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在古代专用于对帝王、上级、尊长的劝告，规劝其改正不当的言行。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，原本是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</a:t>
            </a: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的意思。后来作为一种公文形式，成了古代官员向帝王进言，以便使下情上达的进谏奏文。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的用途较广，论谏、陈乞、待罪、推荐、辞官等都可用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疏</a:t>
            </a: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50416" y="1925762"/>
            <a:ext cx="197040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规过、劝善</a:t>
            </a:r>
            <a:endParaRPr lang="zh-CN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281997" y="1925762"/>
            <a:ext cx="197040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规劝的言论</a:t>
            </a:r>
            <a:endParaRPr lang="zh-CN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65275" y="3844893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疏通</a:t>
            </a:r>
            <a:endParaRPr lang="zh-CN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76995" y="685354"/>
            <a:ext cx="11234836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(2)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人君当</a:t>
            </a:r>
            <a:r>
              <a:rPr lang="zh-CN" altLang="zh-CN" sz="2800" kern="1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神器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之重</a:t>
            </a:r>
            <a:endParaRPr lang="zh-CN" altLang="zh-CN" sz="1050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神器：帝王的印玺，借指</a:t>
            </a:r>
            <a:r>
              <a:rPr lang="en-US" altLang="zh-CN" sz="2800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050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(3)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乐盘游则思</a:t>
            </a:r>
            <a:r>
              <a:rPr lang="zh-CN" altLang="zh-CN" sz="2800" kern="1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三驱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以为度</a:t>
            </a:r>
            <a:endParaRPr lang="zh-CN" altLang="zh-CN" sz="1050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三驱：语出《周易</a:t>
            </a:r>
            <a:r>
              <a:rPr lang="en-US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·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比卦》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王用三驱</a:t>
            </a:r>
            <a:r>
              <a:rPr lang="en-US" altLang="zh-CN" sz="2800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。田猎时设网三面，留一面不设，指</a:t>
            </a:r>
            <a:r>
              <a:rPr lang="en-US" altLang="zh-CN" sz="2800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______________________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050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98949" y="1440204"/>
            <a:ext cx="8940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帝位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713082" y="3195029"/>
            <a:ext cx="3738880" cy="737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田猎有度，不过分捕杀</a:t>
            </a:r>
            <a:endParaRPr lang="zh-CN" altLang="zh-CN" sz="1050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34645" y="909320"/>
            <a:ext cx="11403965" cy="535432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</a:rPr>
              <a:t>1.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听取意见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 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生活是丰富多彩的，在成长过程中，多听取他人的意见，能够让自己不断进步。唐太宗与魏征的故事久为流传，就是因为他们一个敢于进谏，一个能虚心采纳。魏征在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《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谏太宗十思疏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中的提醒，让唐王朝得以长治久安。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</a:rPr>
              <a:t>2.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治国之道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</a:endParaRPr>
          </a:p>
          <a:p>
            <a:pPr algn="l">
              <a:buClrTx/>
              <a:buSzTx/>
              <a:buFontTx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自古打江山易，守江山难。治国之术，反映出君主的能力。唐朝初年，天下太平，如何让这一盛世延续，是唐太宗在思考的问题。这时，魏征积极进谏，以一篇《谏太宗十思疏》让太宗明白了治国之要，进而努力积聚德义，守住了大好河山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</a:rPr>
              <a:t>3.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居安思危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</a:endParaRPr>
          </a:p>
          <a:p>
            <a:pPr algn="l">
              <a:buClrTx/>
              <a:buSzTx/>
              <a:buFontTx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居安能思危，有备而无患。对这一点，魏征有清楚的认识，于是，在《谏太宗十思疏》中，他提醒唐太宗：“念高危则思谦冲而自牧。”暂时的太平，往往会让统治者放纵，而这道奏章，就像一场及时雨，让唐太宗更加清楚地意识到自己的责任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0075" y="260985"/>
            <a:ext cx="23266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作文素材</a:t>
            </a:r>
            <a:endParaRPr lang="zh-CN" altLang="en-US" sz="3200" b="1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99415" y="1270"/>
            <a:ext cx="2177415" cy="84328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 flipH="1">
            <a:off x="550545" y="131445"/>
            <a:ext cx="1861185" cy="5835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 defTabSz="914400">
              <a:defRPr/>
            </a:pPr>
            <a:r>
              <a:rPr lang="zh-CN" altLang="zh-CN" sz="3200" b="1">
                <a:solidFill>
                  <a:schemeClr val="bg1"/>
                </a:solidFill>
                <a:cs typeface="+mn-ea"/>
              </a:rPr>
              <a:t>课文概览</a:t>
            </a:r>
            <a:endParaRPr lang="zh-CN" altLang="zh-CN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919" y="909692"/>
          <a:ext cx="11939270" cy="3840480"/>
        </p:xfrm>
        <a:graphic>
          <a:graphicData uri="http://schemas.openxmlformats.org/drawingml/2006/table">
            <a:tbl>
              <a:tblPr/>
              <a:tblGrid>
                <a:gridCol w="936104"/>
                <a:gridCol w="936104"/>
                <a:gridCol w="864096"/>
                <a:gridCol w="5604938"/>
                <a:gridCol w="3597910"/>
              </a:tblGrid>
              <a:tr h="192440"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课题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文体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作者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核心内容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艺术特色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183"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谏太宗十思疏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奏章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魏征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全文主要阐明的是为</a:t>
                      </a:r>
                      <a:r>
                        <a:rPr lang="zh-CN" sz="2800" b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人君必须</a:t>
                      </a:r>
                      <a:r>
                        <a:rPr lang="en-US" sz="2800" b="1" kern="10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800" b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居安思危，戒奢以俭</a:t>
                      </a:r>
                      <a:r>
                        <a:rPr lang="en-US" sz="2800" b="1" kern="10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800" b="1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的主旨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，劝唐太宗</a:t>
                      </a:r>
                      <a:r>
                        <a:rPr lang="zh-CN" sz="28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在</a:t>
                      </a:r>
                      <a:r>
                        <a:rPr lang="en-US" sz="2800" kern="10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8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善始</a:t>
                      </a:r>
                      <a:r>
                        <a:rPr lang="en-US" sz="2800" kern="10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8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以后，仍要</a:t>
                      </a:r>
                      <a:r>
                        <a:rPr lang="en-US" sz="2800" kern="10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8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克终</a:t>
                      </a:r>
                      <a:r>
                        <a:rPr lang="en-US" sz="2800" kern="100"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，以</a:t>
                      </a:r>
                      <a:r>
                        <a:rPr lang="en-US" sz="2800" kern="100"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积其德义</a:t>
                      </a:r>
                      <a:r>
                        <a:rPr lang="en-US" sz="2800" kern="100"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en-US" sz="2800" kern="100"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十思</a:t>
                      </a:r>
                      <a:r>
                        <a:rPr lang="en-US" sz="2800" kern="100">
                          <a:effectLst/>
                          <a:latin typeface="宋体" panose="02010600030101010101" pitchFamily="2" charset="-122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措施，使国家达到长治久安的局面。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Courier New" panose="02070309020205020404" pitchFamily="49" charset="0"/>
                        </a:rPr>
                        <a:t>1.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类比入手，亲切生动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Courier New" panose="02070309020205020404" pitchFamily="49" charset="0"/>
                        </a:rPr>
                        <a:t>2.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骈散结合，华美流畅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Courier New" panose="02070309020205020404" pitchFamily="49" charset="0"/>
                        </a:rPr>
                        <a:t>3.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正反论述，务尽其旨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1755"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Courier New" panose="02070309020205020404" pitchFamily="49" charset="0"/>
                        </a:rPr>
                        <a:t>4.</a:t>
                      </a: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黑体" panose="02010609060101010101" charset="-122"/>
                          <a:cs typeface="Times New Roman" panose="02020603050405020304" pitchFamily="18" charset="0"/>
                        </a:rPr>
                        <a:t>比喻排比，生动有力</a:t>
                      </a:r>
                      <a:endParaRPr lang="zh-CN" sz="2800" kern="100">
                        <a:effectLst/>
                        <a:latin typeface="Times New Roman" panose="02020603050405020304" pitchFamily="18" charset="0"/>
                        <a:ea typeface="黑体" panose="02010609060101010101" charset="-122"/>
                        <a:cs typeface="Times New Roman" panose="02020603050405020304" pitchFamily="18" charset="0"/>
                      </a:endParaRPr>
                    </a:p>
                  </a:txBody>
                  <a:tcPr marL="12955" marR="12955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905" y="0"/>
            <a:ext cx="12192000" cy="5670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-1" y="404885"/>
            <a:ext cx="3412723" cy="25250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3104" y="44855"/>
            <a:ext cx="231648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zh-CN" sz="28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+mj-ea"/>
                <a:ea typeface="+mj-ea"/>
              </a:rPr>
              <a:t>一、基础夯实</a:t>
            </a:r>
            <a:endParaRPr lang="zh-CN" altLang="zh-CN" sz="2800" b="1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34596" y="798766"/>
            <a:ext cx="4625880" cy="526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kern="100">
                <a:latin typeface="Symbol" panose="05050102010706020507" pitchFamily="18" charset="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段</a:t>
            </a:r>
            <a:r>
              <a:rPr lang="en-US" altLang="zh-CN" sz="2800" kern="100">
                <a:latin typeface="Symbol" panose="05050102010706020507" pitchFamily="18" charset="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zh-CN" sz="2800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臣闻求木之长者，必固其根本；欲流之远者，必浚其泉源；思国之安者，必积其德义。</a:t>
            </a:r>
            <a:r>
              <a:rPr lang="zh-CN" altLang="zh-CN" sz="2800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源不深而望流之远，根不固而求木之长，德不厚而思国之</a:t>
            </a:r>
            <a:r>
              <a:rPr lang="zh-CN" altLang="zh-CN" sz="2800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理</a:t>
            </a:r>
            <a:r>
              <a:rPr lang="zh-CN" altLang="zh-CN" sz="2800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，臣虽</a:t>
            </a:r>
            <a:r>
              <a:rPr lang="zh-CN" altLang="zh-CN" sz="2800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下愚</a:t>
            </a:r>
            <a:r>
              <a:rPr lang="zh-CN" altLang="zh-CN" sz="2800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，知其不可，而况于</a:t>
            </a:r>
            <a:r>
              <a:rPr lang="zh-CN" altLang="zh-CN" sz="2800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明哲</a:t>
            </a:r>
            <a:r>
              <a:rPr lang="zh-CN" altLang="zh-CN" sz="2800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乎！人君</a:t>
            </a:r>
            <a:r>
              <a:rPr lang="zh-CN" altLang="zh-CN" sz="2800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当神器</a:t>
            </a:r>
            <a:r>
              <a:rPr lang="zh-CN" altLang="zh-CN" sz="2800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之重，</a:t>
            </a:r>
            <a:endParaRPr lang="zh-CN" altLang="zh-CN" sz="1050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230969" y="566891"/>
            <a:ext cx="636097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1.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解释加颜色的词语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理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zh-CN" altLang="zh-CN" sz="28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lang="en-US" altLang="zh-CN" sz="2800" b="1" kern="100" smtClean="0">
              <a:latin typeface="宋体" panose="02010600030101010101" pitchFamily="2" charset="-122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下愚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zh-CN" altLang="zh-CN" sz="28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lang="en-US" altLang="zh-CN" sz="2800" b="1" kern="100" smtClean="0">
              <a:latin typeface="宋体" panose="02010600030101010101" pitchFamily="2" charset="-122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③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明哲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④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⑤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神器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5159095" y="765875"/>
            <a:ext cx="0" cy="35280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047323" y="1222842"/>
            <a:ext cx="5616624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治理得好，太平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极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愚昧无知的人。这里用作谦辞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明智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的人。这里指唐太宗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主持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，掌握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帝位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2" name="矩形 1"/>
          <p:cNvSpPr/>
          <p:nvPr>
            <p:custDataLst>
              <p:tags r:id="rId1"/>
            </p:custDataLst>
          </p:nvPr>
        </p:nvSpPr>
        <p:spPr>
          <a:xfrm>
            <a:off x="4942840" y="4438015"/>
            <a:ext cx="6946900" cy="2158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听说，想要树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长得好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，一定要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使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它的根扎得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稳固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；想要水流得远，一定要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疏通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它的源头；想要国家安定，一定要厚积德行和道义。</a:t>
            </a:r>
            <a:r>
              <a:rPr lang="en-US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得分点：长、固、浚</a:t>
            </a:r>
            <a:r>
              <a:rPr lang="en-US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 kern="100">
              <a:solidFill>
                <a:srgbClr val="C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1620" y="542925"/>
            <a:ext cx="5158105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居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域中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之大，将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崇极天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之峻，永保无疆之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休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。不念居安思危，戒奢以俭，德不处其厚，情不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胜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其欲，斯亦伐根以求木茂，塞源而欲流长者也。</a:t>
            </a:r>
            <a:endParaRPr lang="zh-CN" altLang="zh-CN" sz="3600" b="1" kern="100"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591150" y="1191737"/>
            <a:ext cx="6048672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⑥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域中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⑦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崇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⑧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极天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⑨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休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⑩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胜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418670" y="1212215"/>
            <a:ext cx="5221152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天地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间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推崇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天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之极处，指至高无上的皇权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喜庆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，福禄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克服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H="1">
            <a:off x="5419702" y="333953"/>
            <a:ext cx="0" cy="63256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62841" y="477274"/>
            <a:ext cx="5922024" cy="6000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3200" b="1" kern="100">
                <a:latin typeface="Symbol" panose="05050102010706020507" pitchFamily="18" charset="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32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sz="32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32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段</a:t>
            </a:r>
            <a:r>
              <a:rPr lang="en-US" altLang="zh-CN" sz="3200" b="1" kern="100">
                <a:latin typeface="Symbol" panose="05050102010706020507" pitchFamily="18" charset="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凡百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元首，承天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景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命，莫不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殷忧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而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道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著，功成而德衰。有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善始者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实繁，能克终者盖寡。岂取之易而守之难乎？昔取之而有余，今守之而不足，何也？夫在殷忧，必竭诚以待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下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；既得志，则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纵情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以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傲物</a:t>
            </a:r>
            <a:r>
              <a:rPr lang="zh-CN" altLang="zh-CN" sz="32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。竭诚则胡越为一体，傲物则骨肉为</a:t>
            </a:r>
            <a:r>
              <a:rPr lang="zh-CN" altLang="zh-CN" sz="32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行路</a:t>
            </a:r>
            <a:r>
              <a:rPr lang="zh-CN" altLang="zh-CN" sz="3200" b="1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3200" b="1" kern="100" smtClean="0"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6426670" y="333953"/>
            <a:ext cx="0" cy="63256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6661745" y="151974"/>
            <a:ext cx="4570411" cy="6554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4.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解释加颜色的词语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凡百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景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③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殷忧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④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道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⑤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善始者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zh-CN" altLang="zh-CN" sz="2800" b="1" kern="10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lang="en-US" altLang="zh-CN" sz="2800" b="1" kern="100" smtClean="0">
              <a:latin typeface="宋体" panose="02010600030101010101" pitchFamily="2" charset="-122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⑥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⑦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纵情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⑧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傲物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⑨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行路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499934" y="823708"/>
            <a:ext cx="3203784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所有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大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深深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忧虑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治国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之道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开头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做得好的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臣民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放纵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情感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看不起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别人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路人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34596" y="549845"/>
            <a:ext cx="5922024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虽董之以严刑，振之以威怒，终苟免而不怀仁，貌恭而不心服。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怨不在大，可畏惟人；载舟覆舟，所宜深慎；奔车朽索，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其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可忽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乎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！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6527254" y="333953"/>
            <a:ext cx="19050" cy="2592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6671012" y="981901"/>
            <a:ext cx="4392488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⑩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其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⑪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忽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508564" y="1015550"/>
            <a:ext cx="362327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难道　</a:t>
            </a:r>
            <a:endParaRPr lang="en-US" altLang="zh-CN" sz="2800" b="1" kern="100" smtClean="0">
              <a:solidFill>
                <a:srgbClr val="C00000"/>
              </a:solidFill>
              <a:latin typeface="宋体" panose="02010600030101010101" pitchFamily="2" charset="-122"/>
              <a:ea typeface="MS Mincho" panose="02020609040205080304" pitchFamily="49" charset="-128"/>
              <a:cs typeface="MS Mincho" panose="02020609040205080304" pitchFamily="49" charset="-128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轻视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，怠慢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366535" y="3357565"/>
            <a:ext cx="11284306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zh-CN" altLang="zh-CN" sz="2800" b="1" kern="100" smtClean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即使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用严酷的刑罚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督察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人民，用威风怒气来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吓唬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人民，他们最终只是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苟且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免于刑罚，但是并不会怀念</a:t>
            </a:r>
            <a:r>
              <a:rPr lang="en-US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皇上的</a:t>
            </a:r>
            <a:r>
              <a:rPr lang="en-US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仁德，表面上恭敬但内心却不服气。</a:t>
            </a:r>
            <a:r>
              <a:rPr lang="en-US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得分点：虽、董、振、苟</a:t>
            </a:r>
            <a:r>
              <a:rPr lang="en-US" altLang="zh-CN" sz="2800" b="1" kern="10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 kern="100">
              <a:solidFill>
                <a:srgbClr val="C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89206" y="405835"/>
            <a:ext cx="4049816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l">
              <a:lnSpc>
                <a:spcPct val="150000"/>
              </a:lnSpc>
              <a:spcAft>
                <a:spcPct val="0"/>
              </a:spcAft>
            </a:pPr>
            <a:r>
              <a:rPr lang="en-US" altLang="zh-CN" sz="3600" b="1" kern="100">
                <a:latin typeface="Symbol" panose="05050102010706020507" pitchFamily="18" charset="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zh-CN" sz="36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en-US" altLang="zh-CN" sz="36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36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段</a:t>
            </a:r>
            <a:r>
              <a:rPr lang="en-US" altLang="zh-CN" sz="3600" b="1" kern="100">
                <a:latin typeface="Symbol" panose="05050102010706020507" pitchFamily="18" charset="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君人者，诚能见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可欲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则思知足以自戒，将有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作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则思知止以安人，念高危则思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谦冲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而自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牧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，惧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满溢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则思江海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下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百川，</a:t>
            </a:r>
            <a:endParaRPr lang="zh-CN" altLang="zh-CN" sz="3600" b="1" kern="100"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4602088" y="333953"/>
            <a:ext cx="0" cy="63256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4835558" y="475139"/>
            <a:ext cx="6840760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7.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解释加颜色的词语</a:t>
            </a:r>
            <a:endParaRPr lang="zh-CN" altLang="zh-CN" sz="1050" b="1" kern="100" smtClean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可欲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②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作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zh-CN" altLang="zh-CN" sz="2800" b="1" kern="100" smtClean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lang="en-US" altLang="zh-CN" sz="2800" b="1" kern="100" smtClean="0">
              <a:latin typeface="宋体" panose="02010600030101010101" pitchFamily="2" charset="-122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③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谦冲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 smtClean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④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牧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⑤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满溢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⑥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                  </a:t>
            </a:r>
            <a:r>
              <a:rPr lang="zh-CN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 smtClean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690776" y="1128021"/>
            <a:ext cx="6120680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贪图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的东西　</a:t>
            </a:r>
            <a:endParaRPr lang="en-US" altLang="zh-CN" sz="2800" b="1" kern="100" smtClean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建造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，兴建。这里指大兴土木、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营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014320" y="4352832"/>
            <a:ext cx="5553494" cy="737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容器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中水满而溢出，比喻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骄傲自满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898014" y="2544466"/>
            <a:ext cx="340042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建宫殿苑囿一类事情</a:t>
            </a:r>
            <a:endParaRPr lang="zh-CN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014320" y="3194606"/>
            <a:ext cx="89789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谦虚</a:t>
            </a:r>
            <a:endParaRPr lang="zh-CN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662548" y="3841361"/>
            <a:ext cx="540385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养</a:t>
            </a:r>
            <a:endParaRPr lang="zh-CN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66440" y="4969580"/>
            <a:ext cx="4577630" cy="1383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而听不进不同意见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altLang="zh-CN" sz="2800" b="1" kern="10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居于</a:t>
            </a:r>
            <a:r>
              <a:rPr lang="en-US" altLang="zh-CN" sz="2800" b="1" kern="1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之下</a:t>
            </a:r>
            <a:endParaRPr lang="zh-CN" altLang="zh-CN" sz="1050" b="1" kern="10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1823700" y="105156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90451" y="202468"/>
            <a:ext cx="5057928" cy="6554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乐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盘游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则思三驱以为度，</a:t>
            </a:r>
            <a:endParaRPr lang="zh-CN" altLang="zh-CN" sz="28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忧懈怠则思慎始而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敬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终，</a:t>
            </a:r>
            <a:endParaRPr lang="zh-CN" altLang="zh-CN" sz="28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虑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壅蔽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则思虚心以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纳下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endParaRPr lang="zh-CN" altLang="zh-CN" sz="28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想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谗邪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则思正身以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黜恶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endParaRPr lang="zh-CN" altLang="zh-CN" sz="28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恩所加则思无因喜以</a:t>
            </a:r>
            <a:r>
              <a:rPr lang="zh-CN" altLang="zh-CN" sz="28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谬赏</a:t>
            </a: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endParaRPr lang="zh-CN" altLang="zh-CN" sz="28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罚所及则思无因怒而滥刑。</a:t>
            </a:r>
            <a:endParaRPr lang="zh-CN" altLang="zh-CN" sz="28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总此十思，</a:t>
            </a:r>
            <a:r>
              <a:rPr lang="zh-CN" altLang="zh-CN" sz="2800" b="1" u="sng" kern="100">
                <a:highlight>
                  <a:srgbClr val="FFFF00"/>
                </a:highlight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弘</a:t>
            </a: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兹九德，</a:t>
            </a:r>
            <a:r>
              <a:rPr lang="zh-CN" altLang="zh-CN" sz="2800" b="1" u="sng" kern="100">
                <a:highlight>
                  <a:srgbClr val="FFFF00"/>
                </a:highlight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简</a:t>
            </a: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能而任之，择善而从之，</a:t>
            </a:r>
            <a:r>
              <a:rPr lang="zh-CN" altLang="zh-CN" sz="2800" b="1" u="sng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则智者尽其谋，勇者竭其力，仁者</a:t>
            </a:r>
            <a:r>
              <a:rPr lang="zh-CN" altLang="zh-CN" sz="2800" b="1" u="sng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播</a:t>
            </a:r>
            <a:r>
              <a:rPr lang="zh-CN" altLang="zh-CN" sz="2800" b="1" u="sng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其</a:t>
            </a: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惠，信者</a:t>
            </a:r>
            <a:r>
              <a:rPr lang="zh-CN" altLang="zh-CN" sz="2800" b="1" u="sng" kern="100">
                <a:highlight>
                  <a:srgbClr val="FFFF00"/>
                </a:highlight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效</a:t>
            </a:r>
            <a:r>
              <a:rPr lang="zh-CN" altLang="zh-CN" sz="28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其忠</a:t>
            </a:r>
            <a:r>
              <a:rPr lang="zh-CN" altLang="zh-CN" sz="2800" b="1" u="sng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2800" b="1" u="sng" kern="100" smtClean="0"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4798035" y="450793"/>
            <a:ext cx="635" cy="36722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5013677" y="117545"/>
            <a:ext cx="5923706" cy="3709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⑦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盘游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⑧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敬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en-US" altLang="zh-CN" sz="2800" b="1" kern="10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⑨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壅蔽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en-US" altLang="zh-CN" sz="2800" b="1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⑩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纳下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 smtClean="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⑪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谗邪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 smtClean="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⑫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黜恶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⑬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谬赏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852247" y="135833"/>
            <a:ext cx="4968552" cy="1124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游乐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。这里指田猎　</a:t>
            </a:r>
            <a:endParaRPr lang="en-US" altLang="zh-CN" sz="2800" b="1" kern="100" smtClean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慎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 smtClean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39013" y="1243508"/>
            <a:ext cx="4870651" cy="2675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被堵塞蒙蔽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采纳臣下的意见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以谗言陷害别人的邪恶之人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斥退奸恶的人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Aft>
                <a:spcPct val="0"/>
              </a:spcAft>
            </a:pP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不恰当地奖赏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4871085" y="3862070"/>
            <a:ext cx="7350125" cy="2730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  <a:spcAft>
                <a:spcPct val="0"/>
              </a:spcAft>
            </a:pPr>
            <a:r>
              <a:rPr lang="zh-CN" altLang="zh-CN" sz="2600" b="1" kern="100" smtClean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全面</a:t>
            </a:r>
            <a:r>
              <a:rPr lang="zh-CN" altLang="zh-CN" sz="2600" b="1" kern="1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做到这十件应该深思的事，</a:t>
            </a:r>
            <a:r>
              <a:rPr lang="zh-CN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光大</a:t>
            </a:r>
            <a:r>
              <a:rPr lang="zh-CN" altLang="zh-CN" sz="2600" b="1" kern="1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九德的修养，</a:t>
            </a:r>
            <a:r>
              <a:rPr lang="zh-CN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选拔</a:t>
            </a:r>
            <a:r>
              <a:rPr lang="zh-CN" altLang="zh-CN" sz="2600" b="1" kern="1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有才能的人而加以任用，挑选好的意见而加以采纳，那么有智慧的人就能充分贡献他的谋略，勇敢的人就能完全使出他的力量，仁德的人就能</a:t>
            </a:r>
            <a:r>
              <a:rPr lang="zh-CN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广布</a:t>
            </a:r>
            <a:r>
              <a:rPr lang="zh-CN" altLang="zh-CN" sz="2600" b="1" kern="1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他的仁爱，诚信的人就能</a:t>
            </a:r>
            <a:r>
              <a:rPr lang="zh-CN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献出</a:t>
            </a:r>
            <a:r>
              <a:rPr lang="zh-CN" altLang="zh-CN" sz="2600" b="1" kern="1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他的忠诚。</a:t>
            </a:r>
            <a:endParaRPr lang="zh-CN" altLang="zh-CN" sz="2600" b="1" kern="10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algn="l">
              <a:lnSpc>
                <a:spcPct val="110000"/>
              </a:lnSpc>
              <a:spcAft>
                <a:spcPct val="0"/>
              </a:spcAft>
            </a:pPr>
            <a:r>
              <a:rPr lang="en-US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</a:t>
            </a:r>
            <a:r>
              <a:rPr lang="zh-CN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得分点：弘、简、播、效</a:t>
            </a:r>
            <a:r>
              <a:rPr lang="en-US" altLang="zh-CN" sz="2600" b="1" kern="100">
                <a:solidFill>
                  <a:srgbClr val="C00000"/>
                </a:solidFill>
                <a:highlight>
                  <a:srgbClr val="FFFF00"/>
                </a:highlight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)</a:t>
            </a:r>
            <a:endParaRPr lang="en-US" altLang="zh-CN" sz="2600" b="1" kern="100">
              <a:solidFill>
                <a:srgbClr val="C00000"/>
              </a:solidFill>
              <a:effectLst/>
              <a:highlight>
                <a:srgbClr val="FFFF00"/>
              </a:highlight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06351" y="621601"/>
            <a:ext cx="4841904" cy="5908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文武争驰，在君无事，可以尽豫游之乐，</a:t>
            </a:r>
            <a:endParaRPr lang="zh-CN" altLang="zh-CN" sz="36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可以养松、乔之寿，</a:t>
            </a:r>
            <a:endParaRPr lang="zh-CN" altLang="zh-CN" sz="3600" b="1" kern="10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36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鸣琴</a:t>
            </a:r>
            <a:r>
              <a:rPr lang="zh-CN" altLang="zh-CN" sz="3600" b="1" u="sng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垂拱</a:t>
            </a:r>
            <a:r>
              <a:rPr lang="zh-CN" altLang="zh-CN" sz="3600" b="1" u="sng" kern="10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，不</a:t>
            </a:r>
            <a:r>
              <a:rPr lang="zh-CN" altLang="zh-CN" sz="36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言而</a:t>
            </a:r>
            <a:r>
              <a:rPr lang="zh-CN" altLang="zh-CN" sz="3600" b="1" u="sng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化</a:t>
            </a:r>
            <a:r>
              <a:rPr lang="zh-CN" altLang="zh-CN" sz="3600" b="1" u="sng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何必劳神苦思，代下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司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职，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役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聪明之耳目，</a:t>
            </a:r>
            <a:r>
              <a:rPr lang="zh-CN" altLang="zh-CN" sz="3600" b="1" kern="100">
                <a:solidFill>
                  <a:srgbClr val="0000FF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亏</a:t>
            </a:r>
            <a:r>
              <a:rPr lang="zh-CN" altLang="zh-CN" sz="3600" b="1" kern="10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无为之大道哉！</a:t>
            </a:r>
            <a:endParaRPr lang="zh-CN" altLang="zh-CN" sz="3600" b="1" kern="100"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34910" y="1200721"/>
            <a:ext cx="6048672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800" b="1" kern="10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⑭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垂拱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⑮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化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⑯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司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⑰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役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  </a:t>
            </a:r>
            <a:endParaRPr lang="en-US" altLang="zh-CN" sz="2800" b="1" kern="100" smtClean="0"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zh-CN" altLang="zh-CN" sz="2800" b="1" kern="100" smtClean="0">
                <a:latin typeface="宋体" panose="02010600030101010101" pitchFamily="2" charset="-122"/>
                <a:ea typeface="MS Mincho" panose="02020609040205080304" pitchFamily="49" charset="-128"/>
                <a:cs typeface="MS Mincho" panose="02020609040205080304" pitchFamily="49" charset="-128"/>
              </a:rPr>
              <a:t>⑱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亏</a:t>
            </a:r>
            <a:r>
              <a:rPr lang="en-US" altLang="zh-CN" sz="2800" b="1" kern="100" smtClean="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             </a:t>
            </a:r>
            <a:r>
              <a:rPr lang="zh-CN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kern="100"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endParaRPr lang="zh-CN" altLang="zh-CN" sz="1050" b="1" kern="10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591006" y="1204055"/>
            <a:ext cx="5220008" cy="3322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垂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衣拱手，指不亲自处理政务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(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百姓</a:t>
            </a:r>
            <a:r>
              <a:rPr lang="en-US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得到教化</a:t>
            </a:r>
            <a:endParaRPr lang="zh-CN" altLang="zh-CN" sz="1050" b="1" kern="10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 algn="just">
              <a:lnSpc>
                <a:spcPct val="150000"/>
              </a:lnSpc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管理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役使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，劳损　</a:t>
            </a:r>
            <a:endParaRPr lang="en-US" altLang="zh-CN" sz="2800" b="1" kern="10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zh-CN" altLang="zh-CN" sz="2800" b="1" kern="100" smtClean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毁坏</a:t>
            </a:r>
            <a:r>
              <a:rPr lang="zh-CN" altLang="zh-CN" sz="2800" b="1" kern="10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，减损</a:t>
            </a:r>
            <a:endParaRPr lang="zh-CN" altLang="zh-CN" sz="1050" b="1" kern="10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5591150" y="333953"/>
            <a:ext cx="0" cy="63256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7"/>
  <p:tag name="KSO_WM_UNIT_INDEX" val="7"/>
  <p:tag name="KSO_WM_UNIT_LAYERLEVEL" val="1"/>
  <p:tag name="KSO_WM_UNIT_TYPE" val="y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2"/>
  <p:tag name="KSO_WM_UNIT_INDEX" val="2"/>
  <p:tag name="KSO_WM_UNIT_LAYERLEVEL" val="1"/>
  <p:tag name="KSO_WM_UNIT_TYPE" val="y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3"/>
  <p:tag name="KSO_WM_UNIT_INDEX" val="3"/>
  <p:tag name="KSO_WM_UNIT_LAYERLEVEL" val="1"/>
  <p:tag name="KSO_WM_UNIT_TYPE" val="y"/>
</p:tagLst>
</file>

<file path=ppt/tags/tag50.xml><?xml version="1.0" encoding="utf-8"?>
<p:tagLst xmlns:p="http://schemas.openxmlformats.org/presentationml/2006/main">
  <p:tag name="KSO_WM_BEAUTIFY_FLAG" val="#wm#"/>
  <p:tag name="KSO_WM_SLIDE_BACKGROUND_TYPE" val="frame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SUBTYPE" val="h"/>
  <p:tag name="KSO_WM_UNIT_TYPE" val="i"/>
</p:tagLst>
</file>

<file path=ppt/tags/tag51.xml><?xml version="1.0" encoding="utf-8"?>
<p:tagLst xmlns:p="http://schemas.openxmlformats.org/presentationml/2006/main"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SLIDE_BACKGROUND_TYPE" val="leftRigh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SUBTYPE" val="h"/>
  <p:tag name="KSO_WM_UNIT_TYPE" val="i"/>
</p:tagLst>
</file>

<file path=ppt/tags/tag56.xml><?xml version="1.0" encoding="utf-8"?>
<p:tagLst xmlns:p="http://schemas.openxmlformats.org/presentationml/2006/main"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4"/>
  <p:tag name="KSO_WM_UNIT_INDEX" val="4"/>
  <p:tag name="KSO_WM_UNIT_LAYERLEVEL" val="1"/>
  <p:tag name="KSO_WM_UNIT_TYPE" val="y"/>
</p:tagLst>
</file>

<file path=ppt/tags/tag60.xml><?xml version="1.0" encoding="utf-8"?>
<p:tagLst xmlns:p="http://schemas.openxmlformats.org/presentationml/2006/main">
  <p:tag name="KSO_WM_BEAUTIFY_FLAG" val="#wm#"/>
  <p:tag name="KSO_WM_SLIDE_BACKGROUND_TYPE" val="topBottom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SUBTYPE" val="h"/>
  <p:tag name="KSO_WM_UNIT_TYPE" val="i"/>
</p:tagLst>
</file>

<file path=ppt/tags/tag61.xml><?xml version="1.0" encoding="utf-8"?>
<p:tagLst xmlns:p="http://schemas.openxmlformats.org/presentationml/2006/main"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3.xml><?xml version="1.0" encoding="utf-8"?>
<p:tagLst xmlns:p="http://schemas.openxmlformats.org/presentationml/2006/main"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64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65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66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67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68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69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7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5"/>
  <p:tag name="KSO_WM_UNIT_INDEX" val="5"/>
  <p:tag name="KSO_WM_UNIT_LAYERLEVEL" val="1"/>
  <p:tag name="KSO_WM_UNIT_TYPE" val="y"/>
</p:tagLst>
</file>

<file path=ppt/tags/tag70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71.xml><?xml version="1.0" encoding="utf-8"?>
<p:tagLst xmlns:p="http://schemas.openxmlformats.org/presentationml/2006/main"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7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283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283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2830"/>
  <p:tag name="KSO_WM_TEMPLATE_MASTER_THUMB_INDEX" val="12"/>
  <p:tag name="KSO_WM_TEMPLATE_MASTER_TYPE" val="1"/>
  <p:tag name="KSO_WM_TEMPLATE_SUBCATEGORY" val="0"/>
  <p:tag name="KSO_WM_TEMPLATE_THUMBS_INDEX" val="1、4、6、7、8、9、10、11、12、13、14"/>
</p:tagLst>
</file>

<file path=ppt/tags/tag78.xml><?xml version="1.0" encoding="utf-8"?>
<p:tagLst xmlns:p="http://schemas.openxmlformats.org/presentationml/2006/main">
  <p:tag name="KSO_WM_UNIT_TABLE_BEAUTIFY" val="smartTable{49c30917-4eb5-42ae-b43e-52b3fe2b77f6}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6"/>
  <p:tag name="KSO_WM_UNIT_INDEX" val="6"/>
  <p:tag name="KSO_WM_UNIT_LAYERLEVEL" val="1"/>
  <p:tag name="KSO_WM_UNIT_TYPE" val="y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ZTc1ZGY4NmY4ZTk1NzA1ZTFlZGNiZDZkNmEyM2NkNTMifQ=="/>
  <p:tag name="KSO_WPP_MARK_KEY" val="3e577250-101a-466c-96bd-e742b531fd23"/>
  <p:tag name="commondata" val="eyJoZGlkIjoiMDQ1NTVjZDlhYzAzYjVkMTE4MTk2MmRhODE0MDk5MjEifQ=="/>
</p:tagLst>
</file>

<file path=ppt/tags/tag9.xml><?xml version="1.0" encoding="utf-8"?>
<p:tagLst xmlns:p="http://schemas.openxmlformats.org/presentationml/2006/main"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1_Office 主题​​">
  <a:themeElements>
    <a:clrScheme name="2020202830+">
      <a:dk1>
        <a:srgbClr val="000000"/>
      </a:dk1>
      <a:lt1>
        <a:srgbClr val="FFFFFF"/>
      </a:lt1>
      <a:dk2>
        <a:srgbClr val="F2F2F2"/>
      </a:dk2>
      <a:lt2>
        <a:srgbClr val="FFFFFF"/>
      </a:lt2>
      <a:accent1>
        <a:srgbClr val="506E46"/>
      </a:accent1>
      <a:accent2>
        <a:srgbClr val="4E684E"/>
      </a:accent2>
      <a:accent3>
        <a:srgbClr val="4D6357"/>
      </a:accent3>
      <a:accent4>
        <a:srgbClr val="4A5C5E"/>
      </a:accent4>
      <a:accent5>
        <a:srgbClr val="495767"/>
      </a:accent5>
      <a:accent6>
        <a:srgbClr val="46506E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2908</Words>
  <Application>WPS 演示</Application>
  <PresentationFormat/>
  <Paragraphs>194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Times New Roman</vt:lpstr>
      <vt:lpstr>Courier New</vt:lpstr>
      <vt:lpstr>黑体</vt:lpstr>
      <vt:lpstr>Symbol</vt:lpstr>
      <vt:lpstr>楷体_GB2312</vt:lpstr>
      <vt:lpstr>新宋体</vt:lpstr>
      <vt:lpstr>MS Mincho</vt:lpstr>
      <vt:lpstr>楷体</vt:lpstr>
      <vt:lpstr>Arial Unicode MS</vt:lpstr>
      <vt:lpstr>Calibri</vt:lpstr>
      <vt:lpstr>隶书</vt:lpstr>
      <vt:lpstr>PMingLiU</vt:lpstr>
      <vt:lpstr>Yu Gothic UI</vt:lpstr>
      <vt:lpstr>PMingLiU-ExtB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浪懿</cp:lastModifiedBy>
  <cp:revision>5</cp:revision>
  <cp:lastPrinted>2023-11-04T11:26:00Z</cp:lastPrinted>
  <dcterms:created xsi:type="dcterms:W3CDTF">2023-11-04T11:26:00Z</dcterms:created>
  <dcterms:modified xsi:type="dcterms:W3CDTF">2024-09-22T13:15:58Z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C4D1064098AF4A92AC19E2FA4407DEEA_13</vt:lpwstr>
  </property>
  <property fmtid="{D5CDD505-2E9C-101B-9397-08002B2CF9AE}" pid="7" name="KSOProductBuildVer">
    <vt:lpwstr>2052-12.1.0.18276</vt:lpwstr>
  </property>
</Properties>
</file>