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3"/>
    <p:sldId id="257" r:id="rId4"/>
    <p:sldId id="258" r:id="rId5"/>
    <p:sldId id="259" r:id="rId6"/>
    <p:sldId id="262" r:id="rId7"/>
    <p:sldId id="264" r:id="rId8"/>
    <p:sldId id="263" r:id="rId9"/>
    <p:sldId id="265" r:id="rId10"/>
    <p:sldId id="266" r:id="rId12"/>
    <p:sldId id="267" r:id="rId13"/>
    <p:sldId id="269" r:id="rId14"/>
    <p:sldId id="270" r:id="rId15"/>
    <p:sldId id="271" r:id="rId16"/>
    <p:sldId id="268" r:id="rId17"/>
    <p:sldId id="272" r:id="rId18"/>
    <p:sldId id="274" r:id="rId19"/>
    <p:sldId id="275" r:id="rId20"/>
    <p:sldId id="273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file:///D:\qq&#25991;&#20214;\712321467\Image\C2C\Image2\%7b75232B38-A165-1FB7-499C-2E1C792CACB5%7d.png" TargetMode="Externa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1073743875" descr="学科网 zxxk.com"/>
          <p:cNvPicPr>
            <a:picLocks noChangeAspect="1"/>
          </p:cNvPicPr>
          <p:nvPr/>
        </p:nvPicPr>
        <p:blipFill>
          <a:blip r:embed="rId12" r:link="rId13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31775" y="695325"/>
            <a:ext cx="11410950" cy="5466715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en-US" altLang="zh-CN" sz="2800"/>
              <a:t>        </a:t>
            </a:r>
            <a:r>
              <a:rPr lang="zh-CN" altLang="en-US" sz="2800"/>
              <a:t>秦为统一中国，广揽人才，韩国为削弱秦国势力，趁秦国招揽人才之机，派水利专家郑国入秦，企图通过让秦国修灌渠来耗费财力，从而削弱秦国的军事实力。计谋败露之后，秦国大臣宗室污蔑客卿都不可靠，纷纷要求驱逐客卿。公元前237年，秦始皇下令逐客，李斯亦在被逐之列。在被勒令出境的途中，李斯写下了《谏逐客书》一文，指出驱逐客卿是错误的，劝阻秦始皇不要逐客。秦始皇采纳了李斯的意见，收回了逐客令，并恢复了李斯的官职。</a:t>
            </a:r>
            <a:endParaRPr lang="zh-CN" altLang="en-US" sz="280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245" y="384175"/>
            <a:ext cx="12192000" cy="4963160"/>
          </a:xfrm>
        </p:spPr>
        <p:txBody>
          <a:bodyPr>
            <a:noAutofit/>
          </a:bodyPr>
          <a:lstStyle/>
          <a:p>
            <a:pPr algn="l" fontAlgn="auto">
              <a:lnSpc>
                <a:spcPct val="100000"/>
              </a:lnSpc>
            </a:pPr>
            <a:r>
              <a:rPr lang="en-US" altLang="zh-CN" sz="2800">
                <a:sym typeface="+mn-ea"/>
              </a:rPr>
              <a:t>    </a:t>
            </a:r>
            <a:r>
              <a:rPr lang="zh-CN" altLang="en-US" sz="2800">
                <a:sym typeface="+mn-ea"/>
              </a:rPr>
              <a:t>臣闻地广者粟多，国大者人众，兵强则士勇。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是以太山</a:t>
            </a:r>
            <a:r>
              <a:rPr lang="zh-CN" altLang="en-US" sz="2800">
                <a:sym typeface="+mn-ea"/>
              </a:rPr>
              <a:t>不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让</a:t>
            </a:r>
            <a:r>
              <a:rPr lang="zh-CN" altLang="en-US" sz="2800">
                <a:sym typeface="+mn-ea"/>
              </a:rPr>
              <a:t>土壤，故能成其大；河海不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择</a:t>
            </a:r>
            <a:r>
              <a:rPr lang="zh-CN" altLang="en-US" sz="2800">
                <a:sym typeface="+mn-ea"/>
              </a:rPr>
              <a:t>细流，故能就其深；王者不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却</a:t>
            </a:r>
            <a:r>
              <a:rPr lang="zh-CN" altLang="en-US" sz="2800">
                <a:sym typeface="+mn-ea"/>
              </a:rPr>
              <a:t>众庶，故能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明</a:t>
            </a:r>
            <a:r>
              <a:rPr lang="zh-CN" altLang="en-US" sz="2800">
                <a:sym typeface="+mn-ea"/>
              </a:rPr>
              <a:t>其德。是以地无四方，民无异国，四时充美，鬼神降福，此五帝三王之所以无敌也。今乃弃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黔首</a:t>
            </a:r>
            <a:r>
              <a:rPr lang="zh-CN" altLang="en-US" sz="2800">
                <a:sym typeface="+mn-ea"/>
              </a:rPr>
              <a:t>以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资</a:t>
            </a:r>
            <a:r>
              <a:rPr lang="zh-CN" altLang="en-US" sz="2800">
                <a:sym typeface="+mn-ea"/>
              </a:rPr>
              <a:t>敌国，却宾客以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业</a:t>
            </a:r>
            <a:r>
              <a:rPr lang="zh-CN" altLang="en-US" sz="2800">
                <a:sym typeface="+mn-ea"/>
              </a:rPr>
              <a:t>诸侯，使天下之士退而不敢西向，裹足不入秦，此所谓“藉寇兵而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赍</a:t>
            </a:r>
            <a:r>
              <a:rPr lang="zh-CN" altLang="en-US" sz="2800">
                <a:sym typeface="+mn-ea"/>
              </a:rPr>
              <a:t>盗粮”者也。夫物不产于秦，可宝者多；士不产于秦，而愿忠者众。今逐客以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资</a:t>
            </a:r>
            <a:r>
              <a:rPr lang="zh-CN" altLang="en-US" sz="2800">
                <a:sym typeface="+mn-ea"/>
              </a:rPr>
              <a:t>敌国，损民以益仇，内自虚而外树怨于诸侯，求国无危，不可得也。</a:t>
            </a:r>
            <a:endParaRPr lang="zh-CN" altLang="en-US" sz="28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11150" y="3568065"/>
            <a:ext cx="11880850" cy="32893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是以：因此。</a:t>
            </a:r>
            <a:r>
              <a:rPr lang="en-US" alt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太山：即泰山。</a:t>
            </a:r>
            <a:r>
              <a:rPr lang="en-US" alt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让：辞让，拒绝。</a:t>
            </a:r>
            <a:endParaRPr lang="zh-CN"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择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舍弃，抛弃。</a:t>
            </a:r>
            <a:r>
              <a:rPr 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却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推却，拒绝。</a:t>
            </a:r>
            <a:r>
              <a:rPr 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</a:t>
            </a:r>
            <a:r>
              <a:rPr lang="zh-CN" alt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明：鄣明，显明。</a:t>
            </a:r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五帝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指黄帝、颛顼、帝喾、尧、舜。</a:t>
            </a:r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三王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指夏、商、周三代开国君主，即夏禹、商汤、周文王和周武王。</a:t>
            </a:r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黔首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泛指百姓。</a:t>
            </a:r>
            <a:r>
              <a:rPr 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资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资助，供给。</a:t>
            </a:r>
            <a:r>
              <a:rPr 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业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从业，从事，事奉。</a:t>
            </a:r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赍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送，送给。</a:t>
            </a:r>
            <a:r>
              <a:rPr 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益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增益，增多。</a:t>
            </a:r>
            <a:r>
              <a:rPr 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雠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通“仇”，仇敌。</a:t>
            </a:r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外树怨于诸侯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：国外在诸侯那里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构树新怨。</a:t>
            </a:r>
            <a:endParaRPr lang="zh-CN" altLang="en-US" sz="280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5575" y="191770"/>
            <a:ext cx="12192000" cy="1099820"/>
          </a:xfrm>
        </p:spPr>
        <p:txBody>
          <a:bodyPr>
            <a:noAutofit/>
          </a:bodyPr>
          <a:lstStyle/>
          <a:p>
            <a:pPr algn="l" fontAlgn="auto">
              <a:lnSpc>
                <a:spcPct val="100000"/>
              </a:lnSpc>
            </a:pPr>
            <a:r>
              <a:rPr lang="en-US" altLang="zh-CN" sz="3200">
                <a:sym typeface="+mn-ea"/>
              </a:rPr>
              <a:t>    </a:t>
            </a:r>
            <a:r>
              <a:rPr lang="zh-CN" altLang="en-US" sz="3200">
                <a:sym typeface="+mn-ea"/>
              </a:rPr>
              <a:t>请根据文章内容，整理文章的思维导图，并进行展示。</a:t>
            </a:r>
            <a:endParaRPr lang="zh-CN" altLang="en-US" sz="3200">
              <a:sym typeface="+mn-ea"/>
            </a:endParaRPr>
          </a:p>
        </p:txBody>
      </p:sp>
      <p:pic>
        <p:nvPicPr>
          <p:cNvPr id="4" name="图片 3" descr="v2-ddfb5b07b4e312d233b2bad719da41c0_720w.webp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4940" y="1016000"/>
            <a:ext cx="12037060" cy="592455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5575" y="191770"/>
            <a:ext cx="12192000" cy="1099820"/>
          </a:xfrm>
        </p:spPr>
        <p:txBody>
          <a:bodyPr>
            <a:noAutofit/>
          </a:bodyPr>
          <a:lstStyle/>
          <a:p>
            <a:pPr algn="l" fontAlgn="auto">
              <a:lnSpc>
                <a:spcPct val="100000"/>
              </a:lnSpc>
            </a:pPr>
            <a:r>
              <a:rPr lang="en-US" altLang="zh-CN" sz="3200">
                <a:sym typeface="+mn-ea"/>
              </a:rPr>
              <a:t>    </a:t>
            </a:r>
            <a:r>
              <a:rPr lang="zh-CN" altLang="en-US" sz="3200">
                <a:sym typeface="+mn-ea"/>
              </a:rPr>
              <a:t>请根据文章内容，整理文章的思维导图，并进行展示。</a:t>
            </a:r>
            <a:endParaRPr lang="zh-CN" altLang="en-US" sz="3200">
              <a:sym typeface="+mn-ea"/>
            </a:endParaRPr>
          </a:p>
        </p:txBody>
      </p:sp>
      <p:pic>
        <p:nvPicPr>
          <p:cNvPr id="2" name="图片 1" descr="d5c2f77196480adc35010a808a7b975bad9e60cc.jpg@942w_629h_progressive.webp"/>
          <p:cNvPicPr>
            <a:picLocks noChangeAspect="1"/>
          </p:cNvPicPr>
          <p:nvPr/>
        </p:nvPicPr>
        <p:blipFill>
          <a:blip r:embed="rId1"/>
          <a:srcRect r="480" b="5239"/>
          <a:stretch>
            <a:fillRect/>
          </a:stretch>
        </p:blipFill>
        <p:spPr>
          <a:xfrm>
            <a:off x="302260" y="918210"/>
            <a:ext cx="11587480" cy="580898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87680" y="1133475"/>
            <a:ext cx="1894840" cy="4289425"/>
          </a:xfrm>
        </p:spPr>
        <p:txBody>
          <a:bodyPr>
            <a:noAutofit/>
          </a:bodyPr>
          <a:lstStyle/>
          <a:p>
            <a:pPr algn="l" fontAlgn="auto">
              <a:lnSpc>
                <a:spcPct val="100000"/>
              </a:lnSpc>
            </a:pPr>
            <a:r>
              <a:rPr lang="en-US" altLang="zh-CN" sz="3200">
                <a:sym typeface="+mn-ea"/>
              </a:rPr>
              <a:t>    </a:t>
            </a:r>
            <a:r>
              <a:rPr lang="zh-CN" altLang="en-US" sz="3200">
                <a:sym typeface="+mn-ea"/>
              </a:rPr>
              <a:t>请根据文章内容，整理文章的思维导图，并进行展示。</a:t>
            </a:r>
            <a:endParaRPr lang="zh-CN" altLang="en-US" sz="3200">
              <a:sym typeface="+mn-ea"/>
            </a:endParaRPr>
          </a:p>
        </p:txBody>
      </p:sp>
      <p:pic>
        <p:nvPicPr>
          <p:cNvPr id="2" name="图片 1" descr="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71925" y="0"/>
            <a:ext cx="658114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62810" y="1219835"/>
            <a:ext cx="9140825" cy="4963160"/>
          </a:xfrm>
        </p:spPr>
        <p:txBody>
          <a:bodyPr>
            <a:noAutofit/>
          </a:bodyPr>
          <a:lstStyle/>
          <a:p>
            <a:pPr algn="l" fontAlgn="auto">
              <a:lnSpc>
                <a:spcPct val="100000"/>
              </a:lnSpc>
            </a:pPr>
            <a:r>
              <a:rPr lang="zh-CN" altLang="en-US" sz="2800">
                <a:sym typeface="+mn-ea"/>
              </a:rPr>
              <a:t>文章结构</a:t>
            </a:r>
            <a:endParaRPr lang="zh-CN" altLang="en-US" sz="2800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lang="en-US" altLang="zh-CN" sz="2800">
                <a:sym typeface="+mn-ea"/>
              </a:rPr>
              <a:t>    </a:t>
            </a:r>
            <a:r>
              <a:rPr lang="zh-CN" altLang="en-US" sz="2800">
                <a:sym typeface="+mn-ea"/>
              </a:rPr>
              <a:t>第一段：提出中心论点。         引论部分 </a:t>
            </a:r>
            <a:endParaRPr lang="zh-CN" altLang="en-US" sz="2800">
              <a:sym typeface="+mn-ea"/>
            </a:endParaRPr>
          </a:p>
          <a:p>
            <a:pPr algn="l" fontAlgn="auto">
              <a:lnSpc>
                <a:spcPct val="100000"/>
              </a:lnSpc>
            </a:pPr>
            <a:endParaRPr lang="zh-CN" altLang="en-US" sz="2800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lang="en-US" altLang="zh-CN" sz="2800">
                <a:sym typeface="+mn-ea"/>
              </a:rPr>
              <a:t>    </a:t>
            </a:r>
            <a:r>
              <a:rPr lang="zh-CN" altLang="en-US" sz="2800">
                <a:sym typeface="+mn-ea"/>
              </a:rPr>
              <a:t>第二、三、四段：进行分析论证。 本论部分 </a:t>
            </a:r>
            <a:endParaRPr lang="zh-CN" altLang="en-US" sz="2800">
              <a:sym typeface="+mn-ea"/>
            </a:endParaRPr>
          </a:p>
          <a:p>
            <a:pPr algn="l" fontAlgn="auto">
              <a:lnSpc>
                <a:spcPct val="100000"/>
              </a:lnSpc>
            </a:pPr>
            <a:endParaRPr lang="zh-CN" altLang="en-US" sz="2800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lang="en-US" altLang="zh-CN" sz="2800">
                <a:sym typeface="+mn-ea"/>
              </a:rPr>
              <a:t>    </a:t>
            </a:r>
            <a:r>
              <a:rPr lang="zh-CN" altLang="en-US" sz="2800">
                <a:sym typeface="+mn-ea"/>
              </a:rPr>
              <a:t>第二、三段：运用事例分析论证。 （摆事实） </a:t>
            </a:r>
            <a:endParaRPr lang="zh-CN" altLang="en-US" sz="2800">
              <a:sym typeface="+mn-ea"/>
            </a:endParaRPr>
          </a:p>
          <a:p>
            <a:pPr algn="l" fontAlgn="auto">
              <a:lnSpc>
                <a:spcPct val="100000"/>
              </a:lnSpc>
            </a:pPr>
            <a:endParaRPr lang="zh-CN" altLang="en-US" sz="2800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lang="en-US" altLang="zh-CN" sz="2800">
                <a:sym typeface="+mn-ea"/>
              </a:rPr>
              <a:t>    </a:t>
            </a:r>
            <a:r>
              <a:rPr lang="zh-CN" altLang="en-US" sz="2800">
                <a:sym typeface="+mn-ea"/>
              </a:rPr>
              <a:t>第四段：运用理论分析论证。 收束文章，照应全文。 </a:t>
            </a:r>
            <a:endParaRPr lang="zh-CN" altLang="en-US" sz="2800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lang="zh-CN" altLang="en-US" sz="2800">
                <a:sym typeface="+mn-ea"/>
              </a:rPr>
              <a:t> </a:t>
            </a:r>
            <a:r>
              <a:rPr lang="en-US" altLang="zh-CN" sz="2800">
                <a:sym typeface="+mn-ea"/>
              </a:rPr>
              <a:t>                                                                                          </a:t>
            </a:r>
            <a:r>
              <a:rPr lang="zh-CN" altLang="en-US" sz="2800">
                <a:sym typeface="+mn-ea"/>
              </a:rPr>
              <a:t>结论部分 </a:t>
            </a:r>
            <a:endParaRPr lang="zh-CN" altLang="en-US" sz="2800">
              <a:sym typeface="+mn-ea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245" y="384175"/>
            <a:ext cx="11828780" cy="4963160"/>
          </a:xfrm>
        </p:spPr>
        <p:txBody>
          <a:bodyPr>
            <a:noAutofit/>
          </a:bodyPr>
          <a:lstStyle/>
          <a:p>
            <a:pPr algn="l" fontAlgn="auto">
              <a:lnSpc>
                <a:spcPct val="100000"/>
              </a:lnSpc>
            </a:pPr>
            <a:endParaRPr lang="en-US"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lang="zh-CN" altLang="en-US" sz="2800" b="1">
                <a:sym typeface="+mn-ea"/>
              </a:rPr>
              <a:t>思考探究</a:t>
            </a:r>
            <a:endParaRPr lang="zh-CN" altLang="en-US"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endParaRPr lang="en-US"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lang="en-US" sz="2800" b="1">
                <a:sym typeface="+mn-ea"/>
              </a:rPr>
              <a:t>1</a:t>
            </a:r>
            <a:r>
              <a:rPr lang="zh-CN" altLang="en-US" sz="2800" b="1">
                <a:sym typeface="+mn-ea"/>
              </a:rPr>
              <a:t>、</a:t>
            </a:r>
            <a:r>
              <a:rPr sz="2800" b="1">
                <a:sym typeface="+mn-ea"/>
              </a:rPr>
              <a:t>《谏逐客书》击中了秦王的三处软肋，是那三处呢？朗读课文，试做分析。</a:t>
            </a:r>
            <a:endParaRPr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lang="en-US" sz="2800" b="1">
                <a:sym typeface="+mn-ea"/>
              </a:rPr>
              <a:t>2</a:t>
            </a:r>
            <a:r>
              <a:rPr lang="zh-CN" altLang="en-US" sz="2800" b="1">
                <a:sym typeface="+mn-ea"/>
              </a:rPr>
              <a:t>、</a:t>
            </a:r>
            <a:r>
              <a:rPr sz="2800" b="1">
                <a:sym typeface="+mn-ea"/>
              </a:rPr>
              <a:t>李斯在议论“逐客”行为的错误时，使用了哪些论证方法？</a:t>
            </a:r>
            <a:endParaRPr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lang="en-US" sz="2800" b="1">
                <a:sym typeface="+mn-ea"/>
              </a:rPr>
              <a:t>3</a:t>
            </a:r>
            <a:r>
              <a:rPr lang="zh-CN" altLang="en-US" sz="2800" b="1">
                <a:sym typeface="+mn-ea"/>
              </a:rPr>
              <a:t>、</a:t>
            </a:r>
            <a:r>
              <a:rPr sz="2800" b="1">
                <a:sym typeface="+mn-ea"/>
              </a:rPr>
              <a:t>秦王嬴政在看过李斯的《谏逐客书》后，不仅收回了逐客令，还召回离秦的客卿，更将李斯纳入麾下，可见此文的确有很强的说服力，参考前人的评价，从文章的立场和切入点角度讨论此文能够说服秦王的原因。</a:t>
            </a:r>
            <a:endParaRPr sz="2800" b="1">
              <a:sym typeface="+mn-ea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245" y="583565"/>
            <a:ext cx="11828780" cy="2052320"/>
          </a:xfrm>
        </p:spPr>
        <p:txBody>
          <a:bodyPr>
            <a:noAutofit/>
          </a:bodyPr>
          <a:lstStyle/>
          <a:p>
            <a:pPr algn="l" fontAlgn="auto">
              <a:lnSpc>
                <a:spcPct val="100000"/>
              </a:lnSpc>
            </a:pPr>
            <a:r>
              <a:rPr lang="zh-CN" altLang="en-US" sz="2800" b="1">
                <a:sym typeface="+mn-ea"/>
              </a:rPr>
              <a:t>思考探究</a:t>
            </a:r>
            <a:endParaRPr lang="zh-CN" altLang="en-US"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lang="en-US" sz="2800" b="1">
                <a:sym typeface="+mn-ea"/>
              </a:rPr>
              <a:t>1</a:t>
            </a:r>
            <a:r>
              <a:rPr lang="zh-CN" altLang="en-US" sz="2800" b="1">
                <a:sym typeface="+mn-ea"/>
              </a:rPr>
              <a:t>、</a:t>
            </a:r>
            <a:r>
              <a:rPr sz="2800" b="1">
                <a:sym typeface="+mn-ea"/>
              </a:rPr>
              <a:t>《谏逐客书》击中了秦王的三处软肋，是那三处呢？朗读课文，试做分析。</a:t>
            </a:r>
            <a:endParaRPr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endParaRPr sz="2800" b="1"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2044700" y="2635885"/>
            <a:ext cx="7107555" cy="32893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第一处，从历史看，客卿有功于秦</a:t>
            </a:r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第二处，“逐客”是重物轻人</a:t>
            </a:r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第三处，“逐客”对秦有害对六国有利</a:t>
            </a:r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245" y="583565"/>
            <a:ext cx="11828780" cy="2052320"/>
          </a:xfrm>
        </p:spPr>
        <p:txBody>
          <a:bodyPr>
            <a:noAutofit/>
          </a:bodyPr>
          <a:lstStyle/>
          <a:p>
            <a:pPr algn="l" fontAlgn="auto">
              <a:lnSpc>
                <a:spcPct val="100000"/>
              </a:lnSpc>
            </a:pPr>
            <a:r>
              <a:rPr lang="zh-CN" altLang="en-US" sz="2800" b="1">
                <a:sym typeface="+mn-ea"/>
              </a:rPr>
              <a:t>思考探究</a:t>
            </a:r>
            <a:endParaRPr lang="zh-CN" altLang="en-US"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lang="en-US" sz="2800" b="1">
                <a:sym typeface="+mn-ea"/>
              </a:rPr>
              <a:t>2</a:t>
            </a:r>
            <a:r>
              <a:rPr lang="zh-CN" altLang="en-US" sz="2800" b="1">
                <a:sym typeface="+mn-ea"/>
              </a:rPr>
              <a:t>、</a:t>
            </a:r>
            <a:r>
              <a:rPr sz="2800" b="1">
                <a:sym typeface="+mn-ea"/>
              </a:rPr>
              <a:t>李斯在议论“逐客”行为的错误时，使用了哪些论证方法？</a:t>
            </a:r>
            <a:endParaRPr sz="2800" b="1"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1445260" y="2078990"/>
            <a:ext cx="8370570" cy="43808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“逐客”之过</a:t>
            </a:r>
            <a:r>
              <a:rPr 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  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论证方法</a:t>
            </a:r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客卿有功于秦</a:t>
            </a:r>
            <a:r>
              <a:rPr 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举例论证、正反论证</a:t>
            </a:r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“逐客”是重物轻人</a:t>
            </a:r>
            <a:r>
              <a:rPr 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对比论证、类比论证</a:t>
            </a:r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“逐客”对秦有害</a:t>
            </a:r>
            <a:r>
              <a:rPr 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因果论证、对比论证</a:t>
            </a:r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对六国有利</a:t>
            </a:r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245" y="384175"/>
            <a:ext cx="12192000" cy="4963160"/>
          </a:xfrm>
        </p:spPr>
        <p:txBody>
          <a:bodyPr>
            <a:noAutofit/>
          </a:bodyPr>
          <a:lstStyle/>
          <a:p>
            <a:pPr algn="l" fontAlgn="auto">
              <a:lnSpc>
                <a:spcPct val="100000"/>
              </a:lnSpc>
            </a:pPr>
            <a:r>
              <a:rPr sz="2800" b="1">
                <a:sym typeface="+mn-ea"/>
              </a:rPr>
              <a:t>前人对《谏逐客书》论证特点的评价：</a:t>
            </a:r>
            <a:endParaRPr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endParaRPr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lang="en-US" sz="2800" b="1">
                <a:sym typeface="+mn-ea"/>
              </a:rPr>
              <a:t>        </a:t>
            </a:r>
            <a:r>
              <a:rPr sz="2800" b="1">
                <a:sym typeface="+mn-ea"/>
              </a:rPr>
              <a:t>中原诸物不出于秦，而秦用之，犹人才不出于秦，而秦不用，反复议论，深得作文之法。</a:t>
            </a:r>
            <a:r>
              <a:rPr lang="en-US" sz="2800" b="1">
                <a:sym typeface="+mn-ea"/>
              </a:rPr>
              <a:t>                                                    </a:t>
            </a:r>
            <a:endParaRPr lang="en-US" sz="2800" b="1">
              <a:sym typeface="+mn-ea"/>
            </a:endParaRPr>
          </a:p>
          <a:p>
            <a:pPr algn="r" fontAlgn="auto">
              <a:lnSpc>
                <a:spcPct val="100000"/>
              </a:lnSpc>
            </a:pPr>
            <a:r>
              <a:rPr sz="2800" b="1">
                <a:sym typeface="+mn-ea"/>
              </a:rPr>
              <a:t>———李涂《文章精义》</a:t>
            </a:r>
            <a:endParaRPr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lang="en-US" sz="2800" b="1">
                <a:sym typeface="+mn-ea"/>
              </a:rPr>
              <a:t>        </a:t>
            </a:r>
            <a:r>
              <a:rPr sz="2800" b="1">
                <a:sym typeface="+mn-ea"/>
              </a:rPr>
              <a:t>细玩行文，落笔时必有一段无因见逐不能自平之气。故不禁其拉杂错综，忽而正说，忽而倒说，忽而复说，莫可端倪，如此所以为佳。</a:t>
            </a:r>
            <a:endParaRPr sz="2800" b="1">
              <a:sym typeface="+mn-ea"/>
            </a:endParaRPr>
          </a:p>
          <a:p>
            <a:pPr algn="r" fontAlgn="auto">
              <a:lnSpc>
                <a:spcPct val="100000"/>
              </a:lnSpc>
            </a:pPr>
            <a:r>
              <a:rPr sz="2800" b="1">
                <a:sym typeface="+mn-ea"/>
              </a:rPr>
              <a:t>——林云铭《古文新义》</a:t>
            </a:r>
            <a:endParaRPr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lang="en-US" sz="2800" b="1">
                <a:sym typeface="+mn-ea"/>
              </a:rPr>
              <a:t>        </a:t>
            </a:r>
            <a:r>
              <a:rPr sz="2800" b="1">
                <a:sym typeface="+mn-ea"/>
              </a:rPr>
              <a:t>何氏义门，谓此文只“昔”字、“今”字对照两大段。前举先世之典，以事证；后就秦王一身，以物喻。即小见大，于人情尤易通晓。可谓道着。……</a:t>
            </a:r>
            <a:endParaRPr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lang="en-US" sz="2800" b="1">
                <a:sym typeface="+mn-ea"/>
              </a:rPr>
              <a:t>                                                                                              </a:t>
            </a:r>
            <a:r>
              <a:rPr sz="2800" b="1">
                <a:sym typeface="+mn-ea"/>
              </a:rPr>
              <a:t>林纾《古文辞类纂》卷三</a:t>
            </a:r>
            <a:endParaRPr sz="2800" b="1">
              <a:sym typeface="+mn-ea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245" y="583565"/>
            <a:ext cx="11828780" cy="2052320"/>
          </a:xfrm>
        </p:spPr>
        <p:txBody>
          <a:bodyPr>
            <a:noAutofit/>
          </a:bodyPr>
          <a:lstStyle/>
          <a:p>
            <a:pPr algn="l" fontAlgn="auto">
              <a:lnSpc>
                <a:spcPct val="100000"/>
              </a:lnSpc>
            </a:pPr>
            <a:r>
              <a:rPr lang="zh-CN" altLang="en-US" sz="2800" b="1">
                <a:sym typeface="+mn-ea"/>
              </a:rPr>
              <a:t>思考探究</a:t>
            </a:r>
            <a:endParaRPr lang="zh-CN" altLang="en-US"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lang="en-US" sz="2800" b="1">
                <a:sym typeface="+mn-ea"/>
              </a:rPr>
              <a:t>3</a:t>
            </a:r>
            <a:r>
              <a:rPr lang="zh-CN" altLang="en-US" sz="2800" b="1">
                <a:sym typeface="+mn-ea"/>
              </a:rPr>
              <a:t>、</a:t>
            </a:r>
            <a:r>
              <a:rPr sz="2800" b="1">
                <a:sym typeface="+mn-ea"/>
              </a:rPr>
              <a:t>秦王嬴政在看过李斯的《谏逐客书》后，不仅收回了逐客令，还召回离秦的客卿，更将李斯纳入麾下，可见此文的确有很强的说服力，参考前人的评价，从文章的立场和切入点角度讨论此文能够说服秦王的原因。</a:t>
            </a:r>
            <a:endParaRPr sz="2800" b="1"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2751455" y="3053080"/>
            <a:ext cx="4346575" cy="22828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设身处地，为对方着想</a:t>
            </a:r>
            <a:endParaRPr lang="zh-CN"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以物喻人，使说理生动</a:t>
            </a:r>
            <a:endParaRPr lang="zh-CN"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步步为营，让对方接受</a:t>
            </a:r>
            <a:endParaRPr lang="zh-CN" altLang="en-US"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/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 descr="u=3802413641,1121806828&amp;fm=253&amp;fmt=auto&amp;app=138&amp;f=JPEG.webp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635" y="0"/>
            <a:ext cx="1219327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52500" y="947420"/>
            <a:ext cx="10448290" cy="4963160"/>
          </a:xfrm>
        </p:spPr>
        <p:txBody>
          <a:bodyPr>
            <a:noAutofit/>
          </a:bodyPr>
          <a:lstStyle/>
          <a:p>
            <a:pPr algn="l" fontAlgn="auto">
              <a:lnSpc>
                <a:spcPct val="100000"/>
              </a:lnSpc>
            </a:pPr>
            <a:r>
              <a:rPr sz="2800" b="1">
                <a:sym typeface="+mn-ea"/>
              </a:rPr>
              <a:t>前人对《谏逐客书》论证特点的评价：</a:t>
            </a:r>
            <a:endParaRPr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endParaRPr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lang="en-US" sz="2800" b="1">
                <a:sym typeface="+mn-ea"/>
              </a:rPr>
              <a:t>       </a:t>
            </a:r>
            <a:r>
              <a:rPr sz="2800" b="1">
                <a:sym typeface="+mn-ea"/>
              </a:rPr>
              <a:t>（此文）妙在不为客谋，而通体专为秦谋，语意由浅入深，一步紧一步，此便是游说秘诀。</a:t>
            </a:r>
            <a:endParaRPr sz="2800" b="1">
              <a:sym typeface="+mn-ea"/>
            </a:endParaRPr>
          </a:p>
          <a:p>
            <a:pPr algn="r" fontAlgn="auto">
              <a:lnSpc>
                <a:spcPct val="100000"/>
              </a:lnSpc>
            </a:pPr>
            <a:r>
              <a:rPr sz="2800" b="1">
                <a:sym typeface="+mn-ea"/>
              </a:rPr>
              <a:t>——余诚《古文释义新编》</a:t>
            </a:r>
            <a:endParaRPr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endParaRPr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sz="2800" b="1">
                <a:sym typeface="+mn-ea"/>
              </a:rPr>
              <a:t>借人扬己，以小喻大，另是一种巧思。</a:t>
            </a:r>
            <a:endParaRPr sz="2800" b="1">
              <a:sym typeface="+mn-ea"/>
            </a:endParaRPr>
          </a:p>
          <a:p>
            <a:pPr algn="r" fontAlgn="auto">
              <a:lnSpc>
                <a:spcPct val="100000"/>
              </a:lnSpc>
            </a:pPr>
            <a:r>
              <a:rPr sz="2800" b="1">
                <a:sym typeface="+mn-ea"/>
              </a:rPr>
              <a:t>——归有光《文章指南·仁集》</a:t>
            </a:r>
            <a:endParaRPr sz="2800" b="1">
              <a:sym typeface="+mn-ea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245" y="1449705"/>
            <a:ext cx="11828780" cy="2845435"/>
          </a:xfrm>
        </p:spPr>
        <p:txBody>
          <a:bodyPr>
            <a:noAutofit/>
          </a:bodyPr>
          <a:lstStyle/>
          <a:p>
            <a:pPr algn="ctr" fontAlgn="auto">
              <a:lnSpc>
                <a:spcPct val="100000"/>
              </a:lnSpc>
            </a:pPr>
            <a:r>
              <a:rPr lang="zh-CN" altLang="en-US" sz="2800" b="1">
                <a:sym typeface="+mn-ea"/>
              </a:rPr>
              <a:t>思考探究</a:t>
            </a:r>
            <a:endParaRPr lang="zh-CN" altLang="en-US"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sz="2800" b="1">
                <a:solidFill>
                  <a:srgbClr val="C00000"/>
                </a:solidFill>
                <a:sym typeface="+mn-ea"/>
              </a:rPr>
              <a:t>“法家大抵少文采，惟李斯奏议，尚有华辞，如上书《谏逐客》……”</a:t>
            </a:r>
            <a:endParaRPr sz="2800" b="1">
              <a:solidFill>
                <a:srgbClr val="C00000"/>
              </a:solidFill>
              <a:sym typeface="+mn-ea"/>
            </a:endParaRPr>
          </a:p>
          <a:p>
            <a:pPr algn="r" fontAlgn="auto">
              <a:lnSpc>
                <a:spcPct val="100000"/>
              </a:lnSpc>
            </a:pPr>
            <a:r>
              <a:rPr sz="2800" b="1">
                <a:solidFill>
                  <a:srgbClr val="C00000"/>
                </a:solidFill>
                <a:sym typeface="+mn-ea"/>
              </a:rPr>
              <a:t>——鲁迅《汉文学史纲要》</a:t>
            </a:r>
            <a:endParaRPr sz="2800" b="1">
              <a:solidFill>
                <a:srgbClr val="C00000"/>
              </a:solidFill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sz="2800" b="1">
                <a:solidFill>
                  <a:srgbClr val="C00000"/>
                </a:solidFill>
                <a:sym typeface="+mn-ea"/>
              </a:rPr>
              <a:t>清代李兆洛的《骈体文钞》选录本文为“骈体初祖”。</a:t>
            </a:r>
            <a:endParaRPr sz="2800" b="1">
              <a:solidFill>
                <a:srgbClr val="C00000"/>
              </a:solidFill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sz="2800" b="1">
                <a:sym typeface="+mn-ea"/>
              </a:rPr>
              <a:t>请从修辞、辞藻、句式等角度对本文的语言进行赏析。</a:t>
            </a:r>
            <a:endParaRPr sz="2800" b="1"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2119630" y="4295140"/>
            <a:ext cx="7107555" cy="32893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第一处，从历史看，客卿有功于秦</a:t>
            </a:r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第二处，“逐客”是重物轻人</a:t>
            </a:r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第三处，“逐客”对秦有害对六国有利</a:t>
            </a:r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5565" y="68580"/>
            <a:ext cx="11828780" cy="2845435"/>
          </a:xfrm>
        </p:spPr>
        <p:txBody>
          <a:bodyPr>
            <a:noAutofit/>
          </a:bodyPr>
          <a:lstStyle/>
          <a:p>
            <a:pPr algn="ctr" fontAlgn="auto">
              <a:lnSpc>
                <a:spcPct val="100000"/>
              </a:lnSpc>
            </a:pPr>
            <a:r>
              <a:rPr lang="zh-CN" altLang="en-US" sz="2800" b="1">
                <a:sym typeface="+mn-ea"/>
              </a:rPr>
              <a:t>思考探究</a:t>
            </a:r>
            <a:endParaRPr lang="zh-CN" altLang="en-US"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sz="2800" b="1">
                <a:solidFill>
                  <a:srgbClr val="C00000"/>
                </a:solidFill>
                <a:sym typeface="+mn-ea"/>
              </a:rPr>
              <a:t>“法家大抵少文采，惟李斯奏议，尚有华辞，如上书《谏逐客》……”</a:t>
            </a:r>
            <a:endParaRPr sz="2800" b="1">
              <a:solidFill>
                <a:srgbClr val="C00000"/>
              </a:solidFill>
              <a:sym typeface="+mn-ea"/>
            </a:endParaRPr>
          </a:p>
          <a:p>
            <a:pPr algn="r" fontAlgn="auto">
              <a:lnSpc>
                <a:spcPct val="100000"/>
              </a:lnSpc>
            </a:pPr>
            <a:r>
              <a:rPr sz="2800" b="1">
                <a:solidFill>
                  <a:srgbClr val="C00000"/>
                </a:solidFill>
                <a:sym typeface="+mn-ea"/>
              </a:rPr>
              <a:t>——鲁迅《汉文学史纲要》</a:t>
            </a:r>
            <a:endParaRPr sz="2800" b="1">
              <a:solidFill>
                <a:srgbClr val="C00000"/>
              </a:solidFill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sz="2800" b="1">
                <a:solidFill>
                  <a:srgbClr val="C00000"/>
                </a:solidFill>
                <a:sym typeface="+mn-ea"/>
              </a:rPr>
              <a:t>清代李兆洛的《骈体文钞》选录本文为“骈体初祖”。</a:t>
            </a:r>
            <a:endParaRPr sz="2800" b="1">
              <a:solidFill>
                <a:srgbClr val="C00000"/>
              </a:solidFill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sz="2800" b="1">
                <a:sym typeface="+mn-ea"/>
              </a:rPr>
              <a:t>请从修辞、辞藻、句式等角度对本文的语言进行赏析。</a:t>
            </a:r>
            <a:endParaRPr sz="2800" b="1"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279400" y="3138805"/>
            <a:ext cx="11624945" cy="32893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修辞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比兴手法，引出“王者不却众庶，故能明其德”，形象而有说服力。</a:t>
            </a:r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辞藻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拔、并、收、取、包、制、据、割，表达的其实都是同一个意思，但作者换用了八个动词，辞藻丰富，富于气势。</a:t>
            </a:r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句式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三字句与四字句混用，气势更盛，言辞锋利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；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以四字短语为主，缀字换字，整齐而不单调，文采斐然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；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长短句结合，三言、四言，多言并用，整齐而有错落之美。</a:t>
            </a:r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52500" y="947420"/>
            <a:ext cx="10448290" cy="4963160"/>
          </a:xfrm>
        </p:spPr>
        <p:txBody>
          <a:bodyPr>
            <a:noAutofit/>
          </a:bodyPr>
          <a:lstStyle/>
          <a:p>
            <a:pPr algn="l" fontAlgn="auto">
              <a:lnSpc>
                <a:spcPct val="100000"/>
              </a:lnSpc>
            </a:pPr>
            <a:endParaRPr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endParaRPr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lang="zh-CN" sz="2800" b="1">
                <a:sym typeface="+mn-ea"/>
              </a:rPr>
              <a:t>作业：</a:t>
            </a:r>
            <a:endParaRPr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endParaRPr sz="28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sz="3600" b="1">
                <a:sym typeface="+mn-ea"/>
              </a:rPr>
              <a:t>积累重点字词</a:t>
            </a:r>
            <a:endParaRPr lang="zh-CN" sz="36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sz="3600" b="1">
                <a:sym typeface="+mn-ea"/>
              </a:rPr>
              <a:t>短文写作</a:t>
            </a:r>
            <a:endParaRPr sz="3600" b="1"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sz="3600" b="1">
                <a:sym typeface="+mn-ea"/>
              </a:rPr>
              <a:t>以“我心中的李斯“为主题，写一篇300字的小短文。</a:t>
            </a:r>
            <a:endParaRPr sz="3600" b="1">
              <a:sym typeface="+mn-ea"/>
            </a:endParaRPr>
          </a:p>
        </p:txBody>
      </p:sp>
      <p:pic>
        <p:nvPicPr>
          <p:cNvPr id="4" name="New picture"/>
          <p:cNvPicPr/>
          <p:nvPr/>
        </p:nvPicPr>
        <p:blipFill>
          <a:blip r:embed="rId1"/>
          <a:stretch>
            <a:fillRect/>
          </a:stretch>
        </p:blipFill>
        <p:spPr>
          <a:xfrm>
            <a:off x="10782300" y="11493500"/>
            <a:ext cx="330200" cy="241300"/>
          </a:xfrm>
          <a:prstGeom prst="cube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31775" y="695325"/>
            <a:ext cx="11410950" cy="5466715"/>
          </a:xfrm>
        </p:spPr>
        <p:txBody>
          <a:bodyPr>
            <a:normAutofit lnSpcReduction="10000"/>
          </a:bodyPr>
          <a:lstStyle/>
          <a:p>
            <a:pPr algn="ctr" fontAlgn="auto">
              <a:lnSpc>
                <a:spcPct val="150000"/>
              </a:lnSpc>
            </a:pPr>
            <a:r>
              <a:rPr lang="zh-CN" altLang="en-US" sz="3200"/>
              <a:t>学习目标</a:t>
            </a:r>
            <a:endParaRPr lang="zh-CN" altLang="en-US" sz="3200"/>
          </a:p>
          <a:p>
            <a:pPr algn="l" fontAlgn="auto">
              <a:lnSpc>
                <a:spcPct val="150000"/>
              </a:lnSpc>
            </a:pPr>
            <a:r>
              <a:rPr lang="zh-CN" altLang="en-US" sz="2800"/>
              <a:t>1.审美鉴赏与创造：了解秦时历史，弄清楚赢政逐客的原由。学会顺情入机，动言中务，入情入理地从事实来劝说某人</a:t>
            </a:r>
            <a:endParaRPr lang="zh-CN" altLang="en-US" sz="2800"/>
          </a:p>
          <a:p>
            <a:pPr algn="l" fontAlgn="auto">
              <a:lnSpc>
                <a:spcPct val="150000"/>
              </a:lnSpc>
            </a:pPr>
            <a:r>
              <a:rPr lang="zh-CN" altLang="en-US" sz="2800"/>
              <a:t>2.语言建构与运用：掌握本文常见的文言知识。学习秦汉散文的写作特点。</a:t>
            </a:r>
            <a:endParaRPr lang="zh-CN" altLang="en-US" sz="2800"/>
          </a:p>
          <a:p>
            <a:pPr algn="l" fontAlgn="auto">
              <a:lnSpc>
                <a:spcPct val="150000"/>
              </a:lnSpc>
            </a:pPr>
            <a:r>
              <a:rPr lang="zh-CN" altLang="en-US" sz="2800"/>
              <a:t>3.思维发展与提升：学会运用开门见山的谏说方法。在议论文中掌握史实论证、类比认证、正反论证。</a:t>
            </a:r>
            <a:endParaRPr lang="zh-CN" altLang="en-US" sz="280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03200" y="1167130"/>
            <a:ext cx="12192000" cy="6461125"/>
          </a:xfrm>
        </p:spPr>
        <p:txBody>
          <a:bodyPr>
            <a:noAutofit/>
          </a:bodyPr>
          <a:lstStyle/>
          <a:p>
            <a:pPr algn="ctr" fontAlgn="auto">
              <a:lnSpc>
                <a:spcPct val="150000"/>
              </a:lnSpc>
            </a:pPr>
            <a:r>
              <a:rPr lang="zh-CN" altLang="en-US" sz="3200"/>
              <a:t>有关作者</a:t>
            </a:r>
            <a:endParaRPr lang="zh-CN" altLang="en-US" sz="3200"/>
          </a:p>
          <a:p>
            <a:pPr algn="l" fontAlgn="auto">
              <a:lnSpc>
                <a:spcPts val="3840"/>
              </a:lnSpc>
            </a:pPr>
            <a:r>
              <a:rPr lang="en-US" altLang="zh-CN" sz="2700"/>
              <a:t>     </a:t>
            </a:r>
            <a:r>
              <a:rPr lang="en-US" altLang="zh-CN" sz="2700" b="1"/>
              <a:t>  </a:t>
            </a:r>
            <a:r>
              <a:rPr sz="2700" b="1"/>
              <a:t>李斯（？—前208年）战国时期楚国上蔡（今河南上蔡西南）人，是秦代著名</a:t>
            </a:r>
            <a:r>
              <a:rPr sz="2700" b="1">
                <a:solidFill>
                  <a:srgbClr val="C00000"/>
                </a:solidFill>
              </a:rPr>
              <a:t>政治家、文学家、书法家</a:t>
            </a:r>
            <a:r>
              <a:rPr sz="2700" b="1"/>
              <a:t>。少时与韩非俱从荀况学帝王之术，成而入秦，得到秦王的器重，秦统一后官至丞相，积极主张废除诸侯，行郡县。统一文字和度量衡，改革典章制度。秦二世二年，宦者赵高诬其谋反，被腰斩于咸阳，灭三族。秦代因其所历时间很短，没有留下更多文章，而李斯却有《谏逐客书》及《泰山刻石文》、《琅琊台石刻》传世，所以以鲁迅说</a:t>
            </a:r>
            <a:r>
              <a:rPr sz="2700" b="1">
                <a:solidFill>
                  <a:srgbClr val="C00000"/>
                </a:solidFill>
              </a:rPr>
              <a:t>“秦之文章，李斯一人而已。” </a:t>
            </a:r>
            <a:endParaRPr sz="2700" b="1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6080" y="0"/>
            <a:ext cx="11581765" cy="4653915"/>
          </a:xfrm>
        </p:spPr>
        <p:txBody>
          <a:bodyPr>
            <a:noAutofit/>
          </a:bodyPr>
          <a:lstStyle/>
          <a:p>
            <a:pPr algn="ctr" fontAlgn="auto">
              <a:lnSpc>
                <a:spcPct val="150000"/>
              </a:lnSpc>
            </a:pPr>
            <a:r>
              <a:rPr lang="zh-CN" altLang="en-US" sz="3200"/>
              <a:t>有关李斯的小故事</a:t>
            </a:r>
            <a:endParaRPr lang="zh-CN" altLang="en-US" sz="3200"/>
          </a:p>
          <a:p>
            <a:pPr algn="ctr" fontAlgn="auto">
              <a:lnSpc>
                <a:spcPct val="150000"/>
              </a:lnSpc>
            </a:pPr>
            <a:r>
              <a:rPr lang="zh-CN" altLang="en-US" sz="3200"/>
              <a:t>人</a:t>
            </a:r>
            <a:r>
              <a:rPr lang="zh-CN" altLang="en-US" sz="3200">
                <a:sym typeface="+mn-ea"/>
              </a:rPr>
              <a:t>鼠之叹</a:t>
            </a:r>
            <a:endParaRPr lang="zh-CN" altLang="en-US" sz="3200"/>
          </a:p>
          <a:p>
            <a:pPr algn="l" fontAlgn="auto">
              <a:lnSpc>
                <a:spcPts val="3840"/>
              </a:lnSpc>
            </a:pPr>
            <a:r>
              <a:rPr lang="en-US" altLang="zh-CN" sz="2700"/>
              <a:t>        </a:t>
            </a:r>
            <a:r>
              <a:rPr lang="zh-CN" altLang="en-US" sz="2700"/>
              <a:t>李斯者，楚上蔡人也。年少时，为郡小吏，见吏舍厕中鼠食不洁，近人犬，数惊恐之。斯入仓，观仓中鼠，居大庑之下，不见人犬之扰。于是李斯乃叹曰：人之贤不肖譬如鼠矣，在所自处耳。</a:t>
            </a:r>
            <a:r>
              <a:rPr lang="en-US" altLang="zh-CN" sz="2700"/>
              <a:t>——</a:t>
            </a:r>
            <a:r>
              <a:rPr lang="zh-CN" altLang="en-US" sz="2700"/>
              <a:t>《史记，李斯列传》</a:t>
            </a:r>
            <a:endParaRPr lang="zh-CN" altLang="en-US" sz="2700"/>
          </a:p>
          <a:p>
            <a:pPr algn="ctr" fontAlgn="auto">
              <a:lnSpc>
                <a:spcPts val="3840"/>
              </a:lnSpc>
            </a:pPr>
            <a:r>
              <a:rPr lang="zh-CN" altLang="en-US" sz="2700"/>
              <a:t>东门逐兔</a:t>
            </a:r>
            <a:endParaRPr lang="zh-CN" altLang="en-US" sz="2700"/>
          </a:p>
          <a:p>
            <a:pPr algn="l" fontAlgn="auto">
              <a:lnSpc>
                <a:spcPts val="3840"/>
              </a:lnSpc>
            </a:pPr>
            <a:r>
              <a:rPr lang="zh-CN" altLang="en-US" sz="2700"/>
              <a:t> </a:t>
            </a:r>
            <a:r>
              <a:rPr lang="en-US" altLang="zh-CN" sz="2700"/>
              <a:t>       </a:t>
            </a:r>
            <a:r>
              <a:rPr lang="zh-CN" altLang="en-US" sz="2700"/>
              <a:t>秦二世二年七月，丞相李斯因遭奸人诬陷，论腰斩咸阳市。临刑谓其中子曰：“吾欲与若复牵黄犬俱出上蔡东门逐狡兔，岂可得乎！” </a:t>
            </a:r>
            <a:endParaRPr lang="zh-CN" altLang="en-US" sz="270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128905"/>
            <a:ext cx="12192000" cy="6728460"/>
          </a:xfrm>
        </p:spPr>
        <p:txBody>
          <a:bodyPr>
            <a:noAutofit/>
          </a:bodyPr>
          <a:lstStyle/>
          <a:p>
            <a:pPr algn="ctr" fontAlgn="auto">
              <a:lnSpc>
                <a:spcPct val="100000"/>
              </a:lnSpc>
            </a:pPr>
            <a:r>
              <a:rPr lang="zh-CN" altLang="en-US" sz="3200">
                <a:solidFill>
                  <a:srgbClr val="C00000"/>
                </a:solidFill>
              </a:rPr>
              <a:t>朗读课文、疏通文意</a:t>
            </a:r>
            <a:endParaRPr lang="zh-CN" altLang="en-US" sz="3200">
              <a:solidFill>
                <a:srgbClr val="C00000"/>
              </a:solidFill>
            </a:endParaRPr>
          </a:p>
          <a:p>
            <a:pPr algn="ctr" fontAlgn="auto">
              <a:lnSpc>
                <a:spcPct val="100000"/>
              </a:lnSpc>
            </a:pPr>
            <a:endParaRPr lang="zh-CN" altLang="en-US" sz="3200">
              <a:solidFill>
                <a:srgbClr val="C00000"/>
              </a:solidFill>
            </a:endParaRPr>
          </a:p>
          <a:p>
            <a:pPr algn="l" fontAlgn="auto">
              <a:lnSpc>
                <a:spcPct val="100000"/>
              </a:lnSpc>
            </a:pPr>
            <a:r>
              <a:rPr lang="en-US" altLang="zh-CN" sz="3200"/>
              <a:t>        </a:t>
            </a:r>
            <a:r>
              <a:rPr lang="zh-CN" altLang="en-US" sz="3200"/>
              <a:t>臣闻吏议逐客，</a:t>
            </a:r>
            <a:r>
              <a:rPr lang="zh-CN" altLang="en-US" sz="3200">
                <a:solidFill>
                  <a:srgbClr val="C00000"/>
                </a:solidFill>
              </a:rPr>
              <a:t>窃以为过矣</a:t>
            </a:r>
            <a:r>
              <a:rPr lang="zh-CN" altLang="en-US" sz="3200"/>
              <a:t>。昔</a:t>
            </a:r>
            <a:r>
              <a:rPr lang="zh-CN" altLang="en-US" sz="3200">
                <a:solidFill>
                  <a:srgbClr val="C00000"/>
                </a:solidFill>
              </a:rPr>
              <a:t>缪公</a:t>
            </a:r>
            <a:r>
              <a:rPr lang="zh-CN" altLang="en-US" sz="3200"/>
              <a:t>求士，</a:t>
            </a:r>
            <a:r>
              <a:rPr lang="zh-CN" altLang="en-US" sz="3200">
                <a:solidFill>
                  <a:srgbClr val="C00000"/>
                </a:solidFill>
              </a:rPr>
              <a:t>西</a:t>
            </a:r>
            <a:r>
              <a:rPr lang="zh-CN" altLang="en-US" sz="3200"/>
              <a:t>取由余</a:t>
            </a:r>
            <a:r>
              <a:rPr lang="zh-CN" altLang="en-US" sz="3200">
                <a:solidFill>
                  <a:srgbClr val="C00000"/>
                </a:solidFill>
              </a:rPr>
              <a:t>于</a:t>
            </a:r>
            <a:r>
              <a:rPr lang="zh-CN" altLang="en-US" sz="3200"/>
              <a:t>戎，东得百里奚于宛，迎蹇叔于宋，</a:t>
            </a:r>
            <a:r>
              <a:rPr lang="zh-CN" altLang="en-US" sz="3200">
                <a:solidFill>
                  <a:srgbClr val="C00000"/>
                </a:solidFill>
              </a:rPr>
              <a:t>来</a:t>
            </a:r>
            <a:r>
              <a:rPr lang="zh-CN" altLang="en-US" sz="3200"/>
              <a:t>丕豹、公孙支于晋。此五子者，不产于秦，而穆公用之，并国二十，遂霸西戎。孝公用商鞅之法，移风易俗，民以</a:t>
            </a:r>
            <a:r>
              <a:rPr lang="zh-CN" altLang="en-US" sz="3200">
                <a:solidFill>
                  <a:srgbClr val="C00000"/>
                </a:solidFill>
              </a:rPr>
              <a:t>殷盛</a:t>
            </a:r>
            <a:r>
              <a:rPr lang="zh-CN" altLang="en-US" sz="3200"/>
              <a:t>，国以富强，百姓乐用，诸侯亲服，获楚、魏之师，举地千里，至今治强。惠王用张仪之计，</a:t>
            </a:r>
            <a:r>
              <a:rPr lang="zh-CN" altLang="en-US" sz="3200">
                <a:solidFill>
                  <a:srgbClr val="C00000"/>
                </a:solidFill>
              </a:rPr>
              <a:t>拔</a:t>
            </a:r>
            <a:r>
              <a:rPr lang="zh-CN" altLang="en-US" sz="3200"/>
              <a:t>三川之地，西并巴、蜀，北收上郡，南取汉中，包九夷，制鄢、郢，东</a:t>
            </a:r>
            <a:r>
              <a:rPr lang="zh-CN" altLang="en-US" sz="3200">
                <a:solidFill>
                  <a:srgbClr val="C00000"/>
                </a:solidFill>
              </a:rPr>
              <a:t>据</a:t>
            </a:r>
            <a:r>
              <a:rPr lang="zh-CN" altLang="en-US" sz="3200"/>
              <a:t>成皋之险，割</a:t>
            </a:r>
            <a:r>
              <a:rPr lang="zh-CN" altLang="en-US" sz="3200">
                <a:solidFill>
                  <a:srgbClr val="C00000"/>
                </a:solidFill>
              </a:rPr>
              <a:t>膏腴之壤</a:t>
            </a:r>
            <a:r>
              <a:rPr lang="zh-CN" altLang="en-US" sz="3200"/>
              <a:t>，遂散六国之众，使之</a:t>
            </a:r>
            <a:r>
              <a:rPr lang="zh-CN" altLang="en-US" sz="3200">
                <a:solidFill>
                  <a:srgbClr val="C00000"/>
                </a:solidFill>
              </a:rPr>
              <a:t>西面事秦</a:t>
            </a:r>
            <a:r>
              <a:rPr lang="zh-CN" altLang="en-US" sz="3200"/>
              <a:t>，功</a:t>
            </a:r>
            <a:r>
              <a:rPr lang="zh-CN" altLang="en-US" sz="3200">
                <a:solidFill>
                  <a:srgbClr val="C00000"/>
                </a:solidFill>
              </a:rPr>
              <a:t>施</a:t>
            </a:r>
            <a:r>
              <a:rPr lang="zh-CN" altLang="en-US" sz="3200"/>
              <a:t>到今。昭王得范雎，废穰侯，逐华阳，强公室，杜私门，蚕食诸侯，使秦成帝业。此四君者，皆以客之功。由此观之，客何负于秦哉！</a:t>
            </a:r>
            <a:r>
              <a:rPr lang="zh-CN" altLang="en-US" sz="3200">
                <a:solidFill>
                  <a:srgbClr val="C00000"/>
                </a:solidFill>
              </a:rPr>
              <a:t>向使</a:t>
            </a:r>
            <a:r>
              <a:rPr lang="zh-CN" altLang="en-US" sz="3200"/>
              <a:t>四君</a:t>
            </a:r>
            <a:r>
              <a:rPr lang="zh-CN" altLang="en-US" sz="3200">
                <a:solidFill>
                  <a:srgbClr val="C00000"/>
                </a:solidFill>
              </a:rPr>
              <a:t>却</a:t>
            </a:r>
            <a:r>
              <a:rPr lang="zh-CN" altLang="en-US" sz="3200"/>
              <a:t>客而不</a:t>
            </a:r>
            <a:r>
              <a:rPr lang="zh-CN" altLang="en-US" sz="3200">
                <a:solidFill>
                  <a:srgbClr val="C00000"/>
                </a:solidFill>
              </a:rPr>
              <a:t>内</a:t>
            </a:r>
            <a:r>
              <a:rPr lang="zh-CN" altLang="en-US" sz="3200"/>
              <a:t>，疏士而不用，是使国无富利之实，而秦无强大之名也。</a:t>
            </a:r>
            <a:endParaRPr lang="zh-CN" altLang="en-US" sz="320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245" y="95250"/>
            <a:ext cx="12192000" cy="4963160"/>
          </a:xfrm>
        </p:spPr>
        <p:txBody>
          <a:bodyPr>
            <a:noAutofit/>
          </a:bodyPr>
          <a:lstStyle/>
          <a:p>
            <a:pPr algn="l" fontAlgn="auto">
              <a:lnSpc>
                <a:spcPct val="100000"/>
              </a:lnSpc>
            </a:pPr>
            <a:r>
              <a:rPr lang="en-US" altLang="zh-CN" sz="2800">
                <a:sym typeface="+mn-ea"/>
              </a:rPr>
              <a:t>    </a:t>
            </a:r>
            <a:r>
              <a:rPr lang="zh-CN" altLang="en-US" sz="2800">
                <a:sym typeface="+mn-ea"/>
              </a:rPr>
              <a:t>臣闻吏议逐客，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窃以为过矣</a:t>
            </a:r>
            <a:r>
              <a:rPr lang="zh-CN" altLang="en-US" sz="2800">
                <a:sym typeface="+mn-ea"/>
              </a:rPr>
              <a:t>。昔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缪公</a:t>
            </a:r>
            <a:r>
              <a:rPr lang="zh-CN" altLang="en-US" sz="2800">
                <a:sym typeface="+mn-ea"/>
              </a:rPr>
              <a:t>求士，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西</a:t>
            </a:r>
            <a:r>
              <a:rPr lang="zh-CN" altLang="en-US" sz="2800">
                <a:sym typeface="+mn-ea"/>
              </a:rPr>
              <a:t>取由余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于</a:t>
            </a:r>
            <a:r>
              <a:rPr lang="zh-CN" altLang="en-US" sz="2800">
                <a:sym typeface="+mn-ea"/>
              </a:rPr>
              <a:t>戎，东得百里奚于宛，迎蹇叔于宋，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来</a:t>
            </a:r>
            <a:r>
              <a:rPr lang="zh-CN" altLang="en-US" sz="2800">
                <a:sym typeface="+mn-ea"/>
              </a:rPr>
              <a:t>丕豹、公孙支于晋。此五子者，不产于秦，而穆公用之，并国二十，遂霸西戎。孝公用商鞅之法，移风易俗，民以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殷盛</a:t>
            </a:r>
            <a:r>
              <a:rPr lang="zh-CN" altLang="en-US" sz="2800">
                <a:sym typeface="+mn-ea"/>
              </a:rPr>
              <a:t>，国以富强，百姓乐用，诸侯亲服，获楚、魏之师，举地千里，至今治强。惠王用张仪之计，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拔</a:t>
            </a:r>
            <a:r>
              <a:rPr lang="zh-CN" altLang="en-US" sz="2800">
                <a:sym typeface="+mn-ea"/>
              </a:rPr>
              <a:t>三川之地，西并巴、蜀，北收上郡，南取汉中，包九夷，制鄢、郢，东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据</a:t>
            </a:r>
            <a:r>
              <a:rPr lang="zh-CN" altLang="en-US" sz="2800">
                <a:sym typeface="+mn-ea"/>
              </a:rPr>
              <a:t>成皋之险，割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膏腴之壤</a:t>
            </a:r>
            <a:r>
              <a:rPr lang="zh-CN" altLang="en-US" sz="2800">
                <a:sym typeface="+mn-ea"/>
              </a:rPr>
              <a:t>，遂散六国之众，使之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西面事秦</a:t>
            </a:r>
            <a:r>
              <a:rPr lang="zh-CN" altLang="en-US" sz="2800">
                <a:sym typeface="+mn-ea"/>
              </a:rPr>
              <a:t>，功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施</a:t>
            </a:r>
            <a:r>
              <a:rPr lang="zh-CN" altLang="en-US" sz="2800">
                <a:sym typeface="+mn-ea"/>
              </a:rPr>
              <a:t>到今。昭王得范雎，废穰侯，逐华阳，强公室，杜私门，蚕食诸侯，使秦成帝业。此四君者，皆以客之功。由此观之，客何负于秦哉！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向使</a:t>
            </a:r>
            <a:r>
              <a:rPr lang="zh-CN" altLang="en-US" sz="2800">
                <a:sym typeface="+mn-ea"/>
              </a:rPr>
              <a:t>四君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却</a:t>
            </a:r>
            <a:r>
              <a:rPr lang="zh-CN" altLang="en-US" sz="2800">
                <a:sym typeface="+mn-ea"/>
              </a:rPr>
              <a:t>客而不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内</a:t>
            </a:r>
            <a:r>
              <a:rPr lang="zh-CN" altLang="en-US" sz="2800">
                <a:sym typeface="+mn-ea"/>
              </a:rPr>
              <a:t>，疏士而不用，是使国无富利之实，而秦无强大之名也。</a:t>
            </a:r>
            <a:endParaRPr lang="zh-CN" altLang="en-US" sz="2800"/>
          </a:p>
        </p:txBody>
      </p:sp>
      <p:sp>
        <p:nvSpPr>
          <p:cNvPr id="2" name="文本框 1"/>
          <p:cNvSpPr txBox="1"/>
          <p:nvPr/>
        </p:nvSpPr>
        <p:spPr>
          <a:xfrm>
            <a:off x="311150" y="4338955"/>
            <a:ext cx="11880850" cy="238188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 sz="2800">
                <a:solidFill>
                  <a:srgbClr val="C00000"/>
                </a:solidFill>
              </a:rPr>
              <a:t>私下里认为是错误的。</a:t>
            </a:r>
            <a:r>
              <a:rPr lang="en-US" altLang="zh-CN" sz="2800">
                <a:solidFill>
                  <a:srgbClr val="C00000"/>
                </a:solidFill>
              </a:rPr>
              <a:t>        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缪：通</a:t>
            </a:r>
            <a:r>
              <a:rPr lang="en-US" altLang="zh-CN" sz="2800">
                <a:solidFill>
                  <a:srgbClr val="C00000"/>
                </a:solidFill>
                <a:sym typeface="+mn-ea"/>
              </a:rPr>
              <a:t>“</a:t>
            </a:r>
            <a:r>
              <a:rPr lang="zh-CN" altLang="en-US" sz="2800">
                <a:solidFill>
                  <a:srgbClr val="C00000"/>
                </a:solidFill>
              </a:rPr>
              <a:t>穆</a:t>
            </a:r>
            <a:r>
              <a:rPr lang="en-US" altLang="zh-CN" sz="2800">
                <a:solidFill>
                  <a:srgbClr val="C00000"/>
                </a:solidFill>
              </a:rPr>
              <a:t>”</a:t>
            </a:r>
            <a:r>
              <a:rPr lang="zh-CN" altLang="en-US" sz="2800">
                <a:solidFill>
                  <a:srgbClr val="C00000"/>
                </a:solidFill>
              </a:rPr>
              <a:t>。</a:t>
            </a:r>
            <a:r>
              <a:rPr lang="en-US" altLang="zh-CN" sz="2800">
                <a:solidFill>
                  <a:srgbClr val="C00000"/>
                </a:solidFill>
              </a:rPr>
              <a:t>     </a:t>
            </a:r>
            <a:r>
              <a:rPr lang="zh-CN" altLang="en-US" sz="2800">
                <a:solidFill>
                  <a:srgbClr val="C00000"/>
                </a:solidFill>
              </a:rPr>
              <a:t>西：向西。</a:t>
            </a:r>
            <a:r>
              <a:rPr lang="en-US" altLang="zh-CN" sz="2800">
                <a:solidFill>
                  <a:srgbClr val="C00000"/>
                </a:solidFill>
              </a:rPr>
              <a:t>               </a:t>
            </a:r>
            <a:r>
              <a:rPr lang="zh-CN" altLang="en-US" sz="2800">
                <a:solidFill>
                  <a:srgbClr val="C00000"/>
                </a:solidFill>
              </a:rPr>
              <a:t>于：从。</a:t>
            </a:r>
            <a:endParaRPr lang="zh-CN" altLang="en-US" sz="2800">
              <a:solidFill>
                <a:srgbClr val="C00000"/>
              </a:solidFill>
            </a:endParaRPr>
          </a:p>
          <a:p>
            <a:r>
              <a:rPr lang="zh-CN" altLang="en-US" sz="2800">
                <a:solidFill>
                  <a:srgbClr val="C00000"/>
                </a:solidFill>
              </a:rPr>
              <a:t>来：使</a:t>
            </a:r>
            <a:r>
              <a:rPr lang="en-US" altLang="zh-CN" sz="2800">
                <a:solidFill>
                  <a:srgbClr val="C00000"/>
                </a:solidFill>
              </a:rPr>
              <a:t>……</a:t>
            </a:r>
            <a:r>
              <a:rPr lang="zh-CN" altLang="en-US" sz="2800">
                <a:solidFill>
                  <a:srgbClr val="C00000"/>
                </a:solidFill>
              </a:rPr>
              <a:t>来到。</a:t>
            </a:r>
            <a:r>
              <a:rPr lang="en-US" altLang="zh-CN" sz="2800">
                <a:solidFill>
                  <a:srgbClr val="C00000"/>
                </a:solidFill>
              </a:rPr>
              <a:t>    殷”</a:t>
            </a:r>
            <a:r>
              <a:rPr lang="zh-CN" altLang="en-US" sz="2800">
                <a:solidFill>
                  <a:srgbClr val="C00000"/>
                </a:solidFill>
              </a:rPr>
              <a:t>：</a:t>
            </a:r>
            <a:r>
              <a:rPr lang="en-US" altLang="zh-CN" sz="2800">
                <a:solidFill>
                  <a:srgbClr val="C00000"/>
                </a:solidFill>
              </a:rPr>
              <a:t>多，众多。             殷盛</a:t>
            </a:r>
            <a:r>
              <a:rPr lang="zh-CN" altLang="en-US" sz="2800">
                <a:solidFill>
                  <a:srgbClr val="C00000"/>
                </a:solidFill>
              </a:rPr>
              <a:t>：</a:t>
            </a:r>
            <a:r>
              <a:rPr lang="en-US" altLang="zh-CN" sz="2800">
                <a:solidFill>
                  <a:srgbClr val="C00000"/>
                </a:solidFill>
              </a:rPr>
              <a:t>指百姓众多而且富裕。</a:t>
            </a:r>
            <a:endParaRPr lang="en-US" altLang="zh-CN" sz="2800">
              <a:solidFill>
                <a:srgbClr val="C00000"/>
              </a:solidFill>
            </a:endParaRPr>
          </a:p>
          <a:p>
            <a:r>
              <a:rPr lang="zh-CN" altLang="en-US" sz="2800">
                <a:solidFill>
                  <a:srgbClr val="C00000"/>
                </a:solidFill>
              </a:rPr>
              <a:t>拔：攻占。</a:t>
            </a:r>
            <a:r>
              <a:rPr lang="en-US" altLang="zh-CN" sz="2800">
                <a:solidFill>
                  <a:srgbClr val="C00000"/>
                </a:solidFill>
              </a:rPr>
              <a:t>              </a:t>
            </a:r>
            <a:r>
              <a:rPr lang="zh-CN" altLang="en-US" sz="2800">
                <a:solidFill>
                  <a:srgbClr val="C00000"/>
                </a:solidFill>
              </a:rPr>
              <a:t>据：占有。</a:t>
            </a:r>
            <a:r>
              <a:rPr lang="en-US" altLang="zh-CN" sz="2800">
                <a:solidFill>
                  <a:srgbClr val="C00000"/>
                </a:solidFill>
              </a:rPr>
              <a:t>                        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膏腴之壤：肥沃的土地。</a:t>
            </a:r>
            <a:endParaRPr lang="en-US" altLang="zh-CN" sz="2800">
              <a:solidFill>
                <a:srgbClr val="C00000"/>
              </a:solidFill>
            </a:endParaRPr>
          </a:p>
          <a:p>
            <a:r>
              <a:rPr lang="zh-CN" altLang="en-US" sz="2800">
                <a:solidFill>
                  <a:srgbClr val="C00000"/>
                </a:solidFill>
                <a:sym typeface="+mn-ea"/>
              </a:rPr>
              <a:t>西面事秦：向西面侍奉秦国。</a:t>
            </a:r>
            <a:r>
              <a:rPr lang="en-US" altLang="zh-CN" sz="2800">
                <a:solidFill>
                  <a:srgbClr val="C00000"/>
                </a:solidFill>
                <a:sym typeface="+mn-ea"/>
              </a:rPr>
              <a:t>                         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施：散布。</a:t>
            </a:r>
            <a:endParaRPr lang="zh-CN" altLang="en-US" sz="2800">
              <a:solidFill>
                <a:srgbClr val="C00000"/>
              </a:solidFill>
              <a:sym typeface="+mn-ea"/>
            </a:endParaRPr>
          </a:p>
          <a:p>
            <a:r>
              <a:rPr lang="zh-CN" altLang="en-US" sz="2800">
                <a:solidFill>
                  <a:srgbClr val="C00000"/>
                </a:solidFill>
                <a:sym typeface="+mn-ea"/>
              </a:rPr>
              <a:t>向使：假使，倘若。</a:t>
            </a:r>
            <a:r>
              <a:rPr lang="en-US" altLang="zh-CN" sz="2800">
                <a:solidFill>
                  <a:srgbClr val="C00000"/>
                </a:solidFill>
                <a:sym typeface="+mn-ea"/>
              </a:rPr>
              <a:t>            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却：推辞。</a:t>
            </a:r>
            <a:r>
              <a:rPr lang="en-US" altLang="zh-CN" sz="2800">
                <a:solidFill>
                  <a:srgbClr val="C00000"/>
                </a:solidFill>
                <a:sym typeface="+mn-ea"/>
              </a:rPr>
              <a:t>         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内：同“纳”，接纳。</a:t>
            </a:r>
            <a:endParaRPr lang="zh-CN" altLang="en-US" sz="2800">
              <a:solidFill>
                <a:srgbClr val="C00000"/>
              </a:solidFill>
              <a:sym typeface="+mn-ea"/>
            </a:endParaRPr>
          </a:p>
          <a:p>
            <a:endParaRPr lang="zh-CN" altLang="en-US" sz="2800">
              <a:solidFill>
                <a:srgbClr val="C00000"/>
              </a:solidFill>
            </a:endParaRPr>
          </a:p>
          <a:p>
            <a:endParaRPr lang="zh-CN" altLang="en-US" sz="2800">
              <a:solidFill>
                <a:srgbClr val="C00000"/>
              </a:solidFill>
            </a:endParaRPr>
          </a:p>
          <a:p>
            <a:r>
              <a:rPr lang="en-US" altLang="zh-CN" sz="2800">
                <a:solidFill>
                  <a:srgbClr val="C00000"/>
                </a:solidFill>
              </a:rPr>
              <a:t> </a:t>
            </a:r>
            <a:endParaRPr lang="zh-CN" altLang="en-US" sz="2800">
              <a:solidFill>
                <a:srgbClr val="C00000"/>
              </a:solidFill>
            </a:endParaRPr>
          </a:p>
          <a:p>
            <a:endParaRPr lang="zh-CN" altLang="en-US" sz="280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245" y="416560"/>
            <a:ext cx="12192000" cy="4963160"/>
          </a:xfrm>
        </p:spPr>
        <p:txBody>
          <a:bodyPr>
            <a:noAutofit/>
          </a:bodyPr>
          <a:lstStyle/>
          <a:p>
            <a:pPr algn="l" fontAlgn="auto">
              <a:lnSpc>
                <a:spcPct val="100000"/>
              </a:lnSpc>
            </a:pPr>
            <a:r>
              <a:rPr lang="en-US" altLang="zh-CN" sz="2800">
                <a:sym typeface="+mn-ea"/>
              </a:rPr>
              <a:t>    </a:t>
            </a:r>
            <a:r>
              <a:rPr lang="zh-CN" altLang="en-US" sz="2800">
                <a:sym typeface="+mn-ea"/>
              </a:rPr>
              <a:t>今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陛下致</a:t>
            </a:r>
            <a:r>
              <a:rPr lang="zh-CN" altLang="en-US" sz="2800">
                <a:sym typeface="+mn-ea"/>
              </a:rPr>
              <a:t>昆山之玉，有随和之宝，</a:t>
            </a:r>
            <a:r>
              <a:rPr lang="zh-CN" altLang="en-US" sz="2800">
                <a:solidFill>
                  <a:schemeClr val="tx1"/>
                </a:solidFill>
                <a:sym typeface="+mn-ea"/>
              </a:rPr>
              <a:t>垂</a:t>
            </a:r>
            <a:r>
              <a:rPr lang="zh-CN" altLang="en-US" sz="2800">
                <a:sym typeface="+mn-ea"/>
              </a:rPr>
              <a:t>明月之珠，服太阿之剑，乘纤离之马，建翠凤之旗，树灵鼍之鼓。此数宝者，秦不生一焉，而陛下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说之</a:t>
            </a:r>
            <a:r>
              <a:rPr lang="zh-CN" altLang="en-US" sz="2800">
                <a:sym typeface="+mn-ea"/>
              </a:rPr>
              <a:t>，何也？必秦国之所生然后可，则是夜光之璧，不饰朝廷；犀象之器，不为玩好；郑、卫之女不充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后宫</a:t>
            </a:r>
            <a:r>
              <a:rPr lang="zh-CN" altLang="en-US" sz="2800">
                <a:sym typeface="+mn-ea"/>
              </a:rPr>
              <a:t>，而骏良駃騠不实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外厩</a:t>
            </a:r>
            <a:r>
              <a:rPr lang="zh-CN" altLang="en-US" sz="2800">
                <a:sym typeface="+mn-ea"/>
              </a:rPr>
              <a:t>，江南金锡不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为</a:t>
            </a:r>
            <a:r>
              <a:rPr lang="zh-CN" altLang="en-US" sz="2800">
                <a:sym typeface="+mn-ea"/>
              </a:rPr>
              <a:t>用，西蜀丹青不为采。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所以</a:t>
            </a:r>
            <a:r>
              <a:rPr lang="zh-CN" altLang="en-US" sz="2800">
                <a:sym typeface="+mn-ea"/>
              </a:rPr>
              <a:t>饰后宫，充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下陈</a:t>
            </a:r>
            <a:r>
              <a:rPr lang="zh-CN" altLang="en-US" sz="2800">
                <a:sym typeface="+mn-ea"/>
              </a:rPr>
              <a:t>，娱心意，说耳目者，必出于秦然后可，则是宛珠之簪，傅玑之珥，</a:t>
            </a:r>
            <a:r>
              <a:rPr lang="zh-CN" altLang="en-US" sz="2800">
                <a:solidFill>
                  <a:schemeClr val="tx1"/>
                </a:solidFill>
                <a:sym typeface="+mn-ea"/>
              </a:rPr>
              <a:t>阿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缟</a:t>
            </a:r>
            <a:r>
              <a:rPr lang="zh-CN" altLang="en-US" sz="2800">
                <a:sym typeface="+mn-ea"/>
              </a:rPr>
              <a:t>之衣，锦绣之饰不进于前，而随俗雅化，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佳冶窈窕</a:t>
            </a:r>
            <a:r>
              <a:rPr lang="zh-CN" altLang="en-US" sz="2800">
                <a:sym typeface="+mn-ea"/>
              </a:rPr>
              <a:t>，赵女不立于侧也。</a:t>
            </a:r>
            <a:endParaRPr lang="zh-CN" altLang="en-US" sz="28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46380" y="3717925"/>
            <a:ext cx="11880850" cy="295973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陛下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对帝王的尊称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r>
              <a:rPr lang="en-US" alt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致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求得，收罗。</a:t>
            </a:r>
            <a:r>
              <a:rPr 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endParaRPr lang="en-US"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说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通“悦”，喜悦，喜爱。</a:t>
            </a:r>
            <a:endParaRPr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en-US" alt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后宫</a:t>
            </a:r>
            <a:r>
              <a:rPr lang="zh-CN" alt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lang="en-US" alt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嫔妃所居的宫室，也可用作嫔妃的代称。    外厩</a:t>
            </a:r>
            <a:r>
              <a:rPr lang="zh-CN" alt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lang="en-US" alt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宫外的马圈。</a:t>
            </a:r>
            <a:endParaRPr lang="en-US" altLang="zh-CN"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为：表被动。</a:t>
            </a:r>
            <a:r>
              <a:rPr lang="en-US" alt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    </a:t>
            </a:r>
            <a:r>
              <a:rPr lang="zh-CN" alt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所以：用来</a:t>
            </a:r>
            <a:r>
              <a:rPr lang="en-US" alt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……</a:t>
            </a:r>
            <a:r>
              <a:rPr lang="zh-CN" alt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endParaRPr lang="zh-CN" altLang="en-US"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下陈：殿堂下陈放礼器、站立傧从的地方。</a:t>
            </a:r>
            <a:r>
              <a:rPr lang="en-US" alt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</a:t>
            </a:r>
            <a:r>
              <a:rPr lang="zh-CN" alt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傅：着，镶嵌。</a:t>
            </a:r>
            <a:endParaRPr lang="zh-CN" altLang="en-US"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缟：未经染色的绢。</a:t>
            </a:r>
            <a:endParaRPr lang="zh-CN" altLang="en-US"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佳：美好，美丽。</a:t>
            </a:r>
            <a:r>
              <a:rPr lang="en-US" alt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</a:t>
            </a:r>
            <a:r>
              <a:rPr lang="zh-CN" alt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冶：妖冶，艳丽。</a:t>
            </a:r>
            <a:r>
              <a:rPr lang="en-US" alt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zh-CN" alt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窈窕：美好的样子。</a:t>
            </a:r>
            <a:endParaRPr lang="zh-CN" altLang="en-US"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245" y="384175"/>
            <a:ext cx="12192000" cy="4963160"/>
          </a:xfrm>
        </p:spPr>
        <p:txBody>
          <a:bodyPr>
            <a:noAutofit/>
          </a:bodyPr>
          <a:lstStyle/>
          <a:p>
            <a:pPr algn="l" fontAlgn="auto">
              <a:lnSpc>
                <a:spcPct val="100000"/>
              </a:lnSpc>
            </a:pPr>
            <a:r>
              <a:rPr lang="en-US" altLang="zh-CN" sz="2800">
                <a:sym typeface="+mn-ea"/>
              </a:rPr>
              <a:t>    </a:t>
            </a:r>
            <a:r>
              <a:rPr lang="zh-CN" altLang="en-US" sz="2800">
                <a:sym typeface="+mn-ea"/>
              </a:rPr>
              <a:t>夫击瓮叩缶弹筝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搏髀</a:t>
            </a:r>
            <a:r>
              <a:rPr lang="zh-CN" altLang="en-US" sz="2800">
                <a:sym typeface="+mn-ea"/>
              </a:rPr>
              <a:t>，而歌呼呜呜快耳者，真秦之声也；《郑》、《卫》、《桑间》，《昭》、《虞》、《武》、《象》者，异国之乐也。今弃击瓮叩缶而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就</a:t>
            </a:r>
            <a:r>
              <a:rPr lang="zh-CN" altLang="en-US" sz="2800">
                <a:sym typeface="+mn-ea"/>
              </a:rPr>
              <a:t>《郑》、《卫》，退弹筝而取《昭》、《虞》，</a:t>
            </a:r>
            <a:r>
              <a:rPr lang="zh-CN" altLang="en-US" sz="2800">
                <a:solidFill>
                  <a:srgbClr val="C00000"/>
                </a:solidFill>
                <a:effectLst/>
                <a:sym typeface="+mn-ea"/>
              </a:rPr>
              <a:t>若是</a:t>
            </a:r>
            <a:r>
              <a:rPr lang="zh-CN" altLang="en-US" sz="2800">
                <a:sym typeface="+mn-ea"/>
              </a:rPr>
              <a:t>者何也？快意当前，适观而已矣。今取人则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不然</a:t>
            </a:r>
            <a:r>
              <a:rPr lang="zh-CN" altLang="en-US" sz="2800">
                <a:sym typeface="+mn-ea"/>
              </a:rPr>
              <a:t>。不问可否，不论曲直，非秦者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去</a:t>
            </a:r>
            <a:r>
              <a:rPr lang="zh-CN" altLang="en-US" sz="2800">
                <a:sym typeface="+mn-ea"/>
              </a:rPr>
              <a:t>，为客者逐。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然则</a:t>
            </a:r>
            <a:r>
              <a:rPr lang="zh-CN" altLang="en-US" sz="2800">
                <a:sym typeface="+mn-ea"/>
              </a:rPr>
              <a:t>是所重者在乎色乐珠玉，而所轻者在乎人民也。此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非所以</a:t>
            </a:r>
            <a:r>
              <a:rPr lang="zh-CN" altLang="en-US" sz="2800">
                <a:sym typeface="+mn-ea"/>
              </a:rPr>
              <a:t>跨海内、制诸侯之术也。</a:t>
            </a:r>
            <a:endParaRPr lang="zh-CN" altLang="en-US" sz="28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11150" y="3568065"/>
            <a:ext cx="11880850" cy="238188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搏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击打，拍打。</a:t>
            </a:r>
            <a:r>
              <a:rPr 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髀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大腿。</a:t>
            </a:r>
            <a:r>
              <a:rPr 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</a:t>
            </a:r>
            <a:endParaRPr lang="en-US"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搏髀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拍打大腿，以此掌握音乐唱歌的节奏。</a:t>
            </a:r>
            <a:r>
              <a:rPr 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</a:t>
            </a:r>
            <a:r>
              <a:rPr lang="zh-CN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就：靠近，这里指欣赏。</a:t>
            </a:r>
            <a:endParaRPr lang="zh-CN" sz="28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800">
                <a:solidFill>
                  <a:srgbClr val="C00000"/>
                </a:solidFill>
                <a:sym typeface="+mn-ea"/>
              </a:rPr>
              <a:t>若是：像这样。</a:t>
            </a:r>
            <a:r>
              <a:rPr lang="en-US" altLang="zh-CN" sz="2800">
                <a:solidFill>
                  <a:srgbClr val="C00000"/>
                </a:solidFill>
                <a:sym typeface="+mn-ea"/>
              </a:rPr>
              <a:t>                 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不然：不这样。</a:t>
            </a:r>
            <a:r>
              <a:rPr lang="en-US" altLang="zh-CN" sz="2800">
                <a:solidFill>
                  <a:srgbClr val="C00000"/>
                </a:solidFill>
                <a:sym typeface="+mn-ea"/>
              </a:rPr>
              <a:t>                 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去：离开，使</a:t>
            </a:r>
            <a:r>
              <a:rPr lang="en-US" altLang="zh-CN" sz="2800">
                <a:solidFill>
                  <a:srgbClr val="C00000"/>
                </a:solidFill>
                <a:sym typeface="+mn-ea"/>
              </a:rPr>
              <a:t>……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离开。</a:t>
            </a:r>
            <a:endParaRPr lang="zh-CN" altLang="en-US" sz="28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800">
                <a:solidFill>
                  <a:srgbClr val="C00000"/>
                </a:solidFill>
                <a:sym typeface="+mn-ea"/>
              </a:rPr>
              <a:t>然则：既然这样，那么。固定结构。</a:t>
            </a:r>
            <a:r>
              <a:rPr lang="en-US" altLang="zh-CN" sz="2800">
                <a:solidFill>
                  <a:srgbClr val="C00000"/>
                </a:solidFill>
              </a:rPr>
              <a:t>                         </a:t>
            </a:r>
            <a:r>
              <a:rPr lang="zh-CN" altLang="en-US" sz="2800">
                <a:solidFill>
                  <a:srgbClr val="C00000"/>
                </a:solidFill>
              </a:rPr>
              <a:t>非：不是。</a:t>
            </a:r>
            <a:endParaRPr lang="zh-CN" altLang="en-US" sz="2800">
              <a:solidFill>
                <a:srgbClr val="C00000"/>
              </a:solidFill>
            </a:endParaRPr>
          </a:p>
          <a:p>
            <a:r>
              <a:rPr lang="zh-CN" altLang="en-US" sz="2800">
                <a:solidFill>
                  <a:srgbClr val="C00000"/>
                </a:solidFill>
              </a:rPr>
              <a:t>所以：用来</a:t>
            </a:r>
            <a:r>
              <a:rPr lang="en-US" altLang="zh-CN" sz="2800">
                <a:solidFill>
                  <a:srgbClr val="C00000"/>
                </a:solidFill>
              </a:rPr>
              <a:t>……</a:t>
            </a:r>
            <a:r>
              <a:rPr lang="zh-CN" altLang="en-US" sz="2800">
                <a:solidFill>
                  <a:srgbClr val="C00000"/>
                </a:solidFill>
              </a:rPr>
              <a:t>。</a:t>
            </a:r>
            <a:r>
              <a:rPr lang="en-US" altLang="zh-CN" sz="2800">
                <a:solidFill>
                  <a:srgbClr val="C00000"/>
                </a:solidFill>
              </a:rPr>
              <a:t> </a:t>
            </a:r>
            <a:endParaRPr lang="zh-CN" altLang="en-US" sz="2800">
              <a:solidFill>
                <a:srgbClr val="C00000"/>
              </a:solidFill>
            </a:endParaRPr>
          </a:p>
          <a:p>
            <a:endParaRPr lang="zh-CN" altLang="en-US" sz="280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4501</Words>
  <Application>WPS 演示</Application>
  <PresentationFormat/>
  <Paragraphs>163</Paragraphs>
  <Slides>23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1" baseType="lpstr">
      <vt:lpstr>Arial</vt:lpstr>
      <vt:lpstr>宋体</vt:lpstr>
      <vt:lpstr>Wingdings</vt:lpstr>
      <vt:lpstr>黑体</vt:lpstr>
      <vt:lpstr>Calibri</vt:lpstr>
      <vt:lpstr>微软雅黑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Administrator</cp:lastModifiedBy>
  <cp:revision>3</cp:revision>
  <cp:lastPrinted>2023-02-05T13:39:00Z</cp:lastPrinted>
  <dcterms:created xsi:type="dcterms:W3CDTF">2023-02-05T13:39:00Z</dcterms:created>
  <dcterms:modified xsi:type="dcterms:W3CDTF">2012-12-31T17:04:59Z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KSOProductBuildVer">
    <vt:lpwstr>2052-10.1.0.7224</vt:lpwstr>
  </property>
</Properties>
</file>