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39"/>
  </p:handoutMasterIdLst>
  <p:sldIdLst>
    <p:sldId id="1615" r:id="rId3"/>
    <p:sldId id="1604" r:id="rId4"/>
    <p:sldId id="1676" r:id="rId6"/>
    <p:sldId id="1675" r:id="rId7"/>
    <p:sldId id="1622" r:id="rId8"/>
    <p:sldId id="1623" r:id="rId9"/>
    <p:sldId id="1683" r:id="rId10"/>
    <p:sldId id="1685" r:id="rId11"/>
    <p:sldId id="1688" r:id="rId12"/>
    <p:sldId id="1625" r:id="rId13"/>
    <p:sldId id="1516" r:id="rId14"/>
    <p:sldId id="1689" r:id="rId15"/>
    <p:sldId id="1517" r:id="rId16"/>
    <p:sldId id="1715" r:id="rId17"/>
    <p:sldId id="1716" r:id="rId18"/>
    <p:sldId id="1628" r:id="rId19"/>
    <p:sldId id="1690" r:id="rId20"/>
    <p:sldId id="1630" r:id="rId21"/>
    <p:sldId id="1636" r:id="rId22"/>
    <p:sldId id="1637" r:id="rId23"/>
    <p:sldId id="1717" r:id="rId24"/>
    <p:sldId id="1718" r:id="rId25"/>
    <p:sldId id="1720" r:id="rId26"/>
    <p:sldId id="1721" r:id="rId27"/>
    <p:sldId id="1722" r:id="rId28"/>
    <p:sldId id="1691" r:id="rId29"/>
    <p:sldId id="1692" r:id="rId30"/>
    <p:sldId id="1694" r:id="rId31"/>
    <p:sldId id="1693" r:id="rId32"/>
    <p:sldId id="1696" r:id="rId33"/>
    <p:sldId id="1698" r:id="rId34"/>
    <p:sldId id="1656" r:id="rId35"/>
    <p:sldId id="1699" r:id="rId36"/>
    <p:sldId id="1700" r:id="rId37"/>
    <p:sldId id="1701" r:id="rId38"/>
  </p:sldIdLst>
  <p:sldSz cx="12190095" cy="6859270"/>
  <p:notesSz cx="6858000" cy="9144000"/>
  <p:custDataLst>
    <p:tags r:id="rId4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2" autoAdjust="0"/>
    <p:restoredTop sz="96318" autoAdjust="0"/>
  </p:normalViewPr>
  <p:slideViewPr>
    <p:cSldViewPr showGuides="1">
      <p:cViewPr varScale="1">
        <p:scale>
          <a:sx n="86" d="100"/>
          <a:sy n="86" d="100"/>
        </p:scale>
        <p:origin x="629" y="62"/>
      </p:cViewPr>
      <p:guideLst>
        <p:guide orient="horz" pos="2157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7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3" Type="http://schemas.openxmlformats.org/officeDocument/2006/relationships/tags" Target="tags/tag8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2.xml"/><Relationship Id="rId39" Type="http://schemas.openxmlformats.org/officeDocument/2006/relationships/handoutMaster" Target="handoutMasters/handoutMaster1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C3E83408-13E1-4429-91FB-2C4E73E5E907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image" Target="file:///C:\Users\1V994W2\PycharmProjects\PPT_Background_Generation\pic_temp\0_pic_quater_right_down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2282"/>
            <a:ext cx="12187238" cy="4573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8" name="Rectangle 7"/>
          <p:cNvSpPr/>
          <p:nvPr/>
        </p:nvSpPr>
        <p:spPr>
          <a:xfrm>
            <a:off x="16" y="6335783"/>
            <a:ext cx="12187238" cy="640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137" y="759128"/>
            <a:ext cx="10057091" cy="3566986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908" y="4456652"/>
            <a:ext cx="10057091" cy="114326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199765" indent="0" algn="ctr">
              <a:buNone/>
              <a:defRPr sz="2000"/>
            </a:lvl8pPr>
            <a:lvl9pPr marL="3656965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501" y="4344406"/>
            <a:ext cx="987423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2282"/>
            <a:ext cx="12187238" cy="4573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8" name="Rectangle 7"/>
          <p:cNvSpPr/>
          <p:nvPr/>
        </p:nvSpPr>
        <p:spPr>
          <a:xfrm>
            <a:off x="16" y="6335783"/>
            <a:ext cx="12187238" cy="640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4" y="414875"/>
            <a:ext cx="2628558" cy="575875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1" y="414874"/>
            <a:ext cx="7733293" cy="5758755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292029" y="304932"/>
            <a:ext cx="11606037" cy="624940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118" y="6138122"/>
            <a:ext cx="719977" cy="719977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2282"/>
            <a:ext cx="12187238" cy="4573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8" name="Rectangle 7"/>
          <p:cNvSpPr/>
          <p:nvPr/>
        </p:nvSpPr>
        <p:spPr>
          <a:xfrm>
            <a:off x="16" y="6335783"/>
            <a:ext cx="12187238" cy="640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137" y="759128"/>
            <a:ext cx="10057091" cy="3566986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137" y="4454159"/>
            <a:ext cx="10057091" cy="1143265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501" y="4344406"/>
            <a:ext cx="987423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137" y="286670"/>
            <a:ext cx="10057091" cy="145109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136" y="1846161"/>
            <a:ext cx="4937117" cy="402429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111" y="1846162"/>
            <a:ext cx="4937117" cy="402429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137" y="286670"/>
            <a:ext cx="10057091" cy="145109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137" y="1846480"/>
            <a:ext cx="4937117" cy="73645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137" y="2582932"/>
            <a:ext cx="4937117" cy="33789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111" y="1846480"/>
            <a:ext cx="4937117" cy="73645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111" y="2582932"/>
            <a:ext cx="4937117" cy="33789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2282"/>
            <a:ext cx="12187238" cy="4573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6" name="Rectangle 5"/>
          <p:cNvSpPr/>
          <p:nvPr/>
        </p:nvSpPr>
        <p:spPr>
          <a:xfrm>
            <a:off x="16" y="6335783"/>
            <a:ext cx="12187238" cy="640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264" cy="685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9" name="Rectangle 8"/>
          <p:cNvSpPr/>
          <p:nvPr/>
        </p:nvSpPr>
        <p:spPr>
          <a:xfrm>
            <a:off x="4039545" y="0"/>
            <a:ext cx="64000" cy="685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41" y="594497"/>
            <a:ext cx="3199983" cy="2286529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975" y="731690"/>
            <a:ext cx="6491395" cy="525901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41" y="2926758"/>
            <a:ext cx="3199983" cy="337990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451" y="6461281"/>
            <a:ext cx="2618169" cy="365210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9975" y="6461281"/>
            <a:ext cx="4647595" cy="36521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4147"/>
            <a:ext cx="12187238" cy="19054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9" name="Rectangle 8"/>
          <p:cNvSpPr/>
          <p:nvPr/>
        </p:nvSpPr>
        <p:spPr>
          <a:xfrm>
            <a:off x="16" y="4916214"/>
            <a:ext cx="12187238" cy="640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137" y="5076095"/>
            <a:ext cx="10111948" cy="823151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0398" cy="4916214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137" y="5908391"/>
            <a:ext cx="10111948" cy="594498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ct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file:///D:\qq&#25991;&#20214;\712321467\Image\C2C\Image2\%7b75232B38-A165-1FB7-499C-2E1C792CACB5%7d.png" TargetMode="External"/><Relationship Id="rId16" Type="http://schemas.openxmlformats.org/officeDocument/2006/relationships/image" Target="../media/image5.png"/><Relationship Id="rId15" Type="http://schemas.microsoft.com/office/2007/relationships/hdphoto" Target="../media/image4.wdp"/><Relationship Id="rId14" Type="http://schemas.openxmlformats.org/officeDocument/2006/relationships/image" Target="../media/image3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2282"/>
            <a:ext cx="12190413" cy="4573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9" name="Rectangle 8"/>
          <p:cNvSpPr/>
          <p:nvPr/>
        </p:nvSpPr>
        <p:spPr>
          <a:xfrm>
            <a:off x="0" y="6335783"/>
            <a:ext cx="12190414" cy="66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137" y="286670"/>
            <a:ext cx="10057091" cy="14510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137" y="1846161"/>
            <a:ext cx="10057091" cy="402429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138" y="6461281"/>
            <a:ext cx="2471949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5705" y="6461281"/>
            <a:ext cx="4822176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9170" y="6461281"/>
            <a:ext cx="131185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376" y="1738247"/>
            <a:ext cx="996566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3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073743875" descr="学科网 zxxk.com"/>
          <p:cNvPicPr>
            <a:picLocks noChangeAspect="1"/>
          </p:cNvPicPr>
          <p:nvPr/>
        </p:nvPicPr>
        <p:blipFill>
          <a:blip r:embed="rId16" r:link="rId17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Tx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1">
              <a:alphaModFix amt="1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66614" y="1860580"/>
            <a:ext cx="10764236" cy="187220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1126653" y="3285778"/>
            <a:ext cx="0" cy="978189"/>
          </a:xfrm>
          <a:prstGeom prst="line">
            <a:avLst/>
          </a:prstGeom>
          <a:ln>
            <a:solidFill>
              <a:srgbClr val="642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1126654" y="4263967"/>
            <a:ext cx="9637582" cy="0"/>
          </a:xfrm>
          <a:prstGeom prst="line">
            <a:avLst/>
          </a:prstGeom>
          <a:ln>
            <a:solidFill>
              <a:srgbClr val="642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标题 2"/>
          <p:cNvSpPr txBox="1"/>
          <p:nvPr/>
        </p:nvSpPr>
        <p:spPr>
          <a:xfrm>
            <a:off x="2455398" y="2023767"/>
            <a:ext cx="5853440" cy="919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300"/>
              </a:spcBef>
              <a:spcAft>
                <a:spcPts val="1300"/>
              </a:spcAft>
            </a:pPr>
            <a:r>
              <a:rPr lang="zh-CN" altLang="en-US" sz="5000" b="1" kern="100">
                <a:solidFill>
                  <a:schemeClr val="bg1"/>
                </a:solidFill>
                <a:latin typeface="+mj-ea"/>
                <a:cs typeface="华文黑体" panose="02010600040101010101" pitchFamily="2" charset="-122"/>
              </a:rPr>
              <a:t>赤壁赋</a:t>
            </a:r>
            <a:endParaRPr lang="zh-CN" altLang="zh-CN" sz="5000" b="1" kern="100">
              <a:solidFill>
                <a:schemeClr val="bg1"/>
              </a:solidFill>
              <a:latin typeface="+mj-ea"/>
              <a:cs typeface="华文黑体" panose="02010600040101010101" pitchFamily="2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7334" y="333450"/>
            <a:ext cx="2457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kern="10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2800" kern="100">
                <a:latin typeface="+mn-ea"/>
                <a:cs typeface="Times New Roman" panose="02020603050405020304" pitchFamily="18" charset="0"/>
              </a:rPr>
              <a:t>记忆导图</a:t>
            </a:r>
            <a:r>
              <a:rPr lang="en-US" altLang="zh-CN" sz="2800" kern="100">
                <a:latin typeface="+mn-ea"/>
                <a:cs typeface="Times New Roman" panose="02020603050405020304" pitchFamily="18" charset="0"/>
              </a:rPr>
              <a:t>】</a:t>
            </a:r>
            <a:endParaRPr lang="zh-CN" altLang="en-US" sz="2800">
              <a:latin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2762" y="412578"/>
            <a:ext cx="6104888" cy="606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14245" y="1125538"/>
            <a:ext cx="10997585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1.120</a:t>
            </a:r>
            <a:r>
              <a:rPr lang="zh-CN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个实词积累、识记</a:t>
            </a:r>
            <a:endParaRPr lang="zh-CN" altLang="zh-CN" sz="1050" b="1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望（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P662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）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03" y="0"/>
            <a:ext cx="12191999" cy="7651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-1" y="512200"/>
            <a:ext cx="3412723" cy="25250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14548" y="241484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ea"/>
                <a:ea typeface="+mj-ea"/>
              </a:rPr>
              <a:t>二、重点梳理</a:t>
            </a:r>
            <a:endParaRPr lang="zh-CN" altLang="zh-CN" sz="28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87025" y="2644825"/>
            <a:ext cx="10746108" cy="26776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ct val="0"/>
              </a:spcAft>
            </a:pPr>
            <a:r>
              <a:rPr lang="zh-TW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</a:t>
            </a:r>
            <a:r>
              <a:rPr lang="en-US" altLang="zh-TW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</a:t>
            </a:r>
            <a:r>
              <a:rPr lang="zh-TW" altLang="zh-CN" sz="2800" kern="10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望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望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ctr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甲骨文　小篆　　隶书　　楷书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marL="71755">
              <a:lnSpc>
                <a:spcPct val="150000"/>
              </a:lnSpc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望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是会意字，甲骨文上边是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目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字，中间是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人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字，下边是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土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字，合起来指人站在地上举目眺望。表示眺望。</a:t>
            </a:r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9804" y="2811975"/>
            <a:ext cx="222351" cy="51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9052" y="2880106"/>
            <a:ext cx="226466" cy="37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55728" y="693490"/>
          <a:ext cx="11278956" cy="5201286"/>
        </p:xfrm>
        <a:graphic>
          <a:graphicData uri="http://schemas.openxmlformats.org/drawingml/2006/table">
            <a:tbl>
              <a:tblPr/>
              <a:tblGrid>
                <a:gridCol w="3695262"/>
                <a:gridCol w="7583694"/>
              </a:tblGrid>
              <a:tr h="720726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义项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例句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001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七月既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望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001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②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望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美人兮天一方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001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③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都督阎公之雅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望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《滕王阁序》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001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④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日夜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望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将军至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《鸿门宴》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001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⑤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吾令人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望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其气，皆为龙虎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《鸿门宴》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799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⑥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埋怨，责怪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商君相秦十年，宗室贵戚多怨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望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者</a:t>
                      </a:r>
                      <a:endParaRPr lang="en-US" altLang="zh-CN" sz="2800" kern="10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marL="71755" algn="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《史记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·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商君列传》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859829" y="1367938"/>
            <a:ext cx="6092825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农历每月十五日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远望，眺望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名望，声望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盼望，期望，希望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观察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5701" y="1269554"/>
            <a:ext cx="11299010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altLang="zh-CN" sz="2800" kern="100"/>
              <a:t>三月之望(</a:t>
            </a:r>
            <a:r>
              <a:rPr lang="en-US" sz="2800" kern="100"/>
              <a:t>               </a:t>
            </a:r>
            <a:r>
              <a:rPr altLang="zh-CN" sz="2800" kern="100"/>
              <a:t>　　　)，司马迁因李陵之事受刑，有望(　　　)辞。日夜望(　　　)友至，心恨，后友到，友曰：“此等君王，望(</a:t>
            </a:r>
            <a:r>
              <a:rPr lang="en-US" sz="2800" kern="100"/>
              <a:t>   </a:t>
            </a:r>
            <a:r>
              <a:rPr altLang="zh-CN" sz="2800" kern="100"/>
              <a:t>　　　)之不似仁君。汝宜珍重。”迁发愤，遂著《史记》，名望(　　　)震于后世。</a:t>
            </a:r>
            <a:endParaRPr altLang="zh-CN" sz="2800" kern="100"/>
          </a:p>
        </p:txBody>
      </p:sp>
      <p:sp>
        <p:nvSpPr>
          <p:cNvPr id="3" name="矩形 2"/>
          <p:cNvSpPr/>
          <p:nvPr/>
        </p:nvSpPr>
        <p:spPr>
          <a:xfrm>
            <a:off x="2134180" y="1413441"/>
            <a:ext cx="2316480" cy="5219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农历每月十五</a:t>
            </a:r>
            <a:endParaRPr lang="zh-CN" altLang="en-US" sz="28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766880" y="1413441"/>
            <a:ext cx="894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埋怨</a:t>
            </a:r>
            <a:endParaRPr lang="zh-CN" altLang="en-US" sz="28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74135" y="2205286"/>
            <a:ext cx="894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盼望</a:t>
            </a:r>
            <a:endParaRPr lang="zh-CN" altLang="en-US" sz="28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26925" y="2133531"/>
            <a:ext cx="16052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远远地看</a:t>
            </a:r>
            <a:endParaRPr lang="zh-CN" altLang="en-US" sz="28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479225" y="2777421"/>
            <a:ext cx="894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名望</a:t>
            </a:r>
            <a:endParaRPr lang="zh-CN" altLang="en-US" sz="28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55728" y="693490"/>
          <a:ext cx="11278956" cy="5201286"/>
        </p:xfrm>
        <a:graphic>
          <a:graphicData uri="http://schemas.openxmlformats.org/drawingml/2006/table">
            <a:tbl>
              <a:tblPr/>
              <a:tblGrid>
                <a:gridCol w="3695262"/>
                <a:gridCol w="7583694"/>
              </a:tblGrid>
              <a:tr h="720726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义项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例句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001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将军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既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帝室之胄(陈寿《隆中对》)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001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②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壬戌之秋，七月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既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望(苏轼《赤壁赋》)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001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③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</a:rPr>
                        <a:t>不知东方之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既</a:t>
                      </a:r>
                      <a:r>
                        <a:rPr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</a:rPr>
                        <a:t>白(苏轼《赤壁赋》)</a:t>
                      </a:r>
                      <a:endParaRPr sz="2800" kern="10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001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④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既</a:t>
                      </a:r>
                      <a:r>
                        <a:rPr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</a:rPr>
                        <a:t>而得其尸于井(蒲松龄《促织》)</a:t>
                      </a:r>
                      <a:endParaRPr sz="2800" kern="10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001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⑤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既</a:t>
                      </a:r>
                      <a:r>
                        <a:rPr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</a:rPr>
                        <a:t>来之，则安之(《季氏将伐颛臾》)</a:t>
                      </a:r>
                      <a:endParaRPr sz="2800" kern="10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910590" y="1367790"/>
            <a:ext cx="3255010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既然是</a:t>
            </a:r>
            <a:endParaRPr lang="zh-CN" altLang="zh-CN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过了</a:t>
            </a:r>
            <a:endParaRPr lang="zh-CN" altLang="zh-CN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已经</a:t>
            </a:r>
            <a:endParaRPr lang="zh-CN" altLang="zh-CN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不久，一会儿</a:t>
            </a:r>
            <a:endParaRPr lang="zh-CN" altLang="zh-CN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既然</a:t>
            </a:r>
            <a:endParaRPr lang="zh-CN" altLang="zh-CN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2125" y="45026"/>
            <a:ext cx="10997585" cy="737235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既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P649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）</a:t>
            </a:r>
            <a:endParaRPr lang="zh-CN" altLang="zh-CN" sz="28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5701" y="1690420"/>
            <a:ext cx="11299010" cy="20300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altLang="zh-CN" sz="2800" kern="100">
                <a:cs typeface="Times New Roman" panose="02020603050405020304" pitchFamily="18" charset="0"/>
              </a:rPr>
              <a:t>苏轼于七月既(　　　)望，与友乘舟游赤壁。既(　　　)而，浪生船摇，友欲归之，轼曰：“既(　　　)来之，则安之。”待波既(　　　)平，友方安。</a:t>
            </a:r>
            <a:endParaRPr altLang="zh-CN" sz="2800" kern="100"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98690" y="1917373"/>
            <a:ext cx="99949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过了</a:t>
            </a:r>
            <a:endParaRPr lang="zh-CN" altLang="zh-CN" sz="3200" b="1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58040" y="1845618"/>
            <a:ext cx="99949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不久</a:t>
            </a:r>
            <a:endParaRPr lang="zh-CN" altLang="zh-CN" sz="3200" b="1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78825" y="2565708"/>
            <a:ext cx="99949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既然</a:t>
            </a:r>
            <a:endParaRPr lang="zh-CN" altLang="zh-CN" sz="3200" b="1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119455" y="2611428"/>
            <a:ext cx="99949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已经</a:t>
            </a:r>
            <a:endParaRPr lang="zh-CN" altLang="zh-CN" sz="3200" b="1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14245" y="837506"/>
            <a:ext cx="1099758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曾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P641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）</a:t>
            </a:r>
            <a:endParaRPr lang="zh-CN" altLang="zh-CN" sz="28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34430" y="1701602"/>
            <a:ext cx="10326798" cy="3323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ct val="0"/>
              </a:spcAft>
            </a:pPr>
            <a:r>
              <a:rPr lang="zh-TW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</a:t>
            </a:r>
            <a:r>
              <a:rPr lang="en-US" altLang="zh-TW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</a:t>
            </a:r>
            <a:r>
              <a:rPr lang="zh-TW" altLang="zh-CN" sz="2800" kern="10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曾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曾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ctr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金文　　小篆　　隶书　　楷书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marL="71755">
              <a:lnSpc>
                <a:spcPct val="150000"/>
              </a:lnSpc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曾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是象形字，金文下边像古代一种蒸饭的器皿，上边像蒸汽冒出，合起来指古代一种做饭用的器具，即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甑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的本字。后借用来表示曾经。</a:t>
            </a:r>
            <a:endParaRPr lang="en-US" altLang="zh-CN" sz="2800" kern="10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6526" y="1858362"/>
            <a:ext cx="222351" cy="51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4446" y="1935210"/>
            <a:ext cx="247056" cy="37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50590" y="981522"/>
          <a:ext cx="11017224" cy="4404408"/>
        </p:xfrm>
        <a:graphic>
          <a:graphicData uri="http://schemas.openxmlformats.org/drawingml/2006/table">
            <a:tbl>
              <a:tblPr/>
              <a:tblGrid>
                <a:gridCol w="4266870"/>
                <a:gridCol w="6750354"/>
              </a:tblGrid>
              <a:tr h="734068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义项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例句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068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则天地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曾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不能以一瞬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068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②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曾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益其所不能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《生于忧患，死于安乐》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068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③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风景旧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曾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谙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白居易《忆江南》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068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④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与自己隔着两代的亲属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高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曾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之时，隙地未尽辟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《治平篇》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068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⑤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同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层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，重叠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荡胸生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曾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云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杜甫《望岳》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961431" y="1720858"/>
            <a:ext cx="6092825" cy="2080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6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竟，竟然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6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</a:t>
            </a:r>
            <a:r>
              <a:rPr lang="en-US" altLang="zh-CN" sz="2800" kern="10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增</a:t>
            </a:r>
            <a:r>
              <a:rPr lang="en-US" altLang="zh-CN" sz="2800" kern="10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，增加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6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曾经</a:t>
            </a:r>
            <a:endParaRPr lang="en-US" altLang="zh-CN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5701" y="1690420"/>
            <a:ext cx="11299010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altLang="zh-CN" sz="2800" kern="100">
                <a:cs typeface="Times New Roman" panose="02020603050405020304" pitchFamily="18" charset="0"/>
              </a:rPr>
              <a:t>愚公自曾(</a:t>
            </a:r>
            <a:r>
              <a:rPr lang="en-US" sz="2800" kern="100">
                <a:cs typeface="Times New Roman" panose="02020603050405020304" pitchFamily="18" charset="0"/>
              </a:rPr>
              <a:t>                               </a:t>
            </a:r>
            <a:r>
              <a:rPr altLang="zh-CN" sz="2800" kern="100">
                <a:cs typeface="Times New Roman" panose="02020603050405020304" pitchFamily="18" charset="0"/>
              </a:rPr>
              <a:t>　　　)祖起居于太行、王屋山下。因太行、王屋二山阻隔，出入不便，愚公全家曾(　　　)齐议移山。于是率妻子移山，几度春秋，而山不加少。愚公之邻人智叟望山上曾(　　　)云，笑之。愚公笑曰：“何曾(　　　)不若孩儿？世代移山，终有竟日。”</a:t>
            </a:r>
            <a:endParaRPr altLang="zh-CN" sz="2800" kern="100"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50990" y="1845618"/>
            <a:ext cx="344932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中间隔两代的亲属</a:t>
            </a:r>
            <a:endParaRPr lang="zh-CN" altLang="zh-CN" sz="3200" b="1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87430" y="2493953"/>
            <a:ext cx="99949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曾经</a:t>
            </a:r>
            <a:endParaRPr lang="zh-CN" altLang="zh-CN" sz="3200" b="1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767790" y="3141653"/>
            <a:ext cx="140589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通</a:t>
            </a:r>
            <a:r>
              <a:rPr lang="en-US" altLang="zh-CN" sz="3200" b="1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en-US" sz="3200" b="1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曾</a:t>
            </a:r>
            <a:r>
              <a:rPr lang="en-US" altLang="zh-CN" sz="3200" b="1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”</a:t>
            </a:r>
            <a:endParaRPr lang="en-US" altLang="zh-CN" sz="3200" b="1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38870" y="3789988"/>
            <a:ext cx="59118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竟</a:t>
            </a:r>
            <a:endParaRPr lang="zh-CN" altLang="zh-CN" sz="3200" b="1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14245" y="1125538"/>
            <a:ext cx="10997585" cy="979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徐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P664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）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34430" y="1989634"/>
            <a:ext cx="10326798" cy="26776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</a:t>
            </a:r>
            <a:r>
              <a:rPr lang="zh-TW" altLang="zh-CN" sz="2800" kern="10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　徐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</a:t>
            </a:r>
            <a:r>
              <a:rPr lang="zh-CN" altLang="zh-CN" sz="2800" kern="10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徐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ctr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小篆　　隶书　　</a:t>
            </a:r>
            <a:r>
              <a:rPr lang="zh-CN" altLang="zh-CN" sz="2800" kern="10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楷书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marL="71755">
              <a:lnSpc>
                <a:spcPct val="150000"/>
              </a:lnSpc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徐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是形声字，小篆从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彳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部，余声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韵母相同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。表示慢走，后引申为缓慢之意。</a:t>
            </a:r>
            <a:endParaRPr lang="en-US" altLang="zh-CN" sz="2800" kern="10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8860" y="2224914"/>
            <a:ext cx="271762" cy="40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5838" y="454757"/>
            <a:ext cx="1961634" cy="429389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8"/>
          <p:cNvSpPr txBox="1"/>
          <p:nvPr/>
        </p:nvSpPr>
        <p:spPr>
          <a:xfrm>
            <a:off x="812495" y="765498"/>
            <a:ext cx="1394279" cy="40011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/>
            <a:r>
              <a:rPr lang="zh-CN" altLang="en-US" sz="2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复习重点</a:t>
            </a:r>
            <a:endParaRPr lang="zh-CN" altLang="en-US" sz="2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31860" y="1557585"/>
            <a:ext cx="10331898" cy="2005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31861" y="1269554"/>
            <a:ext cx="10158954" cy="2664296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812495" y="1701602"/>
            <a:ext cx="9891223" cy="2595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积累并记牢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120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个实词中的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望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曾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徐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三字及次常用字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赋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危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将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2800" kern="10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背诵全文，翻译重点句子。</a:t>
            </a:r>
            <a:endParaRPr lang="en-US" altLang="zh-CN" sz="2800" kern="10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3.</a:t>
            </a:r>
            <a:r>
              <a:rPr lang="zh-CN" altLang="en-US" sz="2800" kern="10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梳理文化常识和理解性默写。</a:t>
            </a:r>
            <a:endParaRPr lang="zh-CN" altLang="zh-CN" sz="12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774193" y="1341562"/>
          <a:ext cx="10642026" cy="2972320"/>
        </p:xfrm>
        <a:graphic>
          <a:graphicData uri="http://schemas.openxmlformats.org/drawingml/2006/table">
            <a:tbl>
              <a:tblPr/>
              <a:tblGrid>
                <a:gridCol w="3919507"/>
                <a:gridCol w="6722519"/>
              </a:tblGrid>
              <a:tr h="743080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义项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例句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080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清风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徐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来，水波不兴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080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安闲稳重的样子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宜为人主，安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徐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而重固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《国语》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080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③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同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俱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，全、都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鲁人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徐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伤归父之无后也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《公羊传》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216246" y="2081635"/>
            <a:ext cx="233910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缓慢，慢慢地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26490" y="4725670"/>
            <a:ext cx="9324340" cy="13836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266700" algn="just" defTabSz="266700">
              <a:lnSpc>
                <a:spcPct val="150000"/>
              </a:lnSpc>
              <a:spcAft>
                <a:spcPct val="0"/>
              </a:spcAft>
            </a:pPr>
            <a:r>
              <a:rPr lang="zh-CN" altLang="en-US" sz="2800">
                <a:latin typeface="楷体_GB2312"/>
                <a:ea typeface="楷体_GB2312"/>
              </a:rPr>
              <a:t>城北徐</a:t>
            </a:r>
            <a:r>
              <a:rPr lang="en-US" altLang="zh-CN" sz="2800">
                <a:latin typeface="Times New Roman" panose="02020603050405020304"/>
                <a:ea typeface="楷体_GB2312"/>
              </a:rPr>
              <a:t>(</a:t>
            </a:r>
            <a:r>
              <a:rPr lang="zh-CN" altLang="en-US" sz="2800">
                <a:latin typeface="楷体_GB2312"/>
                <a:ea typeface="楷体_GB2312"/>
              </a:rPr>
              <a:t>　　　</a:t>
            </a:r>
            <a:r>
              <a:rPr lang="en-US" altLang="zh-CN" sz="2800">
                <a:latin typeface="Times New Roman" panose="02020603050405020304"/>
                <a:ea typeface="楷体_GB2312"/>
              </a:rPr>
              <a:t>)</a:t>
            </a:r>
            <a:r>
              <a:rPr lang="zh-CN" altLang="en-US" sz="2800">
                <a:latin typeface="楷体_GB2312"/>
                <a:ea typeface="楷体_GB2312"/>
              </a:rPr>
              <a:t>公儒雅，一日散步，见清风徐</a:t>
            </a:r>
            <a:r>
              <a:rPr lang="en-US" altLang="zh-CN" sz="2800">
                <a:latin typeface="Times New Roman" panose="02020603050405020304"/>
                <a:ea typeface="楷体_GB2312"/>
              </a:rPr>
              <a:t>(    </a:t>
            </a:r>
            <a:r>
              <a:rPr lang="zh-CN" altLang="en-US" sz="2800">
                <a:latin typeface="楷体_GB2312"/>
                <a:ea typeface="楷体_GB2312"/>
              </a:rPr>
              <a:t>　　　</a:t>
            </a:r>
            <a:r>
              <a:rPr lang="en-US" altLang="zh-CN" sz="2800">
                <a:latin typeface="Times New Roman" panose="02020603050405020304"/>
                <a:ea typeface="楷体_GB2312"/>
              </a:rPr>
              <a:t>)</a:t>
            </a:r>
            <a:r>
              <a:rPr lang="zh-CN" altLang="en-US" sz="2800">
                <a:latin typeface="楷体_GB2312"/>
                <a:ea typeface="楷体_GB2312"/>
              </a:rPr>
              <a:t>来，神清目爽。</a:t>
            </a:r>
            <a:endParaRPr lang="zh-CN" altLang="en-US" sz="2800">
              <a:latin typeface="楷体_GB2312"/>
              <a:ea typeface="楷体_GB231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82790" y="4870123"/>
            <a:ext cx="59118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姓</a:t>
            </a:r>
            <a:endParaRPr lang="zh-CN" altLang="zh-CN" sz="3200" b="1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615265" y="4870123"/>
            <a:ext cx="150939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慢慢地</a:t>
            </a:r>
            <a:endParaRPr lang="zh-CN" altLang="en-US" sz="3200" b="1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76750" y="1989138"/>
            <a:ext cx="10997585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18</a:t>
            </a:r>
            <a:r>
              <a:rPr lang="zh-CN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个实词积累、识记</a:t>
            </a:r>
            <a:endParaRPr lang="zh-CN" altLang="zh-CN" sz="1050" b="1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者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（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P647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）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03" y="0"/>
            <a:ext cx="12191999" cy="7651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-1" y="512200"/>
            <a:ext cx="3412723" cy="25250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14548" y="241484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ea"/>
                <a:ea typeface="+mj-ea"/>
              </a:rPr>
              <a:t>二、重点梳理</a:t>
            </a:r>
            <a:endParaRPr lang="zh-CN" altLang="zh-CN" sz="28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格 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22598" y="221514"/>
          <a:ext cx="10945216" cy="6408000"/>
        </p:xfrm>
        <a:graphic>
          <a:graphicData uri="http://schemas.openxmlformats.org/drawingml/2006/table">
            <a:tbl>
              <a:tblPr/>
              <a:tblGrid>
                <a:gridCol w="3240360"/>
                <a:gridCol w="7704856"/>
              </a:tblGrid>
              <a:tr h="640800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义项</a:t>
                      </a:r>
                      <a:endParaRPr lang="zh-CN" sz="28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例句</a:t>
                      </a:r>
                      <a:endParaRPr lang="zh-CN" sz="28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800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①</a:t>
                      </a:r>
                      <a:endParaRPr lang="en-US" sz="2800" b="1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先破秦入咸阳者王之。(《鸿门宴》)</a:t>
                      </a:r>
                      <a:endParaRPr lang="zh-CN" sz="28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800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②</a:t>
                      </a:r>
                      <a:endParaRPr lang="en-US" sz="2800" b="1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此三者，吾遗恨也。(《五代史伶官传序》)</a:t>
                      </a:r>
                      <a:endParaRPr lang="zh-CN" sz="28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800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③</a:t>
                      </a:r>
                      <a:endParaRPr lang="en-US" sz="2800" b="1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今者项庄拔剑舞，其意常在沛公也(《鸿门宴》)</a:t>
                      </a:r>
                      <a:endParaRPr sz="28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800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④</a:t>
                      </a:r>
                      <a:endParaRPr lang="en-US" sz="2800" b="1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不者，若属皆且为所虏！(《鸿门宴》)</a:t>
                      </a:r>
                      <a:endParaRPr sz="28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800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⑤</a:t>
                      </a:r>
                      <a:endParaRPr lang="en-US" sz="2800" b="1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客有吹洞箫者，倚歌而和之。(《赤壁赋》)</a:t>
                      </a:r>
                      <a:endParaRPr sz="28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800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⑥</a:t>
                      </a:r>
                      <a:endParaRPr lang="en-US" sz="2800" b="1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廉颇者，赵之良将也。(《廉颇蔺相如列传》)</a:t>
                      </a:r>
                      <a:endParaRPr sz="28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800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⑦</a:t>
                      </a:r>
                      <a:endParaRPr lang="en-US" sz="2800" b="1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臣所以去亲戚而事君者，徒慕君之高义也。(《廉颇蔺相如列传》)</a:t>
                      </a:r>
                      <a:endParaRPr sz="28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800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⑧</a:t>
                      </a:r>
                      <a:endParaRPr lang="en-US" sz="2800" b="1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谁为大王为此计者？(《鸿门宴》)</a:t>
                      </a:r>
                      <a:endParaRPr sz="28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044575" y="806450"/>
            <a:ext cx="2755900" cy="5048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的人、的事</a:t>
            </a:r>
            <a:endParaRPr lang="zh-CN" altLang="zh-CN" sz="2800" kern="100" smtClean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“…种”</a:t>
            </a:r>
            <a:endParaRPr lang="zh-CN" altLang="zh-CN" sz="2800" kern="100" smtClean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“……的时候”</a:t>
            </a:r>
            <a:endParaRPr lang="zh-CN" altLang="zh-CN" sz="2800" kern="100" smtClean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“……的话”</a:t>
            </a:r>
            <a:endParaRPr lang="zh-CN" altLang="zh-CN" sz="2800" kern="100" smtClean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定语后置的标志</a:t>
            </a:r>
            <a:endParaRPr lang="zh-CN" altLang="zh-CN" sz="2800" kern="100" smtClean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提顿，引出判断</a:t>
            </a:r>
            <a:endParaRPr lang="zh-CN" altLang="zh-CN" sz="2800" kern="100" smtClean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引出原因、解释</a:t>
            </a:r>
            <a:endParaRPr lang="zh-CN" altLang="zh-CN" sz="2800" kern="100" smtClean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endParaRPr lang="zh-CN" altLang="zh-CN" sz="2800" kern="100" smtClean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表示疑问语气等</a:t>
            </a:r>
            <a:endParaRPr lang="zh-CN" altLang="zh-CN" sz="2800" kern="100" smtClean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5701" y="1690420"/>
            <a:ext cx="11299010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altLang="zh-CN" sz="2800" kern="100">
                <a:cs typeface="Times New Roman" panose="02020603050405020304" pitchFamily="18" charset="0"/>
              </a:rPr>
              <a:t>李白者①，诗仙也。为当国者②所拒，遂游于此山。今者③，山中与幽人对酌，乃一浇其心中块垒也。力士脱靴，国忠捧墨，诗讽杨妃，此数者④乃其得罪之源，亦其个性之抒扬。故虽仕途失意，仍不辍伟志，发之于诗，其诗传于后世者⑤不可胜计，遂就其万世英名。</a:t>
            </a:r>
            <a:endParaRPr altLang="zh-CN" sz="2800" kern="10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格 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50843" y="980974"/>
          <a:ext cx="10945216" cy="6408000"/>
        </p:xfrm>
        <a:graphic>
          <a:graphicData uri="http://schemas.openxmlformats.org/drawingml/2006/table">
            <a:tbl>
              <a:tblPr/>
              <a:tblGrid>
                <a:gridCol w="3240360"/>
                <a:gridCol w="7704856"/>
              </a:tblGrid>
              <a:tr h="640715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义项</a:t>
                      </a:r>
                      <a:endParaRPr lang="zh-CN" sz="28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例句</a:t>
                      </a:r>
                      <a:endParaRPr lang="zh-CN" sz="28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800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①</a:t>
                      </a:r>
                      <a:endParaRPr lang="en-US" sz="2800" b="1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沛公军霸上，未得与项羽相见。(《鸿门宴》)</a:t>
                      </a:r>
                      <a:endParaRPr lang="zh-CN" sz="28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800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②</a:t>
                      </a:r>
                      <a:endParaRPr lang="en-US" sz="2800" b="1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况吾与子渔樵于江渚之上。(《赤壁赋》)</a:t>
                      </a:r>
                      <a:endParaRPr lang="zh-CN" sz="28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800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③</a:t>
                      </a:r>
                      <a:endParaRPr lang="en-US" sz="2800" b="1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则与一生彘肩。(《鸿门宴》)</a:t>
                      </a:r>
                      <a:endParaRPr sz="28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800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④</a:t>
                      </a:r>
                      <a:endParaRPr lang="en-US" sz="2800" b="1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失其所与，不知。(《烛之武退秦师》)</a:t>
                      </a:r>
                      <a:endParaRPr sz="28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800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⑤</a:t>
                      </a:r>
                      <a:endParaRPr lang="en-US" sz="2800" b="1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吾与点也。(《子路</a:t>
                      </a:r>
                      <a:r>
                        <a:rPr lang="en-US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……</a:t>
                      </a:r>
                      <a:r>
                        <a:rPr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公西华侍坐》)</a:t>
                      </a:r>
                      <a:endParaRPr sz="28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800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⑥</a:t>
                      </a:r>
                      <a:endParaRPr lang="en-US" sz="2800" b="1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蹇叔之子与师。(《左传》)</a:t>
                      </a:r>
                      <a:endParaRPr sz="28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800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⑦</a:t>
                      </a:r>
                      <a:endParaRPr lang="en-US" sz="2800" b="1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唯赤则非邦也与？(《子路</a:t>
                      </a:r>
                      <a:r>
                        <a:rPr lang="en-US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……</a:t>
                      </a:r>
                      <a:r>
                        <a:rPr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公西华侍坐》)</a:t>
                      </a:r>
                      <a:endParaRPr sz="28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054100" y="1629410"/>
            <a:ext cx="2755900" cy="5048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“和、跟、同”</a:t>
            </a:r>
            <a:endParaRPr lang="zh-CN" altLang="zh-CN" sz="2800" kern="100" smtClean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“和、跟、同”</a:t>
            </a:r>
            <a:endParaRPr lang="zh-CN" altLang="zh-CN" sz="2800" kern="100" smtClean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给予，授予</a:t>
            </a:r>
            <a:endParaRPr lang="zh-CN" altLang="zh-CN" sz="2800" kern="100" smtClean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结交，亲附</a:t>
            </a:r>
            <a:endParaRPr lang="zh-CN" altLang="zh-CN" sz="2800" kern="100" smtClean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赞许，同意</a:t>
            </a:r>
            <a:endParaRPr lang="zh-CN" altLang="zh-CN" sz="2800" kern="100" smtClean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参加，读“yù”</a:t>
            </a:r>
            <a:endParaRPr lang="zh-CN" altLang="zh-CN" sz="2800" kern="100" smtClean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感叹或疑问语气</a:t>
            </a:r>
            <a:endParaRPr lang="zh-CN" altLang="zh-CN" sz="2800" kern="100" smtClean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endParaRPr lang="zh-CN" altLang="zh-CN" sz="2800" kern="100" smtClean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endParaRPr lang="zh-CN" altLang="zh-CN" sz="2800" kern="100" smtClean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8155" y="26162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与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P655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）</a:t>
            </a:r>
            <a:endParaRPr lang="zh-CN" altLang="zh-CN" sz="2800" kern="10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5701" y="1690420"/>
            <a:ext cx="11299010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altLang="zh-CN" sz="2800" kern="100">
                <a:cs typeface="Times New Roman" panose="02020603050405020304" pitchFamily="18" charset="0"/>
              </a:rPr>
              <a:t>朝过夕改，君子与①之，吾亦赞同。然今人与②古人孰智，庙堂与③坊间之识，相去甚远。为国者，与④清廉之君子，离奸佞之小人，身体力行，事乃成。今恩足以及外夷，而功不至于彼百姓者，独何与⑤？吾等与⑥君建言，又恐君自与⑦吾复算耳。</a:t>
            </a:r>
            <a:endParaRPr altLang="zh-CN" sz="2800" kern="10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6143" y="717873"/>
            <a:ext cx="10858127" cy="7372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3.</a:t>
            </a:r>
            <a:r>
              <a:rPr lang="zh-CN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通假字</a:t>
            </a:r>
            <a:endParaRPr lang="zh-CN" altLang="zh-CN" sz="1050" b="1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749030" y="1638386"/>
          <a:ext cx="7200800" cy="2468265"/>
        </p:xfrm>
        <a:graphic>
          <a:graphicData uri="http://schemas.openxmlformats.org/drawingml/2006/table">
            <a:tbl>
              <a:tblPr/>
              <a:tblGrid>
                <a:gridCol w="2592288"/>
                <a:gridCol w="4608512"/>
              </a:tblGrid>
              <a:tr h="822755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例句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本字及意义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755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冯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虚御风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755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山川相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缪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3354058" y="2450705"/>
            <a:ext cx="6092825" cy="15370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8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</a:t>
            </a:r>
            <a:r>
              <a:rPr lang="en-US" altLang="zh-CN" sz="2800" kern="10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凭</a:t>
            </a:r>
            <a:r>
              <a:rPr lang="en-US" altLang="zh-CN" sz="2800" kern="10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，乘　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8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</a:t>
            </a:r>
            <a:r>
              <a:rPr lang="en-US" altLang="zh-CN" sz="2800" kern="10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缭</a:t>
            </a:r>
            <a:r>
              <a:rPr lang="en-US" altLang="zh-CN" sz="2800" kern="10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，盘绕、围绕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9325" y="375580"/>
            <a:ext cx="11299010" cy="7372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4.</a:t>
            </a:r>
            <a:r>
              <a:rPr lang="zh-CN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古今异义词</a:t>
            </a:r>
            <a:endParaRPr lang="zh-CN" altLang="zh-CN" sz="2800" b="1" kern="100"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511334" y="1277546"/>
          <a:ext cx="11167745" cy="4816544"/>
        </p:xfrm>
        <a:graphic>
          <a:graphicData uri="http://schemas.openxmlformats.org/drawingml/2006/table">
            <a:tbl>
              <a:tblPr/>
              <a:tblGrid>
                <a:gridCol w="1440161"/>
                <a:gridCol w="2880320"/>
                <a:gridCol w="6847264"/>
              </a:tblGrid>
              <a:tr h="288032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词语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5045" marR="1504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例句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5045" marR="1504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解析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古今义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5045" marR="1504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144">
                <a:tc>
                  <a:txBody>
                    <a:bodyPr wrap="square"/>
                    <a:lstStyle/>
                    <a:p>
                      <a:pPr marL="7175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美人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5045" marR="1504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望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美人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兮天一方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5045" marR="1504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古义：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____________</a:t>
                      </a:r>
                      <a:endParaRPr lang="en-US" sz="2800" kern="10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Courier New" panose="02070309020205020404" pitchFamily="49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今义：美貌的女子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5045" marR="1504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0">
                <a:tc>
                  <a:txBody>
                    <a:bodyPr wrap="square"/>
                    <a:lstStyle/>
                    <a:p>
                      <a:pPr marL="7175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白露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5045" marR="1504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白露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横江，水光接天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5045" marR="1504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古义：</a:t>
                      </a:r>
                      <a:r>
                        <a:rPr lang="en-US" alt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______________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今义：二十四节气之一，在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9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7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8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或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9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日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5045" marR="1504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0">
                <a:tc>
                  <a:txBody>
                    <a:bodyPr wrap="square"/>
                    <a:lstStyle/>
                    <a:p>
                      <a:pPr marL="7175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③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茫然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5045" marR="1504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凌万顷之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茫然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5045" marR="1504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古义：</a:t>
                      </a:r>
                      <a:r>
                        <a:rPr lang="en-US" alt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___________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今义：完全不知道的样子；失意的样子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5045" marR="1504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6023198" y="2004492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所思慕的人</a:t>
            </a: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987385" y="3372530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白茫茫的水汽</a:t>
            </a:r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987385" y="4813748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旷远的样子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00852" y="26368"/>
            <a:ext cx="11299010" cy="7372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5.</a:t>
            </a:r>
            <a:r>
              <a:rPr lang="zh-CN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多义实词</a:t>
            </a:r>
            <a:endParaRPr lang="zh-CN" altLang="zh-CN" sz="2800" b="1" kern="100"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832117" y="797412"/>
          <a:ext cx="9793088" cy="5876721"/>
        </p:xfrm>
        <a:graphic>
          <a:graphicData uri="http://schemas.openxmlformats.org/drawingml/2006/table">
            <a:tbl>
              <a:tblPr/>
              <a:tblGrid>
                <a:gridCol w="1440160"/>
                <a:gridCol w="5904656"/>
                <a:gridCol w="2448272"/>
              </a:tblGrid>
              <a:tr h="652969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词语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9433" marR="19433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例句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9433" marR="19433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意义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9433" marR="19433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969">
                <a:tc rowSpan="5"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(1)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赋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9433" marR="19433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《赤壁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赋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》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9433" marR="19433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9433" marR="19433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969">
                <a:tc vMerge="1">
                  <a:tcPr/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横槊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赋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诗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9433" marR="19433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9433" marR="19433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969">
                <a:tc vMerge="1">
                  <a:tcPr/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③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临清流而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赋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诗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《归去来兮辞》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9433" marR="19433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9433" marR="19433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969">
                <a:tc vMerge="1">
                  <a:tcPr/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④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省刑罚，薄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赋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敛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《管子》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9433" marR="19433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9433" marR="19433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969">
                <a:tc vMerge="1">
                  <a:tcPr/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⑤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赋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以重税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9433" marR="19433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9433" marR="19433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969">
                <a:tc rowSpan="3"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(2)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危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9433" marR="19433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正襟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危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坐而问客曰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9433" marR="19433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9433" marR="19433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969">
                <a:tc vMerge="1">
                  <a:tcPr/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危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楼高百尺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《夜宿山寺》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9433" marR="19433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9433" marR="19433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969">
                <a:tc vMerge="1">
                  <a:tcPr/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③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危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言危行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《论语》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9433" marR="19433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9433" marR="19433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8183438" y="1413570"/>
            <a:ext cx="1764875" cy="53557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3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一种文体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3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朗诵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3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创作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3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赋税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3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征收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3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端正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3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高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3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正直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712608" y="549394"/>
          <a:ext cx="10765196" cy="5760720"/>
        </p:xfrm>
        <a:graphic>
          <a:graphicData uri="http://schemas.openxmlformats.org/drawingml/2006/table">
            <a:tbl>
              <a:tblPr/>
              <a:tblGrid>
                <a:gridCol w="1368152"/>
                <a:gridCol w="6444716"/>
                <a:gridCol w="2952328"/>
              </a:tblGrid>
              <a:tr h="195862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词语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9328" marR="932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例句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9328" marR="932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意义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9328" marR="932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93">
                <a:tc rowSpan="8"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(3)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将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9328" marR="932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盖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将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自其变者而观之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9328" marR="932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9328" marR="932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93">
                <a:tc vMerge="1">
                  <a:tcPr/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田园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将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芜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《归去来兮辞》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9328" marR="932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9328" marR="932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93">
                <a:tc vMerge="1">
                  <a:tcPr/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③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将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数百之众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《过秦论》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9328" marR="932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9328" marR="932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724">
                <a:tc vMerge="1">
                  <a:tcPr/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④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王侯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将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相，宁有种乎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《陈涉世家》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9328" marR="932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9328" marR="932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93">
                <a:tc vMerge="1">
                  <a:tcPr/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⑤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出郭相扶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将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《木兰诗》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9328" marR="932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9328" marR="932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724">
                <a:tc vMerge="1">
                  <a:tcPr/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⑥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宫使驱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将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惜不得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《卖炭翁》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9328" marR="932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9328" marR="932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724">
                <a:tc vMerge="1">
                  <a:tcPr/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⑦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将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子无怒，秋以为期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《诗经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·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氓》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9328" marR="932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9328" marR="932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862">
                <a:tc vMerge="1">
                  <a:tcPr/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⑧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将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信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将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疑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9328" marR="932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9328" marR="932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8535011" y="1147718"/>
            <a:ext cx="2842348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假如，如果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将要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率领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带兵的人，将领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扶持，扶助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助词，无义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请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且，又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2"/>
          <p:cNvSpPr txBox="1"/>
          <p:nvPr/>
        </p:nvSpPr>
        <p:spPr>
          <a:xfrm>
            <a:off x="1588336" y="2277666"/>
            <a:ext cx="9013740" cy="919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300"/>
              </a:spcBef>
              <a:spcAft>
                <a:spcPts val="1300"/>
              </a:spcAft>
            </a:pPr>
            <a:r>
              <a:rPr lang="zh-CN" altLang="zh-CN" sz="6000" b="1" spc="600">
                <a:ln w="15875"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方正大黑_GBK" panose="03000509000000000000" pitchFamily="65" charset="-122"/>
                <a:ea typeface="方正大黑_GBK" panose="03000509000000000000" pitchFamily="65" charset="-122"/>
                <a:cs typeface="+mn-cs"/>
              </a:rPr>
              <a:t>基础积累　</a:t>
            </a:r>
            <a:endParaRPr lang="zh-CN" altLang="zh-CN" sz="6000" b="1" spc="600">
              <a:ln w="15875">
                <a:solidFill>
                  <a:schemeClr val="bg1"/>
                </a:solidFill>
              </a:ln>
              <a:solidFill>
                <a:schemeClr val="accent4">
                  <a:lumMod val="75000"/>
                </a:schemeClr>
              </a:solidFill>
              <a:latin typeface="方正大黑_GBK" panose="03000509000000000000" pitchFamily="65" charset="-122"/>
              <a:ea typeface="方正大黑_GBK" panose="03000509000000000000" pitchFamily="65" charset="-122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290168" y="3381356"/>
            <a:ext cx="7611665" cy="1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8949" y="88851"/>
            <a:ext cx="11299010" cy="7372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6.</a:t>
            </a:r>
            <a:r>
              <a:rPr lang="zh-CN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词类活用</a:t>
            </a:r>
            <a:endParaRPr lang="zh-CN" altLang="zh-CN" sz="2800" b="1" kern="100"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78582" y="867384"/>
          <a:ext cx="11233248" cy="5760720"/>
        </p:xfrm>
        <a:graphic>
          <a:graphicData uri="http://schemas.openxmlformats.org/drawingml/2006/table">
            <a:tbl>
              <a:tblPr/>
              <a:tblGrid>
                <a:gridCol w="5112568"/>
                <a:gridCol w="6120680"/>
              </a:tblGrid>
              <a:tr h="606337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例句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2209" marR="2220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活用类型及释义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2209" marR="2220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337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歌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窈窕之章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2209" marR="2220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2209" marR="2220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337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方其破荆州，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下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江陵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2209" marR="2220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2209" marR="2220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337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③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顺流而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东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也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2209" marR="2220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2209" marR="2220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337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④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况吾与子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渔樵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于江渚之上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2209" marR="2220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2209" marR="2220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337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⑤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正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襟危坐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2209" marR="2220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2209" marR="2220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337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⑥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不知东方之既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白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2209" marR="2220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2209" marR="2220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337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⑦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舞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幽壑之潜蛟，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泣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孤舟之嫠妇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2209" marR="2220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2209" marR="2220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337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⑧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侣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鱼虾而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友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麋鹿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2209" marR="2220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2209" marR="2220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5584799" y="1454800"/>
            <a:ext cx="6340218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名词作动词，唱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名词作动词，攻占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名词作动词，向东进发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名词作动词，捕鱼砍柴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形容词作动词，整理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形容词作动词，变明亮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使动用法，使</a:t>
            </a:r>
            <a:r>
              <a:rPr lang="en-US" altLang="zh-CN" sz="2800" kern="10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起舞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/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使</a:t>
            </a:r>
            <a:r>
              <a:rPr lang="en-US" altLang="zh-CN" sz="2800" kern="10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落泪</a:t>
            </a:r>
            <a:endParaRPr lang="en-US" altLang="zh-CN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 spc="-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意动用法，以</a:t>
            </a:r>
            <a:r>
              <a:rPr lang="en-US" altLang="zh-CN" sz="2800" kern="100" spc="-10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kern="100" spc="-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为伴侣</a:t>
            </a:r>
            <a:r>
              <a:rPr lang="en-US" altLang="zh-CN" sz="2800" kern="100" spc="-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/</a:t>
            </a:r>
            <a:r>
              <a:rPr lang="zh-CN" altLang="zh-CN" sz="2800" kern="100" spc="-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以</a:t>
            </a:r>
            <a:r>
              <a:rPr lang="en-US" altLang="zh-CN" sz="2800" kern="100" spc="-10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kern="100" spc="-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为朋友</a:t>
            </a:r>
            <a:endParaRPr lang="en-US" altLang="zh-CN" sz="2800" kern="100" spc="-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8850" y="333450"/>
            <a:ext cx="11299010" cy="7372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7.</a:t>
            </a:r>
            <a:r>
              <a:rPr lang="zh-CN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特殊句式</a:t>
            </a:r>
            <a:endParaRPr lang="zh-CN" altLang="zh-CN" sz="2800" b="1" kern="100"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553777" y="1179420"/>
          <a:ext cx="11082858" cy="5120640"/>
        </p:xfrm>
        <a:graphic>
          <a:graphicData uri="http://schemas.openxmlformats.org/drawingml/2006/table">
            <a:tbl>
              <a:tblPr/>
              <a:tblGrid>
                <a:gridCol w="3096344"/>
                <a:gridCol w="7986514"/>
              </a:tblGrid>
              <a:tr h="636176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例句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9149" marR="2914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句式特点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请指出标志词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9149" marR="2914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176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凌万顷之茫然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9149" marR="2914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9149" marR="2914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176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客有吹洞箫者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9149" marR="2914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9149" marR="2914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176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③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何为其然也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9149" marR="2914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9149" marR="2914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176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④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而今安在哉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9149" marR="2914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9149" marR="2914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176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⑤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而又何羡乎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9149" marR="2914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9149" marR="2914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176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⑥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此非孟德之困于周郎者乎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9149" marR="2914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9149" marR="2914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3702008" y="1779514"/>
            <a:ext cx="756084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定语后置句　标志词：之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定语后置句　标志词：者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宾语前置句　标志词：为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介词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、何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疑问代词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宾语前置句　标志词：在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动词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、安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疑问代词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宾语前置句　标志词：羡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动词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、何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疑问代词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02008" y="5283418"/>
            <a:ext cx="341632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被动句　标志词：于</a:t>
            </a:r>
            <a:endParaRPr lang="en-US" altLang="zh-CN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9325" y="376883"/>
            <a:ext cx="11299010" cy="59080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8.</a:t>
            </a:r>
            <a:r>
              <a:rPr lang="zh-CN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文化常识</a:t>
            </a:r>
            <a:endParaRPr lang="zh-CN" altLang="zh-CN" sz="1050" b="1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赤壁</a:t>
            </a: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赋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①“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赋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本是一种文学表现手法，为《诗经》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六义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(_____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之一。按朱熹《诗集传》中的说法，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赋者，敷也，敷陈其事而直言之者也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。也就是说，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赋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是直陈叙述，是最基本的表现手法。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汉代时，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赋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成为一种文体。该文体介于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之间，讲求文采、韵律。其特点是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铺采</a:t>
            </a:r>
            <a:r>
              <a:rPr lang="zh-CN" altLang="zh-CN" sz="2800" kern="100">
                <a:latin typeface="方正中等线_GBK" panose="03000509000000000000" pitchFamily="65" charset="-122"/>
                <a:ea typeface="方正中等线_GBK" panose="03000509000000000000" pitchFamily="65" charset="-122"/>
                <a:cs typeface="宋体" panose="02010600030101010101" pitchFamily="2" charset="-122"/>
              </a:rPr>
              <a:t>摛</a:t>
            </a:r>
            <a:r>
              <a:rPr lang="zh-CN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方正中等线简体" panose="03000509000000000000" pitchFamily="65" charset="-122"/>
              </a:rPr>
              <a:t>文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，体物写志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，侧重于写景，借景抒情。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51173" y="2421682"/>
            <a:ext cx="49423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颂　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赋　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比　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兴　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633123" y="1792660"/>
            <a:ext cx="1800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风　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雅</a:t>
            </a: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877030" y="4337323"/>
            <a:ext cx="2159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诗　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散文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9325" y="376883"/>
            <a:ext cx="1129901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七月</a:t>
            </a: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既望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既望：过了望日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农历每月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为望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后的第一天，即农历每月十六日。古代对农历一个月中某些特殊的日子有特定的称谓。如每月第一日为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，十五日为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，十六日为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，最后一日为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徘徊于</a:t>
            </a: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斗牛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之间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斗牛：斗宿和牛宿，都是星宿名。中国有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宿之称，其中北方七宿为斗、牛、女、虚、危、室、壁。斗和牛都在其中。斗宿，就是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，勺子状。牛宿，有星六颗，因其星群组合如牛角而得名。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0591" y="5472477"/>
            <a:ext cx="18722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北斗七星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08004" y="1125538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十五日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381775" y="2425974"/>
            <a:ext cx="7725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朔　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望　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既望</a:t>
            </a: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26071" y="3060403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晦</a:t>
            </a: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059885" y="4346734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二十八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5590" y="621030"/>
            <a:ext cx="11534775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effectLst/>
              </a:rPr>
              <a:t>素材一：</a:t>
            </a:r>
            <a:endParaRPr lang="zh-CN" altLang="en-US" sz="2400" b="1"/>
          </a:p>
          <a:p>
            <a:r>
              <a:rPr lang="zh-CN" altLang="en-US" sz="2400">
                <a:solidFill>
                  <a:srgbClr val="000000"/>
                </a:solidFill>
                <a:effectLst/>
              </a:rPr>
              <a:t>苏轼不同意“客”的“人生短促无常”的的悲观观点，阐发了自己的人生感悟，感情变得喜悦。他以明月、江水作比，说明世上万物和人生都有变的一面，又有不变的一面，应该轻物质而重精神，执著于自己的不朽事业，保挂平静超然的心态和乐观旷达的情怀。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283845" y="2775585"/>
            <a:ext cx="11675745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effectLst/>
              </a:rPr>
              <a:t>素材二：</a:t>
            </a:r>
            <a:endParaRPr lang="zh-CN" altLang="en-US" sz="2400" b="1"/>
          </a:p>
          <a:p>
            <a:r>
              <a:rPr lang="zh-CN" altLang="en-US" sz="2400">
                <a:solidFill>
                  <a:srgbClr val="000000"/>
                </a:solidFill>
                <a:effectLst/>
              </a:rPr>
              <a:t>凡夫俗子对待得失，无一时不患，无一地不患，而苏轼却道“天地之间，物各有主，苟非无所有，虽一毫而莫取”，别人得了，我不羡慕，我没得到，也不遗憾，“江上之清风，与山间之明月”，就是大自然赐给我的无穷宝藏，这就是对生命真谛的诠释。</a:t>
            </a:r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334010" y="4509770"/>
            <a:ext cx="11696700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effectLst/>
              </a:rPr>
              <a:t>素材三：</a:t>
            </a:r>
            <a:endParaRPr lang="zh-CN" altLang="en-US" sz="2400" b="1"/>
          </a:p>
          <a:p>
            <a:r>
              <a:rPr lang="zh-CN" altLang="en-US" sz="2400">
                <a:solidFill>
                  <a:srgbClr val="000000"/>
                </a:solidFill>
                <a:effectLst/>
              </a:rPr>
              <a:t>宋神宗元丰二年（</a:t>
            </a:r>
            <a:r>
              <a:rPr lang="en-US" altLang="zh-CN" sz="2400">
                <a:solidFill>
                  <a:srgbClr val="000000"/>
                </a:solidFill>
                <a:effectLst/>
              </a:rPr>
              <a:t>1079</a:t>
            </a:r>
            <a:r>
              <a:rPr lang="zh-CN" altLang="en-US" sz="2400">
                <a:solidFill>
                  <a:srgbClr val="000000"/>
                </a:solidFill>
                <a:effectLst/>
              </a:rPr>
              <a:t>）年，苏轼因“乌台诗案”被捕入狱，后贬为黄州团练副使。从“乌台诗案”到流放黄州，是苏轼人生的重要转折，政治上失意彷徨，精神上苦闷孤独。但生性旷达的他改变了人生的方向，开始在老庄佛禅和山水之乐中求得解脱，从文学上完成人生的追求。</a:t>
            </a:r>
            <a:endParaRPr lang="zh-CN" altLang="en-US" sz="2400"/>
          </a:p>
        </p:txBody>
      </p:sp>
      <p:sp>
        <p:nvSpPr>
          <p:cNvPr id="8" name="文本框 7"/>
          <p:cNvSpPr txBox="1"/>
          <p:nvPr/>
        </p:nvSpPr>
        <p:spPr>
          <a:xfrm>
            <a:off x="190674" y="45289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素材积累与运用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02563" y="1413312"/>
            <a:ext cx="11305256" cy="4338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effectLst/>
              </a:rPr>
              <a:t>缩小痛苦，战胜挫折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en-US" altLang="zh-CN" sz="2800">
                <a:solidFill>
                  <a:srgbClr val="000000"/>
                </a:solidFill>
                <a:effectLst/>
              </a:rPr>
              <a:t>        </a:t>
            </a:r>
            <a:r>
              <a:rPr lang="zh-CN" altLang="en-US" sz="2800">
                <a:solidFill>
                  <a:srgbClr val="000000"/>
                </a:solidFill>
                <a:effectLst/>
              </a:rPr>
              <a:t>苏轼看见了风。这个曾经辉煌的文人，因黄州诗案而开始落魄，流落四方，辗转难安。在赤壁的月夜，他心灰意懒，看“江上之清风，山间之明月”，做他那个神鹤翩跹而舞的梦。面对如江水般深沉的失意，他看见风在山顶呼啸、盘旋，然后带着撕心裂肺的阵痛穿越漆黑的荆棘林。刹那间，他心中郁结的块垒、缠绕的苦痛随风而散。挫折，痛苦，唯有忘记、顿悟。于是他逍遥红尘，寄情山水，最终名垂千古。只是，那夜的风，已遗落于岁月，无人见得</a:t>
            </a:r>
            <a:r>
              <a:rPr lang="en-US" altLang="zh-CN" sz="2800">
                <a:solidFill>
                  <a:srgbClr val="000000"/>
                </a:solidFill>
                <a:effectLst/>
              </a:rPr>
              <a:t>……</a:t>
            </a:r>
            <a:r>
              <a:rPr lang="zh-CN" altLang="en-US" sz="2800">
                <a:solidFill>
                  <a:srgbClr val="000000"/>
                </a:solidFill>
                <a:effectLst/>
              </a:rPr>
              <a:t>他的多情造就了他的豪放；他的豪放造就了他的豁达；他的豁达造就了他的“风雨任平生”的大境界。他就是唐宋八大家之一的苏东坡。</a:t>
            </a:r>
            <a:endParaRPr lang="zh-CN" altLang="en-US" sz="2800"/>
          </a:p>
        </p:txBody>
      </p:sp>
      <p:sp>
        <p:nvSpPr>
          <p:cNvPr id="4" name="文本框 3"/>
          <p:cNvSpPr txBox="1"/>
          <p:nvPr/>
        </p:nvSpPr>
        <p:spPr>
          <a:xfrm>
            <a:off x="550590" y="490541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</a:rPr>
              <a:t>运用示例</a:t>
            </a:r>
            <a:r>
              <a:rPr lang="en-US" altLang="zh-CN" sz="3600" b="1">
                <a:solidFill>
                  <a:srgbClr val="FF0000"/>
                </a:solidFill>
              </a:rPr>
              <a:t>: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pic>
        <p:nvPicPr>
          <p:cNvPr id="5" name="New picture"/>
          <p:cNvPicPr/>
          <p:nvPr/>
        </p:nvPicPr>
        <p:blipFill>
          <a:blip r:embed="rId1"/>
          <a:stretch>
            <a:fillRect/>
          </a:stretch>
        </p:blipFill>
        <p:spPr>
          <a:xfrm>
            <a:off x="11252200" y="12420600"/>
            <a:ext cx="355600" cy="266700"/>
          </a:xfrm>
          <a:prstGeom prst="cube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6527254" y="823147"/>
            <a:ext cx="0" cy="5856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317198" y="968830"/>
            <a:ext cx="5922024" cy="5182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Symbol" panose="05050102010706020507" pitchFamily="18" charset="2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第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段</a:t>
            </a:r>
            <a:r>
              <a:rPr lang="en-US" altLang="zh-CN" sz="2800" kern="100">
                <a:latin typeface="Symbol" panose="05050102010706020507" pitchFamily="18" charset="2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壬戌之秋，七月既望，苏子与客泛舟游于赤壁之下。清风徐来，水波不兴。举酒</a:t>
            </a: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属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客，诵明月之诗，歌窈窕之章。少焉，月出于东山之上，徘徊于斗牛之间。白露</a:t>
            </a: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横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江，水光接天。</a:t>
            </a: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纵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一苇之所</a:t>
            </a: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如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凌万顷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之茫然。浩浩乎如</a:t>
            </a: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冯虚御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风，而不知其</a:t>
            </a:r>
            <a:r>
              <a:rPr lang="zh-CN" altLang="zh-CN" sz="2800" kern="100" spc="-2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所止；飘飘乎如遗世独立，</a:t>
            </a:r>
            <a:r>
              <a:rPr lang="zh-CN" altLang="zh-CN" sz="2800" kern="100" spc="-20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羽化</a:t>
            </a:r>
            <a:r>
              <a:rPr lang="zh-CN" altLang="zh-CN" sz="2800" kern="100" spc="-2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而登仙。</a:t>
            </a:r>
            <a:endParaRPr lang="zh-CN" altLang="zh-CN" sz="2800" kern="100" spc="-2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03" y="0"/>
            <a:ext cx="12191999" cy="7651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1" y="512200"/>
            <a:ext cx="3412723" cy="25250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33639" y="247420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ea"/>
                <a:ea typeface="+mj-ea"/>
              </a:rPr>
              <a:t>一、基础夯实</a:t>
            </a:r>
            <a:endParaRPr lang="zh-CN" altLang="zh-CN" sz="28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743278" y="971997"/>
            <a:ext cx="5223837" cy="5725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kern="1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1.</a:t>
            </a:r>
            <a:r>
              <a:rPr lang="zh-CN" altLang="zh-CN" kern="1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解释加颜色的词语</a:t>
            </a:r>
            <a:endParaRPr lang="zh-CN" altLang="zh-CN" kern="10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ct val="0"/>
              </a:spcAft>
            </a:pPr>
            <a:r>
              <a:rPr lang="en-US" altLang="zh-CN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属</a:t>
            </a:r>
            <a:r>
              <a:rPr lang="en-US" altLang="zh-CN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    )</a:t>
            </a:r>
            <a:endParaRPr lang="en-US" altLang="zh-CN" kern="10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ct val="0"/>
              </a:spcAft>
            </a:pPr>
            <a:r>
              <a:rPr lang="en-US" altLang="zh-CN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横</a:t>
            </a:r>
            <a:r>
              <a:rPr lang="en-US" altLang="zh-CN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                )</a:t>
            </a:r>
            <a:endParaRPr lang="en-US" altLang="zh-CN" kern="10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ct val="0"/>
              </a:spcAft>
            </a:pPr>
            <a:r>
              <a:rPr lang="en-US" altLang="zh-CN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zh-CN" altLang="zh-CN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纵</a:t>
            </a:r>
            <a:r>
              <a:rPr lang="en-US" altLang="zh-CN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    )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ct val="0"/>
              </a:spcAft>
            </a:pPr>
            <a:r>
              <a:rPr lang="en-US" altLang="zh-CN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④</a:t>
            </a:r>
            <a:r>
              <a:rPr lang="zh-CN" altLang="zh-CN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</a:t>
            </a:r>
            <a:r>
              <a:rPr lang="en-US" altLang="zh-CN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) </a:t>
            </a:r>
            <a:endParaRPr lang="en-US" altLang="zh-CN" kern="10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ct val="0"/>
              </a:spcAft>
            </a:pPr>
            <a:r>
              <a:rPr lang="en-US" altLang="zh-CN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⑤</a:t>
            </a:r>
            <a:r>
              <a:rPr lang="zh-CN" altLang="zh-CN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凌</a:t>
            </a:r>
            <a:r>
              <a:rPr lang="en-US" altLang="zh-CN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    ) </a:t>
            </a:r>
            <a:endParaRPr lang="en-US" altLang="zh-CN" kern="10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ct val="0"/>
              </a:spcAft>
            </a:pPr>
            <a:r>
              <a:rPr lang="en-US" altLang="zh-CN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⑥</a:t>
            </a:r>
            <a:r>
              <a:rPr lang="zh-CN" altLang="zh-CN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万顷</a:t>
            </a:r>
            <a:r>
              <a:rPr lang="en-US" altLang="zh-CN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                )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ct val="0"/>
              </a:spcAft>
            </a:pPr>
            <a:r>
              <a:rPr lang="en-US" altLang="zh-CN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⑦</a:t>
            </a:r>
            <a:r>
              <a:rPr lang="zh-CN" altLang="zh-CN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冯</a:t>
            </a:r>
            <a:r>
              <a:rPr lang="en-US" altLang="zh-CN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                    ) </a:t>
            </a:r>
            <a:endParaRPr lang="en-US" altLang="zh-CN" kern="10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ct val="0"/>
              </a:spcAft>
            </a:pPr>
            <a:r>
              <a:rPr lang="en-US" altLang="zh-CN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⑧</a:t>
            </a:r>
            <a:r>
              <a:rPr lang="zh-CN" altLang="zh-CN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虚</a:t>
            </a:r>
            <a:r>
              <a:rPr lang="en-US" altLang="zh-CN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    )</a:t>
            </a:r>
            <a:endParaRPr lang="en-US" altLang="zh-CN" kern="10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ct val="0"/>
              </a:spcAft>
            </a:pPr>
            <a:r>
              <a:rPr lang="en-US" altLang="zh-CN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⑨</a:t>
            </a:r>
            <a:r>
              <a:rPr lang="zh-CN" altLang="zh-CN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御</a:t>
            </a:r>
            <a:r>
              <a:rPr lang="en-US" altLang="zh-CN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)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ct val="0"/>
              </a:spcAft>
            </a:pPr>
            <a:r>
              <a:rPr lang="en-US" altLang="zh-CN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⑩</a:t>
            </a:r>
            <a:r>
              <a:rPr lang="zh-CN" altLang="zh-CN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羽化</a:t>
            </a:r>
            <a:r>
              <a:rPr lang="en-US" altLang="zh-CN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            )</a:t>
            </a:r>
            <a:endParaRPr lang="zh-CN" altLang="zh-CN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319342" y="1346239"/>
            <a:ext cx="2583953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spcAft>
                <a:spcPct val="0"/>
              </a:spcAft>
            </a:pPr>
            <a:r>
              <a:rPr lang="zh-CN" altLang="zh-CN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劝请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ct val="0"/>
              </a:spcAft>
            </a:pPr>
            <a:r>
              <a:rPr lang="zh-CN" altLang="zh-CN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笼罩，覆盖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ct val="0"/>
              </a:spcAft>
            </a:pPr>
            <a:r>
              <a:rPr lang="zh-CN" altLang="zh-CN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放任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ct val="0"/>
              </a:spcAft>
            </a:pPr>
            <a:r>
              <a:rPr lang="zh-CN" altLang="zh-CN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往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ct val="0"/>
              </a:spcAft>
            </a:pPr>
            <a:r>
              <a:rPr lang="zh-CN" altLang="zh-CN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越过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ct val="0"/>
              </a:spcAft>
            </a:pPr>
            <a:r>
              <a:rPr lang="en-US" altLang="zh-CN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</a:t>
            </a:r>
            <a:r>
              <a:rPr lang="zh-CN" altLang="zh-CN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广阔的江面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ct val="0"/>
              </a:spcAft>
            </a:pPr>
            <a:r>
              <a:rPr lang="zh-CN" altLang="zh-CN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</a:t>
            </a:r>
            <a:r>
              <a:rPr lang="en-US" altLang="zh-CN" kern="10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凭</a:t>
            </a:r>
            <a:r>
              <a:rPr lang="en-US" altLang="zh-CN" kern="10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，乘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ct val="0"/>
              </a:spcAft>
            </a:pPr>
            <a:r>
              <a:rPr lang="zh-CN" altLang="zh-CN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太空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ct val="0"/>
              </a:spcAft>
            </a:pPr>
            <a:r>
              <a:rPr lang="zh-CN" altLang="zh-CN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驾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ct val="0"/>
              </a:spcAft>
            </a:pPr>
            <a:r>
              <a:rPr lang="en-US" altLang="zh-CN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</a:t>
            </a:r>
            <a:r>
              <a:rPr lang="zh-CN" altLang="zh-CN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飞升成仙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9206" y="765498"/>
            <a:ext cx="5561984" cy="4515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Symbol" panose="05050102010706020507" pitchFamily="18" charset="2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第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段</a:t>
            </a:r>
            <a:r>
              <a:rPr lang="en-US" altLang="zh-CN" sz="2800" kern="100">
                <a:latin typeface="Symbol" panose="05050102010706020507" pitchFamily="18" charset="2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于是饮酒乐甚，</a:t>
            </a: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扣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舷而歌之。歌曰：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桂棹兮兰桨，击空明兮</a:t>
            </a: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溯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流光。</a:t>
            </a: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渺渺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兮予怀，望美人兮天一方。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客有吹洞箫者，</a:t>
            </a: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倚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歌而</a:t>
            </a: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和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之。其声呜呜然，如怨如慕，如泣如诉，余音</a:t>
            </a: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袅袅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，不绝如</a:t>
            </a: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缕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r>
              <a:rPr lang="zh-CN" altLang="zh-CN" sz="2800" u="sng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舞幽壑之潜蛟，泣孤舟之嫠妇。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6546304" y="333953"/>
            <a:ext cx="0" cy="63256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6959302" y="832424"/>
            <a:ext cx="50405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kern="1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3.</a:t>
            </a:r>
            <a:r>
              <a:rPr lang="zh-CN" altLang="zh-CN" sz="2800" kern="1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解释加颜色的词语</a:t>
            </a:r>
            <a:endParaRPr lang="zh-CN" altLang="zh-CN" sz="2800" kern="10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扣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)</a:t>
            </a:r>
            <a:endParaRPr lang="en-US" altLang="zh-CN" sz="2800" kern="10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溯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           )</a:t>
            </a:r>
            <a:endParaRPr lang="en-US" altLang="zh-CN" sz="2800" kern="10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渺渺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                )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④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倚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        ) </a:t>
            </a:r>
            <a:endParaRPr lang="en-US" altLang="zh-CN" sz="2800" kern="10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⑤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                        ) </a:t>
            </a:r>
            <a:endParaRPr lang="en-US" altLang="zh-CN" sz="2800" kern="10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⑥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袅袅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                            )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⑦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缕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    )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827802" y="1478755"/>
            <a:ext cx="374001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敲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逆流而上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悠远的样子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循，依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同声相应，唱和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形容声音婉转悠长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细丝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572059"/>
            <a:ext cx="5850016" cy="5161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 algn="di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Symbol" panose="05050102010706020507" pitchFamily="18" charset="2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第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段</a:t>
            </a:r>
            <a:r>
              <a:rPr lang="en-US" altLang="zh-CN" sz="2800" kern="100">
                <a:latin typeface="Symbol" panose="05050102010706020507" pitchFamily="18" charset="2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苏子</a:t>
            </a: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愀然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，正襟</a:t>
            </a: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危坐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而问客曰：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何为其然也？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客曰：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“‘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月明星稀，乌鹊南飞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，此非曹孟德之诗乎？西望夏口，东望武昌，山川相</a:t>
            </a: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缪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，郁乎苍苍，此非孟德之困于周郎者乎？</a:t>
            </a: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方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其破荆州，下江陵，顺流而东也，</a:t>
            </a: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舳舻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千里，旌旗蔽空，</a:t>
            </a: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酾酒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临江，横槊赋诗，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6546304" y="333953"/>
            <a:ext cx="0" cy="63256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6725694" y="613346"/>
            <a:ext cx="523111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6.</a:t>
            </a:r>
            <a:r>
              <a:rPr lang="zh-CN" altLang="zh-CN" sz="2800" kern="1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解释加颜色的词语</a:t>
            </a:r>
            <a:endParaRPr lang="zh-CN" altLang="zh-CN" sz="2800" kern="10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愀然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                        )</a:t>
            </a:r>
            <a:endParaRPr lang="en-US" altLang="zh-CN" sz="2800" kern="10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危坐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    )</a:t>
            </a:r>
            <a:endParaRPr lang="en-US" altLang="zh-CN" sz="2800" kern="10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缪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                                     )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④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) </a:t>
            </a:r>
            <a:endParaRPr lang="en-US" altLang="zh-CN" sz="2800" kern="10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⑤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舳舻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</a:t>
            </a:r>
            <a:endParaRPr lang="en-US" altLang="zh-CN" sz="2800" kern="10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            ) </a:t>
            </a:r>
            <a:endParaRPr lang="en-US" altLang="zh-CN" sz="2800" kern="10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⑥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酾酒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    ) 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49830" y="1250298"/>
            <a:ext cx="4120279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容色改变的样子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端坐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49830" y="5105267"/>
            <a:ext cx="996226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斟酒</a:t>
            </a:r>
            <a:endParaRPr lang="zh-CN" altLang="zh-CN" sz="1050" kern="10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607374" y="2552688"/>
            <a:ext cx="377539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</a:t>
            </a:r>
            <a:r>
              <a:rPr lang="en-US" altLang="zh-CN" sz="2800" kern="10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缭</a:t>
            </a:r>
            <a:r>
              <a:rPr lang="en-US" altLang="zh-CN" sz="2800" kern="10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，盘绕、围绕</a:t>
            </a:r>
            <a:endParaRPr lang="zh-CN" altLang="zh-CN" sz="1050" kern="10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621976" y="3190227"/>
            <a:ext cx="54373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当</a:t>
            </a:r>
            <a:endParaRPr lang="zh-CN" altLang="zh-CN" sz="1050" kern="10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707326" y="3827415"/>
            <a:ext cx="5322805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船头和船尾的并称，泛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</a:t>
            </a:r>
            <a:endParaRPr lang="en-US" altLang="zh-CN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指首尾相接的船只</a:t>
            </a:r>
            <a:endParaRPr lang="zh-CN" altLang="zh-CN" sz="1050" kern="10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714334"/>
            <a:ext cx="5850016" cy="4515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固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一世之雄也，而今安在哉？</a:t>
            </a:r>
            <a:r>
              <a:rPr lang="zh-CN" altLang="zh-CN" sz="2800" u="sng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况吾与子渔樵于江渚之上，侣鱼虾而友麋鹿，驾一叶之扁舟，举匏樽以相属。寄蜉蝣于天地，渺沧海之一粟。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哀吾生之须臾，羡长江之无穷。挟飞仙以遨游，抱明月而长终。知不可乎</a:t>
            </a: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骤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得，托</a:t>
            </a: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遗响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于悲风。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6546304" y="333953"/>
            <a:ext cx="0" cy="63256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6825750" y="968599"/>
            <a:ext cx="5231111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⑦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固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    ) </a:t>
            </a:r>
            <a:endParaRPr lang="en-US" altLang="zh-CN" sz="2800" kern="10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⑧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骤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                            ) </a:t>
            </a:r>
            <a:endParaRPr lang="en-US" altLang="zh-CN" sz="2800" kern="10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⑨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遗响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                     )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679382" y="989989"/>
            <a:ext cx="3126583" cy="19571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本来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一下子，很轻易地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余音，指箫声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351362"/>
            <a:ext cx="585001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Symbol" panose="05050102010706020507" pitchFamily="18" charset="2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6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第</a:t>
            </a:r>
            <a:r>
              <a:rPr lang="en-US" altLang="zh-CN" sz="26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6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段</a:t>
            </a:r>
            <a:r>
              <a:rPr lang="en-US" altLang="zh-CN" sz="2600" kern="100">
                <a:latin typeface="Symbol" panose="05050102010706020507" pitchFamily="18" charset="2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6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苏子曰：</a:t>
            </a:r>
            <a:r>
              <a:rPr lang="en-US" altLang="zh-CN" sz="26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6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客亦知夫水与月乎？逝者如</a:t>
            </a:r>
            <a:r>
              <a:rPr lang="zh-CN" altLang="zh-CN" sz="2600" kern="10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斯</a:t>
            </a:r>
            <a:r>
              <a:rPr lang="zh-CN" altLang="zh-CN" sz="26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，而未尝往也；</a:t>
            </a:r>
            <a:r>
              <a:rPr lang="zh-CN" altLang="zh-CN" sz="2600" kern="10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盈虚</a:t>
            </a:r>
            <a:r>
              <a:rPr lang="zh-CN" altLang="zh-CN" sz="26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者如彼，而</a:t>
            </a:r>
            <a:r>
              <a:rPr lang="zh-CN" altLang="zh-CN" sz="2600" kern="10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卒</a:t>
            </a:r>
            <a:r>
              <a:rPr lang="zh-CN" altLang="zh-CN" sz="26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莫</a:t>
            </a:r>
            <a:r>
              <a:rPr lang="zh-CN" altLang="zh-CN" sz="2600" kern="10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消长</a:t>
            </a:r>
            <a:r>
              <a:rPr lang="zh-CN" altLang="zh-CN" sz="26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也。盖将自其变者而观之，则天地</a:t>
            </a:r>
            <a:r>
              <a:rPr lang="zh-CN" altLang="zh-CN" sz="2600" kern="10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曾</a:t>
            </a:r>
            <a:r>
              <a:rPr lang="zh-CN" altLang="zh-CN" sz="26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不能以一瞬；自其不变者而观之，则物与我皆无尽也，而又何羡乎！且夫天地之间，物各有主，</a:t>
            </a:r>
            <a:r>
              <a:rPr lang="zh-CN" altLang="zh-CN" sz="2600" kern="10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苟</a:t>
            </a:r>
            <a:r>
              <a:rPr lang="zh-CN" altLang="zh-CN" sz="26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非吾之所有，</a:t>
            </a:r>
            <a:r>
              <a:rPr lang="zh-CN" altLang="zh-CN" sz="2600" kern="10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虽</a:t>
            </a:r>
            <a:r>
              <a:rPr lang="zh-CN" altLang="zh-CN" sz="26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一毫而莫取。惟江上之清</a:t>
            </a:r>
            <a:r>
              <a:rPr lang="zh-CN" altLang="zh-CN" sz="2600" kern="100" spc="-2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风，与山间之明月，耳得之而为声，目</a:t>
            </a:r>
            <a:r>
              <a:rPr lang="zh-CN" altLang="zh-CN" sz="26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遇之而成色，取之无禁，用之不竭，是造物者之无尽藏也，而吾与子之所共</a:t>
            </a:r>
            <a:r>
              <a:rPr lang="zh-CN" altLang="zh-CN" sz="2600" kern="10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适</a:t>
            </a:r>
            <a:r>
              <a:rPr lang="zh-CN" altLang="zh-CN" sz="26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r>
              <a:rPr lang="en-US" altLang="zh-CN" sz="26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endParaRPr lang="zh-CN" altLang="zh-CN" sz="26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6546304" y="333953"/>
            <a:ext cx="0" cy="63256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6825750" y="189434"/>
            <a:ext cx="523111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kern="1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9.</a:t>
            </a:r>
            <a:r>
              <a:rPr lang="zh-CN" altLang="zh-CN" sz="2800" kern="1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解释加颜色的词语</a:t>
            </a:r>
            <a:endParaRPr lang="zh-CN" altLang="zh-CN" sz="2800" kern="10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斯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                    )</a:t>
            </a:r>
            <a:endParaRPr lang="en-US" altLang="zh-CN" sz="2800" kern="10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盈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)</a:t>
            </a:r>
            <a:endParaRPr lang="en-US" altLang="zh-CN" sz="2800" kern="10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虚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)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④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卒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    ) </a:t>
            </a:r>
            <a:endParaRPr lang="en-US" altLang="zh-CN" sz="2800" kern="10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⑤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消长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                ) </a:t>
            </a:r>
            <a:endParaRPr lang="en-US" altLang="zh-CN" sz="2800" kern="10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⑥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曾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             )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⑦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苟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    ) </a:t>
            </a:r>
            <a:endParaRPr lang="en-US" altLang="zh-CN" sz="2800" kern="10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⑧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虽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    )</a:t>
            </a:r>
            <a:endParaRPr lang="en-US" altLang="zh-CN" sz="2800" kern="10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⑨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适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    )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696509" y="828305"/>
            <a:ext cx="2583953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此，这里指水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满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缺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终究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消减和增长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竟，竟然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如果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即使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享有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1139417"/>
            <a:ext cx="5850016" cy="1930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Symbol" panose="05050102010706020507" pitchFamily="18" charset="2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第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段</a:t>
            </a:r>
            <a:r>
              <a:rPr lang="en-US" altLang="zh-CN" sz="2800" kern="100">
                <a:latin typeface="Symbol" panose="05050102010706020507" pitchFamily="18" charset="2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客喜而笑，洗盏</a:t>
            </a: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更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酌。肴核既尽，杯盘</a:t>
            </a: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狼籍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相与枕藉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乎舟中，不知东方之</a:t>
            </a: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既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白。</a:t>
            </a:r>
            <a:endParaRPr lang="zh-CN" altLang="zh-CN" sz="10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6546304" y="333953"/>
            <a:ext cx="0" cy="63256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6825750" y="685791"/>
            <a:ext cx="5231111" cy="3896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11.</a:t>
            </a:r>
            <a:r>
              <a:rPr lang="zh-CN" altLang="zh-CN" sz="2800" kern="1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解释加颜色的词语</a:t>
            </a:r>
            <a:endParaRPr lang="zh-CN" altLang="zh-CN" sz="2800" kern="10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更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)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狼籍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                            )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相与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     )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④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枕藉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            )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⑤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既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    )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21684" y="1332770"/>
            <a:ext cx="3439241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再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即</a:t>
            </a:r>
            <a:r>
              <a:rPr lang="en-US" altLang="zh-CN" sz="2800" kern="10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狼藉</a:t>
            </a:r>
            <a:r>
              <a:rPr lang="en-US" altLang="zh-CN" sz="2800" kern="10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，凌乱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互相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枕着垫着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已经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3*i*0"/>
  <p:tag name="KSO_WM_UNIT_INDEX" val="0"/>
  <p:tag name="KSO_WM_UNIT_LAYERLEVEL" val="1"/>
  <p:tag name="KSO_WM_UNIT_SUBTYPE" val="h"/>
  <p:tag name="KSO_WM_UNIT_TYPE" val="i"/>
</p:tagLst>
</file>

<file path=ppt/tags/tag2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6.xml><?xml version="1.0" encoding="utf-8"?>
<p:tagLst xmlns:p="http://schemas.openxmlformats.org/presentationml/2006/main">
  <p:tag name="KSO_WM_UNIT_TABLE_BEAUTIFY" val="smartTable{caf7f093-6877-4794-97ae-640610d2385d}"/>
</p:tagLst>
</file>

<file path=ppt/tags/tag7.xml><?xml version="1.0" encoding="utf-8"?>
<p:tagLst xmlns:p="http://schemas.openxmlformats.org/presentationml/2006/main">
  <p:tag name="KSO_WM_UNIT_TABLE_BEAUTIFY" val="smartTable{bd83eccd-8077-4d2e-857a-b96372f1dad9}"/>
</p:tagLst>
</file>

<file path=ppt/tags/tag8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MDQ1NTVjZDlhYzAzYjVkMTE4MTk2MmRhODE0MDk5MjEifQ=="/>
</p:tagLst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5766</Words>
  <Application>WPS 演示</Application>
  <PresentationFormat/>
  <Paragraphs>708</Paragraphs>
  <Slides>35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56" baseType="lpstr">
      <vt:lpstr>Arial</vt:lpstr>
      <vt:lpstr>宋体</vt:lpstr>
      <vt:lpstr>Wingdings</vt:lpstr>
      <vt:lpstr>Calibri</vt:lpstr>
      <vt:lpstr>华文黑体</vt:lpstr>
      <vt:lpstr>黑体</vt:lpstr>
      <vt:lpstr>微软雅黑</vt:lpstr>
      <vt:lpstr>Times New Roman</vt:lpstr>
      <vt:lpstr>方正中等线简体</vt:lpstr>
      <vt:lpstr>Courier New</vt:lpstr>
      <vt:lpstr>方正大黑_GBK</vt:lpstr>
      <vt:lpstr>Symbol</vt:lpstr>
      <vt:lpstr>楷体_GB2312</vt:lpstr>
      <vt:lpstr>新宋体</vt:lpstr>
      <vt:lpstr>Arial Unicode MS</vt:lpstr>
      <vt:lpstr>隶书</vt:lpstr>
      <vt:lpstr>楷体_GB2312</vt:lpstr>
      <vt:lpstr>Times New Roman</vt:lpstr>
      <vt:lpstr>方正中等线_GBK</vt:lpstr>
      <vt:lpstr>Calibri Light</vt:lpstr>
      <vt:lpstr>回顾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浪懿</cp:lastModifiedBy>
  <cp:revision>3</cp:revision>
  <cp:lastPrinted>2022-12-13T10:41:00Z</cp:lastPrinted>
  <dcterms:created xsi:type="dcterms:W3CDTF">2022-12-13T10:41:00Z</dcterms:created>
  <dcterms:modified xsi:type="dcterms:W3CDTF">2024-07-21T23:57:33Z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1BB3C2070FDC4A7D91FD9A50E737DCF9_13</vt:lpwstr>
  </property>
  <property fmtid="{D5CDD505-2E9C-101B-9397-08002B2CF9AE}" pid="7" name="KSOProductBuildVer">
    <vt:lpwstr>2052-12.1.0.17147</vt:lpwstr>
  </property>
</Properties>
</file>