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jpeg" ContentType="image/jpeg"/>
  <Default Extension="JPG" ContentType="image/.jpg"/>
  <Default Extension="emf" ContentType="image/x-emf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</p:sldMasterIdLst>
  <p:notesMasterIdLst>
    <p:notesMasterId r:id="rId8"/>
  </p:notesMasterIdLst>
  <p:handoutMasterIdLst>
    <p:handoutMasterId r:id="rId22"/>
  </p:handoutMasterIdLst>
  <p:sldIdLst>
    <p:sldId id="971" r:id="rId5"/>
    <p:sldId id="868" r:id="rId6"/>
    <p:sldId id="972" r:id="rId7"/>
    <p:sldId id="996" r:id="rId9"/>
    <p:sldId id="998" r:id="rId10"/>
    <p:sldId id="873" r:id="rId11"/>
    <p:sldId id="940" r:id="rId12"/>
    <p:sldId id="985" r:id="rId13"/>
    <p:sldId id="987" r:id="rId14"/>
    <p:sldId id="991" r:id="rId15"/>
    <p:sldId id="992" r:id="rId16"/>
    <p:sldId id="993" r:id="rId17"/>
    <p:sldId id="994" r:id="rId18"/>
    <p:sldId id="1013" r:id="rId19"/>
    <p:sldId id="1015" r:id="rId20"/>
    <p:sldId id="1016" r:id="rId21"/>
  </p:sldIdLst>
  <p:sldSz cx="13319125" cy="7491095"/>
  <p:notesSz cx="6858000" cy="9144000"/>
  <p:custDataLst>
    <p:tags r:id="rId26"/>
  </p:custDataLst>
  <p:defaultTextStyle>
    <a:defPPr>
      <a:defRPr lang="zh-CN"/>
    </a:defPPr>
    <a:lvl1pPr marL="0" algn="l" defTabSz="9982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9110" algn="l" defTabSz="9982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8220" algn="l" defTabSz="9982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695" algn="l" defTabSz="9982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805" algn="l" defTabSz="9982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915" algn="l" defTabSz="9982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390" algn="l" defTabSz="9982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500" algn="l" defTabSz="9982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0975" algn="l" defTabSz="9982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82"/>
    <a:srgbClr val="FFFFFF"/>
    <a:srgbClr val="47B1A5"/>
    <a:srgbClr val="0000FF"/>
    <a:srgbClr val="F8CC8B"/>
    <a:srgbClr val="D4F8F7"/>
    <a:srgbClr val="65332E"/>
    <a:srgbClr val="C78D2A"/>
    <a:srgbClr val="5882FB"/>
    <a:srgbClr val="BB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5" autoAdjust="0"/>
    <p:restoredTop sz="94660"/>
  </p:normalViewPr>
  <p:slideViewPr>
    <p:cSldViewPr snapToGrid="0">
      <p:cViewPr>
        <p:scale>
          <a:sx n="66" d="100"/>
          <a:sy n="66" d="100"/>
        </p:scale>
        <p:origin x="-1026" y="-396"/>
      </p:cViewPr>
      <p:guideLst>
        <p:guide orient="horz" pos="3495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眉占位符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6.tiff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" Target="../slides/slide1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7.png"/><Relationship Id="rId2" Type="http://schemas.openxmlformats.org/officeDocument/2006/relationships/slide" Target="../slides/slide1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istrator\Desktop\底色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3315950" cy="7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内容概览-语文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147586"/>
            <a:ext cx="13315950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内容概览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23" y="2577080"/>
            <a:ext cx="2868416" cy="8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小手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89" y="3768858"/>
            <a:ext cx="461188" cy="4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小手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89" y="4463339"/>
            <a:ext cx="461188" cy="4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istrator\Desktop\图书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3" y="2332925"/>
            <a:ext cx="5789896" cy="39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栏目页\语文栏目页.tif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2" t="14337" r="54233" b="73651"/>
          <a:stretch>
            <a:fillRect/>
          </a:stretch>
        </p:blipFill>
        <p:spPr bwMode="auto">
          <a:xfrm>
            <a:off x="308318" y="261257"/>
            <a:ext cx="2042998" cy="8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7pPr>
      <a:lvl8pPr marL="13709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8pPr>
      <a:lvl9pPr marL="18281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9pPr>
    </p:titleStyle>
    <p:bodyStyle>
      <a:lvl1pPr marL="249555" indent="-249555" algn="l" rtl="0" eaLnBrk="0" fontAlgn="base" hangingPunct="0">
        <a:lnSpc>
          <a:spcPct val="90000"/>
        </a:lnSpc>
        <a:spcBef>
          <a:spcPts val="1080"/>
        </a:spcBef>
        <a:spcAft>
          <a:spcPct val="0"/>
        </a:spcAft>
        <a:buFont typeface="Arial" panose="020B0604020202020204" pitchFamily="34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8665" indent="-249555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250315" indent="-251460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746885" indent="-249555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245995" indent="-251460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745105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3244850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743960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4242435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911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822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33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44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555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66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4405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88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栏目页\语文栏目页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3315950" cy="7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3" action="ppaction://hlinksldjump"/>
          </p:cNvPr>
          <p:cNvSpPr txBox="1"/>
          <p:nvPr userDrawn="1"/>
        </p:nvSpPr>
        <p:spPr>
          <a:xfrm>
            <a:off x="9954228" y="4626583"/>
            <a:ext cx="3364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返回</a:t>
            </a: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2" descr="C:\Users\Administrator\Desktop\栏目页\语文栏目页.t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2" t="14337" r="54233" b="73651"/>
          <a:stretch>
            <a:fillRect/>
          </a:stretch>
        </p:blipFill>
        <p:spPr bwMode="auto">
          <a:xfrm>
            <a:off x="5722146" y="1161143"/>
            <a:ext cx="2042998" cy="8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7pPr>
      <a:lvl8pPr marL="13709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8pPr>
      <a:lvl9pPr marL="18281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9pPr>
    </p:titleStyle>
    <p:bodyStyle>
      <a:lvl1pPr marL="249555" indent="-249555" algn="l" rtl="0" eaLnBrk="0" fontAlgn="base" hangingPunct="0">
        <a:lnSpc>
          <a:spcPct val="90000"/>
        </a:lnSpc>
        <a:spcBef>
          <a:spcPts val="1080"/>
        </a:spcBef>
        <a:spcAft>
          <a:spcPct val="0"/>
        </a:spcAft>
        <a:buFont typeface="Arial" panose="020B0604020202020204" pitchFamily="34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8665" indent="-249555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250315" indent="-251460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746885" indent="-249555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245995" indent="-251460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745105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3244850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743960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4242435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911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822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33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44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555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66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4405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88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2" action="ppaction://hlinksldjump"/>
          </p:cNvPr>
          <p:cNvSpPr txBox="1"/>
          <p:nvPr userDrawn="1"/>
        </p:nvSpPr>
        <p:spPr>
          <a:xfrm>
            <a:off x="12002968" y="57870"/>
            <a:ext cx="978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</a:t>
            </a:r>
            <a:endParaRPr lang="zh-CN" altLang="en-US" sz="22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232452"/>
          <p:cNvSpPr/>
          <p:nvPr userDrawn="1"/>
        </p:nvSpPr>
        <p:spPr>
          <a:xfrm>
            <a:off x="12627974" y="-46880"/>
            <a:ext cx="546861" cy="520065"/>
          </a:xfrm>
          <a:prstGeom prst="rect">
            <a:avLst/>
          </a:prstGeom>
          <a:noFill/>
          <a:ln w="9525">
            <a:noFill/>
          </a:ln>
        </p:spPr>
        <p:txBody>
          <a:bodyPr lIns="99888" tIns="49944" rIns="99888" bIns="49944" anchor="t" anchorCtr="0"/>
          <a:lstStyle/>
          <a:p>
            <a:pPr algn="r" defTabSz="99885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</a:fld>
            <a:endParaRPr lang="zh-CN" altLang="en-US" sz="22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4" name="Picture 2" descr="C:\Users\Administrator\Desktop\内容页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103" y="104170"/>
            <a:ext cx="423991" cy="3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7pPr>
      <a:lvl8pPr marL="13709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8pPr>
      <a:lvl9pPr marL="18281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宋体" panose="02010600030101010101" pitchFamily="2" charset="-122"/>
        </a:defRPr>
      </a:lvl9pPr>
    </p:titleStyle>
    <p:bodyStyle>
      <a:lvl1pPr marL="249555" indent="-249555" algn="l" rtl="0" eaLnBrk="0" fontAlgn="base" hangingPunct="0">
        <a:lnSpc>
          <a:spcPct val="90000"/>
        </a:lnSpc>
        <a:spcBef>
          <a:spcPts val="1080"/>
        </a:spcBef>
        <a:spcAft>
          <a:spcPct val="0"/>
        </a:spcAft>
        <a:buFont typeface="Arial" panose="020B0604020202020204" pitchFamily="34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8665" indent="-249555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250315" indent="-251460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746885" indent="-249555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245995" indent="-251460" algn="l" rtl="0" eaLnBrk="0" fontAlgn="base" hangingPunct="0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745105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3244850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743960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4242435" indent="-251460" algn="l" rtl="0" fontAlgn="base">
        <a:lnSpc>
          <a:spcPct val="90000"/>
        </a:lnSpc>
        <a:spcBef>
          <a:spcPts val="54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911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822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33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44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555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66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4405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880" algn="l" defTabSz="998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6.xml"/><Relationship Id="rId1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8.emf"/><Relationship Id="rId1" Type="http://schemas.openxmlformats.org/officeDocument/2006/relationships/package" Target="../embeddings/Document1.docx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emf"/><Relationship Id="rId3" Type="http://schemas.openxmlformats.org/officeDocument/2006/relationships/package" Target="../embeddings/Document4.docx"/><Relationship Id="rId2" Type="http://schemas.openxmlformats.org/officeDocument/2006/relationships/image" Target="../media/image10.emf"/><Relationship Id="rId1" Type="http://schemas.openxmlformats.org/officeDocument/2006/relationships/package" Target="../embeddings/Document3.docx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emf"/><Relationship Id="rId3" Type="http://schemas.openxmlformats.org/officeDocument/2006/relationships/package" Target="../embeddings/Document6.docx"/><Relationship Id="rId2" Type="http://schemas.openxmlformats.org/officeDocument/2006/relationships/image" Target="../media/image12.emf"/><Relationship Id="rId1" Type="http://schemas.openxmlformats.org/officeDocument/2006/relationships/package" Target="../embeddings/Document5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1" action="ppaction://hlinksldjump"/>
          </p:cNvPr>
          <p:cNvSpPr txBox="1"/>
          <p:nvPr/>
        </p:nvSpPr>
        <p:spPr>
          <a:xfrm>
            <a:off x="7581417" y="3727049"/>
            <a:ext cx="436365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6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研透教材</a:t>
            </a:r>
            <a:r>
              <a:rPr lang="en-US" altLang="zh-CN" sz="26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26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把握本源</a:t>
            </a:r>
            <a:endParaRPr lang="zh-CN" altLang="en-US" sz="2600" b="1" spc="3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>
            <a:hlinkClick r:id="rId2" action="ppaction://hlinksldjump"/>
          </p:cNvPr>
          <p:cNvSpPr/>
          <p:nvPr/>
        </p:nvSpPr>
        <p:spPr>
          <a:xfrm>
            <a:off x="7581417" y="4437410"/>
            <a:ext cx="4514127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600" b="1" spc="3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链接教考</a:t>
            </a:r>
            <a:r>
              <a:rPr lang="en-US" altLang="zh-CN" sz="2600" b="1" spc="3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2600" b="1" spc="3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把脉考势</a:t>
            </a:r>
            <a:endParaRPr lang="zh-CN" altLang="en-US" sz="2600" b="1" spc="3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422" y="3168695"/>
            <a:ext cx="4224760" cy="59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600" b="1" dirty="0">
                <a:latin typeface="+mj-ea"/>
                <a:ea typeface="+mj-ea"/>
              </a:rPr>
              <a:t>4</a:t>
            </a:r>
            <a:r>
              <a:rPr lang="zh-CN" altLang="en-US" sz="2600" b="1" dirty="0">
                <a:latin typeface="+mj-ea"/>
                <a:ea typeface="+mj-ea"/>
              </a:rPr>
              <a:t>　烛之武退秦师　</a:t>
            </a:r>
            <a:r>
              <a:rPr lang="en-US" altLang="zh-CN" sz="2600" b="1" dirty="0">
                <a:latin typeface="+mj-ea"/>
                <a:ea typeface="+mj-ea"/>
              </a:rPr>
              <a:t>《</a:t>
            </a:r>
            <a:r>
              <a:rPr lang="zh-CN" altLang="en-US" sz="2600" b="1" dirty="0">
                <a:latin typeface="+mj-ea"/>
                <a:ea typeface="+mj-ea"/>
              </a:rPr>
              <a:t>左传</a:t>
            </a:r>
            <a:r>
              <a:rPr lang="en-US" altLang="zh-CN" sz="2600" b="1" dirty="0">
                <a:latin typeface="+mj-ea"/>
                <a:ea typeface="+mj-ea"/>
              </a:rPr>
              <a:t>》</a:t>
            </a:r>
            <a:endParaRPr lang="zh-CN" altLang="en-US" sz="26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92100" y="552450"/>
            <a:ext cx="12700000" cy="268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891" tIns="49946" rIns="99891" bIns="49946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4.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许</a:t>
            </a:r>
            <a:endParaRPr lang="zh-CN" altLang="zh-CN" sz="1800" kern="100" dirty="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</a:rPr>
              <a:t>【记一记】</a:t>
            </a:r>
            <a:endParaRPr lang="zh-CN" altLang="zh-CN" sz="1800" kern="100" dirty="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/>
                <a:ea typeface="微软雅黑" panose="020B0503020204020204" pitchFamily="34" charset="-122"/>
              </a:rPr>
              <a:t>常见义项</a:t>
            </a:r>
            <a:r>
              <a:rPr lang="en-US" altLang="zh-CN" sz="2800" b="1" kern="100" dirty="0">
                <a:latin typeface="Times New Roman" panose="02020603050405020304"/>
                <a:ea typeface="微软雅黑" panose="020B0503020204020204" pitchFamily="34" charset="-122"/>
              </a:rPr>
              <a:t>: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表示约数　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答应　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③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期望</a:t>
            </a: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期许</a:t>
            </a:r>
            <a:endParaRPr lang="zh-CN" altLang="zh-CN" sz="1800" kern="100" dirty="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</a:rPr>
              <a:t>【选一选】</a:t>
            </a:r>
            <a:endParaRPr lang="zh-CN" altLang="zh-CN" sz="1800" kern="100" dirty="0">
              <a:latin typeface="Times New Roman" panose="020206030504050203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53243" y="3352941"/>
          <a:ext cx="12076907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8995137"/>
                <a:gridCol w="3081770"/>
              </a:tblGrid>
              <a:tr h="562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教考衔接</a:t>
                      </a: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选择义项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(1)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许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《烛之武退秦师》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(2)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潭中鱼可百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许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头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柳宗元《小石潭记》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(3)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塞上长城空自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许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陆游《书愤》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61172" y="3845031"/>
            <a:ext cx="1353458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②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1172" y="4441931"/>
            <a:ext cx="1353458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①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61172" y="5026131"/>
            <a:ext cx="1353458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③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1172" y="5623031"/>
            <a:ext cx="1353458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②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1172" y="6258031"/>
            <a:ext cx="1353458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②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 bwMode="auto">
              <a:xfrm>
                <a:off x="292100" y="723900"/>
                <a:ext cx="12700000" cy="6046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9891" tIns="49946" rIns="99891" bIns="49946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kern="100" dirty="0">
                    <a:latin typeface="Times New Roman" panose="02020603050405020304"/>
                    <a:ea typeface="微软雅黑" panose="020B0503020204020204" pitchFamily="34" charset="-122"/>
                  </a:rPr>
                  <a:t>5.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其</a:t>
                </a:r>
                <a:endParaRPr lang="zh-CN" altLang="zh-CN" sz="1800" kern="100" dirty="0">
                  <a:latin typeface="Times New Roman" panose="0202060305040502030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dirty="0">
                    <a:solidFill>
                      <a:srgbClr val="0000FF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【记一记】</a:t>
                </a:r>
                <a:endParaRPr lang="zh-CN" altLang="zh-CN" sz="1800" kern="100" dirty="0">
                  <a:latin typeface="Times New Roman" panose="0202060305040502030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常见义项</a:t>
                </a:r>
                <a:r>
                  <a:rPr lang="en-US" altLang="zh-CN" sz="2800" b="1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:</a:t>
                </a:r>
                <a:r>
                  <a:rPr lang="zh-CN" altLang="zh-CN" sz="2800" kern="100" dirty="0">
                    <a:latin typeface="Times New Roman" panose="02020603050405020304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指代第三人称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他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(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她、它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)”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或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他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(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她、它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)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们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　</a:t>
                </a:r>
                <a:r>
                  <a:rPr lang="zh-CN" altLang="zh-CN" sz="2800" kern="100" dirty="0">
                    <a:latin typeface="Times New Roman" panose="02020603050405020304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代词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表第三人称领属关系。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他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(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她、它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)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的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或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他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(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她、它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)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们的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　</a:t>
                </a:r>
                <a:r>
                  <a:rPr lang="zh-CN" altLang="zh-CN" sz="2800" kern="100" dirty="0">
                    <a:latin typeface="Times New Roman" panose="02020603050405020304"/>
                    <a:cs typeface="宋体" panose="02010600030101010101" pitchFamily="2" charset="-122"/>
                  </a:rPr>
                  <a:t>③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第一人称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我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我自己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　</a:t>
                </a:r>
                <a:endParaRPr lang="zh-CN" altLang="zh-CN" sz="1800" kern="100" dirty="0">
                  <a:latin typeface="Times New Roman" panose="0202060305040502030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dirty="0">
                    <a:latin typeface="Times New Roman" panose="02020603050405020304"/>
                    <a:cs typeface="宋体" panose="02010600030101010101" pitchFamily="2" charset="-122"/>
                  </a:rPr>
                  <a:t>④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第一人称代词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自己的　</a:t>
                </a:r>
                <a:r>
                  <a:rPr lang="zh-CN" altLang="zh-CN" sz="2800" kern="100" dirty="0">
                    <a:latin typeface="Times New Roman" panose="02020603050405020304"/>
                    <a:cs typeface="宋体" panose="02010600030101010101" pitchFamily="2" charset="-122"/>
                  </a:rPr>
                  <a:t>⑤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代词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这　</a:t>
                </a:r>
                <a:r>
                  <a:rPr lang="zh-CN" altLang="zh-CN" sz="2800" kern="100" dirty="0">
                    <a:latin typeface="Times New Roman" panose="02020603050405020304"/>
                    <a:cs typeface="宋体" panose="02010600030101010101" pitchFamily="2" charset="-122"/>
                  </a:rPr>
                  <a:t>⑥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副词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表反问语气。译为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难道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怎么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　</a:t>
                </a:r>
                <a:r>
                  <a:rPr lang="zh-CN" altLang="zh-CN" sz="2800" kern="100" dirty="0">
                    <a:latin typeface="Times New Roman" panose="02020603050405020304"/>
                    <a:cs typeface="宋体" panose="02010600030101010101" pitchFamily="2" charset="-122"/>
                  </a:rPr>
                  <a:t>⑦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指示代词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表特指。译为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其中的、当中的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后面多为数词　</a:t>
                </a:r>
                <a:r>
                  <a:rPr lang="zh-CN" altLang="zh-CN" sz="2800" kern="100" dirty="0">
                    <a:latin typeface="Times New Roman" panose="02020603050405020304"/>
                    <a:cs typeface="宋体" panose="02010600030101010101" pitchFamily="2" charset="-122"/>
                  </a:rPr>
                  <a:t>⑧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连词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表示选择关系。常常是两个以上的分句中都用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其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译为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是</a:t>
                </a:r>
                <a:r>
                  <a:rPr lang="en-US" altLang="zh-CN" sz="2800" kern="100" dirty="0">
                    <a:latin typeface="宋体" panose="02010600030101010101" pitchFamily="2" charset="-122"/>
                  </a:rPr>
                  <a:t>……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还是</a:t>
                </a:r>
                <a:r>
                  <a:rPr lang="en-US" altLang="zh-CN" sz="2800" kern="100" dirty="0">
                    <a:latin typeface="宋体" panose="02010600030101010101" pitchFamily="2" charset="-122"/>
                  </a:rPr>
                  <a:t>……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　</a:t>
                </a:r>
                <a:r>
                  <a:rPr lang="zh-CN" altLang="zh-CN" sz="2800" kern="100" dirty="0">
                    <a:latin typeface="Times New Roman" panose="02020603050405020304"/>
                    <a:cs typeface="宋体" panose="02010600030101010101" pitchFamily="2" charset="-122"/>
                  </a:rPr>
                  <a:t>⑨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表示揣测语气。译为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恐怕、或许、大概、可能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　</a:t>
                </a:r>
                <a:r>
                  <a:rPr lang="zh-CN" altLang="zh-CN" sz="2800" kern="100" dirty="0">
                    <a:latin typeface="Times New Roman" panose="02020603050405020304"/>
                    <a:cs typeface="宋体" panose="02010600030101010101" pitchFamily="2" charset="-122"/>
                  </a:rPr>
                  <a:t>⑩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表示假设关系。译为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“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如果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假如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kern="100">
                        <a:effectLst/>
                        <a:latin typeface="Cambria Math" panose="02040503050406030204"/>
                        <a:ea typeface="微软雅黑" panose="020B0503020204020204" pitchFamily="34" charset="-122"/>
                        <a:cs typeface="Cambria Math" panose="02040503050406030204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kern="100">
                        <a:effectLst/>
                        <a:latin typeface="Cambria Math" panose="02040503050406030204"/>
                        <a:ea typeface="微软雅黑" panose="020B0503020204020204" pitchFamily="34" charset="-122"/>
                        <a:cs typeface="Cambria Math" panose="02040503050406030204"/>
                      </a:rPr>
                      <m:t>⑪</m:t>
                    </m:r>
                  </m:oMath>
                </a14:m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副词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表示祈使语气。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kern="100">
                        <a:effectLst/>
                        <a:latin typeface="Cambria Math" panose="02040503050406030204"/>
                        <a:ea typeface="微软雅黑" panose="020B0503020204020204" pitchFamily="34" charset="-122"/>
                        <a:cs typeface="Cambria Math" panose="02040503050406030204"/>
                      </a:rPr>
                      <m:t>⑫</m:t>
                    </m:r>
                  </m:oMath>
                </a14:m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助词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起调节音节的作用</a:t>
                </a:r>
                <a:r>
                  <a:rPr lang="en-US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可不译</a:t>
                </a:r>
                <a:endParaRPr lang="zh-CN" altLang="zh-CN" sz="1800" kern="100" dirty="0">
                  <a:latin typeface="Times New Roman" panose="02020603050405020304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100" y="723900"/>
                <a:ext cx="12700000" cy="6046470"/>
              </a:xfrm>
              <a:prstGeom prst="rect">
                <a:avLst/>
              </a:prstGeom>
              <a:blipFill rotWithShape="1">
                <a:blip r:embed="rId1"/>
                <a:stretch>
                  <a:fillRect r="-16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92100" y="535214"/>
            <a:ext cx="12700000" cy="6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891" tIns="49946" rIns="99891" bIns="49946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</a:rPr>
              <a:t>【选一选】</a:t>
            </a:r>
            <a:endParaRPr lang="zh-CN" altLang="zh-CN" sz="1800" kern="100" dirty="0">
              <a:latin typeface="Times New Roman" panose="020206030504050203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49036" y="1253112"/>
          <a:ext cx="12134850" cy="5481514"/>
        </p:xfrm>
        <a:graphic>
          <a:graphicData uri="http://schemas.openxmlformats.org/drawingml/2006/table">
            <a:tbl>
              <a:tblPr firstRow="1" firstCol="1" bandRow="1"/>
              <a:tblGrid>
                <a:gridCol w="9910702"/>
                <a:gridCol w="2224148"/>
              </a:tblGrid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教考衔接</a:t>
                      </a: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选择义项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(1)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吾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还也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《烛之武退秦师》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(2)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闻道也固先乎吾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韩愈《师说》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(3)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盘庚不为怨者故改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度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王安石《答司马谏议书》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(4)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武帝嘉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义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班固《苏武传》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(5)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可怪也欤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韩愈《师说》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(6)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圣人之所以为圣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愚人之所以为愚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皆出于此乎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韩愈《师说》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(7)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与尔三矢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尔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无忘乃父之志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欧阳修《五代史伶官传序》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(8)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于乱石间择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一二扣之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苏轼《石钟山记》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91829" y="2380903"/>
            <a:ext cx="886800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①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91829" y="2977803"/>
            <a:ext cx="886800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③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91829" y="3562003"/>
            <a:ext cx="886800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②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1829" y="4158903"/>
            <a:ext cx="886800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⑥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91829" y="4755803"/>
            <a:ext cx="886800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⑨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920184" y="5402164"/>
                <a:ext cx="1141188" cy="719236"/>
              </a:xfrm>
              <a:prstGeom prst="rect">
                <a:avLst/>
              </a:prstGeom>
              <a:noFill/>
            </p:spPr>
            <p:txBody>
              <a:bodyPr vert="horz" wrap="square" rtlCol="0" anchor="b" anchorCtr="1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600" b="1" kern="100" smtClean="0">
                          <a:solidFill>
                            <a:srgbClr val="FF0000"/>
                          </a:solidFill>
                          <a:latin typeface="Cambria Math" panose="02040503050406030204"/>
                          <a:ea typeface="微软雅黑" panose="020B0503020204020204" pitchFamily="34" charset="-122"/>
                          <a:cs typeface="Cambria Math" panose="02040503050406030204"/>
                        </a:rPr>
                        <m:t>⑪</m:t>
                      </m:r>
                    </m:oMath>
                  </m:oMathPara>
                </a14:m>
                <a:endParaRPr lang="zh-CN" altLang="en-US" sz="2600" b="1" kern="100" dirty="0">
                  <a:solidFill>
                    <a:srgbClr val="FF0000"/>
                  </a:solidFill>
                  <a:latin typeface="Times New Roman" panose="02020603050405020304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184" y="5402164"/>
                <a:ext cx="1141188" cy="719236"/>
              </a:xfrm>
              <a:prstGeom prst="rect">
                <a:avLst/>
              </a:prstGeom>
              <a:blipFill rotWithShape="1">
                <a:blip r:embed="rId1"/>
                <a:stretch>
                  <a:fillRect l="-8" t="-30" r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091829" y="6051203"/>
            <a:ext cx="886800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⑦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9"/>
              <p:cNvSpPr txBox="1"/>
              <p:nvPr/>
            </p:nvSpPr>
            <p:spPr>
              <a:xfrm>
                <a:off x="10920184" y="1641694"/>
                <a:ext cx="1141188" cy="719236"/>
              </a:xfrm>
              <a:prstGeom prst="rect">
                <a:avLst/>
              </a:prstGeom>
              <a:noFill/>
            </p:spPr>
            <p:txBody>
              <a:bodyPr vert="horz" wrap="square" rtlCol="0" anchor="b" anchorCtr="1">
                <a:spAutoFit/>
              </a:bodyPr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600" b="1" kern="100" smtClean="0">
                          <a:solidFill>
                            <a:srgbClr val="FF0000"/>
                          </a:solidFill>
                          <a:latin typeface="Cambria Math" panose="02040503050406030204"/>
                          <a:ea typeface="微软雅黑" panose="020B0503020204020204" pitchFamily="34" charset="-122"/>
                          <a:cs typeface="Cambria Math" panose="02040503050406030204"/>
                        </a:rPr>
                        <m:t>⑪</m:t>
                      </m:r>
                    </m:oMath>
                  </m:oMathPara>
                </a14:m>
                <a:endParaRPr lang="zh-CN" altLang="en-US" sz="2600" b="1" kern="100" dirty="0">
                  <a:solidFill>
                    <a:srgbClr val="FF0000"/>
                  </a:solidFill>
                  <a:latin typeface="Times New Roman" panose="02020603050405020304"/>
                </a:endParaRPr>
              </a:p>
            </p:txBody>
          </p:sp>
        </mc:Choice>
        <mc:Fallback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184" y="1641694"/>
                <a:ext cx="1141188" cy="719236"/>
              </a:xfrm>
              <a:prstGeom prst="rect">
                <a:avLst/>
              </a:prstGeom>
              <a:blipFill rotWithShape="1">
                <a:blip r:embed="rId1"/>
                <a:stretch>
                  <a:fillRect l="-8" t="-30" r="16" b="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3550" y="812313"/>
          <a:ext cx="12105821" cy="5998940"/>
        </p:xfrm>
        <a:graphic>
          <a:graphicData uri="http://schemas.openxmlformats.org/drawingml/2006/table">
            <a:tbl>
              <a:tblPr firstRow="1" firstCol="1" bandRow="1"/>
              <a:tblGrid>
                <a:gridCol w="9577304"/>
                <a:gridCol w="2528517"/>
              </a:tblGrid>
              <a:tr h="548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教考衔接</a:t>
                      </a: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选择义项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(9)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天之苍苍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正色邪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?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远而无所至极邪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《逍遥游》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4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(10)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业有不精、德有不成者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非天质之卑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则心不若余之专耳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宋濂《送东阳马生序》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(11)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静女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姝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俟我于城隅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《诗经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·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静女》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824030" y="1305031"/>
            <a:ext cx="1034142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⑧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24030" y="2194031"/>
            <a:ext cx="1034142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⑩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631251" y="3132492"/>
                <a:ext cx="1330798" cy="719236"/>
              </a:xfrm>
              <a:prstGeom prst="rect">
                <a:avLst/>
              </a:prstGeom>
              <a:noFill/>
            </p:spPr>
            <p:txBody>
              <a:bodyPr vert="horz" wrap="square" rtlCol="0" anchor="b" anchorCtr="1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600" b="1" kern="100" smtClean="0">
                          <a:solidFill>
                            <a:srgbClr val="FF0000"/>
                          </a:solidFill>
                          <a:latin typeface="Cambria Math" panose="02040503050406030204"/>
                          <a:ea typeface="微软雅黑" panose="020B0503020204020204" pitchFamily="34" charset="-122"/>
                          <a:cs typeface="Cambria Math" panose="02040503050406030204"/>
                        </a:rPr>
                        <m:t>⑫</m:t>
                      </m:r>
                    </m:oMath>
                  </m:oMathPara>
                </a14:m>
                <a:endParaRPr lang="zh-CN" altLang="en-US" sz="2600" b="1" kern="100" dirty="0">
                  <a:solidFill>
                    <a:srgbClr val="FF0000"/>
                  </a:solidFill>
                  <a:latin typeface="Times New Roman" panose="02020603050405020304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251" y="3132492"/>
                <a:ext cx="1330798" cy="719236"/>
              </a:xfrm>
              <a:prstGeom prst="rect">
                <a:avLst/>
              </a:prstGeom>
              <a:blipFill rotWithShape="1">
                <a:blip r:embed="rId1"/>
                <a:stretch>
                  <a:fillRect l="-6" t="-5" r="42" b="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09880" y="1172210"/>
            <a:ext cx="1285875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烛之武有勇有谋，直到晚年才得到为国效力的机会。他的</a:t>
            </a:r>
            <a:r>
              <a:rPr lang="en-US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被埋没</a:t>
            </a:r>
            <a:r>
              <a:rPr lang="en-US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，有人认为是因为郑伯不能知人善任，有人认为是因为他不会</a:t>
            </a:r>
            <a:r>
              <a:rPr lang="en-US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毛遂自荐</a:t>
            </a:r>
            <a:r>
              <a:rPr lang="en-US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。你同意哪种看法？为什么？</a:t>
            </a:r>
            <a:r>
              <a:rPr lang="en-US" sz="3200" b="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                                                                                                                               </a:t>
            </a:r>
            <a:endParaRPr lang="en-US" sz="3200" b="0" u="sng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en-US" sz="3200" b="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                                     </a:t>
            </a:r>
            <a:r>
              <a:rPr lang="en-US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</a:t>
            </a:r>
            <a:r>
              <a:rPr lang="zh-CN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《烛之武退秦师》和《鸿门宴》都有高超的叙事艺术，请从叙事技巧的角度分析两者的异同。</a:t>
            </a:r>
            <a:endParaRPr lang="zh-CN" sz="3200" b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zh-CN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</a:t>
            </a:r>
            <a:r>
              <a:rPr lang="en-US" sz="3200" b="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                                                                                                         </a:t>
            </a:r>
            <a:endParaRPr lang="en-US" altLang="en-US" sz="3200" b="0" u="sng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09880" y="427264"/>
            <a:ext cx="12700000" cy="74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891" tIns="49946" rIns="99891" bIns="49946" rtlCol="0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</a:rPr>
              <a:t>【自主交流】</a:t>
            </a:r>
            <a:endParaRPr lang="zh-CN" altLang="zh-CN" sz="1800" kern="100" dirty="0"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09880" y="1172210"/>
            <a:ext cx="12858750" cy="6985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烛之武有勇有谋，直到晚年才得到为国效力的机会。他的</a:t>
            </a:r>
            <a:r>
              <a:rPr 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被埋没</a:t>
            </a:r>
            <a:r>
              <a:rPr 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，有人认为是因为郑伯不能知人善任，有人认为是因为他不会</a:t>
            </a:r>
            <a:r>
              <a:rPr 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毛遂自荐</a:t>
            </a:r>
            <a:r>
              <a:rPr 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。你同意哪种看法？为什么？</a:t>
            </a:r>
            <a:r>
              <a:rPr lang="en-US" sz="3200" b="1" u="sng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en-US" sz="3200" b="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                                                                                                                      </a:t>
            </a:r>
            <a:r>
              <a:rPr lang="en-US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(观点一)郑伯不能知人善任。晋公子重耳曾到郑国避难，郑伯礼节甚倨，才招致了今天的“秦、晋围郑”；大军压境，危在旦夕，才想到重用人才；遭到拒绝后才想到自责，可见郑伯是一个目光短浅之人。所以，烛之武到晚年才被重用，郑伯应负主要责任。</a:t>
            </a:r>
            <a:endParaRPr lang="en-US" sz="3200" b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en-US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观点二)烛之武不会“毛遂自荐”。在烛之武的心里，还存留着作为“士”的标志之一的清高与孤傲。他关注天下形势，思考安天下济苍生的路径，但却得不到展现自我的机会。如果不是“秦、晋围郑”，烛之武恐怕真得湮灭于历史的风雨之中了。 </a:t>
            </a:r>
            <a:endParaRPr lang="en-US" sz="3200" b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en-US" sz="3200" b="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                                     </a:t>
            </a:r>
            <a:endParaRPr lang="en-US" sz="3200" b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en-US" sz="3200" b="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</a:t>
            </a:r>
            <a:r>
              <a:rPr lang="en-US" sz="320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sz="3200" b="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                                                                           </a:t>
            </a:r>
            <a:endParaRPr lang="en-US" altLang="en-US" sz="3200" b="0" u="sng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09880" y="427264"/>
            <a:ext cx="12700000" cy="74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891" tIns="49946" rIns="99891" bIns="49946" rtlCol="0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</a:rPr>
              <a:t>【自主交流】</a:t>
            </a:r>
            <a:endParaRPr lang="zh-CN" altLang="zh-CN" sz="1800" kern="100" dirty="0"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09880" y="1172210"/>
            <a:ext cx="12858750" cy="5939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仿宋" panose="02010609060101010101" charset="-122"/>
                <a:ea typeface="仿宋" panose="02010609060101010101" charset="-122"/>
                <a:cs typeface="华文楷体" panose="02010600040101010101" charset="-122"/>
              </a:rPr>
              <a:t>《烛之武退秦师》和《鸿门宴》都有高超的叙事艺术，请从叙事技巧的角度分析两者的异同。</a:t>
            </a:r>
            <a:endParaRPr lang="zh-CN" sz="3200" b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endParaRPr lang="zh-CN" sz="3200" b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【答案】（1）相同点：二者均采用顺叙的写法，《烛之武退秦师》以时间为序，依次写了秦晋围郑、临危受命、说退秦师、晋师撤离等事件，叙事完整，逻辑清晰。《鸿门宴》以刘邦赴项营请罪为核心，以曹无伤告密、项羽决定进攻始，以项羽受璧、曹无伤被诛终，围绕项羽是否发起进攻，刘邦能否安然逃席两个问题层层展开故事。线索清晰，情节合情合理。</a:t>
            </a:r>
            <a:endParaRPr lang="en-US" sz="2800" b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2）不同点：《烛之武退秦师》以“退”为核心，说退秦师是文章的中心，作者主要写说辞。先是以退为进，站在秦伯立场上说话，引起秦伯好感。然后晓之以害，继而诱之以利，再实施离间，最后进行未来推测，一步步地让秦伯进入自己的预设圈，顺利地达到了目的。《鸿门宴》主要以情节制胜，刘邦和项羽在宴会上斗争的情节描写三起三</a:t>
            </a:r>
            <a:r>
              <a:rPr lang="en-US" sz="280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落</a:t>
            </a:r>
            <a:r>
              <a:rPr 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，跌宕起伏，张弛有度，情节在起落间扣人心弦。</a:t>
            </a:r>
            <a:r>
              <a:rPr lang="en-US" sz="28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</a:t>
            </a:r>
            <a:r>
              <a:rPr lang="en-US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</a:t>
            </a:r>
            <a:r>
              <a:rPr lang="en-US" sz="3200" b="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                                              </a:t>
            </a:r>
            <a:endParaRPr lang="en-US" altLang="en-US" sz="3200" b="0" u="sng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09880" y="427264"/>
            <a:ext cx="12700000" cy="74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891" tIns="49946" rIns="99891" bIns="49946" rtlCol="0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</a:rPr>
              <a:t>【自主交流】</a:t>
            </a:r>
            <a:endParaRPr lang="zh-CN" altLang="zh-CN" sz="1800" kern="100" dirty="0"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5791"/>
            <a:ext cx="13319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60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研透教材</a:t>
            </a:r>
            <a:r>
              <a:rPr lang="en-US" altLang="zh-CN" sz="60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60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把握本源</a:t>
            </a:r>
            <a:endParaRPr lang="zh-CN" altLang="en-US" sz="60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32105" y="770890"/>
          <a:ext cx="6084570" cy="573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档" r:id="rId1" imgW="6448425" imgH="2997835" progId="Word.Document.12">
                  <p:embed/>
                </p:oleObj>
              </mc:Choice>
              <mc:Fallback>
                <p:oleObj name="文档" r:id="rId1" imgW="6448425" imgH="29978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" y="770890"/>
                        <a:ext cx="6084570" cy="5732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845300" y="565785"/>
          <a:ext cx="6248400" cy="573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文档" r:id="rId3" imgW="6448425" imgH="2997835" progId="Word.Document.12">
                  <p:embed/>
                </p:oleObj>
              </mc:Choice>
              <mc:Fallback>
                <p:oleObj name="文档" r:id="rId3" imgW="6448425" imgH="2997835" progId="Word.Document.12">
                  <p:embed/>
                  <p:pic>
                    <p:nvPicPr>
                      <p:cNvPr id="0" name="图片 20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65785"/>
                        <a:ext cx="6248400" cy="5732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67970" y="511810"/>
          <a:ext cx="6376035" cy="573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文档" r:id="rId1" imgW="6448425" imgH="2997835" progId="Word.Document.12">
                  <p:embed/>
                </p:oleObj>
              </mc:Choice>
              <mc:Fallback>
                <p:oleObj name="文档" r:id="rId1" imgW="6448425" imgH="2997835" progId="Word.Document.12">
                  <p:embed/>
                  <p:pic>
                    <p:nvPicPr>
                      <p:cNvPr id="0" name="图片 30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" y="511810"/>
                        <a:ext cx="6376035" cy="5732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235190" y="827405"/>
          <a:ext cx="5638800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文档" r:id="rId3" imgW="6517005" imgH="3114040" progId="Word.Document.12">
                  <p:embed/>
                </p:oleObj>
              </mc:Choice>
              <mc:Fallback>
                <p:oleObj name="文档" r:id="rId3" imgW="6517005" imgH="3114040" progId="Word.Document.12">
                  <p:embed/>
                  <p:pic>
                    <p:nvPicPr>
                      <p:cNvPr id="0" name="图片 4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190" y="827405"/>
                        <a:ext cx="5638800" cy="596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24770" y="574449"/>
          <a:ext cx="124333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文档" r:id="rId1" imgW="6448425" imgH="2997835" progId="Word.Document.12">
                  <p:embed/>
                </p:oleObj>
              </mc:Choice>
              <mc:Fallback>
                <p:oleObj name="文档" r:id="rId1" imgW="6448425" imgH="2997835" progId="Word.Document.12">
                  <p:embed/>
                  <p:pic>
                    <p:nvPicPr>
                      <p:cNvPr id="0" name="图片 5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70" y="574449"/>
                        <a:ext cx="12433300" cy="574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34023" y="2964815"/>
          <a:ext cx="124237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文档" r:id="rId3" imgW="6478905" imgH="2052955" progId="Word.Document.12">
                  <p:embed/>
                </p:oleObj>
              </mc:Choice>
              <mc:Fallback>
                <p:oleObj name="文档" r:id="rId3" imgW="6478905" imgH="2052955" progId="Word.Document.12">
                  <p:embed/>
                  <p:pic>
                    <p:nvPicPr>
                      <p:cNvPr id="0" name="图片 5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3" y="2964815"/>
                        <a:ext cx="124237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5791"/>
            <a:ext cx="13319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60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链接教考</a:t>
            </a:r>
            <a:r>
              <a:rPr lang="en-US" altLang="zh-CN" sz="60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60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把脉考势</a:t>
            </a:r>
            <a:endParaRPr lang="zh-CN" altLang="en-US" sz="60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9880" y="361950"/>
            <a:ext cx="12700000" cy="203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891" tIns="49946" rIns="99891" bIns="49946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1.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鄙</a:t>
            </a:r>
            <a:endParaRPr lang="zh-CN" altLang="zh-CN" sz="1800" kern="100" dirty="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</a:rPr>
              <a:t>【记一记</a:t>
            </a:r>
            <a:r>
              <a:rPr lang="zh-CN" altLang="zh-CN" sz="2800" kern="100" dirty="0" smtClean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</a:rPr>
              <a:t>】</a:t>
            </a:r>
            <a:endParaRPr lang="zh-CN" altLang="zh-CN" sz="2800" kern="100" dirty="0" smtClean="0">
              <a:solidFill>
                <a:srgbClr val="0000FF"/>
              </a:solidFill>
              <a:latin typeface="Times New Roman" panose="02020603050405020304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/>
                <a:ea typeface="微软雅黑" panose="020B0503020204020204" pitchFamily="34" charset="-122"/>
              </a:rPr>
              <a:t>常见义项</a:t>
            </a:r>
            <a:r>
              <a:rPr lang="en-US" altLang="zh-CN" sz="2800" b="1" kern="100" dirty="0" smtClean="0">
                <a:latin typeface="Times New Roman" panose="02020603050405020304"/>
                <a:ea typeface="微软雅黑" panose="020B0503020204020204" pitchFamily="34" charset="-122"/>
              </a:rPr>
              <a:t>:</a:t>
            </a:r>
            <a:r>
              <a:rPr lang="zh-CN" altLang="zh-CN" sz="2800" kern="100" dirty="0" smtClean="0"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zh-CN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轻贱　</a:t>
            </a:r>
            <a:r>
              <a:rPr lang="zh-CN" altLang="zh-CN" sz="2800" kern="100" dirty="0" smtClean="0"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zh-CN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谦辞</a:t>
            </a:r>
            <a:r>
              <a:rPr lang="en-US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用于自称</a:t>
            </a:r>
            <a:r>
              <a:rPr lang="en-US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我　</a:t>
            </a:r>
            <a:r>
              <a:rPr lang="zh-CN" altLang="zh-CN" sz="2800" kern="100" dirty="0" smtClean="0">
                <a:latin typeface="Times New Roman" panose="02020603050405020304"/>
                <a:cs typeface="宋体" panose="02010600030101010101" pitchFamily="2" charset="-122"/>
              </a:rPr>
              <a:t>③</a:t>
            </a:r>
            <a:r>
              <a:rPr lang="zh-CN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看不起</a:t>
            </a:r>
            <a:r>
              <a:rPr lang="en-US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轻视　</a:t>
            </a:r>
            <a:r>
              <a:rPr lang="zh-CN" altLang="zh-CN" sz="2800" kern="100" dirty="0" smtClean="0">
                <a:latin typeface="Times New Roman" panose="02020603050405020304"/>
                <a:cs typeface="宋体" panose="02010600030101010101" pitchFamily="2" charset="-122"/>
              </a:rPr>
              <a:t>④</a:t>
            </a:r>
            <a:r>
              <a:rPr lang="zh-CN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边邑</a:t>
            </a:r>
            <a:r>
              <a:rPr lang="en-US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2800" kern="100" dirty="0" smtClean="0">
                <a:latin typeface="Times New Roman" panose="02020603050405020304"/>
                <a:ea typeface="微软雅黑" panose="020B0503020204020204" pitchFamily="34" charset="-122"/>
              </a:rPr>
              <a:t>这里用作动词</a:t>
            </a:r>
            <a:endParaRPr lang="zh-CN" altLang="zh-CN" sz="1800" kern="100" dirty="0" smtClean="0">
              <a:latin typeface="Times New Roman" panose="020206030504050203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58836" y="2865481"/>
          <a:ext cx="12074397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9462135"/>
                <a:gridCol w="2612262"/>
              </a:tblGrid>
              <a:tr h="6400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教考衔接</a:t>
                      </a:r>
                      <a:endParaRPr lang="zh-CN" sz="2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选择义项</a:t>
                      </a:r>
                      <a:endParaRPr lang="zh-CN" sz="2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05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(1)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越国以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鄙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远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君知其难也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《烛之武退秦师》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05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(2)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敢竭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鄙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怀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恭疏短引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王勃《滕王阁序》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05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(3)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人贱物亦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鄙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《孔雀东南飞并序》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05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(4)(2021·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浙江卷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襄岂敢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鄙</a:t>
                      </a:r>
                      <a:r>
                        <a:rPr lang="zh-CN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文词哉</a:t>
                      </a:r>
                      <a:r>
                        <a:rPr lang="en-US" sz="28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?</a:t>
                      </a:r>
                      <a:endParaRPr lang="zh-CN" sz="2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01021" y="3376589"/>
            <a:ext cx="1079500" cy="738664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8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④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01021" y="4011589"/>
            <a:ext cx="1079500" cy="738664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8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②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01021" y="4646589"/>
            <a:ext cx="1079500" cy="738664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8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①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1021" y="5332389"/>
            <a:ext cx="1079500" cy="738664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8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③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9880" y="163830"/>
            <a:ext cx="12700000" cy="16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891" tIns="49946" rIns="99891" bIns="49946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2.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及</a:t>
            </a:r>
            <a:endParaRPr lang="zh-CN" altLang="zh-CN" sz="1800" kern="100" dirty="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</a:rPr>
              <a:t>【记一记】</a:t>
            </a:r>
            <a:endParaRPr lang="zh-CN" altLang="zh-CN" sz="1800" kern="100" dirty="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/>
                <a:ea typeface="微软雅黑" panose="020B0503020204020204" pitchFamily="34" charset="-122"/>
              </a:rPr>
              <a:t>常见义项</a:t>
            </a:r>
            <a:r>
              <a:rPr lang="en-US" altLang="zh-CN" sz="2800" b="1" kern="100" dirty="0">
                <a:latin typeface="Times New Roman" panose="02020603050405020304"/>
                <a:ea typeface="微软雅黑" panose="020B0503020204020204" pitchFamily="34" charset="-122"/>
              </a:rPr>
              <a:t>: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比得上　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达到　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③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等到　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④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到　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⑤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连词</a:t>
            </a: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和　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⑥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来得及　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⑦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赶得上　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⑧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考中　</a:t>
            </a:r>
            <a:r>
              <a:rPr lang="zh-CN" altLang="zh-CN" sz="2800" kern="100" dirty="0">
                <a:latin typeface="Times New Roman" panose="02020603050405020304"/>
                <a:cs typeface="宋体" panose="02010600030101010101" pitchFamily="2" charset="-122"/>
              </a:rPr>
              <a:t>⑨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连词</a:t>
            </a: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和</a:t>
            </a:r>
            <a:endParaRPr lang="zh-CN" altLang="zh-CN" sz="1800" kern="100" dirty="0">
              <a:latin typeface="Times New Roman" panose="020206030504050203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39445" y="3187065"/>
          <a:ext cx="11430635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9170035"/>
                <a:gridCol w="2260600"/>
              </a:tblGrid>
              <a:tr h="5486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教考衔接</a:t>
                      </a:r>
                      <a:endParaRPr lang="zh-CN" sz="2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选择义项</a:t>
                      </a:r>
                      <a:endParaRPr lang="zh-CN" sz="24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(1)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微夫人之力不</a:t>
                      </a:r>
                      <a:r>
                        <a:rPr lang="zh-CN" sz="24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及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此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《烛之武退秦师》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4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(2)</a:t>
                      </a:r>
                      <a:r>
                        <a:rPr lang="zh-CN" sz="24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及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其所之既倦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王羲之《兰亭集序》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4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(3)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其贤不</a:t>
                      </a:r>
                      <a:r>
                        <a:rPr lang="zh-CN" sz="24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及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孔子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韩愈《师说》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4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(4)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前以降</a:t>
                      </a:r>
                      <a:r>
                        <a:rPr lang="zh-CN" sz="24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及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物故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班固《苏武传》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4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46840" y="3635201"/>
            <a:ext cx="1132114" cy="646331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④</a:t>
            </a:r>
            <a:endParaRPr lang="zh-CN" altLang="en-US" sz="24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6840" y="4181301"/>
            <a:ext cx="1132114" cy="646331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③</a:t>
            </a:r>
            <a:endParaRPr lang="zh-CN" altLang="en-US" sz="24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46840" y="4727401"/>
            <a:ext cx="1132114" cy="646331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①</a:t>
            </a:r>
            <a:endParaRPr lang="zh-CN" altLang="en-US" sz="24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46840" y="5286201"/>
            <a:ext cx="1132114" cy="646331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⑤</a:t>
            </a:r>
            <a:endParaRPr lang="zh-CN" altLang="en-US" sz="24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6840" y="5833472"/>
            <a:ext cx="1132114" cy="645160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endParaRPr lang="zh-CN" altLang="en-US" sz="24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92100" y="723900"/>
            <a:ext cx="12700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891" tIns="49946" rIns="99891" bIns="49946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3.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请</a:t>
            </a:r>
            <a:endParaRPr lang="zh-CN" altLang="zh-CN" sz="1800" kern="100" dirty="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</a:rPr>
              <a:t>【记一记】</a:t>
            </a:r>
            <a:endParaRPr lang="zh-CN" altLang="zh-CN" sz="1800" kern="100" dirty="0">
              <a:latin typeface="Times New Roman" panose="02020603050405020304"/>
            </a:endParaRPr>
          </a:p>
          <a:p>
            <a:r>
              <a:rPr lang="zh-CN" altLang="zh-CN" sz="28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常见义项</a:t>
            </a:r>
            <a:r>
              <a:rPr lang="en-US" altLang="zh-CN" sz="2800" b="1" kern="100" dirty="0">
                <a:latin typeface="Times New Roman" panose="02020603050405020304"/>
                <a:ea typeface="微软雅黑" panose="020B0503020204020204" pitchFamily="34" charset="-122"/>
              </a:rPr>
              <a:t>:</a:t>
            </a:r>
            <a:r>
              <a:rPr lang="zh-CN" altLang="zh-CN" sz="2800" kern="100" dirty="0">
                <a:cs typeface="宋体" panose="02010600030101010101" pitchFamily="2" charset="-122"/>
              </a:rPr>
              <a:t>①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请求　</a:t>
            </a:r>
            <a:r>
              <a:rPr lang="zh-CN" altLang="zh-CN" sz="2800" kern="100" dirty="0">
                <a:cs typeface="宋体" panose="02010600030101010101" pitchFamily="2" charset="-122"/>
              </a:rPr>
              <a:t>②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请教</a:t>
            </a: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请示　</a:t>
            </a:r>
            <a:r>
              <a:rPr lang="zh-CN" altLang="zh-CN" sz="2800" kern="100" dirty="0">
                <a:cs typeface="宋体" panose="02010600030101010101" pitchFamily="2" charset="-122"/>
              </a:rPr>
              <a:t>③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请人允许自己做某事　</a:t>
            </a:r>
            <a:r>
              <a:rPr lang="zh-CN" altLang="zh-CN" sz="2800" kern="100" dirty="0">
                <a:cs typeface="宋体" panose="02010600030101010101" pitchFamily="2" charset="-122"/>
              </a:rPr>
              <a:t>④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说情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/>
              <a:cs typeface="Times New Roman" panose="020206030504050203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81593" y="3222445"/>
          <a:ext cx="11732260" cy="2377440"/>
        </p:xfrm>
        <a:graphic>
          <a:graphicData uri="http://schemas.openxmlformats.org/drawingml/2006/table">
            <a:tbl>
              <a:tblPr firstRow="1" firstCol="1" bandRow="1"/>
              <a:tblGrid>
                <a:gridCol w="9596755"/>
                <a:gridCol w="2135211"/>
              </a:tblGrid>
              <a:tr h="534367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教考衔接</a:t>
                      </a: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选择义项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67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(1)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子犯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请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击之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《烛之武退秦师》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55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(2)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王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请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度之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《齐桓晋文之事》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67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(3)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俯身倾耳以</a:t>
                      </a:r>
                      <a:r>
                        <a:rPr lang="zh-CN" sz="2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请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宋濂《送东阳马生序》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)</a:t>
                      </a:r>
                      <a:endParaRPr lang="zh-CN" sz="2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31287" y="3718575"/>
            <a:ext cx="1070428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③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31287" y="4302775"/>
            <a:ext cx="1070428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①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1287" y="4886975"/>
            <a:ext cx="1070428" cy="692497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②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</p:bldLst>
  </p:timing>
</p:sld>
</file>

<file path=ppt/tags/tag1.xml><?xml version="1.0" encoding="utf-8"?>
<p:tagLst xmlns:p="http://schemas.openxmlformats.org/presentationml/2006/main">
  <p:tag name="TABLE_ENDDRAG_ORIGIN_RECT" val="900*392"/>
  <p:tag name="TABLE_ENDDRAG_RECT" val="49*167*900*392"/>
</p:tagLst>
</file>

<file path=ppt/tags/tag2.xml><?xml version="1.0" encoding="utf-8"?>
<p:tagLst xmlns:p="http://schemas.openxmlformats.org/presentationml/2006/main">
  <p:tag name="COMMONDATA" val="eyJoZGlkIjoiMDM1MWVmZThkMzVmNjY0ZWY3YmY3YmU5NjU4ZDk4ZmMifQ=="/>
  <p:tag name="KSO_WPP_MARK_KEY" val="fd6d4fc7-3877-46e0-a3e4-f9546e5763fb"/>
</p:tagLst>
</file>

<file path=ppt/theme/theme1.xml><?xml version="1.0" encoding="utf-8"?>
<a:theme xmlns:a="http://schemas.openxmlformats.org/drawingml/2006/main" name="5_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宋体"/>
        <a:cs typeface=""/>
      </a:majorFont>
      <a:minorFont>
        <a:latin typeface="等线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117235" tIns="58618" rIns="117235" bIns="58618" numCol="1" anchor="t" anchorCtr="0" compatLnSpc="1">
        <a:spAutoFit/>
      </a:bodyPr>
      <a:lstStyle>
        <a:defPPr marL="0" marR="0" indent="0" algn="just" defTabSz="1171575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117235" tIns="58618" rIns="117235" bIns="58618" numCol="1" anchor="t" anchorCtr="0" compatLnSpc="1">
        <a:spAutoFit/>
      </a:bodyPr>
      <a:lstStyle>
        <a:defPPr marL="0" marR="0" indent="0" algn="just" defTabSz="1171575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​​">
      <a:majorFont>
        <a:latin typeface="等线 Light"/>
        <a:ea typeface="宋体"/>
        <a:cs typeface=""/>
      </a:majorFont>
      <a:minorFont>
        <a:latin typeface="等线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117235" tIns="58618" rIns="117235" bIns="58618" numCol="1" anchor="t" anchorCtr="0" compatLnSpc="1">
        <a:spAutoFit/>
      </a:bodyPr>
      <a:lstStyle>
        <a:defPPr marL="0" marR="0" indent="0" algn="just" defTabSz="1171575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117235" tIns="58618" rIns="117235" bIns="58618" numCol="1" anchor="t" anchorCtr="0" compatLnSpc="1">
        <a:spAutoFit/>
      </a:bodyPr>
      <a:lstStyle>
        <a:defPPr marL="0" marR="0" indent="0" algn="just" defTabSz="1171575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宋体"/>
        <a:cs typeface=""/>
      </a:majorFont>
      <a:minorFont>
        <a:latin typeface="等线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117235" tIns="58618" rIns="117235" bIns="58618" numCol="1" anchor="t" anchorCtr="0" compatLnSpc="1">
        <a:spAutoFit/>
      </a:bodyPr>
      <a:lstStyle>
        <a:defPPr marL="0" marR="0" indent="0" algn="just" defTabSz="1171575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117235" tIns="58618" rIns="117235" bIns="58618" numCol="1" anchor="t" anchorCtr="0" compatLnSpc="1">
        <a:spAutoFit/>
      </a:bodyPr>
      <a:lstStyle>
        <a:defPPr marL="0" marR="0" indent="0" algn="just" defTabSz="1171575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2764</Words>
  <Application>WPS 演示</Application>
  <PresentationFormat>自定义</PresentationFormat>
  <Paragraphs>188</Paragraphs>
  <Slides>16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16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微软雅黑</vt:lpstr>
      <vt:lpstr>等线 Light</vt:lpstr>
      <vt:lpstr>黑体</vt:lpstr>
      <vt:lpstr>Times New Roman</vt:lpstr>
      <vt:lpstr>Arial Unicode MS</vt:lpstr>
      <vt:lpstr>Calibri</vt:lpstr>
      <vt:lpstr>NEU-BZ-S92</vt:lpstr>
      <vt:lpstr>Segoe Print</vt:lpstr>
      <vt:lpstr>方正书宋_GBK</vt:lpstr>
      <vt:lpstr>Cambria Math</vt:lpstr>
      <vt:lpstr>Cambria Math</vt:lpstr>
      <vt:lpstr>华文楷体</vt:lpstr>
      <vt:lpstr>仿宋</vt:lpstr>
      <vt:lpstr>5_Office 主题​​</vt:lpstr>
      <vt:lpstr>3_Office 主题​​</vt:lpstr>
      <vt:lpstr>4_Office 主题​​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夲份亾</cp:lastModifiedBy>
  <cp:revision>547</cp:revision>
  <dcterms:created xsi:type="dcterms:W3CDTF">2019-06-19T02:08:00Z</dcterms:created>
  <dcterms:modified xsi:type="dcterms:W3CDTF">2024-08-26T05:24:14Z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2052-11.8.2.12094</vt:lpwstr>
  </property>
  <property fmtid="{D5CDD505-2E9C-101B-9397-08002B2CF9AE}" pid="3" name="ICV">
    <vt:lpwstr>803F112C24BB4E3D84E2AA8A7DBD0DE7</vt:lpwstr>
  </property>
</Properties>
</file>