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5"/>
  </p:notesMasterIdLst>
  <p:sldIdLst>
    <p:sldId id="256" r:id="rId4"/>
    <p:sldId id="259" r:id="rId6"/>
    <p:sldId id="297" r:id="rId7"/>
    <p:sldId id="356" r:id="rId8"/>
    <p:sldId id="377" r:id="rId9"/>
    <p:sldId id="378" r:id="rId10"/>
    <p:sldId id="416" r:id="rId11"/>
    <p:sldId id="397" r:id="rId12"/>
    <p:sldId id="306" r:id="rId13"/>
    <p:sldId id="402" r:id="rId14"/>
    <p:sldId id="403" r:id="rId15"/>
    <p:sldId id="404" r:id="rId16"/>
    <p:sldId id="405" r:id="rId17"/>
    <p:sldId id="406" r:id="rId18"/>
    <p:sldId id="314" r:id="rId19"/>
    <p:sldId id="398" r:id="rId20"/>
    <p:sldId id="399" r:id="rId21"/>
    <p:sldId id="400" r:id="rId22"/>
    <p:sldId id="401" r:id="rId23"/>
    <p:sldId id="315" r:id="rId24"/>
    <p:sldId id="362" r:id="rId25"/>
    <p:sldId id="374" r:id="rId26"/>
    <p:sldId id="375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6314" autoAdjust="0"/>
  </p:normalViewPr>
  <p:slideViewPr>
    <p:cSldViewPr snapToGrid="0" showGuides="1">
      <p:cViewPr varScale="1">
        <p:scale>
          <a:sx n="82" d="100"/>
          <a:sy n="82" d="100"/>
        </p:scale>
        <p:origin x="686" y="48"/>
      </p:cViewPr>
      <p:guideLst>
        <p:guide orient="horz" pos="2159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B3FB-A96D-43CE-9937-4E3D045E7B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952B6-ACE0-48EC-BCEF-45992135E9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952B6-ACE0-48EC-BCEF-45992135E9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6000"/>
                </a:schemeClr>
              </a:gs>
              <a:gs pos="92000">
                <a:srgbClr val="C8C6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12733" y="6602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35000">
                <a:schemeClr val="accent3">
                  <a:lumMod val="0"/>
                  <a:lumOff val="100000"/>
                  <a:alpha val="36000"/>
                </a:schemeClr>
              </a:gs>
              <a:gs pos="100000">
                <a:srgbClr val="C8C6D1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069" y="293071"/>
            <a:ext cx="1550628" cy="73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5000">
        <p14:pan dir="u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3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" y="4560906"/>
            <a:ext cx="3813620" cy="2296334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5027539" y="0"/>
            <a:ext cx="2112104" cy="5066094"/>
            <a:chOff x="5027539" y="0"/>
            <a:chExt cx="2112104" cy="5066094"/>
          </a:xfrm>
        </p:grpSpPr>
        <p:grpSp>
          <p:nvGrpSpPr>
            <p:cNvPr id="7" name="组合 6"/>
            <p:cNvGrpSpPr/>
            <p:nvPr/>
          </p:nvGrpSpPr>
          <p:grpSpPr>
            <a:xfrm>
              <a:off x="5027539" y="0"/>
              <a:ext cx="2112104" cy="5066094"/>
              <a:chOff x="5027539" y="0"/>
              <a:chExt cx="2112104" cy="5066094"/>
            </a:xfrm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3" name="矩形 22"/>
              <p:cNvSpPr/>
              <p:nvPr/>
            </p:nvSpPr>
            <p:spPr>
              <a:xfrm>
                <a:off x="5027539" y="0"/>
                <a:ext cx="2112104" cy="3863688"/>
              </a:xfrm>
              <a:prstGeom prst="rect">
                <a:avLst/>
              </a:prstGeom>
              <a:solidFill>
                <a:srgbClr val="2B3A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flipH="1">
                <a:off x="5027539" y="3863688"/>
                <a:ext cx="2112104" cy="1202406"/>
              </a:xfrm>
              <a:custGeom>
                <a:avLst/>
                <a:gdLst>
                  <a:gd name="connsiteX0" fmla="*/ 2112104 w 2112104"/>
                  <a:gd name="connsiteY0" fmla="*/ 0 h 1202406"/>
                  <a:gd name="connsiteX1" fmla="*/ 1056976 w 2112104"/>
                  <a:gd name="connsiteY1" fmla="*/ 0 h 1202406"/>
                  <a:gd name="connsiteX2" fmla="*/ 1055128 w 2112104"/>
                  <a:gd name="connsiteY2" fmla="*/ 0 h 1202406"/>
                  <a:gd name="connsiteX3" fmla="*/ 0 w 2112104"/>
                  <a:gd name="connsiteY3" fmla="*/ 0 h 1202406"/>
                  <a:gd name="connsiteX4" fmla="*/ 1381 w 2112104"/>
                  <a:gd name="connsiteY4" fmla="*/ 671247 h 1202406"/>
                  <a:gd name="connsiteX5" fmla="*/ 363071 w 2112104"/>
                  <a:gd name="connsiteY5" fmla="*/ 866229 h 1202406"/>
                  <a:gd name="connsiteX6" fmla="*/ 882163 w 2112104"/>
                  <a:gd name="connsiteY6" fmla="*/ 1054488 h 1202406"/>
                  <a:gd name="connsiteX7" fmla="*/ 1005996 w 2112104"/>
                  <a:gd name="connsiteY7" fmla="*/ 1148912 h 1202406"/>
                  <a:gd name="connsiteX8" fmla="*/ 1055128 w 2112104"/>
                  <a:gd name="connsiteY8" fmla="*/ 1200467 h 1202406"/>
                  <a:gd name="connsiteX9" fmla="*/ 1055128 w 2112104"/>
                  <a:gd name="connsiteY9" fmla="*/ 1202406 h 1202406"/>
                  <a:gd name="connsiteX10" fmla="*/ 1056052 w 2112104"/>
                  <a:gd name="connsiteY10" fmla="*/ 1201437 h 1202406"/>
                  <a:gd name="connsiteX11" fmla="*/ 1056976 w 2112104"/>
                  <a:gd name="connsiteY11" fmla="*/ 1202406 h 1202406"/>
                  <a:gd name="connsiteX12" fmla="*/ 1056976 w 2112104"/>
                  <a:gd name="connsiteY12" fmla="*/ 1200467 h 1202406"/>
                  <a:gd name="connsiteX13" fmla="*/ 1106108 w 2112104"/>
                  <a:gd name="connsiteY13" fmla="*/ 1148912 h 1202406"/>
                  <a:gd name="connsiteX14" fmla="*/ 1229941 w 2112104"/>
                  <a:gd name="connsiteY14" fmla="*/ 1054488 h 1202406"/>
                  <a:gd name="connsiteX15" fmla="*/ 1749033 w 2112104"/>
                  <a:gd name="connsiteY15" fmla="*/ 866229 h 1202406"/>
                  <a:gd name="connsiteX16" fmla="*/ 2110723 w 2112104"/>
                  <a:gd name="connsiteY16" fmla="*/ 671247 h 1202406"/>
                  <a:gd name="connsiteX17" fmla="*/ 2112104 w 2112104"/>
                  <a:gd name="connsiteY17" fmla="*/ 0 h 1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2104" h="1202406">
                    <a:moveTo>
                      <a:pt x="2112104" y="0"/>
                    </a:moveTo>
                    <a:lnTo>
                      <a:pt x="1056976" y="0"/>
                    </a:lnTo>
                    <a:lnTo>
                      <a:pt x="1055128" y="0"/>
                    </a:lnTo>
                    <a:lnTo>
                      <a:pt x="0" y="0"/>
                    </a:lnTo>
                    <a:cubicBezTo>
                      <a:pt x="460" y="223749"/>
                      <a:pt x="921" y="447498"/>
                      <a:pt x="1381" y="671247"/>
                    </a:cubicBezTo>
                    <a:cubicBezTo>
                      <a:pt x="921" y="848300"/>
                      <a:pt x="161825" y="911053"/>
                      <a:pt x="363071" y="866229"/>
                    </a:cubicBezTo>
                    <a:cubicBezTo>
                      <a:pt x="407456" y="1153685"/>
                      <a:pt x="805790" y="1063936"/>
                      <a:pt x="882163" y="1054488"/>
                    </a:cubicBezTo>
                    <a:cubicBezTo>
                      <a:pt x="939443" y="1047402"/>
                      <a:pt x="963261" y="1095411"/>
                      <a:pt x="1005996" y="1148912"/>
                    </a:cubicBezTo>
                    <a:lnTo>
                      <a:pt x="1055128" y="1200467"/>
                    </a:lnTo>
                    <a:lnTo>
                      <a:pt x="1055128" y="1202406"/>
                    </a:lnTo>
                    <a:lnTo>
                      <a:pt x="1056052" y="1201437"/>
                    </a:lnTo>
                    <a:lnTo>
                      <a:pt x="1056976" y="1202406"/>
                    </a:lnTo>
                    <a:lnTo>
                      <a:pt x="1056976" y="1200467"/>
                    </a:lnTo>
                    <a:lnTo>
                      <a:pt x="1106108" y="1148912"/>
                    </a:lnTo>
                    <a:cubicBezTo>
                      <a:pt x="1148843" y="1095411"/>
                      <a:pt x="1172661" y="1047402"/>
                      <a:pt x="1229941" y="1054488"/>
                    </a:cubicBezTo>
                    <a:cubicBezTo>
                      <a:pt x="1306314" y="1063936"/>
                      <a:pt x="1704648" y="1153685"/>
                      <a:pt x="1749033" y="866229"/>
                    </a:cubicBezTo>
                    <a:cubicBezTo>
                      <a:pt x="1950279" y="911053"/>
                      <a:pt x="2111183" y="848300"/>
                      <a:pt x="2110723" y="671247"/>
                    </a:cubicBezTo>
                    <a:cubicBezTo>
                      <a:pt x="2111183" y="447498"/>
                      <a:pt x="2111644" y="223749"/>
                      <a:pt x="2112104" y="0"/>
                    </a:cubicBezTo>
                    <a:close/>
                  </a:path>
                </a:pathLst>
              </a:custGeom>
              <a:solidFill>
                <a:srgbClr val="3A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326"/>
            <a:stretch>
              <a:fillRect/>
            </a:stretch>
          </p:blipFill>
          <p:spPr>
            <a:xfrm>
              <a:off x="5243657" y="4095750"/>
              <a:ext cx="1677388" cy="617098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5478550" y="546955"/>
            <a:ext cx="1015663" cy="4247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  <a:sym typeface="+mn-lt"/>
              </a:rPr>
              <a:t>答司马谏议书</a:t>
            </a:r>
            <a:endParaRPr lang="zh-CN" altLang="en-US" sz="5400">
              <a:solidFill>
                <a:schemeClr val="bg1"/>
              </a:solidFill>
              <a:effectLst>
                <a:outerShdw blurRad="76200" dist="38100" dir="2700000" algn="tl" rotWithShape="0">
                  <a:prstClr val="black">
                    <a:alpha val="3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903001" y="-132659"/>
            <a:ext cx="2505652" cy="2110775"/>
            <a:chOff x="2045541" y="642349"/>
            <a:chExt cx="3040045" cy="256095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6" t="53861" r="57707" b="24689"/>
            <a:stretch>
              <a:fillRect/>
            </a:stretch>
          </p:blipFill>
          <p:spPr>
            <a:xfrm>
              <a:off x="2045541" y="1265206"/>
              <a:ext cx="2190850" cy="1938094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6" t="53861" r="63391" b="24689"/>
            <a:stretch>
              <a:fillRect/>
            </a:stretch>
          </p:blipFill>
          <p:spPr>
            <a:xfrm>
              <a:off x="3206208" y="642349"/>
              <a:ext cx="1879378" cy="2177486"/>
            </a:xfrm>
            <a:prstGeom prst="rect">
              <a:avLst/>
            </a:prstGeom>
          </p:spPr>
        </p:pic>
      </p:grpSp>
      <p:pic>
        <p:nvPicPr>
          <p:cNvPr id="34" name="图片 33" descr="图片包含 鲜花, 花瓶, 室内, 就坐&#10;&#10;已生成极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77" y="2853532"/>
            <a:ext cx="2428131" cy="27059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51" y="4768062"/>
            <a:ext cx="5178563" cy="1359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0026" y="195717"/>
            <a:ext cx="111687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全文分为三部分：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第一部分：这段主要阐明写这封信的原因和目的。因为两人之间有分歧，所以写信表明自己的立场和态度。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第二部分：全文驳斥的重点部分，作者以“名实已明，而天下之理得矣”为论证的立足点，分别对保守派谬论进行驳斥，表明自己坚持变法的立场。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第三部分：进一步明确自己的立场和态度，想让我从此不要做这些事儿，墨守前人的所作所为，那就是不是我所敢领教的。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第四部分：书信常规的结束语</a:t>
            </a:r>
            <a:r>
              <a:rPr lang="zh-CN" altLang="en-US" sz="24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24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48" y="1315391"/>
            <a:ext cx="2107644" cy="56454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0026" y="195717"/>
            <a:ext cx="11168744" cy="4437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概括文章中心</a:t>
            </a:r>
            <a:endParaRPr lang="zh-CN" altLang="en-US" sz="24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本文逐条驳斥司马光对新法的责难，批判了士大夫因循守旧、苟且偷安、不恤国事的保守思想，表示了坚定不移地推行新法的决心。</a:t>
            </a:r>
            <a:endParaRPr lang="zh-CN" altLang="en-US" sz="24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写作借鉴</a:t>
            </a:r>
            <a:endParaRPr lang="zh-CN" altLang="en-US" sz="24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本文层次清晰，条理分明。首先交代写信的原因，言语委婉有致；接着进行合情合理地辩驳，有理有据，层层深入；最后表明态度，不失赠答之礼。全文一气贯通，结构严谨，值得借鉴。</a:t>
            </a:r>
            <a:endParaRPr lang="zh-CN" altLang="en-US" sz="24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48" y="1315391"/>
            <a:ext cx="2107644" cy="56454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0026" y="195717"/>
            <a:ext cx="111687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1.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如果你生活在那个时代，你是赞同变法还是反对变法？你是如何评价司马光的？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司马光给王安石写了一长信，列举实施新法的弊端，阻挠王安石变法，他是政治上的保守派；但是司马光在学术上是一位贡献很大的历史学家，他用十九年时间主编了我国最大的一部编年体通史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《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资治通鉴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》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，后人把他和司马迁称为史学界“前后两司马”。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48" y="1315391"/>
            <a:ext cx="2107644" cy="56454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0026" y="195717"/>
            <a:ext cx="111687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2.《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谏太宗十思疏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》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写于唐王朝国力上升的阶段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侧重建议君主如何“守成”。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《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答司马谏议书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》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写于北宋王朝积贫积弱的时代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强调臣子如何帮助君主“除弊”。学了两篇文章后，请从下面的话题中任选一个进行探讨。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创业与守成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善始与克终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墨守成法与因时而变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同俗媚众与坚持自我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示例：创业维艰，守成不易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48" y="1315391"/>
            <a:ext cx="2107644" cy="56454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0026" y="195717"/>
            <a:ext cx="111687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上问侍臣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:“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创业与守成孰难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?”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房玄龄曰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:“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草昧之初，与群雄并起角力而后臣之，创业难矣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!”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魏徵曰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:“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自古帝王，莫不得之于艰难，失之于安逸，守成难矣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!”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上曰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:“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玄龄与吾共取天下，出百死，得一生，故知创业之难，征与吾共安天下，常恐骄奢生于富贵，祸乱生于所忽，故知守成之难，然创业之难，既已往矣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守成之难，方当与诸公慎之。”玄龄等拜曰</a:t>
            </a:r>
            <a:r>
              <a:rPr lang="en-US" altLang="zh-CN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:“</a:t>
            </a:r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陛下及此言，四海之福也。”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>
                <a:solidFill>
                  <a:srgbClr val="222222"/>
                </a:solidFill>
                <a:effectLst/>
                <a:latin typeface="新宋体" panose="02010609030101010101" pitchFamily="49" charset="-122"/>
                <a:ea typeface="新宋体" panose="02010609030101010101" pitchFamily="49" charset="-122"/>
              </a:rPr>
              <a:t>事情已经完成，物无大小，俱得亨通。但是，也正因如此，更应该谨慎小心，避免业绩毁于一旦。因为凡事情成功之后，人们往往会松懈下来，这样就容易再次出现混乱，因此必须谨小慎微、坚守正道，才能“守成”。所以，在事情成功之后，为防止最终发生危乱，必须懂得“守成艰难”，要谨慎行事。</a:t>
            </a:r>
            <a:endParaRPr lang="zh-CN" altLang="en-US" sz="2400" b="0" i="0">
              <a:solidFill>
                <a:srgbClr val="222222"/>
              </a:solidFill>
              <a:effectLst/>
              <a:latin typeface="system-ui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48" y="1315391"/>
            <a:ext cx="2107644" cy="56454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883870" y="2080466"/>
            <a:ext cx="6152300" cy="3022886"/>
            <a:chOff x="3009285" y="2080466"/>
            <a:chExt cx="6152300" cy="3022886"/>
          </a:xfrm>
        </p:grpSpPr>
        <p:grpSp>
          <p:nvGrpSpPr>
            <p:cNvPr id="13" name="组合 12"/>
            <p:cNvGrpSpPr/>
            <p:nvPr/>
          </p:nvGrpSpPr>
          <p:grpSpPr>
            <a:xfrm>
              <a:off x="3394841" y="4155524"/>
              <a:ext cx="5440000" cy="947828"/>
              <a:chOff x="3257713" y="4284773"/>
              <a:chExt cx="5643916" cy="527164"/>
            </a:xfrm>
          </p:grpSpPr>
          <p:pic>
            <p:nvPicPr>
              <p:cNvPr id="11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816089" y="1726397"/>
                <a:ext cx="527164" cy="5643916"/>
              </a:xfrm>
              <a:prstGeom prst="rect">
                <a:avLst/>
              </a:prstGeom>
            </p:spPr>
          </p:pic>
          <p:pic>
            <p:nvPicPr>
              <p:cNvPr id="12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816089" y="1726397"/>
                <a:ext cx="527164" cy="5643916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3009285" y="2080466"/>
              <a:ext cx="6152300" cy="2072952"/>
              <a:chOff x="3550544" y="1476995"/>
              <a:chExt cx="6268500" cy="2112104"/>
            </a:xfrm>
          </p:grpSpPr>
          <p:grpSp>
            <p:nvGrpSpPr>
              <p:cNvPr id="3" name="组合 2"/>
              <p:cNvGrpSpPr/>
              <p:nvPr/>
            </p:nvGrpSpPr>
            <p:grpSpPr>
              <a:xfrm rot="5400000">
                <a:off x="5628742" y="-601203"/>
                <a:ext cx="2112104" cy="6268500"/>
                <a:chOff x="5027539" y="-1202406"/>
                <a:chExt cx="2112104" cy="6268500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4" name="矩形 3"/>
                <p:cNvSpPr/>
                <p:nvPr/>
              </p:nvSpPr>
              <p:spPr>
                <a:xfrm>
                  <a:off x="5027539" y="0"/>
                  <a:ext cx="2112104" cy="3863688"/>
                </a:xfrm>
                <a:prstGeom prst="rect">
                  <a:avLst/>
                </a:prstGeom>
                <a:solidFill>
                  <a:srgbClr val="2B3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任意多边形 4"/>
                <p:cNvSpPr/>
                <p:nvPr/>
              </p:nvSpPr>
              <p:spPr>
                <a:xfrm flipH="1">
                  <a:off x="5027539" y="3863688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 rot="10800000">
                  <a:off x="5027539" y="-1202406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>
                <a:fillRect/>
              </a:stretch>
            </p:blipFill>
            <p:spPr>
              <a:xfrm rot="5400000">
                <a:off x="3425874" y="2224498"/>
                <a:ext cx="1677388" cy="617098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>
                <a:fillRect/>
              </a:stretch>
            </p:blipFill>
            <p:spPr>
              <a:xfrm rot="16200000" flipH="1">
                <a:off x="8266326" y="2224498"/>
                <a:ext cx="1677388" cy="617098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4823958" y="2514597"/>
              <a:ext cx="26974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任务三</a:t>
              </a:r>
              <a:endParaRPr lang="zh-CN" alt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62075" y="5405521"/>
            <a:ext cx="4395892" cy="1221650"/>
            <a:chOff x="2426669" y="5757576"/>
            <a:chExt cx="2763865" cy="768098"/>
          </a:xfrm>
        </p:grpSpPr>
        <p:sp>
          <p:nvSpPr>
            <p:cNvPr id="17" name="椭圆 16"/>
            <p:cNvSpPr/>
            <p:nvPr/>
          </p:nvSpPr>
          <p:spPr>
            <a:xfrm>
              <a:off x="2426669" y="5757576"/>
              <a:ext cx="2763865" cy="76809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3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020150" y="5897457"/>
              <a:ext cx="1576902" cy="4382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23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395931" y="5976837"/>
              <a:ext cx="825340" cy="22936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8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1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07" y="4522233"/>
            <a:ext cx="1975398" cy="1975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5078" y="799189"/>
            <a:ext cx="11961844" cy="451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王安石为什么要写这封书信？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因为司马光写了一封长信，对王安石的变法横加指责，故王安石写此信为自己辩解。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 “</a:t>
            </a: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所操之术多异故也”中“术”指什么？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“术”指二人所持的治国之道、政治主张。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司马光如何指责王安石变法？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指责王安石变法是“侵官、生事、征利、拒谏。” 　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5078" y="799189"/>
            <a:ext cx="11961844" cy="580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4. </a:t>
            </a: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本文是一篇书信体的驳论文，作者批驳了司马光的什么观点？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“侵官、生事、征利、拒谏，以致天下怨谤也。”（“侵官、生事、征利、拒谏、致谤”）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作者认为判断是非的原则是什么？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名实已明，而天下之理得矣。（名实相符是辩别是非的原则 ）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从文中看，王安石为什么要进行这场变法？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en-US" altLang="zh-CN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——“</a:t>
            </a: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习于苟且”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士大夫</a:t>
            </a:r>
            <a:r>
              <a:rPr lang="en-US" altLang="zh-CN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——“</a:t>
            </a: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不恤国事”“同俗自媚于众”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r>
              <a:rPr lang="en-US" altLang="zh-CN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——“</a:t>
            </a: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欲变此”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5078" y="799189"/>
            <a:ext cx="11961844" cy="451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7. </a:t>
            </a: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侵官、生事、征利、拒谏”在文中具体指什么事？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“受命于人主，议法度而修之于朝廷，以授之于有司”；“举先王之政，以兴利除弊”；“为天下理财”；“辟邪说，难壬人”。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8. </a:t>
            </a: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在如此严峻的情形面前，王安石对变法持怎样的态度？文中哪些语句集中体现了他的这种态度？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坚持变法，义无反顾。集中体现立场的语句：“度义而后动，是而不见可悔故也”；“如曰今日当一切不事事，守前所为而已，则非某之所敢知”。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5078" y="799189"/>
            <a:ext cx="11961844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9.</a:t>
            </a: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作者重点批驳对方的什么观点？这样批驳有什么好处？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“（变法）以致天下怨谤也”（致谤）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抓住要点、驳倒要点，司马光信中其他的细支末节也就不攻自破。言简意明，要言不烦，理足气盛，毫不枝蔓。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808602" y="1197029"/>
            <a:ext cx="4542138" cy="3235692"/>
            <a:chOff x="3808602" y="1197029"/>
            <a:chExt cx="4542138" cy="3235692"/>
          </a:xfrm>
        </p:grpSpPr>
        <p:grpSp>
          <p:nvGrpSpPr>
            <p:cNvPr id="5" name="组合 4"/>
            <p:cNvGrpSpPr/>
            <p:nvPr/>
          </p:nvGrpSpPr>
          <p:grpSpPr>
            <a:xfrm>
              <a:off x="3808602" y="1199942"/>
              <a:ext cx="4542138" cy="424254"/>
              <a:chOff x="2674177" y="314381"/>
              <a:chExt cx="5725277" cy="534764"/>
            </a:xfrm>
          </p:grpSpPr>
          <p:pic>
            <p:nvPicPr>
              <p:cNvPr id="22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269434" y="-2280876"/>
                <a:ext cx="534764" cy="5725277"/>
              </a:xfrm>
              <a:prstGeom prst="rect">
                <a:avLst/>
              </a:prstGeom>
            </p:spPr>
          </p:pic>
          <p:pic>
            <p:nvPicPr>
              <p:cNvPr id="23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269434" y="-2280876"/>
                <a:ext cx="534764" cy="5725277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5023619" y="1197029"/>
              <a:ext cx="2112104" cy="3235692"/>
              <a:chOff x="7127595" y="1725540"/>
              <a:chExt cx="2112104" cy="323569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127595" y="1725540"/>
                <a:ext cx="2112104" cy="3235692"/>
                <a:chOff x="5027539" y="1830402"/>
                <a:chExt cx="2112104" cy="3235692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5027539" y="1830402"/>
                  <a:ext cx="2112104" cy="2033286"/>
                </a:xfrm>
                <a:prstGeom prst="rect">
                  <a:avLst/>
                </a:prstGeom>
                <a:solidFill>
                  <a:srgbClr val="2B3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flipH="1">
                  <a:off x="5027539" y="3863688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>
                <a:fillRect/>
              </a:stretch>
            </p:blipFill>
            <p:spPr>
              <a:xfrm>
                <a:off x="7343713" y="3990888"/>
                <a:ext cx="1677388" cy="617098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/>
          <p:cNvGrpSpPr/>
          <p:nvPr/>
        </p:nvGrpSpPr>
        <p:grpSpPr>
          <a:xfrm>
            <a:off x="5601002" y="1865141"/>
            <a:ext cx="954858" cy="954855"/>
            <a:chOff x="1963334" y="2190000"/>
            <a:chExt cx="723816" cy="7238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8" name="文本框 27"/>
            <p:cNvSpPr txBox="1"/>
            <p:nvPr/>
          </p:nvSpPr>
          <p:spPr>
            <a:xfrm>
              <a:off x="2021945" y="2266708"/>
              <a:ext cx="606594" cy="6299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480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zh-CN" altLang="en-US" sz="4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963334" y="2190000"/>
              <a:ext cx="723816" cy="72381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023619" y="490657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2B3A5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知人论世</a:t>
            </a:r>
            <a:endParaRPr lang="zh-CN" altLang="en-US" sz="4000" b="1">
              <a:solidFill>
                <a:srgbClr val="2B3A57"/>
              </a:solidFill>
              <a:effectLst>
                <a:outerShdw blurRad="38100" dist="381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800" flipH="1">
            <a:off x="7641923" y="1613137"/>
            <a:ext cx="997359" cy="99735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35755" y="5744009"/>
            <a:ext cx="2763865" cy="768098"/>
            <a:chOff x="2426669" y="5757576"/>
            <a:chExt cx="2763865" cy="768098"/>
          </a:xfrm>
        </p:grpSpPr>
        <p:sp>
          <p:nvSpPr>
            <p:cNvPr id="7" name="椭圆 6"/>
            <p:cNvSpPr/>
            <p:nvPr/>
          </p:nvSpPr>
          <p:spPr>
            <a:xfrm>
              <a:off x="2426669" y="5757576"/>
              <a:ext cx="2763865" cy="76809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3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20150" y="5897457"/>
              <a:ext cx="1576902" cy="4382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23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395931" y="5976837"/>
              <a:ext cx="825340" cy="22936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8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1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22123" r="64699" b="37877"/>
          <a:stretch>
            <a:fillRect/>
          </a:stretch>
        </p:blipFill>
        <p:spPr>
          <a:xfrm>
            <a:off x="2444089" y="5461519"/>
            <a:ext cx="503404" cy="72628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5" y="3567712"/>
            <a:ext cx="4534292" cy="1287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883870" y="2080466"/>
            <a:ext cx="6152300" cy="3022886"/>
            <a:chOff x="3009285" y="2080466"/>
            <a:chExt cx="6152300" cy="3022886"/>
          </a:xfrm>
        </p:grpSpPr>
        <p:grpSp>
          <p:nvGrpSpPr>
            <p:cNvPr id="13" name="组合 12"/>
            <p:cNvGrpSpPr/>
            <p:nvPr/>
          </p:nvGrpSpPr>
          <p:grpSpPr>
            <a:xfrm>
              <a:off x="3394841" y="4155524"/>
              <a:ext cx="5440000" cy="947828"/>
              <a:chOff x="3257713" y="4284773"/>
              <a:chExt cx="5643916" cy="527164"/>
            </a:xfrm>
          </p:grpSpPr>
          <p:pic>
            <p:nvPicPr>
              <p:cNvPr id="11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816089" y="1726397"/>
                <a:ext cx="527164" cy="5643916"/>
              </a:xfrm>
              <a:prstGeom prst="rect">
                <a:avLst/>
              </a:prstGeom>
            </p:spPr>
          </p:pic>
          <p:pic>
            <p:nvPicPr>
              <p:cNvPr id="12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816089" y="1726397"/>
                <a:ext cx="527164" cy="5643916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3009285" y="2080466"/>
              <a:ext cx="6152300" cy="2072952"/>
              <a:chOff x="3550544" y="1476995"/>
              <a:chExt cx="6268500" cy="2112104"/>
            </a:xfrm>
          </p:grpSpPr>
          <p:grpSp>
            <p:nvGrpSpPr>
              <p:cNvPr id="3" name="组合 2"/>
              <p:cNvGrpSpPr/>
              <p:nvPr/>
            </p:nvGrpSpPr>
            <p:grpSpPr>
              <a:xfrm rot="5400000">
                <a:off x="5628742" y="-601203"/>
                <a:ext cx="2112104" cy="6268500"/>
                <a:chOff x="5027539" y="-1202406"/>
                <a:chExt cx="2112104" cy="6268500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4" name="矩形 3"/>
                <p:cNvSpPr/>
                <p:nvPr/>
              </p:nvSpPr>
              <p:spPr>
                <a:xfrm>
                  <a:off x="5027539" y="0"/>
                  <a:ext cx="2112104" cy="3863688"/>
                </a:xfrm>
                <a:prstGeom prst="rect">
                  <a:avLst/>
                </a:prstGeom>
                <a:solidFill>
                  <a:srgbClr val="2B3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任意多边形 4"/>
                <p:cNvSpPr/>
                <p:nvPr/>
              </p:nvSpPr>
              <p:spPr>
                <a:xfrm flipH="1">
                  <a:off x="5027539" y="3863688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 rot="10800000">
                  <a:off x="5027539" y="-1202406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>
                <a:fillRect/>
              </a:stretch>
            </p:blipFill>
            <p:spPr>
              <a:xfrm rot="5400000">
                <a:off x="3425874" y="2224498"/>
                <a:ext cx="1677388" cy="617098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>
                <a:fillRect/>
              </a:stretch>
            </p:blipFill>
            <p:spPr>
              <a:xfrm rot="16200000" flipH="1">
                <a:off x="8266326" y="2224498"/>
                <a:ext cx="1677388" cy="617098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4823958" y="2514597"/>
              <a:ext cx="26974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任务四</a:t>
              </a:r>
              <a:endParaRPr lang="zh-CN" alt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62075" y="5405521"/>
            <a:ext cx="4395892" cy="1221650"/>
            <a:chOff x="2426669" y="5757576"/>
            <a:chExt cx="2763865" cy="768098"/>
          </a:xfrm>
        </p:grpSpPr>
        <p:sp>
          <p:nvSpPr>
            <p:cNvPr id="17" name="椭圆 16"/>
            <p:cNvSpPr/>
            <p:nvPr/>
          </p:nvSpPr>
          <p:spPr>
            <a:xfrm>
              <a:off x="2426669" y="5757576"/>
              <a:ext cx="2763865" cy="76809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3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020150" y="5897457"/>
              <a:ext cx="1576902" cy="4382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23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395931" y="5976837"/>
              <a:ext cx="825340" cy="22936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8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1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07" y="4522233"/>
            <a:ext cx="1975398" cy="1975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5272" y="376808"/>
            <a:ext cx="11262049" cy="3222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艺术特色</a:t>
            </a:r>
            <a:endParaRPr lang="en-US" altLang="zh-CN" sz="2800" b="1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第一个特点，作为书信体议论文首要特点是行文简洁、结构严谨、没有枝蔓，全文除开头和结尾段用几句酬答的礼貌语言以外，紧紧扣住保守派几个主要论点进行驳斥，只驳论点不涉及其它事情，结构非常严谨，驳斥时针对其要害，言简意明，使文章短小精悍。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5255" y="4161453"/>
            <a:ext cx="2862040" cy="3657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546" y="977883"/>
            <a:ext cx="11392677" cy="7100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第二个特点，论证方法多样。本文的论证方式是驳论，其反驳的方法是多种多样的。第一直接反驳，如为天下理财，不为征利。第二个举出根据进行反驳，如“某则以谓受命于人主，议法度而修之于朝廷，以授之于有司，不为侵官”，这里就举出了有利的根据，说明不是自己独出心裁，而是受命于皇帝，是朝廷议过的法度，指出这不是我个人的行为，而是合理合法的。第三举出史实进行反驳，举出历史的事实来进行反驳，如“盘庚之迁，胥怨者民也，非特朝廷士大夫而已。盘庚不为怨者故改其度，度义而后动，是而不见可悔故也”。这里以历史上曾有过的如何对待怨诽的事实为表率，表示自己不以流言蜚语而动，既委婉地反驳了怨诽之多的责备，又表达了自己变法的坚强决心。整个反驳是明确而有力的，言简意赅。</a:t>
            </a:r>
            <a:endParaRPr lang="zh-CN" altLang="en-US" sz="2800" b="0" i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5272" y="376808"/>
            <a:ext cx="11262049" cy="5808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0" i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第三个特点，是气势磅礴，寓刚于柔。全文所以有压倒论敌的浩然正气有几个方面的特点，第一立足于理，理足则气势。二，擅于排比，连用排比驳斥对方，则势如破竹，无可阻挡。第三，擅用反语，如欲出力助上以抗之，则众何为而不汹汹然？气盛言宜，铿锵有力，虽则全文傲岸之气，愤然涌出，强调坚持改革的决心不可逆转，但语气相当委婉，柔中有刚，如比如说详细的说明自己这样做的理由，您或许能原谅我，结尾又说您批评未能帮皇上大有作为，那我知罪了，但让我什么也不要做，墨守常规就行，那我是不敢领教的。这样做一方面照顾多年交往的友谊，一方面坚持原则，寸步不让，全力维护变法的正义立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5255" y="4161453"/>
            <a:ext cx="2862040" cy="3657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2379" y="375113"/>
            <a:ext cx="1174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+mj-lt"/>
                <a:ea typeface="楷体" panose="02010609060101010101" pitchFamily="49" charset="-122"/>
              </a:rPr>
              <a:t>作者简介</a:t>
            </a:r>
            <a:endParaRPr lang="zh-CN" altLang="en-US" sz="4000" b="1"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07635" y="1082999"/>
            <a:ext cx="7781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0">
                <a:solidFill>
                  <a:srgbClr val="333333"/>
                </a:solidFill>
                <a:effectLst/>
                <a:latin typeface="Helvetica Neue"/>
              </a:rPr>
              <a:t>杜牧（</a:t>
            </a:r>
            <a:r>
              <a:rPr lang="en-US" altLang="zh-CN" sz="2800" b="0">
                <a:solidFill>
                  <a:srgbClr val="333333"/>
                </a:solidFill>
                <a:effectLst/>
                <a:latin typeface="Helvetica Neue"/>
              </a:rPr>
              <a:t>803</a:t>
            </a:r>
            <a:r>
              <a:rPr lang="zh-CN" altLang="en-US" sz="2800" b="0">
                <a:solidFill>
                  <a:srgbClr val="333333"/>
                </a:solidFill>
                <a:effectLst/>
                <a:latin typeface="Helvetica Neue"/>
              </a:rPr>
              <a:t>年</a:t>
            </a:r>
            <a:r>
              <a:rPr lang="en-US" altLang="zh-CN" sz="2800" b="0">
                <a:solidFill>
                  <a:srgbClr val="333333"/>
                </a:solidFill>
                <a:effectLst/>
                <a:latin typeface="Helvetica Neue"/>
              </a:rPr>
              <a:t>—852</a:t>
            </a:r>
            <a:r>
              <a:rPr lang="zh-CN" altLang="en-US" sz="2800" b="0">
                <a:solidFill>
                  <a:srgbClr val="333333"/>
                </a:solidFill>
                <a:effectLst/>
                <a:latin typeface="Helvetica Neue"/>
              </a:rPr>
              <a:t>年），唐京兆万年（今陕西省西安市）人，字牧之。杜佑之孙。唐代文学家 、大和进士。历任淮南节度使掌书记、监察御史、宣州团练判官、殿中侍御史、内供奉、左补阙、史馆编撰、司勋员外郎以及黄、池、睦、湖等州刺史。晚年长居樊川别业，世称杜樊川。</a:t>
            </a:r>
            <a:endParaRPr lang="zh-CN" altLang="en-US" sz="2800" b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9" y="729056"/>
            <a:ext cx="3810000" cy="4591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2379" y="375113"/>
            <a:ext cx="1174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楷体" panose="02010609060101010101" pitchFamily="49" charset="-122"/>
                <a:cs typeface="+mn-cs"/>
              </a:rPr>
              <a:t>写作背景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6966" y="1614844"/>
            <a:ext cx="77817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　北宋中期，社会矛盾尖锐。宋神宗任命王安石为参知政事，实行变法，力图通过整军理财以求富国强兵。新法的实行，抑制了大官僚大地主和豪强的特权，激起既得利益者的强烈反对。保守派代表人物司马光一再致书王安石，要求罢黜新法，恢复旧制。王安石以此信作答，信中逐条驳斥对方对新法的责难。</a:t>
            </a:r>
            <a:endParaRPr lang="zh-CN" altLang="en-US" sz="2800" b="0" i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763" y="1133475"/>
            <a:ext cx="3810000" cy="4591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2379" y="375113"/>
            <a:ext cx="1174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楷体" panose="02010609060101010101" pitchFamily="49" charset="-122"/>
                <a:cs typeface="+mn-cs"/>
              </a:rPr>
              <a:t>写作背景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6966" y="1614844"/>
            <a:ext cx="77817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0" i="0">
                <a:solidFill>
                  <a:srgbClr val="333333"/>
                </a:solidFill>
                <a:effectLst/>
                <a:latin typeface="Helvetica Neue"/>
              </a:rPr>
              <a:t>2.</a:t>
            </a:r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变法背景与变法内容</a:t>
            </a:r>
            <a:endParaRPr lang="zh-CN" altLang="en-US" sz="2800" b="0" i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endParaRPr lang="zh-CN" altLang="en-US" sz="2800" b="0" i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　宋神宗北宋时期，因为建国以来“三冗（冗官、冗兵、冗费）”问题而处于积贫积弱局面。王安石以“因天下之力以生天下之财，取天下之财以供天下之费”为原则，以发展生产，富国强兵，挽救北宋政治危机为目的，以“理财”、“整军”为中心，涉及政治、经济、军事、社会、文化各个方面，是中国古代史上继商鞅变法之后又一次规模巨大的社会变革运动。</a:t>
            </a:r>
            <a:endParaRPr lang="zh-CN" altLang="en-US" sz="2800" b="0" i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763" y="1133475"/>
            <a:ext cx="3810000" cy="4591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2379" y="375113"/>
            <a:ext cx="1174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楷体" panose="02010609060101010101" pitchFamily="49" charset="-122"/>
                <a:cs typeface="+mn-cs"/>
              </a:rPr>
              <a:t>写作背景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0763" y="1443841"/>
            <a:ext cx="7781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（</a:t>
            </a:r>
            <a:r>
              <a:rPr lang="en-US" altLang="zh-CN" sz="2800" b="0" i="0">
                <a:solidFill>
                  <a:srgbClr val="333333"/>
                </a:solidFill>
                <a:effectLst/>
                <a:latin typeface="Helvetica Neue"/>
              </a:rPr>
              <a:t>1</a:t>
            </a:r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）机构改革制，置三司条例司、市易法、保甲法（除冗官，改变积贫局面）</a:t>
            </a:r>
            <a:endParaRPr lang="zh-CN" altLang="en-US" sz="2800" b="0" i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（</a:t>
            </a:r>
            <a:r>
              <a:rPr lang="en-US" altLang="zh-CN" sz="2800" b="0" i="0">
                <a:solidFill>
                  <a:srgbClr val="333333"/>
                </a:solidFill>
                <a:effectLst/>
                <a:latin typeface="Helvetica Neue"/>
              </a:rPr>
              <a:t>2</a:t>
            </a:r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）改革税赋，方田均税法、均输法、青苗法、募役法（除冗费，改变积贫局面）</a:t>
            </a:r>
            <a:endParaRPr lang="zh-CN" altLang="en-US" sz="2800" b="0" i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（</a:t>
            </a:r>
            <a:r>
              <a:rPr lang="en-US" altLang="zh-CN" sz="2800" b="0" i="0">
                <a:solidFill>
                  <a:srgbClr val="333333"/>
                </a:solidFill>
                <a:effectLst/>
                <a:latin typeface="Helvetica Neue"/>
              </a:rPr>
              <a:t>3</a:t>
            </a:r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）新修水利（改变积贫局面）</a:t>
            </a:r>
            <a:endParaRPr lang="zh-CN" altLang="en-US" sz="2800" b="0" i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（</a:t>
            </a:r>
            <a:r>
              <a:rPr lang="en-US" altLang="zh-CN" sz="2800" b="0" i="0">
                <a:solidFill>
                  <a:srgbClr val="333333"/>
                </a:solidFill>
                <a:effectLst/>
                <a:latin typeface="Helvetica Neue"/>
              </a:rPr>
              <a:t>4</a:t>
            </a:r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）军队改革，裁兵法、将兵法、保马法、军器监法（除冗兵，改变积弱局面）</a:t>
            </a:r>
            <a:endParaRPr lang="zh-CN" altLang="en-US" sz="2800" b="0" i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（</a:t>
            </a:r>
            <a:r>
              <a:rPr lang="en-US" altLang="zh-CN" sz="2800" b="0" i="0">
                <a:solidFill>
                  <a:srgbClr val="333333"/>
                </a:solidFill>
                <a:effectLst/>
                <a:latin typeface="Helvetica Neue"/>
              </a:rPr>
              <a:t>5</a:t>
            </a:r>
            <a:r>
              <a:rPr lang="zh-CN" altLang="en-US" sz="2800" b="0" i="0">
                <a:solidFill>
                  <a:srgbClr val="333333"/>
                </a:solidFill>
                <a:effectLst/>
                <a:latin typeface="Helvetica Neue"/>
              </a:rPr>
              <a:t>）改革科举、三舍法、贡举法（除冗官，改变积贫局面）</a:t>
            </a:r>
            <a:endParaRPr lang="zh-CN" altLang="en-US" sz="2800" b="0" i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763" y="1133475"/>
            <a:ext cx="3810000" cy="4591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808602" y="1197029"/>
            <a:ext cx="4542138" cy="3235692"/>
            <a:chOff x="3808602" y="1197029"/>
            <a:chExt cx="4542138" cy="3235692"/>
          </a:xfrm>
        </p:grpSpPr>
        <p:grpSp>
          <p:nvGrpSpPr>
            <p:cNvPr id="5" name="组合 4"/>
            <p:cNvGrpSpPr/>
            <p:nvPr/>
          </p:nvGrpSpPr>
          <p:grpSpPr>
            <a:xfrm>
              <a:off x="3808602" y="1199942"/>
              <a:ext cx="4542138" cy="424254"/>
              <a:chOff x="2674177" y="314381"/>
              <a:chExt cx="5725277" cy="534764"/>
            </a:xfrm>
          </p:grpSpPr>
          <p:pic>
            <p:nvPicPr>
              <p:cNvPr id="22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269434" y="-2280876"/>
                <a:ext cx="534764" cy="5725277"/>
              </a:xfrm>
              <a:prstGeom prst="rect">
                <a:avLst/>
              </a:prstGeom>
            </p:spPr>
          </p:pic>
          <p:pic>
            <p:nvPicPr>
              <p:cNvPr id="23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269434" y="-2280876"/>
                <a:ext cx="534764" cy="5725277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5023619" y="1197029"/>
              <a:ext cx="2112104" cy="3235692"/>
              <a:chOff x="7127595" y="1725540"/>
              <a:chExt cx="2112104" cy="323569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127595" y="1725540"/>
                <a:ext cx="2112104" cy="3235692"/>
                <a:chOff x="5027539" y="1830402"/>
                <a:chExt cx="2112104" cy="3235692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5027539" y="1830402"/>
                  <a:ext cx="2112104" cy="2033286"/>
                </a:xfrm>
                <a:prstGeom prst="rect">
                  <a:avLst/>
                </a:prstGeom>
                <a:solidFill>
                  <a:srgbClr val="2B3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flipH="1">
                  <a:off x="5027539" y="3863688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>
                <a:fillRect/>
              </a:stretch>
            </p:blipFill>
            <p:spPr>
              <a:xfrm>
                <a:off x="7343713" y="3990888"/>
                <a:ext cx="1677388" cy="617098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/>
          <p:cNvGrpSpPr/>
          <p:nvPr/>
        </p:nvGrpSpPr>
        <p:grpSpPr>
          <a:xfrm>
            <a:off x="5601002" y="1865141"/>
            <a:ext cx="954858" cy="954855"/>
            <a:chOff x="1963334" y="2190000"/>
            <a:chExt cx="723816" cy="7238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8" name="文本框 27"/>
            <p:cNvSpPr txBox="1"/>
            <p:nvPr/>
          </p:nvSpPr>
          <p:spPr>
            <a:xfrm>
              <a:off x="2021945" y="2266708"/>
              <a:ext cx="606594" cy="6299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480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4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963334" y="2190000"/>
              <a:ext cx="723816" cy="72381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023619" y="490657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2B3A5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基础知识</a:t>
            </a:r>
            <a:endParaRPr lang="zh-CN" altLang="en-US" sz="4000" b="1">
              <a:solidFill>
                <a:srgbClr val="2B3A57"/>
              </a:solidFill>
              <a:effectLst>
                <a:outerShdw blurRad="38100" dist="381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800" flipH="1">
            <a:off x="7641923" y="1613137"/>
            <a:ext cx="997359" cy="99735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35755" y="5744009"/>
            <a:ext cx="2763865" cy="768098"/>
            <a:chOff x="2426669" y="5757576"/>
            <a:chExt cx="2763865" cy="768098"/>
          </a:xfrm>
        </p:grpSpPr>
        <p:sp>
          <p:nvSpPr>
            <p:cNvPr id="7" name="椭圆 6"/>
            <p:cNvSpPr/>
            <p:nvPr/>
          </p:nvSpPr>
          <p:spPr>
            <a:xfrm>
              <a:off x="2426669" y="5757576"/>
              <a:ext cx="2763865" cy="76809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3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20150" y="5897457"/>
              <a:ext cx="1576902" cy="4382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23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395931" y="5976837"/>
              <a:ext cx="825340" cy="22936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8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1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22123" r="64699" b="37877"/>
          <a:stretch>
            <a:fillRect/>
          </a:stretch>
        </p:blipFill>
        <p:spPr>
          <a:xfrm>
            <a:off x="2444089" y="5461519"/>
            <a:ext cx="503404" cy="72628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5" y="3567712"/>
            <a:ext cx="4534292" cy="1287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582245" y="927306"/>
            <a:ext cx="6152300" cy="3022886"/>
            <a:chOff x="3009285" y="2080466"/>
            <a:chExt cx="6152300" cy="3022886"/>
          </a:xfrm>
        </p:grpSpPr>
        <p:grpSp>
          <p:nvGrpSpPr>
            <p:cNvPr id="13" name="组合 12"/>
            <p:cNvGrpSpPr/>
            <p:nvPr/>
          </p:nvGrpSpPr>
          <p:grpSpPr>
            <a:xfrm>
              <a:off x="3394841" y="4155524"/>
              <a:ext cx="5440000" cy="947828"/>
              <a:chOff x="3257713" y="4284773"/>
              <a:chExt cx="5643916" cy="527164"/>
            </a:xfrm>
          </p:grpSpPr>
          <p:pic>
            <p:nvPicPr>
              <p:cNvPr id="11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816089" y="1726397"/>
                <a:ext cx="527164" cy="5643916"/>
              </a:xfrm>
              <a:prstGeom prst="rect">
                <a:avLst/>
              </a:prstGeom>
            </p:spPr>
          </p:pic>
          <p:pic>
            <p:nvPicPr>
              <p:cNvPr id="12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816089" y="1726397"/>
                <a:ext cx="527164" cy="5643916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3009285" y="2080466"/>
              <a:ext cx="6152300" cy="2072952"/>
              <a:chOff x="3550544" y="1476995"/>
              <a:chExt cx="6268500" cy="2112104"/>
            </a:xfrm>
          </p:grpSpPr>
          <p:grpSp>
            <p:nvGrpSpPr>
              <p:cNvPr id="3" name="组合 2"/>
              <p:cNvGrpSpPr/>
              <p:nvPr/>
            </p:nvGrpSpPr>
            <p:grpSpPr>
              <a:xfrm rot="5400000">
                <a:off x="5628742" y="-601203"/>
                <a:ext cx="2112104" cy="6268500"/>
                <a:chOff x="5027539" y="-1202406"/>
                <a:chExt cx="2112104" cy="6268500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4" name="矩形 3"/>
                <p:cNvSpPr/>
                <p:nvPr/>
              </p:nvSpPr>
              <p:spPr>
                <a:xfrm>
                  <a:off x="5027539" y="0"/>
                  <a:ext cx="2112104" cy="3863688"/>
                </a:xfrm>
                <a:prstGeom prst="rect">
                  <a:avLst/>
                </a:prstGeom>
                <a:solidFill>
                  <a:srgbClr val="2B3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任意多边形 4"/>
                <p:cNvSpPr/>
                <p:nvPr/>
              </p:nvSpPr>
              <p:spPr>
                <a:xfrm flipH="1">
                  <a:off x="5027539" y="3863688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 rot="10800000">
                  <a:off x="5027539" y="-1202406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>
                <a:fillRect/>
              </a:stretch>
            </p:blipFill>
            <p:spPr>
              <a:xfrm rot="5400000">
                <a:off x="3425874" y="2224498"/>
                <a:ext cx="1677388" cy="617098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>
                <a:fillRect/>
              </a:stretch>
            </p:blipFill>
            <p:spPr>
              <a:xfrm rot="16200000" flipH="1">
                <a:off x="8266326" y="2224498"/>
                <a:ext cx="1677388" cy="617098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4810786" y="2514597"/>
              <a:ext cx="27238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任务一</a:t>
              </a:r>
              <a:endParaRPr lang="zh-CN" alt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62075" y="5405521"/>
            <a:ext cx="4395892" cy="1221650"/>
            <a:chOff x="2426669" y="5757576"/>
            <a:chExt cx="2763865" cy="768098"/>
          </a:xfrm>
        </p:grpSpPr>
        <p:sp>
          <p:nvSpPr>
            <p:cNvPr id="17" name="椭圆 16"/>
            <p:cNvSpPr/>
            <p:nvPr/>
          </p:nvSpPr>
          <p:spPr>
            <a:xfrm>
              <a:off x="2426669" y="5757576"/>
              <a:ext cx="2763865" cy="76809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3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020150" y="5897457"/>
              <a:ext cx="1576902" cy="4382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23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395931" y="5976837"/>
              <a:ext cx="825340" cy="22936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8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1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07" y="4522233"/>
            <a:ext cx="1975398" cy="19753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71520" y="3839210"/>
            <a:ext cx="4773930" cy="94932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+mj-lt"/>
              </a:rPr>
              <a:t>朗读全文，梳理字词。</a:t>
            </a:r>
            <a:endParaRPr lang="zh-CN" altLang="en-US" sz="28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883870" y="2080466"/>
            <a:ext cx="6152300" cy="3022886"/>
            <a:chOff x="3009285" y="2080466"/>
            <a:chExt cx="6152300" cy="3022886"/>
          </a:xfrm>
        </p:grpSpPr>
        <p:grpSp>
          <p:nvGrpSpPr>
            <p:cNvPr id="13" name="组合 12"/>
            <p:cNvGrpSpPr/>
            <p:nvPr/>
          </p:nvGrpSpPr>
          <p:grpSpPr>
            <a:xfrm>
              <a:off x="3394841" y="4155524"/>
              <a:ext cx="5440000" cy="947828"/>
              <a:chOff x="3257713" y="4284773"/>
              <a:chExt cx="5643916" cy="527164"/>
            </a:xfrm>
          </p:grpSpPr>
          <p:pic>
            <p:nvPicPr>
              <p:cNvPr id="11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816089" y="1726397"/>
                <a:ext cx="527164" cy="5643916"/>
              </a:xfrm>
              <a:prstGeom prst="rect">
                <a:avLst/>
              </a:prstGeom>
            </p:spPr>
          </p:pic>
          <p:pic>
            <p:nvPicPr>
              <p:cNvPr id="12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816089" y="1726397"/>
                <a:ext cx="527164" cy="5643916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3009285" y="2080466"/>
              <a:ext cx="6152300" cy="2072952"/>
              <a:chOff x="3550544" y="1476995"/>
              <a:chExt cx="6268500" cy="2112104"/>
            </a:xfrm>
          </p:grpSpPr>
          <p:grpSp>
            <p:nvGrpSpPr>
              <p:cNvPr id="3" name="组合 2"/>
              <p:cNvGrpSpPr/>
              <p:nvPr/>
            </p:nvGrpSpPr>
            <p:grpSpPr>
              <a:xfrm rot="5400000">
                <a:off x="5628742" y="-601203"/>
                <a:ext cx="2112104" cy="6268500"/>
                <a:chOff x="5027539" y="-1202406"/>
                <a:chExt cx="2112104" cy="6268500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4" name="矩形 3"/>
                <p:cNvSpPr/>
                <p:nvPr/>
              </p:nvSpPr>
              <p:spPr>
                <a:xfrm>
                  <a:off x="5027539" y="0"/>
                  <a:ext cx="2112104" cy="3863688"/>
                </a:xfrm>
                <a:prstGeom prst="rect">
                  <a:avLst/>
                </a:prstGeom>
                <a:solidFill>
                  <a:srgbClr val="2B3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任意多边形 4"/>
                <p:cNvSpPr/>
                <p:nvPr/>
              </p:nvSpPr>
              <p:spPr>
                <a:xfrm flipH="1">
                  <a:off x="5027539" y="3863688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 rot="10800000">
                  <a:off x="5027539" y="-1202406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>
                <a:fillRect/>
              </a:stretch>
            </p:blipFill>
            <p:spPr>
              <a:xfrm rot="5400000">
                <a:off x="3425874" y="2224498"/>
                <a:ext cx="1677388" cy="617098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>
                <a:fillRect/>
              </a:stretch>
            </p:blipFill>
            <p:spPr>
              <a:xfrm rot="16200000" flipH="1">
                <a:off x="8266326" y="2224498"/>
                <a:ext cx="1677388" cy="617098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4823958" y="2514597"/>
              <a:ext cx="26974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任务二</a:t>
              </a:r>
              <a:endParaRPr lang="zh-CN" alt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62075" y="5405521"/>
            <a:ext cx="4395892" cy="1221650"/>
            <a:chOff x="2426669" y="5757576"/>
            <a:chExt cx="2763865" cy="768098"/>
          </a:xfrm>
        </p:grpSpPr>
        <p:sp>
          <p:nvSpPr>
            <p:cNvPr id="17" name="椭圆 16"/>
            <p:cNvSpPr/>
            <p:nvPr/>
          </p:nvSpPr>
          <p:spPr>
            <a:xfrm>
              <a:off x="2426669" y="5757576"/>
              <a:ext cx="2763865" cy="76809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3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020150" y="5897457"/>
              <a:ext cx="1576902" cy="4382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23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395931" y="5976837"/>
              <a:ext cx="825340" cy="22936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8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1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07" y="4522233"/>
            <a:ext cx="1975398" cy="1975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PowerPoint 演示文稿"/>
  <p:tag name="KSO_WPP_MARK_KEY" val="ae428d76-5545-43ae-898d-6f1182311fdb"/>
  <p:tag name="COMMONDATA" val="eyJoZGlkIjoiYThhNWFhNTBjNzkzMWZmOTI0N2MyMmRmNWRjM2IwOTQ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ctexyq3">
      <a:majorFont>
        <a:latin typeface="微软雅黑"/>
        <a:ea typeface="义启小魏楷"/>
        <a:cs typeface="Arial"/>
      </a:majorFont>
      <a:minorFont>
        <a:latin typeface="微软雅黑"/>
        <a:ea typeface="义启小魏楷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2883</Words>
  <Application>WPS 演示</Application>
  <PresentationFormat/>
  <Paragraphs>99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楷体</vt:lpstr>
      <vt:lpstr>Helvetica Neue</vt:lpstr>
      <vt:lpstr>义启小魏楷</vt:lpstr>
      <vt:lpstr>Arial Unicode MS</vt:lpstr>
      <vt:lpstr>Calibri</vt:lpstr>
      <vt:lpstr>新宋体</vt:lpstr>
      <vt:lpstr>system-ui</vt:lpstr>
      <vt:lpstr>Segoe Print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WPS_1660737465</cp:lastModifiedBy>
  <cp:revision>3</cp:revision>
  <cp:lastPrinted>2023-01-29T09:55:00Z</cp:lastPrinted>
  <dcterms:created xsi:type="dcterms:W3CDTF">2023-01-29T09:55:00Z</dcterms:created>
  <dcterms:modified xsi:type="dcterms:W3CDTF">2023-02-01T08:55:55Z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6FD5AAA39AF849C9A36CD1C3DB5883D6</vt:lpwstr>
  </property>
  <property fmtid="{D5CDD505-2E9C-101B-9397-08002B2CF9AE}" pid="7" name="KSOProductBuildVer">
    <vt:lpwstr>2052-11.1.0.13012</vt:lpwstr>
  </property>
</Properties>
</file>