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ags/tag29.xml" ContentType="application/vnd.openxmlformats-officedocument.presentationml.tags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ags/tag7.xml" ContentType="application/vnd.openxmlformats-officedocument.presentationml.tags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Default Extension="vml" ContentType="application/vnd.openxmlformats-officedocument.vmlDrawing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00" r:id="rId2"/>
    <p:sldId id="301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75" r:id="rId16"/>
    <p:sldId id="373" r:id="rId17"/>
    <p:sldId id="370" r:id="rId18"/>
    <p:sldId id="371" r:id="rId19"/>
    <p:sldId id="376" r:id="rId20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17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作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FF"/>
    <a:srgbClr val="5090E1"/>
    <a:srgbClr val="F5F7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918" y="-114"/>
      </p:cViewPr>
      <p:guideLst>
        <p:guide orient="horz" pos="2017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3456" y="-84"/>
      </p:cViewPr>
      <p:guideLst>
        <p:guide orient="horz" pos="2689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image" Target="../media/image31.wmf"/><Relationship Id="rId7" Type="http://schemas.openxmlformats.org/officeDocument/2006/relationships/image" Target="../media/image35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F61802-0A8D-4565-84F2-D241D2AC131B}" type="datetimeFigureOut">
              <a:rPr lang="zh-CN" altLang="en-US" smtClean="0"/>
              <a:pPr/>
              <a:t>2025/3/20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C61E9-4745-4138-9674-660B6837C771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pPr/>
              <a:t>2025/3/20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21506" name="文本占位符 2"/>
          <p:cNvSpPr>
            <a:spLocks noGrp="1" noRot="1"/>
          </p:cNvSpPr>
          <p:nvPr>
            <p:ph type="body" idx="1"/>
          </p:nvPr>
        </p:nvSpPr>
        <p:spPr/>
        <p:txBody>
          <a:bodyPr anchor="ctr"/>
          <a:lstStyle/>
          <a:p>
            <a:pPr lvl="0" indent="0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21506" name="文本占位符 2"/>
          <p:cNvSpPr>
            <a:spLocks noGrp="1" noRot="1"/>
          </p:cNvSpPr>
          <p:nvPr>
            <p:ph type="body" idx="1"/>
          </p:nvPr>
        </p:nvSpPr>
        <p:spPr/>
        <p:txBody>
          <a:bodyPr anchor="ctr"/>
          <a:lstStyle/>
          <a:p>
            <a:pPr lvl="0" indent="0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5" Type="http://schemas.openxmlformats.org/officeDocument/2006/relationships/tags" Target="../tags/tag8.xml"/><Relationship Id="rId4" Type="http://schemas.openxmlformats.org/officeDocument/2006/relationships/tags" Target="../tags/tag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2.xml"/><Relationship Id="rId1" Type="http://schemas.openxmlformats.org/officeDocument/2006/relationships/tags" Target="../tags/tag1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组合 16"/>
          <p:cNvGrpSpPr/>
          <p:nvPr userDrawn="1"/>
        </p:nvGrpSpPr>
        <p:grpSpPr>
          <a:xfrm>
            <a:off x="0" y="6146800"/>
            <a:ext cx="12192000" cy="731862"/>
            <a:chOff x="0" y="5829300"/>
            <a:chExt cx="12192000" cy="1049362"/>
          </a:xfrm>
        </p:grpSpPr>
        <p:sp>
          <p:nvSpPr>
            <p:cNvPr id="13" name="矩形 12"/>
            <p:cNvSpPr/>
            <p:nvPr>
              <p:custDataLst>
                <p:tags r:id="rId1"/>
              </p:custDataLst>
            </p:nvPr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6" name="矩形 15"/>
            <p:cNvSpPr/>
            <p:nvPr>
              <p:custDataLst>
                <p:tags r:id="rId2"/>
              </p:custDataLst>
            </p:nvPr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6"/>
          </a:xfrm>
        </p:spPr>
        <p:txBody>
          <a:bodyPr/>
          <a:lstStyle/>
          <a:p>
            <a:pPr fontAlgn="base"/>
            <a:fld id="{D997B5FA-0921-464F-AAE1-844C04324D75}" type="datetimeFigureOut">
              <a:rPr lang="zh-CN" altLang="en-US" strike="noStrike" noProof="1" smtClean="0">
                <a:latin typeface="Calibri" panose="020F0502020204030204" charset="0"/>
                <a:ea typeface="宋体" panose="02010600030101010101" pitchFamily="2" charset="-122"/>
                <a:cs typeface="+mn-cs"/>
              </a:rPr>
              <a:pPr fontAlgn="base"/>
              <a:t>2025/3/20</a:t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677335" y="6041362"/>
            <a:ext cx="6297612" cy="365126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9" cy="365126"/>
          </a:xfrm>
        </p:spPr>
        <p:txBody>
          <a:bodyPr/>
          <a:lstStyle/>
          <a:p>
            <a:pPr fontAlgn="base"/>
            <a:fld id="{565CE74E-AB26-4998-AD42-012C4C1AD076}" type="slidenum">
              <a:rPr lang="zh-CN" altLang="en-US" strike="noStrike" noProof="1" smtClean="0">
                <a:latin typeface="Calibri" panose="020F0502020204030204" charset="0"/>
                <a:ea typeface="宋体" panose="02010600030101010101" pitchFamily="2" charset="-122"/>
                <a:cs typeface="+mn-cs"/>
              </a:rPr>
              <a:pPr fontAlgn="base"/>
              <a:t>‹#›</a:t>
            </a:fld>
            <a:endParaRPr lang="zh-CN" altLang="en-US" strike="noStrike" noProof="1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7205133" y="6041362"/>
            <a:ext cx="911939" cy="365126"/>
          </a:xfrm>
        </p:spPr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2025/3/20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677335" y="6041362"/>
            <a:ext cx="6297612" cy="36512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590664" y="6041362"/>
            <a:ext cx="683339" cy="365126"/>
          </a:xfrm>
        </p:spPr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5985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395" spc="150"/>
            </a:lvl1pPr>
            <a:lvl2pPr marL="456565" indent="0" algn="ctr">
              <a:buNone/>
              <a:defRPr sz="1995"/>
            </a:lvl2pPr>
            <a:lvl3pPr marL="911860" indent="0" algn="ctr">
              <a:buNone/>
              <a:defRPr sz="1795"/>
            </a:lvl3pPr>
            <a:lvl4pPr marL="1368425" indent="0" algn="ctr">
              <a:buNone/>
              <a:defRPr sz="1595"/>
            </a:lvl4pPr>
            <a:lvl5pPr marL="1824355" indent="0" algn="ctr">
              <a:buNone/>
              <a:defRPr sz="1595"/>
            </a:lvl5pPr>
            <a:lvl6pPr marL="2280285" indent="0" algn="ctr">
              <a:buNone/>
              <a:defRPr sz="1595"/>
            </a:lvl6pPr>
            <a:lvl7pPr marL="2736215" indent="0" algn="ctr">
              <a:buNone/>
              <a:defRPr sz="1595"/>
            </a:lvl7pPr>
            <a:lvl8pPr marL="3192145" indent="0" algn="ctr">
              <a:buNone/>
              <a:defRPr sz="1595"/>
            </a:lvl8pPr>
            <a:lvl9pPr marL="3648075" indent="0" algn="ctr">
              <a:buNone/>
              <a:defRPr sz="1595"/>
            </a:lvl9pPr>
          </a:lstStyle>
          <a:p>
            <a:r>
              <a:rPr lang="zh-CN" altLang="en-US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7205133" y="6041362"/>
            <a:ext cx="911939" cy="365126"/>
          </a:xfrm>
        </p:spPr>
        <p:txBody>
          <a:bodyPr/>
          <a:lstStyle/>
          <a:p>
            <a:fld id="{760FBDFE-C587-4B4C-A407-44438C67B59E}" type="datetimeFigureOut">
              <a:rPr lang="zh-CN" altLang="en-US" smtClean="0"/>
              <a:pPr/>
              <a:t>2025/3/20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677335" y="6041362"/>
            <a:ext cx="6297612" cy="365126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590664" y="6041362"/>
            <a:ext cx="683339" cy="365126"/>
          </a:xfrm>
        </p:spPr>
        <p:txBody>
          <a:bodyPr/>
          <a:lstStyle/>
          <a:p>
            <a:fld id="{49AE70B2-8BF9-45C0-BB95-33D1B9D3A85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学习目标</a:t>
            </a:r>
          </a:p>
        </p:txBody>
      </p:sp>
      <p:grpSp>
        <p:nvGrpSpPr>
          <p:cNvPr id="2" name="组合 1"/>
          <p:cNvGrpSpPr/>
          <p:nvPr userDrawn="1"/>
        </p:nvGrpSpPr>
        <p:grpSpPr>
          <a:xfrm>
            <a:off x="306705" y="339725"/>
            <a:ext cx="640080" cy="638810"/>
            <a:chOff x="483" y="535"/>
            <a:chExt cx="1008" cy="1006"/>
          </a:xfrm>
        </p:grpSpPr>
        <p:sp>
          <p:nvSpPr>
            <p:cNvPr id="100" name="Flowchart: Connector 17"/>
            <p:cNvSpPr/>
            <p:nvPr userDrawn="1">
              <p:custDataLst>
                <p:tags r:id="rId1"/>
              </p:custDataLst>
            </p:nvPr>
          </p:nvSpPr>
          <p:spPr>
            <a:xfrm>
              <a:off x="483" y="535"/>
              <a:ext cx="1008" cy="1007"/>
            </a:xfrm>
            <a:prstGeom prst="flowChartConnector">
              <a:avLst/>
            </a:prstGeom>
            <a:solidFill>
              <a:schemeClr val="accent3">
                <a:lumMod val="10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sz="1400" dirty="0">
                <a:solidFill>
                  <a:schemeClr val="bg1">
                    <a:lumMod val="50000"/>
                  </a:schemeClr>
                </a:solidFill>
                <a:cs typeface="+mn-ea"/>
                <a:sym typeface="+mn-lt"/>
              </a:endParaRPr>
            </a:p>
          </p:txBody>
        </p:sp>
        <p:grpSp>
          <p:nvGrpSpPr>
            <p:cNvPr id="192" name="组合 191"/>
            <p:cNvGrpSpPr/>
            <p:nvPr userDrawn="1"/>
          </p:nvGrpSpPr>
          <p:grpSpPr>
            <a:xfrm>
              <a:off x="615" y="734"/>
              <a:ext cx="669" cy="555"/>
              <a:chOff x="3132963" y="3140191"/>
              <a:chExt cx="645573" cy="535933"/>
            </a:xfrm>
            <a:solidFill>
              <a:schemeClr val="bg1"/>
            </a:solidFill>
          </p:grpSpPr>
          <p:sp>
            <p:nvSpPr>
              <p:cNvPr id="193" name="Freeform 226"/>
              <p:cNvSpPr/>
              <p:nvPr>
                <p:custDataLst>
                  <p:tags r:id="rId2"/>
                </p:custDataLst>
              </p:nvPr>
            </p:nvSpPr>
            <p:spPr bwMode="auto">
              <a:xfrm>
                <a:off x="3421629" y="3217854"/>
                <a:ext cx="356907" cy="392027"/>
              </a:xfrm>
              <a:custGeom>
                <a:avLst/>
                <a:gdLst>
                  <a:gd name="T0" fmla="*/ 0 w 529"/>
                  <a:gd name="T1" fmla="*/ 0 h 581"/>
                  <a:gd name="T2" fmla="*/ 2 w 529"/>
                  <a:gd name="T3" fmla="*/ 11 h 581"/>
                  <a:gd name="T4" fmla="*/ 25 w 529"/>
                  <a:gd name="T5" fmla="*/ 56 h 581"/>
                  <a:gd name="T6" fmla="*/ 473 w 529"/>
                  <a:gd name="T7" fmla="*/ 56 h 581"/>
                  <a:gd name="T8" fmla="*/ 473 w 529"/>
                  <a:gd name="T9" fmla="*/ 525 h 581"/>
                  <a:gd name="T10" fmla="*/ 127 w 529"/>
                  <a:gd name="T11" fmla="*/ 525 h 581"/>
                  <a:gd name="T12" fmla="*/ 127 w 529"/>
                  <a:gd name="T13" fmla="*/ 581 h 581"/>
                  <a:gd name="T14" fmla="*/ 529 w 529"/>
                  <a:gd name="T15" fmla="*/ 581 h 581"/>
                  <a:gd name="T16" fmla="*/ 529 w 529"/>
                  <a:gd name="T17" fmla="*/ 0 h 581"/>
                  <a:gd name="T18" fmla="*/ 0 w 529"/>
                  <a:gd name="T19" fmla="*/ 0 h 5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29" h="581">
                    <a:moveTo>
                      <a:pt x="0" y="0"/>
                    </a:moveTo>
                    <a:cubicBezTo>
                      <a:pt x="1" y="4"/>
                      <a:pt x="2" y="7"/>
                      <a:pt x="2" y="11"/>
                    </a:cubicBezTo>
                    <a:cubicBezTo>
                      <a:pt x="14" y="22"/>
                      <a:pt x="22" y="38"/>
                      <a:pt x="25" y="56"/>
                    </a:cubicBezTo>
                    <a:cubicBezTo>
                      <a:pt x="473" y="56"/>
                      <a:pt x="473" y="56"/>
                      <a:pt x="473" y="56"/>
                    </a:cubicBezTo>
                    <a:cubicBezTo>
                      <a:pt x="473" y="525"/>
                      <a:pt x="473" y="525"/>
                      <a:pt x="473" y="525"/>
                    </a:cubicBezTo>
                    <a:cubicBezTo>
                      <a:pt x="127" y="525"/>
                      <a:pt x="127" y="525"/>
                      <a:pt x="127" y="525"/>
                    </a:cubicBezTo>
                    <a:cubicBezTo>
                      <a:pt x="127" y="581"/>
                      <a:pt x="127" y="581"/>
                      <a:pt x="127" y="581"/>
                    </a:cubicBezTo>
                    <a:cubicBezTo>
                      <a:pt x="529" y="581"/>
                      <a:pt x="529" y="581"/>
                      <a:pt x="529" y="581"/>
                    </a:cubicBezTo>
                    <a:cubicBezTo>
                      <a:pt x="529" y="0"/>
                      <a:pt x="529" y="0"/>
                      <a:pt x="52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94" name="Freeform 227"/>
              <p:cNvSpPr/>
              <p:nvPr>
                <p:custDataLst>
                  <p:tags r:id="rId3"/>
                </p:custDataLst>
              </p:nvPr>
            </p:nvSpPr>
            <p:spPr bwMode="auto">
              <a:xfrm>
                <a:off x="3198348" y="3140191"/>
                <a:ext cx="224709" cy="247551"/>
              </a:xfrm>
              <a:custGeom>
                <a:avLst/>
                <a:gdLst>
                  <a:gd name="T0" fmla="*/ 45 w 333"/>
                  <a:gd name="T1" fmla="*/ 243 h 367"/>
                  <a:gd name="T2" fmla="*/ 170 w 333"/>
                  <a:gd name="T3" fmla="*/ 367 h 367"/>
                  <a:gd name="T4" fmla="*/ 289 w 333"/>
                  <a:gd name="T5" fmla="*/ 243 h 367"/>
                  <a:gd name="T6" fmla="*/ 326 w 333"/>
                  <a:gd name="T7" fmla="*/ 203 h 367"/>
                  <a:gd name="T8" fmla="*/ 306 w 333"/>
                  <a:gd name="T9" fmla="*/ 142 h 367"/>
                  <a:gd name="T10" fmla="*/ 166 w 333"/>
                  <a:gd name="T11" fmla="*/ 0 h 367"/>
                  <a:gd name="T12" fmla="*/ 26 w 333"/>
                  <a:gd name="T13" fmla="*/ 142 h 367"/>
                  <a:gd name="T14" fmla="*/ 7 w 333"/>
                  <a:gd name="T15" fmla="*/ 203 h 367"/>
                  <a:gd name="T16" fmla="*/ 45 w 333"/>
                  <a:gd name="T17" fmla="*/ 243 h 3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333" h="367">
                    <a:moveTo>
                      <a:pt x="45" y="243"/>
                    </a:moveTo>
                    <a:cubicBezTo>
                      <a:pt x="71" y="308"/>
                      <a:pt x="118" y="367"/>
                      <a:pt x="170" y="367"/>
                    </a:cubicBezTo>
                    <a:cubicBezTo>
                      <a:pt x="222" y="367"/>
                      <a:pt x="266" y="308"/>
                      <a:pt x="289" y="243"/>
                    </a:cubicBezTo>
                    <a:cubicBezTo>
                      <a:pt x="305" y="242"/>
                      <a:pt x="320" y="226"/>
                      <a:pt x="326" y="203"/>
                    </a:cubicBezTo>
                    <a:cubicBezTo>
                      <a:pt x="333" y="176"/>
                      <a:pt x="324" y="149"/>
                      <a:pt x="306" y="142"/>
                    </a:cubicBezTo>
                    <a:cubicBezTo>
                      <a:pt x="302" y="63"/>
                      <a:pt x="241" y="0"/>
                      <a:pt x="166" y="0"/>
                    </a:cubicBezTo>
                    <a:cubicBezTo>
                      <a:pt x="92" y="0"/>
                      <a:pt x="31" y="63"/>
                      <a:pt x="26" y="142"/>
                    </a:cubicBezTo>
                    <a:cubicBezTo>
                      <a:pt x="9" y="149"/>
                      <a:pt x="0" y="176"/>
                      <a:pt x="7" y="203"/>
                    </a:cubicBezTo>
                    <a:cubicBezTo>
                      <a:pt x="13" y="227"/>
                      <a:pt x="29" y="243"/>
                      <a:pt x="45" y="24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95" name="Freeform 228"/>
              <p:cNvSpPr/>
              <p:nvPr>
                <p:custDataLst>
                  <p:tags r:id="rId4"/>
                </p:custDataLst>
              </p:nvPr>
            </p:nvSpPr>
            <p:spPr bwMode="auto">
              <a:xfrm>
                <a:off x="3481875" y="3306367"/>
                <a:ext cx="233275" cy="180738"/>
              </a:xfrm>
              <a:custGeom>
                <a:avLst/>
                <a:gdLst>
                  <a:gd name="T0" fmla="*/ 41 w 346"/>
                  <a:gd name="T1" fmla="*/ 111 h 268"/>
                  <a:gd name="T2" fmla="*/ 0 w 346"/>
                  <a:gd name="T3" fmla="*/ 151 h 268"/>
                  <a:gd name="T4" fmla="*/ 90 w 346"/>
                  <a:gd name="T5" fmla="*/ 268 h 268"/>
                  <a:gd name="T6" fmla="*/ 254 w 346"/>
                  <a:gd name="T7" fmla="*/ 125 h 268"/>
                  <a:gd name="T8" fmla="*/ 284 w 346"/>
                  <a:gd name="T9" fmla="*/ 158 h 268"/>
                  <a:gd name="T10" fmla="*/ 346 w 346"/>
                  <a:gd name="T11" fmla="*/ 0 h 268"/>
                  <a:gd name="T12" fmla="*/ 184 w 346"/>
                  <a:gd name="T13" fmla="*/ 50 h 268"/>
                  <a:gd name="T14" fmla="*/ 218 w 346"/>
                  <a:gd name="T15" fmla="*/ 87 h 268"/>
                  <a:gd name="T16" fmla="*/ 99 w 346"/>
                  <a:gd name="T17" fmla="*/ 190 h 268"/>
                  <a:gd name="T18" fmla="*/ 41 w 346"/>
                  <a:gd name="T19" fmla="*/ 111 h 2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46" h="268">
                    <a:moveTo>
                      <a:pt x="41" y="111"/>
                    </a:moveTo>
                    <a:cubicBezTo>
                      <a:pt x="0" y="151"/>
                      <a:pt x="0" y="151"/>
                      <a:pt x="0" y="151"/>
                    </a:cubicBezTo>
                    <a:cubicBezTo>
                      <a:pt x="12" y="165"/>
                      <a:pt x="90" y="268"/>
                      <a:pt x="90" y="268"/>
                    </a:cubicBezTo>
                    <a:cubicBezTo>
                      <a:pt x="254" y="125"/>
                      <a:pt x="254" y="125"/>
                      <a:pt x="254" y="125"/>
                    </a:cubicBezTo>
                    <a:cubicBezTo>
                      <a:pt x="284" y="158"/>
                      <a:pt x="284" y="158"/>
                      <a:pt x="284" y="158"/>
                    </a:cubicBezTo>
                    <a:cubicBezTo>
                      <a:pt x="346" y="0"/>
                      <a:pt x="346" y="0"/>
                      <a:pt x="346" y="0"/>
                    </a:cubicBezTo>
                    <a:cubicBezTo>
                      <a:pt x="184" y="50"/>
                      <a:pt x="184" y="50"/>
                      <a:pt x="184" y="50"/>
                    </a:cubicBezTo>
                    <a:cubicBezTo>
                      <a:pt x="218" y="87"/>
                      <a:pt x="218" y="87"/>
                      <a:pt x="218" y="87"/>
                    </a:cubicBezTo>
                    <a:cubicBezTo>
                      <a:pt x="99" y="190"/>
                      <a:pt x="99" y="190"/>
                      <a:pt x="99" y="190"/>
                    </a:cubicBezTo>
                    <a:lnTo>
                      <a:pt x="41" y="11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96" name="Freeform 229"/>
              <p:cNvSpPr/>
              <p:nvPr>
                <p:custDataLst>
                  <p:tags r:id="rId5"/>
                </p:custDataLst>
              </p:nvPr>
            </p:nvSpPr>
            <p:spPr bwMode="auto">
              <a:xfrm>
                <a:off x="3132963" y="3377178"/>
                <a:ext cx="355480" cy="298946"/>
              </a:xfrm>
              <a:custGeom>
                <a:avLst/>
                <a:gdLst>
                  <a:gd name="T0" fmla="*/ 407 w 527"/>
                  <a:gd name="T1" fmla="*/ 0 h 443"/>
                  <a:gd name="T2" fmla="*/ 294 w 527"/>
                  <a:gd name="T3" fmla="*/ 190 h 443"/>
                  <a:gd name="T4" fmla="*/ 280 w 527"/>
                  <a:gd name="T5" fmla="*/ 105 h 443"/>
                  <a:gd name="T6" fmla="*/ 295 w 527"/>
                  <a:gd name="T7" fmla="*/ 77 h 443"/>
                  <a:gd name="T8" fmla="*/ 263 w 527"/>
                  <a:gd name="T9" fmla="*/ 44 h 443"/>
                  <a:gd name="T10" fmla="*/ 230 w 527"/>
                  <a:gd name="T11" fmla="*/ 77 h 443"/>
                  <a:gd name="T12" fmla="*/ 246 w 527"/>
                  <a:gd name="T13" fmla="*/ 105 h 443"/>
                  <a:gd name="T14" fmla="*/ 232 w 527"/>
                  <a:gd name="T15" fmla="*/ 189 h 443"/>
                  <a:gd name="T16" fmla="*/ 120 w 527"/>
                  <a:gd name="T17" fmla="*/ 0 h 443"/>
                  <a:gd name="T18" fmla="*/ 2 w 527"/>
                  <a:gd name="T19" fmla="*/ 125 h 443"/>
                  <a:gd name="T20" fmla="*/ 0 w 527"/>
                  <a:gd name="T21" fmla="*/ 125 h 443"/>
                  <a:gd name="T22" fmla="*/ 0 w 527"/>
                  <a:gd name="T23" fmla="*/ 402 h 443"/>
                  <a:gd name="T24" fmla="*/ 1 w 527"/>
                  <a:gd name="T25" fmla="*/ 402 h 443"/>
                  <a:gd name="T26" fmla="*/ 263 w 527"/>
                  <a:gd name="T27" fmla="*/ 443 h 443"/>
                  <a:gd name="T28" fmla="*/ 526 w 527"/>
                  <a:gd name="T29" fmla="*/ 402 h 443"/>
                  <a:gd name="T30" fmla="*/ 527 w 527"/>
                  <a:gd name="T31" fmla="*/ 402 h 443"/>
                  <a:gd name="T32" fmla="*/ 527 w 527"/>
                  <a:gd name="T33" fmla="*/ 125 h 443"/>
                  <a:gd name="T34" fmla="*/ 525 w 527"/>
                  <a:gd name="T35" fmla="*/ 125 h 443"/>
                  <a:gd name="T36" fmla="*/ 407 w 527"/>
                  <a:gd name="T37" fmla="*/ 0 h 4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527" h="443">
                    <a:moveTo>
                      <a:pt x="407" y="0"/>
                    </a:moveTo>
                    <a:cubicBezTo>
                      <a:pt x="294" y="190"/>
                      <a:pt x="294" y="190"/>
                      <a:pt x="294" y="190"/>
                    </a:cubicBezTo>
                    <a:cubicBezTo>
                      <a:pt x="280" y="105"/>
                      <a:pt x="280" y="105"/>
                      <a:pt x="280" y="105"/>
                    </a:cubicBezTo>
                    <a:cubicBezTo>
                      <a:pt x="289" y="99"/>
                      <a:pt x="295" y="89"/>
                      <a:pt x="295" y="77"/>
                    </a:cubicBezTo>
                    <a:cubicBezTo>
                      <a:pt x="295" y="59"/>
                      <a:pt x="281" y="44"/>
                      <a:pt x="263" y="44"/>
                    </a:cubicBezTo>
                    <a:cubicBezTo>
                      <a:pt x="245" y="44"/>
                      <a:pt x="230" y="59"/>
                      <a:pt x="230" y="77"/>
                    </a:cubicBezTo>
                    <a:cubicBezTo>
                      <a:pt x="230" y="89"/>
                      <a:pt x="237" y="99"/>
                      <a:pt x="246" y="105"/>
                    </a:cubicBezTo>
                    <a:cubicBezTo>
                      <a:pt x="232" y="189"/>
                      <a:pt x="232" y="189"/>
                      <a:pt x="232" y="189"/>
                    </a:cubicBezTo>
                    <a:cubicBezTo>
                      <a:pt x="120" y="0"/>
                      <a:pt x="120" y="0"/>
                      <a:pt x="120" y="0"/>
                    </a:cubicBezTo>
                    <a:cubicBezTo>
                      <a:pt x="56" y="27"/>
                      <a:pt x="12" y="72"/>
                      <a:pt x="2" y="12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402"/>
                      <a:pt x="0" y="402"/>
                      <a:pt x="0" y="402"/>
                    </a:cubicBezTo>
                    <a:cubicBezTo>
                      <a:pt x="1" y="402"/>
                      <a:pt x="1" y="402"/>
                      <a:pt x="1" y="402"/>
                    </a:cubicBezTo>
                    <a:cubicBezTo>
                      <a:pt x="14" y="425"/>
                      <a:pt x="126" y="443"/>
                      <a:pt x="263" y="443"/>
                    </a:cubicBezTo>
                    <a:cubicBezTo>
                      <a:pt x="401" y="443"/>
                      <a:pt x="513" y="425"/>
                      <a:pt x="526" y="402"/>
                    </a:cubicBezTo>
                    <a:cubicBezTo>
                      <a:pt x="527" y="402"/>
                      <a:pt x="527" y="402"/>
                      <a:pt x="527" y="402"/>
                    </a:cubicBezTo>
                    <a:cubicBezTo>
                      <a:pt x="527" y="125"/>
                      <a:pt x="527" y="125"/>
                      <a:pt x="527" y="125"/>
                    </a:cubicBezTo>
                    <a:cubicBezTo>
                      <a:pt x="525" y="125"/>
                      <a:pt x="525" y="125"/>
                      <a:pt x="525" y="125"/>
                    </a:cubicBezTo>
                    <a:cubicBezTo>
                      <a:pt x="515" y="72"/>
                      <a:pt x="471" y="27"/>
                      <a:pt x="40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97" name="Freeform 230"/>
              <p:cNvSpPr/>
              <p:nvPr>
                <p:custDataLst>
                  <p:tags r:id="rId6"/>
                </p:custDataLst>
              </p:nvPr>
            </p:nvSpPr>
            <p:spPr bwMode="auto">
              <a:xfrm>
                <a:off x="3598655" y="3487105"/>
                <a:ext cx="54536" cy="68241"/>
              </a:xfrm>
              <a:custGeom>
                <a:avLst/>
                <a:gdLst>
                  <a:gd name="T0" fmla="*/ 0 w 81"/>
                  <a:gd name="T1" fmla="*/ 0 h 101"/>
                  <a:gd name="T2" fmla="*/ 0 w 81"/>
                  <a:gd name="T3" fmla="*/ 55 h 101"/>
                  <a:gd name="T4" fmla="*/ 40 w 81"/>
                  <a:gd name="T5" fmla="*/ 101 h 101"/>
                  <a:gd name="T6" fmla="*/ 81 w 81"/>
                  <a:gd name="T7" fmla="*/ 56 h 101"/>
                  <a:gd name="T8" fmla="*/ 81 w 81"/>
                  <a:gd name="T9" fmla="*/ 0 h 101"/>
                  <a:gd name="T10" fmla="*/ 59 w 81"/>
                  <a:gd name="T11" fmla="*/ 0 h 101"/>
                  <a:gd name="T12" fmla="*/ 59 w 81"/>
                  <a:gd name="T13" fmla="*/ 57 h 101"/>
                  <a:gd name="T14" fmla="*/ 40 w 81"/>
                  <a:gd name="T15" fmla="*/ 83 h 101"/>
                  <a:gd name="T16" fmla="*/ 22 w 81"/>
                  <a:gd name="T17" fmla="*/ 57 h 101"/>
                  <a:gd name="T18" fmla="*/ 22 w 81"/>
                  <a:gd name="T19" fmla="*/ 0 h 101"/>
                  <a:gd name="T20" fmla="*/ 0 w 81"/>
                  <a:gd name="T21" fmla="*/ 0 h 1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81" h="101">
                    <a:moveTo>
                      <a:pt x="0" y="0"/>
                    </a:moveTo>
                    <a:cubicBezTo>
                      <a:pt x="0" y="55"/>
                      <a:pt x="0" y="55"/>
                      <a:pt x="0" y="55"/>
                    </a:cubicBezTo>
                    <a:cubicBezTo>
                      <a:pt x="0" y="87"/>
                      <a:pt x="15" y="101"/>
                      <a:pt x="40" y="101"/>
                    </a:cubicBezTo>
                    <a:cubicBezTo>
                      <a:pt x="65" y="101"/>
                      <a:pt x="81" y="86"/>
                      <a:pt x="81" y="56"/>
                    </a:cubicBezTo>
                    <a:cubicBezTo>
                      <a:pt x="81" y="0"/>
                      <a:pt x="81" y="0"/>
                      <a:pt x="81" y="0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57"/>
                      <a:pt x="59" y="57"/>
                      <a:pt x="59" y="57"/>
                    </a:cubicBezTo>
                    <a:cubicBezTo>
                      <a:pt x="59" y="75"/>
                      <a:pt x="52" y="83"/>
                      <a:pt x="40" y="83"/>
                    </a:cubicBezTo>
                    <a:cubicBezTo>
                      <a:pt x="29" y="83"/>
                      <a:pt x="22" y="74"/>
                      <a:pt x="22" y="57"/>
                    </a:cubicBezTo>
                    <a:cubicBezTo>
                      <a:pt x="22" y="0"/>
                      <a:pt x="22" y="0"/>
                      <a:pt x="22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  <p:sp>
            <p:nvSpPr>
              <p:cNvPr id="198" name="Freeform 231"/>
              <p:cNvSpPr>
                <a:spLocks noEditPoints="1"/>
              </p:cNvSpPr>
              <p:nvPr>
                <p:custDataLst>
                  <p:tags r:id="rId7"/>
                </p:custDataLst>
              </p:nvPr>
            </p:nvSpPr>
            <p:spPr bwMode="auto">
              <a:xfrm>
                <a:off x="3666040" y="3486534"/>
                <a:ext cx="47968" cy="67384"/>
              </a:xfrm>
              <a:custGeom>
                <a:avLst/>
                <a:gdLst>
                  <a:gd name="T0" fmla="*/ 31 w 71"/>
                  <a:gd name="T1" fmla="*/ 0 h 100"/>
                  <a:gd name="T2" fmla="*/ 0 w 71"/>
                  <a:gd name="T3" fmla="*/ 2 h 100"/>
                  <a:gd name="T4" fmla="*/ 0 w 71"/>
                  <a:gd name="T5" fmla="*/ 100 h 100"/>
                  <a:gd name="T6" fmla="*/ 23 w 71"/>
                  <a:gd name="T7" fmla="*/ 100 h 100"/>
                  <a:gd name="T8" fmla="*/ 23 w 71"/>
                  <a:gd name="T9" fmla="*/ 65 h 100"/>
                  <a:gd name="T10" fmla="*/ 30 w 71"/>
                  <a:gd name="T11" fmla="*/ 65 h 100"/>
                  <a:gd name="T12" fmla="*/ 62 w 71"/>
                  <a:gd name="T13" fmla="*/ 55 h 100"/>
                  <a:gd name="T14" fmla="*/ 71 w 71"/>
                  <a:gd name="T15" fmla="*/ 31 h 100"/>
                  <a:gd name="T16" fmla="*/ 61 w 71"/>
                  <a:gd name="T17" fmla="*/ 8 h 100"/>
                  <a:gd name="T18" fmla="*/ 31 w 71"/>
                  <a:gd name="T19" fmla="*/ 0 h 100"/>
                  <a:gd name="T20" fmla="*/ 30 w 71"/>
                  <a:gd name="T21" fmla="*/ 48 h 100"/>
                  <a:gd name="T22" fmla="*/ 23 w 71"/>
                  <a:gd name="T23" fmla="*/ 47 h 100"/>
                  <a:gd name="T24" fmla="*/ 23 w 71"/>
                  <a:gd name="T25" fmla="*/ 18 h 100"/>
                  <a:gd name="T26" fmla="*/ 32 w 71"/>
                  <a:gd name="T27" fmla="*/ 17 h 100"/>
                  <a:gd name="T28" fmla="*/ 49 w 71"/>
                  <a:gd name="T29" fmla="*/ 32 h 100"/>
                  <a:gd name="T30" fmla="*/ 30 w 71"/>
                  <a:gd name="T31" fmla="*/ 48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71" h="100">
                    <a:moveTo>
                      <a:pt x="31" y="0"/>
                    </a:moveTo>
                    <a:cubicBezTo>
                      <a:pt x="17" y="0"/>
                      <a:pt x="7" y="1"/>
                      <a:pt x="0" y="2"/>
                    </a:cubicBezTo>
                    <a:cubicBezTo>
                      <a:pt x="0" y="100"/>
                      <a:pt x="0" y="100"/>
                      <a:pt x="0" y="100"/>
                    </a:cubicBezTo>
                    <a:cubicBezTo>
                      <a:pt x="23" y="100"/>
                      <a:pt x="23" y="100"/>
                      <a:pt x="23" y="100"/>
                    </a:cubicBezTo>
                    <a:cubicBezTo>
                      <a:pt x="23" y="65"/>
                      <a:pt x="23" y="65"/>
                      <a:pt x="23" y="65"/>
                    </a:cubicBezTo>
                    <a:cubicBezTo>
                      <a:pt x="25" y="65"/>
                      <a:pt x="27" y="65"/>
                      <a:pt x="30" y="65"/>
                    </a:cubicBezTo>
                    <a:cubicBezTo>
                      <a:pt x="43" y="65"/>
                      <a:pt x="55" y="62"/>
                      <a:pt x="62" y="55"/>
                    </a:cubicBezTo>
                    <a:cubicBezTo>
                      <a:pt x="68" y="49"/>
                      <a:pt x="71" y="41"/>
                      <a:pt x="71" y="31"/>
                    </a:cubicBezTo>
                    <a:cubicBezTo>
                      <a:pt x="71" y="22"/>
                      <a:pt x="67" y="13"/>
                      <a:pt x="61" y="8"/>
                    </a:cubicBezTo>
                    <a:cubicBezTo>
                      <a:pt x="54" y="3"/>
                      <a:pt x="44" y="0"/>
                      <a:pt x="31" y="0"/>
                    </a:cubicBezTo>
                    <a:close/>
                    <a:moveTo>
                      <a:pt x="30" y="48"/>
                    </a:moveTo>
                    <a:cubicBezTo>
                      <a:pt x="27" y="48"/>
                      <a:pt x="24" y="48"/>
                      <a:pt x="23" y="47"/>
                    </a:cubicBezTo>
                    <a:cubicBezTo>
                      <a:pt x="23" y="18"/>
                      <a:pt x="23" y="18"/>
                      <a:pt x="23" y="18"/>
                    </a:cubicBezTo>
                    <a:cubicBezTo>
                      <a:pt x="24" y="18"/>
                      <a:pt x="27" y="17"/>
                      <a:pt x="32" y="17"/>
                    </a:cubicBezTo>
                    <a:cubicBezTo>
                      <a:pt x="43" y="17"/>
                      <a:pt x="49" y="23"/>
                      <a:pt x="49" y="32"/>
                    </a:cubicBezTo>
                    <a:cubicBezTo>
                      <a:pt x="49" y="42"/>
                      <a:pt x="42" y="48"/>
                      <a:pt x="30" y="4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pPr marL="0" marR="0" lvl="0" indent="0" algn="l" defTabSz="914400" rtl="0" eaLnBrk="1" fontAlgn="auto" latinLnBrk="0" hangingPunct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zh-CN" alt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cs typeface="+mn-ea"/>
                  <a:sym typeface="+mn-lt"/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新课导入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65" name="Freeform: Shape 37"/>
          <p:cNvSpPr/>
          <p:nvPr userDrawn="1">
            <p:custDataLst>
              <p:tags r:id="rId2"/>
            </p:custDataLst>
          </p:nvPr>
        </p:nvSpPr>
        <p:spPr bwMode="auto">
          <a:xfrm>
            <a:off x="462278" y="503562"/>
            <a:ext cx="328467" cy="302238"/>
          </a:xfrm>
          <a:custGeom>
            <a:avLst/>
            <a:gdLst>
              <a:gd name="connsiteX0" fmla="*/ 426866 w 577057"/>
              <a:gd name="connsiteY0" fmla="*/ 380772 h 530977"/>
              <a:gd name="connsiteX1" fmla="*/ 461044 w 577057"/>
              <a:gd name="connsiteY1" fmla="*/ 474081 h 530977"/>
              <a:gd name="connsiteX2" fmla="*/ 480791 w 577057"/>
              <a:gd name="connsiteY2" fmla="*/ 434633 h 530977"/>
              <a:gd name="connsiteX3" fmla="*/ 520285 w 577057"/>
              <a:gd name="connsiteY3" fmla="*/ 414909 h 530977"/>
              <a:gd name="connsiteX4" fmla="*/ 392689 w 577057"/>
              <a:gd name="connsiteY4" fmla="*/ 346634 h 530977"/>
              <a:gd name="connsiteX5" fmla="*/ 571172 w 577057"/>
              <a:gd name="connsiteY5" fmla="*/ 412633 h 530977"/>
              <a:gd name="connsiteX6" fmla="*/ 505095 w 577057"/>
              <a:gd name="connsiteY6" fmla="*/ 445254 h 530977"/>
              <a:gd name="connsiteX7" fmla="*/ 574210 w 577057"/>
              <a:gd name="connsiteY7" fmla="*/ 514288 h 530977"/>
              <a:gd name="connsiteX8" fmla="*/ 574210 w 577057"/>
              <a:gd name="connsiteY8" fmla="*/ 527943 h 530977"/>
              <a:gd name="connsiteX9" fmla="*/ 567374 w 577057"/>
              <a:gd name="connsiteY9" fmla="*/ 530977 h 530977"/>
              <a:gd name="connsiteX10" fmla="*/ 559779 w 577057"/>
              <a:gd name="connsiteY10" fmla="*/ 527943 h 530977"/>
              <a:gd name="connsiteX11" fmla="*/ 491424 w 577057"/>
              <a:gd name="connsiteY11" fmla="*/ 459667 h 530977"/>
              <a:gd name="connsiteX12" fmla="*/ 458006 w 577057"/>
              <a:gd name="connsiteY12" fmla="*/ 524908 h 530977"/>
              <a:gd name="connsiteX13" fmla="*/ 9874 w 577057"/>
              <a:gd name="connsiteY13" fmla="*/ 182028 h 530977"/>
              <a:gd name="connsiteX14" fmla="*/ 516473 w 577057"/>
              <a:gd name="connsiteY14" fmla="*/ 182028 h 530977"/>
              <a:gd name="connsiteX15" fmla="*/ 526347 w 577057"/>
              <a:gd name="connsiteY15" fmla="*/ 191888 h 530977"/>
              <a:gd name="connsiteX16" fmla="*/ 526347 w 577057"/>
              <a:gd name="connsiteY16" fmla="*/ 280627 h 530977"/>
              <a:gd name="connsiteX17" fmla="*/ 526347 w 577057"/>
              <a:gd name="connsiteY17" fmla="*/ 364057 h 530977"/>
              <a:gd name="connsiteX18" fmla="*/ 341024 w 577057"/>
              <a:gd name="connsiteY18" fmla="*/ 295796 h 530977"/>
              <a:gd name="connsiteX19" fmla="*/ 422293 w 577057"/>
              <a:gd name="connsiteY19" fmla="*/ 515747 h 530977"/>
              <a:gd name="connsiteX20" fmla="*/ 9874 w 577057"/>
              <a:gd name="connsiteY20" fmla="*/ 515747 h 530977"/>
              <a:gd name="connsiteX21" fmla="*/ 0 w 577057"/>
              <a:gd name="connsiteY21" fmla="*/ 505129 h 530977"/>
              <a:gd name="connsiteX22" fmla="*/ 0 w 577057"/>
              <a:gd name="connsiteY22" fmla="*/ 191888 h 530977"/>
              <a:gd name="connsiteX23" fmla="*/ 9874 w 577057"/>
              <a:gd name="connsiteY23" fmla="*/ 182028 h 530977"/>
              <a:gd name="connsiteX24" fmla="*/ 263553 w 577057"/>
              <a:gd name="connsiteY24" fmla="*/ 40200 h 530977"/>
              <a:gd name="connsiteX25" fmla="*/ 222539 w 577057"/>
              <a:gd name="connsiteY25" fmla="*/ 80400 h 530977"/>
              <a:gd name="connsiteX26" fmla="*/ 263553 w 577057"/>
              <a:gd name="connsiteY26" fmla="*/ 121359 h 530977"/>
              <a:gd name="connsiteX27" fmla="*/ 303808 w 577057"/>
              <a:gd name="connsiteY27" fmla="*/ 80400 h 530977"/>
              <a:gd name="connsiteX28" fmla="*/ 263553 w 577057"/>
              <a:gd name="connsiteY28" fmla="*/ 40200 h 530977"/>
              <a:gd name="connsiteX29" fmla="*/ 172411 w 577057"/>
              <a:gd name="connsiteY29" fmla="*/ 40200 h 530977"/>
              <a:gd name="connsiteX30" fmla="*/ 131397 w 577057"/>
              <a:gd name="connsiteY30" fmla="*/ 80400 h 530977"/>
              <a:gd name="connsiteX31" fmla="*/ 172411 w 577057"/>
              <a:gd name="connsiteY31" fmla="*/ 121359 h 530977"/>
              <a:gd name="connsiteX32" fmla="*/ 212665 w 577057"/>
              <a:gd name="connsiteY32" fmla="*/ 80400 h 530977"/>
              <a:gd name="connsiteX33" fmla="*/ 172411 w 577057"/>
              <a:gd name="connsiteY33" fmla="*/ 40200 h 530977"/>
              <a:gd name="connsiteX34" fmla="*/ 81269 w 577057"/>
              <a:gd name="connsiteY34" fmla="*/ 40200 h 530977"/>
              <a:gd name="connsiteX35" fmla="*/ 40255 w 577057"/>
              <a:gd name="connsiteY35" fmla="*/ 80400 h 530977"/>
              <a:gd name="connsiteX36" fmla="*/ 81269 w 577057"/>
              <a:gd name="connsiteY36" fmla="*/ 121359 h 530977"/>
              <a:gd name="connsiteX37" fmla="*/ 121523 w 577057"/>
              <a:gd name="connsiteY37" fmla="*/ 80400 h 530977"/>
              <a:gd name="connsiteX38" fmla="*/ 81269 w 577057"/>
              <a:gd name="connsiteY38" fmla="*/ 40200 h 530977"/>
              <a:gd name="connsiteX39" fmla="*/ 9874 w 577057"/>
              <a:gd name="connsiteY39" fmla="*/ 0 h 530977"/>
              <a:gd name="connsiteX40" fmla="*/ 516473 w 577057"/>
              <a:gd name="connsiteY40" fmla="*/ 0 h 530977"/>
              <a:gd name="connsiteX41" fmla="*/ 526347 w 577057"/>
              <a:gd name="connsiteY41" fmla="*/ 9860 h 530977"/>
              <a:gd name="connsiteX42" fmla="*/ 526347 w 577057"/>
              <a:gd name="connsiteY42" fmla="*/ 151699 h 530977"/>
              <a:gd name="connsiteX43" fmla="*/ 516473 w 577057"/>
              <a:gd name="connsiteY43" fmla="*/ 161559 h 530977"/>
              <a:gd name="connsiteX44" fmla="*/ 9874 w 577057"/>
              <a:gd name="connsiteY44" fmla="*/ 161559 h 530977"/>
              <a:gd name="connsiteX45" fmla="*/ 0 w 577057"/>
              <a:gd name="connsiteY45" fmla="*/ 151699 h 530977"/>
              <a:gd name="connsiteX46" fmla="*/ 0 w 577057"/>
              <a:gd name="connsiteY46" fmla="*/ 9860 h 530977"/>
              <a:gd name="connsiteX47" fmla="*/ 9874 w 577057"/>
              <a:gd name="connsiteY47" fmla="*/ 0 h 53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577057" h="530977">
                <a:moveTo>
                  <a:pt x="426866" y="380772"/>
                </a:moveTo>
                <a:lnTo>
                  <a:pt x="461044" y="474081"/>
                </a:lnTo>
                <a:lnTo>
                  <a:pt x="480791" y="434633"/>
                </a:lnTo>
                <a:lnTo>
                  <a:pt x="520285" y="414909"/>
                </a:lnTo>
                <a:close/>
                <a:moveTo>
                  <a:pt x="392689" y="346634"/>
                </a:moveTo>
                <a:lnTo>
                  <a:pt x="571172" y="412633"/>
                </a:lnTo>
                <a:lnTo>
                  <a:pt x="505095" y="445254"/>
                </a:lnTo>
                <a:lnTo>
                  <a:pt x="574210" y="514288"/>
                </a:lnTo>
                <a:cubicBezTo>
                  <a:pt x="578007" y="518081"/>
                  <a:pt x="578007" y="524150"/>
                  <a:pt x="574210" y="527943"/>
                </a:cubicBezTo>
                <a:cubicBezTo>
                  <a:pt x="571931" y="530218"/>
                  <a:pt x="569652" y="530977"/>
                  <a:pt x="567374" y="530977"/>
                </a:cubicBezTo>
                <a:cubicBezTo>
                  <a:pt x="564336" y="530977"/>
                  <a:pt x="562058" y="530218"/>
                  <a:pt x="559779" y="527943"/>
                </a:cubicBezTo>
                <a:lnTo>
                  <a:pt x="491424" y="459667"/>
                </a:lnTo>
                <a:lnTo>
                  <a:pt x="458006" y="524908"/>
                </a:lnTo>
                <a:close/>
                <a:moveTo>
                  <a:pt x="9874" y="182028"/>
                </a:moveTo>
                <a:lnTo>
                  <a:pt x="516473" y="182028"/>
                </a:lnTo>
                <a:cubicBezTo>
                  <a:pt x="521790" y="182028"/>
                  <a:pt x="526347" y="186579"/>
                  <a:pt x="526347" y="191888"/>
                </a:cubicBezTo>
                <a:lnTo>
                  <a:pt x="526347" y="280627"/>
                </a:lnTo>
                <a:lnTo>
                  <a:pt x="526347" y="364057"/>
                </a:lnTo>
                <a:lnTo>
                  <a:pt x="341024" y="295796"/>
                </a:lnTo>
                <a:lnTo>
                  <a:pt x="422293" y="515747"/>
                </a:lnTo>
                <a:lnTo>
                  <a:pt x="9874" y="515747"/>
                </a:lnTo>
                <a:cubicBezTo>
                  <a:pt x="4557" y="515747"/>
                  <a:pt x="0" y="511196"/>
                  <a:pt x="0" y="505129"/>
                </a:cubicBezTo>
                <a:lnTo>
                  <a:pt x="0" y="191888"/>
                </a:lnTo>
                <a:cubicBezTo>
                  <a:pt x="0" y="186579"/>
                  <a:pt x="4557" y="182028"/>
                  <a:pt x="9874" y="182028"/>
                </a:cubicBezTo>
                <a:close/>
                <a:moveTo>
                  <a:pt x="263553" y="40200"/>
                </a:moveTo>
                <a:cubicBezTo>
                  <a:pt x="240768" y="40200"/>
                  <a:pt x="222539" y="58404"/>
                  <a:pt x="222539" y="80400"/>
                </a:cubicBezTo>
                <a:cubicBezTo>
                  <a:pt x="222539" y="103155"/>
                  <a:pt x="240768" y="121359"/>
                  <a:pt x="263553" y="121359"/>
                </a:cubicBezTo>
                <a:cubicBezTo>
                  <a:pt x="285579" y="121359"/>
                  <a:pt x="303808" y="103155"/>
                  <a:pt x="303808" y="80400"/>
                </a:cubicBezTo>
                <a:cubicBezTo>
                  <a:pt x="303808" y="58404"/>
                  <a:pt x="285579" y="40200"/>
                  <a:pt x="263553" y="40200"/>
                </a:cubicBezTo>
                <a:close/>
                <a:moveTo>
                  <a:pt x="172411" y="40200"/>
                </a:moveTo>
                <a:cubicBezTo>
                  <a:pt x="149625" y="40200"/>
                  <a:pt x="131397" y="58404"/>
                  <a:pt x="131397" y="80400"/>
                </a:cubicBezTo>
                <a:cubicBezTo>
                  <a:pt x="131397" y="103155"/>
                  <a:pt x="149625" y="121359"/>
                  <a:pt x="172411" y="121359"/>
                </a:cubicBezTo>
                <a:cubicBezTo>
                  <a:pt x="194437" y="121359"/>
                  <a:pt x="212665" y="103155"/>
                  <a:pt x="212665" y="80400"/>
                </a:cubicBezTo>
                <a:cubicBezTo>
                  <a:pt x="212665" y="58404"/>
                  <a:pt x="194437" y="40200"/>
                  <a:pt x="172411" y="40200"/>
                </a:cubicBezTo>
                <a:close/>
                <a:moveTo>
                  <a:pt x="81269" y="40200"/>
                </a:moveTo>
                <a:cubicBezTo>
                  <a:pt x="58483" y="40200"/>
                  <a:pt x="40255" y="58404"/>
                  <a:pt x="40255" y="80400"/>
                </a:cubicBezTo>
                <a:cubicBezTo>
                  <a:pt x="40255" y="103155"/>
                  <a:pt x="58483" y="121359"/>
                  <a:pt x="81269" y="121359"/>
                </a:cubicBezTo>
                <a:cubicBezTo>
                  <a:pt x="103295" y="121359"/>
                  <a:pt x="121523" y="103155"/>
                  <a:pt x="121523" y="80400"/>
                </a:cubicBezTo>
                <a:cubicBezTo>
                  <a:pt x="121523" y="58404"/>
                  <a:pt x="103295" y="40200"/>
                  <a:pt x="81269" y="40200"/>
                </a:cubicBezTo>
                <a:close/>
                <a:moveTo>
                  <a:pt x="9874" y="0"/>
                </a:moveTo>
                <a:lnTo>
                  <a:pt x="516473" y="0"/>
                </a:lnTo>
                <a:cubicBezTo>
                  <a:pt x="521790" y="0"/>
                  <a:pt x="526347" y="4551"/>
                  <a:pt x="526347" y="9860"/>
                </a:cubicBezTo>
                <a:lnTo>
                  <a:pt x="526347" y="151699"/>
                </a:lnTo>
                <a:cubicBezTo>
                  <a:pt x="526347" y="157008"/>
                  <a:pt x="521790" y="161559"/>
                  <a:pt x="516473" y="161559"/>
                </a:cubicBezTo>
                <a:lnTo>
                  <a:pt x="9874" y="161559"/>
                </a:lnTo>
                <a:cubicBezTo>
                  <a:pt x="4557" y="161559"/>
                  <a:pt x="0" y="157008"/>
                  <a:pt x="0" y="151699"/>
                </a:cubicBezTo>
                <a:lnTo>
                  <a:pt x="0" y="9860"/>
                </a:lnTo>
                <a:cubicBezTo>
                  <a:pt x="0" y="4551"/>
                  <a:pt x="4557" y="0"/>
                  <a:pt x="98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知识讲解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grpSp>
        <p:nvGrpSpPr>
          <p:cNvPr id="227" name="组合 226"/>
          <p:cNvGrpSpPr/>
          <p:nvPr userDrawn="1"/>
        </p:nvGrpSpPr>
        <p:grpSpPr>
          <a:xfrm>
            <a:off x="456565" y="455930"/>
            <a:ext cx="340360" cy="381635"/>
            <a:chOff x="3199776" y="780891"/>
            <a:chExt cx="470261" cy="527652"/>
          </a:xfrm>
          <a:solidFill>
            <a:schemeClr val="bg1"/>
          </a:solidFill>
        </p:grpSpPr>
        <p:sp>
          <p:nvSpPr>
            <p:cNvPr id="228" name="Freeform 433"/>
            <p:cNvSpPr>
              <a:spLocks noEditPoints="1"/>
            </p:cNvSpPr>
            <p:nvPr>
              <p:custDataLst>
                <p:tags r:id="rId2"/>
              </p:custDataLst>
            </p:nvPr>
          </p:nvSpPr>
          <p:spPr bwMode="auto">
            <a:xfrm>
              <a:off x="3262591" y="927080"/>
              <a:ext cx="64814" cy="65671"/>
            </a:xfrm>
            <a:custGeom>
              <a:avLst/>
              <a:gdLst>
                <a:gd name="T0" fmla="*/ 96 w 96"/>
                <a:gd name="T1" fmla="*/ 48 h 97"/>
                <a:gd name="T2" fmla="*/ 48 w 96"/>
                <a:gd name="T3" fmla="*/ 0 h 97"/>
                <a:gd name="T4" fmla="*/ 0 w 96"/>
                <a:gd name="T5" fmla="*/ 48 h 97"/>
                <a:gd name="T6" fmla="*/ 48 w 96"/>
                <a:gd name="T7" fmla="*/ 97 h 97"/>
                <a:gd name="T8" fmla="*/ 96 w 96"/>
                <a:gd name="T9" fmla="*/ 48 h 97"/>
                <a:gd name="T10" fmla="*/ 28 w 96"/>
                <a:gd name="T11" fmla="*/ 71 h 97"/>
                <a:gd name="T12" fmla="*/ 31 w 96"/>
                <a:gd name="T13" fmla="*/ 61 h 97"/>
                <a:gd name="T14" fmla="*/ 45 w 96"/>
                <a:gd name="T15" fmla="*/ 65 h 97"/>
                <a:gd name="T16" fmla="*/ 53 w 96"/>
                <a:gd name="T17" fmla="*/ 60 h 97"/>
                <a:gd name="T18" fmla="*/ 44 w 96"/>
                <a:gd name="T19" fmla="*/ 52 h 97"/>
                <a:gd name="T20" fmla="*/ 29 w 96"/>
                <a:gd name="T21" fmla="*/ 37 h 97"/>
                <a:gd name="T22" fmla="*/ 43 w 96"/>
                <a:gd name="T23" fmla="*/ 21 h 97"/>
                <a:gd name="T24" fmla="*/ 43 w 96"/>
                <a:gd name="T25" fmla="*/ 13 h 97"/>
                <a:gd name="T26" fmla="*/ 52 w 96"/>
                <a:gd name="T27" fmla="*/ 13 h 97"/>
                <a:gd name="T28" fmla="*/ 52 w 96"/>
                <a:gd name="T29" fmla="*/ 21 h 97"/>
                <a:gd name="T30" fmla="*/ 64 w 96"/>
                <a:gd name="T31" fmla="*/ 24 h 97"/>
                <a:gd name="T32" fmla="*/ 62 w 96"/>
                <a:gd name="T33" fmla="*/ 33 h 97"/>
                <a:gd name="T34" fmla="*/ 49 w 96"/>
                <a:gd name="T35" fmla="*/ 30 h 97"/>
                <a:gd name="T36" fmla="*/ 42 w 96"/>
                <a:gd name="T37" fmla="*/ 35 h 97"/>
                <a:gd name="T38" fmla="*/ 52 w 96"/>
                <a:gd name="T39" fmla="*/ 42 h 97"/>
                <a:gd name="T40" fmla="*/ 66 w 96"/>
                <a:gd name="T41" fmla="*/ 58 h 97"/>
                <a:gd name="T42" fmla="*/ 51 w 96"/>
                <a:gd name="T43" fmla="*/ 74 h 97"/>
                <a:gd name="T44" fmla="*/ 51 w 96"/>
                <a:gd name="T45" fmla="*/ 83 h 97"/>
                <a:gd name="T46" fmla="*/ 43 w 96"/>
                <a:gd name="T47" fmla="*/ 83 h 97"/>
                <a:gd name="T48" fmla="*/ 43 w 96"/>
                <a:gd name="T49" fmla="*/ 75 h 97"/>
                <a:gd name="T50" fmla="*/ 28 w 96"/>
                <a:gd name="T51" fmla="*/ 71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6" h="97">
                  <a:moveTo>
                    <a:pt x="96" y="48"/>
                  </a:moveTo>
                  <a:cubicBezTo>
                    <a:pt x="96" y="21"/>
                    <a:pt x="75" y="0"/>
                    <a:pt x="48" y="0"/>
                  </a:cubicBezTo>
                  <a:cubicBezTo>
                    <a:pt x="22" y="0"/>
                    <a:pt x="0" y="21"/>
                    <a:pt x="0" y="48"/>
                  </a:cubicBezTo>
                  <a:cubicBezTo>
                    <a:pt x="0" y="75"/>
                    <a:pt x="22" y="97"/>
                    <a:pt x="48" y="97"/>
                  </a:cubicBezTo>
                  <a:cubicBezTo>
                    <a:pt x="75" y="97"/>
                    <a:pt x="96" y="75"/>
                    <a:pt x="96" y="48"/>
                  </a:cubicBezTo>
                  <a:close/>
                  <a:moveTo>
                    <a:pt x="28" y="71"/>
                  </a:moveTo>
                  <a:cubicBezTo>
                    <a:pt x="31" y="61"/>
                    <a:pt x="31" y="61"/>
                    <a:pt x="31" y="61"/>
                  </a:cubicBezTo>
                  <a:cubicBezTo>
                    <a:pt x="34" y="63"/>
                    <a:pt x="39" y="65"/>
                    <a:pt x="45" y="65"/>
                  </a:cubicBezTo>
                  <a:cubicBezTo>
                    <a:pt x="50" y="65"/>
                    <a:pt x="53" y="63"/>
                    <a:pt x="53" y="60"/>
                  </a:cubicBezTo>
                  <a:cubicBezTo>
                    <a:pt x="53" y="56"/>
                    <a:pt x="51" y="54"/>
                    <a:pt x="44" y="52"/>
                  </a:cubicBezTo>
                  <a:cubicBezTo>
                    <a:pt x="35" y="49"/>
                    <a:pt x="29" y="45"/>
                    <a:pt x="29" y="37"/>
                  </a:cubicBezTo>
                  <a:cubicBezTo>
                    <a:pt x="29" y="29"/>
                    <a:pt x="34" y="23"/>
                    <a:pt x="43" y="21"/>
                  </a:cubicBezTo>
                  <a:cubicBezTo>
                    <a:pt x="43" y="13"/>
                    <a:pt x="43" y="13"/>
                    <a:pt x="43" y="13"/>
                  </a:cubicBezTo>
                  <a:cubicBezTo>
                    <a:pt x="52" y="13"/>
                    <a:pt x="52" y="13"/>
                    <a:pt x="52" y="13"/>
                  </a:cubicBezTo>
                  <a:cubicBezTo>
                    <a:pt x="52" y="21"/>
                    <a:pt x="52" y="21"/>
                    <a:pt x="52" y="21"/>
                  </a:cubicBezTo>
                  <a:cubicBezTo>
                    <a:pt x="57" y="21"/>
                    <a:pt x="61" y="22"/>
                    <a:pt x="64" y="24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59" y="32"/>
                    <a:pt x="55" y="30"/>
                    <a:pt x="49" y="30"/>
                  </a:cubicBezTo>
                  <a:cubicBezTo>
                    <a:pt x="44" y="30"/>
                    <a:pt x="42" y="33"/>
                    <a:pt x="42" y="35"/>
                  </a:cubicBezTo>
                  <a:cubicBezTo>
                    <a:pt x="42" y="38"/>
                    <a:pt x="45" y="40"/>
                    <a:pt x="52" y="42"/>
                  </a:cubicBezTo>
                  <a:cubicBezTo>
                    <a:pt x="62" y="46"/>
                    <a:pt x="66" y="51"/>
                    <a:pt x="66" y="58"/>
                  </a:cubicBezTo>
                  <a:cubicBezTo>
                    <a:pt x="66" y="66"/>
                    <a:pt x="61" y="73"/>
                    <a:pt x="51" y="74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3" y="83"/>
                    <a:pt x="43" y="83"/>
                    <a:pt x="43" y="83"/>
                  </a:cubicBezTo>
                  <a:cubicBezTo>
                    <a:pt x="43" y="75"/>
                    <a:pt x="43" y="75"/>
                    <a:pt x="43" y="75"/>
                  </a:cubicBezTo>
                  <a:cubicBezTo>
                    <a:pt x="37" y="75"/>
                    <a:pt x="32" y="73"/>
                    <a:pt x="28" y="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29" name="Freeform 434"/>
            <p:cNvSpPr>
              <a:spLocks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3367094" y="867120"/>
              <a:ext cx="140479" cy="141621"/>
            </a:xfrm>
            <a:custGeom>
              <a:avLst/>
              <a:gdLst>
                <a:gd name="T0" fmla="*/ 104 w 208"/>
                <a:gd name="T1" fmla="*/ 0 h 210"/>
                <a:gd name="T2" fmla="*/ 0 w 208"/>
                <a:gd name="T3" fmla="*/ 105 h 210"/>
                <a:gd name="T4" fmla="*/ 104 w 208"/>
                <a:gd name="T5" fmla="*/ 210 h 210"/>
                <a:gd name="T6" fmla="*/ 208 w 208"/>
                <a:gd name="T7" fmla="*/ 105 h 210"/>
                <a:gd name="T8" fmla="*/ 104 w 208"/>
                <a:gd name="T9" fmla="*/ 0 h 210"/>
                <a:gd name="T10" fmla="*/ 111 w 208"/>
                <a:gd name="T11" fmla="*/ 161 h 210"/>
                <a:gd name="T12" fmla="*/ 111 w 208"/>
                <a:gd name="T13" fmla="*/ 180 h 210"/>
                <a:gd name="T14" fmla="*/ 92 w 208"/>
                <a:gd name="T15" fmla="*/ 180 h 210"/>
                <a:gd name="T16" fmla="*/ 92 w 208"/>
                <a:gd name="T17" fmla="*/ 163 h 210"/>
                <a:gd name="T18" fmla="*/ 61 w 208"/>
                <a:gd name="T19" fmla="*/ 155 h 210"/>
                <a:gd name="T20" fmla="*/ 66 w 208"/>
                <a:gd name="T21" fmla="*/ 133 h 210"/>
                <a:gd name="T22" fmla="*/ 97 w 208"/>
                <a:gd name="T23" fmla="*/ 141 h 210"/>
                <a:gd name="T24" fmla="*/ 115 w 208"/>
                <a:gd name="T25" fmla="*/ 130 h 210"/>
                <a:gd name="T26" fmla="*/ 95 w 208"/>
                <a:gd name="T27" fmla="*/ 114 h 210"/>
                <a:gd name="T28" fmla="*/ 62 w 208"/>
                <a:gd name="T29" fmla="*/ 80 h 210"/>
                <a:gd name="T30" fmla="*/ 93 w 208"/>
                <a:gd name="T31" fmla="*/ 47 h 210"/>
                <a:gd name="T32" fmla="*/ 93 w 208"/>
                <a:gd name="T33" fmla="*/ 30 h 210"/>
                <a:gd name="T34" fmla="*/ 111 w 208"/>
                <a:gd name="T35" fmla="*/ 30 h 210"/>
                <a:gd name="T36" fmla="*/ 111 w 208"/>
                <a:gd name="T37" fmla="*/ 46 h 210"/>
                <a:gd name="T38" fmla="*/ 138 w 208"/>
                <a:gd name="T39" fmla="*/ 52 h 210"/>
                <a:gd name="T40" fmla="*/ 133 w 208"/>
                <a:gd name="T41" fmla="*/ 73 h 210"/>
                <a:gd name="T42" fmla="*/ 106 w 208"/>
                <a:gd name="T43" fmla="*/ 66 h 210"/>
                <a:gd name="T44" fmla="*/ 90 w 208"/>
                <a:gd name="T45" fmla="*/ 77 h 210"/>
                <a:gd name="T46" fmla="*/ 113 w 208"/>
                <a:gd name="T47" fmla="*/ 93 h 210"/>
                <a:gd name="T48" fmla="*/ 143 w 208"/>
                <a:gd name="T49" fmla="*/ 127 h 210"/>
                <a:gd name="T50" fmla="*/ 111 w 208"/>
                <a:gd name="T51" fmla="*/ 161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208" h="210">
                  <a:moveTo>
                    <a:pt x="104" y="0"/>
                  </a:moveTo>
                  <a:cubicBezTo>
                    <a:pt x="47" y="0"/>
                    <a:pt x="0" y="47"/>
                    <a:pt x="0" y="105"/>
                  </a:cubicBezTo>
                  <a:cubicBezTo>
                    <a:pt x="0" y="163"/>
                    <a:pt x="47" y="210"/>
                    <a:pt x="104" y="210"/>
                  </a:cubicBezTo>
                  <a:cubicBezTo>
                    <a:pt x="162" y="210"/>
                    <a:pt x="208" y="163"/>
                    <a:pt x="208" y="105"/>
                  </a:cubicBezTo>
                  <a:cubicBezTo>
                    <a:pt x="208" y="47"/>
                    <a:pt x="162" y="0"/>
                    <a:pt x="104" y="0"/>
                  </a:cubicBezTo>
                  <a:close/>
                  <a:moveTo>
                    <a:pt x="111" y="161"/>
                  </a:moveTo>
                  <a:cubicBezTo>
                    <a:pt x="111" y="180"/>
                    <a:pt x="111" y="180"/>
                    <a:pt x="111" y="180"/>
                  </a:cubicBezTo>
                  <a:cubicBezTo>
                    <a:pt x="92" y="180"/>
                    <a:pt x="92" y="180"/>
                    <a:pt x="92" y="180"/>
                  </a:cubicBezTo>
                  <a:cubicBezTo>
                    <a:pt x="92" y="163"/>
                    <a:pt x="92" y="163"/>
                    <a:pt x="92" y="163"/>
                  </a:cubicBezTo>
                  <a:cubicBezTo>
                    <a:pt x="80" y="162"/>
                    <a:pt x="68" y="159"/>
                    <a:pt x="61" y="155"/>
                  </a:cubicBezTo>
                  <a:cubicBezTo>
                    <a:pt x="66" y="133"/>
                    <a:pt x="66" y="133"/>
                    <a:pt x="66" y="133"/>
                  </a:cubicBezTo>
                  <a:cubicBezTo>
                    <a:pt x="74" y="138"/>
                    <a:pt x="85" y="141"/>
                    <a:pt x="97" y="141"/>
                  </a:cubicBezTo>
                  <a:cubicBezTo>
                    <a:pt x="108" y="141"/>
                    <a:pt x="115" y="137"/>
                    <a:pt x="115" y="130"/>
                  </a:cubicBezTo>
                  <a:cubicBezTo>
                    <a:pt x="115" y="123"/>
                    <a:pt x="109" y="118"/>
                    <a:pt x="95" y="114"/>
                  </a:cubicBezTo>
                  <a:cubicBezTo>
                    <a:pt x="76" y="107"/>
                    <a:pt x="62" y="98"/>
                    <a:pt x="62" y="80"/>
                  </a:cubicBezTo>
                  <a:cubicBezTo>
                    <a:pt x="62" y="64"/>
                    <a:pt x="74" y="51"/>
                    <a:pt x="93" y="47"/>
                  </a:cubicBezTo>
                  <a:cubicBezTo>
                    <a:pt x="93" y="30"/>
                    <a:pt x="93" y="30"/>
                    <a:pt x="93" y="30"/>
                  </a:cubicBezTo>
                  <a:cubicBezTo>
                    <a:pt x="111" y="30"/>
                    <a:pt x="111" y="30"/>
                    <a:pt x="111" y="30"/>
                  </a:cubicBezTo>
                  <a:cubicBezTo>
                    <a:pt x="111" y="46"/>
                    <a:pt x="111" y="46"/>
                    <a:pt x="111" y="46"/>
                  </a:cubicBezTo>
                  <a:cubicBezTo>
                    <a:pt x="124" y="46"/>
                    <a:pt x="132" y="49"/>
                    <a:pt x="138" y="52"/>
                  </a:cubicBezTo>
                  <a:cubicBezTo>
                    <a:pt x="133" y="73"/>
                    <a:pt x="133" y="73"/>
                    <a:pt x="133" y="73"/>
                  </a:cubicBezTo>
                  <a:cubicBezTo>
                    <a:pt x="128" y="71"/>
                    <a:pt x="120" y="66"/>
                    <a:pt x="106" y="66"/>
                  </a:cubicBezTo>
                  <a:cubicBezTo>
                    <a:pt x="94" y="66"/>
                    <a:pt x="90" y="72"/>
                    <a:pt x="90" y="77"/>
                  </a:cubicBezTo>
                  <a:cubicBezTo>
                    <a:pt x="90" y="83"/>
                    <a:pt x="97" y="87"/>
                    <a:pt x="113" y="93"/>
                  </a:cubicBezTo>
                  <a:cubicBezTo>
                    <a:pt x="135" y="100"/>
                    <a:pt x="143" y="111"/>
                    <a:pt x="143" y="127"/>
                  </a:cubicBezTo>
                  <a:cubicBezTo>
                    <a:pt x="143" y="144"/>
                    <a:pt x="132" y="158"/>
                    <a:pt x="111" y="16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30" name="Freeform 435"/>
            <p:cNvSpPr>
              <a:spLocks noEditPoints="1"/>
            </p:cNvSpPr>
            <p:nvPr>
              <p:custDataLst>
                <p:tags r:id="rId4"/>
              </p:custDataLst>
            </p:nvPr>
          </p:nvSpPr>
          <p:spPr bwMode="auto">
            <a:xfrm>
              <a:off x="3282007" y="1022446"/>
              <a:ext cx="89941" cy="91083"/>
            </a:xfrm>
            <a:custGeom>
              <a:avLst/>
              <a:gdLst>
                <a:gd name="T0" fmla="*/ 67 w 133"/>
                <a:gd name="T1" fmla="*/ 0 h 135"/>
                <a:gd name="T2" fmla="*/ 0 w 133"/>
                <a:gd name="T3" fmla="*/ 68 h 135"/>
                <a:gd name="T4" fmla="*/ 67 w 133"/>
                <a:gd name="T5" fmla="*/ 135 h 135"/>
                <a:gd name="T6" fmla="*/ 133 w 133"/>
                <a:gd name="T7" fmla="*/ 68 h 135"/>
                <a:gd name="T8" fmla="*/ 67 w 133"/>
                <a:gd name="T9" fmla="*/ 0 h 135"/>
                <a:gd name="T10" fmla="*/ 71 w 133"/>
                <a:gd name="T11" fmla="*/ 104 h 135"/>
                <a:gd name="T12" fmla="*/ 71 w 133"/>
                <a:gd name="T13" fmla="*/ 116 h 135"/>
                <a:gd name="T14" fmla="*/ 59 w 133"/>
                <a:gd name="T15" fmla="*/ 116 h 135"/>
                <a:gd name="T16" fmla="*/ 59 w 133"/>
                <a:gd name="T17" fmla="*/ 105 h 135"/>
                <a:gd name="T18" fmla="*/ 39 w 133"/>
                <a:gd name="T19" fmla="*/ 100 h 135"/>
                <a:gd name="T20" fmla="*/ 43 w 133"/>
                <a:gd name="T21" fmla="*/ 86 h 135"/>
                <a:gd name="T22" fmla="*/ 62 w 133"/>
                <a:gd name="T23" fmla="*/ 91 h 135"/>
                <a:gd name="T24" fmla="*/ 74 w 133"/>
                <a:gd name="T25" fmla="*/ 84 h 135"/>
                <a:gd name="T26" fmla="*/ 61 w 133"/>
                <a:gd name="T27" fmla="*/ 73 h 135"/>
                <a:gd name="T28" fmla="*/ 40 w 133"/>
                <a:gd name="T29" fmla="*/ 52 h 135"/>
                <a:gd name="T30" fmla="*/ 60 w 133"/>
                <a:gd name="T31" fmla="*/ 31 h 135"/>
                <a:gd name="T32" fmla="*/ 60 w 133"/>
                <a:gd name="T33" fmla="*/ 20 h 135"/>
                <a:gd name="T34" fmla="*/ 72 w 133"/>
                <a:gd name="T35" fmla="*/ 20 h 135"/>
                <a:gd name="T36" fmla="*/ 72 w 133"/>
                <a:gd name="T37" fmla="*/ 30 h 135"/>
                <a:gd name="T38" fmla="*/ 89 w 133"/>
                <a:gd name="T39" fmla="*/ 34 h 135"/>
                <a:gd name="T40" fmla="*/ 85 w 133"/>
                <a:gd name="T41" fmla="*/ 47 h 135"/>
                <a:gd name="T42" fmla="*/ 68 w 133"/>
                <a:gd name="T43" fmla="*/ 43 h 135"/>
                <a:gd name="T44" fmla="*/ 58 w 133"/>
                <a:gd name="T45" fmla="*/ 50 h 135"/>
                <a:gd name="T46" fmla="*/ 72 w 133"/>
                <a:gd name="T47" fmla="*/ 60 h 135"/>
                <a:gd name="T48" fmla="*/ 92 w 133"/>
                <a:gd name="T49" fmla="*/ 82 h 135"/>
                <a:gd name="T50" fmla="*/ 71 w 133"/>
                <a:gd name="T51" fmla="*/ 104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3" h="135">
                  <a:moveTo>
                    <a:pt x="67" y="0"/>
                  </a:moveTo>
                  <a:cubicBezTo>
                    <a:pt x="30" y="0"/>
                    <a:pt x="0" y="31"/>
                    <a:pt x="0" y="68"/>
                  </a:cubicBezTo>
                  <a:cubicBezTo>
                    <a:pt x="0" y="105"/>
                    <a:pt x="30" y="135"/>
                    <a:pt x="67" y="135"/>
                  </a:cubicBezTo>
                  <a:cubicBezTo>
                    <a:pt x="104" y="135"/>
                    <a:pt x="133" y="105"/>
                    <a:pt x="133" y="68"/>
                  </a:cubicBezTo>
                  <a:cubicBezTo>
                    <a:pt x="133" y="31"/>
                    <a:pt x="104" y="0"/>
                    <a:pt x="67" y="0"/>
                  </a:cubicBezTo>
                  <a:close/>
                  <a:moveTo>
                    <a:pt x="71" y="104"/>
                  </a:moveTo>
                  <a:cubicBezTo>
                    <a:pt x="71" y="116"/>
                    <a:pt x="71" y="116"/>
                    <a:pt x="71" y="116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1" y="104"/>
                    <a:pt x="44" y="102"/>
                    <a:pt x="39" y="100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8" y="88"/>
                    <a:pt x="55" y="91"/>
                    <a:pt x="62" y="91"/>
                  </a:cubicBezTo>
                  <a:cubicBezTo>
                    <a:pt x="69" y="91"/>
                    <a:pt x="74" y="88"/>
                    <a:pt x="74" y="84"/>
                  </a:cubicBezTo>
                  <a:cubicBezTo>
                    <a:pt x="74" y="79"/>
                    <a:pt x="70" y="76"/>
                    <a:pt x="61" y="73"/>
                  </a:cubicBezTo>
                  <a:cubicBezTo>
                    <a:pt x="49" y="69"/>
                    <a:pt x="40" y="63"/>
                    <a:pt x="40" y="52"/>
                  </a:cubicBezTo>
                  <a:cubicBezTo>
                    <a:pt x="40" y="41"/>
                    <a:pt x="47" y="33"/>
                    <a:pt x="60" y="31"/>
                  </a:cubicBezTo>
                  <a:cubicBezTo>
                    <a:pt x="60" y="20"/>
                    <a:pt x="60" y="20"/>
                    <a:pt x="60" y="20"/>
                  </a:cubicBezTo>
                  <a:cubicBezTo>
                    <a:pt x="72" y="20"/>
                    <a:pt x="72" y="20"/>
                    <a:pt x="72" y="20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9" y="30"/>
                    <a:pt x="85" y="32"/>
                    <a:pt x="89" y="34"/>
                  </a:cubicBezTo>
                  <a:cubicBezTo>
                    <a:pt x="85" y="47"/>
                    <a:pt x="85" y="47"/>
                    <a:pt x="85" y="47"/>
                  </a:cubicBezTo>
                  <a:cubicBezTo>
                    <a:pt x="82" y="46"/>
                    <a:pt x="77" y="43"/>
                    <a:pt x="68" y="43"/>
                  </a:cubicBezTo>
                  <a:cubicBezTo>
                    <a:pt x="61" y="43"/>
                    <a:pt x="58" y="46"/>
                    <a:pt x="58" y="50"/>
                  </a:cubicBezTo>
                  <a:cubicBezTo>
                    <a:pt x="58" y="54"/>
                    <a:pt x="62" y="56"/>
                    <a:pt x="72" y="60"/>
                  </a:cubicBezTo>
                  <a:cubicBezTo>
                    <a:pt x="86" y="65"/>
                    <a:pt x="92" y="71"/>
                    <a:pt x="92" y="82"/>
                  </a:cubicBezTo>
                  <a:cubicBezTo>
                    <a:pt x="92" y="93"/>
                    <a:pt x="85" y="101"/>
                    <a:pt x="71" y="10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  <p:sp>
          <p:nvSpPr>
            <p:cNvPr id="231" name="Freeform 436"/>
            <p:cNvSpPr>
              <a:spLocks noEditPoints="1"/>
            </p:cNvSpPr>
            <p:nvPr>
              <p:custDataLst>
                <p:tags r:id="rId5"/>
              </p:custDataLst>
            </p:nvPr>
          </p:nvSpPr>
          <p:spPr bwMode="auto">
            <a:xfrm>
              <a:off x="3199776" y="780891"/>
              <a:ext cx="470261" cy="527652"/>
            </a:xfrm>
            <a:custGeom>
              <a:avLst/>
              <a:gdLst>
                <a:gd name="T0" fmla="*/ 652 w 697"/>
                <a:gd name="T1" fmla="*/ 426 h 782"/>
                <a:gd name="T2" fmla="*/ 601 w 697"/>
                <a:gd name="T3" fmla="*/ 366 h 782"/>
                <a:gd name="T4" fmla="*/ 603 w 697"/>
                <a:gd name="T5" fmla="*/ 267 h 782"/>
                <a:gd name="T6" fmla="*/ 585 w 697"/>
                <a:gd name="T7" fmla="*/ 182 h 782"/>
                <a:gd name="T8" fmla="*/ 509 w 697"/>
                <a:gd name="T9" fmla="*/ 80 h 782"/>
                <a:gd name="T10" fmla="*/ 298 w 697"/>
                <a:gd name="T11" fmla="*/ 0 h 782"/>
                <a:gd name="T12" fmla="*/ 0 w 697"/>
                <a:gd name="T13" fmla="*/ 273 h 782"/>
                <a:gd name="T14" fmla="*/ 2 w 697"/>
                <a:gd name="T15" fmla="*/ 302 h 782"/>
                <a:gd name="T16" fmla="*/ 82 w 697"/>
                <a:gd name="T17" fmla="*/ 533 h 782"/>
                <a:gd name="T18" fmla="*/ 0 w 697"/>
                <a:gd name="T19" fmla="*/ 781 h 782"/>
                <a:gd name="T20" fmla="*/ 362 w 697"/>
                <a:gd name="T21" fmla="*/ 782 h 782"/>
                <a:gd name="T22" fmla="*/ 433 w 697"/>
                <a:gd name="T23" fmla="*/ 674 h 782"/>
                <a:gd name="T24" fmla="*/ 545 w 697"/>
                <a:gd name="T25" fmla="*/ 675 h 782"/>
                <a:gd name="T26" fmla="*/ 563 w 697"/>
                <a:gd name="T27" fmla="*/ 673 h 782"/>
                <a:gd name="T28" fmla="*/ 564 w 697"/>
                <a:gd name="T29" fmla="*/ 673 h 782"/>
                <a:gd name="T30" fmla="*/ 564 w 697"/>
                <a:gd name="T31" fmla="*/ 673 h 782"/>
                <a:gd name="T32" fmla="*/ 571 w 697"/>
                <a:gd name="T33" fmla="*/ 601 h 782"/>
                <a:gd name="T34" fmla="*/ 595 w 697"/>
                <a:gd name="T35" fmla="*/ 577 h 782"/>
                <a:gd name="T36" fmla="*/ 595 w 697"/>
                <a:gd name="T37" fmla="*/ 575 h 782"/>
                <a:gd name="T38" fmla="*/ 561 w 697"/>
                <a:gd name="T39" fmla="*/ 554 h 782"/>
                <a:gd name="T40" fmla="*/ 570 w 697"/>
                <a:gd name="T41" fmla="*/ 554 h 782"/>
                <a:gd name="T42" fmla="*/ 598 w 697"/>
                <a:gd name="T43" fmla="*/ 536 h 782"/>
                <a:gd name="T44" fmla="*/ 598 w 697"/>
                <a:gd name="T45" fmla="*/ 535 h 782"/>
                <a:gd name="T46" fmla="*/ 595 w 697"/>
                <a:gd name="T47" fmla="*/ 527 h 782"/>
                <a:gd name="T48" fmla="*/ 611 w 697"/>
                <a:gd name="T49" fmla="*/ 461 h 782"/>
                <a:gd name="T50" fmla="*/ 652 w 697"/>
                <a:gd name="T51" fmla="*/ 426 h 782"/>
                <a:gd name="T52" fmla="*/ 78 w 697"/>
                <a:gd name="T53" fmla="*/ 265 h 782"/>
                <a:gd name="T54" fmla="*/ 141 w 697"/>
                <a:gd name="T55" fmla="*/ 201 h 782"/>
                <a:gd name="T56" fmla="*/ 205 w 697"/>
                <a:gd name="T57" fmla="*/ 265 h 782"/>
                <a:gd name="T58" fmla="*/ 141 w 697"/>
                <a:gd name="T59" fmla="*/ 329 h 782"/>
                <a:gd name="T60" fmla="*/ 78 w 697"/>
                <a:gd name="T61" fmla="*/ 265 h 782"/>
                <a:gd name="T62" fmla="*/ 189 w 697"/>
                <a:gd name="T63" fmla="*/ 514 h 782"/>
                <a:gd name="T64" fmla="*/ 101 w 697"/>
                <a:gd name="T65" fmla="*/ 426 h 782"/>
                <a:gd name="T66" fmla="*/ 189 w 697"/>
                <a:gd name="T67" fmla="*/ 337 h 782"/>
                <a:gd name="T68" fmla="*/ 276 w 697"/>
                <a:gd name="T69" fmla="*/ 426 h 782"/>
                <a:gd name="T70" fmla="*/ 189 w 697"/>
                <a:gd name="T71" fmla="*/ 514 h 782"/>
                <a:gd name="T72" fmla="*/ 352 w 697"/>
                <a:gd name="T73" fmla="*/ 371 h 782"/>
                <a:gd name="T74" fmla="*/ 215 w 697"/>
                <a:gd name="T75" fmla="*/ 233 h 782"/>
                <a:gd name="T76" fmla="*/ 352 w 697"/>
                <a:gd name="T77" fmla="*/ 95 h 782"/>
                <a:gd name="T78" fmla="*/ 489 w 697"/>
                <a:gd name="T79" fmla="*/ 233 h 782"/>
                <a:gd name="T80" fmla="*/ 352 w 697"/>
                <a:gd name="T81" fmla="*/ 371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697" h="782">
                  <a:moveTo>
                    <a:pt x="652" y="426"/>
                  </a:moveTo>
                  <a:cubicBezTo>
                    <a:pt x="636" y="408"/>
                    <a:pt x="611" y="388"/>
                    <a:pt x="601" y="366"/>
                  </a:cubicBezTo>
                  <a:cubicBezTo>
                    <a:pt x="587" y="333"/>
                    <a:pt x="603" y="301"/>
                    <a:pt x="603" y="267"/>
                  </a:cubicBezTo>
                  <a:cubicBezTo>
                    <a:pt x="602" y="240"/>
                    <a:pt x="594" y="207"/>
                    <a:pt x="585" y="182"/>
                  </a:cubicBezTo>
                  <a:cubicBezTo>
                    <a:pt x="570" y="141"/>
                    <a:pt x="543" y="107"/>
                    <a:pt x="509" y="80"/>
                  </a:cubicBezTo>
                  <a:cubicBezTo>
                    <a:pt x="456" y="31"/>
                    <a:pt x="381" y="0"/>
                    <a:pt x="298" y="0"/>
                  </a:cubicBezTo>
                  <a:cubicBezTo>
                    <a:pt x="133" y="0"/>
                    <a:pt x="0" y="122"/>
                    <a:pt x="0" y="273"/>
                  </a:cubicBezTo>
                  <a:cubicBezTo>
                    <a:pt x="0" y="283"/>
                    <a:pt x="1" y="293"/>
                    <a:pt x="2" y="302"/>
                  </a:cubicBezTo>
                  <a:cubicBezTo>
                    <a:pt x="3" y="368"/>
                    <a:pt x="23" y="446"/>
                    <a:pt x="82" y="533"/>
                  </a:cubicBezTo>
                  <a:cubicBezTo>
                    <a:pt x="82" y="533"/>
                    <a:pt x="164" y="697"/>
                    <a:pt x="0" y="781"/>
                  </a:cubicBezTo>
                  <a:cubicBezTo>
                    <a:pt x="362" y="782"/>
                    <a:pt x="362" y="782"/>
                    <a:pt x="362" y="782"/>
                  </a:cubicBezTo>
                  <a:cubicBezTo>
                    <a:pt x="362" y="782"/>
                    <a:pt x="389" y="674"/>
                    <a:pt x="433" y="674"/>
                  </a:cubicBezTo>
                  <a:cubicBezTo>
                    <a:pt x="470" y="674"/>
                    <a:pt x="508" y="677"/>
                    <a:pt x="545" y="675"/>
                  </a:cubicBezTo>
                  <a:cubicBezTo>
                    <a:pt x="553" y="676"/>
                    <a:pt x="558" y="675"/>
                    <a:pt x="563" y="673"/>
                  </a:cubicBezTo>
                  <a:cubicBezTo>
                    <a:pt x="564" y="673"/>
                    <a:pt x="564" y="673"/>
                    <a:pt x="564" y="673"/>
                  </a:cubicBezTo>
                  <a:cubicBezTo>
                    <a:pt x="564" y="673"/>
                    <a:pt x="564" y="673"/>
                    <a:pt x="564" y="673"/>
                  </a:cubicBezTo>
                  <a:cubicBezTo>
                    <a:pt x="589" y="660"/>
                    <a:pt x="571" y="601"/>
                    <a:pt x="571" y="601"/>
                  </a:cubicBezTo>
                  <a:cubicBezTo>
                    <a:pt x="586" y="595"/>
                    <a:pt x="595" y="585"/>
                    <a:pt x="595" y="577"/>
                  </a:cubicBezTo>
                  <a:cubicBezTo>
                    <a:pt x="595" y="575"/>
                    <a:pt x="595" y="575"/>
                    <a:pt x="595" y="575"/>
                  </a:cubicBezTo>
                  <a:cubicBezTo>
                    <a:pt x="595" y="565"/>
                    <a:pt x="581" y="557"/>
                    <a:pt x="561" y="554"/>
                  </a:cubicBezTo>
                  <a:cubicBezTo>
                    <a:pt x="570" y="554"/>
                    <a:pt x="570" y="554"/>
                    <a:pt x="570" y="554"/>
                  </a:cubicBezTo>
                  <a:cubicBezTo>
                    <a:pt x="585" y="554"/>
                    <a:pt x="598" y="546"/>
                    <a:pt x="598" y="536"/>
                  </a:cubicBezTo>
                  <a:cubicBezTo>
                    <a:pt x="598" y="535"/>
                    <a:pt x="598" y="535"/>
                    <a:pt x="598" y="535"/>
                  </a:cubicBezTo>
                  <a:cubicBezTo>
                    <a:pt x="598" y="532"/>
                    <a:pt x="597" y="529"/>
                    <a:pt x="595" y="527"/>
                  </a:cubicBezTo>
                  <a:cubicBezTo>
                    <a:pt x="598" y="514"/>
                    <a:pt x="609" y="461"/>
                    <a:pt x="611" y="461"/>
                  </a:cubicBezTo>
                  <a:cubicBezTo>
                    <a:pt x="697" y="457"/>
                    <a:pt x="652" y="426"/>
                    <a:pt x="652" y="426"/>
                  </a:cubicBezTo>
                  <a:close/>
                  <a:moveTo>
                    <a:pt x="78" y="265"/>
                  </a:moveTo>
                  <a:cubicBezTo>
                    <a:pt x="78" y="230"/>
                    <a:pt x="106" y="201"/>
                    <a:pt x="141" y="201"/>
                  </a:cubicBezTo>
                  <a:cubicBezTo>
                    <a:pt x="176" y="201"/>
                    <a:pt x="205" y="230"/>
                    <a:pt x="205" y="265"/>
                  </a:cubicBezTo>
                  <a:cubicBezTo>
                    <a:pt x="205" y="300"/>
                    <a:pt x="176" y="329"/>
                    <a:pt x="141" y="329"/>
                  </a:cubicBezTo>
                  <a:cubicBezTo>
                    <a:pt x="106" y="329"/>
                    <a:pt x="78" y="300"/>
                    <a:pt x="78" y="265"/>
                  </a:cubicBezTo>
                  <a:close/>
                  <a:moveTo>
                    <a:pt x="189" y="514"/>
                  </a:moveTo>
                  <a:cubicBezTo>
                    <a:pt x="141" y="514"/>
                    <a:pt x="101" y="474"/>
                    <a:pt x="101" y="426"/>
                  </a:cubicBezTo>
                  <a:cubicBezTo>
                    <a:pt x="101" y="377"/>
                    <a:pt x="141" y="337"/>
                    <a:pt x="189" y="337"/>
                  </a:cubicBezTo>
                  <a:cubicBezTo>
                    <a:pt x="237" y="337"/>
                    <a:pt x="276" y="377"/>
                    <a:pt x="276" y="426"/>
                  </a:cubicBezTo>
                  <a:cubicBezTo>
                    <a:pt x="276" y="474"/>
                    <a:pt x="237" y="514"/>
                    <a:pt x="189" y="514"/>
                  </a:cubicBezTo>
                  <a:close/>
                  <a:moveTo>
                    <a:pt x="352" y="371"/>
                  </a:moveTo>
                  <a:cubicBezTo>
                    <a:pt x="276" y="371"/>
                    <a:pt x="215" y="309"/>
                    <a:pt x="215" y="233"/>
                  </a:cubicBezTo>
                  <a:cubicBezTo>
                    <a:pt x="215" y="157"/>
                    <a:pt x="276" y="95"/>
                    <a:pt x="352" y="95"/>
                  </a:cubicBezTo>
                  <a:cubicBezTo>
                    <a:pt x="428" y="95"/>
                    <a:pt x="489" y="157"/>
                    <a:pt x="489" y="233"/>
                  </a:cubicBezTo>
                  <a:cubicBezTo>
                    <a:pt x="489" y="309"/>
                    <a:pt x="428" y="371"/>
                    <a:pt x="352" y="3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914400" rtl="0" eaLnBrk="1" fontAlgn="auto" latinLnBrk="0" hangingPunct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当堂检测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3" name="Freeform: Shape 42"/>
          <p:cNvSpPr/>
          <p:nvPr userDrawn="1">
            <p:custDataLst>
              <p:tags r:id="rId2"/>
            </p:custDataLst>
          </p:nvPr>
        </p:nvSpPr>
        <p:spPr bwMode="auto">
          <a:xfrm flipH="1">
            <a:off x="454804" y="456100"/>
            <a:ext cx="344245" cy="381285"/>
          </a:xfrm>
          <a:custGeom>
            <a:avLst/>
            <a:gdLst>
              <a:gd name="connsiteX0" fmla="*/ 369867 w 522469"/>
              <a:gd name="connsiteY0" fmla="*/ 317759 h 578684"/>
              <a:gd name="connsiteX1" fmla="*/ 369867 w 522469"/>
              <a:gd name="connsiteY1" fmla="*/ 341010 h 578684"/>
              <a:gd name="connsiteX2" fmla="*/ 460393 w 522469"/>
              <a:gd name="connsiteY2" fmla="*/ 341010 h 578684"/>
              <a:gd name="connsiteX3" fmla="*/ 460393 w 522469"/>
              <a:gd name="connsiteY3" fmla="*/ 317759 h 578684"/>
              <a:gd name="connsiteX4" fmla="*/ 33624 w 522469"/>
              <a:gd name="connsiteY4" fmla="*/ 248007 h 578684"/>
              <a:gd name="connsiteX5" fmla="*/ 488845 w 522469"/>
              <a:gd name="connsiteY5" fmla="*/ 248007 h 578684"/>
              <a:gd name="connsiteX6" fmla="*/ 522469 w 522469"/>
              <a:gd name="connsiteY6" fmla="*/ 281591 h 578684"/>
              <a:gd name="connsiteX7" fmla="*/ 522469 w 522469"/>
              <a:gd name="connsiteY7" fmla="*/ 377178 h 578684"/>
              <a:gd name="connsiteX8" fmla="*/ 488845 w 522469"/>
              <a:gd name="connsiteY8" fmla="*/ 410762 h 578684"/>
              <a:gd name="connsiteX9" fmla="*/ 284513 w 522469"/>
              <a:gd name="connsiteY9" fmla="*/ 410762 h 578684"/>
              <a:gd name="connsiteX10" fmla="*/ 284513 w 522469"/>
              <a:gd name="connsiteY10" fmla="*/ 490848 h 578684"/>
              <a:gd name="connsiteX11" fmla="*/ 312964 w 522469"/>
              <a:gd name="connsiteY11" fmla="*/ 490848 h 578684"/>
              <a:gd name="connsiteX12" fmla="*/ 349175 w 522469"/>
              <a:gd name="connsiteY12" fmla="*/ 511515 h 578684"/>
              <a:gd name="connsiteX13" fmla="*/ 514710 w 522469"/>
              <a:gd name="connsiteY13" fmla="*/ 511515 h 578684"/>
              <a:gd name="connsiteX14" fmla="*/ 514710 w 522469"/>
              <a:gd name="connsiteY14" fmla="*/ 558017 h 578684"/>
              <a:gd name="connsiteX15" fmla="*/ 349175 w 522469"/>
              <a:gd name="connsiteY15" fmla="*/ 558017 h 578684"/>
              <a:gd name="connsiteX16" fmla="*/ 312964 w 522469"/>
              <a:gd name="connsiteY16" fmla="*/ 578684 h 578684"/>
              <a:gd name="connsiteX17" fmla="*/ 206918 w 522469"/>
              <a:gd name="connsiteY17" fmla="*/ 578684 h 578684"/>
              <a:gd name="connsiteX18" fmla="*/ 170708 w 522469"/>
              <a:gd name="connsiteY18" fmla="*/ 558017 h 578684"/>
              <a:gd name="connsiteX19" fmla="*/ 5173 w 522469"/>
              <a:gd name="connsiteY19" fmla="*/ 558017 h 578684"/>
              <a:gd name="connsiteX20" fmla="*/ 5173 w 522469"/>
              <a:gd name="connsiteY20" fmla="*/ 511515 h 578684"/>
              <a:gd name="connsiteX21" fmla="*/ 170708 w 522469"/>
              <a:gd name="connsiteY21" fmla="*/ 511515 h 578684"/>
              <a:gd name="connsiteX22" fmla="*/ 206918 w 522469"/>
              <a:gd name="connsiteY22" fmla="*/ 490848 h 578684"/>
              <a:gd name="connsiteX23" fmla="*/ 237956 w 522469"/>
              <a:gd name="connsiteY23" fmla="*/ 490848 h 578684"/>
              <a:gd name="connsiteX24" fmla="*/ 237956 w 522469"/>
              <a:gd name="connsiteY24" fmla="*/ 410762 h 578684"/>
              <a:gd name="connsiteX25" fmla="*/ 33624 w 522469"/>
              <a:gd name="connsiteY25" fmla="*/ 410762 h 578684"/>
              <a:gd name="connsiteX26" fmla="*/ 0 w 522469"/>
              <a:gd name="connsiteY26" fmla="*/ 377178 h 578684"/>
              <a:gd name="connsiteX27" fmla="*/ 0 w 522469"/>
              <a:gd name="connsiteY27" fmla="*/ 281591 h 578684"/>
              <a:gd name="connsiteX28" fmla="*/ 33624 w 522469"/>
              <a:gd name="connsiteY28" fmla="*/ 248007 h 578684"/>
              <a:gd name="connsiteX29" fmla="*/ 512136 w 522469"/>
              <a:gd name="connsiteY29" fmla="*/ 224862 h 578684"/>
              <a:gd name="connsiteX30" fmla="*/ 519240 w 522469"/>
              <a:gd name="connsiteY30" fmla="*/ 236712 h 578684"/>
              <a:gd name="connsiteX31" fmla="*/ 522469 w 522469"/>
              <a:gd name="connsiteY31" fmla="*/ 250487 h 578684"/>
              <a:gd name="connsiteX32" fmla="*/ 512136 w 522469"/>
              <a:gd name="connsiteY32" fmla="*/ 224862 h 578684"/>
              <a:gd name="connsiteX33" fmla="*/ 209567 w 522469"/>
              <a:gd name="connsiteY33" fmla="*/ 18084 h 578684"/>
              <a:gd name="connsiteX34" fmla="*/ 191464 w 522469"/>
              <a:gd name="connsiteY34" fmla="*/ 28417 h 578684"/>
              <a:gd name="connsiteX35" fmla="*/ 212153 w 522469"/>
              <a:gd name="connsiteY35" fmla="*/ 134337 h 578684"/>
              <a:gd name="connsiteX36" fmla="*/ 344042 w 522469"/>
              <a:gd name="connsiteY36" fmla="*/ 196339 h 578684"/>
              <a:gd name="connsiteX37" fmla="*/ 364730 w 522469"/>
              <a:gd name="connsiteY37" fmla="*/ 191172 h 578684"/>
              <a:gd name="connsiteX38" fmla="*/ 367317 w 522469"/>
              <a:gd name="connsiteY38" fmla="*/ 180839 h 578684"/>
              <a:gd name="connsiteX39" fmla="*/ 331112 w 522469"/>
              <a:gd name="connsiteY39" fmla="*/ 142087 h 578684"/>
              <a:gd name="connsiteX40" fmla="*/ 318181 w 522469"/>
              <a:gd name="connsiteY40" fmla="*/ 139504 h 578684"/>
              <a:gd name="connsiteX41" fmla="*/ 300079 w 522469"/>
              <a:gd name="connsiteY41" fmla="*/ 149838 h 578684"/>
              <a:gd name="connsiteX42" fmla="*/ 269046 w 522469"/>
              <a:gd name="connsiteY42" fmla="*/ 134337 h 578684"/>
              <a:gd name="connsiteX43" fmla="*/ 238013 w 522469"/>
              <a:gd name="connsiteY43" fmla="*/ 100753 h 578684"/>
              <a:gd name="connsiteX44" fmla="*/ 235427 w 522469"/>
              <a:gd name="connsiteY44" fmla="*/ 77502 h 578684"/>
              <a:gd name="connsiteX45" fmla="*/ 256116 w 522469"/>
              <a:gd name="connsiteY45" fmla="*/ 69752 h 578684"/>
              <a:gd name="connsiteX46" fmla="*/ 258702 w 522469"/>
              <a:gd name="connsiteY46" fmla="*/ 59418 h 578684"/>
              <a:gd name="connsiteX47" fmla="*/ 222497 w 522469"/>
              <a:gd name="connsiteY47" fmla="*/ 20667 h 578684"/>
              <a:gd name="connsiteX48" fmla="*/ 209567 w 522469"/>
              <a:gd name="connsiteY48" fmla="*/ 18084 h 578684"/>
              <a:gd name="connsiteX49" fmla="*/ 116469 w 522469"/>
              <a:gd name="connsiteY49" fmla="*/ 0 h 578684"/>
              <a:gd name="connsiteX50" fmla="*/ 238013 w 522469"/>
              <a:gd name="connsiteY50" fmla="*/ 0 h 578684"/>
              <a:gd name="connsiteX51" fmla="*/ 281977 w 522469"/>
              <a:gd name="connsiteY51" fmla="*/ 0 h 578684"/>
              <a:gd name="connsiteX52" fmla="*/ 403521 w 522469"/>
              <a:gd name="connsiteY52" fmla="*/ 0 h 578684"/>
              <a:gd name="connsiteX53" fmla="*/ 437140 w 522469"/>
              <a:gd name="connsiteY53" fmla="*/ 33584 h 578684"/>
              <a:gd name="connsiteX54" fmla="*/ 504378 w 522469"/>
              <a:gd name="connsiteY54" fmla="*/ 206673 h 578684"/>
              <a:gd name="connsiteX55" fmla="*/ 512136 w 522469"/>
              <a:gd name="connsiteY55" fmla="*/ 224757 h 578684"/>
              <a:gd name="connsiteX56" fmla="*/ 512136 w 522469"/>
              <a:gd name="connsiteY56" fmla="*/ 224862 h 578684"/>
              <a:gd name="connsiteX57" fmla="*/ 512135 w 522469"/>
              <a:gd name="connsiteY57" fmla="*/ 224860 h 578684"/>
              <a:gd name="connsiteX58" fmla="*/ 512136 w 522469"/>
              <a:gd name="connsiteY58" fmla="*/ 224862 h 578684"/>
              <a:gd name="connsiteX59" fmla="*/ 512136 w 522469"/>
              <a:gd name="connsiteY59" fmla="*/ 227340 h 578684"/>
              <a:gd name="connsiteX60" fmla="*/ 486275 w 522469"/>
              <a:gd name="connsiteY60" fmla="*/ 217006 h 578684"/>
              <a:gd name="connsiteX61" fmla="*/ 33715 w 522469"/>
              <a:gd name="connsiteY61" fmla="*/ 217006 h 578684"/>
              <a:gd name="connsiteX62" fmla="*/ 7854 w 522469"/>
              <a:gd name="connsiteY62" fmla="*/ 227340 h 578684"/>
              <a:gd name="connsiteX63" fmla="*/ 10440 w 522469"/>
              <a:gd name="connsiteY63" fmla="*/ 224757 h 578684"/>
              <a:gd name="connsiteX64" fmla="*/ 7854 w 522469"/>
              <a:gd name="connsiteY64" fmla="*/ 224757 h 578684"/>
              <a:gd name="connsiteX65" fmla="*/ 15612 w 522469"/>
              <a:gd name="connsiteY65" fmla="*/ 206673 h 578684"/>
              <a:gd name="connsiteX66" fmla="*/ 82850 w 522469"/>
              <a:gd name="connsiteY66" fmla="*/ 33584 h 578684"/>
              <a:gd name="connsiteX67" fmla="*/ 116469 w 522469"/>
              <a:gd name="connsiteY67" fmla="*/ 0 h 578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522469" h="578684">
                <a:moveTo>
                  <a:pt x="369867" y="317759"/>
                </a:moveTo>
                <a:lnTo>
                  <a:pt x="369867" y="341010"/>
                </a:lnTo>
                <a:lnTo>
                  <a:pt x="460393" y="341010"/>
                </a:lnTo>
                <a:lnTo>
                  <a:pt x="460393" y="317759"/>
                </a:lnTo>
                <a:close/>
                <a:moveTo>
                  <a:pt x="33624" y="248007"/>
                </a:moveTo>
                <a:lnTo>
                  <a:pt x="488845" y="248007"/>
                </a:lnTo>
                <a:cubicBezTo>
                  <a:pt x="506950" y="248007"/>
                  <a:pt x="522469" y="263508"/>
                  <a:pt x="522469" y="281591"/>
                </a:cubicBezTo>
                <a:lnTo>
                  <a:pt x="522469" y="377178"/>
                </a:lnTo>
                <a:cubicBezTo>
                  <a:pt x="522469" y="395262"/>
                  <a:pt x="506950" y="410762"/>
                  <a:pt x="488845" y="410762"/>
                </a:cubicBezTo>
                <a:lnTo>
                  <a:pt x="284513" y="410762"/>
                </a:lnTo>
                <a:lnTo>
                  <a:pt x="284513" y="490848"/>
                </a:lnTo>
                <a:lnTo>
                  <a:pt x="312964" y="490848"/>
                </a:lnTo>
                <a:cubicBezTo>
                  <a:pt x="328483" y="490848"/>
                  <a:pt x="341415" y="498598"/>
                  <a:pt x="349175" y="511515"/>
                </a:cubicBezTo>
                <a:lnTo>
                  <a:pt x="514710" y="511515"/>
                </a:lnTo>
                <a:lnTo>
                  <a:pt x="514710" y="558017"/>
                </a:lnTo>
                <a:lnTo>
                  <a:pt x="349175" y="558017"/>
                </a:lnTo>
                <a:cubicBezTo>
                  <a:pt x="341415" y="570934"/>
                  <a:pt x="328483" y="578684"/>
                  <a:pt x="312964" y="578684"/>
                </a:cubicBezTo>
                <a:lnTo>
                  <a:pt x="206918" y="578684"/>
                </a:lnTo>
                <a:cubicBezTo>
                  <a:pt x="191400" y="578684"/>
                  <a:pt x="178467" y="570934"/>
                  <a:pt x="170708" y="558017"/>
                </a:cubicBezTo>
                <a:lnTo>
                  <a:pt x="5173" y="558017"/>
                </a:lnTo>
                <a:lnTo>
                  <a:pt x="5173" y="511515"/>
                </a:lnTo>
                <a:lnTo>
                  <a:pt x="170708" y="511515"/>
                </a:lnTo>
                <a:cubicBezTo>
                  <a:pt x="178467" y="498598"/>
                  <a:pt x="191400" y="490848"/>
                  <a:pt x="206918" y="490848"/>
                </a:cubicBezTo>
                <a:lnTo>
                  <a:pt x="237956" y="490848"/>
                </a:lnTo>
                <a:lnTo>
                  <a:pt x="237956" y="410762"/>
                </a:lnTo>
                <a:lnTo>
                  <a:pt x="33624" y="410762"/>
                </a:lnTo>
                <a:cubicBezTo>
                  <a:pt x="15519" y="410762"/>
                  <a:pt x="0" y="395262"/>
                  <a:pt x="0" y="377178"/>
                </a:cubicBezTo>
                <a:lnTo>
                  <a:pt x="0" y="281591"/>
                </a:lnTo>
                <a:cubicBezTo>
                  <a:pt x="0" y="263508"/>
                  <a:pt x="15519" y="248007"/>
                  <a:pt x="33624" y="248007"/>
                </a:cubicBezTo>
                <a:close/>
                <a:moveTo>
                  <a:pt x="512136" y="224862"/>
                </a:moveTo>
                <a:lnTo>
                  <a:pt x="519240" y="236712"/>
                </a:lnTo>
                <a:cubicBezTo>
                  <a:pt x="521177" y="240877"/>
                  <a:pt x="522469" y="245362"/>
                  <a:pt x="522469" y="250487"/>
                </a:cubicBezTo>
                <a:lnTo>
                  <a:pt x="512136" y="224862"/>
                </a:lnTo>
                <a:close/>
                <a:moveTo>
                  <a:pt x="209567" y="18084"/>
                </a:moveTo>
                <a:lnTo>
                  <a:pt x="191464" y="28417"/>
                </a:lnTo>
                <a:cubicBezTo>
                  <a:pt x="181120" y="36168"/>
                  <a:pt x="152673" y="67169"/>
                  <a:pt x="212153" y="134337"/>
                </a:cubicBezTo>
                <a:cubicBezTo>
                  <a:pt x="274218" y="204089"/>
                  <a:pt x="328526" y="201506"/>
                  <a:pt x="344042" y="196339"/>
                </a:cubicBezTo>
                <a:lnTo>
                  <a:pt x="364730" y="191172"/>
                </a:lnTo>
                <a:cubicBezTo>
                  <a:pt x="369903" y="188589"/>
                  <a:pt x="369903" y="183422"/>
                  <a:pt x="367317" y="180839"/>
                </a:cubicBezTo>
                <a:lnTo>
                  <a:pt x="331112" y="142087"/>
                </a:lnTo>
                <a:cubicBezTo>
                  <a:pt x="328526" y="136921"/>
                  <a:pt x="323354" y="136921"/>
                  <a:pt x="318181" y="139504"/>
                </a:cubicBezTo>
                <a:lnTo>
                  <a:pt x="300079" y="149838"/>
                </a:lnTo>
                <a:cubicBezTo>
                  <a:pt x="292321" y="152421"/>
                  <a:pt x="281977" y="147254"/>
                  <a:pt x="269046" y="134337"/>
                </a:cubicBezTo>
                <a:lnTo>
                  <a:pt x="238013" y="100753"/>
                </a:lnTo>
                <a:cubicBezTo>
                  <a:pt x="230255" y="90419"/>
                  <a:pt x="225083" y="82669"/>
                  <a:pt x="235427" y="77502"/>
                </a:cubicBezTo>
                <a:lnTo>
                  <a:pt x="256116" y="69752"/>
                </a:lnTo>
                <a:cubicBezTo>
                  <a:pt x="261288" y="67169"/>
                  <a:pt x="261288" y="64585"/>
                  <a:pt x="258702" y="59418"/>
                </a:cubicBezTo>
                <a:lnTo>
                  <a:pt x="222497" y="20667"/>
                </a:lnTo>
                <a:cubicBezTo>
                  <a:pt x="219911" y="18084"/>
                  <a:pt x="214739" y="15500"/>
                  <a:pt x="209567" y="18084"/>
                </a:cubicBezTo>
                <a:close/>
                <a:moveTo>
                  <a:pt x="116469" y="0"/>
                </a:moveTo>
                <a:lnTo>
                  <a:pt x="238013" y="0"/>
                </a:lnTo>
                <a:lnTo>
                  <a:pt x="281977" y="0"/>
                </a:lnTo>
                <a:lnTo>
                  <a:pt x="403521" y="0"/>
                </a:lnTo>
                <a:cubicBezTo>
                  <a:pt x="421624" y="0"/>
                  <a:pt x="437140" y="15500"/>
                  <a:pt x="437140" y="33584"/>
                </a:cubicBezTo>
                <a:lnTo>
                  <a:pt x="504378" y="206673"/>
                </a:lnTo>
                <a:lnTo>
                  <a:pt x="512136" y="224757"/>
                </a:lnTo>
                <a:lnTo>
                  <a:pt x="512136" y="224862"/>
                </a:lnTo>
                <a:lnTo>
                  <a:pt x="512135" y="224860"/>
                </a:lnTo>
                <a:lnTo>
                  <a:pt x="512136" y="224862"/>
                </a:lnTo>
                <a:lnTo>
                  <a:pt x="512136" y="227340"/>
                </a:lnTo>
                <a:cubicBezTo>
                  <a:pt x="506964" y="222173"/>
                  <a:pt x="496620" y="217006"/>
                  <a:pt x="486275" y="217006"/>
                </a:cubicBezTo>
                <a:lnTo>
                  <a:pt x="33715" y="217006"/>
                </a:lnTo>
                <a:cubicBezTo>
                  <a:pt x="23370" y="217006"/>
                  <a:pt x="15612" y="222173"/>
                  <a:pt x="7854" y="227340"/>
                </a:cubicBezTo>
                <a:lnTo>
                  <a:pt x="10440" y="224757"/>
                </a:lnTo>
                <a:cubicBezTo>
                  <a:pt x="10440" y="224757"/>
                  <a:pt x="7854" y="224757"/>
                  <a:pt x="7854" y="224757"/>
                </a:cubicBezTo>
                <a:lnTo>
                  <a:pt x="15612" y="206673"/>
                </a:lnTo>
                <a:lnTo>
                  <a:pt x="82850" y="33584"/>
                </a:lnTo>
                <a:cubicBezTo>
                  <a:pt x="82850" y="15500"/>
                  <a:pt x="98366" y="0"/>
                  <a:pt x="1164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课堂总结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2" name="Freeform: Shape 23"/>
          <p:cNvSpPr/>
          <p:nvPr userDrawn="1">
            <p:custDataLst>
              <p:tags r:id="rId2"/>
            </p:custDataLst>
          </p:nvPr>
        </p:nvSpPr>
        <p:spPr bwMode="auto">
          <a:xfrm>
            <a:off x="445144" y="478233"/>
            <a:ext cx="362852" cy="362259"/>
          </a:xfrm>
          <a:custGeom>
            <a:avLst/>
            <a:gdLst>
              <a:gd name="T0" fmla="*/ 6533 w 6533"/>
              <a:gd name="T1" fmla="*/ 3267 h 6533"/>
              <a:gd name="T2" fmla="*/ 0 w 6533"/>
              <a:gd name="T3" fmla="*/ 3267 h 6533"/>
              <a:gd name="T4" fmla="*/ 4231 w 6533"/>
              <a:gd name="T5" fmla="*/ 5503 h 6533"/>
              <a:gd name="T6" fmla="*/ 5396 w 6533"/>
              <a:gd name="T7" fmla="*/ 4447 h 6533"/>
              <a:gd name="T8" fmla="*/ 5601 w 6533"/>
              <a:gd name="T9" fmla="*/ 2576 h 6533"/>
              <a:gd name="T10" fmla="*/ 5601 w 6533"/>
              <a:gd name="T11" fmla="*/ 3957 h 6533"/>
              <a:gd name="T12" fmla="*/ 4925 w 6533"/>
              <a:gd name="T13" fmla="*/ 3267 h 6533"/>
              <a:gd name="T14" fmla="*/ 5601 w 6533"/>
              <a:gd name="T15" fmla="*/ 2576 h 6533"/>
              <a:gd name="T16" fmla="*/ 5396 w 6533"/>
              <a:gd name="T17" fmla="*/ 2087 h 6533"/>
              <a:gd name="T18" fmla="*/ 4231 w 6533"/>
              <a:gd name="T19" fmla="*/ 1031 h 6533"/>
              <a:gd name="T20" fmla="*/ 3511 w 6533"/>
              <a:gd name="T21" fmla="*/ 939 h 6533"/>
              <a:gd name="T22" fmla="*/ 3511 w 6533"/>
              <a:gd name="T23" fmla="*/ 2087 h 6533"/>
              <a:gd name="T24" fmla="*/ 3511 w 6533"/>
              <a:gd name="T25" fmla="*/ 2576 h 6533"/>
              <a:gd name="T26" fmla="*/ 4436 w 6533"/>
              <a:gd name="T27" fmla="*/ 3267 h 6533"/>
              <a:gd name="T28" fmla="*/ 3511 w 6533"/>
              <a:gd name="T29" fmla="*/ 3957 h 6533"/>
              <a:gd name="T30" fmla="*/ 3511 w 6533"/>
              <a:gd name="T31" fmla="*/ 4447 h 6533"/>
              <a:gd name="T32" fmla="*/ 3511 w 6533"/>
              <a:gd name="T33" fmla="*/ 5599 h 6533"/>
              <a:gd name="T34" fmla="*/ 1137 w 6533"/>
              <a:gd name="T35" fmla="*/ 4447 h 6533"/>
              <a:gd name="T36" fmla="*/ 2303 w 6533"/>
              <a:gd name="T37" fmla="*/ 5503 h 6533"/>
              <a:gd name="T38" fmla="*/ 3023 w 6533"/>
              <a:gd name="T39" fmla="*/ 5595 h 6533"/>
              <a:gd name="T40" fmla="*/ 3023 w 6533"/>
              <a:gd name="T41" fmla="*/ 4447 h 6533"/>
              <a:gd name="T42" fmla="*/ 3023 w 6533"/>
              <a:gd name="T43" fmla="*/ 3957 h 6533"/>
              <a:gd name="T44" fmla="*/ 2097 w 6533"/>
              <a:gd name="T45" fmla="*/ 3267 h 6533"/>
              <a:gd name="T46" fmla="*/ 3023 w 6533"/>
              <a:gd name="T47" fmla="*/ 2576 h 6533"/>
              <a:gd name="T48" fmla="*/ 3023 w 6533"/>
              <a:gd name="T49" fmla="*/ 3957 h 6533"/>
              <a:gd name="T50" fmla="*/ 2296 w 6533"/>
              <a:gd name="T51" fmla="*/ 2087 h 6533"/>
              <a:gd name="T52" fmla="*/ 3023 w 6533"/>
              <a:gd name="T53" fmla="*/ 2087 h 6533"/>
              <a:gd name="T54" fmla="*/ 1780 w 6533"/>
              <a:gd name="T55" fmla="*/ 2087 h 6533"/>
              <a:gd name="T56" fmla="*/ 2303 w 6533"/>
              <a:gd name="T57" fmla="*/ 1031 h 6533"/>
              <a:gd name="T58" fmla="*/ 932 w 6533"/>
              <a:gd name="T59" fmla="*/ 2576 h 6533"/>
              <a:gd name="T60" fmla="*/ 1608 w 6533"/>
              <a:gd name="T61" fmla="*/ 3267 h 6533"/>
              <a:gd name="T62" fmla="*/ 932 w 6533"/>
              <a:gd name="T63" fmla="*/ 3957 h 6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533" h="6533">
                <a:moveTo>
                  <a:pt x="3267" y="6533"/>
                </a:moveTo>
                <a:cubicBezTo>
                  <a:pt x="5068" y="6533"/>
                  <a:pt x="6533" y="5068"/>
                  <a:pt x="6533" y="3267"/>
                </a:cubicBezTo>
                <a:cubicBezTo>
                  <a:pt x="6533" y="1465"/>
                  <a:pt x="5068" y="0"/>
                  <a:pt x="3267" y="0"/>
                </a:cubicBezTo>
                <a:cubicBezTo>
                  <a:pt x="1465" y="0"/>
                  <a:pt x="0" y="1465"/>
                  <a:pt x="0" y="3267"/>
                </a:cubicBezTo>
                <a:cubicBezTo>
                  <a:pt x="0" y="5068"/>
                  <a:pt x="1465" y="6533"/>
                  <a:pt x="3267" y="6533"/>
                </a:cubicBezTo>
                <a:close/>
                <a:moveTo>
                  <a:pt x="4231" y="5503"/>
                </a:moveTo>
                <a:cubicBezTo>
                  <a:pt x="4429" y="5225"/>
                  <a:pt x="4621" y="4876"/>
                  <a:pt x="4753" y="4447"/>
                </a:cubicBezTo>
                <a:lnTo>
                  <a:pt x="5396" y="4447"/>
                </a:lnTo>
                <a:cubicBezTo>
                  <a:pt x="5136" y="4915"/>
                  <a:pt x="4725" y="5288"/>
                  <a:pt x="4231" y="5503"/>
                </a:cubicBezTo>
                <a:close/>
                <a:moveTo>
                  <a:pt x="5601" y="2576"/>
                </a:moveTo>
                <a:cubicBezTo>
                  <a:pt x="5667" y="2795"/>
                  <a:pt x="5701" y="3027"/>
                  <a:pt x="5701" y="3267"/>
                </a:cubicBezTo>
                <a:cubicBezTo>
                  <a:pt x="5701" y="3507"/>
                  <a:pt x="5665" y="3739"/>
                  <a:pt x="5601" y="3957"/>
                </a:cubicBezTo>
                <a:lnTo>
                  <a:pt x="4868" y="3957"/>
                </a:lnTo>
                <a:cubicBezTo>
                  <a:pt x="4904" y="3743"/>
                  <a:pt x="4925" y="3513"/>
                  <a:pt x="4925" y="3267"/>
                </a:cubicBezTo>
                <a:cubicBezTo>
                  <a:pt x="4925" y="3020"/>
                  <a:pt x="4904" y="2791"/>
                  <a:pt x="4868" y="2576"/>
                </a:cubicBezTo>
                <a:lnTo>
                  <a:pt x="5601" y="2576"/>
                </a:lnTo>
                <a:lnTo>
                  <a:pt x="5601" y="2576"/>
                </a:lnTo>
                <a:close/>
                <a:moveTo>
                  <a:pt x="5396" y="2087"/>
                </a:moveTo>
                <a:lnTo>
                  <a:pt x="4753" y="2087"/>
                </a:lnTo>
                <a:cubicBezTo>
                  <a:pt x="4621" y="1657"/>
                  <a:pt x="4429" y="1308"/>
                  <a:pt x="4231" y="1031"/>
                </a:cubicBezTo>
                <a:cubicBezTo>
                  <a:pt x="4725" y="1245"/>
                  <a:pt x="5136" y="1619"/>
                  <a:pt x="5396" y="2087"/>
                </a:cubicBezTo>
                <a:close/>
                <a:moveTo>
                  <a:pt x="3511" y="939"/>
                </a:moveTo>
                <a:cubicBezTo>
                  <a:pt x="3747" y="1177"/>
                  <a:pt x="4043" y="1556"/>
                  <a:pt x="4235" y="2087"/>
                </a:cubicBezTo>
                <a:lnTo>
                  <a:pt x="3511" y="2087"/>
                </a:lnTo>
                <a:lnTo>
                  <a:pt x="3511" y="939"/>
                </a:lnTo>
                <a:close/>
                <a:moveTo>
                  <a:pt x="3511" y="2576"/>
                </a:moveTo>
                <a:lnTo>
                  <a:pt x="4369" y="2576"/>
                </a:lnTo>
                <a:cubicBezTo>
                  <a:pt x="4411" y="2788"/>
                  <a:pt x="4436" y="3017"/>
                  <a:pt x="4436" y="3267"/>
                </a:cubicBezTo>
                <a:cubicBezTo>
                  <a:pt x="4436" y="3516"/>
                  <a:pt x="4412" y="3745"/>
                  <a:pt x="4371" y="3957"/>
                </a:cubicBezTo>
                <a:lnTo>
                  <a:pt x="3511" y="3957"/>
                </a:lnTo>
                <a:lnTo>
                  <a:pt x="3511" y="2576"/>
                </a:lnTo>
                <a:close/>
                <a:moveTo>
                  <a:pt x="3511" y="4447"/>
                </a:moveTo>
                <a:lnTo>
                  <a:pt x="4237" y="4447"/>
                </a:lnTo>
                <a:cubicBezTo>
                  <a:pt x="4045" y="4983"/>
                  <a:pt x="3748" y="5361"/>
                  <a:pt x="3511" y="5599"/>
                </a:cubicBezTo>
                <a:lnTo>
                  <a:pt x="3511" y="4447"/>
                </a:lnTo>
                <a:close/>
                <a:moveTo>
                  <a:pt x="1137" y="4447"/>
                </a:moveTo>
                <a:lnTo>
                  <a:pt x="1780" y="4447"/>
                </a:lnTo>
                <a:cubicBezTo>
                  <a:pt x="1912" y="4876"/>
                  <a:pt x="2104" y="5225"/>
                  <a:pt x="2303" y="5503"/>
                </a:cubicBezTo>
                <a:cubicBezTo>
                  <a:pt x="1808" y="5288"/>
                  <a:pt x="1397" y="4915"/>
                  <a:pt x="1137" y="4447"/>
                </a:cubicBezTo>
                <a:close/>
                <a:moveTo>
                  <a:pt x="3023" y="5595"/>
                </a:moveTo>
                <a:cubicBezTo>
                  <a:pt x="2787" y="5356"/>
                  <a:pt x="2491" y="4977"/>
                  <a:pt x="2299" y="4447"/>
                </a:cubicBezTo>
                <a:lnTo>
                  <a:pt x="3023" y="4447"/>
                </a:lnTo>
                <a:lnTo>
                  <a:pt x="3023" y="5595"/>
                </a:lnTo>
                <a:close/>
                <a:moveTo>
                  <a:pt x="3023" y="3957"/>
                </a:moveTo>
                <a:lnTo>
                  <a:pt x="2164" y="3957"/>
                </a:lnTo>
                <a:cubicBezTo>
                  <a:pt x="2123" y="3745"/>
                  <a:pt x="2097" y="3516"/>
                  <a:pt x="2097" y="3267"/>
                </a:cubicBezTo>
                <a:cubicBezTo>
                  <a:pt x="2097" y="3017"/>
                  <a:pt x="2121" y="2788"/>
                  <a:pt x="2163" y="2576"/>
                </a:cubicBezTo>
                <a:lnTo>
                  <a:pt x="3023" y="2576"/>
                </a:lnTo>
                <a:lnTo>
                  <a:pt x="3023" y="3957"/>
                </a:lnTo>
                <a:lnTo>
                  <a:pt x="3023" y="3957"/>
                </a:lnTo>
                <a:close/>
                <a:moveTo>
                  <a:pt x="3023" y="2087"/>
                </a:moveTo>
                <a:lnTo>
                  <a:pt x="2296" y="2087"/>
                </a:lnTo>
                <a:cubicBezTo>
                  <a:pt x="2488" y="1551"/>
                  <a:pt x="2785" y="1172"/>
                  <a:pt x="3023" y="935"/>
                </a:cubicBezTo>
                <a:lnTo>
                  <a:pt x="3023" y="2087"/>
                </a:lnTo>
                <a:close/>
                <a:moveTo>
                  <a:pt x="2303" y="1031"/>
                </a:moveTo>
                <a:cubicBezTo>
                  <a:pt x="2104" y="1308"/>
                  <a:pt x="1912" y="1657"/>
                  <a:pt x="1780" y="2087"/>
                </a:cubicBezTo>
                <a:lnTo>
                  <a:pt x="1137" y="2087"/>
                </a:lnTo>
                <a:cubicBezTo>
                  <a:pt x="1397" y="1619"/>
                  <a:pt x="1808" y="1245"/>
                  <a:pt x="2303" y="1031"/>
                </a:cubicBezTo>
                <a:close/>
                <a:moveTo>
                  <a:pt x="832" y="3267"/>
                </a:moveTo>
                <a:cubicBezTo>
                  <a:pt x="832" y="3027"/>
                  <a:pt x="868" y="2795"/>
                  <a:pt x="932" y="2576"/>
                </a:cubicBezTo>
                <a:lnTo>
                  <a:pt x="1665" y="2576"/>
                </a:lnTo>
                <a:cubicBezTo>
                  <a:pt x="1629" y="2791"/>
                  <a:pt x="1608" y="3020"/>
                  <a:pt x="1608" y="3267"/>
                </a:cubicBezTo>
                <a:cubicBezTo>
                  <a:pt x="1608" y="3513"/>
                  <a:pt x="1629" y="3743"/>
                  <a:pt x="1665" y="3957"/>
                </a:cubicBezTo>
                <a:lnTo>
                  <a:pt x="932" y="3957"/>
                </a:lnTo>
                <a:cubicBezTo>
                  <a:pt x="867" y="3739"/>
                  <a:pt x="832" y="3507"/>
                  <a:pt x="832" y="32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课堂总结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2" name="Freeform: Shape 23"/>
          <p:cNvSpPr/>
          <p:nvPr userDrawn="1">
            <p:custDataLst>
              <p:tags r:id="rId2"/>
            </p:custDataLst>
          </p:nvPr>
        </p:nvSpPr>
        <p:spPr bwMode="auto">
          <a:xfrm>
            <a:off x="445144" y="478233"/>
            <a:ext cx="362852" cy="362259"/>
          </a:xfrm>
          <a:custGeom>
            <a:avLst/>
            <a:gdLst>
              <a:gd name="T0" fmla="*/ 6533 w 6533"/>
              <a:gd name="T1" fmla="*/ 3267 h 6533"/>
              <a:gd name="T2" fmla="*/ 0 w 6533"/>
              <a:gd name="T3" fmla="*/ 3267 h 6533"/>
              <a:gd name="T4" fmla="*/ 4231 w 6533"/>
              <a:gd name="T5" fmla="*/ 5503 h 6533"/>
              <a:gd name="T6" fmla="*/ 5396 w 6533"/>
              <a:gd name="T7" fmla="*/ 4447 h 6533"/>
              <a:gd name="T8" fmla="*/ 5601 w 6533"/>
              <a:gd name="T9" fmla="*/ 2576 h 6533"/>
              <a:gd name="T10" fmla="*/ 5601 w 6533"/>
              <a:gd name="T11" fmla="*/ 3957 h 6533"/>
              <a:gd name="T12" fmla="*/ 4925 w 6533"/>
              <a:gd name="T13" fmla="*/ 3267 h 6533"/>
              <a:gd name="T14" fmla="*/ 5601 w 6533"/>
              <a:gd name="T15" fmla="*/ 2576 h 6533"/>
              <a:gd name="T16" fmla="*/ 5396 w 6533"/>
              <a:gd name="T17" fmla="*/ 2087 h 6533"/>
              <a:gd name="T18" fmla="*/ 4231 w 6533"/>
              <a:gd name="T19" fmla="*/ 1031 h 6533"/>
              <a:gd name="T20" fmla="*/ 3511 w 6533"/>
              <a:gd name="T21" fmla="*/ 939 h 6533"/>
              <a:gd name="T22" fmla="*/ 3511 w 6533"/>
              <a:gd name="T23" fmla="*/ 2087 h 6533"/>
              <a:gd name="T24" fmla="*/ 3511 w 6533"/>
              <a:gd name="T25" fmla="*/ 2576 h 6533"/>
              <a:gd name="T26" fmla="*/ 4436 w 6533"/>
              <a:gd name="T27" fmla="*/ 3267 h 6533"/>
              <a:gd name="T28" fmla="*/ 3511 w 6533"/>
              <a:gd name="T29" fmla="*/ 3957 h 6533"/>
              <a:gd name="T30" fmla="*/ 3511 w 6533"/>
              <a:gd name="T31" fmla="*/ 4447 h 6533"/>
              <a:gd name="T32" fmla="*/ 3511 w 6533"/>
              <a:gd name="T33" fmla="*/ 5599 h 6533"/>
              <a:gd name="T34" fmla="*/ 1137 w 6533"/>
              <a:gd name="T35" fmla="*/ 4447 h 6533"/>
              <a:gd name="T36" fmla="*/ 2303 w 6533"/>
              <a:gd name="T37" fmla="*/ 5503 h 6533"/>
              <a:gd name="T38" fmla="*/ 3023 w 6533"/>
              <a:gd name="T39" fmla="*/ 5595 h 6533"/>
              <a:gd name="T40" fmla="*/ 3023 w 6533"/>
              <a:gd name="T41" fmla="*/ 4447 h 6533"/>
              <a:gd name="T42" fmla="*/ 3023 w 6533"/>
              <a:gd name="T43" fmla="*/ 3957 h 6533"/>
              <a:gd name="T44" fmla="*/ 2097 w 6533"/>
              <a:gd name="T45" fmla="*/ 3267 h 6533"/>
              <a:gd name="T46" fmla="*/ 3023 w 6533"/>
              <a:gd name="T47" fmla="*/ 2576 h 6533"/>
              <a:gd name="T48" fmla="*/ 3023 w 6533"/>
              <a:gd name="T49" fmla="*/ 3957 h 6533"/>
              <a:gd name="T50" fmla="*/ 2296 w 6533"/>
              <a:gd name="T51" fmla="*/ 2087 h 6533"/>
              <a:gd name="T52" fmla="*/ 3023 w 6533"/>
              <a:gd name="T53" fmla="*/ 2087 h 6533"/>
              <a:gd name="T54" fmla="*/ 1780 w 6533"/>
              <a:gd name="T55" fmla="*/ 2087 h 6533"/>
              <a:gd name="T56" fmla="*/ 2303 w 6533"/>
              <a:gd name="T57" fmla="*/ 1031 h 6533"/>
              <a:gd name="T58" fmla="*/ 932 w 6533"/>
              <a:gd name="T59" fmla="*/ 2576 h 6533"/>
              <a:gd name="T60" fmla="*/ 1608 w 6533"/>
              <a:gd name="T61" fmla="*/ 3267 h 6533"/>
              <a:gd name="T62" fmla="*/ 932 w 6533"/>
              <a:gd name="T63" fmla="*/ 3957 h 6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533" h="6533">
                <a:moveTo>
                  <a:pt x="3267" y="6533"/>
                </a:moveTo>
                <a:cubicBezTo>
                  <a:pt x="5068" y="6533"/>
                  <a:pt x="6533" y="5068"/>
                  <a:pt x="6533" y="3267"/>
                </a:cubicBezTo>
                <a:cubicBezTo>
                  <a:pt x="6533" y="1465"/>
                  <a:pt x="5068" y="0"/>
                  <a:pt x="3267" y="0"/>
                </a:cubicBezTo>
                <a:cubicBezTo>
                  <a:pt x="1465" y="0"/>
                  <a:pt x="0" y="1465"/>
                  <a:pt x="0" y="3267"/>
                </a:cubicBezTo>
                <a:cubicBezTo>
                  <a:pt x="0" y="5068"/>
                  <a:pt x="1465" y="6533"/>
                  <a:pt x="3267" y="6533"/>
                </a:cubicBezTo>
                <a:close/>
                <a:moveTo>
                  <a:pt x="4231" y="5503"/>
                </a:moveTo>
                <a:cubicBezTo>
                  <a:pt x="4429" y="5225"/>
                  <a:pt x="4621" y="4876"/>
                  <a:pt x="4753" y="4447"/>
                </a:cubicBezTo>
                <a:lnTo>
                  <a:pt x="5396" y="4447"/>
                </a:lnTo>
                <a:cubicBezTo>
                  <a:pt x="5136" y="4915"/>
                  <a:pt x="4725" y="5288"/>
                  <a:pt x="4231" y="5503"/>
                </a:cubicBezTo>
                <a:close/>
                <a:moveTo>
                  <a:pt x="5601" y="2576"/>
                </a:moveTo>
                <a:cubicBezTo>
                  <a:pt x="5667" y="2795"/>
                  <a:pt x="5701" y="3027"/>
                  <a:pt x="5701" y="3267"/>
                </a:cubicBezTo>
                <a:cubicBezTo>
                  <a:pt x="5701" y="3507"/>
                  <a:pt x="5665" y="3739"/>
                  <a:pt x="5601" y="3957"/>
                </a:cubicBezTo>
                <a:lnTo>
                  <a:pt x="4868" y="3957"/>
                </a:lnTo>
                <a:cubicBezTo>
                  <a:pt x="4904" y="3743"/>
                  <a:pt x="4925" y="3513"/>
                  <a:pt x="4925" y="3267"/>
                </a:cubicBezTo>
                <a:cubicBezTo>
                  <a:pt x="4925" y="3020"/>
                  <a:pt x="4904" y="2791"/>
                  <a:pt x="4868" y="2576"/>
                </a:cubicBezTo>
                <a:lnTo>
                  <a:pt x="5601" y="2576"/>
                </a:lnTo>
                <a:lnTo>
                  <a:pt x="5601" y="2576"/>
                </a:lnTo>
                <a:close/>
                <a:moveTo>
                  <a:pt x="5396" y="2087"/>
                </a:moveTo>
                <a:lnTo>
                  <a:pt x="4753" y="2087"/>
                </a:lnTo>
                <a:cubicBezTo>
                  <a:pt x="4621" y="1657"/>
                  <a:pt x="4429" y="1308"/>
                  <a:pt x="4231" y="1031"/>
                </a:cubicBezTo>
                <a:cubicBezTo>
                  <a:pt x="4725" y="1245"/>
                  <a:pt x="5136" y="1619"/>
                  <a:pt x="5396" y="2087"/>
                </a:cubicBezTo>
                <a:close/>
                <a:moveTo>
                  <a:pt x="3511" y="939"/>
                </a:moveTo>
                <a:cubicBezTo>
                  <a:pt x="3747" y="1177"/>
                  <a:pt x="4043" y="1556"/>
                  <a:pt x="4235" y="2087"/>
                </a:cubicBezTo>
                <a:lnTo>
                  <a:pt x="3511" y="2087"/>
                </a:lnTo>
                <a:lnTo>
                  <a:pt x="3511" y="939"/>
                </a:lnTo>
                <a:close/>
                <a:moveTo>
                  <a:pt x="3511" y="2576"/>
                </a:moveTo>
                <a:lnTo>
                  <a:pt x="4369" y="2576"/>
                </a:lnTo>
                <a:cubicBezTo>
                  <a:pt x="4411" y="2788"/>
                  <a:pt x="4436" y="3017"/>
                  <a:pt x="4436" y="3267"/>
                </a:cubicBezTo>
                <a:cubicBezTo>
                  <a:pt x="4436" y="3516"/>
                  <a:pt x="4412" y="3745"/>
                  <a:pt x="4371" y="3957"/>
                </a:cubicBezTo>
                <a:lnTo>
                  <a:pt x="3511" y="3957"/>
                </a:lnTo>
                <a:lnTo>
                  <a:pt x="3511" y="2576"/>
                </a:lnTo>
                <a:close/>
                <a:moveTo>
                  <a:pt x="3511" y="4447"/>
                </a:moveTo>
                <a:lnTo>
                  <a:pt x="4237" y="4447"/>
                </a:lnTo>
                <a:cubicBezTo>
                  <a:pt x="4045" y="4983"/>
                  <a:pt x="3748" y="5361"/>
                  <a:pt x="3511" y="5599"/>
                </a:cubicBezTo>
                <a:lnTo>
                  <a:pt x="3511" y="4447"/>
                </a:lnTo>
                <a:close/>
                <a:moveTo>
                  <a:pt x="1137" y="4447"/>
                </a:moveTo>
                <a:lnTo>
                  <a:pt x="1780" y="4447"/>
                </a:lnTo>
                <a:cubicBezTo>
                  <a:pt x="1912" y="4876"/>
                  <a:pt x="2104" y="5225"/>
                  <a:pt x="2303" y="5503"/>
                </a:cubicBezTo>
                <a:cubicBezTo>
                  <a:pt x="1808" y="5288"/>
                  <a:pt x="1397" y="4915"/>
                  <a:pt x="1137" y="4447"/>
                </a:cubicBezTo>
                <a:close/>
                <a:moveTo>
                  <a:pt x="3023" y="5595"/>
                </a:moveTo>
                <a:cubicBezTo>
                  <a:pt x="2787" y="5356"/>
                  <a:pt x="2491" y="4977"/>
                  <a:pt x="2299" y="4447"/>
                </a:cubicBezTo>
                <a:lnTo>
                  <a:pt x="3023" y="4447"/>
                </a:lnTo>
                <a:lnTo>
                  <a:pt x="3023" y="5595"/>
                </a:lnTo>
                <a:close/>
                <a:moveTo>
                  <a:pt x="3023" y="3957"/>
                </a:moveTo>
                <a:lnTo>
                  <a:pt x="2164" y="3957"/>
                </a:lnTo>
                <a:cubicBezTo>
                  <a:pt x="2123" y="3745"/>
                  <a:pt x="2097" y="3516"/>
                  <a:pt x="2097" y="3267"/>
                </a:cubicBezTo>
                <a:cubicBezTo>
                  <a:pt x="2097" y="3017"/>
                  <a:pt x="2121" y="2788"/>
                  <a:pt x="2163" y="2576"/>
                </a:cubicBezTo>
                <a:lnTo>
                  <a:pt x="3023" y="2576"/>
                </a:lnTo>
                <a:lnTo>
                  <a:pt x="3023" y="3957"/>
                </a:lnTo>
                <a:lnTo>
                  <a:pt x="3023" y="3957"/>
                </a:lnTo>
                <a:close/>
                <a:moveTo>
                  <a:pt x="3023" y="2087"/>
                </a:moveTo>
                <a:lnTo>
                  <a:pt x="2296" y="2087"/>
                </a:lnTo>
                <a:cubicBezTo>
                  <a:pt x="2488" y="1551"/>
                  <a:pt x="2785" y="1172"/>
                  <a:pt x="3023" y="935"/>
                </a:cubicBezTo>
                <a:lnTo>
                  <a:pt x="3023" y="2087"/>
                </a:lnTo>
                <a:close/>
                <a:moveTo>
                  <a:pt x="2303" y="1031"/>
                </a:moveTo>
                <a:cubicBezTo>
                  <a:pt x="2104" y="1308"/>
                  <a:pt x="1912" y="1657"/>
                  <a:pt x="1780" y="2087"/>
                </a:cubicBezTo>
                <a:lnTo>
                  <a:pt x="1137" y="2087"/>
                </a:lnTo>
                <a:cubicBezTo>
                  <a:pt x="1397" y="1619"/>
                  <a:pt x="1808" y="1245"/>
                  <a:pt x="2303" y="1031"/>
                </a:cubicBezTo>
                <a:close/>
                <a:moveTo>
                  <a:pt x="832" y="3267"/>
                </a:moveTo>
                <a:cubicBezTo>
                  <a:pt x="832" y="3027"/>
                  <a:pt x="868" y="2795"/>
                  <a:pt x="932" y="2576"/>
                </a:cubicBezTo>
                <a:lnTo>
                  <a:pt x="1665" y="2576"/>
                </a:lnTo>
                <a:cubicBezTo>
                  <a:pt x="1629" y="2791"/>
                  <a:pt x="1608" y="3020"/>
                  <a:pt x="1608" y="3267"/>
                </a:cubicBezTo>
                <a:cubicBezTo>
                  <a:pt x="1608" y="3513"/>
                  <a:pt x="1629" y="3743"/>
                  <a:pt x="1665" y="3957"/>
                </a:cubicBezTo>
                <a:lnTo>
                  <a:pt x="932" y="3957"/>
                </a:lnTo>
                <a:cubicBezTo>
                  <a:pt x="867" y="3739"/>
                  <a:pt x="832" y="3507"/>
                  <a:pt x="832" y="32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文本框 9"/>
          <p:cNvSpPr txBox="1"/>
          <p:nvPr userDrawn="1"/>
        </p:nvSpPr>
        <p:spPr>
          <a:xfrm>
            <a:off x="946645" y="455880"/>
            <a:ext cx="6337711" cy="52197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12700"/>
          </a:bodyPr>
          <a:lstStyle>
            <a:defPPr>
              <a:defRPr lang="zh-CN"/>
            </a:defPPr>
            <a:lvl1pPr lvl="0">
              <a:defRPr sz="2800" b="1">
                <a:solidFill>
                  <a:srgbClr val="5090E1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+mn-ea"/>
              </a:defRPr>
            </a:lvl1pPr>
          </a:lstStyle>
          <a:p>
            <a:pPr lvl="0"/>
            <a:r>
              <a:rPr lang="zh-CN" altLang="en-US" dirty="0">
                <a:sym typeface="+mn-lt"/>
              </a:rPr>
              <a:t>课堂总结</a:t>
            </a:r>
          </a:p>
        </p:txBody>
      </p:sp>
      <p:sp>
        <p:nvSpPr>
          <p:cNvPr id="100" name="Flowchart: Connector 17"/>
          <p:cNvSpPr/>
          <p:nvPr userDrawn="1">
            <p:custDataLst>
              <p:tags r:id="rId1"/>
            </p:custDataLst>
          </p:nvPr>
        </p:nvSpPr>
        <p:spPr>
          <a:xfrm>
            <a:off x="306689" y="339481"/>
            <a:ext cx="639763" cy="639762"/>
          </a:xfrm>
          <a:prstGeom prst="flowChartConnector">
            <a:avLst/>
          </a:prstGeom>
          <a:solidFill>
            <a:schemeClr val="accent3">
              <a:lumMod val="10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 dirty="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2" name="Freeform: Shape 23"/>
          <p:cNvSpPr/>
          <p:nvPr userDrawn="1">
            <p:custDataLst>
              <p:tags r:id="rId2"/>
            </p:custDataLst>
          </p:nvPr>
        </p:nvSpPr>
        <p:spPr bwMode="auto">
          <a:xfrm>
            <a:off x="445144" y="478233"/>
            <a:ext cx="362852" cy="362259"/>
          </a:xfrm>
          <a:custGeom>
            <a:avLst/>
            <a:gdLst>
              <a:gd name="T0" fmla="*/ 6533 w 6533"/>
              <a:gd name="T1" fmla="*/ 3267 h 6533"/>
              <a:gd name="T2" fmla="*/ 0 w 6533"/>
              <a:gd name="T3" fmla="*/ 3267 h 6533"/>
              <a:gd name="T4" fmla="*/ 4231 w 6533"/>
              <a:gd name="T5" fmla="*/ 5503 h 6533"/>
              <a:gd name="T6" fmla="*/ 5396 w 6533"/>
              <a:gd name="T7" fmla="*/ 4447 h 6533"/>
              <a:gd name="T8" fmla="*/ 5601 w 6533"/>
              <a:gd name="T9" fmla="*/ 2576 h 6533"/>
              <a:gd name="T10" fmla="*/ 5601 w 6533"/>
              <a:gd name="T11" fmla="*/ 3957 h 6533"/>
              <a:gd name="T12" fmla="*/ 4925 w 6533"/>
              <a:gd name="T13" fmla="*/ 3267 h 6533"/>
              <a:gd name="T14" fmla="*/ 5601 w 6533"/>
              <a:gd name="T15" fmla="*/ 2576 h 6533"/>
              <a:gd name="T16" fmla="*/ 5396 w 6533"/>
              <a:gd name="T17" fmla="*/ 2087 h 6533"/>
              <a:gd name="T18" fmla="*/ 4231 w 6533"/>
              <a:gd name="T19" fmla="*/ 1031 h 6533"/>
              <a:gd name="T20" fmla="*/ 3511 w 6533"/>
              <a:gd name="T21" fmla="*/ 939 h 6533"/>
              <a:gd name="T22" fmla="*/ 3511 w 6533"/>
              <a:gd name="T23" fmla="*/ 2087 h 6533"/>
              <a:gd name="T24" fmla="*/ 3511 w 6533"/>
              <a:gd name="T25" fmla="*/ 2576 h 6533"/>
              <a:gd name="T26" fmla="*/ 4436 w 6533"/>
              <a:gd name="T27" fmla="*/ 3267 h 6533"/>
              <a:gd name="T28" fmla="*/ 3511 w 6533"/>
              <a:gd name="T29" fmla="*/ 3957 h 6533"/>
              <a:gd name="T30" fmla="*/ 3511 w 6533"/>
              <a:gd name="T31" fmla="*/ 4447 h 6533"/>
              <a:gd name="T32" fmla="*/ 3511 w 6533"/>
              <a:gd name="T33" fmla="*/ 5599 h 6533"/>
              <a:gd name="T34" fmla="*/ 1137 w 6533"/>
              <a:gd name="T35" fmla="*/ 4447 h 6533"/>
              <a:gd name="T36" fmla="*/ 2303 w 6533"/>
              <a:gd name="T37" fmla="*/ 5503 h 6533"/>
              <a:gd name="T38" fmla="*/ 3023 w 6533"/>
              <a:gd name="T39" fmla="*/ 5595 h 6533"/>
              <a:gd name="T40" fmla="*/ 3023 w 6533"/>
              <a:gd name="T41" fmla="*/ 4447 h 6533"/>
              <a:gd name="T42" fmla="*/ 3023 w 6533"/>
              <a:gd name="T43" fmla="*/ 3957 h 6533"/>
              <a:gd name="T44" fmla="*/ 2097 w 6533"/>
              <a:gd name="T45" fmla="*/ 3267 h 6533"/>
              <a:gd name="T46" fmla="*/ 3023 w 6533"/>
              <a:gd name="T47" fmla="*/ 2576 h 6533"/>
              <a:gd name="T48" fmla="*/ 3023 w 6533"/>
              <a:gd name="T49" fmla="*/ 3957 h 6533"/>
              <a:gd name="T50" fmla="*/ 2296 w 6533"/>
              <a:gd name="T51" fmla="*/ 2087 h 6533"/>
              <a:gd name="T52" fmla="*/ 3023 w 6533"/>
              <a:gd name="T53" fmla="*/ 2087 h 6533"/>
              <a:gd name="T54" fmla="*/ 1780 w 6533"/>
              <a:gd name="T55" fmla="*/ 2087 h 6533"/>
              <a:gd name="T56" fmla="*/ 2303 w 6533"/>
              <a:gd name="T57" fmla="*/ 1031 h 6533"/>
              <a:gd name="T58" fmla="*/ 932 w 6533"/>
              <a:gd name="T59" fmla="*/ 2576 h 6533"/>
              <a:gd name="T60" fmla="*/ 1608 w 6533"/>
              <a:gd name="T61" fmla="*/ 3267 h 6533"/>
              <a:gd name="T62" fmla="*/ 932 w 6533"/>
              <a:gd name="T63" fmla="*/ 3957 h 653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6533" h="6533">
                <a:moveTo>
                  <a:pt x="3267" y="6533"/>
                </a:moveTo>
                <a:cubicBezTo>
                  <a:pt x="5068" y="6533"/>
                  <a:pt x="6533" y="5068"/>
                  <a:pt x="6533" y="3267"/>
                </a:cubicBezTo>
                <a:cubicBezTo>
                  <a:pt x="6533" y="1465"/>
                  <a:pt x="5068" y="0"/>
                  <a:pt x="3267" y="0"/>
                </a:cubicBezTo>
                <a:cubicBezTo>
                  <a:pt x="1465" y="0"/>
                  <a:pt x="0" y="1465"/>
                  <a:pt x="0" y="3267"/>
                </a:cubicBezTo>
                <a:cubicBezTo>
                  <a:pt x="0" y="5068"/>
                  <a:pt x="1465" y="6533"/>
                  <a:pt x="3267" y="6533"/>
                </a:cubicBezTo>
                <a:close/>
                <a:moveTo>
                  <a:pt x="4231" y="5503"/>
                </a:moveTo>
                <a:cubicBezTo>
                  <a:pt x="4429" y="5225"/>
                  <a:pt x="4621" y="4876"/>
                  <a:pt x="4753" y="4447"/>
                </a:cubicBezTo>
                <a:lnTo>
                  <a:pt x="5396" y="4447"/>
                </a:lnTo>
                <a:cubicBezTo>
                  <a:pt x="5136" y="4915"/>
                  <a:pt x="4725" y="5288"/>
                  <a:pt x="4231" y="5503"/>
                </a:cubicBezTo>
                <a:close/>
                <a:moveTo>
                  <a:pt x="5601" y="2576"/>
                </a:moveTo>
                <a:cubicBezTo>
                  <a:pt x="5667" y="2795"/>
                  <a:pt x="5701" y="3027"/>
                  <a:pt x="5701" y="3267"/>
                </a:cubicBezTo>
                <a:cubicBezTo>
                  <a:pt x="5701" y="3507"/>
                  <a:pt x="5665" y="3739"/>
                  <a:pt x="5601" y="3957"/>
                </a:cubicBezTo>
                <a:lnTo>
                  <a:pt x="4868" y="3957"/>
                </a:lnTo>
                <a:cubicBezTo>
                  <a:pt x="4904" y="3743"/>
                  <a:pt x="4925" y="3513"/>
                  <a:pt x="4925" y="3267"/>
                </a:cubicBezTo>
                <a:cubicBezTo>
                  <a:pt x="4925" y="3020"/>
                  <a:pt x="4904" y="2791"/>
                  <a:pt x="4868" y="2576"/>
                </a:cubicBezTo>
                <a:lnTo>
                  <a:pt x="5601" y="2576"/>
                </a:lnTo>
                <a:lnTo>
                  <a:pt x="5601" y="2576"/>
                </a:lnTo>
                <a:close/>
                <a:moveTo>
                  <a:pt x="5396" y="2087"/>
                </a:moveTo>
                <a:lnTo>
                  <a:pt x="4753" y="2087"/>
                </a:lnTo>
                <a:cubicBezTo>
                  <a:pt x="4621" y="1657"/>
                  <a:pt x="4429" y="1308"/>
                  <a:pt x="4231" y="1031"/>
                </a:cubicBezTo>
                <a:cubicBezTo>
                  <a:pt x="4725" y="1245"/>
                  <a:pt x="5136" y="1619"/>
                  <a:pt x="5396" y="2087"/>
                </a:cubicBezTo>
                <a:close/>
                <a:moveTo>
                  <a:pt x="3511" y="939"/>
                </a:moveTo>
                <a:cubicBezTo>
                  <a:pt x="3747" y="1177"/>
                  <a:pt x="4043" y="1556"/>
                  <a:pt x="4235" y="2087"/>
                </a:cubicBezTo>
                <a:lnTo>
                  <a:pt x="3511" y="2087"/>
                </a:lnTo>
                <a:lnTo>
                  <a:pt x="3511" y="939"/>
                </a:lnTo>
                <a:close/>
                <a:moveTo>
                  <a:pt x="3511" y="2576"/>
                </a:moveTo>
                <a:lnTo>
                  <a:pt x="4369" y="2576"/>
                </a:lnTo>
                <a:cubicBezTo>
                  <a:pt x="4411" y="2788"/>
                  <a:pt x="4436" y="3017"/>
                  <a:pt x="4436" y="3267"/>
                </a:cubicBezTo>
                <a:cubicBezTo>
                  <a:pt x="4436" y="3516"/>
                  <a:pt x="4412" y="3745"/>
                  <a:pt x="4371" y="3957"/>
                </a:cubicBezTo>
                <a:lnTo>
                  <a:pt x="3511" y="3957"/>
                </a:lnTo>
                <a:lnTo>
                  <a:pt x="3511" y="2576"/>
                </a:lnTo>
                <a:close/>
                <a:moveTo>
                  <a:pt x="3511" y="4447"/>
                </a:moveTo>
                <a:lnTo>
                  <a:pt x="4237" y="4447"/>
                </a:lnTo>
                <a:cubicBezTo>
                  <a:pt x="4045" y="4983"/>
                  <a:pt x="3748" y="5361"/>
                  <a:pt x="3511" y="5599"/>
                </a:cubicBezTo>
                <a:lnTo>
                  <a:pt x="3511" y="4447"/>
                </a:lnTo>
                <a:close/>
                <a:moveTo>
                  <a:pt x="1137" y="4447"/>
                </a:moveTo>
                <a:lnTo>
                  <a:pt x="1780" y="4447"/>
                </a:lnTo>
                <a:cubicBezTo>
                  <a:pt x="1912" y="4876"/>
                  <a:pt x="2104" y="5225"/>
                  <a:pt x="2303" y="5503"/>
                </a:cubicBezTo>
                <a:cubicBezTo>
                  <a:pt x="1808" y="5288"/>
                  <a:pt x="1397" y="4915"/>
                  <a:pt x="1137" y="4447"/>
                </a:cubicBezTo>
                <a:close/>
                <a:moveTo>
                  <a:pt x="3023" y="5595"/>
                </a:moveTo>
                <a:cubicBezTo>
                  <a:pt x="2787" y="5356"/>
                  <a:pt x="2491" y="4977"/>
                  <a:pt x="2299" y="4447"/>
                </a:cubicBezTo>
                <a:lnTo>
                  <a:pt x="3023" y="4447"/>
                </a:lnTo>
                <a:lnTo>
                  <a:pt x="3023" y="5595"/>
                </a:lnTo>
                <a:close/>
                <a:moveTo>
                  <a:pt x="3023" y="3957"/>
                </a:moveTo>
                <a:lnTo>
                  <a:pt x="2164" y="3957"/>
                </a:lnTo>
                <a:cubicBezTo>
                  <a:pt x="2123" y="3745"/>
                  <a:pt x="2097" y="3516"/>
                  <a:pt x="2097" y="3267"/>
                </a:cubicBezTo>
                <a:cubicBezTo>
                  <a:pt x="2097" y="3017"/>
                  <a:pt x="2121" y="2788"/>
                  <a:pt x="2163" y="2576"/>
                </a:cubicBezTo>
                <a:lnTo>
                  <a:pt x="3023" y="2576"/>
                </a:lnTo>
                <a:lnTo>
                  <a:pt x="3023" y="3957"/>
                </a:lnTo>
                <a:lnTo>
                  <a:pt x="3023" y="3957"/>
                </a:lnTo>
                <a:close/>
                <a:moveTo>
                  <a:pt x="3023" y="2087"/>
                </a:moveTo>
                <a:lnTo>
                  <a:pt x="2296" y="2087"/>
                </a:lnTo>
                <a:cubicBezTo>
                  <a:pt x="2488" y="1551"/>
                  <a:pt x="2785" y="1172"/>
                  <a:pt x="3023" y="935"/>
                </a:cubicBezTo>
                <a:lnTo>
                  <a:pt x="3023" y="2087"/>
                </a:lnTo>
                <a:close/>
                <a:moveTo>
                  <a:pt x="2303" y="1031"/>
                </a:moveTo>
                <a:cubicBezTo>
                  <a:pt x="2104" y="1308"/>
                  <a:pt x="1912" y="1657"/>
                  <a:pt x="1780" y="2087"/>
                </a:cubicBezTo>
                <a:lnTo>
                  <a:pt x="1137" y="2087"/>
                </a:lnTo>
                <a:cubicBezTo>
                  <a:pt x="1397" y="1619"/>
                  <a:pt x="1808" y="1245"/>
                  <a:pt x="2303" y="1031"/>
                </a:cubicBezTo>
                <a:close/>
                <a:moveTo>
                  <a:pt x="832" y="3267"/>
                </a:moveTo>
                <a:cubicBezTo>
                  <a:pt x="832" y="3027"/>
                  <a:pt x="868" y="2795"/>
                  <a:pt x="932" y="2576"/>
                </a:cubicBezTo>
                <a:lnTo>
                  <a:pt x="1665" y="2576"/>
                </a:lnTo>
                <a:cubicBezTo>
                  <a:pt x="1629" y="2791"/>
                  <a:pt x="1608" y="3020"/>
                  <a:pt x="1608" y="3267"/>
                </a:cubicBezTo>
                <a:cubicBezTo>
                  <a:pt x="1608" y="3513"/>
                  <a:pt x="1629" y="3743"/>
                  <a:pt x="1665" y="3957"/>
                </a:cubicBezTo>
                <a:lnTo>
                  <a:pt x="932" y="3957"/>
                </a:lnTo>
                <a:cubicBezTo>
                  <a:pt x="867" y="3739"/>
                  <a:pt x="832" y="3507"/>
                  <a:pt x="832" y="326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sz="1400">
              <a:solidFill>
                <a:schemeClr val="bg1">
                  <a:lumMod val="50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/>
        </p:nvGrpSpPr>
        <p:grpSpPr>
          <a:xfrm>
            <a:off x="0" y="6578600"/>
            <a:ext cx="12192000" cy="300062"/>
            <a:chOff x="0" y="5829300"/>
            <a:chExt cx="12192000" cy="1049362"/>
          </a:xfrm>
        </p:grpSpPr>
        <p:sp>
          <p:nvSpPr>
            <p:cNvPr id="8" name="矩形 7"/>
            <p:cNvSpPr/>
            <p:nvPr/>
          </p:nvSpPr>
          <p:spPr>
            <a:xfrm>
              <a:off x="0" y="5829300"/>
              <a:ext cx="12192000" cy="1049362"/>
            </a:xfrm>
            <a:prstGeom prst="rect">
              <a:avLst/>
            </a:prstGeom>
            <a:solidFill>
              <a:srgbClr val="5090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0" y="6273800"/>
              <a:ext cx="12192000" cy="1651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hf sldNum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7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4.bin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3.bin"/><Relationship Id="rId9" Type="http://schemas.openxmlformats.org/officeDocument/2006/relationships/oleObject" Target="../embeddings/oleObject8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9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1.bin"/><Relationship Id="rId9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5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6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层"/>
          <p:cNvSpPr txBox="1"/>
          <p:nvPr/>
        </p:nvSpPr>
        <p:spPr>
          <a:xfrm>
            <a:off x="2495520" y="2132814"/>
            <a:ext cx="7262222" cy="1475105"/>
          </a:xfrm>
          <a:prstGeom prst="rect">
            <a:avLst/>
          </a:prstGeom>
          <a:noFill/>
          <a:ln w="9525">
            <a:noFill/>
          </a:ln>
          <a:effectLst/>
        </p:spPr>
        <p:txBody>
          <a:bodyPr wrap="square" lIns="91423" tIns="45711" rIns="91423" bIns="45711">
            <a:spAutoFit/>
          </a:bodyPr>
          <a:lstStyle/>
          <a:p>
            <a:pPr algn="ctr">
              <a:lnSpc>
                <a:spcPct val="250000"/>
              </a:lnSpc>
            </a:pPr>
            <a:r>
              <a:rPr lang="zh-CN" altLang="en-US" sz="36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微软雅黑" panose="020B0503020204020204" pitchFamily="2" charset="-122"/>
              </a:rPr>
              <a:t>10.2 事件的相互独立性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623353" y="1413185"/>
                <a:ext cx="10935572" cy="219583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9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我们知道，如果三个事件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𝐶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两两互斥，那么概率加法公式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90000"/>
                  </a:lnSpc>
                </a:pP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∪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∪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3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)+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)+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sSub>
                      <m:sSub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sSub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  <m:sub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3</m:t>
                        </m:r>
                      </m:sub>
                    </m:sSub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成立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但当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三个事件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br>
                  <a:rPr lang="en-US" altLang="zh-CN" sz="2400" i="1"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</a:b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，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𝐶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两两独立时，等式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𝐴𝐵𝐶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𝐶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一般不成立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.</a:t>
                </a:r>
                <a:endPara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3" y="1413185"/>
                <a:ext cx="10935572" cy="219583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" t="-14" b="1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文本框 1"/>
              <p:cNvSpPr txBox="1"/>
              <p:nvPr/>
            </p:nvSpPr>
            <p:spPr>
              <a:xfrm>
                <a:off x="695525" y="4004913"/>
                <a:ext cx="10935572" cy="84518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类似地，可以证明事件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,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  <a:t>也都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相互独立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25" y="4004913"/>
                <a:ext cx="10935572" cy="84518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2" t="-71" r="4" b="7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"/>
          <p:cNvSpPr txBox="1"/>
          <p:nvPr/>
        </p:nvSpPr>
        <p:spPr>
          <a:xfrm>
            <a:off x="263150" y="1124767"/>
            <a:ext cx="11735801" cy="142049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例1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一个袋子中有标号分别为1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4的4个球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除标号外没有其他差异. 采用不放回方式从中任意摸球两次. 设事件</a:t>
            </a:r>
            <a:r>
              <a:rPr lang="zh-CN" alt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第一次摸出球的标号小于3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”,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事件</a:t>
            </a:r>
            <a:r>
              <a:rPr lang="zh-CN" alt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第二次摸出球的标号小于3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那么事件</a:t>
            </a:r>
            <a:r>
              <a:rPr lang="zh-CN" alt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与事件</a:t>
            </a:r>
            <a:r>
              <a:rPr lang="zh-CN" altLang="en-US" sz="2400" b="1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是否相互独立?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702765" y="3832775"/>
            <a:ext cx="537337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>
            <a:defPPr>
              <a:defRPr lang="zh-CN"/>
            </a:defPPr>
            <a:lvl1pPr>
              <a:def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defRPr>
            </a:lvl1pPr>
          </a:lstStyle>
          <a:p>
            <a:r>
              <a:rPr lang="en-US" altLang="zh-CN" sz="2400" b="1" i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B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=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{(1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2)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(2,1)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(3,1)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(3,2)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(4,1)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</a:rPr>
              <a:t>(4,2)}，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11000" y="2736930"/>
            <a:ext cx="854519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解：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样本空间Ω={(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)|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∈{1,2,3,4}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且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≠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}，共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个样本点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51025" y="3284597"/>
            <a:ext cx="537337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{(1,2)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(1,3)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(1,4)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(2,1)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(2,3)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宋体" panose="02010600030101010101" pitchFamily="2" charset="-122"/>
              </a:rPr>
              <a:t>(2,4)}，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750390" y="4293387"/>
            <a:ext cx="240030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>
            <a:defPPr>
              <a:defRPr lang="zh-CN"/>
            </a:defPPr>
            <a:lvl1pPr>
              <a:defRPr sz="28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 sz="2400" b="1" i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A</a:t>
            </a:r>
            <a:r>
              <a:rPr lang="en-US" altLang="zh-CN" sz="2400" b="1" i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B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  <a:sym typeface="+mn-ea"/>
              </a:rPr>
              <a:t>=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  <a:sym typeface="宋体" panose="02010600030101010101" pitchFamily="2" charset="-122"/>
              </a:rPr>
              <a:t>{(1,2)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  <a:sym typeface="宋体" panose="02010600030101010101" pitchFamily="2" charset="-122"/>
              </a:rPr>
              <a:t>, </a:t>
            </a:r>
            <a:r>
              <a:rPr lang="zh-CN" altLang="en-US" sz="2400" b="1">
                <a:solidFill>
                  <a:srgbClr val="FF0000"/>
                </a:solidFill>
                <a:ea typeface="宋体" panose="02010600030101010101" pitchFamily="2" charset="-122"/>
                <a:sym typeface="宋体" panose="02010600030101010101" pitchFamily="2" charset="-122"/>
              </a:rPr>
              <a:t>(2,1)}</a:t>
            </a:r>
            <a:r>
              <a:rPr lang="en-US" altLang="zh-CN" sz="2400" b="1">
                <a:solidFill>
                  <a:srgbClr val="FF0000"/>
                </a:solidFill>
                <a:ea typeface="宋体" panose="02010600030101010101" pitchFamily="2" charset="-122"/>
                <a:sym typeface="宋体" panose="02010600030101010101" pitchFamily="2" charset="-122"/>
              </a:rPr>
              <a:t>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631507" y="6020781"/>
            <a:ext cx="465580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因此，事件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与事件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不独立.</a:t>
            </a:r>
          </a:p>
        </p:txBody>
      </p:sp>
      <p:graphicFrame>
        <p:nvGraphicFramePr>
          <p:cNvPr id="13" name="Object 2"/>
          <p:cNvGraphicFramePr>
            <a:graphicFrameLocks/>
          </p:cNvGraphicFramePr>
          <p:nvPr/>
        </p:nvGraphicFramePr>
        <p:xfrm>
          <a:off x="1631315" y="4683125"/>
          <a:ext cx="5525135" cy="685165"/>
        </p:xfrm>
        <a:graphic>
          <a:graphicData uri="http://schemas.openxmlformats.org/presentationml/2006/ole">
            <p:oleObj spid="_x0000_s1044" name="Equation" r:id="rId3" imgW="77724000" imgH="9753600" progId="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/>
          </p:cNvGraphicFramePr>
          <p:nvPr/>
        </p:nvGraphicFramePr>
        <p:xfrm>
          <a:off x="1631315" y="5487670"/>
          <a:ext cx="3012440" cy="414020"/>
        </p:xfrm>
        <a:graphic>
          <a:graphicData uri="http://schemas.openxmlformats.org/presentationml/2006/ole">
            <p:oleObj spid="_x0000_s1045" name="Equation" r:id="rId4" imgW="35356800" imgH="4876800" progId="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1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/>
          <p:nvPr/>
        </p:nvSpPr>
        <p:spPr>
          <a:xfrm>
            <a:off x="205924" y="106179"/>
            <a:ext cx="11708323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例</a:t>
            </a:r>
            <a:r>
              <a:rPr lang="en-US" altLang="zh-CN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甲、乙两名射击运动员进行射击比赛，甲的中靶概率为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0.8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 乙的中靶概率为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0.9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，求下列事件的概率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两人都中靶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恰好有一人中靶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两人都脱靶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(4)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至少有一人中靶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3245" y="1813915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40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解：</a:t>
            </a:r>
          </a:p>
        </p:txBody>
      </p:sp>
      <p:graphicFrame>
        <p:nvGraphicFramePr>
          <p:cNvPr id="6" name="Object 2"/>
          <p:cNvGraphicFramePr>
            <a:graphicFrameLocks/>
          </p:cNvGraphicFramePr>
          <p:nvPr/>
        </p:nvGraphicFramePr>
        <p:xfrm>
          <a:off x="1068070" y="1840865"/>
          <a:ext cx="7924165" cy="443865"/>
        </p:xfrm>
        <a:graphic>
          <a:graphicData uri="http://schemas.openxmlformats.org/presentationml/2006/ole">
            <p:oleObj spid="_x0000_s29704" name="Equation" r:id="rId4" imgW="100888800" imgH="5181600" progId="">
              <p:embed/>
            </p:oleObj>
          </a:graphicData>
        </a:graphic>
      </p:graphicFrame>
      <p:graphicFrame>
        <p:nvGraphicFramePr>
          <p:cNvPr id="7" name="Object 2"/>
          <p:cNvGraphicFramePr>
            <a:graphicFrameLocks/>
          </p:cNvGraphicFramePr>
          <p:nvPr/>
        </p:nvGraphicFramePr>
        <p:xfrm>
          <a:off x="476250" y="2325370"/>
          <a:ext cx="10952480" cy="947420"/>
        </p:xfrm>
        <a:graphic>
          <a:graphicData uri="http://schemas.openxmlformats.org/presentationml/2006/ole">
            <p:oleObj spid="_x0000_s29703" name="Equation" r:id="rId5" imgW="124053600" imgH="10668000" progId="">
              <p:embed/>
            </p:oleObj>
          </a:graphicData>
        </a:graphic>
      </p:graphicFrame>
      <p:graphicFrame>
        <p:nvGraphicFramePr>
          <p:cNvPr id="8" name="Object 2"/>
          <p:cNvGraphicFramePr>
            <a:graphicFrameLocks/>
          </p:cNvGraphicFramePr>
          <p:nvPr/>
        </p:nvGraphicFramePr>
        <p:xfrm>
          <a:off x="2073275" y="2814955"/>
          <a:ext cx="7349490" cy="470535"/>
        </p:xfrm>
        <a:graphic>
          <a:graphicData uri="http://schemas.openxmlformats.org/presentationml/2006/ole">
            <p:oleObj spid="_x0000_s29702" name="Equation" r:id="rId6" imgW="93573600" imgH="5486400" progId="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/>
          </p:cNvGraphicFramePr>
          <p:nvPr/>
        </p:nvGraphicFramePr>
        <p:xfrm>
          <a:off x="852170" y="3358515"/>
          <a:ext cx="6224270" cy="444500"/>
        </p:xfrm>
        <a:graphic>
          <a:graphicData uri="http://schemas.openxmlformats.org/presentationml/2006/ole">
            <p:oleObj spid="_x0000_s29701" name="Equation" r:id="rId7" imgW="79248000" imgH="5181600" progId="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/>
          </p:cNvGraphicFramePr>
          <p:nvPr/>
        </p:nvGraphicFramePr>
        <p:xfrm>
          <a:off x="1426845" y="3912235"/>
          <a:ext cx="4573270" cy="419100"/>
        </p:xfrm>
        <a:graphic>
          <a:graphicData uri="http://schemas.openxmlformats.org/presentationml/2006/ole">
            <p:oleObj spid="_x0000_s29700" name="Equation" r:id="rId8" imgW="58216800" imgH="4876800" progId="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/>
          </p:cNvGraphicFramePr>
          <p:nvPr/>
        </p:nvGraphicFramePr>
        <p:xfrm>
          <a:off x="472791" y="4381305"/>
          <a:ext cx="11029636" cy="1016659"/>
        </p:xfrm>
        <a:graphic>
          <a:graphicData uri="http://schemas.openxmlformats.org/presentationml/2006/ole">
            <p:oleObj spid="_x0000_s29699" name="Equation" r:id="rId9" imgW="118262400" imgH="10972800" progId="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/>
          </p:cNvGraphicFramePr>
          <p:nvPr/>
        </p:nvGraphicFramePr>
        <p:xfrm>
          <a:off x="1428750" y="5485130"/>
          <a:ext cx="6942455" cy="471170"/>
        </p:xfrm>
        <a:graphic>
          <a:graphicData uri="http://schemas.openxmlformats.org/presentationml/2006/ole">
            <p:oleObj spid="_x0000_s29698" name="Equation" r:id="rId10" imgW="88392000" imgH="5486400" progId="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/>
          </p:cNvGraphicFramePr>
          <p:nvPr/>
        </p:nvGraphicFramePr>
        <p:xfrm>
          <a:off x="3366135" y="6043295"/>
          <a:ext cx="3329305" cy="366395"/>
        </p:xfrm>
        <a:graphic>
          <a:graphicData uri="http://schemas.openxmlformats.org/presentationml/2006/ole">
            <p:oleObj spid="_x0000_s29697" name="Equation" r:id="rId11" imgW="42367200" imgH="4267200" progId="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/>
          <p:nvPr/>
        </p:nvSpPr>
        <p:spPr>
          <a:xfrm>
            <a:off x="205924" y="106179"/>
            <a:ext cx="11708323" cy="1753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例</a:t>
            </a:r>
            <a:r>
              <a:rPr lang="en-US" altLang="zh-CN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甲、乙两名射击运动员进行射击比赛，甲的中靶概率为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0.8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 乙的中靶概率为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0.9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，求下列事件的概率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两人都中靶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恰好有一人中靶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两人都脱靶</a:t>
            </a:r>
            <a:r>
              <a:rPr lang="zh-CN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(4)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至少有一人中靶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" name="Object 2"/>
          <p:cNvGraphicFramePr>
            <a:graphicFrameLocks/>
          </p:cNvGraphicFramePr>
          <p:nvPr/>
        </p:nvGraphicFramePr>
        <p:xfrm>
          <a:off x="695960" y="1859915"/>
          <a:ext cx="5007610" cy="463550"/>
        </p:xfrm>
        <a:graphic>
          <a:graphicData uri="http://schemas.openxmlformats.org/presentationml/2006/ole">
            <p:oleObj spid="_x0000_s30727" name="Equation" r:id="rId4" imgW="59740800" imgH="5486400" progId="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/>
          </p:cNvGraphicFramePr>
          <p:nvPr/>
        </p:nvGraphicFramePr>
        <p:xfrm>
          <a:off x="1642527" y="2407803"/>
          <a:ext cx="6822064" cy="508329"/>
        </p:xfrm>
        <a:graphic>
          <a:graphicData uri="http://schemas.openxmlformats.org/presentationml/2006/ole">
            <p:oleObj spid="_x0000_s30726" name="Equation" r:id="rId5" imgW="73152000" imgH="5486400" progId="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/>
          </p:cNvGraphicFramePr>
          <p:nvPr/>
        </p:nvGraphicFramePr>
        <p:xfrm>
          <a:off x="479425" y="3001010"/>
          <a:ext cx="10721340" cy="955675"/>
        </p:xfrm>
        <a:graphic>
          <a:graphicData uri="http://schemas.openxmlformats.org/presentationml/2006/ole">
            <p:oleObj spid="_x0000_s30725" name="Equation" r:id="rId6" imgW="117043200" imgH="10668000" progId="">
              <p:embed/>
            </p:oleObj>
          </a:graphicData>
        </a:graphic>
      </p:graphicFrame>
      <p:graphicFrame>
        <p:nvGraphicFramePr>
          <p:cNvPr id="14" name="Object 2"/>
          <p:cNvGraphicFramePr>
            <a:graphicFrameLocks/>
          </p:cNvGraphicFramePr>
          <p:nvPr/>
        </p:nvGraphicFramePr>
        <p:xfrm>
          <a:off x="1608075" y="3966571"/>
          <a:ext cx="6736551" cy="508329"/>
        </p:xfrm>
        <a:graphic>
          <a:graphicData uri="http://schemas.openxmlformats.org/presentationml/2006/ole">
            <p:oleObj spid="_x0000_s30724" name="Equation" r:id="rId7" imgW="72237600" imgH="5486400" progId="">
              <p:embed/>
            </p:oleObj>
          </a:graphicData>
        </a:graphic>
      </p:graphicFrame>
      <p:graphicFrame>
        <p:nvGraphicFramePr>
          <p:cNvPr id="15" name="Object 2"/>
          <p:cNvGraphicFramePr>
            <a:graphicFrameLocks/>
          </p:cNvGraphicFramePr>
          <p:nvPr/>
        </p:nvGraphicFramePr>
        <p:xfrm>
          <a:off x="4374723" y="4615523"/>
          <a:ext cx="3810095" cy="395895"/>
        </p:xfrm>
        <a:graphic>
          <a:graphicData uri="http://schemas.openxmlformats.org/presentationml/2006/ole">
            <p:oleObj spid="_x0000_s30723" name="Equation" r:id="rId8" imgW="40843200" imgH="4267200" progId="">
              <p:embed/>
            </p:oleObj>
          </a:graphicData>
        </a:graphic>
      </p:graphicFrame>
      <p:graphicFrame>
        <p:nvGraphicFramePr>
          <p:cNvPr id="16" name="Object 2"/>
          <p:cNvGraphicFramePr>
            <a:graphicFrameLocks/>
          </p:cNvGraphicFramePr>
          <p:nvPr/>
        </p:nvGraphicFramePr>
        <p:xfrm>
          <a:off x="919549" y="5100444"/>
          <a:ext cx="10597319" cy="1000823"/>
        </p:xfrm>
        <a:graphic>
          <a:graphicData uri="http://schemas.openxmlformats.org/presentationml/2006/ole">
            <p:oleObj spid="_x0000_s30722" name="Equation" r:id="rId9" imgW="112471200" imgH="10668000" progId="">
              <p:embed/>
            </p:oleObj>
          </a:graphicData>
        </a:graphic>
      </p:graphicFrame>
      <p:graphicFrame>
        <p:nvGraphicFramePr>
          <p:cNvPr id="17" name="Object 2"/>
          <p:cNvGraphicFramePr>
            <a:graphicFrameLocks/>
          </p:cNvGraphicFramePr>
          <p:nvPr/>
        </p:nvGraphicFramePr>
        <p:xfrm>
          <a:off x="2782921" y="6093223"/>
          <a:ext cx="3977953" cy="508329"/>
        </p:xfrm>
        <a:graphic>
          <a:graphicData uri="http://schemas.openxmlformats.org/presentationml/2006/ole">
            <p:oleObj spid="_x0000_s30721" name="Equation" r:id="rId10" imgW="42672000" imgH="5486400" progId="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/>
        </p:nvGrpSpPr>
        <p:grpSpPr>
          <a:xfrm>
            <a:off x="407156" y="548956"/>
            <a:ext cx="11632124" cy="1420188"/>
            <a:chOff x="-30" y="1753"/>
            <a:chExt cx="18363" cy="2241"/>
          </a:xfrm>
        </p:grpSpPr>
        <p:sp>
          <p:nvSpPr>
            <p:cNvPr id="24580" name="文本框 2"/>
            <p:cNvSpPr txBox="1"/>
            <p:nvPr/>
          </p:nvSpPr>
          <p:spPr>
            <a:xfrm>
              <a:off x="-30" y="1753"/>
              <a:ext cx="18363" cy="224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CN" altLang="en-US" sz="2400" b="1">
                  <a:solidFill>
                    <a:srgbClr val="00B0F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例</a:t>
              </a:r>
              <a:r>
                <a:rPr lang="en-US" altLang="zh-CN" sz="2400" b="1">
                  <a:solidFill>
                    <a:srgbClr val="00B0F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r>
                <a:rPr lang="zh-CN" altLang="en-US" sz="2400" b="1">
                  <a:solidFill>
                    <a:srgbClr val="00B0F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</a:t>
              </a:r>
              <a:r>
                <a: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甲、乙两人组成“星队”参加猜成语活动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, </a:t>
              </a:r>
              <a:r>
                <a: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每轮活动由甲、乙各猜一个成语，已知甲每轮猜对的概率为  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</a:t>
              </a:r>
              <a:r>
                <a: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，乙每轮猜对的概率为  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  </a:t>
              </a:r>
              <a:r>
                <a: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在每轮活动中，甲和乙猜对与否互不影响，各轮结果也互不影响. 求“星队”在两轮活动中猜对3个成语的概率</a:t>
              </a:r>
              <a:r>
                <a: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.</a:t>
              </a:r>
            </a:p>
          </p:txBody>
        </p:sp>
        <p:graphicFrame>
          <p:nvGraphicFramePr>
            <p:cNvPr id="24581" name="对象 1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972" y="2403"/>
            <a:ext cx="727" cy="949"/>
          </p:xfrm>
          <a:graphic>
            <a:graphicData uri="http://schemas.openxmlformats.org/presentationml/2006/ole">
              <p:oleObj spid="_x0000_s32776" name="Equation" r:id="rId3" imgW="3657600" imgH="9448800" progId="">
                <p:embed/>
              </p:oleObj>
            </a:graphicData>
          </a:graphic>
        </p:graphicFrame>
        <p:graphicFrame>
          <p:nvGraphicFramePr>
            <p:cNvPr id="24582" name="对象 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0607" y="2327"/>
            <a:ext cx="782" cy="978"/>
          </p:xfrm>
          <a:graphic>
            <a:graphicData uri="http://schemas.openxmlformats.org/presentationml/2006/ole">
              <p:oleObj spid="_x0000_s32775" name="Equation" r:id="rId4" imgW="3657600" imgH="9448800" progId="">
                <p:embed/>
              </p:oleObj>
            </a:graphicData>
          </a:graphic>
        </p:graphicFrame>
      </p:grpSp>
      <p:sp>
        <p:nvSpPr>
          <p:cNvPr id="7" name="文本框 6"/>
          <p:cNvSpPr txBox="1"/>
          <p:nvPr/>
        </p:nvSpPr>
        <p:spPr>
          <a:xfrm>
            <a:off x="618415" y="2234547"/>
            <a:ext cx="7924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400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解：</a:t>
            </a:r>
          </a:p>
        </p:txBody>
      </p:sp>
      <p:graphicFrame>
        <p:nvGraphicFramePr>
          <p:cNvPr id="8" name="Object 2"/>
          <p:cNvGraphicFramePr>
            <a:graphicFrameLocks/>
          </p:cNvGraphicFramePr>
          <p:nvPr/>
        </p:nvGraphicFramePr>
        <p:xfrm>
          <a:off x="551815" y="2204720"/>
          <a:ext cx="10676255" cy="1009015"/>
        </p:xfrm>
        <a:graphic>
          <a:graphicData uri="http://schemas.openxmlformats.org/presentationml/2006/ole">
            <p:oleObj spid="_x0000_s32774" name="Equation" r:id="rId5" imgW="117348000" imgH="11277600" progId="">
              <p:embed/>
            </p:oleObj>
          </a:graphicData>
        </a:graphic>
      </p:graphicFrame>
      <p:graphicFrame>
        <p:nvGraphicFramePr>
          <p:cNvPr id="9" name="Object 2"/>
          <p:cNvGraphicFramePr>
            <a:graphicFrameLocks/>
          </p:cNvGraphicFramePr>
          <p:nvPr/>
        </p:nvGraphicFramePr>
        <p:xfrm>
          <a:off x="2202815" y="3272790"/>
          <a:ext cx="4273550" cy="798830"/>
        </p:xfrm>
        <a:graphic>
          <a:graphicData uri="http://schemas.openxmlformats.org/presentationml/2006/ole">
            <p:oleObj spid="_x0000_s32773" name="Equation" r:id="rId6" imgW="69189600" imgH="9753600" progId="">
              <p:embed/>
            </p:oleObj>
          </a:graphicData>
        </a:graphic>
      </p:graphicFrame>
      <p:graphicFrame>
        <p:nvGraphicFramePr>
          <p:cNvPr id="10" name="Object 2"/>
          <p:cNvGraphicFramePr>
            <a:graphicFrameLocks/>
          </p:cNvGraphicFramePr>
          <p:nvPr/>
        </p:nvGraphicFramePr>
        <p:xfrm>
          <a:off x="2202815" y="4159250"/>
          <a:ext cx="4471035" cy="736600"/>
        </p:xfrm>
        <a:graphic>
          <a:graphicData uri="http://schemas.openxmlformats.org/presentationml/2006/ole">
            <p:oleObj spid="_x0000_s32772" name="Equation" r:id="rId7" imgW="67665600" imgH="9753600" progId="">
              <p:embed/>
            </p:oleObj>
          </a:graphicData>
        </a:graphic>
      </p:graphicFrame>
      <p:graphicFrame>
        <p:nvGraphicFramePr>
          <p:cNvPr id="11" name="Object 2"/>
          <p:cNvGraphicFramePr>
            <a:graphicFrameLocks/>
          </p:cNvGraphicFramePr>
          <p:nvPr/>
        </p:nvGraphicFramePr>
        <p:xfrm>
          <a:off x="834389" y="4857025"/>
          <a:ext cx="9482479" cy="508329"/>
        </p:xfrm>
        <a:graphic>
          <a:graphicData uri="http://schemas.openxmlformats.org/presentationml/2006/ole">
            <p:oleObj spid="_x0000_s32771" name="Equation" r:id="rId8" imgW="100584000" imgH="5486400" progId="">
              <p:embed/>
            </p:oleObj>
          </a:graphicData>
        </a:graphic>
      </p:graphicFrame>
      <p:graphicFrame>
        <p:nvGraphicFramePr>
          <p:cNvPr id="12" name="Object 2"/>
          <p:cNvGraphicFramePr>
            <a:graphicFrameLocks/>
          </p:cNvGraphicFramePr>
          <p:nvPr/>
        </p:nvGraphicFramePr>
        <p:xfrm>
          <a:off x="1122680" y="5456555"/>
          <a:ext cx="6356350" cy="495935"/>
        </p:xfrm>
        <a:graphic>
          <a:graphicData uri="http://schemas.openxmlformats.org/presentationml/2006/ole">
            <p:oleObj spid="_x0000_s32770" name="Equation" r:id="rId9" imgW="85344000" imgH="5486400" progId="">
              <p:embed/>
            </p:oleObj>
          </a:graphicData>
        </a:graphic>
      </p:graphicFrame>
      <p:graphicFrame>
        <p:nvGraphicFramePr>
          <p:cNvPr id="13" name="Object 2"/>
          <p:cNvGraphicFramePr>
            <a:graphicFrameLocks/>
          </p:cNvGraphicFramePr>
          <p:nvPr/>
        </p:nvGraphicFramePr>
        <p:xfrm>
          <a:off x="7531100" y="5327650"/>
          <a:ext cx="2413635" cy="753110"/>
        </p:xfrm>
        <a:graphic>
          <a:graphicData uri="http://schemas.openxmlformats.org/presentationml/2006/ole">
            <p:oleObj spid="_x0000_s32769" name="Equation" r:id="rId10" imgW="33223200" imgH="9753600" progId="">
              <p:embed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120"/>
          <p:cNvSpPr/>
          <p:nvPr/>
        </p:nvSpPr>
        <p:spPr>
          <a:xfrm>
            <a:off x="759460" y="1052830"/>
            <a:ext cx="10672445" cy="240030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微软雅黑" panose="020B0503020204020204" pitchFamily="2" charset="-122"/>
                <a:sym typeface="微软雅黑" panose="020B0503020204020204" pitchFamily="2" charset="-122"/>
              </a:defRPr>
            </a:lvl1pPr>
          </a:lstStyle>
          <a:p>
            <a:pPr algn="l" rt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4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判断下列各组事件是否是相互独立事件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</a:p>
          <a:p>
            <a:pPr algn="l" rt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甲组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名男生，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名女生，乙组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名男生，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名女生，现从甲乙两组中各选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名学生参加演讲比赛，“从甲组中选出一名男生”，与“从乙组中选出一名女生“</a:t>
            </a:r>
            <a:endParaRPr lang="en-US" altLang="zh-CN" sz="2000" b="1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algn="l" rtl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容器内有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个白乒乓球和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个黄乒乓球，从</a:t>
            </a:r>
            <a:r>
              <a:rPr lang="en-US" altLang="zh-CN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0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个球中任意取出一个，“取出的是白球”与“从剩下的七个球中任意取出一个，取出的还是白球“</a:t>
            </a:r>
          </a:p>
        </p:txBody>
      </p:sp>
      <p:sp>
        <p:nvSpPr>
          <p:cNvPr id="71" name="Shape 120"/>
          <p:cNvSpPr/>
          <p:nvPr/>
        </p:nvSpPr>
        <p:spPr>
          <a:xfrm>
            <a:off x="767080" y="3573145"/>
            <a:ext cx="10556875" cy="80010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微软雅黑" panose="020B0503020204020204" pitchFamily="2" charset="-122"/>
                <a:sym typeface="微软雅黑" panose="020B0503020204020204" pitchFamily="2" charset="-122"/>
              </a:defRPr>
            </a:lvl1pPr>
          </a:lstStyle>
          <a:p>
            <a:pPr algn="l" rtl="0">
              <a:lnSpc>
                <a:spcPct val="13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“从甲组中选出一名男生”这一事件是否发生对“从乙组中选出一名女生”这一事件发生的概率没有影响，所以它们是相互独立事件；</a:t>
            </a:r>
          </a:p>
        </p:txBody>
      </p:sp>
      <p:sp>
        <p:nvSpPr>
          <p:cNvPr id="8" name="Shape 120"/>
          <p:cNvSpPr/>
          <p:nvPr/>
        </p:nvSpPr>
        <p:spPr>
          <a:xfrm>
            <a:off x="695960" y="4580890"/>
            <a:ext cx="10768965" cy="12001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0" tIns="0" rIns="0" bIns="0" numCol="1" anchor="t">
            <a:spAutoFit/>
          </a:bodyPr>
          <a:lstStyle>
            <a:lvl1pPr>
              <a:defRPr b="1">
                <a:solidFill>
                  <a:srgbClr val="B61C22"/>
                </a:solidFill>
                <a:latin typeface="微软雅黑" panose="020B0503020204020204" pitchFamily="2" charset="-122"/>
                <a:ea typeface="微软雅黑" panose="020B0503020204020204" pitchFamily="2" charset="-122"/>
                <a:cs typeface="微软雅黑" panose="020B0503020204020204" pitchFamily="2" charset="-122"/>
                <a:sym typeface="微软雅黑" panose="020B0503020204020204" pitchFamily="2" charset="-122"/>
              </a:defRPr>
            </a:lvl1pPr>
          </a:lstStyle>
          <a:p>
            <a:pPr algn="l" rtl="0">
              <a:lnSpc>
                <a:spcPct val="13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从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8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个球中任意取出一个，取出的是白球的概率为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5/8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，若这一事件发生了，则从剩下的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7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个球中任意取出一个，取出的还是白球的概率为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4/7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；若前一事件没有发生，则后一事件发生的概率为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5/7</a:t>
            </a:r>
            <a:r>
              <a:rPr lang="zh-CN" altLang="en-US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，可见前一事件是否发生对后一事件发生的概率有影响，所以二者不是相互独立事件</a:t>
            </a:r>
            <a:r>
              <a:rPr lang="en-US" altLang="zh-CN" sz="20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ldLvl="0" animBg="1"/>
      <p:bldP spid="8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565150" y="980440"/>
            <a:ext cx="10892155" cy="3340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2.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掷一枚正方体骰子一次，设事件A：“出现偶数点”，事件B：“出现3点或6点”，则事件A，B的关系是(　　)</a:t>
            </a:r>
          </a:p>
          <a:p>
            <a:pPr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A.互斥但不相互独立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B.相互独立但不互斥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C.互斥且相互独立</a:t>
            </a:r>
          </a:p>
          <a:p>
            <a:pPr algn="l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D.既不相互独立也不互斥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565150" y="4436745"/>
                <a:ext cx="11402060" cy="17265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解：事件A＝{2，4，6}，事件B＝{3，6}，事件AB＝{6}，样本点空间Ω＝{1，2，3，4，5，6}.所以P(A)＝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𝟑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，P(B)＝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𝟐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，P(AB)＝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＝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×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𝟏</m:t>
                        </m:r>
                      </m:num>
                      <m:den>
                        <m:r>
                          <a:rPr lang="en-US" altLang="zh-CN" sz="2400" b="1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，即P(AB)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=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微软雅黑" panose="020B0503020204020204" pitchFamily="2" charset="-122"/>
                  </a:rPr>
                  <a:t>P(A)P(B)，因此，事件A与B相互独立.当“出现6点”时，事件A，B同时发生，所以A，B不是互斥事件.</a:t>
                </a:r>
                <a:endParaRPr lang="zh-CN" altLang="en-US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微软雅黑" panose="020B0503020204020204" pitchFamily="2" charset="-122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150" y="4436745"/>
                <a:ext cx="11402060" cy="1726565"/>
              </a:xfrm>
              <a:prstGeom prst="rect">
                <a:avLst/>
              </a:prstGeom>
              <a:blipFill rotWithShape="1">
                <a:blip r:embed="rId2" cstate="print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文本框 2"/>
          <p:cNvSpPr txBox="1"/>
          <p:nvPr/>
        </p:nvSpPr>
        <p:spPr>
          <a:xfrm>
            <a:off x="4727575" y="1700530"/>
            <a:ext cx="60960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  <a:sym typeface="+mn-ea"/>
              </a:rPr>
              <a:t>B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79683" y="1268783"/>
            <a:ext cx="1124812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.设样本空间</a:t>
            </a:r>
            <a:r>
              <a:rPr lang="el-GR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Ω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={a, b, c, d}含有等可能的样本点，且A={a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b}, B={a, c}, C={a, d}. 请验证A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C三个事件两两独立，但P(ABC)≠P(A)P(B)P(C).</a:t>
            </a:r>
          </a:p>
        </p:txBody>
      </p:sp>
      <p:sp>
        <p:nvSpPr>
          <p:cNvPr id="11" name="矩形 10"/>
          <p:cNvSpPr/>
          <p:nvPr/>
        </p:nvSpPr>
        <p:spPr>
          <a:xfrm>
            <a:off x="479683" y="2780948"/>
            <a:ext cx="11349172" cy="25285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解: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A={a, b}, B={a, c}, C={a, d}, AB={a}, AC={a}, BC={a}, ABC={a}. ∴P(A)=P(B)=P(C)=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1/2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P(AB)=P(AC)=P(BC)=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1/4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 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P(A)P(B)P(C)=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1/8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P(ABC)=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1/4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∴P(AB)= P(A)P(B), P(AC)= P(A)P(C), P(BC)=P(B)P(C), 即A,B,C三个事件两两独立, 但P(ABC)≠P(A)P(B)P(C).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334979" y="1197230"/>
            <a:ext cx="11564663" cy="230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.天气预报元旦假期甲地的降雨概率是0.2，乙地的降雨概率是0.3，假定在这段时间内两地是否降雨相互之间没有影响，计算在这段时间内: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(1)甲、乙两地都降雨的概率;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(2)甲、乙两地都不降雨的概率;</a:t>
            </a:r>
            <a:endParaRPr lang="en-US" altLang="zh-CN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(3)</a:t>
            </a: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至少一个地方降雨的概率</a:t>
            </a:r>
            <a:r>
              <a:rPr lang="en-US" altLang="zh-CN" sz="2400" b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endParaRPr lang="zh-CN" altLang="en-US" sz="2400" b="1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35176" y="3572938"/>
            <a:ext cx="10630869" cy="2749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lnSpc>
                <a:spcPct val="120000"/>
              </a:lnSpc>
            </a:pPr>
            <a:r>
              <a:rPr lang="zh-CN" altLang="en-US" sz="2400" b="1">
                <a:solidFill>
                  <a:srgbClr val="00B0F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解：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(1)甲、乙两地都降雨的概率为0.2×0.3= 0.06.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(2)甲、乙两地都不降雨的概率为( 1-0.2)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( 1-0.3)= 0.8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0.7= 0.56.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(3)解法一: 至少一个地方降雨的概率为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  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0.2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0.3+(1-0.2)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0.3+0.2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( 1-0.3)= 0.44.</a:t>
            </a:r>
            <a:endParaRPr lang="en-US" altLang="zh-CN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解法二: 由(2)知,甲、乙两地都不降雨的概率为0.56, 所以至少一个地方降雨的概率为</a:t>
            </a:r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1-0.56=0.44.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文本框 1"/>
          <p:cNvSpPr txBox="1"/>
          <p:nvPr/>
        </p:nvSpPr>
        <p:spPr>
          <a:xfrm>
            <a:off x="983615" y="1772920"/>
            <a:ext cx="10404475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对任意两个事件A与B，如果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P(AB)=P(A)P(B)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成立，则称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事件A与事件B相互独立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，简称为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独立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2294" name="文本框 7"/>
          <p:cNvSpPr txBox="1"/>
          <p:nvPr/>
        </p:nvSpPr>
        <p:spPr>
          <a:xfrm>
            <a:off x="839696" y="3285525"/>
            <a:ext cx="7191375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</a:t>
            </a:r>
            <a:r>
              <a:rPr lang="zh-CN" altLang="en-US" sz="24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必然事件Ω、不可能事件∅都与任意事件相互独立</a:t>
            </a:r>
            <a:r>
              <a:rPr lang="en-US" altLang="zh-CN" sz="2400">
                <a:solidFill>
                  <a:srgbClr val="0000FF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39695" y="4227756"/>
            <a:ext cx="11133681" cy="49720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>
              <a:lnSpc>
                <a:spcPct val="110000"/>
              </a:lnSpc>
            </a:pP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</a:t>
            </a:r>
            <a:r>
              <a:rPr lang="zh-CN" altLang="en-US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如果事件A与事件B相互独立，那么它们的对立事件是否也相互独立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12295" name="New picture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682048" y="12195700"/>
            <a:ext cx="304048" cy="228036"/>
          </a:xfrm>
          <a:prstGeom prst="cube">
            <a:avLst/>
          </a:prstGeom>
        </p:spPr>
      </p:pic>
      <p:pic>
        <p:nvPicPr>
          <p:cNvPr id="12296" name="New picture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10084" y="12487079"/>
            <a:ext cx="316716" cy="240704"/>
          </a:xfrm>
          <a:prstGeom prst="cube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9" grpId="0"/>
      <p:bldP spid="1229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/>
        </p:nvGrpSpPr>
        <p:grpSpPr>
          <a:xfrm>
            <a:off x="2063750" y="1772920"/>
            <a:ext cx="7780020" cy="2664460"/>
            <a:chOff x="2796" y="2200"/>
            <a:chExt cx="12252" cy="4196"/>
          </a:xfrm>
        </p:grpSpPr>
        <p:sp>
          <p:nvSpPr>
            <p:cNvPr id="2" name="圆角矩形 1"/>
            <p:cNvSpPr/>
            <p:nvPr/>
          </p:nvSpPr>
          <p:spPr>
            <a:xfrm>
              <a:off x="2796" y="2200"/>
              <a:ext cx="12252" cy="4197"/>
            </a:xfrm>
            <a:prstGeom prst="roundRect">
              <a:avLst/>
            </a:prstGeom>
            <a:noFill/>
            <a:ln w="25400" cmpd="thickThin"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3028" y="2452"/>
              <a:ext cx="11452" cy="36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200000"/>
                </a:lnSpc>
              </a:pP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1. 了解两个事件相互独立的概念；</a:t>
              </a:r>
            </a:p>
            <a:p>
              <a:pPr algn="l">
                <a:lnSpc>
                  <a:spcPct val="200000"/>
                </a:lnSpc>
              </a:pPr>
              <a:r>
                <a:rPr lang="en-US"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2.</a:t>
              </a:r>
              <a:r>
                <a:rPr sz="2400" b="1">
                  <a:latin typeface="Times New Roman" panose="02020603050405020304" pitchFamily="18" charset="0"/>
                  <a:ea typeface="宋体" panose="02010600030101010101" pitchFamily="2" charset="-122"/>
                </a:rPr>
                <a:t>能利用相互独立事件同时发生的概率公式解决一些简单的实际问题.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839470" y="1413510"/>
            <a:ext cx="10692765" cy="11988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3张奖券只有1张能中奖，3名同学有放回地抽取.事件A为“第一名同学没有抽到中奖奖券”，事件B为“第三名同学抽到中奖奖券”.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954197" y="4004868"/>
            <a:ext cx="1010197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</a:rPr>
              <a:t>因为抽取是有放回的，所以A的发生不会影响B发生的概率，事件A和事件B相互独立.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983615" y="2745105"/>
            <a:ext cx="1007300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宋体" panose="02010600030101010101" pitchFamily="2" charset="-122"/>
                <a:cs typeface="微软雅黑" panose="020B0503020204020204" pitchFamily="2" charset="-122"/>
                <a:sym typeface="+mn-ea"/>
              </a:rPr>
              <a:t>思考：上述问题中事件A的发生是否会影响B发生的概率？事件A和事件B相互独立吗？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0" name="文本框 99"/>
              <p:cNvSpPr txBox="1"/>
              <p:nvPr/>
            </p:nvSpPr>
            <p:spPr>
              <a:xfrm>
                <a:off x="384343" y="1412558"/>
                <a:ext cx="11415080" cy="378460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>
                <a:spAutoFit/>
              </a:bodyPr>
              <a:lstStyle/>
              <a:p>
                <a:pPr indent="229235">
                  <a:lnSpc>
                    <a:spcPct val="200000"/>
                  </a:lnSpc>
                </a:pPr>
                <a:r>
                  <a:rPr lang="en-US" altLang="zh-CN" sz="2400" b="1">
                    <a:solidFill>
                      <a:srgbClr val="222222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宋体" panose="02010600030101010101" pitchFamily="2" charset="-122"/>
                  </a:rPr>
                  <a:t>  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前面我们研究过互斥事件、对立事件的概率性质，还研究过和事件的概率计算方法</a:t>
                </a:r>
                <a:r>
                  <a:rPr 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对于积事件的概率，你能提出什么值得研究的问题吗？</a:t>
                </a:r>
                <a:endParaRPr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29235">
                  <a:lnSpc>
                    <a:spcPct val="200000"/>
                  </a:lnSpc>
                </a:pPr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我们知道，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积</a:t>
                </a:r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事件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</m:oMath>
                </a14:m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就是事件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与事件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同时发生</a:t>
                </a:r>
                <a:r>
                  <a:rPr 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因此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，积</a:t>
                </a:r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事件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</m:oMath>
                </a14:m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发生的概率一定与事件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，</m:t>
                    </m:r>
                    <m:r>
                      <a:rPr lang="en-US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发生的概率有关</a:t>
                </a:r>
                <a:r>
                  <a:rPr 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那么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这种关系会是怎样的呢？</a:t>
                </a:r>
                <a:endParaRPr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 indent="229235">
                  <a:lnSpc>
                    <a:spcPct val="200000"/>
                  </a:lnSpc>
                </a:pP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下面我们来讨论一类与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积</a:t>
                </a:r>
                <a:r>
                  <a:rPr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事件有关的特殊问题</a:t>
                </a:r>
                <a:r>
                  <a:rPr 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100" name="文本框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343" y="1412558"/>
                <a:ext cx="11415080" cy="378460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1" t="-8" r="4" b="8"/>
                </a:stretch>
              </a:blipFill>
              <a:ln w="9525">
                <a:noFill/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479208" y="908500"/>
                <a:ext cx="10935572" cy="540575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问题</a:t>
                </a:r>
                <a:r>
                  <a:rPr lang="en-US" altLang="zh-CN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：下面两个随机试验各定义了一对随机事件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A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和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B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，你觉得事件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A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发生与否会影响事件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CN" sz="2400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B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发生的概率吗？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试验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1: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分别抛掷两枚质地均匀的硬币，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</m:t>
                    </m:r>
                  </m:oMath>
                </a14:m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“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第一枚硬币正面朝上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”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</m:t>
                    </m:r>
                  </m:oMath>
                </a14:m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“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第二枚硬币反面朝上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”.</a:t>
                </a:r>
                <a:endPara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试验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：一个袋子中装有标号分别是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1,2,3,4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的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个球，除标号外没有其他差异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采用有放回方式从袋中依次任意摸出两球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设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</m:t>
                    </m:r>
                  </m:oMath>
                </a14:m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“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第一次摸到球的标号小于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3”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</m:t>
                    </m:r>
                  </m:oMath>
                </a14:m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“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第二次摸到球的标号小于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3”.</a:t>
                </a:r>
                <a:endPara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分别计算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)，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)，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𝐴𝐵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  <a:sym typeface="+mn-ea"/>
                      </a:rPr>
                      <m:t>)</m:t>
                    </m:r>
                  </m:oMath>
                </a14:m>
                <a:r>
                  <a:rPr lang="zh-CN" altLang="en-US" sz="2400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你有什么发现？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08" y="908500"/>
                <a:ext cx="10935572" cy="540575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" t="-8" b="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550963" y="980537"/>
                <a:ext cx="10935572" cy="230695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显然，对于试验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，因为两枚硬币分别抛掷，第一枚硬币的抛掷结果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与第二枚硬币的抛掷结果互相不受影响，所以事件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𝐴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发生与否不影响事件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𝐵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发生的概率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.</a:t>
                </a:r>
                <a:endPara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对于试验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，因为是有放回摸球，第一次摸球的结果与第二次摸球的结果互相不受影响，所以事件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𝐴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发生与否也不影响事件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  <a:sym typeface="+mn-ea"/>
                      </a:rPr>
                      <m:t>𝐵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发生的概率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63" y="980537"/>
                <a:ext cx="10935572" cy="230695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" t="-4" b="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文本框 1"/>
              <p:cNvSpPr txBox="1"/>
              <p:nvPr/>
            </p:nvSpPr>
            <p:spPr>
              <a:xfrm>
                <a:off x="539950" y="3356646"/>
                <a:ext cx="10935572" cy="309689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在试验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中，用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1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表示硬币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“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正面朝上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”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，用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0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表示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“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反面朝上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”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，则样本空间为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𝛺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包含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4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个等可能的样本点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0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由古典概型概率计算公式，得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f>
                      <m:fPr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于是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积事件的概率恰好等于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的乘积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950" y="3356646"/>
                <a:ext cx="10935572" cy="309689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2" t="-1" r="4" b="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/>
          <p:cNvSpPr/>
          <p:nvPr/>
        </p:nvSpPr>
        <p:spPr>
          <a:xfrm>
            <a:off x="670655" y="3031839"/>
            <a:ext cx="10822188" cy="3078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文本框 1"/>
              <p:cNvSpPr txBox="1"/>
              <p:nvPr/>
            </p:nvSpPr>
            <p:spPr>
              <a:xfrm>
                <a:off x="695525" y="981248"/>
                <a:ext cx="11306129" cy="5024755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在试验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中，样本空间为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𝛺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𝑚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𝑛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)|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𝑚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𝑛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∈{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}}</m:t>
                    </m:r>
                  </m:oMath>
                </a14:m>
                <a:r>
                  <a:rPr lang="zh-CN" altLang="en-US" sz="2400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:endParaRPr lang="zh-CN" altLang="en-US" sz="240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:endParaRPr lang="zh-CN" altLang="en-US" sz="2400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  <a:p>
                <a:pPr>
                  <a:lnSpc>
                    <a:spcPct val="180000"/>
                  </a:lnSpc>
                </a:pP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3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4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:endParaRPr lang="zh-CN" altLang="en-US" sz="2400">
                  <a:latin typeface="Times New Roman" panose="02020603050405020304" pitchFamily="18" charset="0"/>
                  <a:ea typeface="宋体" panose="02010600030101010101" pitchFamily="2" charset="-122"/>
                  <a:sym typeface="+mn-ea"/>
                </a:endParaRPr>
              </a:p>
              <a:p>
                <a:pPr>
                  <a:lnSpc>
                    <a:spcPct val="180000"/>
                  </a:lnSpc>
                </a:pP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={(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),(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,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2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)}</m:t>
                    </m:r>
                  </m:oMath>
                </a14:m>
                <a:r>
                  <a:rPr lang="zh-CN" altLang="en-US" sz="2400"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  <a:t>，</a:t>
                </a:r>
                <a:endParaRPr lang="zh-CN" altLang="en-US" sz="2400">
                  <a:latin typeface="Times New Roman" panose="02020603050405020304" pitchFamily="18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f>
                      <m:fPr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fPr>
                      <m:num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1</m:t>
                        </m:r>
                      </m:num>
                      <m:den>
                        <m:r>
                          <a:rPr lang="en-US" altLang="zh-CN" sz="2400" i="1">
                            <a:latin typeface="Cambria Math" panose="02040503050406030204" charset="0"/>
                            <a:ea typeface="MS Mincho" charset="0"/>
                            <a:cs typeface="Cambria Math" panose="0204050305040603020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于是也有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积事件的概率恰好等于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的乘积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25" y="981248"/>
                <a:ext cx="11306129" cy="502475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" t="-3" r="1" b="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767400" y="1197290"/>
            <a:ext cx="11411279" cy="2146701"/>
            <a:chOff x="802" y="835"/>
            <a:chExt cx="18015" cy="3389"/>
          </a:xfrm>
        </p:grpSpPr>
        <mc:AlternateContent xmlns:mc="http://schemas.openxmlformats.org/markup-compatibility/2006">
          <mc:Choice xmlns:a14="http://schemas.microsoft.com/office/drawing/2010/main" xmlns="" Requires="a14">
            <p:sp>
              <p:nvSpPr>
                <p:cNvPr id="2" name="文本框 1"/>
                <p:cNvSpPr txBox="1"/>
                <p:nvPr/>
              </p:nvSpPr>
              <p:spPr>
                <a:xfrm>
                  <a:off x="968" y="835"/>
                  <a:ext cx="17849" cy="3290"/>
                </a:xfrm>
                <a:prstGeom prst="rect">
                  <a:avLst/>
                </a:prstGeom>
                <a:noFill/>
              </p:spPr>
              <p:txBody>
                <a:bodyPr wrap="square" rtlCol="0" anchor="t">
                  <a:spAutoFit/>
                </a:bodyPr>
                <a:lstStyle/>
                <a:p>
                  <a:pPr>
                    <a:lnSpc>
                      <a:spcPct val="180000"/>
                    </a:lnSpc>
                  </a:pPr>
                  <a:r>
                    <a:rPr lang="zh-CN" altLang="en-US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从上述两个试验的共性中得到启发，我们引入这种事件关系的一般定义：</a:t>
                  </a:r>
                  <a:endPara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  <a:p>
                  <a:pPr>
                    <a:lnSpc>
                      <a:spcPct val="180000"/>
                    </a:lnSpc>
                  </a:pPr>
                  <a:r>
                    <a:rPr lang="zh-CN" altLang="en-US" sz="2400" b="1"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对</a:t>
                  </a:r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任意两个事件</a:t>
                  </a:r>
                  <a14:m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</m:oMath>
                  </a14:m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与</a:t>
                  </a:r>
                  <a14:m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𝐵</m:t>
                      </m:r>
                    </m:oMath>
                  </a14:m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rPr>
                    <a:t>，如果</a:t>
                  </a:r>
                  <a:endPara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  <a:p>
                  <a:pPr>
                    <a:lnSpc>
                      <a:spcPct val="180000"/>
                    </a:lnSpc>
                  </a:pPr>
                  <a14:m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𝐴𝐵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)=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𝐵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</m:t>
                      </m:r>
                    </m:oMath>
                  </a14:m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  <a:cs typeface="Cambria Math" panose="02040503050406030204" charset="0"/>
                    </a:rPr>
                    <a:t>成立，则称事件</a:t>
                  </a:r>
                  <a14:m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</m:oMath>
                  </a14:m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  <a:sym typeface="+mn-ea"/>
                    </a:rPr>
                    <a:t>与</a:t>
                  </a:r>
                  <a14:m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𝐵</m:t>
                      </m:r>
                    </m:oMath>
                  </a14:m>
                  <a:r>
                    <a:rPr lang="zh-CN" altLang="en-US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  <a:cs typeface="Cambria Math" panose="02040503050406030204" charset="0"/>
                    </a:rPr>
                    <a:t>相互独立，简称为独立</a:t>
                  </a:r>
                  <a:r>
                    <a:rPr lang="en-US" altLang="zh-CN" sz="2400" b="1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  <a:sym typeface="+mn-ea"/>
                    </a:rPr>
                    <a:t>.</a:t>
                  </a:r>
                  <a:endPara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endParaRPr>
                </a:p>
              </p:txBody>
            </p:sp>
          </mc:Choice>
          <mc:Fallback>
            <p:sp>
              <p:nvSpPr>
                <p:cNvPr id="2" name="文本框 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8" y="835"/>
                  <a:ext cx="17849" cy="3290"/>
                </a:xfrm>
                <a:prstGeom prst="rect">
                  <a:avLst/>
                </a:prstGeom>
                <a:blipFill rotWithShape="1">
                  <a:blip r:embed="rId3" cstate="print"/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圆角矩形 2"/>
            <p:cNvSpPr/>
            <p:nvPr/>
          </p:nvSpPr>
          <p:spPr>
            <a:xfrm>
              <a:off x="802" y="1040"/>
              <a:ext cx="17254" cy="3184"/>
            </a:xfrm>
            <a:prstGeom prst="roundRect">
              <a:avLst/>
            </a:prstGeom>
            <a:noFill/>
            <a:ln w="28575">
              <a:solidFill>
                <a:schemeClr val="accent1">
                  <a:lumMod val="75000"/>
                </a:schemeClr>
              </a:solidFill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2400"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539574" y="3500443"/>
                <a:ext cx="10935572" cy="260223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70000"/>
                  </a:lnSpc>
                </a:pP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    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由两个事件相互独立的定义，容易验证必然事件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𝛺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、不可能事件</a:t>
                </a:r>
                <a14:m>
                  <m:oMath xmlns:m="http://schemas.openxmlformats.org/officeDocument/2006/math">
                    <m:r>
                      <a:rPr lang="en-US" altLang="zh-CN" sz="2400" b="1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∅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都与任意事件相互独立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这是因为必然事件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𝛺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总会发生，不会受任何事件的影响；同样，不可能事件</a:t>
                </a:r>
                <a14:m>
                  <m:oMath xmlns:m="http://schemas.openxmlformats.org/officeDocument/2006/math">
                    <m:r>
                      <a:rPr lang="en-US" altLang="zh-CN" sz="2400" b="1" i="1"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∅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总不会发生，也不受任何事件是否发生的影响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当然，它们也不影响其他事件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是否发生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  <a:sym typeface="+mn-ea"/>
                  </a:rPr>
                  <a:t>.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74" y="3500443"/>
                <a:ext cx="10935572" cy="260223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4" t="-12" r="1" b="1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矩形 5"/>
          <p:cNvSpPr/>
          <p:nvPr/>
        </p:nvSpPr>
        <p:spPr>
          <a:xfrm>
            <a:off x="539533" y="3045140"/>
            <a:ext cx="10822188" cy="3078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文本框 4"/>
              <p:cNvSpPr txBox="1"/>
              <p:nvPr/>
            </p:nvSpPr>
            <p:spPr>
              <a:xfrm>
                <a:off x="550963" y="908995"/>
                <a:ext cx="10935572" cy="209804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180000"/>
                  </a:lnSpc>
                </a:pPr>
                <a:r>
                  <a:rPr lang="zh-CN" altLang="en-US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问题</a:t>
                </a:r>
                <a:r>
                  <a:rPr lang="en-US" altLang="zh-CN" sz="2400" b="1">
                    <a:solidFill>
                      <a:schemeClr val="accent1">
                        <a:lumMod val="75000"/>
                      </a:schemeClr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2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：互为对立的两个事件是非常特殊的一种事件关系</a:t>
                </a:r>
                <a:r>
                  <a:rPr lang="en-US" altLang="zh-CN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如果事件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与事件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相互独立，那么它们的对立事件是否也相互独立？以有放回摸球试验为例，分别验证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，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latin typeface="Times New Roman" panose="02020603050405020304" pitchFamily="18" charset="0"/>
                    <a:ea typeface="宋体" panose="02010600030101010101" pitchFamily="2" charset="-122"/>
                  </a:rPr>
                  <a:t>是否独立，你有什么发现？</a:t>
                </a:r>
                <a:endParaRPr lang="zh-CN" altLang="en-US" sz="2400" b="1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63" y="908995"/>
                <a:ext cx="10935572" cy="2098040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4" t="-15" b="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文本框 1"/>
              <p:cNvSpPr txBox="1"/>
              <p:nvPr/>
            </p:nvSpPr>
            <p:spPr>
              <a:xfrm>
                <a:off x="599709" y="3069219"/>
                <a:ext cx="10935572" cy="3037840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对于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𝐴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，因为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∪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，而且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𝐴𝐵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  <a:cs typeface="Cambria Math" panose="02040503050406030204" charset="0"/>
                  </a:rPr>
                  <a:t>与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互斥，所以</a:t>
                </a:r>
                <a:endParaRPr lang="zh-CN" altLang="en-US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20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)=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𝐴𝐵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∪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acc>
                        <m:accPr>
                          <m:chr m:val="̅"/>
                          <m:ctrlP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</m:ctrlPr>
                        </m:accPr>
                        <m:e>
                          <m: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  <m:t>𝐵</m:t>
                          </m:r>
                        </m:e>
                      </m:acc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)=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𝐴𝐵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)+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acc>
                        <m:accPr>
                          <m:chr m:val="̅"/>
                          <m:ctrlP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</m:ctrlPr>
                        </m:accPr>
                        <m:e>
                          <m: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  <m:t>𝐵</m:t>
                          </m:r>
                        </m:e>
                      </m:acc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)=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𝐵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)+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𝑃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(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宋体" panose="02010600030101010101" pitchFamily="2" charset="-122"/>
                          <a:cs typeface="Cambria Math" panose="02040503050406030204" charset="0"/>
                        </a:rPr>
                        <m:t>𝐴</m:t>
                      </m:r>
                      <m:acc>
                        <m:accPr>
                          <m:chr m:val="̅"/>
                          <m:ctrlP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</m:ctrlPr>
                        </m:accPr>
                        <m:e>
                          <m: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charset="0"/>
                              <a:ea typeface="宋体" panose="02010600030101010101" pitchFamily="2" charset="-122"/>
                              <a:cs typeface="Cambria Math" panose="02040503050406030204" charset="0"/>
                            </a:rPr>
                            <m:t>𝐵</m:t>
                          </m:r>
                        </m:e>
                      </m:acc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charset="0"/>
                          <a:ea typeface="MS Mincho" charset="0"/>
                          <a:cs typeface="Cambria Math" panose="02040503050406030204" charset="0"/>
                        </a:rPr>
                        <m:t>)，</m:t>
                      </m:r>
                    </m:oMath>
                  </m:oMathPara>
                </a14:m>
                <a:endParaRPr lang="en-US" altLang="zh-CN" sz="2400" b="1" i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Cambria Math" panose="02040503050406030204" charset="0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所以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)−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1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−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𝐵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))=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𝑃</m:t>
                    </m:r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(</m:t>
                    </m:r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MS Mincho" charset="0"/>
                        <a:cs typeface="Cambria Math" panose="02040503050406030204" charset="0"/>
                      </a:rPr>
                      <m:t>)</m:t>
                    </m:r>
                  </m:oMath>
                </a14:m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  <a:p>
                <a:pPr>
                  <a:lnSpc>
                    <a:spcPct val="200000"/>
                  </a:lnSpc>
                </a:pPr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由事件的独立性定义，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srgbClr val="FF0000"/>
                        </a:solidFill>
                        <a:latin typeface="Cambria Math" panose="02040503050406030204" charset="0"/>
                        <a:ea typeface="宋体" panose="02010600030101010101" pitchFamily="2" charset="-122"/>
                        <a:cs typeface="Cambria Math" panose="02040503050406030204" charset="0"/>
                      </a:rPr>
                      <m:t>𝐴</m:t>
                    </m:r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与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</m:ctrlPr>
                      </m:accPr>
                      <m:e>
                        <m:r>
                          <a:rPr lang="en-US" altLang="zh-CN" sz="2400" i="1">
                            <a:solidFill>
                              <a:srgbClr val="FF0000"/>
                            </a:solidFill>
                            <a:latin typeface="Cambria Math" panose="02040503050406030204" charset="0"/>
                            <a:ea typeface="宋体" panose="02010600030101010101" pitchFamily="2" charset="-122"/>
                            <a:cs typeface="Cambria Math" panose="02040503050406030204" charset="0"/>
                          </a:rPr>
                          <m:t>𝐵</m:t>
                        </m:r>
                      </m:e>
                    </m:acc>
                  </m:oMath>
                </a14:m>
                <a:r>
                  <a:rPr lang="zh-CN" altLang="en-US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相互独立</a:t>
                </a:r>
                <a:r>
                  <a:rPr lang="en-US" altLang="zh-CN" sz="2400" b="1">
                    <a:solidFill>
                      <a:srgbClr val="FF0000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rPr>
                  <a:t>.</a:t>
                </a:r>
                <a:endParaRPr lang="en-US" altLang="zh-CN" sz="2400" b="1">
                  <a:solidFill>
                    <a:srgbClr val="FF0000"/>
                  </a:solidFill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mc:Choice>
        <mc:Fallback>
          <p:sp>
            <p:nvSpPr>
              <p:cNvPr id="2" name="文本框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9709" y="3069219"/>
                <a:ext cx="10935572" cy="3037840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l="-2" t="-9" r="5" b="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矩形 2"/>
          <p:cNvSpPr/>
          <p:nvPr/>
        </p:nvSpPr>
        <p:spPr>
          <a:xfrm>
            <a:off x="599719" y="3068703"/>
            <a:ext cx="10822188" cy="3078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ZjZiZTlkYzk4NzE3MDRiNTE4ZDQ1OTExZjIzNWNmMDAifQ=="/>
  <p:tag name="KSO_WPP_MARK_KEY" val="7302caf0-a987-4a78-8cd2-0c93cf5ceab5"/>
  <p:tag name="commondata" val="eyJoZGlkIjoiZmJmNzY5N2MwMGM0NzdmYTU5OWFkNmJmNjc2OTExMm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**"/>
  <p:tag name="KSO_WM_UNIT_LAYERLEVEL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SLIDE_ID" val="custom20205081_1"/>
  <p:tag name="KSO_WM_SLIDE_INDEX" val="1"/>
  <p:tag name="KSO_WM_SLIDE_ITEM_CNT" val="0"/>
  <p:tag name="KSO_WM_SLIDE_LAYOUT" val="a_b"/>
  <p:tag name="KSO_WM_SLIDE_LAYOUT_CNT" val="1_1"/>
  <p:tag name="KSO_WM_SLIDE_SUBTYPE" val="defaultBlank"/>
  <p:tag name="KSO_WM_SLIDE_TYPE" val="title"/>
  <p:tag name="KSO_WM_TAG_VERSION" val="1.0"/>
  <p:tag name="KSO_WM_TEMPLATE_CATEGORY" val="custom"/>
  <p:tag name="KSO_WM_TEMPLATE_COLOR_TYPE" val="1"/>
  <p:tag name="KSO_WM_TEMPLATE_INDEX" val="20205081"/>
  <p:tag name="KSO_WM_TEMPLATE_MASTER_TYPE" val="0"/>
  <p:tag name="KSO_WM_TEMPLATE_SUBCATEGORY" val="19"/>
  <p:tag name="KSO_WM_TEMPLATE_THUMBS_INDEX" val="1、4、7、12、13、14、15、16、17、18、20、24、25、28、33、36、40、43、44"/>
  <p:tag name="KSO_WM_UNIT_SHOW_EDIT_AREA_INDICATION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无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090E1"/>
      </a:accent1>
      <a:accent2>
        <a:srgbClr val="5090E1"/>
      </a:accent2>
      <a:accent3>
        <a:srgbClr val="5090E1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zaqluar3">
      <a:majorFont>
        <a:latin typeface="字魂58号-创中黑"/>
        <a:ea typeface="字魂58号-创中黑"/>
        <a:cs typeface=""/>
      </a:majorFont>
      <a:minorFont>
        <a:latin typeface="字魂58号-创中黑"/>
        <a:ea typeface="字魂58号-创中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1539</Words>
  <Application>Microsoft Office PowerPoint</Application>
  <PresentationFormat>自定义</PresentationFormat>
  <Paragraphs>58</Paragraphs>
  <Slides>19</Slides>
  <Notes>3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1" baseType="lpstr">
      <vt:lpstr>无</vt:lpstr>
      <vt:lpstr>Equation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13</cp:revision>
  <dcterms:created xsi:type="dcterms:W3CDTF">2023-08-03T07:45:00Z</dcterms:created>
  <dcterms:modified xsi:type="dcterms:W3CDTF">2025-03-20T08:42:36Z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522AE1ED36A64BE281A8A4D3583893DE_13</vt:lpwstr>
  </property>
  <property fmtid="{D5CDD505-2E9C-101B-9397-08002B2CF9AE}" pid="3" name="KSOProductBuildVer">
    <vt:lpwstr>2052-12.1.0.15712</vt:lpwstr>
  </property>
</Properties>
</file>