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73" r:id="rId3"/>
    <p:sldId id="293" r:id="rId4"/>
    <p:sldId id="283" r:id="rId5"/>
    <p:sldId id="328" r:id="rId6"/>
    <p:sldId id="284" r:id="rId7"/>
    <p:sldId id="321" r:id="rId8"/>
    <p:sldId id="285" r:id="rId9"/>
    <p:sldId id="329" r:id="rId10"/>
    <p:sldId id="335" r:id="rId11"/>
    <p:sldId id="375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7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jpeg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2" y="501334"/>
            <a:ext cx="11092071" cy="58569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设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32522"/>
            <a:ext cx="12192000" cy="699052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095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E348748-B0DE-48BB-B5AA-2BC1317134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E76077-2045-4B1C-BB15-02C234B37F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file:///D:\qq&#25991;&#20214;\712321467\Image\C2C\Image2\%7b75232B38-A165-1FB7-499C-2E1C792CACB5%7d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4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4.bin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7.png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2.bin"/><Relationship Id="rId7" Type="http://schemas.openxmlformats.org/officeDocument/2006/relationships/tags" Target="../tags/tag4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2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10.emf"/><Relationship Id="rId4" Type="http://schemas.openxmlformats.org/officeDocument/2006/relationships/package" Target="../embeddings/Document1.docx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image" Target="../media/image11.png"/><Relationship Id="rId2" Type="http://schemas.openxmlformats.org/officeDocument/2006/relationships/tags" Target="../tags/tag56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emf"/><Relationship Id="rId11" Type="http://schemas.openxmlformats.org/officeDocument/2006/relationships/oleObject" Target="../embeddings/oleObject3.bin"/><Relationship Id="rId10" Type="http://schemas.openxmlformats.org/officeDocument/2006/relationships/tags" Target="../tags/tag63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675" y="1645285"/>
            <a:ext cx="10788650" cy="70675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sz="4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10.3 </a:t>
            </a:r>
            <a:r>
              <a:rPr lang="en-US" sz="4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sz="4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频率与概率</a:t>
            </a:r>
            <a:endParaRPr sz="40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/>
          <p:nvPr>
            <p:custDataLst>
              <p:tags r:id="rId1"/>
            </p:custDataLst>
          </p:nvPr>
        </p:nvSpPr>
        <p:spPr>
          <a:xfrm>
            <a:off x="982345" y="879475"/>
            <a:ext cx="10260965" cy="138366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 anchor="t" anchorCtr="0">
            <a:spAutoFit/>
          </a:bodyPr>
          <a:p>
            <a:pPr algn="l">
              <a:buClrTx/>
              <a:buSzTx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在一次奥运会男子羽毛球单打比赛中,运动员甲和乙进入了决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赛.假设每局比赛甲获胜的概率为0.6,乙获胜的概率为0.4.利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用计算机模拟试验，估计甲获得冠军的概率.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69950" y="2332355"/>
            <a:ext cx="103816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解: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设事件A=“甲获得冠军”，事件B=“单局比赛甲胜”，则P(B)=0.6.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69950" y="2846705"/>
            <a:ext cx="103816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用计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算器或计算机产生1～5之间的随机数，当出现随机数1、2或3时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表示一局比赛甲获胜，其概率为0.6. 由于要比赛3局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所以每3个随机数为一组. 例如，产生20组随机数: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754630" y="3916680"/>
            <a:ext cx="57594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423 123 423 344 114 453 525 332 152 342</a:t>
            </a:r>
            <a:endParaRPr lang="zh-CN" altLang="en-US" sz="2400" b="1" spc="-100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534 443 512 541 125 432 334 151 314 354</a:t>
            </a:r>
            <a:endParaRPr lang="zh-CN" altLang="en-US" sz="2400" b="1" spc="-100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82345" y="4800600"/>
            <a:ext cx="97389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相当于做了20次重复试验.其中事件A发生了13次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对应的数组分别是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423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123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423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114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332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152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342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512,125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432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334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151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314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用频率估计事件A的概率的近似为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894070" y="5843270"/>
            <a:ext cx="11049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0.65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565458" y="5706745"/>
          <a:ext cx="4270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8" imgW="228600" imgH="393700" progId="Equation.KSEE3">
                  <p:embed/>
                </p:oleObj>
              </mc:Choice>
              <mc:Fallback>
                <p:oleObj name="" r:id="rId8" imgW="2286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5458" y="5706745"/>
                        <a:ext cx="427037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2" grpId="0"/>
      <p:bldP spid="3" grpId="0"/>
      <p:bldP spid="6" grpId="0"/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6957" y="1165062"/>
            <a:ext cx="10340521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zh-CN" sz="1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对于</a:t>
            </a:r>
            <a:r>
              <a:rPr lang="zh-CN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样本点等可能的试验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我们</a:t>
            </a:r>
            <a:r>
              <a:rPr lang="zh-CN" altLang="zh-CN" sz="1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可以</a:t>
            </a:r>
            <a:r>
              <a:rPr lang="zh-CN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用古典概型公式计算有关事件的概率，但在现实中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很多试验的样本点往往不是等可能的或者是否等可能不容易判断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例如，抛掷一枚质地不均匀的骰子，或者抛掷一枚图钉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此时无法通过古典概型公式计算有关事件概率，我们需要寻找新的求概率的方法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en-US" altLang="zh-CN" sz="1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42682" y="2292614"/>
            <a:ext cx="10406782" cy="1245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b="1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zh-CN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知道，</a:t>
            </a:r>
            <a:r>
              <a:rPr lang="zh-CN" altLang="zh-CN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事件的概率越大，意味着事件发生的可能性越大，在重复试验中，相应的频率一般也越大</a:t>
            </a:r>
            <a:r>
              <a:rPr lang="zh-CN" altLang="en-US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b="1">
                <a:solidFill>
                  <a:srgbClr val="08188E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事件的概率越小，则事件发生的可能性越小，在重复试验中，相应的频率一般也越小</a:t>
            </a:r>
            <a:r>
              <a:rPr lang="zh-CN" altLang="zh-CN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b="1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28407" y="3480969"/>
            <a:ext cx="1023533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b="1" smtClean="0">
                <a:solidFill>
                  <a:srgbClr val="00B050"/>
                </a:solidFill>
                <a:latin typeface="+mj-ea"/>
                <a:ea typeface="+mj-ea"/>
                <a:cs typeface="Times New Roman" panose="02020603050405020304" pitchFamily="18" charset="0"/>
              </a:rPr>
              <a:t>在</a:t>
            </a:r>
            <a:r>
              <a:rPr lang="zh-CN" altLang="zh-CN" b="1">
                <a:solidFill>
                  <a:srgbClr val="00B050"/>
                </a:solidFill>
                <a:latin typeface="+mj-ea"/>
                <a:ea typeface="+mj-ea"/>
                <a:cs typeface="Times New Roman" panose="02020603050405020304" pitchFamily="18" charset="0"/>
              </a:rPr>
              <a:t>初中，我们利用频率与概率的这种关系，通过大量重复试验，用频率去估计概率</a:t>
            </a:r>
            <a:r>
              <a:rPr lang="en-US" altLang="zh-CN" b="1">
                <a:solidFill>
                  <a:srgbClr val="00B05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zh-CN" b="1">
                <a:solidFill>
                  <a:srgbClr val="00B050"/>
                </a:solidFill>
                <a:latin typeface="+mj-ea"/>
                <a:ea typeface="+mj-ea"/>
                <a:cs typeface="Times New Roman" panose="02020603050405020304" pitchFamily="18" charset="0"/>
              </a:rPr>
              <a:t>.那么，在重复试验中，频率的大小是否就决定了概率的大小呢? 频率与概率之间到底是一种怎样的关系呢?</a:t>
            </a:r>
            <a:endParaRPr lang="zh-CN" altLang="en-US" b="1">
              <a:solidFill>
                <a:srgbClr val="00B05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4562389" y="68796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频率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的随机性</a:t>
            </a:r>
            <a:endParaRPr lang="zh-CN" altLang="en-US" sz="2800" b="1" smtClean="0">
              <a:solidFill>
                <a:srgbClr val="FF0000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1322787" y="4519073"/>
            <a:ext cx="9846572" cy="1284289"/>
            <a:chOff x="983353" y="1368191"/>
            <a:chExt cx="10028084" cy="1284289"/>
          </a:xfrm>
        </p:grpSpPr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983354" y="1726329"/>
              <a:ext cx="10028083" cy="168024"/>
            </a:xfrm>
            <a:prstGeom prst="rect">
              <a:avLst/>
            </a:prstGeom>
            <a:solidFill>
              <a:srgbClr val="83B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2"/>
            <p:cNvSpPr txBox="1"/>
            <p:nvPr>
              <p:custDataLst>
                <p:tags r:id="rId7"/>
              </p:custDataLst>
            </p:nvPr>
          </p:nvSpPr>
          <p:spPr>
            <a:xfrm>
              <a:off x="983353" y="1882782"/>
              <a:ext cx="10028083" cy="7696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300000"/>
                </a:lnSpc>
              </a:pPr>
              <a:endParaRPr lang="zh-CN" altLang="en-US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同侧圆角矩形 10"/>
            <p:cNvSpPr/>
            <p:nvPr>
              <p:custDataLst>
                <p:tags r:id="rId8"/>
              </p:custDataLst>
            </p:nvPr>
          </p:nvSpPr>
          <p:spPr>
            <a:xfrm>
              <a:off x="983354" y="1416677"/>
              <a:ext cx="1745559" cy="309652"/>
            </a:xfrm>
            <a:prstGeom prst="round2SameRect">
              <a:avLst/>
            </a:prstGeom>
            <a:solidFill>
              <a:srgbClr val="83B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323365" y="1368191"/>
              <a:ext cx="10500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结   论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111651" y="4955713"/>
            <a:ext cx="97776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smtClean="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b="1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大量</a:t>
            </a:r>
            <a:r>
              <a:rPr lang="zh-CN" altLang="en-US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试验表明，在任何确定次数的随机试验中，一个随机事件A发生的频率具有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随机性.</a:t>
            </a:r>
            <a:endParaRPr lang="zh-CN" altLang="en-US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524" y="3259075"/>
            <a:ext cx="2418316" cy="265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0"/>
          <p:cNvSpPr/>
          <p:nvPr>
            <p:custDataLst>
              <p:tags r:id="rId3"/>
            </p:custDataLst>
          </p:nvPr>
        </p:nvSpPr>
        <p:spPr>
          <a:xfrm>
            <a:off x="898725" y="3492152"/>
            <a:ext cx="6360318" cy="1476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200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        雅</a:t>
            </a:r>
            <a:r>
              <a:rPr 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各布•伯努利(1654-1705)瑞士数学家</a:t>
            </a:r>
            <a:r>
              <a:rPr lang="zh-CN" alt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，</a:t>
            </a:r>
            <a:r>
              <a:rPr 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被公认为概率理论的先驱</a:t>
            </a:r>
            <a:r>
              <a:rPr lang="zh-CN" alt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，</a:t>
            </a:r>
            <a:r>
              <a:rPr 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他</a:t>
            </a:r>
            <a:r>
              <a:rPr 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给出了著名的大数定律. 大数定律阐述了随着试验次数的增加</a:t>
            </a:r>
            <a:r>
              <a:rPr lang="zh-CN" alt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，</a:t>
            </a:r>
            <a:r>
              <a:rPr 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频率稳定在概率附近</a:t>
            </a:r>
            <a:r>
              <a:rPr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.</a:t>
            </a:r>
            <a:endParaRPr lang="zh-CN" sz="200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26331" y="1634996"/>
            <a:ext cx="9964738" cy="143334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000" b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一般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地，随着试验次数</a:t>
            </a:r>
            <a:r>
              <a:rPr lang="zh-CN" altLang="en-US" sz="2000" b="1" i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增大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频率偏离概率的幅度会</a:t>
            </a:r>
            <a:r>
              <a:rPr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缩小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，即事件</a:t>
            </a:r>
            <a:r>
              <a:rPr lang="zh-CN" altLang="en-US" sz="2000" b="1" i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发生的频率</a:t>
            </a:r>
            <a:r>
              <a:rPr lang="zh-CN" altLang="en-US" sz="2000" b="1" i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i="1" baseline="-2500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i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)会逐渐</a:t>
            </a:r>
            <a:r>
              <a:rPr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稳定于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事件</a:t>
            </a:r>
            <a:r>
              <a:rPr lang="zh-CN" altLang="en-US" sz="2000" b="1" i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发生的</a:t>
            </a:r>
            <a:r>
              <a:rPr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概率 </a:t>
            </a:r>
            <a:r>
              <a:rPr lang="zh-CN" altLang="en-US" sz="2000" b="1" i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i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 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我们称频率的这个性质为</a:t>
            </a:r>
            <a:r>
              <a:rPr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频率的稳定性 </a:t>
            </a:r>
            <a:r>
              <a:rPr lang="zh-CN" altLang="en-US" sz="20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因此，我们可以用频率</a:t>
            </a:r>
            <a:r>
              <a:rPr lang="zh-CN" altLang="en-US" sz="2000" b="1" i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000" b="1" i="1" baseline="-250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i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)估计概率</a:t>
            </a:r>
            <a:r>
              <a:rPr lang="zh-CN" altLang="en-US" sz="2000" b="1" i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i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4562389" y="68796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频率的稳定性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903260" y="1699804"/>
            <a:ext cx="704071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区别</a:t>
            </a:r>
            <a:r>
              <a:rPr lang="zh-CN" altLang="en-US" sz="20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：频率是一个变量，随着试验次数的变化而</a:t>
            </a:r>
            <a:r>
              <a:rPr lang="zh-CN" altLang="en-US" sz="2000" b="1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变化；</a:t>
            </a:r>
            <a:endParaRPr lang="en-US" altLang="zh-CN" sz="2000" b="1" smtClean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20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概率</a:t>
            </a:r>
            <a:r>
              <a:rPr lang="zh-CN" altLang="en-US" sz="20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是一个定值，是某事件的固有属性</a:t>
            </a:r>
            <a:r>
              <a:rPr lang="zh-CN" altLang="en-US" sz="20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0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197535" y="1045148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频率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频率与概率的区别和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联系</a:t>
            </a:r>
            <a:endParaRPr lang="zh-CN" altLang="en-US" sz="2800" b="1" smtClean="0">
              <a:solidFill>
                <a:srgbClr val="FF0000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903260" y="2753067"/>
            <a:ext cx="817626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联系</a:t>
            </a:r>
            <a:r>
              <a:rPr lang="zh-CN" altLang="en-US" sz="20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：频率是概率的试验值，会随试验次数的增加逐渐稳定</a:t>
            </a:r>
            <a:r>
              <a:rPr lang="zh-CN" altLang="en-US" sz="2000" b="1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000" b="1" smtClean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smtClean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0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概率</a:t>
            </a:r>
            <a:r>
              <a:rPr lang="zh-CN" altLang="en-US" sz="20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是频率理论上的稳定值，在实际中可用频率估计概率.</a:t>
            </a:r>
            <a:endParaRPr lang="zh-CN" altLang="en-US" sz="20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729205" y="3806330"/>
            <a:ext cx="6443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(1)</a:t>
            </a:r>
            <a:r>
              <a:rPr kumimoji="0" lang="zh-CN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当试验的次数越来越多时，频率越来越趋近于概率．</a:t>
            </a:r>
            <a:endParaRPr kumimoji="0" lang="zh-CN" altLang="zh-CN" sz="2000" b="1" i="0" u="none" strike="noStrike" kern="1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729205" y="4370112"/>
            <a:ext cx="6957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(2)</a:t>
            </a:r>
            <a:r>
              <a:rPr kumimoji="0" lang="zh-CN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当次数足够多时，所得频率就近似地看作随机事件的概率</a:t>
            </a:r>
            <a:r>
              <a:rPr kumimoji="0" lang="en-US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. </a:t>
            </a:r>
            <a:r>
              <a:rPr kumimoji="0" lang="zh-CN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729205" y="4917803"/>
            <a:ext cx="3154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(3)</a:t>
            </a:r>
            <a:r>
              <a:rPr kumimoji="0" lang="zh-CN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概率的范围为</a:t>
            </a:r>
            <a:r>
              <a:rPr kumimoji="0" lang="en-US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[0</a:t>
            </a:r>
            <a:r>
              <a:rPr kumimoji="0" lang="zh-CN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，</a:t>
            </a:r>
            <a:r>
              <a:rPr kumimoji="0" lang="en-US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1]</a:t>
            </a:r>
            <a:r>
              <a:rPr kumimoji="0" lang="zh-CN" altLang="zh-CN" sz="2000" b="1" i="0" u="none" strike="noStrike" kern="1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Wingdings" panose="05000000000000000000"/>
              </a:rPr>
              <a:t>．</a:t>
            </a:r>
            <a:endParaRPr kumimoji="0" lang="zh-CN" altLang="zh-CN" sz="2000" b="1" i="0" u="none" strike="noStrike" kern="1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96878" y="3664260"/>
            <a:ext cx="361059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解：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2014年男婴出生频率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806305" y="4428432"/>
            <a:ext cx="280117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201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年男婴出生频率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681104" y="5177477"/>
            <a:ext cx="810167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由此</a:t>
            </a:r>
            <a:r>
              <a:rPr lang="zh-CN" altLang="en-US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估计，2014年男婴出生率约为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0.537</a:t>
            </a:r>
            <a:r>
              <a:rPr lang="zh-CN" altLang="en-US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，2015年男婴出生率约为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0.532</a:t>
            </a:r>
            <a:r>
              <a:rPr lang="zh-CN" altLang="en-US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0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607476" y="3441686"/>
          <a:ext cx="2680030" cy="70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36880800" imgH="9753600" progId="Equation.DSMT4">
                  <p:embed/>
                </p:oleObj>
              </mc:Choice>
              <mc:Fallback>
                <p:oleObj name="Equation" r:id="rId5" imgW="368808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7476" y="3441686"/>
                        <a:ext cx="2680030" cy="708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825505" y="4311250"/>
          <a:ext cx="2728206" cy="72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8" imgW="36880800" imgH="9753600" progId="Equation.DSMT4">
                  <p:embed/>
                </p:oleObj>
              </mc:Choice>
              <mc:Fallback>
                <p:oleObj name="Equation" r:id="rId8" imgW="368808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25505" y="4311250"/>
                        <a:ext cx="2728206" cy="722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"/>
          <p:cNvSpPr txBox="1"/>
          <p:nvPr>
            <p:custDataLst>
              <p:tags r:id="rId10"/>
            </p:custDataLst>
          </p:nvPr>
        </p:nvSpPr>
        <p:spPr>
          <a:xfrm>
            <a:off x="1139753" y="1462047"/>
            <a:ext cx="10361684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新生婴儿性别比是每100名女婴对应的男婴数. 通过抽样调查得知，我国2014年、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2015年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出生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的婴儿性别比分别为115.88和113.51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1)分别估计我国2014年和2015年男婴的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出生率(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新生儿中男婴的比率，精确到0.001)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2)根据估计结果，你认为“生男孩和生女孩是等可能的”这 个判断可靠吗?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/>
          <p:nvPr>
            <p:custDataLst>
              <p:tags r:id="rId1"/>
            </p:custDataLst>
          </p:nvPr>
        </p:nvSpPr>
        <p:spPr>
          <a:xfrm>
            <a:off x="1139753" y="1462047"/>
            <a:ext cx="10361684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新生婴儿性别比是每100名女婴对应的男婴数. 通过抽样调查得知，我国2014年、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2015年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出生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的婴儿性别比分别为115.88和113.51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1)分别估计我国2014年和2015年男婴的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出生率(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新生儿中男婴的比率，精确到0.001)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2)根据估计结果，你认为“生男孩和生女孩是等可能的”这 个判断可靠吗?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139753" y="3724528"/>
            <a:ext cx="10361684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解：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2)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由于调查新生儿人数的样本非常大，根据频率的稳定性，上述对男婴出生率的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估计</a:t>
            </a:r>
            <a:endParaRPr lang="en-US" altLang="zh-CN" sz="2000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具有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较高的可信度. 因此，我们有理由怀疑“生男孩和生女孩是等可能的”的结论.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/>
          <p:nvPr>
            <p:custDataLst>
              <p:tags r:id="rId1"/>
            </p:custDataLst>
          </p:nvPr>
        </p:nvSpPr>
        <p:spPr>
          <a:xfrm>
            <a:off x="650454" y="1447900"/>
            <a:ext cx="1092075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一个游戏包含两个随机事件</a:t>
            </a:r>
            <a:r>
              <a:rPr lang="zh-CN" altLang="zh-CN" sz="2000" b="1" i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000" b="1" i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，规定事件</a:t>
            </a:r>
            <a:r>
              <a:rPr lang="zh-CN" altLang="zh-CN" sz="2000" b="1" i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发生则甲获胜，事件</a:t>
            </a:r>
            <a:r>
              <a:rPr lang="zh-CN" altLang="zh-CN" sz="2000" b="1" i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发生则乙获胜. 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判断游戏</a:t>
            </a:r>
            <a:endParaRPr lang="en-US" altLang="zh-CN" sz="2000" b="1" smtClean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是否公平的标准是事件</a:t>
            </a:r>
            <a:r>
              <a:rPr lang="zh-CN" altLang="zh-CN" sz="2000" b="1" i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000" b="1" i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发生的概率是否相等</a:t>
            </a:r>
            <a:r>
              <a:rPr lang="zh-CN" altLang="en-US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在游戏过程中甲发现：玩了10次时，双方</a:t>
            </a:r>
            <a:endParaRPr lang="en-US" altLang="zh-CN" sz="2000" b="1" smtClean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各胜5次；但玩到1000次时，自己才胜300次，而乙却胜了700次.</a:t>
            </a:r>
            <a:r>
              <a:rPr lang="en-US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据此，甲认为游戏不公平，</a:t>
            </a:r>
            <a:endParaRPr lang="en-US" altLang="zh-CN" sz="2000" b="1" smtClean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但乙认为游戏是公平的.</a:t>
            </a:r>
            <a:r>
              <a:rPr lang="en-US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你更支持谁的结论?为什么?</a:t>
            </a:r>
            <a:endParaRPr lang="zh-CN" altLang="en-US" sz="20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50454" y="3386892"/>
            <a:ext cx="10655926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解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当游戏玩了10次时，甲、乙获胜的频率都为0.5；当游戏玩了1000次时，甲获胜的频率为0.3，乙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获胜</a:t>
            </a:r>
            <a:endParaRPr lang="en-US" altLang="zh-CN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频率为0.7. 根据频率的稳定性，随着试验次数的增加，频率偏离概率很大的可能性会越来越小，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相</a:t>
            </a:r>
            <a:endParaRPr lang="en-US" altLang="zh-CN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10次游戏，1000次游戏时的频率接近概率的可能性更大，因此我们更愿意相信1000 次时的频率离</a:t>
            </a: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概率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更近 . 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82866" y="5063428"/>
            <a:ext cx="10655926" cy="874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  而</a:t>
            </a:r>
            <a:r>
              <a:rPr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游戏玩到1000次时，甲、乙获胜的频率分别是 0.3和 0.7，存在很大差距，所以有理由</a:t>
            </a:r>
            <a:r>
              <a:rPr lang="zh-CN" altLang="en-US" b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认为游戏是</a:t>
            </a:r>
            <a:endParaRPr lang="en-US" altLang="zh-CN" b="1" smtClean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不公平</a:t>
            </a:r>
            <a:r>
              <a:rPr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 . 因此，应该支持甲对游戏公平性的判断.</a:t>
            </a:r>
            <a:endParaRPr lang="zh-CN" altLang="en-US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4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335337" y="1309281"/>
            <a:ext cx="98933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kumimoji="0" lang="en-US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000" b="1" kern="1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下列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说法一定正确的是</a:t>
            </a:r>
            <a:endParaRPr kumimoji="0" lang="zh-CN" altLang="zh-CN" sz="20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A.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一名篮球运动员，号称</a:t>
            </a: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百发百中</a:t>
            </a: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，若罚球三次，不会出现三</a:t>
            </a: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投都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不中的情况</a:t>
            </a:r>
            <a:endParaRPr kumimoji="0" lang="zh-CN" altLang="zh-CN" sz="20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B.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一个骰子掷一次得到</a:t>
            </a: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2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的概率</a:t>
            </a: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是</a:t>
            </a:r>
            <a:r>
              <a:rPr kumimoji="0" lang="en-US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则掷</a:t>
            </a: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6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次一定会出现一次</a:t>
            </a: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2</a:t>
            </a:r>
            <a:endParaRPr kumimoji="0" lang="zh-CN" altLang="zh-CN" sz="20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C.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若买彩票中奖的概率为万分之一，则买一万元的彩票一定会中奖一元</a:t>
            </a:r>
            <a:endParaRPr kumimoji="0" lang="zh-CN" altLang="zh-CN" sz="20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D.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随机事件发生的概率与试验次数无关</a:t>
            </a:r>
            <a:endParaRPr kumimoji="0" lang="zh-CN" altLang="zh-CN" sz="20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TextBox 19"/>
          <p:cNvSpPr txBox="1"/>
          <p:nvPr>
            <p:custDataLst>
              <p:tags r:id="rId2"/>
            </p:custDataLst>
          </p:nvPr>
        </p:nvSpPr>
        <p:spPr>
          <a:xfrm>
            <a:off x="1292476" y="3191293"/>
            <a:ext cx="7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216525" y="2161605"/>
          <a:ext cx="608378" cy="88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4" imgW="1016000" imgH="1460500" progId="Word.Document.12">
                  <p:embed/>
                </p:oleObj>
              </mc:Choice>
              <mc:Fallback>
                <p:oleObj name="文档" r:id="rId4" imgW="1016000" imgH="14605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6525" y="2161605"/>
                        <a:ext cx="608378" cy="88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335337" y="3773590"/>
            <a:ext cx="47142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kumimoji="0" lang="en-US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错误，概率小不代表一定不发生</a:t>
            </a: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kumimoji="0" lang="en-US" altLang="zh-CN" sz="2000" b="1" i="0" u="none" strike="noStrike" kern="1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1896434" y="4327588"/>
            <a:ext cx="33200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错误，概率不等同于频率</a:t>
            </a: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kumimoji="0" lang="en-US" altLang="zh-CN" sz="2000" b="1" i="0" u="none" strike="noStrike" kern="1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1896435" y="4835419"/>
            <a:ext cx="41531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错误，概率是预测，不必然出现</a:t>
            </a:r>
            <a:r>
              <a:rPr kumimoji="0" lang="zh-CN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kumimoji="0" lang="en-US" altLang="zh-CN" sz="2000" b="1" i="0" u="none" strike="noStrike" kern="1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1896434" y="5240402"/>
            <a:ext cx="754760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en-US" altLang="zh-CN" sz="2000" b="1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kumimoji="0" lang="zh-CN" altLang="zh-CN" sz="2000" b="1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正确，随机事件发生的概率是频率的稳定值，与试验次数无关</a:t>
            </a:r>
            <a:r>
              <a:rPr kumimoji="0" lang="en-US" altLang="zh-CN" sz="28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kumimoji="0" lang="zh-CN" altLang="zh-CN" sz="105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256997" y="1225229"/>
            <a:ext cx="1011813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kumimoji="0" lang="en-US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000" kern="10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某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校高二年级</a:t>
            </a:r>
            <a:r>
              <a:rPr kumimoji="0" lang="en-US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(1)(2)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班准备联合举行晚会，组织者欲使晚会气氛热烈、有趣，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策划整</a:t>
            </a:r>
            <a:endParaRPr kumimoji="0" lang="en-US" altLang="zh-CN" sz="2000" i="0" u="none" strike="noStrike" kern="1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lang="en-US" altLang="zh-CN" sz="2000" kern="1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场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晚会以转盘游戏的方式进行，每个节目开始时，两班各派一人先进行转盘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游戏，</a:t>
            </a:r>
            <a:endParaRPr kumimoji="0" lang="en-US" altLang="zh-CN" sz="2000" i="0" u="none" strike="noStrike" kern="1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lang="en-US" altLang="zh-CN" sz="2000" kern="1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胜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者获得一件奖品，负者表演一个节目</a:t>
            </a:r>
            <a:r>
              <a:rPr kumimoji="0" lang="en-US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.(1)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班的文娱委员利用分别标有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数字</a:t>
            </a:r>
            <a:endParaRPr kumimoji="0" lang="en-US" altLang="zh-CN" sz="2000" i="0" u="none" strike="noStrike" kern="1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lang="en-US" altLang="zh-CN" sz="2000" kern="1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1,2,3,4,5,6,7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两个转盘</a:t>
            </a:r>
            <a:r>
              <a:rPr kumimoji="0" lang="en-US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(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如图所示</a:t>
            </a:r>
            <a:r>
              <a:rPr kumimoji="0" lang="en-US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)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，设计了一种游戏方案：两人同时各转动一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个</a:t>
            </a:r>
            <a:endParaRPr kumimoji="0" lang="en-US" altLang="zh-CN" sz="2000" i="0" u="none" strike="noStrike" kern="1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lang="en-US" altLang="zh-CN" sz="2000" kern="1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转盘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一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次</a:t>
            </a:r>
            <a:r>
              <a:rPr lang="zh-CN" altLang="en-US" sz="2000" kern="1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将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转到的数字相加，和为偶数时</a:t>
            </a:r>
            <a:r>
              <a:rPr kumimoji="0" lang="en-US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(1)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班代表获胜，否则</a:t>
            </a:r>
            <a:r>
              <a:rPr kumimoji="0" lang="en-US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班代表获胜</a:t>
            </a:r>
            <a:r>
              <a:rPr kumimoji="0" lang="en-US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.</a:t>
            </a:r>
            <a:endParaRPr kumimoji="0" lang="en-US" altLang="zh-CN" sz="2000" i="0" u="none" strike="noStrike" kern="1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Courier New" panose="02070309020205020404" pitchFamily="49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lang="en-US" altLang="zh-CN" sz="2000" kern="1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000" kern="10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该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方案对</a:t>
            </a:r>
            <a:r>
              <a:rPr kumimoji="0" lang="zh-CN" altLang="zh-CN" sz="2000" i="0" u="none" strike="noStrike" kern="1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双方是否</a:t>
            </a:r>
            <a:r>
              <a:rPr kumimoji="0" lang="zh-CN" altLang="zh-CN" sz="20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公平？为什么？</a:t>
            </a:r>
            <a:endParaRPr kumimoji="0" lang="zh-CN" altLang="zh-CN" sz="200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84" name="Picture 12" descr="10-2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834" y="3642012"/>
            <a:ext cx="4010532" cy="164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20146" y="3956856"/>
            <a:ext cx="59183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0440" algn="l"/>
              </a:tabLst>
              <a:defRPr/>
            </a:pPr>
            <a:r>
              <a:rPr kumimoji="0" lang="zh-CN" altLang="zh-CN" b="1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kumimoji="0" lang="zh-CN" altLang="zh-CN" b="0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该方案是公平的，理由如下</a:t>
            </a:r>
            <a:r>
              <a:rPr kumimoji="0" lang="zh-CN" altLang="zh-CN" b="0" i="0" u="none" strike="noStrike" kern="1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：各种</a:t>
            </a:r>
            <a:r>
              <a:rPr kumimoji="0" lang="zh-CN" altLang="zh-CN" b="0" i="0" u="none" strike="noStrike" kern="1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情况如下表所示：</a:t>
            </a:r>
            <a:endParaRPr kumimoji="0" lang="zh-CN" altLang="zh-CN" b="0" i="0" u="none" strike="noStrike" kern="1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71041" y="4464687"/>
          <a:ext cx="4626864" cy="1846585"/>
        </p:xfrm>
        <a:graphic>
          <a:graphicData uri="http://schemas.openxmlformats.org/drawingml/2006/table">
            <a:tbl>
              <a:tblPr/>
              <a:tblGrid>
                <a:gridCol w="1261872"/>
                <a:gridCol w="786384"/>
                <a:gridCol w="859536"/>
                <a:gridCol w="877824"/>
                <a:gridCol w="841248"/>
              </a:tblGrid>
              <a:tr h="474985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zh-CN" sz="2000" kern="10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仿宋_GB2312" panose="0201060903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3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3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3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1471041" y="4464687"/>
            <a:ext cx="1261872" cy="2281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1470723" y="4482615"/>
            <a:ext cx="768414" cy="4204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>
            <p:custDataLst>
              <p:tags r:id="rId8"/>
            </p:custDataLst>
          </p:nvPr>
        </p:nvGrpSpPr>
        <p:grpSpPr>
          <a:xfrm>
            <a:off x="3419856" y="1225229"/>
            <a:ext cx="7955280" cy="1609411"/>
            <a:chOff x="3419856" y="1225229"/>
            <a:chExt cx="7955280" cy="1609411"/>
          </a:xfrm>
        </p:grpSpPr>
        <p:sp>
          <p:nvSpPr>
            <p:cNvPr id="16" name="圆角矩形标注 15"/>
            <p:cNvSpPr/>
            <p:nvPr>
              <p:custDataLst>
                <p:tags r:id="rId9"/>
              </p:custDataLst>
            </p:nvPr>
          </p:nvSpPr>
          <p:spPr>
            <a:xfrm>
              <a:off x="3419856" y="1225229"/>
              <a:ext cx="7955280" cy="1609411"/>
            </a:xfrm>
            <a:prstGeom prst="wedgeRoundRectCallout">
              <a:avLst>
                <a:gd name="adj1" fmla="val -24304"/>
                <a:gd name="adj2" fmla="val 14431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3618849" y="1431206"/>
            <a:ext cx="7557294" cy="1200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文档" r:id="rId11" imgW="8806180" imgH="1526540" progId="Word.Document.12">
                    <p:embed/>
                  </p:oleObj>
                </mc:Choice>
                <mc:Fallback>
                  <p:oleObj name="文档" r:id="rId11" imgW="8806180" imgH="1526540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618849" y="1431206"/>
                          <a:ext cx="7557294" cy="12000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64"/>
</p:tagLst>
</file>

<file path=ppt/tags/tag10.xml><?xml version="1.0" encoding="utf-8"?>
<p:tagLst xmlns:p="http://schemas.openxmlformats.org/presentationml/2006/main">
  <p:tag name="AS_UNIQUEID" val="2432"/>
</p:tagLst>
</file>

<file path=ppt/tags/tag11.xml><?xml version="1.0" encoding="utf-8"?>
<p:tagLst xmlns:p="http://schemas.openxmlformats.org/presentationml/2006/main">
  <p:tag name="AS_UNIQUEID" val="2467"/>
</p:tagLst>
</file>

<file path=ppt/tags/tag12.xml><?xml version="1.0" encoding="utf-8"?>
<p:tagLst xmlns:p="http://schemas.openxmlformats.org/presentationml/2006/main">
  <p:tag name="AS_UNIQUEID" val="2468"/>
</p:tagLst>
</file>

<file path=ppt/tags/tag13.xml><?xml version="1.0" encoding="utf-8"?>
<p:tagLst xmlns:p="http://schemas.openxmlformats.org/presentationml/2006/main">
  <p:tag name="AS_UNIQUEID" val="2469"/>
</p:tagLst>
</file>

<file path=ppt/tags/tag14.xml><?xml version="1.0" encoding="utf-8"?>
<p:tagLst xmlns:p="http://schemas.openxmlformats.org/presentationml/2006/main">
  <p:tag name="AS_UNIQUEID" val="173"/>
</p:tagLst>
</file>

<file path=ppt/tags/tag15.xml><?xml version="1.0" encoding="utf-8"?>
<p:tagLst xmlns:p="http://schemas.openxmlformats.org/presentationml/2006/main">
  <p:tag name="AS_UNIQUEID" val="2457"/>
  <p:tag name="KSO_WM_BEAUTIFY_FLAG" val="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AS_UNIQUEID" val="2"/>
</p:tagLst>
</file>

<file path=ppt/tags/tag18.xml><?xml version="1.0" encoding="utf-8"?>
<p:tagLst xmlns:p="http://schemas.openxmlformats.org/presentationml/2006/main">
  <p:tag name="AS_UNIQUEID" val="3"/>
</p:tagLst>
</file>

<file path=ppt/tags/tag19.xml><?xml version="1.0" encoding="utf-8"?>
<p:tagLst xmlns:p="http://schemas.openxmlformats.org/presentationml/2006/main">
  <p:tag name="AS_UNIQUEID" val="4"/>
</p:tagLst>
</file>

<file path=ppt/tags/tag2.xml><?xml version="1.0" encoding="utf-8"?>
<p:tagLst xmlns:p="http://schemas.openxmlformats.org/presentationml/2006/main">
  <p:tag name="AS_UNIQUEID" val="165"/>
</p:tagLst>
</file>

<file path=ppt/tags/tag20.xml><?xml version="1.0" encoding="utf-8"?>
<p:tagLst xmlns:p="http://schemas.openxmlformats.org/presentationml/2006/main">
  <p:tag name="AS_UNIQUEID" val="5"/>
</p:tagLst>
</file>

<file path=ppt/tags/tag21.xml><?xml version="1.0" encoding="utf-8"?>
<p:tagLst xmlns:p="http://schemas.openxmlformats.org/presentationml/2006/main">
  <p:tag name="AS_UNIQUEID" val="6"/>
</p:tagLst>
</file>

<file path=ppt/tags/tag22.xml><?xml version="1.0" encoding="utf-8"?>
<p:tagLst xmlns:p="http://schemas.openxmlformats.org/presentationml/2006/main">
  <p:tag name="AS_UNIQUEID" val="7"/>
</p:tagLst>
</file>

<file path=ppt/tags/tag23.xml><?xml version="1.0" encoding="utf-8"?>
<p:tagLst xmlns:p="http://schemas.openxmlformats.org/presentationml/2006/main">
  <p:tag name="AS_UNIQUEID" val="8"/>
</p:tagLst>
</file>

<file path=ppt/tags/tag24.xml><?xml version="1.0" encoding="utf-8"?>
<p:tagLst xmlns:p="http://schemas.openxmlformats.org/presentationml/2006/main">
  <p:tag name="AS_UNIQUEID" val="9"/>
</p:tagLst>
</file>

<file path=ppt/tags/tag25.xml><?xml version="1.0" encoding="utf-8"?>
<p:tagLst xmlns:p="http://schemas.openxmlformats.org/presentationml/2006/main">
  <p:tag name="AS_UNIQUEID" val="10"/>
</p:tagLst>
</file>

<file path=ppt/tags/tag26.xml><?xml version="1.0" encoding="utf-8"?>
<p:tagLst xmlns:p="http://schemas.openxmlformats.org/presentationml/2006/main">
  <p:tag name="AS_UNIQUEID" val="11"/>
</p:tagLst>
</file>

<file path=ppt/tags/tag27.xml><?xml version="1.0" encoding="utf-8"?>
<p:tagLst xmlns:p="http://schemas.openxmlformats.org/presentationml/2006/main">
  <p:tag name="AS_UNIQUEID" val="13"/>
</p:tagLst>
</file>

<file path=ppt/tags/tag28.xml><?xml version="1.0" encoding="utf-8"?>
<p:tagLst xmlns:p="http://schemas.openxmlformats.org/presentationml/2006/main">
  <p:tag name="AS_UNIQUEID" val="14"/>
</p:tagLst>
</file>

<file path=ppt/tags/tag29.xml><?xml version="1.0" encoding="utf-8"?>
<p:tagLst xmlns:p="http://schemas.openxmlformats.org/presentationml/2006/main">
  <p:tag name="AS_UNIQUEID" val="15"/>
</p:tagLst>
</file>

<file path=ppt/tags/tag3.xml><?xml version="1.0" encoding="utf-8"?>
<p:tagLst xmlns:p="http://schemas.openxmlformats.org/presentationml/2006/main">
  <p:tag name="AS_UNIQUEID" val="167"/>
</p:tagLst>
</file>

<file path=ppt/tags/tag30.xml><?xml version="1.0" encoding="utf-8"?>
<p:tagLst xmlns:p="http://schemas.openxmlformats.org/presentationml/2006/main">
  <p:tag name="AS_UNIQUEID" val="16"/>
</p:tagLst>
</file>

<file path=ppt/tags/tag31.xml><?xml version="1.0" encoding="utf-8"?>
<p:tagLst xmlns:p="http://schemas.openxmlformats.org/presentationml/2006/main">
  <p:tag name="AS_UNIQUEID" val="18"/>
</p:tagLst>
</file>

<file path=ppt/tags/tag32.xml><?xml version="1.0" encoding="utf-8"?>
<p:tagLst xmlns:p="http://schemas.openxmlformats.org/presentationml/2006/main">
  <p:tag name="AS_UNIQUEID" val="19"/>
</p:tagLst>
</file>

<file path=ppt/tags/tag33.xml><?xml version="1.0" encoding="utf-8"?>
<p:tagLst xmlns:p="http://schemas.openxmlformats.org/presentationml/2006/main">
  <p:tag name="AS_UNIQUEID" val="20"/>
</p:tagLst>
</file>

<file path=ppt/tags/tag34.xml><?xml version="1.0" encoding="utf-8"?>
<p:tagLst xmlns:p="http://schemas.openxmlformats.org/presentationml/2006/main">
  <p:tag name="AS_UNIQUEID" val="21"/>
</p:tagLst>
</file>

<file path=ppt/tags/tag35.xml><?xml version="1.0" encoding="utf-8"?>
<p:tagLst xmlns:p="http://schemas.openxmlformats.org/presentationml/2006/main">
  <p:tag name="AS_UNIQUEID" val="22"/>
</p:tagLst>
</file>

<file path=ppt/tags/tag36.xml><?xml version="1.0" encoding="utf-8"?>
<p:tagLst xmlns:p="http://schemas.openxmlformats.org/presentationml/2006/main">
  <p:tag name="AS_UNIQUEID" val="23"/>
</p:tagLst>
</file>

<file path=ppt/tags/tag37.xml><?xml version="1.0" encoding="utf-8"?>
<p:tagLst xmlns:p="http://schemas.openxmlformats.org/presentationml/2006/main">
  <p:tag name="AS_UNIQUEID" val="25"/>
</p:tagLst>
</file>

<file path=ppt/tags/tag38.xml><?xml version="1.0" encoding="utf-8"?>
<p:tagLst xmlns:p="http://schemas.openxmlformats.org/presentationml/2006/main">
  <p:tag name="AS_UNIQUEID" val="26"/>
</p:tagLst>
</file>

<file path=ppt/tags/tag39.xml><?xml version="1.0" encoding="utf-8"?>
<p:tagLst xmlns:p="http://schemas.openxmlformats.org/presentationml/2006/main">
  <p:tag name="AS_UNIQUEID" val="27"/>
</p:tagLst>
</file>

<file path=ppt/tags/tag4.xml><?xml version="1.0" encoding="utf-8"?>
<p:tagLst xmlns:p="http://schemas.openxmlformats.org/presentationml/2006/main">
  <p:tag name="AS_UNIQUEID" val="169"/>
</p:tagLst>
</file>

<file path=ppt/tags/tag40.xml><?xml version="1.0" encoding="utf-8"?>
<p:tagLst xmlns:p="http://schemas.openxmlformats.org/presentationml/2006/main">
  <p:tag name="AS_UNIQUEID" val="28"/>
</p:tagLst>
</file>

<file path=ppt/tags/tag41.xml><?xml version="1.0" encoding="utf-8"?>
<p:tagLst xmlns:p="http://schemas.openxmlformats.org/presentationml/2006/main">
  <p:tag name="AS_UNIQUEID" val="29"/>
</p:tagLst>
</file>

<file path=ppt/tags/tag42.xml><?xml version="1.0" encoding="utf-8"?>
<p:tagLst xmlns:p="http://schemas.openxmlformats.org/presentationml/2006/main">
  <p:tag name="AS_UNIQUEID" val="31"/>
</p:tagLst>
</file>

<file path=ppt/tags/tag43.xml><?xml version="1.0" encoding="utf-8"?>
<p:tagLst xmlns:p="http://schemas.openxmlformats.org/presentationml/2006/main">
  <p:tag name="AS_UNIQUEID" val="33"/>
</p:tagLst>
</file>

<file path=ppt/tags/tag44.xml><?xml version="1.0" encoding="utf-8"?>
<p:tagLst xmlns:p="http://schemas.openxmlformats.org/presentationml/2006/main">
  <p:tag name="AS_UNIQUEID" val="34"/>
</p:tagLst>
</file>

<file path=ppt/tags/tag45.xml><?xml version="1.0" encoding="utf-8"?>
<p:tagLst xmlns:p="http://schemas.openxmlformats.org/presentationml/2006/main">
  <p:tag name="AS_UNIQUEID" val="37"/>
</p:tagLst>
</file>

<file path=ppt/tags/tag46.xml><?xml version="1.0" encoding="utf-8"?>
<p:tagLst xmlns:p="http://schemas.openxmlformats.org/presentationml/2006/main">
  <p:tag name="AS_UNIQUEID" val="38"/>
</p:tagLst>
</file>

<file path=ppt/tags/tag47.xml><?xml version="1.0" encoding="utf-8"?>
<p:tagLst xmlns:p="http://schemas.openxmlformats.org/presentationml/2006/main">
  <p:tag name="AS_UNIQUEID" val="39"/>
</p:tagLst>
</file>

<file path=ppt/tags/tag48.xml><?xml version="1.0" encoding="utf-8"?>
<p:tagLst xmlns:p="http://schemas.openxmlformats.org/presentationml/2006/main">
  <p:tag name="AS_UNIQUEID" val="42"/>
</p:tagLst>
</file>

<file path=ppt/tags/tag49.xml><?xml version="1.0" encoding="utf-8"?>
<p:tagLst xmlns:p="http://schemas.openxmlformats.org/presentationml/2006/main">
  <p:tag name="AS_UNIQUEID" val="43"/>
</p:tagLst>
</file>

<file path=ppt/tags/tag5.xml><?xml version="1.0" encoding="utf-8"?>
<p:tagLst xmlns:p="http://schemas.openxmlformats.org/presentationml/2006/main">
  <p:tag name="AS_UNIQUEID" val="171"/>
</p:tagLst>
</file>

<file path=ppt/tags/tag50.xml><?xml version="1.0" encoding="utf-8"?>
<p:tagLst xmlns:p="http://schemas.openxmlformats.org/presentationml/2006/main">
  <p:tag name="AS_UNIQUEID" val="44"/>
</p:tagLst>
</file>

<file path=ppt/tags/tag51.xml><?xml version="1.0" encoding="utf-8"?>
<p:tagLst xmlns:p="http://schemas.openxmlformats.org/presentationml/2006/main">
  <p:tag name="AS_UNIQUEID" val="46"/>
</p:tagLst>
</file>

<file path=ppt/tags/tag52.xml><?xml version="1.0" encoding="utf-8"?>
<p:tagLst xmlns:p="http://schemas.openxmlformats.org/presentationml/2006/main">
  <p:tag name="AS_UNIQUEID" val="47"/>
</p:tagLst>
</file>

<file path=ppt/tags/tag53.xml><?xml version="1.0" encoding="utf-8"?>
<p:tagLst xmlns:p="http://schemas.openxmlformats.org/presentationml/2006/main">
  <p:tag name="AS_UNIQUEID" val="48"/>
</p:tagLst>
</file>

<file path=ppt/tags/tag54.xml><?xml version="1.0" encoding="utf-8"?>
<p:tagLst xmlns:p="http://schemas.openxmlformats.org/presentationml/2006/main">
  <p:tag name="AS_UNIQUEID" val="49"/>
</p:tagLst>
</file>

<file path=ppt/tags/tag55.xml><?xml version="1.0" encoding="utf-8"?>
<p:tagLst xmlns:p="http://schemas.openxmlformats.org/presentationml/2006/main">
  <p:tag name="AS_UNIQUEID" val="76"/>
</p:tagLst>
</file>

<file path=ppt/tags/tag56.xml><?xml version="1.0" encoding="utf-8"?>
<p:tagLst xmlns:p="http://schemas.openxmlformats.org/presentationml/2006/main">
  <p:tag name="AS_UNIQUEID" val="77"/>
</p:tagLst>
</file>

<file path=ppt/tags/tag57.xml><?xml version="1.0" encoding="utf-8"?>
<p:tagLst xmlns:p="http://schemas.openxmlformats.org/presentationml/2006/main">
  <p:tag name="AS_UNIQUEID" val="78"/>
</p:tagLst>
</file>

<file path=ppt/tags/tag58.xml><?xml version="1.0" encoding="utf-8"?>
<p:tagLst xmlns:p="http://schemas.openxmlformats.org/presentationml/2006/main">
  <p:tag name="AS_UNIQUEID" val="79"/>
</p:tagLst>
</file>

<file path=ppt/tags/tag59.xml><?xml version="1.0" encoding="utf-8"?>
<p:tagLst xmlns:p="http://schemas.openxmlformats.org/presentationml/2006/main">
  <p:tag name="AS_UNIQUEID" val="80"/>
</p:tagLst>
</file>

<file path=ppt/tags/tag6.xml><?xml version="1.0" encoding="utf-8"?>
<p:tagLst xmlns:p="http://schemas.openxmlformats.org/presentationml/2006/main">
  <p:tag name="AS_UNIQUEID" val="2428"/>
</p:tagLst>
</file>

<file path=ppt/tags/tag60.xml><?xml version="1.0" encoding="utf-8"?>
<p:tagLst xmlns:p="http://schemas.openxmlformats.org/presentationml/2006/main">
  <p:tag name="AS_UNIQUEID" val="81"/>
</p:tagLst>
</file>

<file path=ppt/tags/tag61.xml><?xml version="1.0" encoding="utf-8"?>
<p:tagLst xmlns:p="http://schemas.openxmlformats.org/presentationml/2006/main">
  <p:tag name="AS_UNIQUEID" val="82"/>
</p:tagLst>
</file>

<file path=ppt/tags/tag62.xml><?xml version="1.0" encoding="utf-8"?>
<p:tagLst xmlns:p="http://schemas.openxmlformats.org/presentationml/2006/main">
  <p:tag name="AS_UNIQUEID" val="83"/>
</p:tagLst>
</file>

<file path=ppt/tags/tag63.xml><?xml version="1.0" encoding="utf-8"?>
<p:tagLst xmlns:p="http://schemas.openxmlformats.org/presentationml/2006/main">
  <p:tag name="AS_UNIQUEID" val="84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AS_UNIQUEID" val="2429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AS_UNIQUEID" val="175"/>
</p:tagLst>
</file>

<file path=ppt/tags/tag72.xml><?xml version="1.0" encoding="utf-8"?>
<p:tagLst xmlns:p="http://schemas.openxmlformats.org/presentationml/2006/main">
  <p:tag name="AS_UNIQUEID" val="176"/>
</p:tagLst>
</file>

<file path=ppt/tags/tag73.xml><?xml version="1.0" encoding="utf-8"?>
<p:tagLst xmlns:p="http://schemas.openxmlformats.org/presentationml/2006/main">
  <p:tag name="AS_UNIQUEID" val="177"/>
</p:tagLst>
</file>

<file path=ppt/tags/tag74.xml><?xml version="1.0" encoding="utf-8"?>
<p:tagLst xmlns:p="http://schemas.openxmlformats.org/presentationml/2006/main">
  <p:tag name="AS_UNIQUEID" val="178"/>
</p:tagLst>
</file>

<file path=ppt/tags/tag75.xml><?xml version="1.0" encoding="utf-8"?>
<p:tagLst xmlns:p="http://schemas.openxmlformats.org/presentationml/2006/main">
  <p:tag name="AS_UNIQUEID" val="179"/>
</p:tagLst>
</file>

<file path=ppt/tags/tag76.xml><?xml version="1.0" encoding="utf-8"?>
<p:tagLst xmlns:p="http://schemas.openxmlformats.org/presentationml/2006/main">
  <p:tag name="AS_UNIQUEID" val="180"/>
</p:tagLst>
</file>

<file path=ppt/tags/tag7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dd99549a-5cac-482f-a3e3-628d6f214976"/>
  <p:tag name="COMMONDATA" val="eyJoZGlkIjoiMzc3OGMxYTk3ZjM3ZmJhYzljYTc4NGUxODFhOGNmNGMifQ=="/>
  <p:tag name="commondata" val="eyJoZGlkIjoiNDdlNWMzZWViNGI5OWMwMDQ3OWZiMzZkYTI0YmQ2NTIifQ=="/>
</p:tagLst>
</file>

<file path=ppt/tags/tag8.xml><?xml version="1.0" encoding="utf-8"?>
<p:tagLst xmlns:p="http://schemas.openxmlformats.org/presentationml/2006/main">
  <p:tag name="AS_UNIQUEID" val="2430"/>
</p:tagLst>
</file>

<file path=ppt/tags/tag9.xml><?xml version="1.0" encoding="utf-8"?>
<p:tagLst xmlns:p="http://schemas.openxmlformats.org/presentationml/2006/main">
  <p:tag name="AS_UNIQUEID" val="24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2656</Words>
  <Application>WPS 演示</Application>
  <PresentationFormat/>
  <Paragraphs>147</Paragraphs>
  <Slides>10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华文中宋</vt:lpstr>
      <vt:lpstr>仿宋</vt:lpstr>
      <vt:lpstr>微软雅黑</vt:lpstr>
      <vt:lpstr>华文楷体</vt:lpstr>
      <vt:lpstr>Wingdings</vt:lpstr>
      <vt:lpstr>Calibri</vt:lpstr>
      <vt:lpstr>Arial</vt:lpstr>
      <vt:lpstr>Courier New</vt:lpstr>
      <vt:lpstr>华文细黑</vt:lpstr>
      <vt:lpstr>楷体</vt:lpstr>
      <vt:lpstr>黑体</vt:lpstr>
      <vt:lpstr>仿宋_GB2312</vt:lpstr>
      <vt:lpstr>华文新魏</vt:lpstr>
      <vt:lpstr>Arial Unicode MS</vt:lpstr>
      <vt:lpstr>Office 主题</vt:lpstr>
      <vt:lpstr>Word.Document.12</vt:lpstr>
      <vt:lpstr>Equation.DSMT4</vt:lpstr>
      <vt:lpstr>Equation.DSMT4</vt:lpstr>
      <vt:lpstr>Word.Document.12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3</cp:revision>
  <cp:lastPrinted>2022-06-16T12:56:00Z</cp:lastPrinted>
  <dcterms:created xsi:type="dcterms:W3CDTF">2022-06-16T12:56:00Z</dcterms:created>
  <dcterms:modified xsi:type="dcterms:W3CDTF">2024-02-22T05:37:36Z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6E1DD2573D774FE4BB1B3467A210B138_13</vt:lpwstr>
  </property>
  <property fmtid="{D5CDD505-2E9C-101B-9397-08002B2CF9AE}" pid="7" name="KSOProductBuildVer">
    <vt:lpwstr>2052-12.1.0.16250</vt:lpwstr>
  </property>
</Properties>
</file>