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8" r:id="rId3"/>
    <p:sldId id="374" r:id="rId4"/>
    <p:sldId id="414" r:id="rId5"/>
    <p:sldId id="415" r:id="rId6"/>
    <p:sldId id="302" r:id="rId7"/>
    <p:sldId id="416" r:id="rId8"/>
    <p:sldId id="417" r:id="rId9"/>
    <p:sldId id="399" r:id="rId10"/>
    <p:sldId id="418" r:id="rId11"/>
    <p:sldId id="419" r:id="rId12"/>
    <p:sldId id="421" r:id="rId13"/>
    <p:sldId id="422" r:id="rId14"/>
    <p:sldId id="420" r:id="rId15"/>
    <p:sldId id="424" r:id="rId16"/>
    <p:sldId id="425" r:id="rId17"/>
  </p:sldIdLst>
  <p:sldSz cx="9144000" cy="5130800"/>
  <p:notesSz cx="6858000" cy="9144000"/>
  <p:custDataLst>
    <p:tags r:id="rId23"/>
  </p:custDataLst>
  <p:defaultTextStyle>
    <a:lvl1pPr>
      <a:defRPr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indent="457200">
      <a:defRPr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indent="914400">
      <a:defRPr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indent="1371600">
      <a:defRPr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indent="1828800">
      <a:defRPr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indent="2286000">
      <a:defRPr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indent="2743200">
      <a:defRPr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indent="3200400">
      <a:defRPr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indent="3657600">
      <a:defRPr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001" initials="0" lastIdx="0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6408" autoAdjust="0"/>
  </p:normalViewPr>
  <p:slideViewPr>
    <p:cSldViewPr snapToGrid="0" showGuides="1">
      <p:cViewPr>
        <p:scale>
          <a:sx n="100" d="100"/>
          <a:sy n="100" d="100"/>
        </p:scale>
        <p:origin x="-2112" y="-870"/>
      </p:cViewPr>
      <p:guideLst>
        <p:guide orient="horz" pos="16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algn="ctr">
        <a:defRPr sz="44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algn="ctr">
        <a:defRPr sz="44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algn="ctr">
        <a:defRPr sz="44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algn="ctr">
        <a:defRPr sz="44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algn="ctr">
        <a:defRPr sz="44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indent="457200" algn="ctr">
        <a:defRPr sz="44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indent="914400" algn="ctr">
        <a:defRPr sz="44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indent="1371600" algn="ctr">
        <a:defRPr sz="44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indent="1828800" algn="ctr">
        <a:defRPr sz="44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lvl1pPr marL="342900" indent="-342900">
        <a:spcBef>
          <a:spcPts val="700"/>
        </a:spcBef>
        <a:buSzTx/>
        <a:buChar char="•"/>
        <a:defRPr sz="32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783590" indent="-326390">
        <a:spcBef>
          <a:spcPts val="700"/>
        </a:spcBef>
        <a:buSzTx/>
        <a:buChar char="–"/>
        <a:defRPr sz="32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1219200" indent="-304800">
        <a:spcBef>
          <a:spcPts val="700"/>
        </a:spcBef>
        <a:buSzTx/>
        <a:buChar char="•"/>
        <a:defRPr sz="32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1737360" indent="-365760">
        <a:spcBef>
          <a:spcPts val="700"/>
        </a:spcBef>
        <a:buSzTx/>
        <a:buChar char="–"/>
        <a:defRPr sz="32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2194560" indent="-365760">
        <a:spcBef>
          <a:spcPts val="700"/>
        </a:spcBef>
        <a:buSzTx/>
        <a:buChar char="»"/>
        <a:defRPr sz="32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2692400" indent="-406400">
        <a:spcBef>
          <a:spcPts val="700"/>
        </a:spcBef>
        <a:buSzTx/>
        <a:buChar char="•"/>
        <a:defRPr sz="32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3149600" indent="-406400">
        <a:spcBef>
          <a:spcPts val="700"/>
        </a:spcBef>
        <a:buSzTx/>
        <a:buChar char="•"/>
        <a:defRPr sz="32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3606800" indent="-406400">
        <a:spcBef>
          <a:spcPts val="700"/>
        </a:spcBef>
        <a:buSzTx/>
        <a:buChar char="•"/>
        <a:defRPr sz="32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4064000" indent="-406400">
        <a:spcBef>
          <a:spcPts val="700"/>
        </a:spcBef>
        <a:buSzTx/>
        <a:buChar char="•"/>
        <a:defRPr sz="32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 panose="020B0604020202020204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 panose="020B0604020202020204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 panose="020B0604020202020204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 panose="020B0604020202020204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 panose="020B0604020202020204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Arial" panose="020B0604020202020204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Arial" panose="020B0604020202020204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Arial" panose="020B0604020202020204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6.png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9.png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8.png"/><Relationship Id="rId7" Type="http://schemas.openxmlformats.org/officeDocument/2006/relationships/image" Target="../media/image29.png"/><Relationship Id="rId6" Type="http://schemas.openxmlformats.org/officeDocument/2006/relationships/image" Target="../media/image4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0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9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57.png"/><Relationship Id="rId7" Type="http://schemas.openxmlformats.org/officeDocument/2006/relationships/image" Target="../media/image56.pn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9.png"/><Relationship Id="rId1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GIF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39884" y="672018"/>
            <a:ext cx="60869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0"/>
              </a:spcAft>
            </a:pPr>
            <a:r>
              <a:rPr lang="zh-CN" altLang="zh-CN" sz="4000" b="1" kern="1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4000" b="1" kern="1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zh-CN" sz="4000" b="1" kern="1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章 </a:t>
            </a:r>
            <a:r>
              <a:rPr lang="en-US" altLang="zh-CN" sz="4000" b="1" kern="100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4000" b="1" kern="100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平面</a:t>
            </a:r>
            <a:r>
              <a:rPr lang="zh-CN" altLang="en-US" sz="4000" b="1" kern="1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向量及其应用</a:t>
            </a:r>
            <a:endParaRPr lang="zh-CN" altLang="zh-CN" sz="1600" kern="100"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17586" y="1546358"/>
            <a:ext cx="5253361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ct val="0"/>
              </a:spcAft>
            </a:pPr>
            <a:r>
              <a:rPr lang="en-US" altLang="zh-CN" sz="2800" b="1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6.1 </a:t>
            </a:r>
            <a:r>
              <a:rPr lang="en-US" altLang="zh-CN" sz="2800" b="1" kern="10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b="1" kern="10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平面</a:t>
            </a:r>
            <a:r>
              <a:rPr lang="zh-CN" altLang="en-US" sz="2800" b="1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向量的实际背景与概念</a:t>
            </a:r>
            <a:endParaRPr lang="zh-CN" altLang="zh-CN" kern="100"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7213" y="2660253"/>
            <a:ext cx="2598097" cy="2156566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2806714" y="4087786"/>
            <a:ext cx="2929092" cy="0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直接箭头连接符 5"/>
          <p:cNvCxnSpPr/>
          <p:nvPr/>
        </p:nvCxnSpPr>
        <p:spPr>
          <a:xfrm flipH="1" flipV="1">
            <a:off x="4806964" y="2239936"/>
            <a:ext cx="0" cy="2841099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590559" y="4081396"/>
                <a:ext cx="216405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𝑨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559" y="4081396"/>
                <a:ext cx="216405" cy="276999"/>
              </a:xfrm>
              <a:prstGeom prst="rect">
                <a:avLst/>
              </a:prstGeom>
              <a:blipFill rotWithShape="1">
                <a:blip r:embed="rId2"/>
                <a:stretch>
                  <a:fillRect l="-67" t="-91" r="-14078" b="141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椭圆 7"/>
          <p:cNvSpPr/>
          <p:nvPr/>
        </p:nvSpPr>
        <p:spPr>
          <a:xfrm>
            <a:off x="4775214" y="4049646"/>
            <a:ext cx="63500" cy="63500"/>
          </a:xfrm>
          <a:prstGeom prst="ellipse">
            <a:avLst/>
          </a:prstGeom>
          <a:solidFill>
            <a:srgbClr val="0000FF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74224" y="4155820"/>
            <a:ext cx="323163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东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26121" y="2211372"/>
            <a:ext cx="323163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北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4098772" y="4087786"/>
            <a:ext cx="708192" cy="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3433871" y="3054828"/>
            <a:ext cx="693643" cy="1024476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直接箭头连接符 12"/>
          <p:cNvCxnSpPr/>
          <p:nvPr/>
        </p:nvCxnSpPr>
        <p:spPr>
          <a:xfrm>
            <a:off x="3433871" y="3054670"/>
            <a:ext cx="693643" cy="0"/>
          </a:xfrm>
          <a:prstGeom prst="straightConnector1">
            <a:avLst/>
          </a:prstGeom>
          <a:noFill/>
          <a:ln w="38100" cap="flat">
            <a:solidFill>
              <a:srgbClr val="FF3399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3860682" y="4087786"/>
                <a:ext cx="230832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𝑩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682" y="4087786"/>
                <a:ext cx="230832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224" t="-105" r="-12839" b="155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3225480" y="3043241"/>
                <a:ext cx="208390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𝑪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480" y="3043241"/>
                <a:ext cx="208390" cy="276999"/>
              </a:xfrm>
              <a:prstGeom prst="rect">
                <a:avLst/>
              </a:prstGeom>
              <a:blipFill rotWithShape="1">
                <a:blip r:embed="rId4"/>
                <a:stretch>
                  <a:fillRect l="-151" t="-116" r="-14727" b="166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3876075" y="3087541"/>
                <a:ext cx="237244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𝑫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075" y="3087541"/>
                <a:ext cx="237244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15" t="-62" r="-12669" b="11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连接符 16"/>
          <p:cNvCxnSpPr/>
          <p:nvPr/>
        </p:nvCxnSpPr>
        <p:spPr>
          <a:xfrm>
            <a:off x="4113320" y="3062247"/>
            <a:ext cx="661894" cy="987399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ysDash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  <p:bldP spid="8" grpId="0"/>
      <p:bldP spid="9" grpId="0"/>
      <p:bldP spid="10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: 圆角 43"/>
          <p:cNvSpPr/>
          <p:nvPr/>
        </p:nvSpPr>
        <p:spPr>
          <a:xfrm>
            <a:off x="5858058" y="2623283"/>
            <a:ext cx="2680478" cy="2145266"/>
          </a:xfrm>
          <a:prstGeom prst="roundRect">
            <a:avLst/>
          </a:prstGeom>
          <a:solidFill>
            <a:srgbClr val="FFFFCC"/>
          </a:solidFill>
          <a:ln w="12700" cap="flat">
            <a:solidFill>
              <a:srgbClr val="C0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  涉及平行向量</a:t>
            </a:r>
            <a:r>
              <a:rPr kumimoji="0" lang="en-US" altLang="zh-CN" sz="1600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(</a:t>
            </a:r>
            <a:r>
              <a:rPr kumimoji="0" lang="zh-CN" altLang="en-US" sz="1600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共线向量</a:t>
            </a:r>
            <a:r>
              <a:rPr kumimoji="0" lang="en-US" altLang="zh-CN" sz="1600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)</a:t>
            </a:r>
            <a:r>
              <a:rPr kumimoji="0" lang="zh-CN" altLang="en-US" sz="1600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时，一定要注意这个定义体现的是分类讨论的思想，即分为非零向量和零向量两个方向讨论</a:t>
            </a:r>
            <a:r>
              <a:rPr kumimoji="0" lang="en-US" altLang="zh-CN" sz="1600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.</a:t>
            </a:r>
            <a:endParaRPr kumimoji="0" lang="zh-CN" altLang="en-US" sz="1600" i="0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92074" y="503350"/>
            <a:ext cx="4669105" cy="0"/>
          </a:xfrm>
          <a:prstGeom prst="line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120"/>
          <p:cNvSpPr/>
          <p:nvPr/>
        </p:nvSpPr>
        <p:spPr>
          <a:xfrm>
            <a:off x="618303" y="197050"/>
            <a:ext cx="207749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b="1">
                <a:solidFill>
                  <a:srgbClr val="00B050"/>
                </a:solidFill>
              </a:rPr>
              <a:t>相等向量与共线向量</a:t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164894" y="197916"/>
            <a:ext cx="427180" cy="305434"/>
          </a:xfrm>
          <a:prstGeom prst="homePlate">
            <a:avLst/>
          </a:prstGeom>
          <a:solidFill>
            <a:srgbClr val="00B05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3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" name="Shape 120"/>
          <p:cNvSpPr/>
          <p:nvPr/>
        </p:nvSpPr>
        <p:spPr>
          <a:xfrm>
            <a:off x="1335766" y="566616"/>
            <a:ext cx="3925413" cy="4704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chemeClr val="tx1"/>
                </a:solidFill>
              </a:rPr>
              <a:t>关于向量，以下说法正确的是哪个？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592073" y="702798"/>
            <a:ext cx="597899" cy="374568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0000FF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例②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" name="Shape 120"/>
          <p:cNvSpPr/>
          <p:nvPr/>
        </p:nvSpPr>
        <p:spPr>
          <a:xfrm>
            <a:off x="1335100" y="1040378"/>
            <a:ext cx="6804934" cy="213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chemeClr val="tx1"/>
                </a:solidFill>
              </a:rPr>
              <a:t>A.</a:t>
            </a:r>
            <a:r>
              <a:rPr lang="zh-CN" altLang="en-US">
                <a:solidFill>
                  <a:schemeClr val="tx1"/>
                </a:solidFill>
              </a:rPr>
              <a:t> 如果向量</a:t>
            </a:r>
            <a:r>
              <a:rPr lang="en-US" altLang="zh-CN">
                <a:solidFill>
                  <a:schemeClr val="tx1"/>
                </a:solidFill>
              </a:rPr>
              <a:t>AB</a:t>
            </a:r>
            <a:r>
              <a:rPr lang="zh-CN" altLang="en-US">
                <a:solidFill>
                  <a:schemeClr val="tx1"/>
                </a:solidFill>
              </a:rPr>
              <a:t>与</a:t>
            </a:r>
            <a:r>
              <a:rPr lang="en-US" altLang="zh-CN">
                <a:solidFill>
                  <a:schemeClr val="tx1"/>
                </a:solidFill>
              </a:rPr>
              <a:t>CD</a:t>
            </a:r>
            <a:r>
              <a:rPr lang="zh-CN" altLang="en-US">
                <a:solidFill>
                  <a:schemeClr val="tx1"/>
                </a:solidFill>
              </a:rPr>
              <a:t>是共线向量，则点</a:t>
            </a:r>
            <a:r>
              <a:rPr lang="en-US" altLang="zh-CN">
                <a:solidFill>
                  <a:schemeClr val="tx1"/>
                </a:solidFill>
              </a:rPr>
              <a:t>A</a:t>
            </a:r>
            <a:r>
              <a:rPr lang="zh-CN" altLang="en-US">
                <a:solidFill>
                  <a:schemeClr val="tx1"/>
                </a:solidFill>
              </a:rPr>
              <a:t>、</a:t>
            </a:r>
            <a:r>
              <a:rPr lang="en-US" altLang="zh-CN">
                <a:solidFill>
                  <a:schemeClr val="tx1"/>
                </a:solidFill>
              </a:rPr>
              <a:t>B</a:t>
            </a:r>
            <a:r>
              <a:rPr lang="zh-CN" altLang="en-US">
                <a:solidFill>
                  <a:schemeClr val="tx1"/>
                </a:solidFill>
              </a:rPr>
              <a:t>、</a:t>
            </a:r>
            <a:r>
              <a:rPr lang="en-US" altLang="zh-CN">
                <a:solidFill>
                  <a:schemeClr val="tx1"/>
                </a:solidFill>
              </a:rPr>
              <a:t>C</a:t>
            </a:r>
            <a:r>
              <a:rPr lang="zh-CN" altLang="en-US">
                <a:solidFill>
                  <a:schemeClr val="tx1"/>
                </a:solidFill>
              </a:rPr>
              <a:t>、</a:t>
            </a:r>
            <a:r>
              <a:rPr lang="en-US" altLang="zh-CN">
                <a:solidFill>
                  <a:schemeClr val="tx1"/>
                </a:solidFill>
              </a:rPr>
              <a:t>D</a:t>
            </a:r>
            <a:r>
              <a:rPr lang="zh-CN" altLang="en-US">
                <a:solidFill>
                  <a:schemeClr val="tx1"/>
                </a:solidFill>
              </a:rPr>
              <a:t>在同一条直线上</a:t>
            </a:r>
            <a:endParaRPr lang="en-US" altLang="zh-CN">
              <a:solidFill>
                <a:schemeClr val="tx1"/>
              </a:solidFill>
            </a:endParaRPr>
          </a:p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chemeClr val="tx1"/>
                </a:solidFill>
              </a:rPr>
              <a:t>B.</a:t>
            </a:r>
            <a:r>
              <a:rPr lang="zh-CN" altLang="en-US">
                <a:solidFill>
                  <a:schemeClr val="tx1"/>
                </a:solidFill>
              </a:rPr>
              <a:t> 如果向量     和向量      平行，则     与      的方向相同或相反</a:t>
            </a:r>
            <a:endParaRPr lang="en-US" altLang="zh-CN">
              <a:solidFill>
                <a:schemeClr val="tx1"/>
              </a:solidFill>
            </a:endParaRPr>
          </a:p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chemeClr val="tx1"/>
                </a:solidFill>
              </a:rPr>
              <a:t>C.</a:t>
            </a:r>
            <a:r>
              <a:rPr lang="zh-CN" altLang="en-US">
                <a:solidFill>
                  <a:schemeClr val="tx1"/>
                </a:solidFill>
              </a:rPr>
              <a:t> 向量</a:t>
            </a:r>
            <a:r>
              <a:rPr lang="en-US" altLang="zh-CN">
                <a:solidFill>
                  <a:schemeClr val="tx1"/>
                </a:solidFill>
              </a:rPr>
              <a:t>AB</a:t>
            </a:r>
            <a:r>
              <a:rPr lang="zh-CN" altLang="en-US">
                <a:solidFill>
                  <a:schemeClr val="tx1"/>
                </a:solidFill>
              </a:rPr>
              <a:t>与向量</a:t>
            </a:r>
            <a:r>
              <a:rPr lang="en-US" altLang="zh-CN">
                <a:solidFill>
                  <a:schemeClr val="tx1"/>
                </a:solidFill>
              </a:rPr>
              <a:t>BA</a:t>
            </a:r>
            <a:r>
              <a:rPr lang="zh-CN" altLang="en-US">
                <a:solidFill>
                  <a:schemeClr val="tx1"/>
                </a:solidFill>
              </a:rPr>
              <a:t>是两个平行向量</a:t>
            </a:r>
            <a:endParaRPr lang="en-US" altLang="zh-CN">
              <a:solidFill>
                <a:schemeClr val="tx1"/>
              </a:solidFill>
            </a:endParaRPr>
          </a:p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chemeClr val="tx1"/>
                </a:solidFill>
              </a:rPr>
              <a:t>D.</a:t>
            </a:r>
            <a:r>
              <a:rPr lang="zh-CN" altLang="en-US">
                <a:solidFill>
                  <a:schemeClr val="tx1"/>
                </a:solidFill>
              </a:rPr>
              <a:t> 单位向量都相等</a:t>
            </a:r>
            <a:endParaRPr lang="en-US" altLang="zh-CN">
              <a:solidFill>
                <a:schemeClr val="tx1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2541535" y="1215210"/>
            <a:ext cx="261197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直接箭头连接符 20"/>
          <p:cNvCxnSpPr/>
          <p:nvPr/>
        </p:nvCxnSpPr>
        <p:spPr>
          <a:xfrm>
            <a:off x="3079697" y="1213601"/>
            <a:ext cx="261197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直接箭头连接符 21"/>
          <p:cNvCxnSpPr/>
          <p:nvPr/>
        </p:nvCxnSpPr>
        <p:spPr>
          <a:xfrm>
            <a:off x="2073897" y="2325851"/>
            <a:ext cx="261197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直接箭头连接符 22"/>
          <p:cNvCxnSpPr/>
          <p:nvPr/>
        </p:nvCxnSpPr>
        <p:spPr>
          <a:xfrm>
            <a:off x="3079696" y="2325851"/>
            <a:ext cx="261197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3628003" y="1797248"/>
                <a:ext cx="203581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003" y="1797248"/>
                <a:ext cx="203581" cy="276999"/>
              </a:xfrm>
              <a:prstGeom prst="rect">
                <a:avLst/>
              </a:prstGeom>
              <a:blipFill rotWithShape="1">
                <a:blip r:embed="rId1"/>
                <a:stretch>
                  <a:fillRect l="-122" t="-71" r="-14975" b="12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箭头连接符 24"/>
          <p:cNvCxnSpPr/>
          <p:nvPr/>
        </p:nvCxnSpPr>
        <p:spPr>
          <a:xfrm>
            <a:off x="3659087" y="1828204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>
                <a:off x="2541535" y="1797248"/>
                <a:ext cx="2067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535" y="1797248"/>
                <a:ext cx="206787" cy="276999"/>
              </a:xfrm>
              <a:prstGeom prst="rect">
                <a:avLst/>
              </a:prstGeom>
              <a:blipFill rotWithShape="1">
                <a:blip r:embed="rId2"/>
                <a:stretch>
                  <a:fillRect l="-128" t="-71" r="-14719" b="12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/>
          <p:cNvCxnSpPr/>
          <p:nvPr/>
        </p:nvCxnSpPr>
        <p:spPr>
          <a:xfrm>
            <a:off x="2572619" y="1828204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/>
            </p:nvSpPr>
            <p:spPr>
              <a:xfrm>
                <a:off x="5494903" y="1797248"/>
                <a:ext cx="203581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903" y="1797248"/>
                <a:ext cx="203581" cy="276999"/>
              </a:xfrm>
              <a:prstGeom prst="rect">
                <a:avLst/>
              </a:prstGeom>
              <a:blipFill rotWithShape="1">
                <a:blip r:embed="rId1"/>
                <a:stretch>
                  <a:fillRect l="-122" t="-71" r="-14975" b="12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箭头连接符 29"/>
          <p:cNvCxnSpPr/>
          <p:nvPr/>
        </p:nvCxnSpPr>
        <p:spPr>
          <a:xfrm>
            <a:off x="5525987" y="1828204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/>
            </p:nvSpPr>
            <p:spPr>
              <a:xfrm>
                <a:off x="4933603" y="1797248"/>
                <a:ext cx="2067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603" y="1797248"/>
                <a:ext cx="206787" cy="276999"/>
              </a:xfrm>
              <a:prstGeom prst="rect">
                <a:avLst/>
              </a:prstGeom>
              <a:blipFill rotWithShape="1">
                <a:blip r:embed="rId2"/>
                <a:stretch>
                  <a:fillRect l="-139" t="-71" r="-14708" b="12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接箭头连接符 31"/>
          <p:cNvCxnSpPr/>
          <p:nvPr/>
        </p:nvCxnSpPr>
        <p:spPr>
          <a:xfrm>
            <a:off x="4964687" y="1828204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Shape 120"/>
          <p:cNvSpPr/>
          <p:nvPr/>
        </p:nvSpPr>
        <p:spPr>
          <a:xfrm>
            <a:off x="1214977" y="3196130"/>
            <a:ext cx="3925413" cy="4704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0000FF"/>
                </a:solidFill>
              </a:rPr>
              <a:t>【A】</a:t>
            </a:r>
            <a:r>
              <a:rPr lang="zh-CN" altLang="en-US">
                <a:solidFill>
                  <a:srgbClr val="0000FF"/>
                </a:solidFill>
              </a:rPr>
              <a:t>也可以在互相平行的直线上</a:t>
            </a:r>
            <a:endParaRPr lang="en-US" altLang="zh-CN">
              <a:solidFill>
                <a:srgbClr val="0000FF"/>
              </a:solidFill>
            </a:endParaRPr>
          </a:p>
        </p:txBody>
      </p:sp>
      <p:sp>
        <p:nvSpPr>
          <p:cNvPr id="34" name="Shape 120"/>
          <p:cNvSpPr/>
          <p:nvPr/>
        </p:nvSpPr>
        <p:spPr>
          <a:xfrm>
            <a:off x="1214977" y="3639774"/>
            <a:ext cx="4373024" cy="4704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0000FF"/>
                </a:solidFill>
              </a:rPr>
              <a:t>【B】     </a:t>
            </a:r>
            <a:r>
              <a:rPr lang="zh-CN" altLang="en-US">
                <a:solidFill>
                  <a:srgbClr val="0000FF"/>
                </a:solidFill>
              </a:rPr>
              <a:t>或     中有零向量时，方向不确定</a:t>
            </a:r>
            <a:endParaRPr lang="en-US" altLang="zh-CN">
              <a:solidFill>
                <a:srgbClr val="0000FF"/>
              </a:solidFill>
            </a:endParaRPr>
          </a:p>
        </p:txBody>
      </p:sp>
      <p:sp>
        <p:nvSpPr>
          <p:cNvPr id="35" name="Shape 120"/>
          <p:cNvSpPr/>
          <p:nvPr/>
        </p:nvSpPr>
        <p:spPr>
          <a:xfrm>
            <a:off x="1214977" y="4062283"/>
            <a:ext cx="4373024" cy="4704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0000FF"/>
                </a:solidFill>
              </a:rPr>
              <a:t>【D】</a:t>
            </a:r>
            <a:r>
              <a:rPr lang="zh-CN" altLang="en-US">
                <a:solidFill>
                  <a:srgbClr val="0000FF"/>
                </a:solidFill>
              </a:rPr>
              <a:t>单位向量的模相等，方向未必相同</a:t>
            </a:r>
            <a:endParaRPr lang="en-US" altLang="zh-CN">
              <a:solidFill>
                <a:srgbClr val="0000FF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66" y="2248715"/>
            <a:ext cx="393864" cy="3745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本框 38"/>
              <p:cNvSpPr txBox="1"/>
              <p:nvPr/>
            </p:nvSpPr>
            <p:spPr>
              <a:xfrm>
                <a:off x="2439744" y="3848769"/>
                <a:ext cx="203581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744" y="3848769"/>
                <a:ext cx="203581" cy="276999"/>
              </a:xfrm>
              <a:prstGeom prst="rect">
                <a:avLst/>
              </a:prstGeom>
              <a:blipFill rotWithShape="1">
                <a:blip r:embed="rId1"/>
                <a:stretch>
                  <a:fillRect l="-36" t="-12" r="-15060" b="6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箭头连接符 39"/>
          <p:cNvCxnSpPr/>
          <p:nvPr/>
        </p:nvCxnSpPr>
        <p:spPr>
          <a:xfrm>
            <a:off x="2470828" y="3879725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文本框 40"/>
              <p:cNvSpPr txBox="1"/>
              <p:nvPr/>
            </p:nvSpPr>
            <p:spPr>
              <a:xfrm>
                <a:off x="1878444" y="3848769"/>
                <a:ext cx="2067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444" y="3848769"/>
                <a:ext cx="206787" cy="276999"/>
              </a:xfrm>
              <a:prstGeom prst="rect">
                <a:avLst/>
              </a:prstGeom>
              <a:blipFill rotWithShape="1">
                <a:blip r:embed="rId2"/>
                <a:stretch>
                  <a:fillRect l="-55" t="-12" r="-14793" b="6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接箭头连接符 41"/>
          <p:cNvCxnSpPr/>
          <p:nvPr/>
        </p:nvCxnSpPr>
        <p:spPr>
          <a:xfrm>
            <a:off x="1909528" y="3879725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81" y="2313319"/>
            <a:ext cx="1578054" cy="504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2" grpId="0"/>
      <p:bldP spid="15" grpId="0"/>
      <p:bldP spid="16" grpId="0"/>
      <p:bldP spid="17" grpId="0"/>
      <p:bldP spid="18" grpId="0"/>
      <p:bldP spid="24" grpId="0"/>
      <p:bldP spid="27" grpId="0"/>
      <p:bldP spid="29" grpId="0"/>
      <p:bldP spid="31" grpId="0"/>
      <p:bldP spid="33" grpId="0"/>
      <p:bldP spid="34" grpId="0"/>
      <p:bldP spid="35" grpId="0"/>
      <p:bldP spid="39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: 圆角 76"/>
          <p:cNvSpPr/>
          <p:nvPr/>
        </p:nvSpPr>
        <p:spPr>
          <a:xfrm>
            <a:off x="3817996" y="220851"/>
            <a:ext cx="1558493" cy="408620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FF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</a:t>
            </a: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忽视零向量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469" y="674685"/>
            <a:ext cx="975557" cy="6405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74345"/>
            <a:ext cx="2197100" cy="387137"/>
          </a:xfrm>
          <a:prstGeom prst="rect">
            <a:avLst/>
          </a:prstGeom>
        </p:spPr>
      </p:pic>
      <p:sp>
        <p:nvSpPr>
          <p:cNvPr id="4" name="矩形: 圆角 3"/>
          <p:cNvSpPr/>
          <p:nvPr/>
        </p:nvSpPr>
        <p:spPr>
          <a:xfrm>
            <a:off x="596760" y="790208"/>
            <a:ext cx="597899" cy="374568"/>
          </a:xfrm>
          <a:prstGeom prst="roundRect">
            <a:avLst/>
          </a:prstGeom>
          <a:solidFill>
            <a:srgbClr val="FFFF00">
              <a:alpha val="67000"/>
            </a:srgbClr>
          </a:solidFill>
          <a:ln w="12700" cap="flat">
            <a:solidFill>
              <a:srgbClr val="0000FF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坑①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Shape 120"/>
          <p:cNvSpPr/>
          <p:nvPr/>
        </p:nvSpPr>
        <p:spPr>
          <a:xfrm>
            <a:off x="1340453" y="654026"/>
            <a:ext cx="7216161" cy="4704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chemeClr val="tx1"/>
                </a:solidFill>
              </a:rPr>
              <a:t>已知向量    ， ，   满足     </a:t>
            </a:r>
            <a:r>
              <a:rPr lang="en-US" altLang="zh-CN">
                <a:solidFill>
                  <a:schemeClr val="tx1"/>
                </a:solidFill>
              </a:rPr>
              <a:t>//    </a:t>
            </a:r>
            <a:r>
              <a:rPr lang="zh-CN" altLang="en-US">
                <a:solidFill>
                  <a:schemeClr val="tx1"/>
                </a:solidFill>
              </a:rPr>
              <a:t>，  </a:t>
            </a:r>
            <a:r>
              <a:rPr lang="en-US" altLang="zh-CN">
                <a:solidFill>
                  <a:schemeClr val="tx1"/>
                </a:solidFill>
              </a:rPr>
              <a:t>//    </a:t>
            </a:r>
            <a:r>
              <a:rPr lang="zh-CN" altLang="en-US">
                <a:solidFill>
                  <a:schemeClr val="tx1"/>
                </a:solidFill>
              </a:rPr>
              <a:t>，则     与     平行吗？</a:t>
            </a:r>
            <a:endParaRPr lang="en-US" altLang="zh-CN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287100" y="847477"/>
                <a:ext cx="2067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100" y="847477"/>
                <a:ext cx="206787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225" t="-140" r="-14623" b="190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6"/>
          <p:cNvCxnSpPr/>
          <p:nvPr/>
        </p:nvCxnSpPr>
        <p:spPr>
          <a:xfrm>
            <a:off x="2318184" y="878433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2622422" y="847477"/>
                <a:ext cx="203581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22" y="847477"/>
                <a:ext cx="203581" cy="276999"/>
              </a:xfrm>
              <a:prstGeom prst="rect">
                <a:avLst/>
              </a:prstGeom>
              <a:blipFill rotWithShape="1">
                <a:blip r:embed="rId4"/>
                <a:stretch>
                  <a:fillRect l="-249" t="-140" r="-14848" b="190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/>
          <p:cNvCxnSpPr/>
          <p:nvPr/>
        </p:nvCxnSpPr>
        <p:spPr>
          <a:xfrm>
            <a:off x="2653506" y="878433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2954538" y="847477"/>
                <a:ext cx="181139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𝒄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538" y="847477"/>
                <a:ext cx="181139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286" t="-140" r="-16450" b="190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/>
          <p:cNvCxnSpPr/>
          <p:nvPr/>
        </p:nvCxnSpPr>
        <p:spPr>
          <a:xfrm>
            <a:off x="2985622" y="878433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3766275" y="878433"/>
                <a:ext cx="2067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275" y="878433"/>
                <a:ext cx="206787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44" t="-82" r="-14804" b="13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/>
          <p:cNvCxnSpPr/>
          <p:nvPr/>
        </p:nvCxnSpPr>
        <p:spPr>
          <a:xfrm>
            <a:off x="3797359" y="909389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4306274" y="878433"/>
                <a:ext cx="203581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274" y="878433"/>
                <a:ext cx="203581" cy="276999"/>
              </a:xfrm>
              <a:prstGeom prst="rect">
                <a:avLst/>
              </a:prstGeom>
              <a:blipFill rotWithShape="1">
                <a:blip r:embed="rId4"/>
                <a:stretch>
                  <a:fillRect l="-167" t="-82" r="-14930" b="13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14"/>
          <p:cNvCxnSpPr/>
          <p:nvPr/>
        </p:nvCxnSpPr>
        <p:spPr>
          <a:xfrm>
            <a:off x="4337358" y="909389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4643521" y="887777"/>
                <a:ext cx="203581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521" y="887777"/>
                <a:ext cx="203581" cy="276999"/>
              </a:xfrm>
              <a:prstGeom prst="rect">
                <a:avLst/>
              </a:prstGeom>
              <a:blipFill rotWithShape="1">
                <a:blip r:embed="rId4"/>
                <a:stretch>
                  <a:fillRect l="-197" t="-17" r="-14900" b="67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箭头连接符 16"/>
          <p:cNvCxnSpPr/>
          <p:nvPr/>
        </p:nvCxnSpPr>
        <p:spPr>
          <a:xfrm>
            <a:off x="4674605" y="918733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5104445" y="887777"/>
                <a:ext cx="181139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𝒄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445" y="887777"/>
                <a:ext cx="181139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174" t="-17" r="-16562" b="67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箭头连接符 18"/>
          <p:cNvCxnSpPr/>
          <p:nvPr/>
        </p:nvCxnSpPr>
        <p:spPr>
          <a:xfrm>
            <a:off x="5135529" y="918733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5864943" y="878433"/>
                <a:ext cx="2067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943" y="878433"/>
                <a:ext cx="206787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40" t="-82" r="-14808" b="13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箭头连接符 20"/>
          <p:cNvCxnSpPr/>
          <p:nvPr/>
        </p:nvCxnSpPr>
        <p:spPr>
          <a:xfrm>
            <a:off x="5896027" y="909389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6424848" y="887777"/>
                <a:ext cx="181139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𝒄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848" y="887777"/>
                <a:ext cx="181139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305" t="-17" r="-16431" b="67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箭头连接符 22"/>
          <p:cNvCxnSpPr/>
          <p:nvPr/>
        </p:nvCxnSpPr>
        <p:spPr>
          <a:xfrm>
            <a:off x="6455932" y="918733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Shape 120"/>
          <p:cNvSpPr/>
          <p:nvPr/>
        </p:nvSpPr>
        <p:spPr>
          <a:xfrm>
            <a:off x="509840" y="1172097"/>
            <a:ext cx="2107895" cy="4704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错解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  <a:r>
              <a:rPr lang="zh-CN" altLang="en-US">
                <a:solidFill>
                  <a:srgbClr val="C00000"/>
                </a:solidFill>
              </a:rPr>
              <a:t>一定平行</a:t>
            </a:r>
            <a:r>
              <a:rPr lang="en-US" altLang="zh-CN">
                <a:solidFill>
                  <a:srgbClr val="C00000"/>
                </a:solidFill>
              </a:rPr>
              <a:t>.</a:t>
            </a:r>
            <a:endParaRPr lang="en-US" altLang="zh-CN">
              <a:solidFill>
                <a:srgbClr val="C00000"/>
              </a:solidFill>
            </a:endParaRPr>
          </a:p>
        </p:txBody>
      </p:sp>
      <p:sp>
        <p:nvSpPr>
          <p:cNvPr id="27" name="Shape 120"/>
          <p:cNvSpPr/>
          <p:nvPr/>
        </p:nvSpPr>
        <p:spPr>
          <a:xfrm>
            <a:off x="509839" y="1617711"/>
            <a:ext cx="3128711" cy="4704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0000FF"/>
                </a:solidFill>
              </a:rPr>
              <a:t>【</a:t>
            </a:r>
            <a:r>
              <a:rPr lang="zh-CN" altLang="en-US">
                <a:solidFill>
                  <a:srgbClr val="0000FF"/>
                </a:solidFill>
              </a:rPr>
              <a:t>正解</a:t>
            </a:r>
            <a:r>
              <a:rPr lang="en-US" altLang="zh-CN">
                <a:solidFill>
                  <a:srgbClr val="0000FF"/>
                </a:solidFill>
              </a:rPr>
              <a:t>】</a:t>
            </a:r>
            <a:r>
              <a:rPr lang="zh-CN" altLang="en-US">
                <a:solidFill>
                  <a:srgbClr val="0000FF"/>
                </a:solidFill>
              </a:rPr>
              <a:t>分两种情况讨论：</a:t>
            </a:r>
            <a:endParaRPr lang="en-US" altLang="zh-CN">
              <a:solidFill>
                <a:srgbClr val="0000FF"/>
              </a:solidFill>
            </a:endParaRPr>
          </a:p>
        </p:txBody>
      </p:sp>
      <p:sp>
        <p:nvSpPr>
          <p:cNvPr id="28" name="Shape 120"/>
          <p:cNvSpPr/>
          <p:nvPr/>
        </p:nvSpPr>
        <p:spPr>
          <a:xfrm>
            <a:off x="895709" y="2015759"/>
            <a:ext cx="7643100" cy="4704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rgbClr val="0000FF"/>
                </a:solidFill>
              </a:rPr>
              <a:t>①当向量            时，向量     与向量      均为非零向量，不能保证    </a:t>
            </a:r>
            <a:r>
              <a:rPr lang="en-US" altLang="zh-CN">
                <a:solidFill>
                  <a:srgbClr val="0000FF"/>
                </a:solidFill>
              </a:rPr>
              <a:t>//</a:t>
            </a:r>
            <a:r>
              <a:rPr lang="zh-CN" altLang="en-US">
                <a:solidFill>
                  <a:srgbClr val="0000FF"/>
                </a:solidFill>
              </a:rPr>
              <a:t>    ； </a:t>
            </a:r>
            <a:endParaRPr lang="en-US" altLang="zh-CN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/>
            </p:nvSpPr>
            <p:spPr>
              <a:xfrm>
                <a:off x="1920976" y="2209210"/>
                <a:ext cx="642805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=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𝟎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976" y="2209210"/>
                <a:ext cx="642805" cy="276999"/>
              </a:xfrm>
              <a:prstGeom prst="rect">
                <a:avLst/>
              </a:prstGeom>
              <a:blipFill rotWithShape="1">
                <a:blip r:embed="rId6"/>
                <a:stretch>
                  <a:fillRect l="-16" t="-16" r="-4401" b="66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/>
            </p:nvSpPr>
            <p:spPr>
              <a:xfrm>
                <a:off x="3598743" y="2222789"/>
                <a:ext cx="2067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743" y="2222789"/>
                <a:ext cx="206787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96" t="-104" r="-14752" b="155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接箭头连接符 30"/>
          <p:cNvCxnSpPr/>
          <p:nvPr/>
        </p:nvCxnSpPr>
        <p:spPr>
          <a:xfrm>
            <a:off x="3629827" y="2253745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/>
              <p:cNvSpPr txBox="1"/>
              <p:nvPr/>
            </p:nvSpPr>
            <p:spPr>
              <a:xfrm>
                <a:off x="4697780" y="2222789"/>
                <a:ext cx="181139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𝒄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780" y="2222789"/>
                <a:ext cx="181139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28" t="-104" r="-16709" b="155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箭头连接符 32"/>
          <p:cNvCxnSpPr/>
          <p:nvPr/>
        </p:nvCxnSpPr>
        <p:spPr>
          <a:xfrm>
            <a:off x="4728864" y="2253745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/>
              <p:cNvSpPr txBox="1"/>
              <p:nvPr/>
            </p:nvSpPr>
            <p:spPr>
              <a:xfrm>
                <a:off x="7540385" y="2222789"/>
                <a:ext cx="2067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385" y="2222789"/>
                <a:ext cx="206787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191" t="-104" r="-14657" b="155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箭头连接符 34"/>
          <p:cNvCxnSpPr/>
          <p:nvPr/>
        </p:nvCxnSpPr>
        <p:spPr>
          <a:xfrm>
            <a:off x="7571469" y="2253745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/>
              <p:cNvSpPr txBox="1"/>
              <p:nvPr/>
            </p:nvSpPr>
            <p:spPr>
              <a:xfrm>
                <a:off x="7965372" y="2222789"/>
                <a:ext cx="181139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𝒄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372" y="2222789"/>
                <a:ext cx="181139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313" t="-104" r="-16423" b="155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接箭头连接符 36"/>
          <p:cNvCxnSpPr/>
          <p:nvPr/>
        </p:nvCxnSpPr>
        <p:spPr>
          <a:xfrm>
            <a:off x="7996456" y="2253745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直接箭头连接符 37"/>
          <p:cNvCxnSpPr/>
          <p:nvPr/>
        </p:nvCxnSpPr>
        <p:spPr>
          <a:xfrm>
            <a:off x="1942408" y="2209210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直接箭头连接符 38"/>
          <p:cNvCxnSpPr/>
          <p:nvPr/>
        </p:nvCxnSpPr>
        <p:spPr>
          <a:xfrm>
            <a:off x="2380375" y="2221491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Shape 120"/>
          <p:cNvSpPr/>
          <p:nvPr/>
        </p:nvSpPr>
        <p:spPr>
          <a:xfrm>
            <a:off x="907314" y="2533775"/>
            <a:ext cx="7643100" cy="1613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rgbClr val="0000FF"/>
                </a:solidFill>
              </a:rPr>
              <a:t>②当向量            时，若向量     ，    中有一个为     或两者都为     ，则一定</a:t>
            </a:r>
            <a:endParaRPr lang="en-US" altLang="zh-CN">
              <a:solidFill>
                <a:srgbClr val="0000FF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0000FF"/>
                </a:solidFill>
              </a:rPr>
              <a:t>   </a:t>
            </a:r>
            <a:r>
              <a:rPr lang="zh-CN" altLang="en-US">
                <a:solidFill>
                  <a:srgbClr val="0000FF"/>
                </a:solidFill>
              </a:rPr>
              <a:t>有    </a:t>
            </a:r>
            <a:r>
              <a:rPr lang="en-US" altLang="zh-CN">
                <a:solidFill>
                  <a:srgbClr val="0000FF"/>
                </a:solidFill>
              </a:rPr>
              <a:t>//    </a:t>
            </a:r>
            <a:r>
              <a:rPr lang="zh-CN" altLang="en-US">
                <a:solidFill>
                  <a:srgbClr val="0000FF"/>
                </a:solidFill>
              </a:rPr>
              <a:t>；若向量     ，    均不为     ，因为    </a:t>
            </a:r>
            <a:r>
              <a:rPr lang="en-US" altLang="zh-CN">
                <a:solidFill>
                  <a:srgbClr val="0000FF"/>
                </a:solidFill>
              </a:rPr>
              <a:t>//     </a:t>
            </a:r>
            <a:r>
              <a:rPr lang="zh-CN" altLang="en-US">
                <a:solidFill>
                  <a:srgbClr val="0000FF"/>
                </a:solidFill>
              </a:rPr>
              <a:t>，所以向量     和向量</a:t>
            </a:r>
            <a:endParaRPr lang="en-US" altLang="zh-CN">
              <a:solidFill>
                <a:srgbClr val="0000FF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0000FF"/>
                </a:solidFill>
              </a:rPr>
              <a:t>        </a:t>
            </a:r>
            <a:r>
              <a:rPr lang="zh-CN" altLang="en-US">
                <a:solidFill>
                  <a:srgbClr val="0000FF"/>
                </a:solidFill>
              </a:rPr>
              <a:t>具有相同或相反方向；又因为    </a:t>
            </a:r>
            <a:r>
              <a:rPr lang="en-US" altLang="zh-CN">
                <a:solidFill>
                  <a:srgbClr val="0000FF"/>
                </a:solidFill>
              </a:rPr>
              <a:t>//     </a:t>
            </a:r>
            <a:r>
              <a:rPr lang="zh-CN" altLang="en-US">
                <a:solidFill>
                  <a:srgbClr val="0000FF"/>
                </a:solidFill>
              </a:rPr>
              <a:t>，所以向量      与向量      具有</a:t>
            </a:r>
            <a:endParaRPr lang="en-US" altLang="zh-CN">
              <a:solidFill>
                <a:srgbClr val="0000FF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0000FF"/>
                </a:solidFill>
              </a:rPr>
              <a:t>   </a:t>
            </a:r>
            <a:r>
              <a:rPr lang="zh-CN" altLang="en-US">
                <a:solidFill>
                  <a:srgbClr val="0000FF"/>
                </a:solidFill>
              </a:rPr>
              <a:t>相同或相反方向，故     </a:t>
            </a:r>
            <a:r>
              <a:rPr lang="en-US" altLang="zh-CN">
                <a:solidFill>
                  <a:srgbClr val="0000FF"/>
                </a:solidFill>
              </a:rPr>
              <a:t>//</a:t>
            </a:r>
            <a:r>
              <a:rPr lang="zh-CN" altLang="en-US">
                <a:solidFill>
                  <a:srgbClr val="0000FF"/>
                </a:solidFill>
              </a:rPr>
              <a:t>     </a:t>
            </a:r>
            <a:r>
              <a:rPr lang="en-US" altLang="zh-CN">
                <a:solidFill>
                  <a:srgbClr val="0000FF"/>
                </a:solidFill>
              </a:rPr>
              <a:t>.</a:t>
            </a:r>
            <a:endParaRPr lang="en-US" altLang="zh-CN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文本框 40"/>
              <p:cNvSpPr txBox="1"/>
              <p:nvPr/>
            </p:nvSpPr>
            <p:spPr>
              <a:xfrm>
                <a:off x="1938490" y="2665045"/>
                <a:ext cx="642805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  <m:r>
                        <a:rPr lang="zh-CN" alt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𝟎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490" y="2665045"/>
                <a:ext cx="642805" cy="276999"/>
              </a:xfrm>
              <a:prstGeom prst="rect">
                <a:avLst/>
              </a:prstGeom>
              <a:blipFill rotWithShape="1">
                <a:blip r:embed="rId7"/>
                <a:stretch>
                  <a:fillRect l="-73" t="-211" r="-4343" b="3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接箭头连接符 41"/>
          <p:cNvCxnSpPr/>
          <p:nvPr/>
        </p:nvCxnSpPr>
        <p:spPr>
          <a:xfrm>
            <a:off x="1959922" y="2665045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直接箭头连接符 42"/>
          <p:cNvCxnSpPr/>
          <p:nvPr/>
        </p:nvCxnSpPr>
        <p:spPr>
          <a:xfrm>
            <a:off x="2397889" y="2677326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Shape 120"/>
          <p:cNvSpPr/>
          <p:nvPr/>
        </p:nvSpPr>
        <p:spPr>
          <a:xfrm>
            <a:off x="953515" y="4205889"/>
            <a:ext cx="5605379" cy="78207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rgbClr val="0000FF"/>
                </a:solidFill>
              </a:rPr>
              <a:t>综上所述，当            时，     与      平行；当          时，</a:t>
            </a:r>
            <a:endParaRPr lang="en-US" altLang="zh-CN">
              <a:solidFill>
                <a:srgbClr val="0000FF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0000FF"/>
                </a:solidFill>
              </a:rPr>
              <a:t>  </a:t>
            </a:r>
            <a:r>
              <a:rPr lang="zh-CN" altLang="en-US">
                <a:solidFill>
                  <a:srgbClr val="0000FF"/>
                </a:solidFill>
              </a:rPr>
              <a:t>  与      不一定平行</a:t>
            </a:r>
            <a:r>
              <a:rPr lang="en-US" altLang="zh-CN">
                <a:solidFill>
                  <a:srgbClr val="0000FF"/>
                </a:solidFill>
              </a:rPr>
              <a:t>.</a:t>
            </a:r>
            <a:r>
              <a:rPr lang="zh-CN" altLang="en-US">
                <a:solidFill>
                  <a:srgbClr val="0000FF"/>
                </a:solidFill>
              </a:rPr>
              <a:t>    </a:t>
            </a:r>
            <a:endParaRPr lang="en-US" altLang="zh-CN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本框 44"/>
              <p:cNvSpPr txBox="1"/>
              <p:nvPr/>
            </p:nvSpPr>
            <p:spPr>
              <a:xfrm>
                <a:off x="3849422" y="2635629"/>
                <a:ext cx="2067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422" y="2635629"/>
                <a:ext cx="206787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25" t="-137" r="-14822" b="187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箭头连接符 45"/>
          <p:cNvCxnSpPr/>
          <p:nvPr/>
        </p:nvCxnSpPr>
        <p:spPr>
          <a:xfrm>
            <a:off x="3880506" y="2666585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本框 46"/>
              <p:cNvSpPr txBox="1"/>
              <p:nvPr/>
            </p:nvSpPr>
            <p:spPr>
              <a:xfrm>
                <a:off x="1345140" y="3060319"/>
                <a:ext cx="2067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47" name="文本框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140" y="3060319"/>
                <a:ext cx="206787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102" t="-92" r="-14746" b="14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接箭头连接符 47"/>
          <p:cNvCxnSpPr/>
          <p:nvPr/>
        </p:nvCxnSpPr>
        <p:spPr>
          <a:xfrm>
            <a:off x="1376224" y="3091275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文本框 48"/>
              <p:cNvSpPr txBox="1"/>
              <p:nvPr/>
            </p:nvSpPr>
            <p:spPr>
              <a:xfrm>
                <a:off x="3083148" y="3035898"/>
                <a:ext cx="2067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4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148" y="3035898"/>
                <a:ext cx="206787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108" t="-216" r="-14740" b="37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接箭头连接符 49"/>
          <p:cNvCxnSpPr/>
          <p:nvPr/>
        </p:nvCxnSpPr>
        <p:spPr>
          <a:xfrm>
            <a:off x="3114232" y="3066854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本框 50"/>
              <p:cNvSpPr txBox="1"/>
              <p:nvPr/>
            </p:nvSpPr>
            <p:spPr>
              <a:xfrm>
                <a:off x="5597385" y="3036935"/>
                <a:ext cx="2067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51" name="文本框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385" y="3036935"/>
                <a:ext cx="206787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239" t="-132" r="-14608" b="18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接箭头连接符 51"/>
          <p:cNvCxnSpPr/>
          <p:nvPr/>
        </p:nvCxnSpPr>
        <p:spPr>
          <a:xfrm>
            <a:off x="5628469" y="3067891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文本框 52"/>
              <p:cNvSpPr txBox="1"/>
              <p:nvPr/>
            </p:nvSpPr>
            <p:spPr>
              <a:xfrm>
                <a:off x="7540385" y="3036935"/>
                <a:ext cx="2067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53" name="文本框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385" y="3036935"/>
                <a:ext cx="206787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191" t="-132" r="-14657" b="18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接箭头连接符 53"/>
          <p:cNvCxnSpPr/>
          <p:nvPr/>
        </p:nvCxnSpPr>
        <p:spPr>
          <a:xfrm>
            <a:off x="7571469" y="3067891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文本框 54"/>
              <p:cNvSpPr txBox="1"/>
              <p:nvPr/>
            </p:nvSpPr>
            <p:spPr>
              <a:xfrm>
                <a:off x="6502593" y="3467878"/>
                <a:ext cx="2067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55" name="文本框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593" y="3467878"/>
                <a:ext cx="206787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93" t="-52" r="-14754" b="10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接箭头连接符 55"/>
          <p:cNvCxnSpPr/>
          <p:nvPr/>
        </p:nvCxnSpPr>
        <p:spPr>
          <a:xfrm>
            <a:off x="6533677" y="3498834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文本框 56"/>
              <p:cNvSpPr txBox="1"/>
              <p:nvPr/>
            </p:nvSpPr>
            <p:spPr>
              <a:xfrm>
                <a:off x="3211758" y="3869583"/>
                <a:ext cx="2067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57" name="文本框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758" y="3869583"/>
                <a:ext cx="206787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272" t="-191" r="-14575" b="1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接箭头连接符 57"/>
          <p:cNvCxnSpPr/>
          <p:nvPr/>
        </p:nvCxnSpPr>
        <p:spPr>
          <a:xfrm>
            <a:off x="3242842" y="3900539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文本框 58"/>
              <p:cNvSpPr txBox="1"/>
              <p:nvPr/>
            </p:nvSpPr>
            <p:spPr>
              <a:xfrm>
                <a:off x="3618136" y="4295465"/>
                <a:ext cx="2067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59" name="文本框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136" y="4295465"/>
                <a:ext cx="206787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262" t="-117" r="-14586" b="168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/>
          <p:cNvCxnSpPr/>
          <p:nvPr/>
        </p:nvCxnSpPr>
        <p:spPr>
          <a:xfrm>
            <a:off x="3649220" y="4326421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文本框 60"/>
              <p:cNvSpPr txBox="1"/>
              <p:nvPr/>
            </p:nvSpPr>
            <p:spPr>
              <a:xfrm>
                <a:off x="923230" y="4704345"/>
                <a:ext cx="2067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61" name="文本框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30" y="4704345"/>
                <a:ext cx="206787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278" t="-96" r="-14570" b="146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接箭头连接符 61"/>
          <p:cNvCxnSpPr/>
          <p:nvPr/>
        </p:nvCxnSpPr>
        <p:spPr>
          <a:xfrm>
            <a:off x="954314" y="4735301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文本框 62"/>
              <p:cNvSpPr txBox="1"/>
              <p:nvPr/>
            </p:nvSpPr>
            <p:spPr>
              <a:xfrm>
                <a:off x="4298106" y="2635629"/>
                <a:ext cx="181139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𝒄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63" name="文本框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106" y="2635629"/>
                <a:ext cx="181139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235" t="-137" r="-16501" b="187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直接箭头连接符 63"/>
          <p:cNvCxnSpPr/>
          <p:nvPr/>
        </p:nvCxnSpPr>
        <p:spPr>
          <a:xfrm>
            <a:off x="4329190" y="2666585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文本框 64"/>
              <p:cNvSpPr txBox="1"/>
              <p:nvPr/>
            </p:nvSpPr>
            <p:spPr>
              <a:xfrm>
                <a:off x="1850370" y="3060319"/>
                <a:ext cx="181139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𝒄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65" name="文本框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370" y="3060319"/>
                <a:ext cx="181139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340" t="-92" r="-16397" b="14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接箭头连接符 65"/>
          <p:cNvCxnSpPr/>
          <p:nvPr/>
        </p:nvCxnSpPr>
        <p:spPr>
          <a:xfrm>
            <a:off x="1881454" y="3091275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文本框 66"/>
              <p:cNvSpPr txBox="1"/>
              <p:nvPr/>
            </p:nvSpPr>
            <p:spPr>
              <a:xfrm>
                <a:off x="3516012" y="3054015"/>
                <a:ext cx="181139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𝒄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67" name="文本框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012" y="3054015"/>
                <a:ext cx="181139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9" t="-108" r="-16727" b="158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直接箭头连接符 67"/>
          <p:cNvCxnSpPr/>
          <p:nvPr/>
        </p:nvCxnSpPr>
        <p:spPr>
          <a:xfrm>
            <a:off x="3547096" y="3084971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文本框 68"/>
              <p:cNvSpPr txBox="1"/>
              <p:nvPr/>
            </p:nvSpPr>
            <p:spPr>
              <a:xfrm>
                <a:off x="4933927" y="3472720"/>
                <a:ext cx="181139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𝒄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69" name="文本框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927" y="3472720"/>
                <a:ext cx="181139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338" t="-195" r="-16398" b="16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接箭头连接符 69"/>
          <p:cNvCxnSpPr/>
          <p:nvPr/>
        </p:nvCxnSpPr>
        <p:spPr>
          <a:xfrm>
            <a:off x="4965011" y="3503676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文本框 70"/>
              <p:cNvSpPr txBox="1"/>
              <p:nvPr/>
            </p:nvSpPr>
            <p:spPr>
              <a:xfrm>
                <a:off x="7571469" y="3463508"/>
                <a:ext cx="181139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𝒄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71" name="文本框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469" y="3463508"/>
                <a:ext cx="181139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201" t="-79" r="-16535" b="129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接箭头连接符 71"/>
          <p:cNvCxnSpPr/>
          <p:nvPr/>
        </p:nvCxnSpPr>
        <p:spPr>
          <a:xfrm>
            <a:off x="7602553" y="3494464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文本框 72"/>
              <p:cNvSpPr txBox="1"/>
              <p:nvPr/>
            </p:nvSpPr>
            <p:spPr>
              <a:xfrm>
                <a:off x="4267022" y="4308400"/>
                <a:ext cx="181139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𝒄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73" name="文本框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022" y="4308400"/>
                <a:ext cx="181139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252" t="-202" r="-16484" b="23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直接箭头连接符 73"/>
          <p:cNvCxnSpPr/>
          <p:nvPr/>
        </p:nvCxnSpPr>
        <p:spPr>
          <a:xfrm>
            <a:off x="4298106" y="4339356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文本框 74"/>
              <p:cNvSpPr txBox="1"/>
              <p:nvPr/>
            </p:nvSpPr>
            <p:spPr>
              <a:xfrm>
                <a:off x="1506763" y="4711280"/>
                <a:ext cx="181139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𝒄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75" name="文本框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63" y="4711280"/>
                <a:ext cx="181139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300" t="-78" r="-16437" b="128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接箭头连接符 75"/>
          <p:cNvCxnSpPr/>
          <p:nvPr/>
        </p:nvCxnSpPr>
        <p:spPr>
          <a:xfrm>
            <a:off x="1537847" y="4742236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0" name="组合 79"/>
          <p:cNvGrpSpPr/>
          <p:nvPr/>
        </p:nvGrpSpPr>
        <p:grpSpPr>
          <a:xfrm>
            <a:off x="6102606" y="3049776"/>
            <a:ext cx="231840" cy="276999"/>
            <a:chOff x="5623946" y="1855303"/>
            <a:chExt cx="231840" cy="27699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文本框 80"/>
                <p:cNvSpPr txBox="1"/>
                <p:nvPr/>
              </p:nvSpPr>
              <p:spPr>
                <a:xfrm>
                  <a:off x="5623946" y="1855303"/>
                  <a:ext cx="203581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𝒃</m:t>
                        </m:r>
                      </m:oMath>
                    </m:oMathPara>
                  </a14:m>
                  <a:endParaRPr kumimoji="0" lang="zh-CN" altLang="en-US" sz="1800" b="1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 panose="020B0604020202020204"/>
                  </a:endParaRPr>
                </a:p>
              </p:txBody>
            </p:sp>
          </mc:Choice>
          <mc:Fallback>
            <p:sp>
              <p:nvSpPr>
                <p:cNvPr id="81" name="文本框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3946" y="1855303"/>
                  <a:ext cx="203581" cy="276999"/>
                </a:xfrm>
                <a:prstGeom prst="rect">
                  <a:avLst/>
                </a:prstGeom>
                <a:blipFill rotWithShape="1">
                  <a:blip r:embed="rId4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直接箭头连接符 81"/>
            <p:cNvCxnSpPr/>
            <p:nvPr/>
          </p:nvCxnSpPr>
          <p:spPr>
            <a:xfrm>
              <a:off x="5654866" y="1867580"/>
              <a:ext cx="200920" cy="0"/>
            </a:xfrm>
            <a:prstGeom prst="straightConnector1">
              <a:avLst/>
            </a:prstGeom>
            <a:noFill/>
            <a:ln w="19050" cap="flat">
              <a:solidFill>
                <a:srgbClr val="C00000"/>
              </a:solidFill>
              <a:prstDash val="solid"/>
              <a:miter lim="800000"/>
              <a:tailEnd type="triangle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83" name="组合 82"/>
          <p:cNvGrpSpPr/>
          <p:nvPr/>
        </p:nvGrpSpPr>
        <p:grpSpPr>
          <a:xfrm>
            <a:off x="1163497" y="3471711"/>
            <a:ext cx="231840" cy="276999"/>
            <a:chOff x="5623946" y="1855303"/>
            <a:chExt cx="231840" cy="27699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文本框 83"/>
                <p:cNvSpPr txBox="1"/>
                <p:nvPr/>
              </p:nvSpPr>
              <p:spPr>
                <a:xfrm>
                  <a:off x="5623946" y="1855303"/>
                  <a:ext cx="203581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𝒃</m:t>
                        </m:r>
                      </m:oMath>
                    </m:oMathPara>
                  </a14:m>
                  <a:endParaRPr kumimoji="0" lang="zh-CN" altLang="en-US" sz="1800" b="1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 panose="020B0604020202020204"/>
                  </a:endParaRPr>
                </a:p>
              </p:txBody>
            </p:sp>
          </mc:Choice>
          <mc:Fallback>
            <p:sp>
              <p:nvSpPr>
                <p:cNvPr id="84" name="文本框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3946" y="1855303"/>
                  <a:ext cx="203581" cy="276999"/>
                </a:xfrm>
                <a:prstGeom prst="rect">
                  <a:avLst/>
                </a:prstGeom>
                <a:blipFill rotWithShape="1">
                  <a:blip r:embed="rId4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直接箭头连接符 84"/>
            <p:cNvCxnSpPr/>
            <p:nvPr/>
          </p:nvCxnSpPr>
          <p:spPr>
            <a:xfrm>
              <a:off x="5654866" y="1867580"/>
              <a:ext cx="200920" cy="0"/>
            </a:xfrm>
            <a:prstGeom prst="straightConnector1">
              <a:avLst/>
            </a:prstGeom>
            <a:noFill/>
            <a:ln w="19050" cap="flat">
              <a:solidFill>
                <a:srgbClr val="C00000"/>
              </a:solidFill>
              <a:prstDash val="solid"/>
              <a:miter lim="800000"/>
              <a:tailEnd type="triangle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86" name="组合 85"/>
          <p:cNvGrpSpPr/>
          <p:nvPr/>
        </p:nvGrpSpPr>
        <p:grpSpPr>
          <a:xfrm>
            <a:off x="4442765" y="3462499"/>
            <a:ext cx="231840" cy="276999"/>
            <a:chOff x="5623946" y="1855303"/>
            <a:chExt cx="231840" cy="27699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7" name="文本框 86"/>
                <p:cNvSpPr txBox="1"/>
                <p:nvPr/>
              </p:nvSpPr>
              <p:spPr>
                <a:xfrm>
                  <a:off x="5623946" y="1855303"/>
                  <a:ext cx="203581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𝒃</m:t>
                        </m:r>
                      </m:oMath>
                    </m:oMathPara>
                  </a14:m>
                  <a:endParaRPr kumimoji="0" lang="zh-CN" altLang="en-US" sz="1800" b="1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 panose="020B0604020202020204"/>
                  </a:endParaRPr>
                </a:p>
              </p:txBody>
            </p:sp>
          </mc:Choice>
          <mc:Fallback>
            <p:sp>
              <p:nvSpPr>
                <p:cNvPr id="87" name="文本框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3946" y="1855303"/>
                  <a:ext cx="203581" cy="276999"/>
                </a:xfrm>
                <a:prstGeom prst="rect">
                  <a:avLst/>
                </a:prstGeom>
                <a:blipFill rotWithShape="1">
                  <a:blip r:embed="rId4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直接箭头连接符 87"/>
            <p:cNvCxnSpPr/>
            <p:nvPr/>
          </p:nvCxnSpPr>
          <p:spPr>
            <a:xfrm>
              <a:off x="5654866" y="1867580"/>
              <a:ext cx="200920" cy="0"/>
            </a:xfrm>
            <a:prstGeom prst="straightConnector1">
              <a:avLst/>
            </a:prstGeom>
            <a:noFill/>
            <a:ln w="19050" cap="flat">
              <a:solidFill>
                <a:srgbClr val="C00000"/>
              </a:solidFill>
              <a:prstDash val="solid"/>
              <a:miter lim="800000"/>
              <a:tailEnd type="triangle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文本框 91"/>
              <p:cNvSpPr txBox="1"/>
              <p:nvPr/>
            </p:nvSpPr>
            <p:spPr>
              <a:xfrm>
                <a:off x="2403410" y="4326421"/>
                <a:ext cx="642805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  <m:r>
                        <a:rPr lang="zh-CN" alt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𝟎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92" name="文本框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410" y="4326421"/>
                <a:ext cx="642805" cy="276999"/>
              </a:xfrm>
              <a:prstGeom prst="rect">
                <a:avLst/>
              </a:prstGeom>
              <a:blipFill rotWithShape="1">
                <a:blip r:embed="rId8"/>
                <a:stretch>
                  <a:fillRect l="-89" t="-60" r="-4328" b="110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直接箭头连接符 92"/>
          <p:cNvCxnSpPr/>
          <p:nvPr/>
        </p:nvCxnSpPr>
        <p:spPr>
          <a:xfrm>
            <a:off x="2424842" y="4326421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4" name="直接箭头连接符 93"/>
          <p:cNvCxnSpPr/>
          <p:nvPr/>
        </p:nvCxnSpPr>
        <p:spPr>
          <a:xfrm>
            <a:off x="2862809" y="4338702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文本框 94"/>
              <p:cNvSpPr txBox="1"/>
              <p:nvPr/>
            </p:nvSpPr>
            <p:spPr>
              <a:xfrm>
                <a:off x="5473066" y="4308804"/>
                <a:ext cx="642805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=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𝟎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95" name="文本框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066" y="4308804"/>
                <a:ext cx="642805" cy="276999"/>
              </a:xfrm>
              <a:prstGeom prst="rect">
                <a:avLst/>
              </a:prstGeom>
              <a:blipFill rotWithShape="1">
                <a:blip r:embed="rId6"/>
                <a:stretch>
                  <a:fillRect t="-119" r="-4416" b="169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直接箭头连接符 95"/>
          <p:cNvCxnSpPr/>
          <p:nvPr/>
        </p:nvCxnSpPr>
        <p:spPr>
          <a:xfrm>
            <a:off x="5494498" y="4308804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直接箭头连接符 96"/>
          <p:cNvCxnSpPr/>
          <p:nvPr/>
        </p:nvCxnSpPr>
        <p:spPr>
          <a:xfrm>
            <a:off x="5932465" y="4321085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1" name="组合 100"/>
          <p:cNvGrpSpPr/>
          <p:nvPr/>
        </p:nvGrpSpPr>
        <p:grpSpPr>
          <a:xfrm>
            <a:off x="5811542" y="2646252"/>
            <a:ext cx="231840" cy="276999"/>
            <a:chOff x="5623946" y="1855303"/>
            <a:chExt cx="231840" cy="27699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" name="文本框 101"/>
                <p:cNvSpPr txBox="1"/>
                <p:nvPr/>
              </p:nvSpPr>
              <p:spPr>
                <a:xfrm>
                  <a:off x="5623946" y="1855303"/>
                  <a:ext cx="20197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𝟎</m:t>
                        </m:r>
                      </m:oMath>
                    </m:oMathPara>
                  </a14:m>
                  <a:endParaRPr kumimoji="0" lang="zh-CN" altLang="en-US" sz="1800" b="1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 panose="020B0604020202020204"/>
                  </a:endParaRPr>
                </a:p>
              </p:txBody>
            </p:sp>
          </mc:Choice>
          <mc:Fallback>
            <p:sp>
              <p:nvSpPr>
                <p:cNvPr id="102" name="文本框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3946" y="1855303"/>
                  <a:ext cx="201978" cy="276999"/>
                </a:xfrm>
                <a:prstGeom prst="rect">
                  <a:avLst/>
                </a:prstGeom>
                <a:blipFill rotWithShape="1">
                  <a:blip r:embed="rId9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直接箭头连接符 102"/>
            <p:cNvCxnSpPr/>
            <p:nvPr/>
          </p:nvCxnSpPr>
          <p:spPr>
            <a:xfrm>
              <a:off x="5654866" y="1867580"/>
              <a:ext cx="200920" cy="0"/>
            </a:xfrm>
            <a:prstGeom prst="straightConnector1">
              <a:avLst/>
            </a:prstGeom>
            <a:noFill/>
            <a:ln w="19050" cap="flat">
              <a:solidFill>
                <a:srgbClr val="C00000"/>
              </a:solidFill>
              <a:prstDash val="solid"/>
              <a:miter lim="800000"/>
              <a:tailEnd type="triangle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04" name="组合 103"/>
          <p:cNvGrpSpPr/>
          <p:nvPr/>
        </p:nvGrpSpPr>
        <p:grpSpPr>
          <a:xfrm>
            <a:off x="7296212" y="2634483"/>
            <a:ext cx="231840" cy="276999"/>
            <a:chOff x="5623946" y="1855303"/>
            <a:chExt cx="231840" cy="27699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5" name="文本框 104"/>
                <p:cNvSpPr txBox="1"/>
                <p:nvPr/>
              </p:nvSpPr>
              <p:spPr>
                <a:xfrm>
                  <a:off x="5623946" y="1855303"/>
                  <a:ext cx="20197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𝟎</m:t>
                        </m:r>
                      </m:oMath>
                    </m:oMathPara>
                  </a14:m>
                  <a:endParaRPr kumimoji="0" lang="zh-CN" altLang="en-US" sz="1800" b="1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 panose="020B0604020202020204"/>
                  </a:endParaRPr>
                </a:p>
              </p:txBody>
            </p:sp>
          </mc:Choice>
          <mc:Fallback>
            <p:sp>
              <p:nvSpPr>
                <p:cNvPr id="105" name="文本框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3946" y="1855303"/>
                  <a:ext cx="201978" cy="276999"/>
                </a:xfrm>
                <a:prstGeom prst="rect">
                  <a:avLst/>
                </a:prstGeom>
                <a:blipFill rotWithShape="1">
                  <a:blip r:embed="rId9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直接箭头连接符 105"/>
            <p:cNvCxnSpPr/>
            <p:nvPr/>
          </p:nvCxnSpPr>
          <p:spPr>
            <a:xfrm>
              <a:off x="5654866" y="1867580"/>
              <a:ext cx="200920" cy="0"/>
            </a:xfrm>
            <a:prstGeom prst="straightConnector1">
              <a:avLst/>
            </a:prstGeom>
            <a:noFill/>
            <a:ln w="19050" cap="flat">
              <a:solidFill>
                <a:srgbClr val="C00000"/>
              </a:solidFill>
              <a:prstDash val="solid"/>
              <a:miter lim="800000"/>
              <a:tailEnd type="triangle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07" name="组合 106"/>
          <p:cNvGrpSpPr/>
          <p:nvPr/>
        </p:nvGrpSpPr>
        <p:grpSpPr>
          <a:xfrm>
            <a:off x="4601930" y="3054014"/>
            <a:ext cx="231840" cy="276999"/>
            <a:chOff x="5623946" y="1855303"/>
            <a:chExt cx="231840" cy="27699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8" name="文本框 107"/>
                <p:cNvSpPr txBox="1"/>
                <p:nvPr/>
              </p:nvSpPr>
              <p:spPr>
                <a:xfrm>
                  <a:off x="5623946" y="1855303"/>
                  <a:ext cx="20197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𝟎</m:t>
                        </m:r>
                      </m:oMath>
                    </m:oMathPara>
                  </a14:m>
                  <a:endParaRPr kumimoji="0" lang="zh-CN" altLang="en-US" sz="1800" b="1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 panose="020B0604020202020204"/>
                  </a:endParaRPr>
                </a:p>
              </p:txBody>
            </p:sp>
          </mc:Choice>
          <mc:Fallback>
            <p:sp>
              <p:nvSpPr>
                <p:cNvPr id="108" name="文本框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3946" y="1855303"/>
                  <a:ext cx="201978" cy="276999"/>
                </a:xfrm>
                <a:prstGeom prst="rect">
                  <a:avLst/>
                </a:prstGeom>
                <a:blipFill rotWithShape="1">
                  <a:blip r:embed="rId9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" name="直接箭头连接符 108"/>
            <p:cNvCxnSpPr/>
            <p:nvPr/>
          </p:nvCxnSpPr>
          <p:spPr>
            <a:xfrm>
              <a:off x="5654866" y="1867580"/>
              <a:ext cx="200920" cy="0"/>
            </a:xfrm>
            <a:prstGeom prst="straightConnector1">
              <a:avLst/>
            </a:prstGeom>
            <a:noFill/>
            <a:ln w="19050" cap="flat">
              <a:solidFill>
                <a:srgbClr val="C00000"/>
              </a:solidFill>
              <a:prstDash val="solid"/>
              <a:miter lim="800000"/>
              <a:tailEnd type="triangle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文本框 109"/>
              <p:cNvSpPr txBox="1"/>
              <p:nvPr/>
            </p:nvSpPr>
            <p:spPr>
              <a:xfrm>
                <a:off x="3727023" y="3876313"/>
                <a:ext cx="181139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𝒄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10" name="文本框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023" y="3876313"/>
                <a:ext cx="181139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115" t="-99" r="-16621" b="149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直接箭头连接符 110"/>
          <p:cNvCxnSpPr/>
          <p:nvPr/>
        </p:nvCxnSpPr>
        <p:spPr>
          <a:xfrm>
            <a:off x="3758107" y="3907269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椭圆 1"/>
          <p:cNvSpPr/>
          <p:nvPr/>
        </p:nvSpPr>
        <p:spPr>
          <a:xfrm>
            <a:off x="3499531" y="160850"/>
            <a:ext cx="511688" cy="511688"/>
          </a:xfrm>
          <a:prstGeom prst="ellipse">
            <a:avLst/>
          </a:prstGeom>
          <a:solidFill>
            <a:srgbClr val="FFFF00"/>
          </a:solidFill>
          <a:ln w="12700" cap="flat">
            <a:solidFill>
              <a:srgbClr val="FF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4" name="星形: 五角 23"/>
          <p:cNvSpPr/>
          <p:nvPr/>
        </p:nvSpPr>
        <p:spPr>
          <a:xfrm>
            <a:off x="3555866" y="179818"/>
            <a:ext cx="423311" cy="423311"/>
          </a:xfrm>
          <a:prstGeom prst="star5">
            <a:avLst/>
          </a:prstGeom>
          <a:solidFill>
            <a:srgbClr val="FF0000"/>
          </a:solidFill>
          <a:ln w="12700" cap="flat">
            <a:solidFill>
              <a:srgbClr val="FFFF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12" name="图片 1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929" y="3823508"/>
            <a:ext cx="1004838" cy="109428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4" grpId="0"/>
      <p:bldP spid="5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6" grpId="0"/>
      <p:bldP spid="27" grpId="0"/>
      <p:bldP spid="28" grpId="0"/>
      <p:bldP spid="29" grpId="0"/>
      <p:bldP spid="30" grpId="0"/>
      <p:bldP spid="32" grpId="0"/>
      <p:bldP spid="34" grpId="0"/>
      <p:bldP spid="36" grpId="0"/>
      <p:bldP spid="40" grpId="0"/>
      <p:bldP spid="41" grpId="0"/>
      <p:bldP spid="44" grpId="0"/>
      <p:bldP spid="45" grpId="0"/>
      <p:bldP spid="47" grpId="0"/>
      <p:bldP spid="49" grpId="0"/>
      <p:bldP spid="51" grpId="0"/>
      <p:bldP spid="53" grpId="0"/>
      <p:bldP spid="55" grpId="0"/>
      <p:bldP spid="57" grpId="0"/>
      <p:bldP spid="59" grpId="0"/>
      <p:bldP spid="61" grpId="0"/>
      <p:bldP spid="63" grpId="0"/>
      <p:bldP spid="65" grpId="0"/>
      <p:bldP spid="67" grpId="0"/>
      <p:bldP spid="69" grpId="0"/>
      <p:bldP spid="71" grpId="0"/>
      <p:bldP spid="73" grpId="0"/>
      <p:bldP spid="75" grpId="0"/>
      <p:bldP spid="92" grpId="0"/>
      <p:bldP spid="95" grpId="0"/>
      <p:bldP spid="110" grpId="0"/>
      <p:bldP spid="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: 圆角 76"/>
          <p:cNvSpPr/>
          <p:nvPr/>
        </p:nvSpPr>
        <p:spPr>
          <a:xfrm>
            <a:off x="3279161" y="221735"/>
            <a:ext cx="3396996" cy="408620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FF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</a:t>
            </a: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混淆向量相等、平行、模相等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469" y="674685"/>
            <a:ext cx="975557" cy="6405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74345"/>
            <a:ext cx="2197100" cy="387137"/>
          </a:xfrm>
          <a:prstGeom prst="rect">
            <a:avLst/>
          </a:prstGeom>
        </p:spPr>
      </p:pic>
      <p:sp>
        <p:nvSpPr>
          <p:cNvPr id="4" name="矩形: 圆角 3"/>
          <p:cNvSpPr/>
          <p:nvPr/>
        </p:nvSpPr>
        <p:spPr>
          <a:xfrm>
            <a:off x="596760" y="790208"/>
            <a:ext cx="597899" cy="374568"/>
          </a:xfrm>
          <a:prstGeom prst="roundRect">
            <a:avLst/>
          </a:prstGeom>
          <a:solidFill>
            <a:srgbClr val="FFFF00">
              <a:alpha val="67000"/>
            </a:srgbClr>
          </a:solidFill>
          <a:ln w="12700" cap="flat">
            <a:solidFill>
              <a:srgbClr val="0000FF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坑②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Shape 120"/>
          <p:cNvSpPr/>
          <p:nvPr/>
        </p:nvSpPr>
        <p:spPr>
          <a:xfrm>
            <a:off x="1353950" y="786624"/>
            <a:ext cx="7216161" cy="11975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chemeClr val="tx1"/>
                </a:solidFill>
              </a:rPr>
              <a:t>给出下列几个说法：①若           ，则        </a:t>
            </a:r>
            <a:r>
              <a:rPr lang="en-US" altLang="zh-CN">
                <a:solidFill>
                  <a:schemeClr val="tx1"/>
                </a:solidFill>
              </a:rPr>
              <a:t>0</a:t>
            </a:r>
            <a:r>
              <a:rPr lang="zh-CN" altLang="en-US">
                <a:solidFill>
                  <a:schemeClr val="tx1"/>
                </a:solidFill>
              </a:rPr>
              <a:t> ；②若            ，则          ；</a:t>
            </a:r>
            <a:endParaRPr lang="en-US" altLang="zh-CN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chemeClr val="tx1"/>
                </a:solidFill>
              </a:rPr>
              <a:t>③若    </a:t>
            </a:r>
            <a:r>
              <a:rPr lang="en-US" altLang="zh-CN">
                <a:solidFill>
                  <a:schemeClr val="tx1"/>
                </a:solidFill>
              </a:rPr>
              <a:t>//   </a:t>
            </a:r>
            <a:r>
              <a:rPr lang="zh-CN" altLang="en-US">
                <a:solidFill>
                  <a:schemeClr val="tx1"/>
                </a:solidFill>
              </a:rPr>
              <a:t> ，则             </a:t>
            </a:r>
            <a:r>
              <a:rPr lang="en-US" altLang="zh-CN">
                <a:solidFill>
                  <a:schemeClr val="tx1"/>
                </a:solidFill>
              </a:rPr>
              <a:t>.</a:t>
            </a:r>
            <a:r>
              <a:rPr lang="zh-CN" altLang="en-US">
                <a:solidFill>
                  <a:schemeClr val="tx1"/>
                </a:solidFill>
              </a:rPr>
              <a:t>其中说法正确的有</a:t>
            </a:r>
            <a:r>
              <a:rPr lang="en-US" altLang="zh-CN">
                <a:solidFill>
                  <a:schemeClr val="tx1"/>
                </a:solidFill>
              </a:rPr>
              <a:t>(     )</a:t>
            </a:r>
            <a:r>
              <a:rPr lang="zh-CN" altLang="en-US">
                <a:solidFill>
                  <a:schemeClr val="tx1"/>
                </a:solidFill>
              </a:rPr>
              <a:t>个</a:t>
            </a:r>
            <a:r>
              <a:rPr lang="en-US" altLang="zh-CN">
                <a:solidFill>
                  <a:schemeClr val="tx1"/>
                </a:solidFill>
              </a:rPr>
              <a:t>.</a:t>
            </a:r>
            <a:endParaRPr lang="en-US" altLang="zh-CN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chemeClr val="tx1"/>
                </a:solidFill>
              </a:rPr>
              <a:t>A.  0              B.  1                  C.  2                 D.  3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26" name="Shape 120"/>
          <p:cNvSpPr/>
          <p:nvPr/>
        </p:nvSpPr>
        <p:spPr>
          <a:xfrm>
            <a:off x="805250" y="2004345"/>
            <a:ext cx="3594629" cy="4704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错解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  <a:r>
              <a:rPr lang="zh-CN" altLang="en-US">
                <a:solidFill>
                  <a:srgbClr val="C00000"/>
                </a:solidFill>
              </a:rPr>
              <a:t>①②对，③错，选</a:t>
            </a:r>
            <a:r>
              <a:rPr lang="en-US" altLang="zh-CN">
                <a:solidFill>
                  <a:srgbClr val="C00000"/>
                </a:solidFill>
              </a:rPr>
              <a:t>C</a:t>
            </a:r>
            <a:endParaRPr lang="en-US" altLang="zh-CN">
              <a:solidFill>
                <a:srgbClr val="C00000"/>
              </a:solidFill>
            </a:endParaRPr>
          </a:p>
        </p:txBody>
      </p:sp>
      <p:sp>
        <p:nvSpPr>
          <p:cNvPr id="27" name="Shape 120"/>
          <p:cNvSpPr/>
          <p:nvPr/>
        </p:nvSpPr>
        <p:spPr>
          <a:xfrm>
            <a:off x="805251" y="2470699"/>
            <a:ext cx="4720452" cy="4704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0000FF"/>
                </a:solidFill>
              </a:rPr>
              <a:t>【</a:t>
            </a:r>
            <a:r>
              <a:rPr lang="zh-CN" altLang="en-US">
                <a:solidFill>
                  <a:srgbClr val="0000FF"/>
                </a:solidFill>
              </a:rPr>
              <a:t>正解</a:t>
            </a:r>
            <a:r>
              <a:rPr lang="en-US" altLang="zh-CN">
                <a:solidFill>
                  <a:srgbClr val="0000FF"/>
                </a:solidFill>
              </a:rPr>
              <a:t>】</a:t>
            </a:r>
            <a:r>
              <a:rPr lang="zh-CN" altLang="en-US">
                <a:solidFill>
                  <a:srgbClr val="0000FF"/>
                </a:solidFill>
              </a:rPr>
              <a:t>①错误，正确的写法应该是            ；</a:t>
            </a:r>
            <a:endParaRPr lang="en-US" altLang="zh-CN">
              <a:solidFill>
                <a:srgbClr val="0000FF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2960695" y="161733"/>
            <a:ext cx="511688" cy="511688"/>
          </a:xfrm>
          <a:prstGeom prst="ellipse">
            <a:avLst/>
          </a:prstGeom>
          <a:solidFill>
            <a:srgbClr val="FFFF00"/>
          </a:solidFill>
          <a:ln w="12700" cap="flat">
            <a:solidFill>
              <a:srgbClr val="FF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4" name="星形: 五角 23"/>
          <p:cNvSpPr/>
          <p:nvPr/>
        </p:nvSpPr>
        <p:spPr>
          <a:xfrm>
            <a:off x="3017030" y="180701"/>
            <a:ext cx="423311" cy="423311"/>
          </a:xfrm>
          <a:prstGeom prst="star5">
            <a:avLst/>
          </a:prstGeom>
          <a:solidFill>
            <a:srgbClr val="FF0000"/>
          </a:solidFill>
          <a:ln w="12700" cap="flat">
            <a:solidFill>
              <a:srgbClr val="FFFF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文本框 111"/>
              <p:cNvSpPr txBox="1"/>
              <p:nvPr/>
            </p:nvSpPr>
            <p:spPr>
              <a:xfrm>
                <a:off x="3846581" y="866747"/>
                <a:ext cx="7934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|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|=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𝟎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12" name="文本框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581" y="866747"/>
                <a:ext cx="793487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49" t="-219" r="-3346" b="40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文本框 112"/>
              <p:cNvSpPr txBox="1"/>
              <p:nvPr/>
            </p:nvSpPr>
            <p:spPr>
              <a:xfrm>
                <a:off x="5126323" y="877104"/>
                <a:ext cx="444032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=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13" name="文本框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323" y="877104"/>
                <a:ext cx="444032" cy="276999"/>
              </a:xfrm>
              <a:prstGeom prst="rect">
                <a:avLst/>
              </a:prstGeom>
              <a:blipFill rotWithShape="1">
                <a:blip r:embed="rId4"/>
                <a:stretch>
                  <a:fillRect l="-136" t="-61" r="-6548" b="111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文本框 113"/>
              <p:cNvSpPr txBox="1"/>
              <p:nvPr/>
            </p:nvSpPr>
            <p:spPr>
              <a:xfrm>
                <a:off x="6468694" y="856443"/>
                <a:ext cx="942566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|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|=|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|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14" name="文本框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694" y="856443"/>
                <a:ext cx="942566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62" t="-167" r="-2676" b="217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文本框 114"/>
              <p:cNvSpPr txBox="1"/>
              <p:nvPr/>
            </p:nvSpPr>
            <p:spPr>
              <a:xfrm>
                <a:off x="7790050" y="856442"/>
                <a:ext cx="647613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=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15" name="文本框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050" y="856442"/>
                <a:ext cx="647613" cy="276999"/>
              </a:xfrm>
              <a:prstGeom prst="rect">
                <a:avLst/>
              </a:prstGeom>
              <a:blipFill rotWithShape="1">
                <a:blip r:embed="rId6"/>
                <a:stretch>
                  <a:fillRect l="-78" t="-167" r="-4348" b="217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文本框 115"/>
              <p:cNvSpPr txBox="1"/>
              <p:nvPr/>
            </p:nvSpPr>
            <p:spPr>
              <a:xfrm>
                <a:off x="1834200" y="1291004"/>
                <a:ext cx="705321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       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16" name="文本框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200" y="1291004"/>
                <a:ext cx="705321" cy="276999"/>
              </a:xfrm>
              <a:prstGeom prst="rect">
                <a:avLst/>
              </a:prstGeom>
              <a:blipFill rotWithShape="1">
                <a:blip r:embed="rId7"/>
                <a:stretch>
                  <a:fillRect l="-45" t="-18" r="-3669" b="68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文本框 116"/>
              <p:cNvSpPr txBox="1"/>
              <p:nvPr/>
            </p:nvSpPr>
            <p:spPr>
              <a:xfrm>
                <a:off x="2988242" y="1269543"/>
                <a:ext cx="942566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|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|=|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|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17" name="文本框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242" y="1269543"/>
                <a:ext cx="942566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60" t="-64" r="-2678" b="114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直接箭头连接符 117"/>
          <p:cNvCxnSpPr/>
          <p:nvPr/>
        </p:nvCxnSpPr>
        <p:spPr>
          <a:xfrm>
            <a:off x="3930808" y="869316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9" name="直接箭头连接符 118"/>
          <p:cNvCxnSpPr/>
          <p:nvPr/>
        </p:nvCxnSpPr>
        <p:spPr>
          <a:xfrm>
            <a:off x="5126323" y="877104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直接箭头连接符 120"/>
          <p:cNvCxnSpPr/>
          <p:nvPr/>
        </p:nvCxnSpPr>
        <p:spPr>
          <a:xfrm>
            <a:off x="6556883" y="856442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2" name="直接箭头连接符 121"/>
          <p:cNvCxnSpPr/>
          <p:nvPr/>
        </p:nvCxnSpPr>
        <p:spPr>
          <a:xfrm>
            <a:off x="7133296" y="856442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直接箭头连接符 122"/>
          <p:cNvCxnSpPr/>
          <p:nvPr/>
        </p:nvCxnSpPr>
        <p:spPr>
          <a:xfrm>
            <a:off x="7790050" y="866747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直接箭头连接符 123"/>
          <p:cNvCxnSpPr/>
          <p:nvPr/>
        </p:nvCxnSpPr>
        <p:spPr>
          <a:xfrm>
            <a:off x="8236743" y="857287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5" name="直接箭头连接符 124"/>
          <p:cNvCxnSpPr/>
          <p:nvPr/>
        </p:nvCxnSpPr>
        <p:spPr>
          <a:xfrm>
            <a:off x="1884890" y="1291849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6" name="直接箭头连接符 125"/>
          <p:cNvCxnSpPr/>
          <p:nvPr/>
        </p:nvCxnSpPr>
        <p:spPr>
          <a:xfrm>
            <a:off x="2351108" y="1264125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7" name="直接箭头连接符 126"/>
          <p:cNvCxnSpPr/>
          <p:nvPr/>
        </p:nvCxnSpPr>
        <p:spPr>
          <a:xfrm>
            <a:off x="3078241" y="1264125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直接箭头连接符 127"/>
          <p:cNvCxnSpPr/>
          <p:nvPr/>
        </p:nvCxnSpPr>
        <p:spPr>
          <a:xfrm>
            <a:off x="3645661" y="1264125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文本框 128"/>
              <p:cNvSpPr txBox="1"/>
              <p:nvPr/>
            </p:nvSpPr>
            <p:spPr>
              <a:xfrm>
                <a:off x="4531108" y="2664150"/>
                <a:ext cx="646011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=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𝟎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29" name="文本框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108" y="2664150"/>
                <a:ext cx="646011" cy="276999"/>
              </a:xfrm>
              <a:prstGeom prst="rect">
                <a:avLst/>
              </a:prstGeom>
              <a:blipFill rotWithShape="1">
                <a:blip r:embed="rId8"/>
                <a:stretch>
                  <a:fillRect l="-59" t="-117" r="-4331" b="168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0" name="直接箭头连接符 129"/>
          <p:cNvCxnSpPr/>
          <p:nvPr/>
        </p:nvCxnSpPr>
        <p:spPr>
          <a:xfrm>
            <a:off x="4579485" y="2705924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1" name="直接箭头连接符 130"/>
          <p:cNvCxnSpPr/>
          <p:nvPr/>
        </p:nvCxnSpPr>
        <p:spPr>
          <a:xfrm>
            <a:off x="4976229" y="2664150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Shape 120"/>
          <p:cNvSpPr/>
          <p:nvPr/>
        </p:nvSpPr>
        <p:spPr>
          <a:xfrm>
            <a:off x="1715772" y="2982923"/>
            <a:ext cx="6295988" cy="4704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rgbClr val="0000FF"/>
                </a:solidFill>
              </a:rPr>
              <a:t>②错误，向量的模相等，大小未必相同，不一定是相等向量；</a:t>
            </a:r>
            <a:endParaRPr lang="en-US" altLang="zh-CN">
              <a:solidFill>
                <a:srgbClr val="0000FF"/>
              </a:solidFill>
            </a:endParaRPr>
          </a:p>
        </p:txBody>
      </p:sp>
      <p:sp>
        <p:nvSpPr>
          <p:cNvPr id="133" name="Shape 120"/>
          <p:cNvSpPr/>
          <p:nvPr/>
        </p:nvSpPr>
        <p:spPr>
          <a:xfrm>
            <a:off x="1715772" y="3545581"/>
            <a:ext cx="4720452" cy="4704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rgbClr val="0000FF"/>
                </a:solidFill>
              </a:rPr>
              <a:t>③错误，平行与模大小没有必然关系；</a:t>
            </a:r>
            <a:endParaRPr lang="en-US" altLang="zh-CN">
              <a:solidFill>
                <a:srgbClr val="0000FF"/>
              </a:solidFill>
            </a:endParaRPr>
          </a:p>
        </p:txBody>
      </p:sp>
      <p:sp>
        <p:nvSpPr>
          <p:cNvPr id="134" name="Shape 120"/>
          <p:cNvSpPr/>
          <p:nvPr/>
        </p:nvSpPr>
        <p:spPr>
          <a:xfrm>
            <a:off x="1727527" y="4099578"/>
            <a:ext cx="4720452" cy="4704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rgbClr val="0000FF"/>
                </a:solidFill>
              </a:rPr>
              <a:t>综上，正确答案选</a:t>
            </a:r>
            <a:r>
              <a:rPr lang="en-US" altLang="zh-CN">
                <a:solidFill>
                  <a:srgbClr val="0000FF"/>
                </a:solidFill>
              </a:rPr>
              <a:t>A.</a:t>
            </a:r>
            <a:endParaRPr lang="en-US" altLang="zh-CN">
              <a:solidFill>
                <a:srgbClr val="0000FF"/>
              </a:solidFill>
            </a:endParaRPr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64" y="3545581"/>
            <a:ext cx="1049150" cy="114254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41" y="1631130"/>
            <a:ext cx="393864" cy="3745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4" grpId="0"/>
      <p:bldP spid="5" grpId="0"/>
      <p:bldP spid="26" grpId="0"/>
      <p:bldP spid="27" grpId="0"/>
      <p:bldP spid="2" grpId="0"/>
      <p:bldP spid="24" grpId="0"/>
      <p:bldP spid="112" grpId="0"/>
      <p:bldP spid="113" grpId="0"/>
      <p:bldP spid="114" grpId="0"/>
      <p:bldP spid="115" grpId="0"/>
      <p:bldP spid="116" grpId="0"/>
      <p:bldP spid="117" grpId="0"/>
      <p:bldP spid="129" grpId="0"/>
      <p:bldP spid="132" grpId="0"/>
      <p:bldP spid="133" grpId="0"/>
      <p:bldP spid="1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1842384" y="2426900"/>
                <a:ext cx="870623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altLang="zh-CN" sz="1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/>
                              <a:sym typeface="Arial" panose="020B0604020202020204"/>
                            </a:rPr>
                          </m:ctrlPr>
                        </m:dPr>
                        <m:e>
                          <m:r>
                            <a:rPr kumimoji="0" lang="en-US" altLang="zh-CN" sz="1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𝒂</m:t>
                          </m:r>
                        </m:e>
                      </m:d>
                      <m:r>
                        <a:rPr lang="zh-CN" alt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＞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|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|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384" y="2426900"/>
                <a:ext cx="870623" cy="276999"/>
              </a:xfrm>
              <a:prstGeom prst="rect">
                <a:avLst/>
              </a:prstGeom>
              <a:blipFill rotWithShape="1">
                <a:blip r:embed="rId1"/>
                <a:stretch>
                  <a:fillRect l="-29" t="-204" r="-3103" b="25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00606"/>
            <a:ext cx="4251960" cy="513522"/>
          </a:xfrm>
          <a:prstGeom prst="rect">
            <a:avLst/>
          </a:prstGeom>
        </p:spPr>
      </p:pic>
      <p:sp>
        <p:nvSpPr>
          <p:cNvPr id="4" name="Shape 120"/>
          <p:cNvSpPr/>
          <p:nvPr/>
        </p:nvSpPr>
        <p:spPr>
          <a:xfrm>
            <a:off x="1335766" y="566616"/>
            <a:ext cx="7488194" cy="3794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chemeClr val="tx1"/>
                </a:solidFill>
              </a:rPr>
              <a:t>下列几个结论：</a:t>
            </a:r>
            <a:endParaRPr lang="en-US" altLang="zh-CN">
              <a:solidFill>
                <a:schemeClr val="tx1"/>
              </a:solidFill>
            </a:endParaRPr>
          </a:p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chemeClr val="tx1"/>
                </a:solidFill>
              </a:rPr>
              <a:t>①温度有零上和零下之分，所以温度是向量；</a:t>
            </a:r>
            <a:endParaRPr lang="en-US" altLang="zh-CN">
              <a:solidFill>
                <a:schemeClr val="tx1"/>
              </a:solidFill>
            </a:endParaRPr>
          </a:p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chemeClr val="tx1"/>
                </a:solidFill>
              </a:rPr>
              <a:t>②向量            ，则      和       的方向不同；</a:t>
            </a:r>
            <a:endParaRPr lang="en-US" altLang="zh-CN">
              <a:solidFill>
                <a:schemeClr val="tx1"/>
              </a:solidFill>
            </a:endParaRPr>
          </a:p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chemeClr val="tx1"/>
                </a:solidFill>
              </a:rPr>
              <a:t>③若               ，则           ；</a:t>
            </a:r>
            <a:endParaRPr lang="en-US" altLang="zh-CN">
              <a:solidFill>
                <a:schemeClr val="tx1"/>
              </a:solidFill>
            </a:endParaRPr>
          </a:p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chemeClr val="tx1"/>
                </a:solidFill>
              </a:rPr>
              <a:t>④若向量     是单位向量，向量     也是单位向量，则它们共线；</a:t>
            </a:r>
            <a:endParaRPr lang="en-US" altLang="zh-CN">
              <a:solidFill>
                <a:schemeClr val="tx1"/>
              </a:solidFill>
            </a:endParaRPr>
          </a:p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chemeClr val="tx1"/>
                </a:solidFill>
              </a:rPr>
              <a:t>⑤方向为北偏西</a:t>
            </a:r>
            <a:r>
              <a:rPr lang="en-US" altLang="zh-CN">
                <a:solidFill>
                  <a:schemeClr val="tx1"/>
                </a:solidFill>
              </a:rPr>
              <a:t>40°</a:t>
            </a:r>
            <a:r>
              <a:rPr lang="zh-CN" altLang="en-US">
                <a:solidFill>
                  <a:schemeClr val="tx1"/>
                </a:solidFill>
              </a:rPr>
              <a:t>的向量与方向为南偏东</a:t>
            </a:r>
            <a:r>
              <a:rPr lang="en-US" altLang="zh-CN">
                <a:solidFill>
                  <a:schemeClr val="tx1"/>
                </a:solidFill>
              </a:rPr>
              <a:t>40°</a:t>
            </a:r>
            <a:r>
              <a:rPr lang="zh-CN" altLang="en-US">
                <a:solidFill>
                  <a:schemeClr val="tx1"/>
                </a:solidFill>
              </a:rPr>
              <a:t>的向量是平行向量</a:t>
            </a:r>
            <a:r>
              <a:rPr lang="en-US" altLang="zh-CN">
                <a:solidFill>
                  <a:schemeClr val="tx1"/>
                </a:solidFill>
              </a:rPr>
              <a:t>.</a:t>
            </a:r>
            <a:endParaRPr lang="en-US" altLang="zh-CN">
              <a:solidFill>
                <a:schemeClr val="tx1"/>
              </a:solidFill>
            </a:endParaRPr>
          </a:p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chemeClr val="tx1"/>
                </a:solidFill>
              </a:rPr>
              <a:t>其中正确的是哪些？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592073" y="702798"/>
            <a:ext cx="597899" cy="374568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0000FF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题①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159570" y="1865161"/>
                <a:ext cx="647613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  <m:r>
                        <a:rPr lang="zh-CN" alt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CN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570" y="1865161"/>
                <a:ext cx="647613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88" t="-60" r="-4338" b="110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6"/>
          <p:cNvCxnSpPr/>
          <p:nvPr/>
        </p:nvCxnSpPr>
        <p:spPr>
          <a:xfrm>
            <a:off x="2181002" y="1865161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直接箭头连接符 7"/>
          <p:cNvCxnSpPr/>
          <p:nvPr/>
        </p:nvCxnSpPr>
        <p:spPr>
          <a:xfrm>
            <a:off x="2618969" y="1877442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3396601" y="1865161"/>
                <a:ext cx="2067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601" y="1865161"/>
                <a:ext cx="206787" cy="276999"/>
              </a:xfrm>
              <a:prstGeom prst="rect">
                <a:avLst/>
              </a:prstGeom>
              <a:blipFill rotWithShape="1">
                <a:blip r:embed="rId4"/>
                <a:stretch>
                  <a:fillRect l="-300" t="-60" r="-14547" b="110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/>
          <p:cNvCxnSpPr/>
          <p:nvPr/>
        </p:nvCxnSpPr>
        <p:spPr>
          <a:xfrm>
            <a:off x="3427685" y="1896117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4078309" y="1865161"/>
                <a:ext cx="203581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309" y="1865161"/>
                <a:ext cx="203581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167" t="-60" r="-14930" b="110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箭头连接符 11"/>
          <p:cNvCxnSpPr/>
          <p:nvPr/>
        </p:nvCxnSpPr>
        <p:spPr>
          <a:xfrm>
            <a:off x="4109393" y="1896117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直接箭头连接符 13"/>
          <p:cNvCxnSpPr/>
          <p:nvPr/>
        </p:nvCxnSpPr>
        <p:spPr>
          <a:xfrm>
            <a:off x="1925856" y="2445950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直接箭头连接符 14"/>
          <p:cNvCxnSpPr/>
          <p:nvPr/>
        </p:nvCxnSpPr>
        <p:spPr>
          <a:xfrm>
            <a:off x="2440206" y="2435126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3348242" y="2426899"/>
                <a:ext cx="577081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  <m:r>
                        <a:rPr lang="zh-CN" alt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＞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242" y="2426899"/>
                <a:ext cx="577081" cy="276999"/>
              </a:xfrm>
              <a:prstGeom prst="rect">
                <a:avLst/>
              </a:prstGeom>
              <a:blipFill rotWithShape="1">
                <a:blip r:embed="rId6"/>
                <a:stretch>
                  <a:fillRect l="-90" t="-204" r="-4994" b="25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2317101" y="2953060"/>
                <a:ext cx="2067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101" y="2953060"/>
                <a:ext cx="206787" cy="276999"/>
              </a:xfrm>
              <a:prstGeom prst="rect">
                <a:avLst/>
              </a:prstGeom>
              <a:blipFill rotWithShape="1">
                <a:blip r:embed="rId4"/>
                <a:stretch>
                  <a:fillRect l="-300" t="-112" r="-14547" b="16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箭头连接符 18"/>
          <p:cNvCxnSpPr/>
          <p:nvPr/>
        </p:nvCxnSpPr>
        <p:spPr>
          <a:xfrm>
            <a:off x="2348185" y="2984016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4470209" y="2953060"/>
                <a:ext cx="203581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209" y="2953060"/>
                <a:ext cx="203581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218" t="-112" r="-14879" b="16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箭头连接符 20"/>
          <p:cNvCxnSpPr/>
          <p:nvPr/>
        </p:nvCxnSpPr>
        <p:spPr>
          <a:xfrm>
            <a:off x="4501293" y="2984016"/>
            <a:ext cx="20092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5" y="3453674"/>
            <a:ext cx="393864" cy="37456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05" y="1255640"/>
            <a:ext cx="393864" cy="37456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05" y="1839668"/>
            <a:ext cx="393864" cy="37456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9" y="2378114"/>
            <a:ext cx="393864" cy="37456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9" y="2915894"/>
            <a:ext cx="393864" cy="3745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9" grpId="0"/>
      <p:bldP spid="11" grpId="0"/>
      <p:bldP spid="17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00606"/>
            <a:ext cx="4251960" cy="513522"/>
          </a:xfrm>
          <a:prstGeom prst="rect">
            <a:avLst/>
          </a:prstGeom>
        </p:spPr>
      </p:pic>
      <p:sp>
        <p:nvSpPr>
          <p:cNvPr id="4" name="Shape 120"/>
          <p:cNvSpPr/>
          <p:nvPr/>
        </p:nvSpPr>
        <p:spPr>
          <a:xfrm>
            <a:off x="1075888" y="664871"/>
            <a:ext cx="7488194" cy="11975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chemeClr val="tx1"/>
                </a:solidFill>
              </a:rPr>
              <a:t>如图，某人从点</a:t>
            </a:r>
            <a:r>
              <a:rPr lang="en-US" altLang="zh-CN">
                <a:solidFill>
                  <a:schemeClr val="tx1"/>
                </a:solidFill>
              </a:rPr>
              <a:t>A</a:t>
            </a:r>
            <a:r>
              <a:rPr lang="zh-CN" altLang="en-US">
                <a:solidFill>
                  <a:schemeClr val="tx1"/>
                </a:solidFill>
              </a:rPr>
              <a:t>出发，向西走了</a:t>
            </a:r>
            <a:r>
              <a:rPr lang="en-US" altLang="zh-CN">
                <a:solidFill>
                  <a:schemeClr val="tx1"/>
                </a:solidFill>
              </a:rPr>
              <a:t>200</a:t>
            </a:r>
            <a:r>
              <a:rPr lang="zh-CN" altLang="en-US">
                <a:solidFill>
                  <a:schemeClr val="tx1"/>
                </a:solidFill>
              </a:rPr>
              <a:t>米后到达点</a:t>
            </a:r>
            <a:r>
              <a:rPr lang="en-US" altLang="zh-CN">
                <a:solidFill>
                  <a:schemeClr val="tx1"/>
                </a:solidFill>
              </a:rPr>
              <a:t>B</a:t>
            </a:r>
            <a:r>
              <a:rPr lang="zh-CN" altLang="en-US">
                <a:solidFill>
                  <a:schemeClr val="tx1"/>
                </a:solidFill>
              </a:rPr>
              <a:t>，然后改变方向，向北偏西一定角度的某方向走了            米到达点</a:t>
            </a:r>
            <a:r>
              <a:rPr lang="en-US" altLang="zh-CN">
                <a:solidFill>
                  <a:schemeClr val="tx1"/>
                </a:solidFill>
              </a:rPr>
              <a:t>C</a:t>
            </a:r>
            <a:r>
              <a:rPr lang="zh-CN" altLang="en-US">
                <a:solidFill>
                  <a:schemeClr val="tx1"/>
                </a:solidFill>
              </a:rPr>
              <a:t>，最后又改变方向，向东走了</a:t>
            </a:r>
            <a:r>
              <a:rPr lang="en-US" altLang="zh-CN">
                <a:solidFill>
                  <a:schemeClr val="tx1"/>
                </a:solidFill>
              </a:rPr>
              <a:t>200</a:t>
            </a:r>
            <a:r>
              <a:rPr lang="zh-CN" altLang="en-US">
                <a:solidFill>
                  <a:schemeClr val="tx1"/>
                </a:solidFill>
              </a:rPr>
              <a:t>米到达点</a:t>
            </a:r>
            <a:r>
              <a:rPr lang="en-US" altLang="zh-CN">
                <a:solidFill>
                  <a:schemeClr val="tx1"/>
                </a:solidFill>
              </a:rPr>
              <a:t>D</a:t>
            </a:r>
            <a:r>
              <a:rPr lang="zh-CN" altLang="en-US">
                <a:solidFill>
                  <a:schemeClr val="tx1"/>
                </a:solidFill>
              </a:rPr>
              <a:t>，发现点</a:t>
            </a:r>
            <a:r>
              <a:rPr lang="en-US" altLang="zh-CN">
                <a:solidFill>
                  <a:schemeClr val="tx1"/>
                </a:solidFill>
              </a:rPr>
              <a:t>D</a:t>
            </a:r>
            <a:r>
              <a:rPr lang="zh-CN" altLang="en-US">
                <a:solidFill>
                  <a:schemeClr val="tx1"/>
                </a:solidFill>
              </a:rPr>
              <a:t>在点</a:t>
            </a:r>
            <a:r>
              <a:rPr lang="en-US" altLang="zh-CN">
                <a:solidFill>
                  <a:schemeClr val="tx1"/>
                </a:solidFill>
              </a:rPr>
              <a:t>B</a:t>
            </a:r>
            <a:r>
              <a:rPr lang="zh-CN" altLang="en-US">
                <a:solidFill>
                  <a:schemeClr val="tx1"/>
                </a:solidFill>
              </a:rPr>
              <a:t>的正北方</a:t>
            </a:r>
            <a:r>
              <a:rPr lang="en-US" altLang="zh-CN">
                <a:solidFill>
                  <a:schemeClr val="tx1"/>
                </a:solidFill>
              </a:rPr>
              <a:t>.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352832" y="693446"/>
            <a:ext cx="597899" cy="374568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0000FF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题②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1142" y="2008900"/>
            <a:ext cx="2598097" cy="2156566"/>
          </a:xfrm>
          <a:prstGeom prst="rect">
            <a:avLst/>
          </a:prstGeom>
        </p:spPr>
      </p:pic>
      <p:cxnSp>
        <p:nvCxnSpPr>
          <p:cNvPr id="24" name="直接箭头连接符 23"/>
          <p:cNvCxnSpPr/>
          <p:nvPr/>
        </p:nvCxnSpPr>
        <p:spPr>
          <a:xfrm>
            <a:off x="5900643" y="3436433"/>
            <a:ext cx="2929092" cy="0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直接箭头连接符 29"/>
          <p:cNvCxnSpPr/>
          <p:nvPr/>
        </p:nvCxnSpPr>
        <p:spPr>
          <a:xfrm flipH="1" flipV="1">
            <a:off x="7900893" y="1588583"/>
            <a:ext cx="0" cy="2841099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/>
              <p:cNvSpPr txBox="1"/>
              <p:nvPr/>
            </p:nvSpPr>
            <p:spPr>
              <a:xfrm>
                <a:off x="7684488" y="3430043"/>
                <a:ext cx="216405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𝑨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488" y="3430043"/>
                <a:ext cx="216405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163" t="-147" r="-13982" b="197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椭圆 32"/>
          <p:cNvSpPr/>
          <p:nvPr/>
        </p:nvSpPr>
        <p:spPr>
          <a:xfrm>
            <a:off x="7869143" y="3398293"/>
            <a:ext cx="63500" cy="63500"/>
          </a:xfrm>
          <a:prstGeom prst="ellipse">
            <a:avLst/>
          </a:prstGeom>
          <a:solidFill>
            <a:srgbClr val="0000FF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668153" y="3504467"/>
            <a:ext cx="323163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东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420050" y="1560019"/>
            <a:ext cx="323163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北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/>
              <p:cNvSpPr txBox="1"/>
              <p:nvPr/>
            </p:nvSpPr>
            <p:spPr>
              <a:xfrm>
                <a:off x="3767609" y="1144760"/>
                <a:ext cx="904991" cy="3096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𝟏𝟎𝟎</m:t>
                      </m:r>
                      <m:rad>
                        <m:radPr>
                          <m:degHide m:val="on"/>
                          <m:ctrlPr>
                            <a:rPr kumimoji="0" lang="zh-CN" altLang="en-US" sz="1800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/>
                              <a:sym typeface="Arial" panose="020B0604020202020204"/>
                            </a:rPr>
                          </m:ctrlPr>
                        </m:radPr>
                        <m:deg/>
                        <m:e>
                          <m:r>
                            <a:rPr kumimoji="0" lang="zh-CN" altLang="en-US" sz="1800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609" y="1144760"/>
                <a:ext cx="904991" cy="309637"/>
              </a:xfrm>
              <a:prstGeom prst="rect">
                <a:avLst/>
              </a:prstGeom>
              <a:blipFill rotWithShape="1">
                <a:blip r:embed="rId4"/>
                <a:stretch>
                  <a:fillRect l="-17" t="-158" r="-2987" b="80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Shape 120"/>
          <p:cNvSpPr/>
          <p:nvPr/>
        </p:nvSpPr>
        <p:spPr>
          <a:xfrm>
            <a:off x="476007" y="1894193"/>
            <a:ext cx="5457454" cy="36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chemeClr val="tx1"/>
                </a:solidFill>
              </a:rPr>
              <a:t>(1)</a:t>
            </a:r>
            <a:r>
              <a:rPr lang="zh-CN" altLang="en-US">
                <a:solidFill>
                  <a:schemeClr val="tx1"/>
                </a:solidFill>
              </a:rPr>
              <a:t>作出向量</a:t>
            </a:r>
            <a:r>
              <a:rPr lang="en-US" altLang="zh-CN">
                <a:solidFill>
                  <a:schemeClr val="tx1"/>
                </a:solidFill>
              </a:rPr>
              <a:t>AB,BC,CD(</a:t>
            </a:r>
            <a:r>
              <a:rPr lang="zh-CN" altLang="en-US">
                <a:solidFill>
                  <a:schemeClr val="tx1"/>
                </a:solidFill>
              </a:rPr>
              <a:t>图中一个单位长度表示</a:t>
            </a:r>
            <a:r>
              <a:rPr lang="en-US" altLang="zh-CN">
                <a:solidFill>
                  <a:schemeClr val="tx1"/>
                </a:solidFill>
              </a:rPr>
              <a:t>100</a:t>
            </a:r>
            <a:r>
              <a:rPr lang="zh-CN" altLang="en-US">
                <a:solidFill>
                  <a:schemeClr val="tx1"/>
                </a:solidFill>
              </a:rPr>
              <a:t>米</a:t>
            </a:r>
            <a:r>
              <a:rPr lang="en-US" altLang="zh-CN">
                <a:solidFill>
                  <a:schemeClr val="tx1"/>
                </a:solidFill>
              </a:rPr>
              <a:t>)</a:t>
            </a:r>
            <a:endParaRPr lang="en-US" altLang="zh-CN">
              <a:solidFill>
                <a:schemeClr val="tx1"/>
              </a:solidFill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>
            <a:off x="1711544" y="1974463"/>
            <a:ext cx="264894" cy="0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直接箭头连接符 40"/>
          <p:cNvCxnSpPr/>
          <p:nvPr/>
        </p:nvCxnSpPr>
        <p:spPr>
          <a:xfrm>
            <a:off x="2052063" y="1974463"/>
            <a:ext cx="264894" cy="0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直接箭头连接符 41"/>
          <p:cNvCxnSpPr/>
          <p:nvPr/>
        </p:nvCxnSpPr>
        <p:spPr>
          <a:xfrm>
            <a:off x="2423538" y="1972488"/>
            <a:ext cx="264894" cy="0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Shape 120"/>
          <p:cNvSpPr/>
          <p:nvPr/>
        </p:nvSpPr>
        <p:spPr>
          <a:xfrm>
            <a:off x="476008" y="2302312"/>
            <a:ext cx="2285982" cy="36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chemeClr val="tx1"/>
                </a:solidFill>
              </a:rPr>
              <a:t>(2)</a:t>
            </a:r>
            <a:r>
              <a:rPr lang="zh-CN" altLang="en-US">
                <a:solidFill>
                  <a:schemeClr val="tx1"/>
                </a:solidFill>
              </a:rPr>
              <a:t>求向量</a:t>
            </a:r>
            <a:r>
              <a:rPr lang="en-US" altLang="zh-CN">
                <a:solidFill>
                  <a:schemeClr val="tx1"/>
                </a:solidFill>
              </a:rPr>
              <a:t>DA</a:t>
            </a:r>
            <a:r>
              <a:rPr lang="zh-CN" altLang="en-US">
                <a:solidFill>
                  <a:schemeClr val="tx1"/>
                </a:solidFill>
              </a:rPr>
              <a:t>的模</a:t>
            </a:r>
            <a:endParaRPr lang="en-US" altLang="zh-CN">
              <a:solidFill>
                <a:schemeClr val="tx1"/>
              </a:solidFill>
            </a:endParaRPr>
          </a:p>
        </p:txBody>
      </p:sp>
      <p:cxnSp>
        <p:nvCxnSpPr>
          <p:cNvPr id="45" name="直接箭头连接符 44"/>
          <p:cNvCxnSpPr/>
          <p:nvPr/>
        </p:nvCxnSpPr>
        <p:spPr>
          <a:xfrm flipH="1">
            <a:off x="7192701" y="3436433"/>
            <a:ext cx="708192" cy="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Shape 120"/>
          <p:cNvSpPr/>
          <p:nvPr/>
        </p:nvSpPr>
        <p:spPr>
          <a:xfrm>
            <a:off x="352832" y="2768951"/>
            <a:ext cx="2285982" cy="36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0000FF"/>
                </a:solidFill>
              </a:rPr>
              <a:t>【</a:t>
            </a:r>
            <a:r>
              <a:rPr lang="zh-CN" altLang="en-US">
                <a:solidFill>
                  <a:srgbClr val="0000FF"/>
                </a:solidFill>
              </a:rPr>
              <a:t>解</a:t>
            </a:r>
            <a:r>
              <a:rPr lang="en-US" altLang="zh-CN">
                <a:solidFill>
                  <a:srgbClr val="0000FF"/>
                </a:solidFill>
              </a:rPr>
              <a:t>】(1)</a:t>
            </a:r>
            <a:r>
              <a:rPr lang="zh-CN" altLang="en-US">
                <a:solidFill>
                  <a:srgbClr val="0000FF"/>
                </a:solidFill>
              </a:rPr>
              <a:t>如图所示：</a:t>
            </a:r>
            <a:endParaRPr lang="en-US" altLang="zh-CN">
              <a:solidFill>
                <a:srgbClr val="0000FF"/>
              </a:solidFill>
            </a:endParaRPr>
          </a:p>
        </p:txBody>
      </p:sp>
      <p:cxnSp>
        <p:nvCxnSpPr>
          <p:cNvPr id="48" name="直接箭头连接符 47"/>
          <p:cNvCxnSpPr/>
          <p:nvPr/>
        </p:nvCxnSpPr>
        <p:spPr>
          <a:xfrm flipH="1" flipV="1">
            <a:off x="6527800" y="2403475"/>
            <a:ext cx="693643" cy="1024476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直接箭头连接符 49"/>
          <p:cNvCxnSpPr/>
          <p:nvPr/>
        </p:nvCxnSpPr>
        <p:spPr>
          <a:xfrm>
            <a:off x="6527800" y="2403317"/>
            <a:ext cx="693643" cy="0"/>
          </a:xfrm>
          <a:prstGeom prst="straightConnector1">
            <a:avLst/>
          </a:prstGeom>
          <a:noFill/>
          <a:ln w="38100" cap="flat">
            <a:solidFill>
              <a:srgbClr val="FF3399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文本框 52"/>
              <p:cNvSpPr txBox="1"/>
              <p:nvPr/>
            </p:nvSpPr>
            <p:spPr>
              <a:xfrm>
                <a:off x="6954611" y="3436433"/>
                <a:ext cx="230832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𝑩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53" name="文本框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611" y="3436433"/>
                <a:ext cx="230832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39" t="-162" r="-13023" b="21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文本框 53"/>
              <p:cNvSpPr txBox="1"/>
              <p:nvPr/>
            </p:nvSpPr>
            <p:spPr>
              <a:xfrm>
                <a:off x="6319409" y="2391888"/>
                <a:ext cx="208390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𝑪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54" name="文本框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409" y="2391888"/>
                <a:ext cx="208390" cy="276999"/>
              </a:xfrm>
              <a:prstGeom prst="rect">
                <a:avLst/>
              </a:prstGeom>
              <a:blipFill rotWithShape="1">
                <a:blip r:embed="rId6"/>
                <a:stretch>
                  <a:fillRect l="-251" t="-173" r="-14627" b="223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文本框 54"/>
              <p:cNvSpPr txBox="1"/>
              <p:nvPr/>
            </p:nvSpPr>
            <p:spPr>
              <a:xfrm>
                <a:off x="6970004" y="2436188"/>
                <a:ext cx="237244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𝑫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55" name="文本框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004" y="2436188"/>
                <a:ext cx="237244" cy="276999"/>
              </a:xfrm>
              <a:prstGeom prst="rect">
                <a:avLst/>
              </a:prstGeom>
              <a:blipFill rotWithShape="1">
                <a:blip r:embed="rId7"/>
                <a:stretch>
                  <a:fillRect l="-103" t="-118" r="-12581" b="169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接连接符 57"/>
          <p:cNvCxnSpPr/>
          <p:nvPr/>
        </p:nvCxnSpPr>
        <p:spPr>
          <a:xfrm>
            <a:off x="7207249" y="2410894"/>
            <a:ext cx="661894" cy="987399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ysDash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Shape 120"/>
          <p:cNvSpPr/>
          <p:nvPr/>
        </p:nvSpPr>
        <p:spPr>
          <a:xfrm>
            <a:off x="1018240" y="3215005"/>
            <a:ext cx="4617857" cy="102444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0000FF"/>
                </a:solidFill>
              </a:rPr>
              <a:t>(2)</a:t>
            </a:r>
            <a:r>
              <a:rPr lang="zh-CN" altLang="en-US">
                <a:solidFill>
                  <a:srgbClr val="0000FF"/>
                </a:solidFill>
              </a:rPr>
              <a:t>由题意可知四边形</a:t>
            </a:r>
            <a:r>
              <a:rPr lang="en-US" altLang="zh-CN">
                <a:solidFill>
                  <a:srgbClr val="0000FF"/>
                </a:solidFill>
              </a:rPr>
              <a:t>ABCD</a:t>
            </a:r>
            <a:r>
              <a:rPr lang="zh-CN" altLang="en-US">
                <a:solidFill>
                  <a:srgbClr val="0000FF"/>
                </a:solidFill>
              </a:rPr>
              <a:t>是平行四边形，</a:t>
            </a:r>
            <a:endParaRPr lang="en-US" altLang="zh-CN">
              <a:solidFill>
                <a:srgbClr val="0000FF"/>
              </a:solidFill>
            </a:endParaRPr>
          </a:p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0000FF"/>
                </a:solidFill>
              </a:rPr>
              <a:t>    </a:t>
            </a:r>
            <a:r>
              <a:rPr lang="zh-CN" altLang="en-US">
                <a:solidFill>
                  <a:srgbClr val="0000FF"/>
                </a:solidFill>
              </a:rPr>
              <a:t>所以 </a:t>
            </a:r>
            <a:r>
              <a:rPr lang="en-US" altLang="zh-CN">
                <a:solidFill>
                  <a:srgbClr val="0000FF"/>
                </a:solidFill>
              </a:rPr>
              <a:t>|DA|=|CB|=              </a:t>
            </a:r>
            <a:r>
              <a:rPr lang="zh-CN" altLang="en-US">
                <a:solidFill>
                  <a:srgbClr val="0000FF"/>
                </a:solidFill>
              </a:rPr>
              <a:t>米</a:t>
            </a:r>
            <a:r>
              <a:rPr lang="en-US" altLang="zh-CN">
                <a:solidFill>
                  <a:srgbClr val="0000FF"/>
                </a:solidFill>
              </a:rPr>
              <a:t>.</a:t>
            </a:r>
            <a:endParaRPr lang="en-US" altLang="zh-CN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文本框 60"/>
              <p:cNvSpPr txBox="1"/>
              <p:nvPr/>
            </p:nvSpPr>
            <p:spPr>
              <a:xfrm>
                <a:off x="3018441" y="3929816"/>
                <a:ext cx="904991" cy="3096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𝟏𝟎𝟎</m:t>
                      </m:r>
                      <m:rad>
                        <m:radPr>
                          <m:degHide m:val="on"/>
                          <m:ctrlPr>
                            <a:rPr kumimoji="0" lang="zh-CN" altLang="en-US" sz="1800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FillTx/>
                              <a:latin typeface="Cambria Math" panose="02040503050406030204"/>
                              <a:sym typeface="Arial" panose="020B0604020202020204"/>
                            </a:rPr>
                          </m:ctrlPr>
                        </m:radPr>
                        <m:deg/>
                        <m:e>
                          <m:r>
                            <a:rPr kumimoji="0" lang="zh-CN" altLang="en-US" sz="1800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61" name="文本框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441" y="3929816"/>
                <a:ext cx="904991" cy="309637"/>
              </a:xfrm>
              <a:prstGeom prst="rect">
                <a:avLst/>
              </a:prstGeom>
              <a:blipFill rotWithShape="1">
                <a:blip r:embed="rId8"/>
                <a:stretch>
                  <a:fillRect l="-32" t="-141" r="-2973" b="6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接箭头连接符 61"/>
          <p:cNvCxnSpPr/>
          <p:nvPr/>
        </p:nvCxnSpPr>
        <p:spPr>
          <a:xfrm>
            <a:off x="1884283" y="3953785"/>
            <a:ext cx="330665" cy="0"/>
          </a:xfrm>
          <a:prstGeom prst="straightConnector1">
            <a:avLst/>
          </a:prstGeom>
          <a:noFill/>
          <a:ln w="19050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直接箭头连接符 62"/>
          <p:cNvCxnSpPr/>
          <p:nvPr/>
        </p:nvCxnSpPr>
        <p:spPr>
          <a:xfrm>
            <a:off x="2504371" y="3950828"/>
            <a:ext cx="308271" cy="0"/>
          </a:xfrm>
          <a:prstGeom prst="straightConnector1">
            <a:avLst/>
          </a:prstGeom>
          <a:noFill/>
          <a:ln w="19050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2" grpId="0"/>
      <p:bldP spid="33" grpId="0"/>
      <p:bldP spid="34" grpId="0"/>
      <p:bldP spid="35" grpId="0"/>
      <p:bldP spid="36" grpId="0"/>
      <p:bldP spid="37" grpId="0"/>
      <p:bldP spid="43" grpId="0"/>
      <p:bldP spid="44" grpId="0"/>
      <p:bldP spid="53" grpId="0"/>
      <p:bldP spid="54" grpId="0"/>
      <p:bldP spid="55" grpId="0"/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00606"/>
            <a:ext cx="4251960" cy="513522"/>
          </a:xfrm>
          <a:prstGeom prst="rect">
            <a:avLst/>
          </a:prstGeom>
        </p:spPr>
      </p:pic>
      <p:sp>
        <p:nvSpPr>
          <p:cNvPr id="4" name="Shape 120"/>
          <p:cNvSpPr/>
          <p:nvPr/>
        </p:nvSpPr>
        <p:spPr>
          <a:xfrm>
            <a:off x="1075888" y="664871"/>
            <a:ext cx="4474012" cy="78207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chemeClr val="tx1"/>
                </a:solidFill>
              </a:rPr>
              <a:t>如图，在正六边形</a:t>
            </a:r>
            <a:r>
              <a:rPr lang="en-US" altLang="zh-CN">
                <a:solidFill>
                  <a:schemeClr val="tx1"/>
                </a:solidFill>
              </a:rPr>
              <a:t>ABCDEF</a:t>
            </a:r>
            <a:r>
              <a:rPr lang="zh-CN" altLang="en-US">
                <a:solidFill>
                  <a:schemeClr val="tx1"/>
                </a:solidFill>
              </a:rPr>
              <a:t>中，点</a:t>
            </a:r>
            <a:r>
              <a:rPr lang="en-US" altLang="zh-CN">
                <a:solidFill>
                  <a:schemeClr val="tx1"/>
                </a:solidFill>
              </a:rPr>
              <a:t>O</a:t>
            </a:r>
            <a:r>
              <a:rPr lang="zh-CN" altLang="en-US">
                <a:solidFill>
                  <a:schemeClr val="tx1"/>
                </a:solidFill>
              </a:rPr>
              <a:t>为中心，</a:t>
            </a:r>
            <a:endParaRPr lang="en-US" altLang="zh-CN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chemeClr val="tx1"/>
                </a:solidFill>
              </a:rPr>
              <a:t>则下列判断错误的是哪个？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352832" y="693446"/>
            <a:ext cx="597899" cy="374568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0000FF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题③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文本框 60"/>
              <p:cNvSpPr txBox="1"/>
              <p:nvPr/>
            </p:nvSpPr>
            <p:spPr>
              <a:xfrm>
                <a:off x="6524175" y="2040675"/>
                <a:ext cx="232436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𝑶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61" name="文本框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175" y="2040675"/>
                <a:ext cx="232436" cy="276999"/>
              </a:xfrm>
              <a:prstGeom prst="rect">
                <a:avLst/>
              </a:prstGeom>
              <a:blipFill rotWithShape="1">
                <a:blip r:embed="rId2"/>
                <a:stretch>
                  <a:fillRect l="-80" t="-152" r="-13296" b="20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stCxn id="2" idx="5"/>
            <a:endCxn id="2" idx="2"/>
          </p:cNvCxnSpPr>
          <p:nvPr/>
        </p:nvCxnSpPr>
        <p:spPr>
          <a:xfrm flipH="1">
            <a:off x="6287572" y="1176856"/>
            <a:ext cx="1140241" cy="1727638"/>
          </a:xfrm>
          <a:prstGeom prst="line">
            <a:avLst/>
          </a:prstGeom>
          <a:noFill/>
          <a:ln w="12700" cap="flat">
            <a:solidFill>
              <a:srgbClr val="00B0F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直接连接符 37"/>
          <p:cNvCxnSpPr>
            <a:stCxn id="2" idx="4"/>
            <a:endCxn id="2" idx="1"/>
          </p:cNvCxnSpPr>
          <p:nvPr/>
        </p:nvCxnSpPr>
        <p:spPr>
          <a:xfrm>
            <a:off x="6287572" y="1176856"/>
            <a:ext cx="1140241" cy="1727638"/>
          </a:xfrm>
          <a:prstGeom prst="line">
            <a:avLst/>
          </a:prstGeom>
          <a:noFill/>
          <a:ln w="12700" cap="flat">
            <a:solidFill>
              <a:srgbClr val="00B0F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直接连接符 39"/>
          <p:cNvCxnSpPr>
            <a:stCxn id="2" idx="0"/>
            <a:endCxn id="2" idx="3"/>
          </p:cNvCxnSpPr>
          <p:nvPr/>
        </p:nvCxnSpPr>
        <p:spPr>
          <a:xfrm flipH="1">
            <a:off x="5855662" y="2040675"/>
            <a:ext cx="2004060" cy="0"/>
          </a:xfrm>
          <a:prstGeom prst="line">
            <a:avLst/>
          </a:prstGeom>
          <a:noFill/>
          <a:ln w="12700" cap="flat">
            <a:solidFill>
              <a:srgbClr val="00B0F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六边形 1"/>
          <p:cNvSpPr/>
          <p:nvPr/>
        </p:nvSpPr>
        <p:spPr>
          <a:xfrm>
            <a:off x="5855662" y="1176856"/>
            <a:ext cx="2004060" cy="1727638"/>
          </a:xfrm>
          <a:prstGeom prst="hexagon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本框 45"/>
              <p:cNvSpPr txBox="1"/>
              <p:nvPr/>
            </p:nvSpPr>
            <p:spPr>
              <a:xfrm>
                <a:off x="6071167" y="2904494"/>
                <a:ext cx="216405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𝑨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46" name="文本框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167" y="2904494"/>
                <a:ext cx="216405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262" t="-1" r="-13883" b="5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本框 46"/>
              <p:cNvSpPr txBox="1"/>
              <p:nvPr/>
            </p:nvSpPr>
            <p:spPr>
              <a:xfrm>
                <a:off x="7312397" y="2920904"/>
                <a:ext cx="230832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𝑩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47" name="文本框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397" y="2920904"/>
                <a:ext cx="230832" cy="276999"/>
              </a:xfrm>
              <a:prstGeom prst="rect">
                <a:avLst/>
              </a:prstGeom>
              <a:blipFill rotWithShape="1">
                <a:blip r:embed="rId4"/>
                <a:stretch>
                  <a:fillRect l="-161" t="-195" r="-12902" b="16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文本框 48"/>
              <p:cNvSpPr txBox="1"/>
              <p:nvPr/>
            </p:nvSpPr>
            <p:spPr>
              <a:xfrm>
                <a:off x="7859722" y="2040675"/>
                <a:ext cx="208390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𝑪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4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722" y="2040675"/>
                <a:ext cx="208390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157" t="-152" r="-14721" b="20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本框 50"/>
              <p:cNvSpPr txBox="1"/>
              <p:nvPr/>
            </p:nvSpPr>
            <p:spPr>
              <a:xfrm>
                <a:off x="7525145" y="999639"/>
                <a:ext cx="237244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𝑫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51" name="文本框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145" y="999639"/>
                <a:ext cx="237244" cy="276999"/>
              </a:xfrm>
              <a:prstGeom prst="rect">
                <a:avLst/>
              </a:prstGeom>
              <a:blipFill rotWithShape="1">
                <a:blip r:embed="rId6"/>
                <a:stretch>
                  <a:fillRect l="-166" t="-54" r="-12517" b="104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文本框 51"/>
              <p:cNvSpPr txBox="1"/>
              <p:nvPr/>
            </p:nvSpPr>
            <p:spPr>
              <a:xfrm>
                <a:off x="5975437" y="999639"/>
                <a:ext cx="214802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𝑬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52" name="文本框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437" y="999639"/>
                <a:ext cx="214802" cy="276999"/>
              </a:xfrm>
              <a:prstGeom prst="rect">
                <a:avLst/>
              </a:prstGeom>
              <a:blipFill rotWithShape="1">
                <a:blip r:embed="rId7"/>
                <a:stretch>
                  <a:fillRect l="-41" t="-54" r="-14365" b="104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文本框 55"/>
              <p:cNvSpPr txBox="1"/>
              <p:nvPr/>
            </p:nvSpPr>
            <p:spPr>
              <a:xfrm>
                <a:off x="5546734" y="2040674"/>
                <a:ext cx="211596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𝑭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56" name="文本框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734" y="2040674"/>
                <a:ext cx="211596" cy="276999"/>
              </a:xfrm>
              <a:prstGeom prst="rect">
                <a:avLst/>
              </a:prstGeom>
              <a:blipFill rotWithShape="1">
                <a:blip r:embed="rId8"/>
                <a:stretch>
                  <a:fillRect l="-4" t="-151" r="-14334" b="201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Shape 120"/>
          <p:cNvSpPr/>
          <p:nvPr/>
        </p:nvSpPr>
        <p:spPr>
          <a:xfrm>
            <a:off x="1075888" y="1499178"/>
            <a:ext cx="2480112" cy="213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342900" lvl="0" indent="-342900">
              <a:lnSpc>
                <a:spcPct val="200000"/>
              </a:lnSpc>
              <a:buAutoNum type="alphaUcPeriod"/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chemeClr val="tx1"/>
                </a:solidFill>
              </a:rPr>
              <a:t>AB=OC</a:t>
            </a:r>
            <a:endParaRPr lang="en-US" altLang="zh-CN">
              <a:solidFill>
                <a:schemeClr val="tx1"/>
              </a:solidFill>
            </a:endParaRPr>
          </a:p>
          <a:p>
            <a:pPr marL="342900" lvl="0" indent="-342900">
              <a:lnSpc>
                <a:spcPct val="200000"/>
              </a:lnSpc>
              <a:buAutoNum type="alphaUcPeriod"/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chemeClr val="tx1"/>
                </a:solidFill>
              </a:rPr>
              <a:t>AB // DE</a:t>
            </a:r>
            <a:endParaRPr lang="en-US" altLang="zh-CN">
              <a:solidFill>
                <a:schemeClr val="tx1"/>
              </a:solidFill>
            </a:endParaRPr>
          </a:p>
          <a:p>
            <a:pPr marL="342900" lvl="0" indent="-342900">
              <a:lnSpc>
                <a:spcPct val="200000"/>
              </a:lnSpc>
              <a:buAutoNum type="alphaUcPeriod"/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chemeClr val="tx1"/>
                </a:solidFill>
              </a:rPr>
              <a:t>|AD| = |BE|</a:t>
            </a:r>
            <a:endParaRPr lang="en-US" altLang="zh-CN">
              <a:solidFill>
                <a:schemeClr val="tx1"/>
              </a:solidFill>
            </a:endParaRPr>
          </a:p>
          <a:p>
            <a:pPr marL="342900" lvl="0" indent="-342900">
              <a:lnSpc>
                <a:spcPct val="200000"/>
              </a:lnSpc>
              <a:buAutoNum type="alphaUcPeriod"/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chemeClr val="tx1"/>
                </a:solidFill>
              </a:rPr>
              <a:t>AD=FC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9" y="1601444"/>
            <a:ext cx="393864" cy="374568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8" y="2190712"/>
            <a:ext cx="393864" cy="374568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8" y="2765983"/>
            <a:ext cx="393864" cy="374568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95" y="3313410"/>
            <a:ext cx="393864" cy="3745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1" grpId="0"/>
      <p:bldP spid="2" grpId="0"/>
      <p:bldP spid="46" grpId="0"/>
      <p:bldP spid="47" grpId="0"/>
      <p:bldP spid="49" grpId="0"/>
      <p:bldP spid="51" grpId="0"/>
      <p:bldP spid="52" grpId="0"/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120"/>
          <p:cNvSpPr/>
          <p:nvPr/>
        </p:nvSpPr>
        <p:spPr>
          <a:xfrm>
            <a:off x="2310869" y="702798"/>
            <a:ext cx="4390556" cy="36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0000CC"/>
                </a:solidFill>
              </a:rPr>
              <a:t>——</a:t>
            </a:r>
            <a:r>
              <a:rPr lang="zh-CN" altLang="en-US">
                <a:solidFill>
                  <a:srgbClr val="0000CC"/>
                </a:solidFill>
              </a:rPr>
              <a:t>位移、速度、力等既有大小又有方向：</a:t>
            </a:r>
            <a:endParaRPr lang="en-US" altLang="zh-CN">
              <a:solidFill>
                <a:srgbClr val="0000CC"/>
              </a:solidFill>
            </a:endParaRPr>
          </a:p>
        </p:txBody>
      </p:sp>
      <p:sp>
        <p:nvSpPr>
          <p:cNvPr id="12" name="Shape 120"/>
          <p:cNvSpPr/>
          <p:nvPr/>
        </p:nvSpPr>
        <p:spPr>
          <a:xfrm>
            <a:off x="618302" y="197050"/>
            <a:ext cx="154870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b="1">
                <a:solidFill>
                  <a:srgbClr val="C00000"/>
                </a:solidFill>
              </a:rPr>
              <a:t>向量的概念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191123" y="196746"/>
            <a:ext cx="427180" cy="305434"/>
          </a:xfrm>
          <a:prstGeom prst="homePlate">
            <a:avLst/>
          </a:prstGeom>
          <a:solidFill>
            <a:srgbClr val="C0000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1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92074" y="503350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矩形: 圆角 28"/>
          <p:cNvSpPr/>
          <p:nvPr/>
        </p:nvSpPr>
        <p:spPr>
          <a:xfrm>
            <a:off x="592074" y="702798"/>
            <a:ext cx="1618770" cy="374568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0000FF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向量的物理背景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rgbClr val="0000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Shape 120"/>
          <p:cNvSpPr/>
          <p:nvPr/>
        </p:nvSpPr>
        <p:spPr>
          <a:xfrm>
            <a:off x="618302" y="1167350"/>
            <a:ext cx="8206284" cy="78207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rgbClr val="C00000"/>
                </a:solidFill>
              </a:rPr>
              <a:t>①民航每天都有北京飞往上海、广州、重庆等地的航班</a:t>
            </a:r>
            <a:r>
              <a:rPr lang="en-US" altLang="zh-CN">
                <a:solidFill>
                  <a:srgbClr val="C00000"/>
                </a:solidFill>
              </a:rPr>
              <a:t>.</a:t>
            </a:r>
            <a:r>
              <a:rPr lang="zh-CN" altLang="en-US">
                <a:solidFill>
                  <a:srgbClr val="C00000"/>
                </a:solidFill>
              </a:rPr>
              <a:t>每次飞行都是飞机的一次</a:t>
            </a:r>
            <a:endParaRPr lang="en-US" altLang="zh-CN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C00000"/>
                </a:solidFill>
              </a:rPr>
              <a:t>   </a:t>
            </a:r>
            <a:r>
              <a:rPr lang="zh-CN" altLang="en-US">
                <a:solidFill>
                  <a:srgbClr val="C00000"/>
                </a:solidFill>
              </a:rPr>
              <a:t>位移，由于飞机每次飞行的方向和距离都不相同，所以它们是不同的位移；</a:t>
            </a:r>
            <a:endParaRPr lang="en-US" altLang="zh-CN">
              <a:solidFill>
                <a:srgbClr val="C00000"/>
              </a:solidFill>
            </a:endParaRPr>
          </a:p>
        </p:txBody>
      </p:sp>
      <p:sp>
        <p:nvSpPr>
          <p:cNvPr id="14" name="Shape 120"/>
          <p:cNvSpPr/>
          <p:nvPr/>
        </p:nvSpPr>
        <p:spPr>
          <a:xfrm>
            <a:off x="592074" y="1995948"/>
            <a:ext cx="8094726" cy="36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rgbClr val="00B050"/>
                </a:solidFill>
              </a:rPr>
              <a:t>②汽车向东北方向行驶了</a:t>
            </a:r>
            <a:r>
              <a:rPr lang="en-US" altLang="zh-CN">
                <a:solidFill>
                  <a:srgbClr val="00B050"/>
                </a:solidFill>
              </a:rPr>
              <a:t>60km</a:t>
            </a:r>
            <a:r>
              <a:rPr lang="zh-CN" altLang="en-US">
                <a:solidFill>
                  <a:srgbClr val="00B050"/>
                </a:solidFill>
              </a:rPr>
              <a:t>，行驶的速度大小为</a:t>
            </a:r>
            <a:r>
              <a:rPr lang="en-US" altLang="zh-CN">
                <a:solidFill>
                  <a:srgbClr val="00B050"/>
                </a:solidFill>
              </a:rPr>
              <a:t>120km/h</a:t>
            </a:r>
            <a:r>
              <a:rPr lang="zh-CN" altLang="en-US">
                <a:solidFill>
                  <a:srgbClr val="00B050"/>
                </a:solidFill>
              </a:rPr>
              <a:t>，方向是东北方向；</a:t>
            </a:r>
            <a:endParaRPr lang="en-US" altLang="zh-CN">
              <a:solidFill>
                <a:srgbClr val="00B050"/>
              </a:solidFill>
            </a:endParaRPr>
          </a:p>
        </p:txBody>
      </p:sp>
      <p:sp>
        <p:nvSpPr>
          <p:cNvPr id="19" name="Shape 120"/>
          <p:cNvSpPr/>
          <p:nvPr/>
        </p:nvSpPr>
        <p:spPr>
          <a:xfrm>
            <a:off x="592074" y="2466653"/>
            <a:ext cx="7880608" cy="78207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rgbClr val="7030A0"/>
                </a:solidFill>
              </a:rPr>
              <a:t>③起重机吊装物体时，物体既受到竖直向下的重力的作用，同时也受到竖直向</a:t>
            </a:r>
            <a:endParaRPr lang="en-US" altLang="zh-CN">
              <a:solidFill>
                <a:srgbClr val="7030A0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7030A0"/>
                </a:solidFill>
              </a:rPr>
              <a:t>   </a:t>
            </a:r>
            <a:r>
              <a:rPr lang="zh-CN" altLang="en-US">
                <a:solidFill>
                  <a:srgbClr val="7030A0"/>
                </a:solidFill>
              </a:rPr>
              <a:t>上的起重机的拉力作用</a:t>
            </a:r>
            <a:r>
              <a:rPr lang="en-US" altLang="zh-CN">
                <a:solidFill>
                  <a:srgbClr val="7030A0"/>
                </a:solidFill>
              </a:rPr>
              <a:t>.</a:t>
            </a:r>
            <a:endParaRPr lang="en-US" altLang="zh-CN">
              <a:solidFill>
                <a:srgbClr val="7030A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3412634"/>
            <a:ext cx="2407920" cy="1358755"/>
          </a:xfrm>
          <a:prstGeom prst="round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0" y="3395979"/>
            <a:ext cx="2750820" cy="1375410"/>
          </a:xfrm>
          <a:prstGeom prst="round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80" y="3364301"/>
            <a:ext cx="1455420" cy="145542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49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2" grpId="0"/>
      <p:bldP spid="15" grpId="0"/>
      <p:bldP spid="29" grpId="0"/>
      <p:bldP spid="11" grpId="0"/>
      <p:bldP spid="1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120"/>
          <p:cNvSpPr/>
          <p:nvPr/>
        </p:nvSpPr>
        <p:spPr>
          <a:xfrm>
            <a:off x="718394" y="673496"/>
            <a:ext cx="6307246" cy="36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0000CC"/>
                </a:solidFill>
              </a:rPr>
              <a:t>               </a:t>
            </a:r>
            <a:r>
              <a:rPr lang="zh-CN" altLang="en-US">
                <a:solidFill>
                  <a:srgbClr val="0000CC"/>
                </a:solidFill>
              </a:rPr>
              <a:t>在数学中，我们把既有大小又有方向的量叫做向量</a:t>
            </a:r>
            <a:r>
              <a:rPr lang="en-US" altLang="zh-CN">
                <a:solidFill>
                  <a:srgbClr val="0000CC"/>
                </a:solidFill>
              </a:rPr>
              <a:t>.</a:t>
            </a:r>
            <a:endParaRPr lang="en-US" altLang="zh-CN">
              <a:solidFill>
                <a:srgbClr val="0000CC"/>
              </a:solidFill>
            </a:endParaRPr>
          </a:p>
        </p:txBody>
      </p:sp>
      <p:sp>
        <p:nvSpPr>
          <p:cNvPr id="12" name="Shape 120"/>
          <p:cNvSpPr/>
          <p:nvPr/>
        </p:nvSpPr>
        <p:spPr>
          <a:xfrm>
            <a:off x="618302" y="197050"/>
            <a:ext cx="154870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b="1">
                <a:solidFill>
                  <a:srgbClr val="C00000"/>
                </a:solidFill>
              </a:rPr>
              <a:t>向量的概念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191123" y="196746"/>
            <a:ext cx="427180" cy="305434"/>
          </a:xfrm>
          <a:prstGeom prst="homePlate">
            <a:avLst/>
          </a:prstGeom>
          <a:solidFill>
            <a:srgbClr val="C0000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1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92074" y="503350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矩形: 圆角 28"/>
          <p:cNvSpPr/>
          <p:nvPr/>
        </p:nvSpPr>
        <p:spPr>
          <a:xfrm>
            <a:off x="592074" y="702798"/>
            <a:ext cx="1030986" cy="374568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0000FF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向量定义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rgbClr val="0000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Shape 120"/>
          <p:cNvSpPr/>
          <p:nvPr/>
        </p:nvSpPr>
        <p:spPr>
          <a:xfrm>
            <a:off x="592074" y="1106668"/>
            <a:ext cx="8216646" cy="6951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 sz="1600">
                <a:solidFill>
                  <a:srgbClr val="0000CC"/>
                </a:solidFill>
              </a:rPr>
              <a:t>【1】</a:t>
            </a:r>
            <a:r>
              <a:rPr lang="zh-CN" altLang="en-US" sz="1600">
                <a:solidFill>
                  <a:srgbClr val="0000CC"/>
                </a:solidFill>
              </a:rPr>
              <a:t>我们所学的向量是自由向量，即只有大小和方向，而没有特定的位置，这样的向量可</a:t>
            </a:r>
            <a:endParaRPr lang="en-US" altLang="zh-CN" sz="1600">
              <a:solidFill>
                <a:srgbClr val="0000CC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 sz="1600">
                <a:solidFill>
                  <a:srgbClr val="0000CC"/>
                </a:solidFill>
              </a:rPr>
              <a:t>         </a:t>
            </a:r>
            <a:r>
              <a:rPr lang="zh-CN" altLang="en-US" sz="1600">
                <a:solidFill>
                  <a:srgbClr val="0000CC"/>
                </a:solidFill>
              </a:rPr>
              <a:t>以任意进行平移</a:t>
            </a:r>
            <a:r>
              <a:rPr lang="en-US" altLang="zh-CN" sz="1600">
                <a:solidFill>
                  <a:srgbClr val="0000CC"/>
                </a:solidFill>
              </a:rPr>
              <a:t>.</a:t>
            </a:r>
            <a:endParaRPr lang="en-US" altLang="zh-CN" sz="1600">
              <a:solidFill>
                <a:srgbClr val="0000CC"/>
              </a:solidFill>
            </a:endParaRPr>
          </a:p>
        </p:txBody>
      </p:sp>
      <p:sp>
        <p:nvSpPr>
          <p:cNvPr id="16" name="Shape 120"/>
          <p:cNvSpPr/>
          <p:nvPr/>
        </p:nvSpPr>
        <p:spPr>
          <a:xfrm>
            <a:off x="592074" y="1819775"/>
            <a:ext cx="5892546" cy="3258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 sz="1600">
                <a:solidFill>
                  <a:srgbClr val="0000CC"/>
                </a:solidFill>
              </a:rPr>
              <a:t>【2】</a:t>
            </a:r>
            <a:r>
              <a:rPr lang="zh-CN" altLang="en-US" sz="1600">
                <a:solidFill>
                  <a:srgbClr val="0000CC"/>
                </a:solidFill>
              </a:rPr>
              <a:t>向量和向量之间不能比较大小</a:t>
            </a:r>
            <a:endParaRPr lang="en-US" altLang="zh-CN" sz="1600">
              <a:solidFill>
                <a:srgbClr val="0000CC"/>
              </a:solidFill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592074" y="2301222"/>
            <a:ext cx="1030986" cy="374568"/>
          </a:xfrm>
          <a:prstGeom prst="roundRect">
            <a:avLst/>
          </a:prstGeom>
          <a:solidFill>
            <a:srgbClr val="FFFFCC"/>
          </a:solidFill>
          <a:ln w="12700" cap="flat">
            <a:solidFill>
              <a:srgbClr val="C0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数量定义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Shape 120"/>
          <p:cNvSpPr/>
          <p:nvPr/>
        </p:nvSpPr>
        <p:spPr>
          <a:xfrm>
            <a:off x="1754124" y="2276810"/>
            <a:ext cx="5892546" cy="36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rgbClr val="C00000"/>
                </a:solidFill>
              </a:rPr>
              <a:t>只有大小没有方向的量是数量，如年龄、身高、长度等等</a:t>
            </a:r>
            <a:endParaRPr lang="en-US" altLang="zh-CN">
              <a:solidFill>
                <a:srgbClr val="C00000"/>
              </a:solidFill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592074" y="2982083"/>
            <a:ext cx="427181" cy="1600019"/>
          </a:xfrm>
          <a:prstGeom prst="roundRect">
            <a:avLst/>
          </a:prstGeom>
          <a:solidFill>
            <a:srgbClr val="FFFFCC"/>
          </a:solidFill>
          <a:ln w="12700" cap="flat">
            <a:solidFill>
              <a:srgbClr val="00B05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重</a:t>
            </a:r>
            <a:endParaRPr kumimoji="0" lang="en-US" altLang="zh-CN" sz="1600" b="1" i="0" u="none" strike="noStrike" cap="none" spc="0" normalizeH="0" baseline="0">
              <a:ln>
                <a:noFill/>
              </a:ln>
              <a:solidFill>
                <a:srgbClr val="00B05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indent="0" algn="ctr" defTabSz="914400" rtl="0"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点</a:t>
            </a:r>
            <a:endParaRPr kumimoji="0" lang="en-US" altLang="zh-CN" sz="1600" b="1" i="0" u="none" strike="noStrike" cap="none" spc="0" normalizeH="0" baseline="0">
              <a:ln>
                <a:noFill/>
              </a:ln>
              <a:solidFill>
                <a:srgbClr val="00B05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indent="0" algn="ctr" defTabSz="914400" rtl="0"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笔</a:t>
            </a:r>
            <a:endParaRPr kumimoji="0" lang="en-US" altLang="zh-CN" sz="1600" b="1" i="0" u="none" strike="noStrike" cap="none" spc="0" normalizeH="0" baseline="0">
              <a:ln>
                <a:noFill/>
              </a:ln>
              <a:solidFill>
                <a:srgbClr val="00B05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indent="0" algn="ctr" defTabSz="914400" rtl="0"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记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rgbClr val="00B05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4" name="Shape 120"/>
          <p:cNvSpPr/>
          <p:nvPr/>
        </p:nvSpPr>
        <p:spPr>
          <a:xfrm>
            <a:off x="1107567" y="2908339"/>
            <a:ext cx="5443545" cy="6951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 sz="1600">
                <a:solidFill>
                  <a:srgbClr val="00B050"/>
                </a:solidFill>
              </a:rPr>
              <a:t>①向量和数量的区别：向量有方向，数量没有方向；数量可</a:t>
            </a:r>
            <a:endParaRPr lang="en-US" altLang="zh-CN" sz="1600">
              <a:solidFill>
                <a:srgbClr val="00B050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 sz="1600">
                <a:solidFill>
                  <a:srgbClr val="00B050"/>
                </a:solidFill>
              </a:rPr>
              <a:t>    </a:t>
            </a:r>
            <a:r>
              <a:rPr lang="zh-CN" altLang="en-US" sz="1600">
                <a:solidFill>
                  <a:srgbClr val="00B050"/>
                </a:solidFill>
              </a:rPr>
              <a:t>以比较大小，向量无法比较大小</a:t>
            </a:r>
            <a:r>
              <a:rPr lang="en-US" altLang="zh-CN" sz="1600">
                <a:solidFill>
                  <a:srgbClr val="00B050"/>
                </a:solidFill>
              </a:rPr>
              <a:t>.</a:t>
            </a:r>
            <a:endParaRPr lang="en-US" altLang="zh-CN" sz="1600">
              <a:solidFill>
                <a:srgbClr val="00B050"/>
              </a:solidFill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6695247" y="3100214"/>
            <a:ext cx="2007087" cy="1532332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FF3399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>
                <a:solidFill>
                  <a:srgbClr val="FF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  向量具有大小和方向两个要素，这也是判断一个量是否为向量的重要方法</a:t>
            </a:r>
            <a:r>
              <a:rPr lang="en-US" altLang="zh-CN" sz="1400">
                <a:solidFill>
                  <a:srgbClr val="FF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.</a:t>
            </a:r>
            <a:endParaRPr kumimoji="0" lang="zh-CN" altLang="en-US" sz="1400" i="0" u="none" strike="noStrike" cap="none" spc="0" normalizeH="0" baseline="0">
              <a:ln>
                <a:noFill/>
              </a:ln>
              <a:solidFill>
                <a:srgbClr val="FF3399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548" y="2837800"/>
            <a:ext cx="1172419" cy="374568"/>
          </a:xfrm>
          <a:prstGeom prst="rect">
            <a:avLst/>
          </a:prstGeom>
        </p:spPr>
      </p:pic>
      <p:sp>
        <p:nvSpPr>
          <p:cNvPr id="27" name="Shape 120"/>
          <p:cNvSpPr/>
          <p:nvPr/>
        </p:nvSpPr>
        <p:spPr>
          <a:xfrm>
            <a:off x="1107567" y="3603529"/>
            <a:ext cx="5587680" cy="10645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 sz="1600">
                <a:solidFill>
                  <a:srgbClr val="00B050"/>
                </a:solidFill>
              </a:rPr>
              <a:t>②向量和矢量：向量是从物理中的矢量抽象出来的，但是在数</a:t>
            </a:r>
            <a:endParaRPr lang="en-US" altLang="zh-CN" sz="1600">
              <a:solidFill>
                <a:srgbClr val="00B050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 sz="1600">
                <a:solidFill>
                  <a:srgbClr val="00B050"/>
                </a:solidFill>
              </a:rPr>
              <a:t>   </a:t>
            </a:r>
            <a:r>
              <a:rPr lang="zh-CN" altLang="en-US" sz="1600">
                <a:solidFill>
                  <a:srgbClr val="00B050"/>
                </a:solidFill>
              </a:rPr>
              <a:t>学上我们只考虑大小和方向，而物理中的矢量有时还要考虑</a:t>
            </a:r>
            <a:endParaRPr lang="en-US" altLang="zh-CN" sz="1600">
              <a:solidFill>
                <a:srgbClr val="00B050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 sz="1600">
                <a:solidFill>
                  <a:srgbClr val="00B050"/>
                </a:solidFill>
              </a:rPr>
              <a:t>   </a:t>
            </a:r>
            <a:r>
              <a:rPr lang="zh-CN" altLang="en-US" sz="1600">
                <a:solidFill>
                  <a:srgbClr val="00B050"/>
                </a:solidFill>
              </a:rPr>
              <a:t>其他属性，如力除了大小方向之外，还要考虑作用点</a:t>
            </a:r>
            <a:r>
              <a:rPr lang="en-US" altLang="zh-CN" sz="1600">
                <a:solidFill>
                  <a:srgbClr val="00B050"/>
                </a:solidFill>
              </a:rPr>
              <a:t>.</a:t>
            </a:r>
            <a:endParaRPr lang="en-US" altLang="zh-CN" sz="1600">
              <a:solidFill>
                <a:srgbClr val="00B050"/>
              </a:solidFill>
            </a:endParaRPr>
          </a:p>
        </p:txBody>
      </p:sp>
      <p:pic>
        <p:nvPicPr>
          <p:cNvPr id="31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642600" y="11823700"/>
            <a:ext cx="330200" cy="2413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2" grpId="0"/>
      <p:bldP spid="15" grpId="0"/>
      <p:bldP spid="29" grpId="0"/>
      <p:bldP spid="13" grpId="0"/>
      <p:bldP spid="16" grpId="0"/>
      <p:bldP spid="18" grpId="0"/>
      <p:bldP spid="20" grpId="0"/>
      <p:bldP spid="22" grpId="0"/>
      <p:bldP spid="24" grpId="0"/>
      <p:bldP spid="2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0"/>
          <p:cNvSpPr/>
          <p:nvPr/>
        </p:nvSpPr>
        <p:spPr>
          <a:xfrm>
            <a:off x="618302" y="197050"/>
            <a:ext cx="154870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b="1">
                <a:solidFill>
                  <a:srgbClr val="C00000"/>
                </a:solidFill>
              </a:rPr>
              <a:t>向量的概念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191123" y="196746"/>
            <a:ext cx="427180" cy="305434"/>
          </a:xfrm>
          <a:prstGeom prst="homePlate">
            <a:avLst/>
          </a:prstGeom>
          <a:solidFill>
            <a:srgbClr val="C0000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1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92074" y="503350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Shape 120"/>
          <p:cNvSpPr/>
          <p:nvPr/>
        </p:nvSpPr>
        <p:spPr>
          <a:xfrm>
            <a:off x="1335766" y="566616"/>
            <a:ext cx="5221609" cy="102444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chemeClr val="tx1"/>
                </a:solidFill>
              </a:rPr>
              <a:t>有人说：由于海平面以上的高度</a:t>
            </a:r>
            <a:r>
              <a:rPr lang="en-US" altLang="zh-CN">
                <a:solidFill>
                  <a:schemeClr val="tx1"/>
                </a:solidFill>
              </a:rPr>
              <a:t>(</a:t>
            </a:r>
            <a:r>
              <a:rPr lang="zh-CN" altLang="en-US">
                <a:solidFill>
                  <a:schemeClr val="tx1"/>
                </a:solidFill>
              </a:rPr>
              <a:t>海拔</a:t>
            </a:r>
            <a:r>
              <a:rPr lang="en-US" altLang="zh-CN">
                <a:solidFill>
                  <a:schemeClr val="tx1"/>
                </a:solidFill>
              </a:rPr>
              <a:t>)</a:t>
            </a:r>
            <a:r>
              <a:rPr lang="zh-CN" altLang="en-US">
                <a:solidFill>
                  <a:schemeClr val="tx1"/>
                </a:solidFill>
              </a:rPr>
              <a:t>用正数表示，</a:t>
            </a:r>
            <a:endParaRPr lang="en-US" altLang="zh-CN">
              <a:solidFill>
                <a:schemeClr val="tx1"/>
              </a:solidFill>
            </a:endParaRPr>
          </a:p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chemeClr val="tx1"/>
                </a:solidFill>
              </a:rPr>
              <a:t>海平面以下的高度用负数表示，所以海拔也是向量</a:t>
            </a:r>
            <a:r>
              <a:rPr lang="en-US" altLang="zh-CN">
                <a:solidFill>
                  <a:schemeClr val="tx1"/>
                </a:solidFill>
              </a:rPr>
              <a:t>.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592073" y="702798"/>
            <a:ext cx="597899" cy="374568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0000FF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例①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t="1524" r="2487" b="3808"/>
          <a:stretch>
            <a:fillRect/>
          </a:stretch>
        </p:blipFill>
        <p:spPr bwMode="auto">
          <a:xfrm>
            <a:off x="6611651" y="705887"/>
            <a:ext cx="2093590" cy="1178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5766" y="1752089"/>
            <a:ext cx="269186" cy="370910"/>
          </a:xfrm>
          <a:prstGeom prst="rect">
            <a:avLst/>
          </a:prstGeom>
        </p:spPr>
      </p:pic>
      <p:sp>
        <p:nvSpPr>
          <p:cNvPr id="23" name="Shape 120"/>
          <p:cNvSpPr/>
          <p:nvPr/>
        </p:nvSpPr>
        <p:spPr>
          <a:xfrm>
            <a:off x="667278" y="2382112"/>
            <a:ext cx="4800159" cy="36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0000FF"/>
                </a:solidFill>
              </a:rPr>
              <a:t>【</a:t>
            </a:r>
            <a:r>
              <a:rPr lang="zh-CN" altLang="en-US">
                <a:solidFill>
                  <a:srgbClr val="0000FF"/>
                </a:solidFill>
              </a:rPr>
              <a:t>解</a:t>
            </a:r>
            <a:r>
              <a:rPr lang="en-US" altLang="zh-CN">
                <a:solidFill>
                  <a:srgbClr val="0000FF"/>
                </a:solidFill>
              </a:rPr>
              <a:t>】</a:t>
            </a:r>
            <a:r>
              <a:rPr lang="zh-CN" altLang="en-US">
                <a:solidFill>
                  <a:srgbClr val="0000FF"/>
                </a:solidFill>
              </a:rPr>
              <a:t>海拔不是向量，它只有大小没有方向</a:t>
            </a:r>
            <a:r>
              <a:rPr lang="en-US" altLang="zh-CN">
                <a:solidFill>
                  <a:srgbClr val="0000FF"/>
                </a:solidFill>
              </a:rPr>
              <a:t>.</a:t>
            </a:r>
            <a:endParaRPr lang="en-US" altLang="zh-CN">
              <a:solidFill>
                <a:srgbClr val="0000FF"/>
              </a:solidFill>
            </a:endParaRPr>
          </a:p>
        </p:txBody>
      </p:sp>
      <p:sp>
        <p:nvSpPr>
          <p:cNvPr id="28" name="Shape 120"/>
          <p:cNvSpPr/>
          <p:nvPr/>
        </p:nvSpPr>
        <p:spPr>
          <a:xfrm>
            <a:off x="1323066" y="2937052"/>
            <a:ext cx="5981179" cy="36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rgbClr val="0000FF"/>
                </a:solidFill>
              </a:rPr>
              <a:t>海拔的正负不表示方向，只表示在海平面的上方还是下方</a:t>
            </a:r>
            <a:r>
              <a:rPr lang="en-US" altLang="zh-CN">
                <a:solidFill>
                  <a:srgbClr val="0000FF"/>
                </a:solidFill>
              </a:rPr>
              <a:t>.</a:t>
            </a:r>
            <a:endParaRPr lang="en-US" altLang="zh-CN">
              <a:solidFill>
                <a:srgbClr val="0000FF"/>
              </a:solidFill>
            </a:endParaRPr>
          </a:p>
        </p:txBody>
      </p:sp>
      <p:sp>
        <p:nvSpPr>
          <p:cNvPr id="31" name="Shape 120"/>
          <p:cNvSpPr/>
          <p:nvPr/>
        </p:nvSpPr>
        <p:spPr>
          <a:xfrm>
            <a:off x="1323066" y="3540678"/>
            <a:ext cx="5981179" cy="36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rgbClr val="0000FF"/>
                </a:solidFill>
              </a:rPr>
              <a:t>同理，温度和角度也不是向量，因为它们没有方向</a:t>
            </a:r>
            <a:r>
              <a:rPr lang="en-US" altLang="zh-CN">
                <a:solidFill>
                  <a:srgbClr val="0000FF"/>
                </a:solidFill>
              </a:rPr>
              <a:t>.</a:t>
            </a:r>
            <a:endParaRPr lang="en-US" altLang="zh-CN">
              <a:solidFill>
                <a:srgbClr val="0000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04952" y="1741587"/>
            <a:ext cx="458596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tx1"/>
                </a:solidFill>
              </a:rPr>
              <a:t>你同意吗？温度、角度是向量吗？为什么？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/>
      <p:bldP spid="21" grpId="0"/>
      <p:bldP spid="23" grpId="0"/>
      <p:bldP spid="28" grpId="0"/>
      <p:bldP spid="3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92074" y="503350"/>
            <a:ext cx="4669105" cy="0"/>
          </a:xfrm>
          <a:prstGeom prst="line">
            <a:avLst/>
          </a:prstGeom>
          <a:noFill/>
          <a:ln w="28575" cap="flat">
            <a:solidFill>
              <a:srgbClr val="0000CC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120"/>
          <p:cNvSpPr/>
          <p:nvPr/>
        </p:nvSpPr>
        <p:spPr>
          <a:xfrm>
            <a:off x="618303" y="197050"/>
            <a:ext cx="161582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b="1">
                <a:solidFill>
                  <a:srgbClr val="0000CC"/>
                </a:solidFill>
              </a:rPr>
              <a:t>向量的几何表示</a:t>
            </a:r>
            <a:endParaRPr b="1">
              <a:solidFill>
                <a:srgbClr val="0000CC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164894" y="197916"/>
            <a:ext cx="427180" cy="305434"/>
          </a:xfrm>
          <a:prstGeom prst="homePlate">
            <a:avLst/>
          </a:prstGeom>
          <a:solidFill>
            <a:srgbClr val="0000CC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6" name="Shape 120"/>
          <p:cNvSpPr/>
          <p:nvPr/>
        </p:nvSpPr>
        <p:spPr>
          <a:xfrm>
            <a:off x="649223" y="674349"/>
            <a:ext cx="4669106" cy="36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0000CC"/>
                </a:solidFill>
              </a:rPr>
              <a:t>                ——</a:t>
            </a:r>
            <a:r>
              <a:rPr lang="zh-CN" altLang="en-US" u="sng">
                <a:solidFill>
                  <a:srgbClr val="0000CC"/>
                </a:solidFill>
              </a:rPr>
              <a:t>具有方向的线段</a:t>
            </a:r>
            <a:r>
              <a:rPr lang="zh-CN" altLang="en-US">
                <a:solidFill>
                  <a:srgbClr val="0000CC"/>
                </a:solidFill>
              </a:rPr>
              <a:t>叫做有向线段</a:t>
            </a:r>
            <a:r>
              <a:rPr lang="en-US" altLang="zh-CN">
                <a:solidFill>
                  <a:srgbClr val="0000CC"/>
                </a:solidFill>
              </a:rPr>
              <a:t>.</a:t>
            </a:r>
            <a:endParaRPr lang="en-US" altLang="zh-CN">
              <a:solidFill>
                <a:srgbClr val="0000CC"/>
              </a:solidFill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592074" y="702798"/>
            <a:ext cx="1011258" cy="374568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0000FF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有向线段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rgbClr val="0000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9" name="Shape 120"/>
          <p:cNvSpPr/>
          <p:nvPr/>
        </p:nvSpPr>
        <p:spPr>
          <a:xfrm>
            <a:off x="562603" y="1140024"/>
            <a:ext cx="6621073" cy="15784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C00000"/>
                </a:solidFill>
              </a:rPr>
              <a:t>【1】</a:t>
            </a:r>
            <a:r>
              <a:rPr lang="zh-CN" altLang="en-US">
                <a:solidFill>
                  <a:srgbClr val="C00000"/>
                </a:solidFill>
              </a:rPr>
              <a:t>如图所示，通常在有向线段的终点处画上箭头表示它</a:t>
            </a:r>
            <a:endParaRPr lang="en-US" altLang="zh-CN">
              <a:solidFill>
                <a:srgbClr val="C00000"/>
              </a:solidFill>
            </a:endParaRPr>
          </a:p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C00000"/>
                </a:solidFill>
              </a:rPr>
              <a:t>         </a:t>
            </a:r>
            <a:r>
              <a:rPr lang="zh-CN" altLang="en-US">
                <a:solidFill>
                  <a:srgbClr val="C00000"/>
                </a:solidFill>
              </a:rPr>
              <a:t>的方向</a:t>
            </a:r>
            <a:r>
              <a:rPr lang="en-US" altLang="zh-CN">
                <a:solidFill>
                  <a:srgbClr val="C00000"/>
                </a:solidFill>
              </a:rPr>
              <a:t>.</a:t>
            </a:r>
            <a:r>
              <a:rPr lang="zh-CN" altLang="en-US">
                <a:solidFill>
                  <a:srgbClr val="C00000"/>
                </a:solidFill>
              </a:rPr>
              <a:t>以</a:t>
            </a:r>
            <a:r>
              <a:rPr lang="en-US" altLang="zh-CN">
                <a:solidFill>
                  <a:srgbClr val="C00000"/>
                </a:solidFill>
              </a:rPr>
              <a:t>A</a:t>
            </a:r>
            <a:r>
              <a:rPr lang="zh-CN" altLang="en-US">
                <a:solidFill>
                  <a:srgbClr val="C00000"/>
                </a:solidFill>
              </a:rPr>
              <a:t>为起点，</a:t>
            </a:r>
            <a:r>
              <a:rPr lang="en-US" altLang="zh-CN">
                <a:solidFill>
                  <a:srgbClr val="C00000"/>
                </a:solidFill>
              </a:rPr>
              <a:t>B</a:t>
            </a:r>
            <a:r>
              <a:rPr lang="zh-CN" altLang="en-US">
                <a:solidFill>
                  <a:srgbClr val="C00000"/>
                </a:solidFill>
              </a:rPr>
              <a:t>为终点的有向线段记作 </a:t>
            </a:r>
            <a:r>
              <a:rPr lang="en-US" altLang="zh-CN">
                <a:solidFill>
                  <a:srgbClr val="C00000"/>
                </a:solidFill>
              </a:rPr>
              <a:t>AB </a:t>
            </a:r>
            <a:r>
              <a:rPr lang="zh-CN" altLang="en-US">
                <a:solidFill>
                  <a:srgbClr val="C00000"/>
                </a:solidFill>
              </a:rPr>
              <a:t>，</a:t>
            </a:r>
            <a:endParaRPr lang="en-US" altLang="zh-CN">
              <a:solidFill>
                <a:srgbClr val="C00000"/>
              </a:solidFill>
            </a:endParaRPr>
          </a:p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C00000"/>
                </a:solidFill>
              </a:rPr>
              <a:t>         </a:t>
            </a:r>
            <a:r>
              <a:rPr lang="zh-CN" altLang="en-US">
                <a:solidFill>
                  <a:srgbClr val="C00000"/>
                </a:solidFill>
              </a:rPr>
              <a:t>线段</a:t>
            </a:r>
            <a:r>
              <a:rPr lang="en-US" altLang="zh-CN">
                <a:solidFill>
                  <a:srgbClr val="C00000"/>
                </a:solidFill>
              </a:rPr>
              <a:t>AB</a:t>
            </a:r>
            <a:r>
              <a:rPr lang="zh-CN" altLang="en-US">
                <a:solidFill>
                  <a:srgbClr val="C00000"/>
                </a:solidFill>
              </a:rPr>
              <a:t>的长度叫做也叫做有向线段 </a:t>
            </a:r>
            <a:r>
              <a:rPr lang="en-US" altLang="zh-CN">
                <a:solidFill>
                  <a:srgbClr val="C00000"/>
                </a:solidFill>
              </a:rPr>
              <a:t>AB </a:t>
            </a:r>
            <a:r>
              <a:rPr lang="zh-CN" altLang="en-US">
                <a:solidFill>
                  <a:srgbClr val="C00000"/>
                </a:solidFill>
              </a:rPr>
              <a:t>的长度，记作 </a:t>
            </a:r>
            <a:r>
              <a:rPr lang="en-US" altLang="zh-CN">
                <a:solidFill>
                  <a:srgbClr val="C00000"/>
                </a:solidFill>
              </a:rPr>
              <a:t>|AB| .</a:t>
            </a:r>
            <a:endParaRPr lang="en-US" altLang="zh-CN">
              <a:solidFill>
                <a:srgbClr val="C00000"/>
              </a:solidFill>
            </a:endParaRPr>
          </a:p>
        </p:txBody>
      </p:sp>
      <p:sp>
        <p:nvSpPr>
          <p:cNvPr id="25" name="Shape 120"/>
          <p:cNvSpPr/>
          <p:nvPr/>
        </p:nvSpPr>
        <p:spPr>
          <a:xfrm>
            <a:off x="562603" y="2842918"/>
            <a:ext cx="8174289" cy="102444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7030A0"/>
                </a:solidFill>
              </a:rPr>
              <a:t>【2】</a:t>
            </a:r>
            <a:r>
              <a:rPr lang="zh-CN" altLang="en-US">
                <a:solidFill>
                  <a:srgbClr val="7030A0"/>
                </a:solidFill>
              </a:rPr>
              <a:t>有向线段包含三个要素：起点、方向和长度，</a:t>
            </a:r>
            <a:r>
              <a:rPr lang="en-US" altLang="zh-CN">
                <a:solidFill>
                  <a:srgbClr val="7030A0"/>
                </a:solidFill>
              </a:rPr>
              <a:t>.</a:t>
            </a:r>
            <a:r>
              <a:rPr lang="zh-CN" altLang="en-US">
                <a:solidFill>
                  <a:srgbClr val="7030A0"/>
                </a:solidFill>
              </a:rPr>
              <a:t>知道了起点、方向和长度，</a:t>
            </a:r>
            <a:endParaRPr lang="en-US" altLang="zh-CN">
              <a:solidFill>
                <a:srgbClr val="7030A0"/>
              </a:solidFill>
            </a:endParaRPr>
          </a:p>
          <a:p>
            <a:pPr lvl="0">
              <a:lnSpc>
                <a:spcPct val="20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7030A0"/>
                </a:solidFill>
              </a:rPr>
              <a:t>         </a:t>
            </a:r>
            <a:r>
              <a:rPr lang="zh-CN" altLang="en-US">
                <a:solidFill>
                  <a:srgbClr val="7030A0"/>
                </a:solidFill>
              </a:rPr>
              <a:t>那么终点的位置就确定了</a:t>
            </a:r>
            <a:r>
              <a:rPr lang="en-US" altLang="zh-CN">
                <a:solidFill>
                  <a:srgbClr val="7030A0"/>
                </a:solidFill>
              </a:rPr>
              <a:t>.</a:t>
            </a:r>
            <a:endParaRPr lang="en-US" altLang="zh-CN">
              <a:solidFill>
                <a:srgbClr val="7030A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7559458" y="954643"/>
            <a:ext cx="701892" cy="902831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椭圆 9"/>
          <p:cNvSpPr/>
          <p:nvPr/>
        </p:nvSpPr>
        <p:spPr>
          <a:xfrm>
            <a:off x="7535389" y="1801255"/>
            <a:ext cx="72664" cy="72664"/>
          </a:xfrm>
          <a:prstGeom prst="ellipse">
            <a:avLst/>
          </a:prstGeom>
          <a:solidFill>
            <a:srgbClr val="FF0000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225018" y="918310"/>
            <a:ext cx="72664" cy="72664"/>
          </a:xfrm>
          <a:prstGeom prst="ellipse">
            <a:avLst/>
          </a:prstGeom>
          <a:solidFill>
            <a:srgbClr val="FF0000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7304540" y="1893807"/>
                <a:ext cx="870431" cy="2777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𝑨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(</m:t>
                      </m:r>
                      <m:r>
                        <a:rPr lang="zh-CN" alt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起点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)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540" y="1893807"/>
                <a:ext cx="870431" cy="277705"/>
              </a:xfrm>
              <a:prstGeom prst="rect">
                <a:avLst/>
              </a:prstGeom>
              <a:blipFill rotWithShape="1">
                <a:blip r:embed="rId1"/>
                <a:stretch>
                  <a:fillRect l="-16" t="-85" r="-3066" b="161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>
                <a:off x="8109497" y="1037117"/>
                <a:ext cx="884858" cy="2786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𝑩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(</m:t>
                      </m:r>
                      <m:r>
                        <a:rPr lang="zh-CN" alt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终点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)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497" y="1037117"/>
                <a:ext cx="884858" cy="278602"/>
              </a:xfrm>
              <a:prstGeom prst="rect">
                <a:avLst/>
              </a:prstGeom>
              <a:blipFill rotWithShape="1">
                <a:blip r:embed="rId2"/>
                <a:stretch>
                  <a:fillRect l="-62" t="-58" r="-2918" b="228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/>
          <p:cNvCxnSpPr/>
          <p:nvPr/>
        </p:nvCxnSpPr>
        <p:spPr>
          <a:xfrm flipV="1">
            <a:off x="5742473" y="1837586"/>
            <a:ext cx="282178" cy="1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直接箭头连接符 31"/>
          <p:cNvCxnSpPr/>
          <p:nvPr/>
        </p:nvCxnSpPr>
        <p:spPr>
          <a:xfrm flipV="1">
            <a:off x="6627791" y="2376462"/>
            <a:ext cx="282178" cy="1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直接箭头连接符 32"/>
          <p:cNvCxnSpPr/>
          <p:nvPr/>
        </p:nvCxnSpPr>
        <p:spPr>
          <a:xfrm flipV="1">
            <a:off x="4754384" y="2382269"/>
            <a:ext cx="282178" cy="1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接箭头连接符 17"/>
          <p:cNvCxnSpPr/>
          <p:nvPr/>
        </p:nvCxnSpPr>
        <p:spPr>
          <a:xfrm flipV="1">
            <a:off x="6799326" y="4673659"/>
            <a:ext cx="1088714" cy="1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6842875" y="4011329"/>
                <a:ext cx="923330" cy="277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zh-CN" alt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向量</m:t>
                    </m:r>
                  </m:oMath>
                </a14:m>
                <a:r>
                  <a:rPr kumimoji="0" lang="zh-CN" altLang="en-US" sz="1800" u="none" strike="noStrike" cap="none" spc="0" normalizeH="0" baseline="0">
                    <a:ln>
                      <a:noFill/>
                    </a:ln>
                    <a:solidFill>
                      <a:srgbClr val="0000FF"/>
                    </a:solidFill>
                    <a:effectLst/>
                    <a:uFillTx/>
                    <a:sym typeface="Arial" panose="020B0604020202020204"/>
                  </a:rPr>
                  <a:t>的模</a:t>
                </a:r>
                <a:endParaRPr kumimoji="0" lang="zh-CN" altLang="en-US" sz="1800" u="none" strike="noStrike" cap="none" spc="0" normalizeH="0" baseline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875" y="4011329"/>
                <a:ext cx="923330" cy="277255"/>
              </a:xfrm>
              <a:prstGeom prst="rect">
                <a:avLst/>
              </a:prstGeom>
              <a:blipFill rotWithShape="1">
                <a:blip r:embed="rId3"/>
                <a:stretch>
                  <a:fillRect l="-12" t="-12" r="-4522" b="-2365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: 圆角 22"/>
          <p:cNvSpPr/>
          <p:nvPr/>
        </p:nvSpPr>
        <p:spPr>
          <a:xfrm>
            <a:off x="592074" y="4076652"/>
            <a:ext cx="655711" cy="646983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0000FF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向量</a:t>
            </a:r>
            <a:endParaRPr kumimoji="0" lang="en-US" altLang="zh-CN" sz="1600" b="1" i="0" u="none" strike="noStrike" cap="none" spc="0" normalizeH="0" baseline="0">
              <a:ln>
                <a:noFill/>
              </a:ln>
              <a:solidFill>
                <a:srgbClr val="0000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的模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rgbClr val="0000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4" name="Shape 120"/>
          <p:cNvSpPr/>
          <p:nvPr/>
        </p:nvSpPr>
        <p:spPr>
          <a:xfrm>
            <a:off x="1395638" y="3990776"/>
            <a:ext cx="4955002" cy="78207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rgbClr val="0000FF"/>
                </a:solidFill>
              </a:rPr>
              <a:t>向量</a:t>
            </a:r>
            <a:r>
              <a:rPr lang="en-US" altLang="zh-CN">
                <a:solidFill>
                  <a:srgbClr val="0000FF"/>
                </a:solidFill>
              </a:rPr>
              <a:t>AB</a:t>
            </a:r>
            <a:r>
              <a:rPr lang="zh-CN" altLang="en-US">
                <a:solidFill>
                  <a:srgbClr val="0000FF"/>
                </a:solidFill>
              </a:rPr>
              <a:t>的大小称为向量</a:t>
            </a:r>
            <a:r>
              <a:rPr lang="en-US" altLang="zh-CN">
                <a:solidFill>
                  <a:srgbClr val="0000FF"/>
                </a:solidFill>
              </a:rPr>
              <a:t>AB</a:t>
            </a:r>
            <a:r>
              <a:rPr lang="zh-CN" altLang="en-US">
                <a:solidFill>
                  <a:srgbClr val="0000FF"/>
                </a:solidFill>
              </a:rPr>
              <a:t>的长度，也叫做向量</a:t>
            </a:r>
            <a:r>
              <a:rPr lang="en-US" altLang="zh-CN">
                <a:solidFill>
                  <a:srgbClr val="0000FF"/>
                </a:solidFill>
              </a:rPr>
              <a:t>AB</a:t>
            </a:r>
            <a:r>
              <a:rPr lang="zh-CN" altLang="en-US">
                <a:solidFill>
                  <a:srgbClr val="0000FF"/>
                </a:solidFill>
              </a:rPr>
              <a:t>的模，记作 </a:t>
            </a:r>
            <a:r>
              <a:rPr lang="en-US" altLang="zh-CN">
                <a:solidFill>
                  <a:srgbClr val="0000FF"/>
                </a:solidFill>
              </a:rPr>
              <a:t>|AB|</a:t>
            </a:r>
            <a:endParaRPr lang="en-US" altLang="zh-CN">
              <a:solidFill>
                <a:srgbClr val="0000FF"/>
              </a:solidFill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1875601" y="4021760"/>
            <a:ext cx="282178" cy="1"/>
          </a:xfrm>
          <a:prstGeom prst="straightConnector1">
            <a:avLst/>
          </a:prstGeom>
          <a:noFill/>
          <a:ln w="19050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直接箭头连接符 29"/>
          <p:cNvCxnSpPr/>
          <p:nvPr/>
        </p:nvCxnSpPr>
        <p:spPr>
          <a:xfrm flipV="1">
            <a:off x="3781645" y="4021760"/>
            <a:ext cx="282178" cy="1"/>
          </a:xfrm>
          <a:prstGeom prst="straightConnector1">
            <a:avLst/>
          </a:prstGeom>
          <a:noFill/>
          <a:ln w="19050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直接箭头连接符 30"/>
          <p:cNvCxnSpPr/>
          <p:nvPr/>
        </p:nvCxnSpPr>
        <p:spPr>
          <a:xfrm flipV="1">
            <a:off x="2983776" y="4442981"/>
            <a:ext cx="282178" cy="1"/>
          </a:xfrm>
          <a:prstGeom prst="straightConnector1">
            <a:avLst/>
          </a:prstGeom>
          <a:noFill/>
          <a:ln w="19050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右大括号 2"/>
          <p:cNvSpPr/>
          <p:nvPr/>
        </p:nvSpPr>
        <p:spPr>
          <a:xfrm rot="16200000">
            <a:off x="7226427" y="3929186"/>
            <a:ext cx="156226" cy="1027589"/>
          </a:xfrm>
          <a:prstGeom prst="rightBrace">
            <a:avLst/>
          </a:prstGeom>
          <a:noFill/>
          <a:ln w="12700" cap="flat">
            <a:solidFill>
              <a:srgbClr val="0000FF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99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6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6" grpId="0"/>
      <p:bldP spid="38" grpId="0"/>
      <p:bldP spid="39" grpId="0"/>
      <p:bldP spid="25" grpId="0"/>
      <p:bldP spid="10" grpId="0"/>
      <p:bldP spid="26" grpId="0"/>
      <p:bldP spid="11" grpId="0"/>
      <p:bldP spid="27" grpId="0"/>
      <p:bldP spid="21" grpId="0"/>
      <p:bldP spid="23" grpId="0"/>
      <p:bldP spid="2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120"/>
          <p:cNvSpPr/>
          <p:nvPr/>
        </p:nvSpPr>
        <p:spPr>
          <a:xfrm>
            <a:off x="718393" y="673496"/>
            <a:ext cx="4542785" cy="36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0000CC"/>
                </a:solidFill>
              </a:rPr>
              <a:t>               ——</a:t>
            </a:r>
            <a:r>
              <a:rPr lang="zh-CN" altLang="en-US">
                <a:solidFill>
                  <a:srgbClr val="0000CC"/>
                </a:solidFill>
              </a:rPr>
              <a:t>向量和有向线段是一回事吗？</a:t>
            </a:r>
            <a:endParaRPr lang="en-US" altLang="zh-CN">
              <a:solidFill>
                <a:srgbClr val="0000CC"/>
              </a:solidFill>
            </a:endParaRPr>
          </a:p>
        </p:txBody>
      </p:sp>
      <p:sp>
        <p:nvSpPr>
          <p:cNvPr id="29" name="矩形: 圆角 28"/>
          <p:cNvSpPr/>
          <p:nvPr/>
        </p:nvSpPr>
        <p:spPr>
          <a:xfrm>
            <a:off x="592074" y="702798"/>
            <a:ext cx="1030986" cy="374568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0000FF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概念辨析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rgbClr val="0000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Shape 120"/>
          <p:cNvSpPr/>
          <p:nvPr/>
        </p:nvSpPr>
        <p:spPr>
          <a:xfrm>
            <a:off x="592074" y="1106668"/>
            <a:ext cx="7959852" cy="78207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00B050"/>
                </a:solidFill>
              </a:rPr>
              <a:t>【1】</a:t>
            </a:r>
            <a:r>
              <a:rPr lang="zh-CN" altLang="en-US">
                <a:solidFill>
                  <a:srgbClr val="00B050"/>
                </a:solidFill>
              </a:rPr>
              <a:t>从定义上看，向量有大小和方向两个要素，而有向线段有起点、方向、长</a:t>
            </a:r>
            <a:endParaRPr lang="en-US" altLang="zh-CN">
              <a:solidFill>
                <a:srgbClr val="00B050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00B050"/>
                </a:solidFill>
              </a:rPr>
              <a:t>         </a:t>
            </a:r>
            <a:r>
              <a:rPr lang="zh-CN" altLang="en-US">
                <a:solidFill>
                  <a:srgbClr val="00B050"/>
                </a:solidFill>
              </a:rPr>
              <a:t>度三个要素，因此这是两个不同的量；</a:t>
            </a:r>
            <a:endParaRPr lang="en-US" altLang="zh-CN">
              <a:solidFill>
                <a:srgbClr val="00B050"/>
              </a:solidFill>
            </a:endParaRPr>
          </a:p>
        </p:txBody>
      </p:sp>
      <p:sp>
        <p:nvSpPr>
          <p:cNvPr id="16" name="Shape 120"/>
          <p:cNvSpPr/>
          <p:nvPr/>
        </p:nvSpPr>
        <p:spPr>
          <a:xfrm>
            <a:off x="592074" y="1918044"/>
            <a:ext cx="6729476" cy="36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C00000"/>
                </a:solidFill>
              </a:rPr>
              <a:t>【2】</a:t>
            </a:r>
            <a:r>
              <a:rPr lang="zh-CN" altLang="en-US">
                <a:solidFill>
                  <a:srgbClr val="C00000"/>
                </a:solidFill>
              </a:rPr>
              <a:t>在平面内，向量可以自由平移，而有向线段是固定的线段；</a:t>
            </a:r>
            <a:endParaRPr lang="en-US" altLang="zh-CN">
              <a:solidFill>
                <a:srgbClr val="C00000"/>
              </a:solidFill>
            </a:endParaRPr>
          </a:p>
        </p:txBody>
      </p:sp>
      <p:sp>
        <p:nvSpPr>
          <p:cNvPr id="19" name="Shape 120"/>
          <p:cNvSpPr/>
          <p:nvPr/>
        </p:nvSpPr>
        <p:spPr>
          <a:xfrm>
            <a:off x="584936" y="2381913"/>
            <a:ext cx="7959852" cy="78207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7030A0"/>
                </a:solidFill>
              </a:rPr>
              <a:t>【3】</a:t>
            </a:r>
            <a:r>
              <a:rPr lang="zh-CN" altLang="en-US">
                <a:solidFill>
                  <a:srgbClr val="7030A0"/>
                </a:solidFill>
              </a:rPr>
              <a:t>向量可以用有向线段来表示，但是向量不是有向线段，也不能说有向线段</a:t>
            </a:r>
            <a:endParaRPr lang="en-US" altLang="zh-CN">
              <a:solidFill>
                <a:srgbClr val="7030A0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7030A0"/>
                </a:solidFill>
              </a:rPr>
              <a:t>         </a:t>
            </a:r>
            <a:r>
              <a:rPr lang="zh-CN" altLang="en-US">
                <a:solidFill>
                  <a:srgbClr val="7030A0"/>
                </a:solidFill>
              </a:rPr>
              <a:t>是向量</a:t>
            </a:r>
            <a:r>
              <a:rPr lang="en-US" altLang="zh-CN">
                <a:solidFill>
                  <a:srgbClr val="7030A0"/>
                </a:solidFill>
              </a:rPr>
              <a:t>.</a:t>
            </a:r>
            <a:endParaRPr lang="en-US" altLang="zh-CN">
              <a:solidFill>
                <a:srgbClr val="7030A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23190" y="3261281"/>
            <a:ext cx="2432536" cy="16299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4669" r="3343" b="21569"/>
          <a:stretch>
            <a:fillRect/>
          </a:stretch>
        </p:blipFill>
        <p:spPr>
          <a:xfrm>
            <a:off x="1089573" y="3193289"/>
            <a:ext cx="1900212" cy="1498548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2989785" y="3098160"/>
            <a:ext cx="862614" cy="340517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FF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有向线段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4187364" y="2993728"/>
            <a:ext cx="547327" cy="340517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0000FF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向量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rgbClr val="0000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1" name="Shape 120"/>
          <p:cNvSpPr/>
          <p:nvPr/>
        </p:nvSpPr>
        <p:spPr>
          <a:xfrm>
            <a:off x="1392652" y="3572220"/>
            <a:ext cx="1330538" cy="608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 sz="1400">
                <a:solidFill>
                  <a:srgbClr val="FF0000"/>
                </a:solidFill>
              </a:rPr>
              <a:t>     咱俩差不多，我还可以表示你</a:t>
            </a:r>
            <a:endParaRPr lang="en-US" altLang="zh-CN" sz="140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/>
          <a:stretch>
            <a:fillRect/>
          </a:stretch>
        </p:blipFill>
        <p:spPr>
          <a:xfrm rot="168683">
            <a:off x="5008695" y="3159357"/>
            <a:ext cx="1938246" cy="1729549"/>
          </a:xfrm>
          <a:prstGeom prst="rect">
            <a:avLst/>
          </a:prstGeom>
        </p:spPr>
      </p:pic>
      <p:sp>
        <p:nvSpPr>
          <p:cNvPr id="32" name="Shape 120"/>
          <p:cNvSpPr/>
          <p:nvPr/>
        </p:nvSpPr>
        <p:spPr>
          <a:xfrm>
            <a:off x="5261178" y="3468008"/>
            <a:ext cx="1462596" cy="608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 sz="1400">
                <a:solidFill>
                  <a:srgbClr val="0000FF"/>
                </a:solidFill>
              </a:rPr>
              <a:t>   但是你不是我，我是不一样的烟火</a:t>
            </a:r>
            <a:endParaRPr lang="en-US" altLang="zh-CN" sz="1400">
              <a:solidFill>
                <a:srgbClr val="0000FF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938" y="3163986"/>
            <a:ext cx="1467490" cy="1467490"/>
          </a:xfrm>
          <a:prstGeom prst="round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592074" y="503350"/>
            <a:ext cx="4669105" cy="0"/>
          </a:xfrm>
          <a:prstGeom prst="line">
            <a:avLst/>
          </a:prstGeom>
          <a:noFill/>
          <a:ln w="28575" cap="flat">
            <a:solidFill>
              <a:srgbClr val="0000CC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Shape 120"/>
          <p:cNvSpPr/>
          <p:nvPr/>
        </p:nvSpPr>
        <p:spPr>
          <a:xfrm>
            <a:off x="618303" y="197050"/>
            <a:ext cx="161582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b="1">
                <a:solidFill>
                  <a:srgbClr val="0000CC"/>
                </a:solidFill>
              </a:rPr>
              <a:t>向量的几何表示</a:t>
            </a:r>
            <a:endParaRPr b="1">
              <a:solidFill>
                <a:srgbClr val="0000CC"/>
              </a:solidFill>
            </a:endParaRPr>
          </a:p>
        </p:txBody>
      </p:sp>
      <p:sp>
        <p:nvSpPr>
          <p:cNvPr id="22" name="五边形 1"/>
          <p:cNvSpPr/>
          <p:nvPr/>
        </p:nvSpPr>
        <p:spPr>
          <a:xfrm>
            <a:off x="164894" y="197916"/>
            <a:ext cx="427180" cy="305434"/>
          </a:xfrm>
          <a:prstGeom prst="homePlate">
            <a:avLst/>
          </a:prstGeom>
          <a:solidFill>
            <a:srgbClr val="0000CC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13" grpId="0"/>
      <p:bldP spid="16" grpId="0"/>
      <p:bldP spid="19" grpId="0"/>
      <p:bldP spid="21" grpId="0"/>
      <p:bldP spid="28" grpId="0"/>
      <p:bldP spid="31" grpId="0"/>
      <p:bldP spid="32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椭圆 47"/>
          <p:cNvSpPr/>
          <p:nvPr/>
        </p:nvSpPr>
        <p:spPr>
          <a:xfrm>
            <a:off x="7057122" y="2657074"/>
            <a:ext cx="1616573" cy="1616573"/>
          </a:xfrm>
          <a:prstGeom prst="ellipse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0" name="矩形: 圆角 39"/>
          <p:cNvSpPr/>
          <p:nvPr/>
        </p:nvSpPr>
        <p:spPr>
          <a:xfrm>
            <a:off x="686706" y="2324100"/>
            <a:ext cx="6046447" cy="2555330"/>
          </a:xfrm>
          <a:prstGeom prst="roundRect">
            <a:avLst/>
          </a:prstGeom>
          <a:solidFill>
            <a:srgbClr val="FFFFCC"/>
          </a:solidFill>
          <a:ln w="12700" cap="flat">
            <a:solidFill>
              <a:srgbClr val="0000FF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rgbClr val="0000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0" name="Shape 120"/>
          <p:cNvSpPr/>
          <p:nvPr/>
        </p:nvSpPr>
        <p:spPr>
          <a:xfrm>
            <a:off x="618303" y="1123107"/>
            <a:ext cx="5419359" cy="36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0000CC"/>
                </a:solidFill>
              </a:rPr>
              <a:t>【1】</a:t>
            </a:r>
            <a:r>
              <a:rPr lang="zh-CN" altLang="en-US">
                <a:solidFill>
                  <a:srgbClr val="0000CC"/>
                </a:solidFill>
              </a:rPr>
              <a:t>零向量</a:t>
            </a:r>
            <a:r>
              <a:rPr lang="en-US" altLang="zh-CN">
                <a:solidFill>
                  <a:srgbClr val="0000CC"/>
                </a:solidFill>
              </a:rPr>
              <a:t>——</a:t>
            </a:r>
            <a:r>
              <a:rPr lang="zh-CN" altLang="en-US">
                <a:solidFill>
                  <a:srgbClr val="0000CC"/>
                </a:solidFill>
              </a:rPr>
              <a:t>长度为</a:t>
            </a:r>
            <a:r>
              <a:rPr lang="en-US" altLang="zh-CN">
                <a:solidFill>
                  <a:srgbClr val="0000CC"/>
                </a:solidFill>
              </a:rPr>
              <a:t>0</a:t>
            </a:r>
            <a:r>
              <a:rPr lang="zh-CN" altLang="en-US">
                <a:solidFill>
                  <a:srgbClr val="0000CC"/>
                </a:solidFill>
              </a:rPr>
              <a:t>的向量叫做零向量，记作</a:t>
            </a:r>
            <a:endParaRPr lang="en-US" altLang="zh-CN">
              <a:solidFill>
                <a:srgbClr val="0000CC"/>
              </a:solidFill>
            </a:endParaRPr>
          </a:p>
        </p:txBody>
      </p:sp>
      <p:sp>
        <p:nvSpPr>
          <p:cNvPr id="29" name="矩形: 圆角 28"/>
          <p:cNvSpPr/>
          <p:nvPr/>
        </p:nvSpPr>
        <p:spPr>
          <a:xfrm>
            <a:off x="592074" y="702798"/>
            <a:ext cx="1568666" cy="374568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0000FF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两种特殊的向量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rgbClr val="0000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Shape 120"/>
          <p:cNvSpPr/>
          <p:nvPr/>
        </p:nvSpPr>
        <p:spPr>
          <a:xfrm>
            <a:off x="618303" y="1551128"/>
            <a:ext cx="6622918" cy="36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C00000"/>
                </a:solidFill>
              </a:rPr>
              <a:t>【2】</a:t>
            </a:r>
            <a:r>
              <a:rPr lang="zh-CN" altLang="en-US">
                <a:solidFill>
                  <a:srgbClr val="C00000"/>
                </a:solidFill>
              </a:rPr>
              <a:t>单位向量</a:t>
            </a:r>
            <a:r>
              <a:rPr lang="en-US" altLang="zh-CN">
                <a:solidFill>
                  <a:srgbClr val="C00000"/>
                </a:solidFill>
              </a:rPr>
              <a:t>——</a:t>
            </a:r>
            <a:r>
              <a:rPr lang="zh-CN" altLang="en-US">
                <a:solidFill>
                  <a:srgbClr val="C00000"/>
                </a:solidFill>
              </a:rPr>
              <a:t>长度等于</a:t>
            </a:r>
            <a:r>
              <a:rPr lang="en-US" altLang="zh-CN">
                <a:solidFill>
                  <a:srgbClr val="C00000"/>
                </a:solidFill>
              </a:rPr>
              <a:t>1</a:t>
            </a:r>
            <a:r>
              <a:rPr lang="zh-CN" altLang="en-US">
                <a:solidFill>
                  <a:srgbClr val="C00000"/>
                </a:solidFill>
              </a:rPr>
              <a:t>个单位长度的向量，叫做单位向量</a:t>
            </a:r>
            <a:endParaRPr lang="en-US" altLang="zh-CN">
              <a:solidFill>
                <a:srgbClr val="C00000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92074" y="503350"/>
            <a:ext cx="4669105" cy="0"/>
          </a:xfrm>
          <a:prstGeom prst="line">
            <a:avLst/>
          </a:prstGeom>
          <a:noFill/>
          <a:ln w="28575" cap="flat">
            <a:solidFill>
              <a:srgbClr val="0000CC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Shape 120"/>
          <p:cNvSpPr/>
          <p:nvPr/>
        </p:nvSpPr>
        <p:spPr>
          <a:xfrm>
            <a:off x="618303" y="197050"/>
            <a:ext cx="161582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b="1">
                <a:solidFill>
                  <a:srgbClr val="0000CC"/>
                </a:solidFill>
              </a:rPr>
              <a:t>向量的几何表示</a:t>
            </a:r>
            <a:endParaRPr b="1">
              <a:solidFill>
                <a:srgbClr val="0000CC"/>
              </a:solidFill>
            </a:endParaRPr>
          </a:p>
        </p:txBody>
      </p:sp>
      <p:sp>
        <p:nvSpPr>
          <p:cNvPr id="22" name="五边形 1"/>
          <p:cNvSpPr/>
          <p:nvPr/>
        </p:nvSpPr>
        <p:spPr>
          <a:xfrm>
            <a:off x="164894" y="197916"/>
            <a:ext cx="427180" cy="305434"/>
          </a:xfrm>
          <a:prstGeom prst="homePlate">
            <a:avLst/>
          </a:prstGeom>
          <a:solidFill>
            <a:srgbClr val="0000CC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5749447" y="1181905"/>
                <a:ext cx="224420" cy="307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20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𝟎</m:t>
                      </m:r>
                    </m:oMath>
                  </m:oMathPara>
                </a14:m>
                <a:endParaRPr kumimoji="0" lang="zh-CN" altLang="en-US" sz="2000" b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447" y="1181905"/>
                <a:ext cx="224420" cy="307777"/>
              </a:xfrm>
              <a:prstGeom prst="rect">
                <a:avLst/>
              </a:prstGeom>
              <a:blipFill rotWithShape="1">
                <a:blip r:embed="rId1"/>
                <a:stretch>
                  <a:fillRect l="-70" t="-55" r="-15091" b="197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hape 120"/>
          <p:cNvSpPr/>
          <p:nvPr/>
        </p:nvSpPr>
        <p:spPr>
          <a:xfrm>
            <a:off x="795728" y="2492865"/>
            <a:ext cx="5542415" cy="3258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 sz="1600">
                <a:solidFill>
                  <a:srgbClr val="00B050"/>
                </a:solidFill>
              </a:rPr>
              <a:t>①若用有向线段表示零向量，则其终点和起点重合</a:t>
            </a:r>
            <a:r>
              <a:rPr lang="en-US" altLang="zh-CN" sz="1600">
                <a:solidFill>
                  <a:srgbClr val="00B050"/>
                </a:solidFill>
              </a:rPr>
              <a:t>.</a:t>
            </a:r>
            <a:endParaRPr lang="en-US" altLang="zh-CN" sz="1600">
              <a:solidFill>
                <a:srgbClr val="00B050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97" y="2034178"/>
            <a:ext cx="1580231" cy="504857"/>
          </a:xfrm>
          <a:prstGeom prst="rect">
            <a:avLst/>
          </a:prstGeom>
        </p:spPr>
      </p:pic>
      <p:sp>
        <p:nvSpPr>
          <p:cNvPr id="25" name="Shape 120"/>
          <p:cNvSpPr/>
          <p:nvPr/>
        </p:nvSpPr>
        <p:spPr>
          <a:xfrm>
            <a:off x="795727" y="2901551"/>
            <a:ext cx="5941683" cy="6951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 sz="1600">
                <a:solidFill>
                  <a:srgbClr val="7030A0"/>
                </a:solidFill>
              </a:rPr>
              <a:t>②要注意</a:t>
            </a:r>
            <a:r>
              <a:rPr lang="en-US" altLang="zh-CN" sz="1600">
                <a:solidFill>
                  <a:srgbClr val="7030A0"/>
                </a:solidFill>
              </a:rPr>
              <a:t>0</a:t>
            </a:r>
            <a:r>
              <a:rPr lang="zh-CN" altLang="en-US" sz="1600">
                <a:solidFill>
                  <a:srgbClr val="7030A0"/>
                </a:solidFill>
              </a:rPr>
              <a:t>和     的区别及联系：</a:t>
            </a:r>
            <a:r>
              <a:rPr lang="en-US" altLang="zh-CN" sz="1600">
                <a:solidFill>
                  <a:srgbClr val="7030A0"/>
                </a:solidFill>
              </a:rPr>
              <a:t>0</a:t>
            </a:r>
            <a:r>
              <a:rPr lang="zh-CN" altLang="en-US" sz="1600">
                <a:solidFill>
                  <a:srgbClr val="7030A0"/>
                </a:solidFill>
              </a:rPr>
              <a:t>是一个实数，   是一个向量，并 </a:t>
            </a:r>
            <a:endParaRPr lang="en-US" altLang="zh-CN" sz="1600">
              <a:solidFill>
                <a:srgbClr val="7030A0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 sz="1600">
                <a:solidFill>
                  <a:srgbClr val="7030A0"/>
                </a:solidFill>
              </a:rPr>
              <a:t>    </a:t>
            </a:r>
            <a:r>
              <a:rPr lang="zh-CN" altLang="en-US" sz="1600">
                <a:solidFill>
                  <a:srgbClr val="7030A0"/>
                </a:solidFill>
              </a:rPr>
              <a:t>且</a:t>
            </a:r>
            <a:r>
              <a:rPr lang="en-US" altLang="zh-CN" sz="1600">
                <a:solidFill>
                  <a:srgbClr val="7030A0"/>
                </a:solidFill>
              </a:rPr>
              <a:t>|    |=0</a:t>
            </a:r>
            <a:r>
              <a:rPr lang="zh-CN" altLang="en-US" sz="1600">
                <a:solidFill>
                  <a:srgbClr val="7030A0"/>
                </a:solidFill>
              </a:rPr>
              <a:t>，书写时 </a:t>
            </a:r>
            <a:r>
              <a:rPr lang="en-US" altLang="zh-CN" sz="1600">
                <a:solidFill>
                  <a:srgbClr val="7030A0"/>
                </a:solidFill>
              </a:rPr>
              <a:t>0</a:t>
            </a:r>
            <a:r>
              <a:rPr lang="zh-CN" altLang="en-US" sz="1600">
                <a:solidFill>
                  <a:srgbClr val="7030A0"/>
                </a:solidFill>
              </a:rPr>
              <a:t> 表示零向量，一定不能忘记上面的箭头</a:t>
            </a:r>
            <a:r>
              <a:rPr lang="en-US" altLang="zh-CN" sz="1600">
                <a:solidFill>
                  <a:srgbClr val="7030A0"/>
                </a:solidFill>
              </a:rPr>
              <a:t>.</a:t>
            </a:r>
            <a:endParaRPr lang="en-US" altLang="zh-CN" sz="160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/>
            </p:nvSpPr>
            <p:spPr>
              <a:xfrm>
                <a:off x="1966472" y="2941369"/>
                <a:ext cx="224420" cy="307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20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𝟎</m:t>
                      </m:r>
                    </m:oMath>
                  </m:oMathPara>
                </a14:m>
                <a:endParaRPr kumimoji="0" lang="zh-CN" altLang="en-US" sz="2000" b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472" y="2941369"/>
                <a:ext cx="224420" cy="307777"/>
              </a:xfrm>
              <a:prstGeom prst="rect">
                <a:avLst/>
              </a:prstGeom>
              <a:blipFill rotWithShape="1">
                <a:blip r:embed="rId1"/>
                <a:stretch>
                  <a:fillRect l="-228" t="-16" r="-14933" b="158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>
                <a:off x="4919526" y="2941369"/>
                <a:ext cx="224420" cy="307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20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𝟎</m:t>
                      </m:r>
                    </m:oMath>
                  </m:oMathPara>
                </a14:m>
                <a:endParaRPr kumimoji="0" lang="zh-CN" altLang="en-US" sz="2000" b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526" y="2941369"/>
                <a:ext cx="224420" cy="307777"/>
              </a:xfrm>
              <a:prstGeom prst="rect">
                <a:avLst/>
              </a:prstGeom>
              <a:blipFill rotWithShape="1">
                <a:blip r:embed="rId1"/>
                <a:stretch>
                  <a:fillRect l="-81" t="-16" r="-15081" b="158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/>
              <p:cNvSpPr txBox="1"/>
              <p:nvPr/>
            </p:nvSpPr>
            <p:spPr>
              <a:xfrm>
                <a:off x="1299760" y="3317116"/>
                <a:ext cx="224420" cy="307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20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𝟎</m:t>
                      </m:r>
                    </m:oMath>
                  </m:oMathPara>
                </a14:m>
                <a:endParaRPr kumimoji="0" lang="zh-CN" altLang="en-US" sz="2000" b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60" y="3317116"/>
                <a:ext cx="224420" cy="307777"/>
              </a:xfrm>
              <a:prstGeom prst="rect">
                <a:avLst/>
              </a:prstGeom>
              <a:blipFill rotWithShape="1">
                <a:blip r:embed="rId1"/>
                <a:stretch>
                  <a:fillRect l="-245" t="-166" r="-14916" b="10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箭头连接符 34"/>
          <p:cNvCxnSpPr/>
          <p:nvPr/>
        </p:nvCxnSpPr>
        <p:spPr>
          <a:xfrm>
            <a:off x="2711828" y="3344639"/>
            <a:ext cx="208508" cy="1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1657" y="387659"/>
            <a:ext cx="1555436" cy="1047639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6282303" y="656399"/>
            <a:ext cx="9017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印刷体</a:t>
            </a:r>
            <a:endParaRPr lang="zh-CN" altLang="en-US"/>
          </a:p>
        </p:txBody>
      </p:sp>
      <p:sp>
        <p:nvSpPr>
          <p:cNvPr id="38" name="Shape 120"/>
          <p:cNvSpPr/>
          <p:nvPr/>
        </p:nvSpPr>
        <p:spPr>
          <a:xfrm>
            <a:off x="795727" y="3658843"/>
            <a:ext cx="5713083" cy="3258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 sz="1600">
                <a:solidFill>
                  <a:srgbClr val="C00000"/>
                </a:solidFill>
              </a:rPr>
              <a:t>③单位向量有无数个，它们大小相等，但是方向不一定相同</a:t>
            </a:r>
            <a:r>
              <a:rPr lang="en-US" altLang="zh-CN" sz="1600">
                <a:solidFill>
                  <a:srgbClr val="C00000"/>
                </a:solidFill>
              </a:rPr>
              <a:t>.</a:t>
            </a:r>
            <a:endParaRPr lang="en-US" altLang="zh-CN" sz="1600">
              <a:solidFill>
                <a:srgbClr val="C00000"/>
              </a:solidFill>
            </a:endParaRPr>
          </a:p>
        </p:txBody>
      </p:sp>
      <p:sp>
        <p:nvSpPr>
          <p:cNvPr id="39" name="Shape 120"/>
          <p:cNvSpPr/>
          <p:nvPr/>
        </p:nvSpPr>
        <p:spPr>
          <a:xfrm>
            <a:off x="795727" y="4046803"/>
            <a:ext cx="5382883" cy="6951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 sz="1600">
                <a:solidFill>
                  <a:srgbClr val="7030A0"/>
                </a:solidFill>
              </a:rPr>
              <a:t>④在平面内，将表示所有单位向量的有向线段的起点平移到</a:t>
            </a:r>
            <a:endParaRPr lang="en-US" altLang="zh-CN" sz="1600">
              <a:solidFill>
                <a:srgbClr val="7030A0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 sz="1600">
                <a:solidFill>
                  <a:srgbClr val="7030A0"/>
                </a:solidFill>
              </a:rPr>
              <a:t>    </a:t>
            </a:r>
            <a:r>
              <a:rPr lang="zh-CN" altLang="en-US" sz="1600">
                <a:solidFill>
                  <a:srgbClr val="7030A0"/>
                </a:solidFill>
              </a:rPr>
              <a:t>同一点，则它们的终点就会构成一个半径为</a:t>
            </a:r>
            <a:r>
              <a:rPr lang="en-US" altLang="zh-CN" sz="1600">
                <a:solidFill>
                  <a:srgbClr val="7030A0"/>
                </a:solidFill>
              </a:rPr>
              <a:t>1</a:t>
            </a:r>
            <a:r>
              <a:rPr lang="zh-CN" altLang="en-US" sz="1600">
                <a:solidFill>
                  <a:srgbClr val="7030A0"/>
                </a:solidFill>
              </a:rPr>
              <a:t>的圆</a:t>
            </a:r>
            <a:r>
              <a:rPr lang="en-US" altLang="zh-CN" sz="1600">
                <a:solidFill>
                  <a:srgbClr val="7030A0"/>
                </a:solidFill>
              </a:rPr>
              <a:t>.</a:t>
            </a:r>
            <a:endParaRPr lang="en-US" altLang="zh-CN" sz="1600">
              <a:solidFill>
                <a:srgbClr val="7030A0"/>
              </a:solidFill>
            </a:endParaRPr>
          </a:p>
        </p:txBody>
      </p:sp>
      <p:cxnSp>
        <p:nvCxnSpPr>
          <p:cNvPr id="41" name="直接箭头连接符 40"/>
          <p:cNvCxnSpPr>
            <a:endCxn id="48" idx="7"/>
          </p:cNvCxnSpPr>
          <p:nvPr/>
        </p:nvCxnSpPr>
        <p:spPr>
          <a:xfrm flipV="1">
            <a:off x="7876880" y="2893816"/>
            <a:ext cx="560073" cy="571544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7" name="椭圆 56"/>
          <p:cNvSpPr/>
          <p:nvPr/>
        </p:nvSpPr>
        <p:spPr>
          <a:xfrm>
            <a:off x="7829076" y="3429028"/>
            <a:ext cx="72664" cy="72664"/>
          </a:xfrm>
          <a:prstGeom prst="ellipse">
            <a:avLst/>
          </a:prstGeom>
          <a:solidFill>
            <a:srgbClr val="FF0000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59" name="直接箭头连接符 58"/>
          <p:cNvCxnSpPr/>
          <p:nvPr/>
        </p:nvCxnSpPr>
        <p:spPr>
          <a:xfrm rot="900000" flipV="1">
            <a:off x="7940582" y="2980636"/>
            <a:ext cx="560073" cy="571544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直接箭头连接符 59"/>
          <p:cNvCxnSpPr/>
          <p:nvPr/>
        </p:nvCxnSpPr>
        <p:spPr>
          <a:xfrm rot="1800000" flipV="1">
            <a:off x="7969917" y="3065244"/>
            <a:ext cx="560073" cy="571544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直接箭头连接符 60"/>
          <p:cNvCxnSpPr/>
          <p:nvPr/>
        </p:nvCxnSpPr>
        <p:spPr>
          <a:xfrm rot="2700000" flipV="1">
            <a:off x="7990708" y="3179588"/>
            <a:ext cx="560073" cy="571544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直接箭头连接符 61"/>
          <p:cNvCxnSpPr/>
          <p:nvPr/>
        </p:nvCxnSpPr>
        <p:spPr>
          <a:xfrm rot="3600000" flipV="1">
            <a:off x="7978476" y="3286238"/>
            <a:ext cx="560073" cy="571544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直接箭头连接符 62"/>
          <p:cNvCxnSpPr/>
          <p:nvPr/>
        </p:nvCxnSpPr>
        <p:spPr>
          <a:xfrm rot="4500000" flipV="1">
            <a:off x="7948934" y="3373363"/>
            <a:ext cx="560073" cy="571544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直接箭头连接符 63"/>
          <p:cNvCxnSpPr/>
          <p:nvPr/>
        </p:nvCxnSpPr>
        <p:spPr>
          <a:xfrm rot="5400000" flipV="1">
            <a:off x="7882774" y="3471209"/>
            <a:ext cx="560073" cy="571544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直接箭头连接符 64"/>
          <p:cNvCxnSpPr/>
          <p:nvPr/>
        </p:nvCxnSpPr>
        <p:spPr>
          <a:xfrm rot="8100000" flipV="1">
            <a:off x="7592568" y="3591699"/>
            <a:ext cx="560073" cy="571544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直接箭头连接符 65"/>
          <p:cNvCxnSpPr/>
          <p:nvPr/>
        </p:nvCxnSpPr>
        <p:spPr>
          <a:xfrm rot="10800000" flipV="1">
            <a:off x="7295094" y="3476945"/>
            <a:ext cx="560073" cy="571544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直接箭头连接符 66"/>
          <p:cNvCxnSpPr/>
          <p:nvPr/>
        </p:nvCxnSpPr>
        <p:spPr>
          <a:xfrm rot="9900000" flipV="1">
            <a:off x="7391961" y="3541718"/>
            <a:ext cx="560073" cy="571544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直接箭头连接符 67"/>
          <p:cNvCxnSpPr/>
          <p:nvPr/>
        </p:nvCxnSpPr>
        <p:spPr>
          <a:xfrm rot="9000000" flipV="1">
            <a:off x="7489651" y="3581557"/>
            <a:ext cx="560073" cy="571544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直接箭头连接符 68"/>
          <p:cNvCxnSpPr/>
          <p:nvPr/>
        </p:nvCxnSpPr>
        <p:spPr>
          <a:xfrm rot="7200000" flipV="1">
            <a:off x="7697662" y="3580455"/>
            <a:ext cx="560073" cy="571544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直接箭头连接符 69"/>
          <p:cNvCxnSpPr/>
          <p:nvPr/>
        </p:nvCxnSpPr>
        <p:spPr>
          <a:xfrm rot="6300000" flipV="1">
            <a:off x="7791674" y="3531719"/>
            <a:ext cx="560073" cy="571544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直接箭头连接符 71"/>
          <p:cNvCxnSpPr/>
          <p:nvPr/>
        </p:nvCxnSpPr>
        <p:spPr>
          <a:xfrm rot="18000000" flipV="1">
            <a:off x="7468720" y="2781647"/>
            <a:ext cx="560073" cy="571544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直接箭头连接符 72"/>
          <p:cNvCxnSpPr/>
          <p:nvPr/>
        </p:nvCxnSpPr>
        <p:spPr>
          <a:xfrm rot="17100000" flipV="1">
            <a:off x="7366370" y="2821229"/>
            <a:ext cx="560073" cy="571544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直接箭头连接符 73"/>
          <p:cNvCxnSpPr/>
          <p:nvPr/>
        </p:nvCxnSpPr>
        <p:spPr>
          <a:xfrm rot="16200000" flipV="1">
            <a:off x="7287664" y="2891233"/>
            <a:ext cx="560073" cy="571544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直接箭头连接符 74"/>
          <p:cNvCxnSpPr/>
          <p:nvPr/>
        </p:nvCxnSpPr>
        <p:spPr>
          <a:xfrm rot="15300000" flipV="1">
            <a:off x="7215690" y="2966511"/>
            <a:ext cx="560073" cy="571544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直接箭头连接符 75"/>
          <p:cNvCxnSpPr/>
          <p:nvPr/>
        </p:nvCxnSpPr>
        <p:spPr>
          <a:xfrm rot="14400000" flipV="1">
            <a:off x="7180429" y="3057252"/>
            <a:ext cx="560073" cy="571544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直接箭头连接符 76"/>
          <p:cNvCxnSpPr/>
          <p:nvPr/>
        </p:nvCxnSpPr>
        <p:spPr>
          <a:xfrm rot="13500000" flipV="1">
            <a:off x="7164121" y="3169866"/>
            <a:ext cx="560073" cy="571544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直接箭头连接符 77"/>
          <p:cNvCxnSpPr/>
          <p:nvPr/>
        </p:nvCxnSpPr>
        <p:spPr>
          <a:xfrm rot="12600000" flipV="1">
            <a:off x="7179678" y="3278737"/>
            <a:ext cx="560073" cy="571544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直接箭头连接符 78"/>
          <p:cNvCxnSpPr/>
          <p:nvPr/>
        </p:nvCxnSpPr>
        <p:spPr>
          <a:xfrm rot="11700000" flipV="1">
            <a:off x="7226048" y="3388929"/>
            <a:ext cx="560073" cy="571544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直接箭头连接符 79"/>
          <p:cNvCxnSpPr/>
          <p:nvPr/>
        </p:nvCxnSpPr>
        <p:spPr>
          <a:xfrm rot="18900000" flipV="1">
            <a:off x="7581131" y="2769919"/>
            <a:ext cx="560073" cy="571544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直接箭头连接符 80"/>
          <p:cNvCxnSpPr/>
          <p:nvPr/>
        </p:nvCxnSpPr>
        <p:spPr>
          <a:xfrm rot="19800000" flipV="1">
            <a:off x="7689763" y="2782362"/>
            <a:ext cx="560073" cy="571544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直接箭头连接符 81"/>
          <p:cNvCxnSpPr/>
          <p:nvPr/>
        </p:nvCxnSpPr>
        <p:spPr>
          <a:xfrm rot="20700000" flipV="1">
            <a:off x="7805108" y="2826538"/>
            <a:ext cx="560073" cy="571544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1" name="椭圆 70"/>
          <p:cNvSpPr/>
          <p:nvPr/>
        </p:nvSpPr>
        <p:spPr>
          <a:xfrm>
            <a:off x="7829615" y="3430499"/>
            <a:ext cx="72664" cy="72664"/>
          </a:xfrm>
          <a:prstGeom prst="ellipse">
            <a:avLst/>
          </a:prstGeom>
          <a:solidFill>
            <a:srgbClr val="FF0000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99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99"/>
                            </p:stCondLst>
                            <p:childTnLst>
                              <p:par>
                                <p:cTn id="1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99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99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99"/>
                            </p:stCondLst>
                            <p:childTnLst>
                              <p:par>
                                <p:cTn id="1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99"/>
                            </p:stCondLst>
                            <p:childTnLst>
                              <p:par>
                                <p:cTn id="1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99"/>
                            </p:stCondLst>
                            <p:childTnLst>
                              <p:par>
                                <p:cTn id="1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599"/>
                            </p:stCondLst>
                            <p:childTnLst>
                              <p:par>
                                <p:cTn id="1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99"/>
                            </p:stCondLst>
                            <p:childTnLst>
                              <p:par>
                                <p:cTn id="1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599"/>
                            </p:stCondLst>
                            <p:childTnLst>
                              <p:par>
                                <p:cTn id="1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99"/>
                            </p:stCondLst>
                            <p:childTnLst>
                              <p:par>
                                <p:cTn id="1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599"/>
                            </p:stCondLst>
                            <p:childTnLst>
                              <p:par>
                                <p:cTn id="1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099"/>
                            </p:stCondLst>
                            <p:childTnLst>
                              <p:par>
                                <p:cTn id="1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599"/>
                            </p:stCondLst>
                            <p:childTnLst>
                              <p:par>
                                <p:cTn id="1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99"/>
                            </p:stCondLst>
                            <p:childTnLst>
                              <p:par>
                                <p:cTn id="1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599"/>
                            </p:stCondLst>
                            <p:childTnLst>
                              <p:par>
                                <p:cTn id="1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099"/>
                            </p:stCondLst>
                            <p:childTnLst>
                              <p:par>
                                <p:cTn id="1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1599"/>
                            </p:stCondLst>
                            <p:childTnLst>
                              <p:par>
                                <p:cTn id="1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2099"/>
                            </p:stCondLst>
                            <p:childTnLst>
                              <p:par>
                                <p:cTn id="1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2599"/>
                            </p:stCondLst>
                            <p:childTnLst>
                              <p:par>
                                <p:cTn id="2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3099"/>
                            </p:stCondLst>
                            <p:childTnLst>
                              <p:par>
                                <p:cTn id="20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3599"/>
                            </p:stCondLst>
                            <p:childTnLst>
                              <p:par>
                                <p:cTn id="2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4099"/>
                            </p:stCondLst>
                            <p:childTnLst>
                              <p:par>
                                <p:cTn id="2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4599"/>
                            </p:stCondLst>
                            <p:childTnLst>
                              <p:par>
                                <p:cTn id="2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099"/>
                            </p:stCondLst>
                            <p:childTnLst>
                              <p:par>
                                <p:cTn id="2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5599"/>
                            </p:stCondLst>
                            <p:childTnLst>
                              <p:par>
                                <p:cTn id="2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6099"/>
                            </p:stCondLst>
                            <p:childTnLst>
                              <p:par>
                                <p:cTn id="2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0" grpId="0"/>
      <p:bldP spid="30" grpId="0"/>
      <p:bldP spid="29" grpId="0"/>
      <p:bldP spid="13" grpId="0"/>
      <p:bldP spid="20" grpId="0"/>
      <p:bldP spid="22" grpId="0"/>
      <p:bldP spid="2" grpId="0"/>
      <p:bldP spid="23" grpId="0"/>
      <p:bldP spid="25" grpId="0"/>
      <p:bldP spid="26" grpId="0"/>
      <p:bldP spid="27" grpId="0"/>
      <p:bldP spid="33" grpId="0"/>
      <p:bldP spid="37" grpId="0"/>
      <p:bldP spid="38" grpId="0"/>
      <p:bldP spid="39" grpId="0"/>
      <p:bldP spid="57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: 圆角 51"/>
          <p:cNvSpPr/>
          <p:nvPr/>
        </p:nvSpPr>
        <p:spPr>
          <a:xfrm>
            <a:off x="6629445" y="2386959"/>
            <a:ext cx="2279341" cy="2476500"/>
          </a:xfrm>
          <a:prstGeom prst="roundRect">
            <a:avLst/>
          </a:prstGeom>
          <a:solidFill>
            <a:srgbClr val="FFFFCC"/>
          </a:solidFill>
          <a:ln w="12700" cap="flat">
            <a:solidFill>
              <a:srgbClr val="0000FF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rgbClr val="0000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92074" y="503350"/>
            <a:ext cx="4669105" cy="0"/>
          </a:xfrm>
          <a:prstGeom prst="line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120"/>
          <p:cNvSpPr/>
          <p:nvPr/>
        </p:nvSpPr>
        <p:spPr>
          <a:xfrm>
            <a:off x="618303" y="197050"/>
            <a:ext cx="207749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b="1">
                <a:solidFill>
                  <a:srgbClr val="00B050"/>
                </a:solidFill>
              </a:rPr>
              <a:t>相等向量与共线向量</a:t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164894" y="197916"/>
            <a:ext cx="427180" cy="305434"/>
          </a:xfrm>
          <a:prstGeom prst="homePlate">
            <a:avLst/>
          </a:prstGeom>
          <a:solidFill>
            <a:srgbClr val="00B05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3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6" name="Shape 120"/>
          <p:cNvSpPr/>
          <p:nvPr/>
        </p:nvSpPr>
        <p:spPr>
          <a:xfrm>
            <a:off x="618303" y="1093525"/>
            <a:ext cx="8082027" cy="36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rgbClr val="0000CC"/>
                </a:solidFill>
              </a:rPr>
              <a:t>★ 方向相同或者相反的向量叫做平行向量，向量     与     平行，记作     </a:t>
            </a:r>
            <a:r>
              <a:rPr lang="en-US" altLang="zh-CN">
                <a:solidFill>
                  <a:srgbClr val="0000CC"/>
                </a:solidFill>
              </a:rPr>
              <a:t>//      .</a:t>
            </a:r>
            <a:endParaRPr lang="en-US" altLang="zh-CN">
              <a:solidFill>
                <a:srgbClr val="0000CC"/>
              </a:solidFill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592074" y="702798"/>
            <a:ext cx="1011258" cy="374568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0000FF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平行向量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rgbClr val="0000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5524500" y="1183101"/>
                <a:ext cx="2067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0" y="1183101"/>
                <a:ext cx="206787" cy="276999"/>
              </a:xfrm>
              <a:prstGeom prst="rect">
                <a:avLst/>
              </a:prstGeom>
              <a:blipFill rotWithShape="1">
                <a:blip r:embed="rId1"/>
                <a:stretch>
                  <a:fillRect t="-35" r="-14848" b="85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6096000" y="1199260"/>
                <a:ext cx="203581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99260"/>
                <a:ext cx="203581" cy="276999"/>
              </a:xfrm>
              <a:prstGeom prst="rect">
                <a:avLst/>
              </a:prstGeom>
              <a:blipFill rotWithShape="1">
                <a:blip r:embed="rId2"/>
                <a:stretch>
                  <a:fillRect t="-137" r="-15097" b="187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/>
          <p:cNvCxnSpPr/>
          <p:nvPr/>
        </p:nvCxnSpPr>
        <p:spPr>
          <a:xfrm>
            <a:off x="5554008" y="1204098"/>
            <a:ext cx="208508" cy="1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直接箭头连接符 12"/>
          <p:cNvCxnSpPr/>
          <p:nvPr/>
        </p:nvCxnSpPr>
        <p:spPr>
          <a:xfrm>
            <a:off x="6096000" y="1199260"/>
            <a:ext cx="208508" cy="1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7531100" y="1207833"/>
                <a:ext cx="2067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100" y="1207833"/>
                <a:ext cx="206787" cy="276999"/>
              </a:xfrm>
              <a:prstGeom prst="rect">
                <a:avLst/>
              </a:prstGeom>
              <a:blipFill rotWithShape="1">
                <a:blip r:embed="rId1"/>
                <a:stretch>
                  <a:fillRect t="-23" r="-14848" b="73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/>
          <p:cNvCxnSpPr/>
          <p:nvPr/>
        </p:nvCxnSpPr>
        <p:spPr>
          <a:xfrm>
            <a:off x="7560608" y="1228830"/>
            <a:ext cx="208508" cy="1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8114854" y="1207833"/>
                <a:ext cx="203581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854" y="1207833"/>
                <a:ext cx="203581" cy="276999"/>
              </a:xfrm>
              <a:prstGeom prst="rect">
                <a:avLst/>
              </a:prstGeom>
              <a:blipFill rotWithShape="1">
                <a:blip r:embed="rId2"/>
                <a:stretch>
                  <a:fillRect l="-93" t="-23" r="-15004" b="73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箭头连接符 17"/>
          <p:cNvCxnSpPr/>
          <p:nvPr/>
        </p:nvCxnSpPr>
        <p:spPr>
          <a:xfrm>
            <a:off x="8114854" y="1207833"/>
            <a:ext cx="208508" cy="1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Shape 120"/>
          <p:cNvSpPr/>
          <p:nvPr/>
        </p:nvSpPr>
        <p:spPr>
          <a:xfrm>
            <a:off x="618303" y="1497256"/>
            <a:ext cx="8082027" cy="36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rgbClr val="7030A0"/>
                </a:solidFill>
              </a:rPr>
              <a:t>★ 规定：零向量与任意向量平行，即对于任意向量     ，都有     </a:t>
            </a:r>
            <a:r>
              <a:rPr lang="en-US" altLang="zh-CN">
                <a:solidFill>
                  <a:srgbClr val="7030A0"/>
                </a:solidFill>
              </a:rPr>
              <a:t>//     .</a:t>
            </a:r>
            <a:endParaRPr lang="en-US" altLang="zh-CN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5731287" y="1613787"/>
                <a:ext cx="2067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287" y="1613787"/>
                <a:ext cx="206787" cy="276999"/>
              </a:xfrm>
              <a:prstGeom prst="rect">
                <a:avLst/>
              </a:prstGeom>
              <a:blipFill rotWithShape="1">
                <a:blip r:embed="rId1"/>
                <a:stretch>
                  <a:fillRect l="-199" t="-91" r="-14648" b="141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箭头连接符 20"/>
          <p:cNvCxnSpPr/>
          <p:nvPr/>
        </p:nvCxnSpPr>
        <p:spPr>
          <a:xfrm>
            <a:off x="5760795" y="1634784"/>
            <a:ext cx="208508" cy="1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7293084" y="1619595"/>
                <a:ext cx="2067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084" y="1619595"/>
                <a:ext cx="206787" cy="276999"/>
              </a:xfrm>
              <a:prstGeom prst="rect">
                <a:avLst/>
              </a:prstGeom>
              <a:blipFill rotWithShape="1">
                <a:blip r:embed="rId1"/>
                <a:stretch>
                  <a:fillRect l="-53" t="-125" r="-14795" b="175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箭头连接符 22"/>
          <p:cNvCxnSpPr/>
          <p:nvPr/>
        </p:nvCxnSpPr>
        <p:spPr>
          <a:xfrm>
            <a:off x="7322592" y="1640592"/>
            <a:ext cx="208508" cy="1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6759987" y="1611022"/>
                <a:ext cx="201978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𝟎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987" y="1611022"/>
                <a:ext cx="201978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204" t="-10" r="-14863" b="60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箭头连接符 24"/>
          <p:cNvCxnSpPr/>
          <p:nvPr/>
        </p:nvCxnSpPr>
        <p:spPr>
          <a:xfrm>
            <a:off x="6789495" y="1632019"/>
            <a:ext cx="208508" cy="1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矩形: 圆角 25"/>
          <p:cNvSpPr/>
          <p:nvPr/>
        </p:nvSpPr>
        <p:spPr>
          <a:xfrm>
            <a:off x="592074" y="1979148"/>
            <a:ext cx="1011258" cy="374568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FF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相等向量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7" name="Shape 120"/>
          <p:cNvSpPr/>
          <p:nvPr/>
        </p:nvSpPr>
        <p:spPr>
          <a:xfrm>
            <a:off x="618304" y="2386959"/>
            <a:ext cx="5142492" cy="36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rgbClr val="00B050"/>
                </a:solidFill>
              </a:rPr>
              <a:t>★ 长度相等且方向相同的向量叫做相等向量</a:t>
            </a:r>
            <a:r>
              <a:rPr lang="en-US" altLang="zh-CN">
                <a:solidFill>
                  <a:srgbClr val="00B050"/>
                </a:solidFill>
              </a:rPr>
              <a:t>.</a:t>
            </a:r>
            <a:endParaRPr lang="en-US" altLang="zh-CN">
              <a:solidFill>
                <a:srgbClr val="00B050"/>
              </a:solidFill>
            </a:endParaRPr>
          </a:p>
        </p:txBody>
      </p:sp>
      <p:sp>
        <p:nvSpPr>
          <p:cNvPr id="28" name="Shape 120"/>
          <p:cNvSpPr/>
          <p:nvPr/>
        </p:nvSpPr>
        <p:spPr>
          <a:xfrm>
            <a:off x="618302" y="2786777"/>
            <a:ext cx="6036497" cy="11975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rgbClr val="0000CC"/>
                </a:solidFill>
              </a:rPr>
              <a:t>★ 向量    与     相等</a:t>
            </a:r>
            <a:r>
              <a:rPr lang="en-US" altLang="zh-CN">
                <a:solidFill>
                  <a:srgbClr val="0000CC"/>
                </a:solidFill>
              </a:rPr>
              <a:t>,</a:t>
            </a:r>
            <a:r>
              <a:rPr lang="zh-CN" altLang="en-US">
                <a:solidFill>
                  <a:srgbClr val="0000CC"/>
                </a:solidFill>
              </a:rPr>
              <a:t>记作     </a:t>
            </a:r>
            <a:r>
              <a:rPr lang="en-US" altLang="zh-CN">
                <a:solidFill>
                  <a:srgbClr val="0000CC"/>
                </a:solidFill>
              </a:rPr>
              <a:t>      </a:t>
            </a:r>
            <a:r>
              <a:rPr lang="zh-CN" altLang="en-US">
                <a:solidFill>
                  <a:srgbClr val="0000CC"/>
                </a:solidFill>
              </a:rPr>
              <a:t>，两个相等向量必须具备</a:t>
            </a:r>
            <a:endParaRPr lang="en-US" altLang="zh-CN">
              <a:solidFill>
                <a:srgbClr val="0000CC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0000CC"/>
                </a:solidFill>
              </a:rPr>
              <a:t>    </a:t>
            </a:r>
            <a:r>
              <a:rPr lang="zh-CN" altLang="en-US">
                <a:solidFill>
                  <a:srgbClr val="0000CC"/>
                </a:solidFill>
              </a:rPr>
              <a:t>的条件是长度和方向都相同</a:t>
            </a:r>
            <a:r>
              <a:rPr lang="en-US" altLang="zh-CN">
                <a:solidFill>
                  <a:srgbClr val="0000CC"/>
                </a:solidFill>
              </a:rPr>
              <a:t>.</a:t>
            </a:r>
            <a:r>
              <a:rPr lang="zh-CN" altLang="en-US">
                <a:solidFill>
                  <a:srgbClr val="0000CC"/>
                </a:solidFill>
              </a:rPr>
              <a:t>向量完全由它的方向和模确</a:t>
            </a:r>
            <a:endParaRPr lang="en-US" altLang="zh-CN">
              <a:solidFill>
                <a:srgbClr val="0000CC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>
                <a:solidFill>
                  <a:srgbClr val="0000CC"/>
                </a:solidFill>
              </a:rPr>
              <a:t>    </a:t>
            </a:r>
            <a:r>
              <a:rPr lang="zh-CN" altLang="en-US">
                <a:solidFill>
                  <a:srgbClr val="0000CC"/>
                </a:solidFill>
              </a:rPr>
              <a:t>定</a:t>
            </a:r>
            <a:r>
              <a:rPr lang="en-US" altLang="zh-CN">
                <a:solidFill>
                  <a:srgbClr val="0000CC"/>
                </a:solidFill>
              </a:rPr>
              <a:t>,</a:t>
            </a:r>
            <a:r>
              <a:rPr lang="zh-CN" altLang="en-US">
                <a:solidFill>
                  <a:srgbClr val="0000CC"/>
                </a:solidFill>
              </a:rPr>
              <a:t>任意两个相等的非零向量都能用同一个有向线段表示</a:t>
            </a:r>
            <a:r>
              <a:rPr lang="en-US" altLang="zh-CN">
                <a:solidFill>
                  <a:srgbClr val="0000CC"/>
                </a:solidFill>
              </a:rPr>
              <a:t>.</a:t>
            </a:r>
            <a:endParaRPr lang="en-US" altLang="zh-CN">
              <a:solidFill>
                <a:srgbClr val="0000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/>
            </p:nvSpPr>
            <p:spPr>
              <a:xfrm>
                <a:off x="3160329" y="2893437"/>
                <a:ext cx="750205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 =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 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329" y="2893437"/>
                <a:ext cx="750205" cy="276999"/>
              </a:xfrm>
              <a:prstGeom prst="rect">
                <a:avLst/>
              </a:prstGeom>
              <a:blipFill rotWithShape="1">
                <a:blip r:embed="rId4"/>
                <a:stretch>
                  <a:fillRect l="-76" t="-136" r="-3612" b="186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接箭头连接符 30"/>
          <p:cNvCxnSpPr/>
          <p:nvPr/>
        </p:nvCxnSpPr>
        <p:spPr>
          <a:xfrm>
            <a:off x="3169337" y="2918496"/>
            <a:ext cx="208508" cy="1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直接箭头连接符 31"/>
          <p:cNvCxnSpPr/>
          <p:nvPr/>
        </p:nvCxnSpPr>
        <p:spPr>
          <a:xfrm>
            <a:off x="3697394" y="2909596"/>
            <a:ext cx="208508" cy="1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/>
              <p:cNvSpPr txBox="1"/>
              <p:nvPr/>
            </p:nvSpPr>
            <p:spPr>
              <a:xfrm>
                <a:off x="1327150" y="2893437"/>
                <a:ext cx="20678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150" y="2893437"/>
                <a:ext cx="206787" cy="276999"/>
              </a:xfrm>
              <a:prstGeom prst="rect">
                <a:avLst/>
              </a:prstGeom>
              <a:blipFill rotWithShape="1">
                <a:blip r:embed="rId1"/>
                <a:stretch>
                  <a:fillRect t="-136" r="-14848" b="186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/>
              <p:cNvSpPr txBox="1"/>
              <p:nvPr/>
            </p:nvSpPr>
            <p:spPr>
              <a:xfrm>
                <a:off x="1898650" y="2909596"/>
                <a:ext cx="203581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50" y="2909596"/>
                <a:ext cx="203581" cy="276999"/>
              </a:xfrm>
              <a:prstGeom prst="rect">
                <a:avLst/>
              </a:prstGeom>
              <a:blipFill rotWithShape="1">
                <a:blip r:embed="rId2"/>
                <a:stretch>
                  <a:fillRect t="-9" r="-15097" b="60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箭头连接符 34"/>
          <p:cNvCxnSpPr/>
          <p:nvPr/>
        </p:nvCxnSpPr>
        <p:spPr>
          <a:xfrm>
            <a:off x="1356658" y="2914434"/>
            <a:ext cx="208508" cy="1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直接箭头连接符 36"/>
          <p:cNvCxnSpPr/>
          <p:nvPr/>
        </p:nvCxnSpPr>
        <p:spPr>
          <a:xfrm>
            <a:off x="1898650" y="2909596"/>
            <a:ext cx="208508" cy="1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Shape 120"/>
          <p:cNvSpPr/>
          <p:nvPr/>
        </p:nvSpPr>
        <p:spPr>
          <a:xfrm>
            <a:off x="1390350" y="4042343"/>
            <a:ext cx="5194498" cy="78207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rgbClr val="C00000"/>
                </a:solidFill>
              </a:rPr>
              <a:t>任何一组平行向量都能平移到同一条直线上，因此，</a:t>
            </a:r>
            <a:endParaRPr lang="en-US" altLang="zh-CN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>
                <a:solidFill>
                  <a:srgbClr val="C00000"/>
                </a:solidFill>
              </a:rPr>
              <a:t>平行向量也叫做共线向量，同一直线上的向量平行</a:t>
            </a:r>
            <a:r>
              <a:rPr lang="en-US" altLang="zh-CN">
                <a:solidFill>
                  <a:srgbClr val="C00000"/>
                </a:solidFill>
              </a:rPr>
              <a:t>.</a:t>
            </a:r>
            <a:endParaRPr lang="en-US" altLang="zh-CN">
              <a:solidFill>
                <a:srgbClr val="C00000"/>
              </a:solidFill>
            </a:endParaRPr>
          </a:p>
        </p:txBody>
      </p:sp>
      <p:sp>
        <p:nvSpPr>
          <p:cNvPr id="40" name="矩形: 圆角 39"/>
          <p:cNvSpPr/>
          <p:nvPr/>
        </p:nvSpPr>
        <p:spPr>
          <a:xfrm>
            <a:off x="618302" y="4158553"/>
            <a:ext cx="651190" cy="646983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FF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共线</a:t>
            </a:r>
            <a:endParaRPr kumimoji="0" lang="en-US" altLang="zh-CN" sz="16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向量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87" y="2056275"/>
            <a:ext cx="1578054" cy="504161"/>
          </a:xfrm>
          <a:prstGeom prst="rect">
            <a:avLst/>
          </a:prstGeom>
        </p:spPr>
      </p:pic>
      <p:sp>
        <p:nvSpPr>
          <p:cNvPr id="42" name="Shape 120"/>
          <p:cNvSpPr/>
          <p:nvPr/>
        </p:nvSpPr>
        <p:spPr>
          <a:xfrm>
            <a:off x="6813686" y="2600458"/>
            <a:ext cx="1945451" cy="21725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 sz="1600">
                <a:solidFill>
                  <a:srgbClr val="0070C0"/>
                </a:solidFill>
              </a:rPr>
              <a:t>     向量             就意味着               并且它们的方向相同，但是</a:t>
            </a:r>
            <a:endParaRPr lang="en-US" altLang="zh-CN" sz="1600">
              <a:solidFill>
                <a:srgbClr val="0070C0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 sz="1600">
                <a:solidFill>
                  <a:srgbClr val="0070C0"/>
                </a:solidFill>
              </a:rPr>
              <a:t>               </a:t>
            </a:r>
            <a:r>
              <a:rPr lang="zh-CN" altLang="en-US" sz="1600">
                <a:solidFill>
                  <a:srgbClr val="0070C0"/>
                </a:solidFill>
              </a:rPr>
              <a:t>只能说明它们的模相等，方向未必相同</a:t>
            </a:r>
            <a:r>
              <a:rPr lang="en-US" altLang="zh-CN" sz="1600">
                <a:solidFill>
                  <a:srgbClr val="0070C0"/>
                </a:solidFill>
              </a:rPr>
              <a:t>.</a:t>
            </a:r>
            <a:endParaRPr lang="en-US" altLang="zh-CN" sz="1600">
              <a:solidFill>
                <a:srgbClr val="0070C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535467" y="2675707"/>
            <a:ext cx="750205" cy="276999"/>
            <a:chOff x="8073578" y="1844482"/>
            <a:chExt cx="750205" cy="27699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文本框 42"/>
                <p:cNvSpPr txBox="1"/>
                <p:nvPr/>
              </p:nvSpPr>
              <p:spPr>
                <a:xfrm>
                  <a:off x="8073578" y="1844482"/>
                  <a:ext cx="750205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zh-CN" altLang="en-US" sz="1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𝒂</m:t>
                        </m:r>
                        <m:r>
                          <a:rPr kumimoji="0" lang="en-US" altLang="zh-CN" sz="1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 =</m:t>
                        </m:r>
                        <m:r>
                          <a:rPr kumimoji="0" lang="en-US" altLang="zh-CN" sz="1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𝒃</m:t>
                        </m:r>
                        <m:r>
                          <a:rPr kumimoji="0" lang="en-US" altLang="zh-CN" sz="1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 </m:t>
                        </m:r>
                      </m:oMath>
                    </m:oMathPara>
                  </a14:m>
                  <a:endParaRPr kumimoji="0" lang="zh-CN" altLang="en-US" sz="1800" b="1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 panose="020B0604020202020204"/>
                  </a:endParaRPr>
                </a:p>
              </p:txBody>
            </p:sp>
          </mc:Choice>
          <mc:Fallback>
            <p:sp>
              <p:nvSpPr>
                <p:cNvPr id="43" name="文本框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3578" y="1844482"/>
                  <a:ext cx="750205" cy="276999"/>
                </a:xfrm>
                <a:prstGeom prst="rect">
                  <a:avLst/>
                </a:prstGeom>
                <a:blipFill rotWithShape="1">
                  <a:blip r:embed="rId4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直接箭头连接符 43"/>
            <p:cNvCxnSpPr/>
            <p:nvPr/>
          </p:nvCxnSpPr>
          <p:spPr>
            <a:xfrm>
              <a:off x="8082586" y="1869541"/>
              <a:ext cx="208508" cy="1"/>
            </a:xfrm>
            <a:prstGeom prst="straightConnector1">
              <a:avLst/>
            </a:prstGeom>
            <a:noFill/>
            <a:ln w="19050" cap="flat">
              <a:solidFill>
                <a:srgbClr val="C00000"/>
              </a:solidFill>
              <a:prstDash val="solid"/>
              <a:miter lim="800000"/>
              <a:tailEnd type="triangle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5" name="直接箭头连接符 44"/>
            <p:cNvCxnSpPr/>
            <p:nvPr/>
          </p:nvCxnSpPr>
          <p:spPr>
            <a:xfrm>
              <a:off x="8610643" y="1860641"/>
              <a:ext cx="208508" cy="1"/>
            </a:xfrm>
            <a:prstGeom prst="straightConnector1">
              <a:avLst/>
            </a:prstGeom>
            <a:noFill/>
            <a:ln w="19050" cap="flat">
              <a:solidFill>
                <a:srgbClr val="C00000"/>
              </a:solidFill>
              <a:prstDash val="solid"/>
              <a:miter lim="800000"/>
              <a:tailEnd type="triangle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本框 45"/>
              <p:cNvSpPr txBox="1"/>
              <p:nvPr/>
            </p:nvSpPr>
            <p:spPr>
              <a:xfrm>
                <a:off x="7182363" y="3004189"/>
                <a:ext cx="1045158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  <m:r>
                        <a:rPr lang="en-US" altLang="zh-CN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 =</m:t>
                      </m:r>
                      <m:r>
                        <a:rPr lang="en-US" altLang="zh-CN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  <m:r>
                        <a:rPr lang="en-US" altLang="zh-CN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 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46" name="文本框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363" y="3004189"/>
                <a:ext cx="1045158" cy="276999"/>
              </a:xfrm>
              <a:prstGeom prst="rect">
                <a:avLst/>
              </a:prstGeom>
              <a:blipFill rotWithShape="1">
                <a:blip r:embed="rId6"/>
                <a:stretch>
                  <a:fillRect l="-49" t="-1" r="-2325" b="5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箭头连接符 46"/>
          <p:cNvCxnSpPr/>
          <p:nvPr/>
        </p:nvCxnSpPr>
        <p:spPr>
          <a:xfrm>
            <a:off x="7264649" y="3019030"/>
            <a:ext cx="208508" cy="1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直接箭头连接符 47"/>
          <p:cNvCxnSpPr/>
          <p:nvPr/>
        </p:nvCxnSpPr>
        <p:spPr>
          <a:xfrm>
            <a:off x="7882170" y="3020141"/>
            <a:ext cx="208508" cy="1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文本框 48"/>
              <p:cNvSpPr txBox="1"/>
              <p:nvPr/>
            </p:nvSpPr>
            <p:spPr>
              <a:xfrm>
                <a:off x="6777782" y="3755392"/>
                <a:ext cx="1045158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𝒂</m:t>
                      </m:r>
                      <m:r>
                        <a:rPr lang="en-US" altLang="zh-CN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 =</m:t>
                      </m:r>
                      <m:r>
                        <a:rPr lang="en-US" altLang="zh-CN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𝒃</m:t>
                      </m:r>
                      <m:r>
                        <a:rPr lang="en-US" altLang="zh-CN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 </m:t>
                      </m:r>
                    </m:oMath>
                  </m:oMathPara>
                </a14:m>
                <a:endParaRPr kumimoji="0" lang="zh-CN" altLang="en-US" sz="1800" b="1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4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782" y="3755392"/>
                <a:ext cx="1045158" cy="276999"/>
              </a:xfrm>
              <a:prstGeom prst="rect">
                <a:avLst/>
              </a:prstGeom>
              <a:blipFill rotWithShape="1">
                <a:blip r:embed="rId6"/>
                <a:stretch>
                  <a:fillRect l="-41" t="-1" r="-2334" b="51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接箭头连接符 49"/>
          <p:cNvCxnSpPr/>
          <p:nvPr/>
        </p:nvCxnSpPr>
        <p:spPr>
          <a:xfrm>
            <a:off x="6860068" y="3770233"/>
            <a:ext cx="208508" cy="1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直接箭头连接符 50"/>
          <p:cNvCxnSpPr/>
          <p:nvPr/>
        </p:nvCxnSpPr>
        <p:spPr>
          <a:xfrm>
            <a:off x="7477589" y="3771344"/>
            <a:ext cx="208508" cy="1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2" grpId="0"/>
      <p:bldP spid="15" grpId="0"/>
      <p:bldP spid="36" grpId="0"/>
      <p:bldP spid="38" grpId="0"/>
      <p:bldP spid="2" grpId="0"/>
      <p:bldP spid="10" grpId="0"/>
      <p:bldP spid="14" grpId="0"/>
      <p:bldP spid="17" grpId="0"/>
      <p:bldP spid="19" grpId="0"/>
      <p:bldP spid="20" grpId="0"/>
      <p:bldP spid="22" grpId="0"/>
      <p:bldP spid="24" grpId="0"/>
      <p:bldP spid="26" grpId="0"/>
      <p:bldP spid="27" grpId="0"/>
      <p:bldP spid="28" grpId="0"/>
      <p:bldP spid="29" grpId="0"/>
      <p:bldP spid="33" grpId="0"/>
      <p:bldP spid="34" grpId="0"/>
      <p:bldP spid="39" grpId="0"/>
      <p:bldP spid="40" grpId="0"/>
      <p:bldP spid="42" grpId="0"/>
      <p:bldP spid="46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92074" y="503350"/>
            <a:ext cx="4669105" cy="0"/>
          </a:xfrm>
          <a:prstGeom prst="line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120"/>
          <p:cNvSpPr/>
          <p:nvPr/>
        </p:nvSpPr>
        <p:spPr>
          <a:xfrm>
            <a:off x="618303" y="197050"/>
            <a:ext cx="207749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b="1">
                <a:solidFill>
                  <a:srgbClr val="00B050"/>
                </a:solidFill>
              </a:rPr>
              <a:t>相等向量与共线向量</a:t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164894" y="197916"/>
            <a:ext cx="427180" cy="305434"/>
          </a:xfrm>
          <a:prstGeom prst="homePlate">
            <a:avLst/>
          </a:prstGeom>
          <a:solidFill>
            <a:srgbClr val="00B05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3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6" name="Shape 120"/>
          <p:cNvSpPr/>
          <p:nvPr/>
        </p:nvSpPr>
        <p:spPr>
          <a:xfrm>
            <a:off x="3476217" y="717790"/>
            <a:ext cx="2346738" cy="36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 u="sng">
                <a:solidFill>
                  <a:srgbClr val="FF0000"/>
                </a:solidFill>
              </a:rPr>
              <a:t>平行向量和共线向量</a:t>
            </a:r>
            <a:endParaRPr lang="en-US" altLang="zh-CN" u="sng">
              <a:solidFill>
                <a:srgbClr val="FF0000"/>
              </a:solidFill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592074" y="702799"/>
            <a:ext cx="1011258" cy="374568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0000FF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概念辨析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rgbClr val="0000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" name="Shape 120"/>
          <p:cNvSpPr/>
          <p:nvPr/>
        </p:nvSpPr>
        <p:spPr>
          <a:xfrm>
            <a:off x="618303" y="1136240"/>
            <a:ext cx="8082027" cy="11052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 sz="1600">
                <a:solidFill>
                  <a:srgbClr val="C00000"/>
                </a:solidFill>
              </a:rPr>
              <a:t>★ 共线向量就是平行向量，有了“相等向量”的概念</a:t>
            </a:r>
            <a:r>
              <a:rPr lang="en-US" altLang="zh-CN" sz="1600">
                <a:solidFill>
                  <a:srgbClr val="C00000"/>
                </a:solidFill>
              </a:rPr>
              <a:t>(</a:t>
            </a:r>
            <a:r>
              <a:rPr lang="zh-CN" altLang="en-US" sz="1600">
                <a:solidFill>
                  <a:srgbClr val="C00000"/>
                </a:solidFill>
              </a:rPr>
              <a:t>任意两个相等的非零向量，都可以用</a:t>
            </a:r>
            <a:endParaRPr lang="en-US" altLang="zh-CN" sz="1600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 sz="1600">
                <a:solidFill>
                  <a:srgbClr val="C00000"/>
                </a:solidFill>
              </a:rPr>
              <a:t>    </a:t>
            </a:r>
            <a:r>
              <a:rPr lang="zh-CN" altLang="en-US" sz="1600">
                <a:solidFill>
                  <a:srgbClr val="C00000"/>
                </a:solidFill>
              </a:rPr>
              <a:t>同一个有向线段表示，并且与有向线段的起点无关</a:t>
            </a:r>
            <a:r>
              <a:rPr lang="en-US" altLang="zh-CN" sz="1600">
                <a:solidFill>
                  <a:srgbClr val="C00000"/>
                </a:solidFill>
              </a:rPr>
              <a:t>)</a:t>
            </a:r>
            <a:r>
              <a:rPr lang="zh-CN" altLang="en-US" sz="1600">
                <a:solidFill>
                  <a:srgbClr val="C00000"/>
                </a:solidFill>
              </a:rPr>
              <a:t>之后，可知任意一组平行向量都可以</a:t>
            </a:r>
            <a:endParaRPr lang="en-US" altLang="zh-CN" sz="1600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 sz="1600">
                <a:solidFill>
                  <a:srgbClr val="C00000"/>
                </a:solidFill>
              </a:rPr>
              <a:t>    </a:t>
            </a:r>
            <a:r>
              <a:rPr lang="zh-CN" altLang="en-US" sz="1600">
                <a:solidFill>
                  <a:srgbClr val="C00000"/>
                </a:solidFill>
              </a:rPr>
              <a:t>移到同一直线上，因此平行向量就是共线向量</a:t>
            </a:r>
            <a:r>
              <a:rPr lang="en-US" altLang="zh-CN" sz="1600">
                <a:solidFill>
                  <a:srgbClr val="C00000"/>
                </a:solidFill>
              </a:rPr>
              <a:t>.</a:t>
            </a:r>
            <a:endParaRPr lang="en-US" altLang="zh-CN" sz="1600">
              <a:solidFill>
                <a:srgbClr val="C00000"/>
              </a:solidFill>
            </a:endParaRPr>
          </a:p>
        </p:txBody>
      </p:sp>
      <p:sp>
        <p:nvSpPr>
          <p:cNvPr id="53" name="Shape 120"/>
          <p:cNvSpPr/>
          <p:nvPr/>
        </p:nvSpPr>
        <p:spPr>
          <a:xfrm>
            <a:off x="618303" y="2300353"/>
            <a:ext cx="8082027" cy="6951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 sz="1600">
                <a:solidFill>
                  <a:srgbClr val="0000FF"/>
                </a:solidFill>
              </a:rPr>
              <a:t>★ 共线向量中“共线”的含义不是平面几何中的“共线”的含义，共线向量中的“共线”</a:t>
            </a:r>
            <a:endParaRPr lang="en-US" altLang="zh-CN" sz="1600">
              <a:solidFill>
                <a:srgbClr val="0000FF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en-US" altLang="zh-CN" sz="1600">
                <a:solidFill>
                  <a:srgbClr val="0000FF"/>
                </a:solidFill>
              </a:rPr>
              <a:t>    </a:t>
            </a:r>
            <a:r>
              <a:rPr lang="zh-CN" altLang="en-US" sz="1600">
                <a:solidFill>
                  <a:srgbClr val="0000FF"/>
                </a:solidFill>
              </a:rPr>
              <a:t>对应平面几何中的两种情况</a:t>
            </a:r>
            <a:r>
              <a:rPr lang="en-US" altLang="zh-CN" sz="1600">
                <a:solidFill>
                  <a:srgbClr val="0000FF"/>
                </a:solidFill>
              </a:rPr>
              <a:t>——</a:t>
            </a:r>
            <a:endParaRPr lang="en-US" altLang="zh-CN" sz="1600">
              <a:solidFill>
                <a:srgbClr val="0000FF"/>
              </a:solidFill>
            </a:endParaRPr>
          </a:p>
        </p:txBody>
      </p:sp>
      <p:sp>
        <p:nvSpPr>
          <p:cNvPr id="54" name="Shape 120"/>
          <p:cNvSpPr/>
          <p:nvPr/>
        </p:nvSpPr>
        <p:spPr>
          <a:xfrm>
            <a:off x="871475" y="2995543"/>
            <a:ext cx="3979926" cy="3258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 sz="1600">
                <a:solidFill>
                  <a:srgbClr val="7030A0"/>
                </a:solidFill>
              </a:rPr>
              <a:t>①表示两个向量的有向线段在同一直线上；  </a:t>
            </a:r>
            <a:endParaRPr lang="en-US" altLang="zh-CN" sz="1600">
              <a:solidFill>
                <a:srgbClr val="7030A0"/>
              </a:solidFill>
            </a:endParaRPr>
          </a:p>
        </p:txBody>
      </p:sp>
      <p:sp>
        <p:nvSpPr>
          <p:cNvPr id="55" name="Shape 120"/>
          <p:cNvSpPr/>
          <p:nvPr/>
        </p:nvSpPr>
        <p:spPr>
          <a:xfrm>
            <a:off x="871474" y="3321401"/>
            <a:ext cx="4449825" cy="3258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 sz="1600">
                <a:solidFill>
                  <a:srgbClr val="7030A0"/>
                </a:solidFill>
              </a:rPr>
              <a:t>②表示两个向量的有向线段所在的直线互相平行</a:t>
            </a:r>
            <a:r>
              <a:rPr lang="en-US" altLang="zh-CN" sz="1600">
                <a:solidFill>
                  <a:srgbClr val="7030A0"/>
                </a:solidFill>
              </a:rPr>
              <a:t>.</a:t>
            </a:r>
            <a:endParaRPr lang="en-US" altLang="zh-CN" sz="1600">
              <a:solidFill>
                <a:srgbClr val="7030A0"/>
              </a:solidFill>
            </a:endParaRPr>
          </a:p>
        </p:txBody>
      </p:sp>
      <p:sp>
        <p:nvSpPr>
          <p:cNvPr id="56" name="Shape 120"/>
          <p:cNvSpPr/>
          <p:nvPr/>
        </p:nvSpPr>
        <p:spPr>
          <a:xfrm>
            <a:off x="3476216" y="3668996"/>
            <a:ext cx="2366197" cy="36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 u="sng">
                <a:solidFill>
                  <a:srgbClr val="FF0000"/>
                </a:solidFill>
              </a:rPr>
              <a:t>相等向量和共线向量</a:t>
            </a:r>
            <a:endParaRPr lang="en-US" altLang="zh-CN" u="sng">
              <a:solidFill>
                <a:srgbClr val="FF0000"/>
              </a:solidFill>
            </a:endParaRPr>
          </a:p>
        </p:txBody>
      </p:sp>
      <p:sp>
        <p:nvSpPr>
          <p:cNvPr id="57" name="Shape 120"/>
          <p:cNvSpPr/>
          <p:nvPr/>
        </p:nvSpPr>
        <p:spPr>
          <a:xfrm>
            <a:off x="592075" y="4100782"/>
            <a:ext cx="6066992" cy="6951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 sz="1600">
                <a:solidFill>
                  <a:srgbClr val="00B050"/>
                </a:solidFill>
              </a:rPr>
              <a:t>★ 相等的向量方向相同且长度相等，所以相等向量一定是共线向量；</a:t>
            </a:r>
            <a:endParaRPr lang="en-US" altLang="zh-CN" sz="1600">
              <a:solidFill>
                <a:srgbClr val="00B050"/>
              </a:solidFill>
            </a:endParaRPr>
          </a:p>
          <a:p>
            <a:pPr lvl="0">
              <a:lnSpc>
                <a:spcPct val="150000"/>
              </a:lnSpc>
              <a:defRPr b="0">
                <a:solidFill>
                  <a:srgbClr val="000000"/>
                </a:solidFill>
              </a:defRPr>
            </a:pPr>
            <a:r>
              <a:rPr lang="zh-CN" altLang="en-US" sz="1600">
                <a:solidFill>
                  <a:srgbClr val="00B050"/>
                </a:solidFill>
              </a:rPr>
              <a:t>但是共线向量的模不一定相等，所以共线向量不一定是相等向量</a:t>
            </a:r>
            <a:r>
              <a:rPr lang="en-US" altLang="zh-CN" sz="1600">
                <a:solidFill>
                  <a:srgbClr val="00B050"/>
                </a:solidFill>
              </a:rPr>
              <a:t>.</a:t>
            </a:r>
            <a:endParaRPr lang="en-US" altLang="zh-CN" sz="1600">
              <a:solidFill>
                <a:srgbClr val="00B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5041" y="682717"/>
            <a:ext cx="511175" cy="4795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7740" y="3699503"/>
            <a:ext cx="450850" cy="379542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V="1">
            <a:off x="6883088" y="4587987"/>
            <a:ext cx="529834" cy="1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直接箭头连接符 16"/>
          <p:cNvCxnSpPr/>
          <p:nvPr/>
        </p:nvCxnSpPr>
        <p:spPr>
          <a:xfrm flipV="1">
            <a:off x="6883088" y="4288588"/>
            <a:ext cx="529834" cy="1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接箭头连接符 17"/>
          <p:cNvCxnSpPr/>
          <p:nvPr/>
        </p:nvCxnSpPr>
        <p:spPr>
          <a:xfrm flipV="1">
            <a:off x="7824245" y="4288588"/>
            <a:ext cx="529834" cy="1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直接箭头连接符 19"/>
          <p:cNvCxnSpPr/>
          <p:nvPr/>
        </p:nvCxnSpPr>
        <p:spPr>
          <a:xfrm flipV="1">
            <a:off x="7824245" y="4609535"/>
            <a:ext cx="876085" cy="1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文本框 3"/>
          <p:cNvSpPr txBox="1"/>
          <p:nvPr/>
        </p:nvSpPr>
        <p:spPr>
          <a:xfrm>
            <a:off x="6659067" y="3760202"/>
            <a:ext cx="913068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相等向量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766475" y="3760202"/>
            <a:ext cx="913068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共线向量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95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45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95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45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6" grpId="0"/>
      <p:bldP spid="38" grpId="0"/>
      <p:bldP spid="19" grpId="0"/>
      <p:bldP spid="53" grpId="0"/>
      <p:bldP spid="54" grpId="0"/>
      <p:bldP spid="55" grpId="0"/>
      <p:bldP spid="56" grpId="0"/>
      <p:bldP spid="57" grpId="0"/>
      <p:bldP spid="4" grpId="0"/>
      <p:bldP spid="22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2F2F2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BBE0E3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  <a:sym typeface="微软雅黑" panose="020B0503020204020204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BBE0E3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BBE0E3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  <a:sym typeface="微软雅黑" panose="020B0503020204020204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BBE0E3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3792</Words>
  <Application>WPS 演示</Application>
  <PresentationFormat/>
  <Paragraphs>483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Arial</vt:lpstr>
      <vt:lpstr>微软雅黑</vt:lpstr>
      <vt:lpstr>Helvetica Neue</vt:lpstr>
      <vt:lpstr>Cambria Math</vt:lpstr>
      <vt:lpstr>Cambria Math</vt:lpstr>
      <vt:lpstr>Arial Unicode MS</vt:lpstr>
      <vt:lpstr>Default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燕妹</cp:lastModifiedBy>
  <cp:revision>5</cp:revision>
  <cp:lastPrinted>2021-01-22T13:11:00Z</cp:lastPrinted>
  <dcterms:created xsi:type="dcterms:W3CDTF">2021-01-22T13:11:00Z</dcterms:created>
  <dcterms:modified xsi:type="dcterms:W3CDTF">2025-03-19T02:11:13Z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2052-12.1.0.20305</vt:lpwstr>
  </property>
  <property fmtid="{D5CDD505-2E9C-101B-9397-08002B2CF9AE}" pid="7" name="ICV">
    <vt:lpwstr>3D7279C2E3384DE8BD15D045C2160B57_13</vt:lpwstr>
  </property>
</Properties>
</file>