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78" r:id="rId3"/>
    <p:sldId id="374" r:id="rId4"/>
    <p:sldId id="427" r:id="rId5"/>
    <p:sldId id="428" r:id="rId6"/>
    <p:sldId id="430" r:id="rId7"/>
    <p:sldId id="302" r:id="rId8"/>
    <p:sldId id="431" r:id="rId9"/>
    <p:sldId id="432" r:id="rId10"/>
    <p:sldId id="399" r:id="rId11"/>
    <p:sldId id="433" r:id="rId12"/>
    <p:sldId id="421" r:id="rId13"/>
    <p:sldId id="426" r:id="rId14"/>
    <p:sldId id="435" r:id="rId15"/>
    <p:sldId id="436" r:id="rId16"/>
    <p:sldId id="420" r:id="rId17"/>
    <p:sldId id="437" r:id="rId18"/>
  </p:sldIdLst>
  <p:sldSz cx="9144000" cy="5130800"/>
  <p:notesSz cx="6858000" cy="9144000"/>
  <p:custDataLst>
    <p:tags r:id="rId24"/>
  </p:custDataLst>
  <p:defaultTextStyle>
    <a:lvl1pPr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indent="4572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indent="9144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indent="13716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indent="18288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indent="22860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indent="27432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indent="32004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indent="36576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1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01" initials="0" lastIdx="0" clrIdx="0"/>
  <p:cmAuthor id="2" name="Administra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6408" autoAdjust="0"/>
  </p:normalViewPr>
  <p:slideViewPr>
    <p:cSldViewPr snapToGrid="0" showGuides="1">
      <p:cViewPr>
        <p:scale>
          <a:sx n="100" d="100"/>
          <a:sy n="100" d="100"/>
        </p:scale>
        <p:origin x="-2112" y="-948"/>
      </p:cViewPr>
      <p:guideLst>
        <p:guide orient="horz" pos="161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-292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gs" Target="tags/tag1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6" name="Shape 3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med"/>
  <p:txStyles>
    <p:titleStyle>
      <a:lvl1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indent="457200"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indent="914400"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indent="1371600"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indent="1828800"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lvl1pPr marL="342900" indent="-342900">
        <a:spcBef>
          <a:spcPts val="700"/>
        </a:spcBef>
        <a:buSzTx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L="783590" indent="-326390">
        <a:spcBef>
          <a:spcPts val="700"/>
        </a:spcBef>
        <a:buSzTx/>
        <a:buChar char="–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L="1219200" indent="-304800">
        <a:spcBef>
          <a:spcPts val="700"/>
        </a:spcBef>
        <a:buSzTx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L="1737360" indent="-365760">
        <a:spcBef>
          <a:spcPts val="700"/>
        </a:spcBef>
        <a:buSzTx/>
        <a:buChar char="–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L="2194560" indent="-365760">
        <a:spcBef>
          <a:spcPts val="700"/>
        </a:spcBef>
        <a:buSzTx/>
        <a:buChar char="»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L="2692400" indent="-406400">
        <a:spcBef>
          <a:spcPts val="700"/>
        </a:spcBef>
        <a:buSzTx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L="3149600" indent="-406400">
        <a:spcBef>
          <a:spcPts val="700"/>
        </a:spcBef>
        <a:buSzTx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L="3606800" indent="-406400">
        <a:spcBef>
          <a:spcPts val="700"/>
        </a:spcBef>
        <a:buSzTx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L="4064000" indent="-406400">
        <a:spcBef>
          <a:spcPts val="700"/>
        </a:spcBef>
        <a:buSzTx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66.png"/><Relationship Id="rId8" Type="http://schemas.openxmlformats.org/officeDocument/2006/relationships/image" Target="../media/image65.png"/><Relationship Id="rId7" Type="http://schemas.openxmlformats.org/officeDocument/2006/relationships/image" Target="../media/image7.png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68.png"/><Relationship Id="rId10" Type="http://schemas.openxmlformats.org/officeDocument/2006/relationships/image" Target="../media/image67.png"/><Relationship Id="rId1" Type="http://schemas.openxmlformats.org/officeDocument/2006/relationships/image" Target="../media/image59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png"/><Relationship Id="rId8" Type="http://schemas.openxmlformats.org/officeDocument/2006/relationships/image" Target="../media/image76.png"/><Relationship Id="rId7" Type="http://schemas.openxmlformats.org/officeDocument/2006/relationships/image" Target="../media/image75.png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69.png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79.png"/><Relationship Id="rId3" Type="http://schemas.openxmlformats.org/officeDocument/2006/relationships/image" Target="../media/image78.png"/><Relationship Id="rId2" Type="http://schemas.openxmlformats.org/officeDocument/2006/relationships/image" Target="../media/image76.png"/><Relationship Id="rId1" Type="http://schemas.openxmlformats.org/officeDocument/2006/relationships/image" Target="../media/image77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84.png"/><Relationship Id="rId7" Type="http://schemas.openxmlformats.org/officeDocument/2006/relationships/image" Target="../media/image49.png"/><Relationship Id="rId6" Type="http://schemas.openxmlformats.org/officeDocument/2006/relationships/image" Target="../media/image83.png"/><Relationship Id="rId5" Type="http://schemas.openxmlformats.org/officeDocument/2006/relationships/image" Target="../media/image82.png"/><Relationship Id="rId4" Type="http://schemas.openxmlformats.org/officeDocument/2006/relationships/image" Target="../media/image34.png"/><Relationship Id="rId3" Type="http://schemas.openxmlformats.org/officeDocument/2006/relationships/image" Target="../media/image33.png"/><Relationship Id="rId2" Type="http://schemas.openxmlformats.org/officeDocument/2006/relationships/image" Target="../media/image70.png"/><Relationship Id="rId1" Type="http://schemas.openxmlformats.org/officeDocument/2006/relationships/image" Target="../media/image69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92.png"/><Relationship Id="rId8" Type="http://schemas.openxmlformats.org/officeDocument/2006/relationships/image" Target="../media/image91.png"/><Relationship Id="rId7" Type="http://schemas.openxmlformats.org/officeDocument/2006/relationships/image" Target="../media/image90.png"/><Relationship Id="rId6" Type="http://schemas.openxmlformats.org/officeDocument/2006/relationships/image" Target="../media/image89.png"/><Relationship Id="rId5" Type="http://schemas.openxmlformats.org/officeDocument/2006/relationships/image" Target="../media/image88.png"/><Relationship Id="rId4" Type="http://schemas.openxmlformats.org/officeDocument/2006/relationships/image" Target="../media/image87.png"/><Relationship Id="rId3" Type="http://schemas.openxmlformats.org/officeDocument/2006/relationships/image" Target="../media/image86.png"/><Relationship Id="rId2" Type="http://schemas.openxmlformats.org/officeDocument/2006/relationships/image" Target="../media/image85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77.png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9.png"/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image" Target="../media/image93.pn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9.png"/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image" Target="../media/image9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png"/><Relationship Id="rId8" Type="http://schemas.openxmlformats.org/officeDocument/2006/relationships/image" Target="../media/image16.png"/><Relationship Id="rId7" Type="http://schemas.openxmlformats.org/officeDocument/2006/relationships/image" Target="../media/image15.png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8.png"/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24.png"/><Relationship Id="rId8" Type="http://schemas.openxmlformats.org/officeDocument/2006/relationships/image" Target="../media/image23.png"/><Relationship Id="rId7" Type="http://schemas.openxmlformats.org/officeDocument/2006/relationships/image" Target="../media/image22.png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32.png"/><Relationship Id="rId8" Type="http://schemas.openxmlformats.org/officeDocument/2006/relationships/image" Target="../media/image31.png"/><Relationship Id="rId7" Type="http://schemas.openxmlformats.org/officeDocument/2006/relationships/image" Target="../media/image30.png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7.png"/><Relationship Id="rId11" Type="http://schemas.openxmlformats.org/officeDocument/2006/relationships/image" Target="../media/image34.png"/><Relationship Id="rId10" Type="http://schemas.openxmlformats.org/officeDocument/2006/relationships/image" Target="../media/image33.png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38.png"/><Relationship Id="rId8" Type="http://schemas.openxmlformats.org/officeDocument/2006/relationships/image" Target="../media/image37.png"/><Relationship Id="rId7" Type="http://schemas.openxmlformats.org/officeDocument/2006/relationships/image" Target="../media/image36.png"/><Relationship Id="rId6" Type="http://schemas.openxmlformats.org/officeDocument/2006/relationships/image" Target="../media/image33.png"/><Relationship Id="rId5" Type="http://schemas.openxmlformats.org/officeDocument/2006/relationships/image" Target="../media/image17.png"/><Relationship Id="rId4" Type="http://schemas.openxmlformats.org/officeDocument/2006/relationships/image" Target="../media/image15.png"/><Relationship Id="rId3" Type="http://schemas.openxmlformats.org/officeDocument/2006/relationships/image" Target="../media/image14.png"/><Relationship Id="rId2" Type="http://schemas.openxmlformats.org/officeDocument/2006/relationships/image" Target="../media/image34.png"/><Relationship Id="rId16" Type="http://schemas.openxmlformats.org/officeDocument/2006/relationships/slideLayout" Target="../slideLayouts/slideLayout2.xml"/><Relationship Id="rId15" Type="http://schemas.openxmlformats.org/officeDocument/2006/relationships/image" Target="../media/image41.png"/><Relationship Id="rId14" Type="http://schemas.openxmlformats.org/officeDocument/2006/relationships/image" Target="../media/image40.png"/><Relationship Id="rId13" Type="http://schemas.openxmlformats.org/officeDocument/2006/relationships/image" Target="../media/image39.png"/><Relationship Id="rId12" Type="http://schemas.openxmlformats.org/officeDocument/2006/relationships/image" Target="../media/image3.png"/><Relationship Id="rId11" Type="http://schemas.openxmlformats.org/officeDocument/2006/relationships/image" Target="../media/image16.png"/><Relationship Id="rId10" Type="http://schemas.openxmlformats.org/officeDocument/2006/relationships/image" Target="../media/image18.png"/><Relationship Id="rId1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46.png"/><Relationship Id="rId8" Type="http://schemas.openxmlformats.org/officeDocument/2006/relationships/image" Target="../media/image45.png"/><Relationship Id="rId7" Type="http://schemas.openxmlformats.org/officeDocument/2006/relationships/image" Target="../media/image44.png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36.png"/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49.png"/><Relationship Id="rId11" Type="http://schemas.openxmlformats.org/officeDocument/2006/relationships/image" Target="../media/image48.png"/><Relationship Id="rId10" Type="http://schemas.openxmlformats.org/officeDocument/2006/relationships/image" Target="../media/image47.png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png"/><Relationship Id="rId8" Type="http://schemas.openxmlformats.org/officeDocument/2006/relationships/image" Target="../media/image54.png"/><Relationship Id="rId7" Type="http://schemas.openxmlformats.org/officeDocument/2006/relationships/image" Target="../media/image53.png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49.png"/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7" Type="http://schemas.openxmlformats.org/officeDocument/2006/relationships/slideLayout" Target="../slideLayouts/slideLayout2.xml"/><Relationship Id="rId16" Type="http://schemas.openxmlformats.org/officeDocument/2006/relationships/image" Target="../media/image58.png"/><Relationship Id="rId15" Type="http://schemas.openxmlformats.org/officeDocument/2006/relationships/image" Target="../media/image57.png"/><Relationship Id="rId14" Type="http://schemas.openxmlformats.org/officeDocument/2006/relationships/image" Target="../media/image56.png"/><Relationship Id="rId13" Type="http://schemas.openxmlformats.org/officeDocument/2006/relationships/image" Target="../media/image10.png"/><Relationship Id="rId12" Type="http://schemas.openxmlformats.org/officeDocument/2006/relationships/image" Target="../media/image55.png"/><Relationship Id="rId11" Type="http://schemas.openxmlformats.org/officeDocument/2006/relationships/image" Target="../media/image17.png"/><Relationship Id="rId10" Type="http://schemas.openxmlformats.org/officeDocument/2006/relationships/image" Target="../media/image15.png"/><Relationship Id="rId1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492170" y="633918"/>
            <a:ext cx="57823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ct val="0"/>
              </a:spcAft>
            </a:pPr>
            <a:r>
              <a:rPr lang="zh-CN" altLang="zh-CN" sz="4000" b="1" kern="10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第</a:t>
            </a:r>
            <a:r>
              <a:rPr lang="en-US" altLang="zh-CN" sz="4000" b="1" kern="10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6</a:t>
            </a:r>
            <a:r>
              <a:rPr lang="zh-CN" altLang="zh-CN" sz="4000" b="1" kern="10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章 </a:t>
            </a:r>
            <a:r>
              <a:rPr lang="zh-CN" altLang="en-US" sz="4000" b="1" kern="10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平面向量及其应用</a:t>
            </a:r>
            <a:endParaRPr lang="zh-CN" altLang="zh-CN" sz="1600" kern="10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068455" y="1627777"/>
            <a:ext cx="4751622" cy="5494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ct val="0"/>
              </a:spcAft>
            </a:pPr>
            <a:r>
              <a:rPr lang="en-US" altLang="zh-CN" sz="2800" b="1" kern="1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6.2.1 </a:t>
            </a:r>
            <a:r>
              <a:rPr lang="zh-CN" altLang="en-US" sz="2800" b="1" kern="1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向量的加法和减法运算</a:t>
            </a:r>
            <a:endParaRPr lang="zh-CN" altLang="zh-CN" kern="10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5767" y="2425096"/>
            <a:ext cx="7463633" cy="20905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0"/>
          <p:cNvSpPr/>
          <p:nvPr/>
        </p:nvSpPr>
        <p:spPr>
          <a:xfrm>
            <a:off x="618303" y="197050"/>
            <a:ext cx="1615827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00B050"/>
                </a:solidFill>
              </a:rPr>
              <a:t>向量三角不等式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64894" y="197916"/>
            <a:ext cx="427180" cy="305434"/>
          </a:xfrm>
          <a:prstGeom prst="homePlate">
            <a:avLst/>
          </a:prstGeom>
          <a:solidFill>
            <a:srgbClr val="00B05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3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9" name="Shape 120"/>
          <p:cNvSpPr/>
          <p:nvPr/>
        </p:nvSpPr>
        <p:spPr>
          <a:xfrm>
            <a:off x="1660506" y="635172"/>
            <a:ext cx="5548223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 </a:t>
            </a:r>
            <a:r>
              <a:rPr lang="en-US" altLang="zh-CN">
                <a:solidFill>
                  <a:srgbClr val="0000FF"/>
                </a:solidFill>
              </a:rPr>
              <a:t>——                 ,              ,                </a:t>
            </a:r>
            <a:r>
              <a:rPr lang="zh-CN" altLang="en-US">
                <a:solidFill>
                  <a:srgbClr val="0000FF"/>
                </a:solidFill>
              </a:rPr>
              <a:t>三者的大小关系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160" name="矩形: 圆角 159"/>
          <p:cNvSpPr/>
          <p:nvPr/>
        </p:nvSpPr>
        <p:spPr>
          <a:xfrm>
            <a:off x="592074" y="702798"/>
            <a:ext cx="1011258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重点笔记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1" name="文本框 160"/>
              <p:cNvSpPr txBox="1"/>
              <p:nvPr/>
            </p:nvSpPr>
            <p:spPr>
              <a:xfrm>
                <a:off x="2234130" y="702798"/>
                <a:ext cx="3232423" cy="31265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𝒂</m:t>
                              </m:r>
                            </m:e>
                          </m:d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𝒃</m:t>
                              </m:r>
                            </m:e>
                          </m:d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61" name="文本框 1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4130" y="702798"/>
                <a:ext cx="3232423" cy="312650"/>
              </a:xfrm>
              <a:prstGeom prst="rect">
                <a:avLst/>
              </a:prstGeom>
              <a:blipFill rotWithShape="1">
                <a:blip r:embed="rId1"/>
                <a:stretch>
                  <a:fillRect l="-6" t="-156" r="-359" b="-586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2" name="直接箭头连接符 161"/>
          <p:cNvCxnSpPr/>
          <p:nvPr/>
        </p:nvCxnSpPr>
        <p:spPr>
          <a:xfrm>
            <a:off x="2389848" y="71238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3" name="直接箭头连接符 162"/>
          <p:cNvCxnSpPr/>
          <p:nvPr/>
        </p:nvCxnSpPr>
        <p:spPr>
          <a:xfrm>
            <a:off x="2951823" y="71765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4" name="直接箭头连接符 163"/>
          <p:cNvCxnSpPr/>
          <p:nvPr/>
        </p:nvCxnSpPr>
        <p:spPr>
          <a:xfrm>
            <a:off x="3611429" y="71765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5" name="直接箭头连接符 164"/>
          <p:cNvCxnSpPr/>
          <p:nvPr/>
        </p:nvCxnSpPr>
        <p:spPr>
          <a:xfrm>
            <a:off x="4025767" y="70569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6" name="直接箭头连接符 165"/>
          <p:cNvCxnSpPr/>
          <p:nvPr/>
        </p:nvCxnSpPr>
        <p:spPr>
          <a:xfrm>
            <a:off x="4622267" y="71238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7" name="直接箭头连接符 166"/>
          <p:cNvCxnSpPr/>
          <p:nvPr/>
        </p:nvCxnSpPr>
        <p:spPr>
          <a:xfrm>
            <a:off x="5169946" y="70279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8" name="Shape 120"/>
          <p:cNvSpPr/>
          <p:nvPr/>
        </p:nvSpPr>
        <p:spPr>
          <a:xfrm>
            <a:off x="678215" y="1122827"/>
            <a:ext cx="3487618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☆ 当向量     和     共线时： 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169" name="Shape 120"/>
          <p:cNvSpPr/>
          <p:nvPr/>
        </p:nvSpPr>
        <p:spPr>
          <a:xfrm>
            <a:off x="946999" y="1503103"/>
            <a:ext cx="3487618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①当非零向量     和     同向时，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170" name="Shape 120"/>
          <p:cNvSpPr/>
          <p:nvPr/>
        </p:nvSpPr>
        <p:spPr>
          <a:xfrm>
            <a:off x="946999" y="1883379"/>
            <a:ext cx="3487618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②当非零向量     和     反向时，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171" name="Shape 120"/>
          <p:cNvSpPr/>
          <p:nvPr/>
        </p:nvSpPr>
        <p:spPr>
          <a:xfrm>
            <a:off x="946999" y="2280533"/>
            <a:ext cx="4138568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③     和     中至少有一个为零向量时，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172" name="Shape 120"/>
          <p:cNvSpPr/>
          <p:nvPr/>
        </p:nvSpPr>
        <p:spPr>
          <a:xfrm>
            <a:off x="678215" y="2732532"/>
            <a:ext cx="3487618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7030A0"/>
                </a:solidFill>
              </a:rPr>
              <a:t>☆ 当向量     和     不共线时： </a:t>
            </a:r>
            <a:endParaRPr lang="en-US" altLang="zh-CN">
              <a:solidFill>
                <a:srgbClr val="7030A0"/>
              </a:solidFill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1660506" y="1187306"/>
            <a:ext cx="786444" cy="299193"/>
            <a:chOff x="5169946" y="1480909"/>
            <a:chExt cx="786444" cy="29919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3" name="文本框 172"/>
                <p:cNvSpPr txBox="1"/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        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173" name="文本框 1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4" name="直接箭头连接符 173"/>
            <p:cNvCxnSpPr/>
            <p:nvPr/>
          </p:nvCxnSpPr>
          <p:spPr>
            <a:xfrm>
              <a:off x="5200203" y="1490491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75" name="直接箭头连接符 174"/>
            <p:cNvCxnSpPr/>
            <p:nvPr/>
          </p:nvCxnSpPr>
          <p:spPr>
            <a:xfrm>
              <a:off x="5747882" y="1480909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76" name="组合 175"/>
          <p:cNvGrpSpPr/>
          <p:nvPr/>
        </p:nvGrpSpPr>
        <p:grpSpPr>
          <a:xfrm>
            <a:off x="2378262" y="1598218"/>
            <a:ext cx="786444" cy="299193"/>
            <a:chOff x="5169946" y="1480909"/>
            <a:chExt cx="786444" cy="29919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7" name="文本框 176"/>
                <p:cNvSpPr txBox="1"/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        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177" name="文本框 1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8" name="直接箭头连接符 177"/>
            <p:cNvCxnSpPr/>
            <p:nvPr/>
          </p:nvCxnSpPr>
          <p:spPr>
            <a:xfrm>
              <a:off x="5200203" y="1490491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79" name="直接箭头连接符 178"/>
            <p:cNvCxnSpPr/>
            <p:nvPr/>
          </p:nvCxnSpPr>
          <p:spPr>
            <a:xfrm>
              <a:off x="5747882" y="1480909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80" name="组合 179"/>
          <p:cNvGrpSpPr/>
          <p:nvPr/>
        </p:nvGrpSpPr>
        <p:grpSpPr>
          <a:xfrm>
            <a:off x="2378591" y="1959385"/>
            <a:ext cx="786444" cy="299193"/>
            <a:chOff x="5169946" y="1480909"/>
            <a:chExt cx="786444" cy="29919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1" name="文本框 180"/>
                <p:cNvSpPr txBox="1"/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        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181" name="文本框 18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2" name="直接箭头连接符 181"/>
            <p:cNvCxnSpPr/>
            <p:nvPr/>
          </p:nvCxnSpPr>
          <p:spPr>
            <a:xfrm>
              <a:off x="5200203" y="1490491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83" name="直接箭头连接符 182"/>
            <p:cNvCxnSpPr/>
            <p:nvPr/>
          </p:nvCxnSpPr>
          <p:spPr>
            <a:xfrm>
              <a:off x="5747882" y="1480909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84" name="组合 183"/>
          <p:cNvGrpSpPr/>
          <p:nvPr/>
        </p:nvGrpSpPr>
        <p:grpSpPr>
          <a:xfrm>
            <a:off x="1252370" y="2361616"/>
            <a:ext cx="786444" cy="299193"/>
            <a:chOff x="5169946" y="1480909"/>
            <a:chExt cx="786444" cy="29919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5" name="文本框 184"/>
                <p:cNvSpPr txBox="1"/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        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185" name="文本框 1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6" name="直接箭头连接符 185"/>
            <p:cNvCxnSpPr/>
            <p:nvPr/>
          </p:nvCxnSpPr>
          <p:spPr>
            <a:xfrm>
              <a:off x="5200203" y="1490491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87" name="直接箭头连接符 186"/>
            <p:cNvCxnSpPr/>
            <p:nvPr/>
          </p:nvCxnSpPr>
          <p:spPr>
            <a:xfrm>
              <a:off x="5747882" y="1480909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88" name="文本框 187"/>
              <p:cNvSpPr txBox="1"/>
              <p:nvPr/>
            </p:nvSpPr>
            <p:spPr>
              <a:xfrm>
                <a:off x="4078547" y="1540150"/>
                <a:ext cx="3270895" cy="31265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𝒂</m:t>
                              </m:r>
                            </m:e>
                          </m:d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𝒃</m:t>
                              </m:r>
                            </m:e>
                          </m:d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 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88" name="文本框 1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8547" y="1540150"/>
                <a:ext cx="3270895" cy="312650"/>
              </a:xfrm>
              <a:prstGeom prst="rect">
                <a:avLst/>
              </a:prstGeom>
              <a:blipFill rotWithShape="1">
                <a:blip r:embed="rId3"/>
                <a:stretch>
                  <a:fillRect l="-18" t="-88" r="-448" b="-593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0" name="直接箭头连接符 189"/>
          <p:cNvCxnSpPr/>
          <p:nvPr/>
        </p:nvCxnSpPr>
        <p:spPr>
          <a:xfrm>
            <a:off x="4258269" y="156343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1" name="直接箭头连接符 190"/>
          <p:cNvCxnSpPr/>
          <p:nvPr/>
        </p:nvCxnSpPr>
        <p:spPr>
          <a:xfrm>
            <a:off x="4820244" y="156870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2" name="直接箭头连接符 191"/>
          <p:cNvCxnSpPr/>
          <p:nvPr/>
        </p:nvCxnSpPr>
        <p:spPr>
          <a:xfrm>
            <a:off x="5479850" y="156871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3" name="直接箭头连接符 192"/>
          <p:cNvCxnSpPr/>
          <p:nvPr/>
        </p:nvCxnSpPr>
        <p:spPr>
          <a:xfrm>
            <a:off x="5894188" y="155674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4" name="直接箭头连接符 193"/>
          <p:cNvCxnSpPr/>
          <p:nvPr/>
        </p:nvCxnSpPr>
        <p:spPr>
          <a:xfrm>
            <a:off x="6490688" y="156343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5" name="直接箭头连接符 194"/>
          <p:cNvCxnSpPr/>
          <p:nvPr/>
        </p:nvCxnSpPr>
        <p:spPr>
          <a:xfrm>
            <a:off x="7038367" y="155385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6" name="文本框 195"/>
              <p:cNvSpPr txBox="1"/>
              <p:nvPr/>
            </p:nvSpPr>
            <p:spPr>
              <a:xfrm>
                <a:off x="4078547" y="1954885"/>
                <a:ext cx="3219599" cy="31265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𝒂</m:t>
                              </m:r>
                            </m:e>
                          </m:d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𝒃</m:t>
                              </m:r>
                            </m:e>
                          </m:d>
                        </m:e>
                      </m:d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96" name="文本框 1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8547" y="1954885"/>
                <a:ext cx="3219599" cy="312650"/>
              </a:xfrm>
              <a:prstGeom prst="rect">
                <a:avLst/>
              </a:prstGeom>
              <a:blipFill rotWithShape="1">
                <a:blip r:embed="rId4"/>
                <a:stretch>
                  <a:fillRect l="-18" t="-114" r="-471" b="-590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7" name="直接箭头连接符 196"/>
          <p:cNvCxnSpPr/>
          <p:nvPr/>
        </p:nvCxnSpPr>
        <p:spPr>
          <a:xfrm>
            <a:off x="4258269" y="197816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8" name="直接箭头连接符 197"/>
          <p:cNvCxnSpPr/>
          <p:nvPr/>
        </p:nvCxnSpPr>
        <p:spPr>
          <a:xfrm>
            <a:off x="4820244" y="198344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9" name="直接箭头连接符 198"/>
          <p:cNvCxnSpPr/>
          <p:nvPr/>
        </p:nvCxnSpPr>
        <p:spPr>
          <a:xfrm>
            <a:off x="5479850" y="198344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0" name="直接箭头连接符 199"/>
          <p:cNvCxnSpPr/>
          <p:nvPr/>
        </p:nvCxnSpPr>
        <p:spPr>
          <a:xfrm>
            <a:off x="5894188" y="197148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1" name="直接箭头连接符 200"/>
          <p:cNvCxnSpPr/>
          <p:nvPr/>
        </p:nvCxnSpPr>
        <p:spPr>
          <a:xfrm>
            <a:off x="6490688" y="197816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2" name="直接箭头连接符 201"/>
          <p:cNvCxnSpPr/>
          <p:nvPr/>
        </p:nvCxnSpPr>
        <p:spPr>
          <a:xfrm>
            <a:off x="7038367" y="196858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4" name="文本框 203"/>
              <p:cNvSpPr txBox="1"/>
              <p:nvPr/>
            </p:nvSpPr>
            <p:spPr>
              <a:xfrm>
                <a:off x="3611429" y="2783280"/>
                <a:ext cx="3219599" cy="31265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𝒂</m:t>
                              </m:r>
                            </m:e>
                          </m:d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𝒃</m:t>
                              </m:r>
                            </m:e>
                          </m:d>
                        </m:e>
                      </m:d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04" name="文本框 2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1429" y="2783280"/>
                <a:ext cx="3219599" cy="312650"/>
              </a:xfrm>
              <a:prstGeom prst="rect">
                <a:avLst/>
              </a:prstGeom>
              <a:blipFill rotWithShape="1">
                <a:blip r:embed="rId5"/>
                <a:stretch>
                  <a:fillRect l="-6" t="-24" r="-483" b="-599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5" name="文本框 204"/>
              <p:cNvSpPr txBox="1"/>
              <p:nvPr/>
            </p:nvSpPr>
            <p:spPr>
              <a:xfrm>
                <a:off x="4672031" y="2339041"/>
                <a:ext cx="3219599" cy="31265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𝒂</m:t>
                              </m:r>
                            </m:e>
                          </m:d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𝒃</m:t>
                              </m:r>
                            </m:e>
                          </m:d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05" name="文本框 2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2031" y="2339041"/>
                <a:ext cx="3219599" cy="312650"/>
              </a:xfrm>
              <a:prstGeom prst="rect">
                <a:avLst/>
              </a:prstGeom>
              <a:blipFill rotWithShape="1">
                <a:blip r:embed="rId6"/>
                <a:stretch>
                  <a:fillRect l="-10" t="-107" r="-458" b="-591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6" name="直接箭头连接符 205"/>
          <p:cNvCxnSpPr/>
          <p:nvPr/>
        </p:nvCxnSpPr>
        <p:spPr>
          <a:xfrm>
            <a:off x="4851753" y="236232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7" name="直接箭头连接符 206"/>
          <p:cNvCxnSpPr/>
          <p:nvPr/>
        </p:nvCxnSpPr>
        <p:spPr>
          <a:xfrm>
            <a:off x="5413728" y="236760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8" name="直接箭头连接符 207"/>
          <p:cNvCxnSpPr/>
          <p:nvPr/>
        </p:nvCxnSpPr>
        <p:spPr>
          <a:xfrm>
            <a:off x="6073334" y="236760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9" name="直接箭头连接符 208"/>
          <p:cNvCxnSpPr/>
          <p:nvPr/>
        </p:nvCxnSpPr>
        <p:spPr>
          <a:xfrm>
            <a:off x="6487672" y="235563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0" name="直接箭头连接符 209"/>
          <p:cNvCxnSpPr/>
          <p:nvPr/>
        </p:nvCxnSpPr>
        <p:spPr>
          <a:xfrm>
            <a:off x="7084172" y="236232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1" name="直接箭头连接符 210"/>
          <p:cNvCxnSpPr/>
          <p:nvPr/>
        </p:nvCxnSpPr>
        <p:spPr>
          <a:xfrm>
            <a:off x="7631851" y="235274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2" name="直接箭头连接符 211"/>
          <p:cNvCxnSpPr/>
          <p:nvPr/>
        </p:nvCxnSpPr>
        <p:spPr>
          <a:xfrm>
            <a:off x="3777114" y="279648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3" name="直接箭头连接符 212"/>
          <p:cNvCxnSpPr/>
          <p:nvPr/>
        </p:nvCxnSpPr>
        <p:spPr>
          <a:xfrm>
            <a:off x="4339089" y="280176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4" name="直接箭头连接符 213"/>
          <p:cNvCxnSpPr/>
          <p:nvPr/>
        </p:nvCxnSpPr>
        <p:spPr>
          <a:xfrm>
            <a:off x="4998695" y="280176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5" name="直接箭头连接符 214"/>
          <p:cNvCxnSpPr/>
          <p:nvPr/>
        </p:nvCxnSpPr>
        <p:spPr>
          <a:xfrm>
            <a:off x="5413033" y="278979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6" name="直接箭头连接符 215"/>
          <p:cNvCxnSpPr/>
          <p:nvPr/>
        </p:nvCxnSpPr>
        <p:spPr>
          <a:xfrm>
            <a:off x="6009533" y="279648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7" name="直接箭头连接符 216"/>
          <p:cNvCxnSpPr/>
          <p:nvPr/>
        </p:nvCxnSpPr>
        <p:spPr>
          <a:xfrm>
            <a:off x="6557212" y="278690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18" name="矩形: 圆角 217"/>
          <p:cNvSpPr/>
          <p:nvPr/>
        </p:nvSpPr>
        <p:spPr>
          <a:xfrm>
            <a:off x="970767" y="3320315"/>
            <a:ext cx="6966733" cy="1613436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7030A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219" name="图片 2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5926" y="3099107"/>
            <a:ext cx="1101897" cy="352037"/>
          </a:xfrm>
          <a:prstGeom prst="rect">
            <a:avLst/>
          </a:prstGeom>
        </p:spPr>
      </p:pic>
      <p:sp>
        <p:nvSpPr>
          <p:cNvPr id="220" name="Shape 120"/>
          <p:cNvSpPr/>
          <p:nvPr/>
        </p:nvSpPr>
        <p:spPr>
          <a:xfrm>
            <a:off x="1118300" y="3389747"/>
            <a:ext cx="6722060" cy="143385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       利用向量三角不等式可以解决有关向量的大小</a:t>
            </a:r>
            <a:r>
              <a:rPr lang="en-US" altLang="zh-CN" sz="1600">
                <a:solidFill>
                  <a:srgbClr val="7030A0"/>
                </a:solidFill>
              </a:rPr>
              <a:t>(</a:t>
            </a:r>
            <a:r>
              <a:rPr lang="zh-CN" altLang="en-US" sz="1600">
                <a:solidFill>
                  <a:srgbClr val="7030A0"/>
                </a:solidFill>
              </a:rPr>
              <a:t>模</a:t>
            </a:r>
            <a:r>
              <a:rPr lang="en-US" altLang="zh-CN" sz="1600">
                <a:solidFill>
                  <a:srgbClr val="7030A0"/>
                </a:solidFill>
              </a:rPr>
              <a:t>)</a:t>
            </a:r>
            <a:r>
              <a:rPr lang="zh-CN" altLang="en-US" sz="1600">
                <a:solidFill>
                  <a:srgbClr val="7030A0"/>
                </a:solidFill>
              </a:rPr>
              <a:t>的取值范围或最值</a:t>
            </a:r>
            <a:endParaRPr lang="en-US" altLang="zh-CN" sz="1600">
              <a:solidFill>
                <a:srgbClr val="7030A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问题，但需要注意的是运用此性质时，必须验证等号成立的条件，即</a:t>
            </a:r>
            <a:r>
              <a:rPr lang="en-US" altLang="zh-CN" sz="1600">
                <a:solidFill>
                  <a:srgbClr val="7030A0"/>
                </a:solidFill>
              </a:rPr>
              <a:t>:</a:t>
            </a:r>
            <a:endParaRPr lang="en-US" altLang="zh-CN" sz="1600">
              <a:solidFill>
                <a:srgbClr val="7030A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当     与      同向时，                             ；                                 </a:t>
            </a:r>
            <a:r>
              <a:rPr lang="en-US" altLang="zh-CN" sz="1600">
                <a:solidFill>
                  <a:srgbClr val="7030A0"/>
                </a:solidFill>
              </a:rPr>
              <a:t>;</a:t>
            </a:r>
            <a:endParaRPr lang="en-US" altLang="zh-CN" sz="1600">
              <a:solidFill>
                <a:srgbClr val="7030A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当     与      反向时，                                </a:t>
            </a:r>
            <a:r>
              <a:rPr lang="en-US" altLang="zh-CN" sz="1600">
                <a:solidFill>
                  <a:srgbClr val="7030A0"/>
                </a:solidFill>
              </a:rPr>
              <a:t>;                                .</a:t>
            </a:r>
            <a:endParaRPr lang="en-US" altLang="zh-CN" sz="1600">
              <a:solidFill>
                <a:srgbClr val="7030A0"/>
              </a:solidFill>
            </a:endParaRPr>
          </a:p>
        </p:txBody>
      </p:sp>
      <p:grpSp>
        <p:nvGrpSpPr>
          <p:cNvPr id="221" name="组合 220"/>
          <p:cNvGrpSpPr/>
          <p:nvPr/>
        </p:nvGrpSpPr>
        <p:grpSpPr>
          <a:xfrm>
            <a:off x="1331867" y="4192640"/>
            <a:ext cx="786444" cy="299193"/>
            <a:chOff x="5169946" y="1480909"/>
            <a:chExt cx="786444" cy="29919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2" name="文本框 221"/>
                <p:cNvSpPr txBox="1"/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        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222" name="文本框 2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23" name="直接箭头连接符 222"/>
            <p:cNvCxnSpPr/>
            <p:nvPr/>
          </p:nvCxnSpPr>
          <p:spPr>
            <a:xfrm>
              <a:off x="5200203" y="1490491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24" name="直接箭头连接符 223"/>
            <p:cNvCxnSpPr/>
            <p:nvPr/>
          </p:nvCxnSpPr>
          <p:spPr>
            <a:xfrm>
              <a:off x="5747882" y="1480909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225" name="组合 224"/>
          <p:cNvGrpSpPr/>
          <p:nvPr/>
        </p:nvGrpSpPr>
        <p:grpSpPr>
          <a:xfrm>
            <a:off x="1335795" y="4571654"/>
            <a:ext cx="786444" cy="299193"/>
            <a:chOff x="5169946" y="1480909"/>
            <a:chExt cx="786444" cy="29919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6" name="文本框 225"/>
                <p:cNvSpPr txBox="1"/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        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226" name="文本框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27" name="直接箭头连接符 226"/>
            <p:cNvCxnSpPr/>
            <p:nvPr/>
          </p:nvCxnSpPr>
          <p:spPr>
            <a:xfrm>
              <a:off x="5200203" y="1490491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28" name="直接箭头连接符 227"/>
            <p:cNvCxnSpPr/>
            <p:nvPr/>
          </p:nvCxnSpPr>
          <p:spPr>
            <a:xfrm>
              <a:off x="5747882" y="1480909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29" name="文本框 228"/>
              <p:cNvSpPr txBox="1"/>
              <p:nvPr/>
            </p:nvSpPr>
            <p:spPr>
              <a:xfrm>
                <a:off x="2845255" y="4179945"/>
                <a:ext cx="192219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lang="en-US" altLang="zh-CN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29" name="文本框 2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5255" y="4179945"/>
                <a:ext cx="1922193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24" t="-135" r="-1130" b="18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0" name="直接箭头连接符 229"/>
          <p:cNvCxnSpPr/>
          <p:nvPr/>
        </p:nvCxnSpPr>
        <p:spPr>
          <a:xfrm>
            <a:off x="2946207" y="422847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1" name="直接箭头连接符 230"/>
          <p:cNvCxnSpPr/>
          <p:nvPr/>
        </p:nvCxnSpPr>
        <p:spPr>
          <a:xfrm>
            <a:off x="3337674" y="420213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2" name="直接箭头连接符 231"/>
          <p:cNvCxnSpPr/>
          <p:nvPr/>
        </p:nvCxnSpPr>
        <p:spPr>
          <a:xfrm>
            <a:off x="3932505" y="421816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3" name="直接箭头连接符 232"/>
          <p:cNvCxnSpPr/>
          <p:nvPr/>
        </p:nvCxnSpPr>
        <p:spPr>
          <a:xfrm>
            <a:off x="4494480" y="420213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8" name="文本框 77"/>
              <p:cNvSpPr txBox="1"/>
              <p:nvPr/>
            </p:nvSpPr>
            <p:spPr>
              <a:xfrm>
                <a:off x="4830969" y="4167888"/>
                <a:ext cx="2065437" cy="31265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𝒂</m:t>
                              </m:r>
                            </m:e>
                          </m:d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𝒃</m:t>
                              </m:r>
                            </m:e>
                          </m:d>
                        </m:e>
                      </m:d>
                      <m:r>
                        <a:rPr lang="en-US" altLang="zh-CN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8" name="文本框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0969" y="4167888"/>
                <a:ext cx="2065437" cy="312650"/>
              </a:xfrm>
              <a:prstGeom prst="rect">
                <a:avLst/>
              </a:prstGeom>
              <a:blipFill rotWithShape="1">
                <a:blip r:embed="rId9"/>
                <a:stretch>
                  <a:fillRect l="-25" t="-123" r="-1000" b="19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0" name="组合 79"/>
          <p:cNvGrpSpPr/>
          <p:nvPr/>
        </p:nvGrpSpPr>
        <p:grpSpPr>
          <a:xfrm>
            <a:off x="1690763" y="2825808"/>
            <a:ext cx="786444" cy="299193"/>
            <a:chOff x="5169946" y="1480909"/>
            <a:chExt cx="786444" cy="29919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1" name="文本框 80"/>
                <p:cNvSpPr txBox="1"/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        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81" name="文本框 8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9946" y="1503103"/>
                  <a:ext cx="75661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2" name="直接箭头连接符 81"/>
            <p:cNvCxnSpPr/>
            <p:nvPr/>
          </p:nvCxnSpPr>
          <p:spPr>
            <a:xfrm>
              <a:off x="5200203" y="1490491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83" name="直接箭头连接符 82"/>
            <p:cNvCxnSpPr/>
            <p:nvPr/>
          </p:nvCxnSpPr>
          <p:spPr>
            <a:xfrm>
              <a:off x="5747882" y="1480909"/>
              <a:ext cx="208508" cy="1"/>
            </a:xfrm>
            <a:prstGeom prst="straightConnector1">
              <a:avLst/>
            </a:prstGeom>
            <a:noFill/>
            <a:ln w="19050" cap="flat">
              <a:solidFill>
                <a:srgbClr val="FF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cxnSp>
        <p:nvCxnSpPr>
          <p:cNvPr id="84" name="直接箭头连接符 83"/>
          <p:cNvCxnSpPr/>
          <p:nvPr/>
        </p:nvCxnSpPr>
        <p:spPr>
          <a:xfrm>
            <a:off x="4998695" y="420213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5" name="直接箭头连接符 84"/>
          <p:cNvCxnSpPr/>
          <p:nvPr/>
        </p:nvCxnSpPr>
        <p:spPr>
          <a:xfrm>
            <a:off x="5551145" y="419263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6" name="直接箭头连接符 85"/>
          <p:cNvCxnSpPr/>
          <p:nvPr/>
        </p:nvCxnSpPr>
        <p:spPr>
          <a:xfrm>
            <a:off x="6218041" y="421483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7" name="直接箭头连接符 86"/>
          <p:cNvCxnSpPr/>
          <p:nvPr/>
        </p:nvCxnSpPr>
        <p:spPr>
          <a:xfrm>
            <a:off x="6622520" y="420213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文本框 87"/>
              <p:cNvSpPr txBox="1"/>
              <p:nvPr/>
            </p:nvSpPr>
            <p:spPr>
              <a:xfrm>
                <a:off x="2845255" y="4535505"/>
                <a:ext cx="2139175" cy="31265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lang="en-US" altLang="zh-CN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altLang="zh-CN" b="1" i="1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altLang="zh-CN" b="1" i="1">
                                  <a:solidFill>
                                    <a:srgbClr val="0000FF"/>
                                  </a:solidFill>
                                  <a:latin typeface="Cambria Math" panose="02040503050406030204"/>
                                </a:rPr>
                              </m:ctrlPr>
                            </m:dPr>
                            <m:e>
                              <m:r>
                                <a:rPr lang="en-US" altLang="zh-CN" b="1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d>
                          <m:r>
                            <a:rPr lang="en-US" altLang="zh-CN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altLang="zh-CN" b="1" i="1">
                                  <a:solidFill>
                                    <a:srgbClr val="0000FF"/>
                                  </a:solidFill>
                                  <a:latin typeface="Cambria Math" panose="02040503050406030204"/>
                                </a:rPr>
                              </m:ctrlPr>
                            </m:dPr>
                            <m:e>
                              <m:r>
                                <a:rPr lang="en-US" altLang="zh-CN" b="1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8" name="文本框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5255" y="4535505"/>
                <a:ext cx="2139175" cy="312650"/>
              </a:xfrm>
              <a:prstGeom prst="rect">
                <a:avLst/>
              </a:prstGeom>
              <a:blipFill rotWithShape="1">
                <a:blip r:embed="rId10"/>
                <a:stretch>
                  <a:fillRect l="-21" t="-107" r="15" b="-591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文本框 88"/>
              <p:cNvSpPr txBox="1"/>
              <p:nvPr/>
            </p:nvSpPr>
            <p:spPr>
              <a:xfrm>
                <a:off x="4973097" y="4548499"/>
                <a:ext cx="192219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9" name="文本框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3097" y="4548499"/>
                <a:ext cx="1922193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21" t="-227" r="-1132" b="4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0" name="直接箭头连接符 89"/>
          <p:cNvCxnSpPr/>
          <p:nvPr/>
        </p:nvCxnSpPr>
        <p:spPr>
          <a:xfrm>
            <a:off x="2986688" y="459384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1" name="直接箭头连接符 90"/>
          <p:cNvCxnSpPr/>
          <p:nvPr/>
        </p:nvCxnSpPr>
        <p:spPr>
          <a:xfrm>
            <a:off x="3402921" y="458120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2" name="直接箭头连接符 91"/>
          <p:cNvCxnSpPr/>
          <p:nvPr/>
        </p:nvCxnSpPr>
        <p:spPr>
          <a:xfrm>
            <a:off x="4049761" y="458120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3" name="直接箭头连接符 92"/>
          <p:cNvCxnSpPr/>
          <p:nvPr/>
        </p:nvCxnSpPr>
        <p:spPr>
          <a:xfrm>
            <a:off x="4598734" y="458120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4" name="直接箭头连接符 93"/>
          <p:cNvCxnSpPr/>
          <p:nvPr/>
        </p:nvCxnSpPr>
        <p:spPr>
          <a:xfrm>
            <a:off x="5065692" y="457882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5" name="直接箭头连接符 94"/>
          <p:cNvCxnSpPr/>
          <p:nvPr/>
        </p:nvCxnSpPr>
        <p:spPr>
          <a:xfrm>
            <a:off x="5479850" y="457721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6" name="直接箭头连接符 95"/>
          <p:cNvCxnSpPr/>
          <p:nvPr/>
        </p:nvCxnSpPr>
        <p:spPr>
          <a:xfrm>
            <a:off x="6046617" y="457483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7" name="直接箭头连接符 96"/>
          <p:cNvCxnSpPr/>
          <p:nvPr/>
        </p:nvCxnSpPr>
        <p:spPr>
          <a:xfrm>
            <a:off x="6613384" y="457165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4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0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8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1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1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3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6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"/>
                            </p:stCondLst>
                            <p:childTnLst>
                              <p:par>
                                <p:cTn id="1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0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9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2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8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1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4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7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39" grpId="0"/>
      <p:bldP spid="160" grpId="0"/>
      <p:bldP spid="161" grpId="0"/>
      <p:bldP spid="168" grpId="0"/>
      <p:bldP spid="169" grpId="0"/>
      <p:bldP spid="170" grpId="0"/>
      <p:bldP spid="171" grpId="0"/>
      <p:bldP spid="172" grpId="0"/>
      <p:bldP spid="188" grpId="0"/>
      <p:bldP spid="196" grpId="0"/>
      <p:bldP spid="204" grpId="0"/>
      <p:bldP spid="205" grpId="0"/>
      <p:bldP spid="218" grpId="0"/>
      <p:bldP spid="220" grpId="0"/>
      <p:bldP spid="229" grpId="0"/>
      <p:bldP spid="78" grpId="0"/>
      <p:bldP spid="88" grpId="0"/>
      <p:bldP spid="8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矩形: 圆角 76"/>
          <p:cNvSpPr/>
          <p:nvPr/>
        </p:nvSpPr>
        <p:spPr>
          <a:xfrm>
            <a:off x="3088837" y="225359"/>
            <a:ext cx="3853933" cy="408620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  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对向量加减法的几何意义理解不透</a:t>
            </a:r>
            <a:endParaRPr kumimoji="0" lang="zh-CN" altLang="en-US" sz="18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7469" y="674685"/>
            <a:ext cx="975557" cy="64051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174345"/>
            <a:ext cx="2197100" cy="387137"/>
          </a:xfrm>
          <a:prstGeom prst="rect">
            <a:avLst/>
          </a:prstGeom>
        </p:spPr>
      </p:pic>
      <p:sp>
        <p:nvSpPr>
          <p:cNvPr id="4" name="矩形: 圆角 3"/>
          <p:cNvSpPr/>
          <p:nvPr/>
        </p:nvSpPr>
        <p:spPr>
          <a:xfrm>
            <a:off x="596760" y="790208"/>
            <a:ext cx="597899" cy="374568"/>
          </a:xfrm>
          <a:prstGeom prst="roundRect">
            <a:avLst/>
          </a:prstGeom>
          <a:solidFill>
            <a:srgbClr val="FFFF00">
              <a:alpha val="67000"/>
            </a:srgbClr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坑①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Shape 120"/>
          <p:cNvSpPr/>
          <p:nvPr/>
        </p:nvSpPr>
        <p:spPr>
          <a:xfrm>
            <a:off x="1413027" y="756060"/>
            <a:ext cx="5145868" cy="161307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如图，点</a:t>
            </a:r>
            <a:r>
              <a:rPr lang="en-US" altLang="zh-CN">
                <a:solidFill>
                  <a:schemeClr val="tx1"/>
                </a:solidFill>
              </a:rPr>
              <a:t>O</a:t>
            </a:r>
            <a:r>
              <a:rPr lang="zh-CN" altLang="en-US">
                <a:solidFill>
                  <a:schemeClr val="tx1"/>
                </a:solidFill>
              </a:rPr>
              <a:t>是平行四边形</a:t>
            </a:r>
            <a:r>
              <a:rPr lang="en-US" altLang="zh-CN">
                <a:solidFill>
                  <a:schemeClr val="tx1"/>
                </a:solidFill>
              </a:rPr>
              <a:t>ABCD</a:t>
            </a:r>
            <a:r>
              <a:rPr lang="zh-CN" altLang="en-US">
                <a:solidFill>
                  <a:schemeClr val="tx1"/>
                </a:solidFill>
              </a:rPr>
              <a:t>两条对角线的交点，</a:t>
            </a:r>
            <a:endParaRPr lang="en-US" altLang="zh-CN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则下列等式一定成立的是哪个？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chemeClr val="tx1"/>
                </a:solidFill>
              </a:rPr>
              <a:t>AB+AD=CA                B.  OA-OC=0</a:t>
            </a:r>
            <a:endParaRPr lang="en-US" altLang="zh-CN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chemeClr val="tx1"/>
                </a:solidFill>
              </a:rPr>
              <a:t>C.  BD-CD=BC                 D.  BO+OC=DA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26" name="Shape 120"/>
          <p:cNvSpPr/>
          <p:nvPr/>
        </p:nvSpPr>
        <p:spPr>
          <a:xfrm>
            <a:off x="560640" y="2385088"/>
            <a:ext cx="3687510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错解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r>
              <a:rPr lang="zh-CN" altLang="en-US">
                <a:solidFill>
                  <a:srgbClr val="C00000"/>
                </a:solidFill>
              </a:rPr>
              <a:t>思路不明确，不知道选啥</a:t>
            </a:r>
            <a:r>
              <a:rPr lang="en-US" altLang="zh-CN">
                <a:solidFill>
                  <a:srgbClr val="C00000"/>
                </a:solidFill>
              </a:rPr>
              <a:t>.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27" name="Shape 120"/>
          <p:cNvSpPr/>
          <p:nvPr/>
        </p:nvSpPr>
        <p:spPr>
          <a:xfrm>
            <a:off x="560640" y="2793707"/>
            <a:ext cx="3763710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【</a:t>
            </a:r>
            <a:r>
              <a:rPr lang="zh-CN" altLang="en-US">
                <a:solidFill>
                  <a:srgbClr val="0000FF"/>
                </a:solidFill>
              </a:rPr>
              <a:t>正解</a:t>
            </a:r>
            <a:r>
              <a:rPr lang="en-US" altLang="zh-CN">
                <a:solidFill>
                  <a:srgbClr val="0000FF"/>
                </a:solidFill>
              </a:rPr>
              <a:t>】AB+AD=AC</a:t>
            </a:r>
            <a:r>
              <a:rPr lang="zh-CN" altLang="en-US">
                <a:solidFill>
                  <a:srgbClr val="0000FF"/>
                </a:solidFill>
              </a:rPr>
              <a:t>，故</a:t>
            </a:r>
            <a:r>
              <a:rPr lang="en-US" altLang="zh-CN">
                <a:solidFill>
                  <a:srgbClr val="0000FF"/>
                </a:solidFill>
              </a:rPr>
              <a:t>A</a:t>
            </a:r>
            <a:r>
              <a:rPr lang="zh-CN" altLang="en-US">
                <a:solidFill>
                  <a:srgbClr val="0000FF"/>
                </a:solidFill>
              </a:rPr>
              <a:t>错误；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2" name="椭圆 1"/>
          <p:cNvSpPr/>
          <p:nvPr/>
        </p:nvSpPr>
        <p:spPr>
          <a:xfrm>
            <a:off x="2770373" y="165358"/>
            <a:ext cx="511688" cy="511688"/>
          </a:xfrm>
          <a:prstGeom prst="ellipse">
            <a:avLst/>
          </a:prstGeom>
          <a:solidFill>
            <a:srgbClr val="FFFF00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4" name="星形: 五角 23"/>
          <p:cNvSpPr/>
          <p:nvPr/>
        </p:nvSpPr>
        <p:spPr>
          <a:xfrm>
            <a:off x="2826708" y="184326"/>
            <a:ext cx="423311" cy="423311"/>
          </a:xfrm>
          <a:prstGeom prst="star5">
            <a:avLst/>
          </a:prstGeom>
          <a:solidFill>
            <a:srgbClr val="FF0000"/>
          </a:solidFill>
          <a:ln w="12700" cap="flat">
            <a:solidFill>
              <a:srgbClr val="FFFF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8" name="平行四边形 77"/>
          <p:cNvSpPr/>
          <p:nvPr/>
        </p:nvSpPr>
        <p:spPr>
          <a:xfrm>
            <a:off x="6728991" y="1034691"/>
            <a:ext cx="1598360" cy="1006886"/>
          </a:xfrm>
          <a:prstGeom prst="parallelogram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89" name="直接连接符 88"/>
          <p:cNvCxnSpPr/>
          <p:nvPr/>
        </p:nvCxnSpPr>
        <p:spPr>
          <a:xfrm flipV="1">
            <a:off x="6728991" y="1034692"/>
            <a:ext cx="1598360" cy="1006885"/>
          </a:xfrm>
          <a:prstGeom prst="line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3" name="直接连接符 112"/>
          <p:cNvCxnSpPr/>
          <p:nvPr/>
        </p:nvCxnSpPr>
        <p:spPr>
          <a:xfrm flipH="1" flipV="1">
            <a:off x="6976889" y="1034690"/>
            <a:ext cx="1097047" cy="1006887"/>
          </a:xfrm>
          <a:prstGeom prst="line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文本框 114"/>
              <p:cNvSpPr txBox="1"/>
              <p:nvPr/>
            </p:nvSpPr>
            <p:spPr>
              <a:xfrm>
                <a:off x="6635239" y="2041577"/>
                <a:ext cx="21640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5" name="文本框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239" y="2041577"/>
                <a:ext cx="216406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57" t="-19" r="-14087" b="6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6" name="文本框 115"/>
              <p:cNvSpPr txBox="1"/>
              <p:nvPr/>
            </p:nvSpPr>
            <p:spPr>
              <a:xfrm>
                <a:off x="8013200" y="2041577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6" name="文本框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3200" y="2041577"/>
                <a:ext cx="230832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58" t="-19" r="-13004" b="6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文本框 116"/>
              <p:cNvSpPr txBox="1"/>
              <p:nvPr/>
            </p:nvSpPr>
            <p:spPr>
              <a:xfrm>
                <a:off x="8338850" y="896190"/>
                <a:ext cx="20839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7" name="文本框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850" y="896190"/>
                <a:ext cx="208390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14" t="-74" r="-14864" b="12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文本框 117"/>
              <p:cNvSpPr txBox="1"/>
              <p:nvPr/>
            </p:nvSpPr>
            <p:spPr>
              <a:xfrm>
                <a:off x="6705563" y="896190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𝑫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8" name="文本框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563" y="896190"/>
                <a:ext cx="237244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252" t="-74" r="-12432" b="12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9" name="文本框 118"/>
              <p:cNvSpPr txBox="1"/>
              <p:nvPr/>
            </p:nvSpPr>
            <p:spPr>
              <a:xfrm>
                <a:off x="7363782" y="1555498"/>
                <a:ext cx="23243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9" name="文本框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3782" y="1555498"/>
                <a:ext cx="232436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139" t="-138" r="-13237" b="18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0" name="Shape 120"/>
          <p:cNvSpPr/>
          <p:nvPr/>
        </p:nvSpPr>
        <p:spPr>
          <a:xfrm>
            <a:off x="1460500" y="3264157"/>
            <a:ext cx="2597150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OA-OC=CA</a:t>
            </a:r>
            <a:r>
              <a:rPr lang="zh-CN" altLang="en-US">
                <a:solidFill>
                  <a:srgbClr val="0000FF"/>
                </a:solidFill>
              </a:rPr>
              <a:t>，故</a:t>
            </a:r>
            <a:r>
              <a:rPr lang="en-US" altLang="zh-CN">
                <a:solidFill>
                  <a:srgbClr val="0000FF"/>
                </a:solidFill>
              </a:rPr>
              <a:t>B</a:t>
            </a:r>
            <a:r>
              <a:rPr lang="zh-CN" altLang="en-US">
                <a:solidFill>
                  <a:srgbClr val="0000FF"/>
                </a:solidFill>
              </a:rPr>
              <a:t>错误；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121" name="Shape 120"/>
          <p:cNvSpPr/>
          <p:nvPr/>
        </p:nvSpPr>
        <p:spPr>
          <a:xfrm>
            <a:off x="1460500" y="3824667"/>
            <a:ext cx="3111500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BO+OC=BC=AD</a:t>
            </a:r>
            <a:r>
              <a:rPr lang="zh-CN" altLang="en-US">
                <a:solidFill>
                  <a:srgbClr val="0000FF"/>
                </a:solidFill>
              </a:rPr>
              <a:t>，故</a:t>
            </a:r>
            <a:r>
              <a:rPr lang="en-US" altLang="zh-CN">
                <a:solidFill>
                  <a:srgbClr val="0000FF"/>
                </a:solidFill>
              </a:rPr>
              <a:t>D</a:t>
            </a:r>
            <a:r>
              <a:rPr lang="zh-CN" altLang="en-US">
                <a:solidFill>
                  <a:srgbClr val="0000FF"/>
                </a:solidFill>
              </a:rPr>
              <a:t>错误；答案选</a:t>
            </a:r>
            <a:r>
              <a:rPr lang="en-US" altLang="zh-CN">
                <a:solidFill>
                  <a:srgbClr val="0000FF"/>
                </a:solidFill>
              </a:rPr>
              <a:t>C</a:t>
            </a:r>
            <a:endParaRPr lang="en-US" altLang="zh-CN">
              <a:solidFill>
                <a:srgbClr val="0000FF"/>
              </a:solidFill>
            </a:endParaRPr>
          </a:p>
        </p:txBody>
      </p:sp>
      <p:pic>
        <p:nvPicPr>
          <p:cNvPr id="122" name="图片 12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165" y="2034515"/>
            <a:ext cx="332881" cy="316573"/>
          </a:xfrm>
          <a:prstGeom prst="rect">
            <a:avLst/>
          </a:prstGeom>
        </p:spPr>
      </p:pic>
      <p:sp>
        <p:nvSpPr>
          <p:cNvPr id="123" name="矩形: 圆角 122"/>
          <p:cNvSpPr/>
          <p:nvPr/>
        </p:nvSpPr>
        <p:spPr>
          <a:xfrm>
            <a:off x="4530705" y="2862820"/>
            <a:ext cx="4209068" cy="1736643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7030A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★向量求和，注意“首尾顺次相连”；</a:t>
            </a:r>
            <a:endParaRPr kumimoji="0" lang="en-US" altLang="zh-CN" sz="16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marL="0" marR="0" indent="0" algn="l" defTabSz="914400" rtl="0" fontAlgn="auto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1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★向量求差，“共起点</a:t>
            </a:r>
            <a:r>
              <a:rPr lang="en-US" altLang="zh-CN" sz="1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,</a:t>
            </a:r>
            <a:r>
              <a:rPr lang="zh-CN" altLang="en-US" sz="1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连终点</a:t>
            </a:r>
            <a:r>
              <a:rPr lang="en-US" altLang="zh-CN" sz="1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,</a:t>
            </a:r>
            <a:r>
              <a:rPr lang="zh-CN" altLang="en-US" sz="1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指向被减”；</a:t>
            </a:r>
            <a:endParaRPr lang="en-US" altLang="zh-CN" sz="160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marL="0" marR="0" indent="0" algn="l" defTabSz="914400" rtl="0" fontAlgn="auto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1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★向量加减法的结果还是向量</a:t>
            </a:r>
            <a:r>
              <a:rPr lang="en-US" altLang="zh-CN" sz="1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.</a:t>
            </a:r>
            <a:endParaRPr lang="en-US" altLang="zh-CN" sz="160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124" name="图片 1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535" y="2558482"/>
            <a:ext cx="1472533" cy="470449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800" decel="100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4" grpId="0"/>
      <p:bldP spid="5" grpId="0"/>
      <p:bldP spid="26" grpId="0"/>
      <p:bldP spid="27" grpId="0"/>
      <p:bldP spid="2" grpId="0"/>
      <p:bldP spid="24" grpId="0"/>
      <p:bldP spid="78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5800" y="249912"/>
            <a:ext cx="2429345" cy="33943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hape 120"/>
          <p:cNvSpPr/>
          <p:nvPr/>
        </p:nvSpPr>
        <p:spPr>
          <a:xfrm>
            <a:off x="682776" y="679860"/>
            <a:ext cx="7686524" cy="324043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       在四边形</a:t>
            </a:r>
            <a:r>
              <a:rPr lang="en-US" altLang="zh-CN">
                <a:solidFill>
                  <a:schemeClr val="tx1"/>
                </a:solidFill>
              </a:rPr>
              <a:t>ABCD</a:t>
            </a:r>
            <a:r>
              <a:rPr lang="zh-CN" altLang="en-US">
                <a:solidFill>
                  <a:schemeClr val="tx1"/>
                </a:solidFill>
              </a:rPr>
              <a:t>中，</a:t>
            </a:r>
            <a:r>
              <a:rPr lang="en-US" altLang="zh-CN">
                <a:solidFill>
                  <a:schemeClr val="tx1"/>
                </a:solidFill>
              </a:rPr>
              <a:t>AB=DC</a:t>
            </a:r>
            <a:r>
              <a:rPr lang="zh-CN" altLang="en-US">
                <a:solidFill>
                  <a:schemeClr val="tx1"/>
                </a:solidFill>
              </a:rPr>
              <a:t>，且</a:t>
            </a:r>
            <a:r>
              <a:rPr lang="en-US" altLang="zh-CN">
                <a:solidFill>
                  <a:schemeClr val="tx1"/>
                </a:solidFill>
              </a:rPr>
              <a:t>|AD-AB|=|AD+AB|</a:t>
            </a:r>
            <a:r>
              <a:rPr lang="zh-CN" altLang="en-US">
                <a:solidFill>
                  <a:schemeClr val="tx1"/>
                </a:solidFill>
              </a:rPr>
              <a:t>，则四边形</a:t>
            </a:r>
            <a:r>
              <a:rPr lang="en-US" altLang="zh-CN">
                <a:solidFill>
                  <a:schemeClr val="tx1"/>
                </a:solidFill>
              </a:rPr>
              <a:t>ABCD</a:t>
            </a:r>
            <a:r>
              <a:rPr lang="zh-CN" altLang="en-US">
                <a:solidFill>
                  <a:schemeClr val="tx1"/>
                </a:solidFill>
              </a:rPr>
              <a:t>是（         ）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20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平行四边形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20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菱形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20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矩形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20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正方形</a:t>
            </a:r>
            <a:endParaRPr lang="en-US" altLang="zh-CN">
              <a:solidFill>
                <a:schemeClr val="tx1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00" y="3056865"/>
            <a:ext cx="332881" cy="316573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3721100" y="1907050"/>
            <a:ext cx="3175000" cy="1540999"/>
          </a:xfrm>
          <a:prstGeom prst="rect">
            <a:avLst/>
          </a:prstGeom>
          <a:noFill/>
          <a:ln w="381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3721100" y="1907050"/>
            <a:ext cx="3175000" cy="1540999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直接连接符 10"/>
          <p:cNvCxnSpPr/>
          <p:nvPr/>
        </p:nvCxnSpPr>
        <p:spPr>
          <a:xfrm>
            <a:off x="3721100" y="1907050"/>
            <a:ext cx="3175000" cy="1540999"/>
          </a:xfrm>
          <a:prstGeom prst="line">
            <a:avLst/>
          </a:prstGeom>
          <a:noFill/>
          <a:ln w="28575" cap="flat">
            <a:solidFill>
              <a:srgbClr val="FF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文本框 14"/>
              <p:cNvSpPr txBox="1"/>
              <p:nvPr/>
            </p:nvSpPr>
            <p:spPr>
              <a:xfrm>
                <a:off x="3395511" y="1591951"/>
                <a:ext cx="288541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24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24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5511" y="1591951"/>
                <a:ext cx="288541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58" t="-2" r="-14160" b="10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文本框 15"/>
              <p:cNvSpPr txBox="1"/>
              <p:nvPr/>
            </p:nvSpPr>
            <p:spPr>
              <a:xfrm>
                <a:off x="6933148" y="1605397"/>
                <a:ext cx="307777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24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24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6" name="文本框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3148" y="1605397"/>
                <a:ext cx="307777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71" t="-32" r="-12992" b="13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文本框 16"/>
              <p:cNvSpPr txBox="1"/>
              <p:nvPr/>
            </p:nvSpPr>
            <p:spPr>
              <a:xfrm>
                <a:off x="6970195" y="3276829"/>
                <a:ext cx="277319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24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24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7" name="文本框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0195" y="3276829"/>
                <a:ext cx="277319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157" t="-62" r="-14561" b="16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1"/>
              <p:nvPr/>
            </p:nvSpPr>
            <p:spPr>
              <a:xfrm>
                <a:off x="3331214" y="3276829"/>
                <a:ext cx="315791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24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𝑫</m:t>
                      </m:r>
                    </m:oMath>
                  </m:oMathPara>
                </a14:m>
                <a:endParaRPr kumimoji="0" lang="zh-CN" altLang="en-US" sz="24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1214" y="3276829"/>
                <a:ext cx="315791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1" t="-62" r="-12806" b="16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5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矩形: 圆角 76"/>
          <p:cNvSpPr/>
          <p:nvPr/>
        </p:nvSpPr>
        <p:spPr>
          <a:xfrm>
            <a:off x="3088837" y="225359"/>
            <a:ext cx="3853933" cy="408620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  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忽视向量共线、零向量等特殊情况</a:t>
            </a:r>
            <a:endParaRPr kumimoji="0" lang="zh-CN" altLang="en-US" sz="18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7469" y="674685"/>
            <a:ext cx="975557" cy="64051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174345"/>
            <a:ext cx="2197100" cy="387137"/>
          </a:xfrm>
          <a:prstGeom prst="rect">
            <a:avLst/>
          </a:prstGeom>
        </p:spPr>
      </p:pic>
      <p:sp>
        <p:nvSpPr>
          <p:cNvPr id="4" name="矩形: 圆角 3"/>
          <p:cNvSpPr/>
          <p:nvPr/>
        </p:nvSpPr>
        <p:spPr>
          <a:xfrm>
            <a:off x="596760" y="790208"/>
            <a:ext cx="597899" cy="374568"/>
          </a:xfrm>
          <a:prstGeom prst="roundRect">
            <a:avLst/>
          </a:prstGeom>
          <a:solidFill>
            <a:srgbClr val="FFFF00">
              <a:alpha val="67000"/>
            </a:srgbClr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坑②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Shape 120"/>
          <p:cNvSpPr/>
          <p:nvPr/>
        </p:nvSpPr>
        <p:spPr>
          <a:xfrm>
            <a:off x="1413027" y="756060"/>
            <a:ext cx="7326746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已知非零向量    ，   ，   满足                      ，那么表示     ，  ，</a:t>
            </a:r>
            <a:endParaRPr lang="en-US" altLang="zh-CN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的有向线段能否构成三角形？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26" name="Shape 120"/>
          <p:cNvSpPr/>
          <p:nvPr/>
        </p:nvSpPr>
        <p:spPr>
          <a:xfrm>
            <a:off x="499077" y="1542642"/>
            <a:ext cx="8348410" cy="157844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错解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r>
              <a:rPr lang="zh-CN" altLang="en-US">
                <a:solidFill>
                  <a:srgbClr val="C00000"/>
                </a:solidFill>
              </a:rPr>
              <a:t>在平面上任选一点</a:t>
            </a:r>
            <a:r>
              <a:rPr lang="en-US" altLang="zh-CN">
                <a:solidFill>
                  <a:srgbClr val="C00000"/>
                </a:solidFill>
              </a:rPr>
              <a:t>A</a:t>
            </a:r>
            <a:r>
              <a:rPr lang="zh-CN" altLang="en-US">
                <a:solidFill>
                  <a:srgbClr val="C00000"/>
                </a:solidFill>
              </a:rPr>
              <a:t>，做</a:t>
            </a:r>
            <a:r>
              <a:rPr lang="en-US" altLang="zh-CN">
                <a:solidFill>
                  <a:srgbClr val="C00000"/>
                </a:solidFill>
              </a:rPr>
              <a:t>AB=    </a:t>
            </a:r>
            <a:r>
              <a:rPr lang="zh-CN" altLang="en-US">
                <a:solidFill>
                  <a:srgbClr val="C00000"/>
                </a:solidFill>
              </a:rPr>
              <a:t>，再以</a:t>
            </a:r>
            <a:r>
              <a:rPr lang="en-US" altLang="zh-CN">
                <a:solidFill>
                  <a:srgbClr val="C00000"/>
                </a:solidFill>
              </a:rPr>
              <a:t>B</a:t>
            </a:r>
            <a:r>
              <a:rPr lang="zh-CN" altLang="en-US">
                <a:solidFill>
                  <a:srgbClr val="C00000"/>
                </a:solidFill>
              </a:rPr>
              <a:t>为起点作</a:t>
            </a:r>
            <a:r>
              <a:rPr lang="en-US" altLang="zh-CN">
                <a:solidFill>
                  <a:srgbClr val="C00000"/>
                </a:solidFill>
              </a:rPr>
              <a:t>BC=    </a:t>
            </a:r>
            <a:r>
              <a:rPr lang="zh-CN" altLang="en-US">
                <a:solidFill>
                  <a:srgbClr val="C00000"/>
                </a:solidFill>
              </a:rPr>
              <a:t>，则</a:t>
            </a:r>
            <a:r>
              <a:rPr lang="en-US" altLang="zh-CN">
                <a:solidFill>
                  <a:srgbClr val="C00000"/>
                </a:solidFill>
              </a:rPr>
              <a:t>AC=         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             </a:t>
            </a:r>
            <a:r>
              <a:rPr lang="zh-CN" altLang="en-US">
                <a:solidFill>
                  <a:srgbClr val="C00000"/>
                </a:solidFill>
              </a:rPr>
              <a:t>∵                       ，∴</a:t>
            </a:r>
            <a:r>
              <a:rPr lang="en-US" altLang="zh-CN">
                <a:solidFill>
                  <a:srgbClr val="C00000"/>
                </a:solidFill>
              </a:rPr>
              <a:t>                                         .</a:t>
            </a:r>
            <a:r>
              <a:rPr lang="zh-CN" altLang="en-US">
                <a:solidFill>
                  <a:srgbClr val="C00000"/>
                </a:solidFill>
              </a:rPr>
              <a:t>∴当                       时，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             </a:t>
            </a:r>
            <a:r>
              <a:rPr lang="zh-CN" altLang="en-US">
                <a:solidFill>
                  <a:srgbClr val="C00000"/>
                </a:solidFill>
              </a:rPr>
              <a:t>表示    ，   ，   的有向线段一定能构成</a:t>
            </a:r>
            <a:r>
              <a:rPr lang="en-US" altLang="zh-CN">
                <a:solidFill>
                  <a:srgbClr val="C00000"/>
                </a:solidFill>
              </a:rPr>
              <a:t>ΔABC.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27" name="Shape 120"/>
          <p:cNvSpPr/>
          <p:nvPr/>
        </p:nvSpPr>
        <p:spPr>
          <a:xfrm>
            <a:off x="536155" y="3262362"/>
            <a:ext cx="4581106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【</a:t>
            </a:r>
            <a:r>
              <a:rPr lang="zh-CN" altLang="en-US">
                <a:solidFill>
                  <a:srgbClr val="0000FF"/>
                </a:solidFill>
              </a:rPr>
              <a:t>正解</a:t>
            </a:r>
            <a:r>
              <a:rPr lang="en-US" altLang="zh-CN">
                <a:solidFill>
                  <a:srgbClr val="0000FF"/>
                </a:solidFill>
              </a:rPr>
              <a:t>】</a:t>
            </a:r>
            <a:r>
              <a:rPr lang="zh-CN" altLang="en-US">
                <a:solidFill>
                  <a:srgbClr val="0000FF"/>
                </a:solidFill>
              </a:rPr>
              <a:t>①当     ，    不共线时，方法同上；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2" name="椭圆 1"/>
          <p:cNvSpPr/>
          <p:nvPr/>
        </p:nvSpPr>
        <p:spPr>
          <a:xfrm>
            <a:off x="2770373" y="165358"/>
            <a:ext cx="511688" cy="511688"/>
          </a:xfrm>
          <a:prstGeom prst="ellipse">
            <a:avLst/>
          </a:prstGeom>
          <a:solidFill>
            <a:srgbClr val="FFFF00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4" name="星形: 五角 23"/>
          <p:cNvSpPr/>
          <p:nvPr/>
        </p:nvSpPr>
        <p:spPr>
          <a:xfrm>
            <a:off x="2826708" y="184326"/>
            <a:ext cx="423311" cy="423311"/>
          </a:xfrm>
          <a:prstGeom prst="star5">
            <a:avLst/>
          </a:prstGeom>
          <a:solidFill>
            <a:srgbClr val="FF0000"/>
          </a:solidFill>
          <a:ln w="12700" cap="flat">
            <a:solidFill>
              <a:srgbClr val="FFFF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/>
              <p:cNvSpPr txBox="1"/>
              <p:nvPr/>
            </p:nvSpPr>
            <p:spPr>
              <a:xfrm>
                <a:off x="2826708" y="892614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8" name="文本框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6708" y="892614"/>
                <a:ext cx="206788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56" t="-158" r="-14691" b="20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直接箭头连接符 28"/>
          <p:cNvCxnSpPr/>
          <p:nvPr/>
        </p:nvCxnSpPr>
        <p:spPr>
          <a:xfrm>
            <a:off x="2826708" y="89261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文本框 29"/>
              <p:cNvSpPr txBox="1"/>
              <p:nvPr/>
            </p:nvSpPr>
            <p:spPr>
              <a:xfrm>
                <a:off x="3282061" y="904098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0" name="文本框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2061" y="904098"/>
                <a:ext cx="203581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187" t="-178" r="-14910" b="22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直接箭头连接符 30"/>
          <p:cNvCxnSpPr/>
          <p:nvPr/>
        </p:nvCxnSpPr>
        <p:spPr>
          <a:xfrm>
            <a:off x="3282061" y="90409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文本框 31"/>
              <p:cNvSpPr txBox="1"/>
              <p:nvPr/>
            </p:nvSpPr>
            <p:spPr>
              <a:xfrm>
                <a:off x="3648564" y="901271"/>
                <a:ext cx="18113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2" name="文本框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564" y="901271"/>
                <a:ext cx="181139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270" t="-74" r="-16466" b="12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直接箭头连接符 32"/>
          <p:cNvCxnSpPr/>
          <p:nvPr/>
        </p:nvCxnSpPr>
        <p:spPr>
          <a:xfrm>
            <a:off x="3648564" y="90462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文本框 33"/>
              <p:cNvSpPr txBox="1"/>
              <p:nvPr/>
            </p:nvSpPr>
            <p:spPr>
              <a:xfrm>
                <a:off x="4393787" y="880823"/>
                <a:ext cx="145392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4" name="文本框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3787" y="880823"/>
                <a:ext cx="1453924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15" t="-28" r="-1704" b="7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直接箭头连接符 34"/>
          <p:cNvCxnSpPr/>
          <p:nvPr/>
        </p:nvCxnSpPr>
        <p:spPr>
          <a:xfrm>
            <a:off x="4434148" y="917528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" name="直接箭头连接符 35"/>
          <p:cNvCxnSpPr/>
          <p:nvPr/>
        </p:nvCxnSpPr>
        <p:spPr>
          <a:xfrm>
            <a:off x="4848225" y="917528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" name="直接箭头连接符 36"/>
          <p:cNvCxnSpPr/>
          <p:nvPr/>
        </p:nvCxnSpPr>
        <p:spPr>
          <a:xfrm>
            <a:off x="5219961" y="917528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8" name="直接箭头连接符 37"/>
          <p:cNvCxnSpPr/>
          <p:nvPr/>
        </p:nvCxnSpPr>
        <p:spPr>
          <a:xfrm>
            <a:off x="5667257" y="900859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文本框 38"/>
              <p:cNvSpPr txBox="1"/>
              <p:nvPr/>
            </p:nvSpPr>
            <p:spPr>
              <a:xfrm>
                <a:off x="7062158" y="873970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9" name="文本框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2158" y="873970"/>
                <a:ext cx="206788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56" t="-76" r="-14691" b="12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直接箭头连接符 39"/>
          <p:cNvCxnSpPr/>
          <p:nvPr/>
        </p:nvCxnSpPr>
        <p:spPr>
          <a:xfrm>
            <a:off x="7062158" y="87397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文本框 40"/>
              <p:cNvSpPr txBox="1"/>
              <p:nvPr/>
            </p:nvSpPr>
            <p:spPr>
              <a:xfrm>
                <a:off x="7517511" y="885454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1" name="文本框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7511" y="885454"/>
                <a:ext cx="203581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187" t="-95" r="-14910" b="14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直接箭头连接符 41"/>
          <p:cNvCxnSpPr/>
          <p:nvPr/>
        </p:nvCxnSpPr>
        <p:spPr>
          <a:xfrm>
            <a:off x="7517511" y="88545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文本框 42"/>
              <p:cNvSpPr txBox="1"/>
              <p:nvPr/>
            </p:nvSpPr>
            <p:spPr>
              <a:xfrm>
                <a:off x="7884014" y="882627"/>
                <a:ext cx="18113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3" name="文本框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4014" y="882627"/>
                <a:ext cx="181139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270" t="-221" r="-16466" b="4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直接箭头连接符 43"/>
          <p:cNvCxnSpPr/>
          <p:nvPr/>
        </p:nvCxnSpPr>
        <p:spPr>
          <a:xfrm>
            <a:off x="7884014" y="88598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5" name="直接箭头连接符 44"/>
          <p:cNvCxnSpPr/>
          <p:nvPr/>
        </p:nvCxnSpPr>
        <p:spPr>
          <a:xfrm>
            <a:off x="3910455" y="1699848"/>
            <a:ext cx="249510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文本框 45"/>
              <p:cNvSpPr txBox="1"/>
              <p:nvPr/>
            </p:nvSpPr>
            <p:spPr>
              <a:xfrm>
                <a:off x="4374659" y="1722205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6" name="文本框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4659" y="1722205"/>
                <a:ext cx="206788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70" t="-31" r="-14777" b="8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直接箭头连接符 46"/>
          <p:cNvCxnSpPr/>
          <p:nvPr/>
        </p:nvCxnSpPr>
        <p:spPr>
          <a:xfrm>
            <a:off x="4374659" y="172220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文本框 47"/>
              <p:cNvSpPr txBox="1"/>
              <p:nvPr/>
            </p:nvSpPr>
            <p:spPr>
              <a:xfrm>
                <a:off x="6868024" y="1746362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8" name="文本框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8024" y="1746362"/>
                <a:ext cx="203581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245" t="-40" r="-14852" b="9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直接箭头连接符 48"/>
          <p:cNvCxnSpPr/>
          <p:nvPr/>
        </p:nvCxnSpPr>
        <p:spPr>
          <a:xfrm>
            <a:off x="6868024" y="174636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0" name="直接箭头连接符 49"/>
          <p:cNvCxnSpPr/>
          <p:nvPr/>
        </p:nvCxnSpPr>
        <p:spPr>
          <a:xfrm>
            <a:off x="6406005" y="1704998"/>
            <a:ext cx="249510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文本框 50"/>
              <p:cNvSpPr txBox="1"/>
              <p:nvPr/>
            </p:nvSpPr>
            <p:spPr>
              <a:xfrm>
                <a:off x="8027992" y="1718215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1" name="文本框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7992" y="1718215"/>
                <a:ext cx="621965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52" t="-195" r="-4698" b="1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直接箭头连接符 51"/>
          <p:cNvCxnSpPr/>
          <p:nvPr/>
        </p:nvCxnSpPr>
        <p:spPr>
          <a:xfrm>
            <a:off x="8055426" y="1715441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3" name="直接箭头连接符 52"/>
          <p:cNvCxnSpPr/>
          <p:nvPr/>
        </p:nvCxnSpPr>
        <p:spPr>
          <a:xfrm>
            <a:off x="8469503" y="1715441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文本框 53"/>
              <p:cNvSpPr txBox="1"/>
              <p:nvPr/>
            </p:nvSpPr>
            <p:spPr>
              <a:xfrm>
                <a:off x="1636588" y="2303250"/>
                <a:ext cx="145392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4" name="文本框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6588" y="2303250"/>
                <a:ext cx="1453924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13" t="-38" r="-1706" b="8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直接箭头连接符 54"/>
          <p:cNvCxnSpPr/>
          <p:nvPr/>
        </p:nvCxnSpPr>
        <p:spPr>
          <a:xfrm>
            <a:off x="1676949" y="2339955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6" name="直接箭头连接符 55"/>
          <p:cNvCxnSpPr/>
          <p:nvPr/>
        </p:nvCxnSpPr>
        <p:spPr>
          <a:xfrm>
            <a:off x="2091026" y="2339955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7" name="直接箭头连接符 56"/>
          <p:cNvCxnSpPr/>
          <p:nvPr/>
        </p:nvCxnSpPr>
        <p:spPr>
          <a:xfrm>
            <a:off x="2462762" y="2339955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8" name="直接箭头连接符 57"/>
          <p:cNvCxnSpPr/>
          <p:nvPr/>
        </p:nvCxnSpPr>
        <p:spPr>
          <a:xfrm>
            <a:off x="2910058" y="2323286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文本框 58"/>
              <p:cNvSpPr txBox="1"/>
              <p:nvPr/>
            </p:nvSpPr>
            <p:spPr>
              <a:xfrm>
                <a:off x="3592254" y="2276091"/>
                <a:ext cx="277402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=−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𝑨𝑪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9" name="文本框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2254" y="2276091"/>
                <a:ext cx="2774028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2" t="-91" r="-191" b="14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文本框 59"/>
              <p:cNvSpPr txBox="1"/>
              <p:nvPr/>
            </p:nvSpPr>
            <p:spPr>
              <a:xfrm>
                <a:off x="6868024" y="2282820"/>
                <a:ext cx="145392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0" name="文本框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8024" y="2282820"/>
                <a:ext cx="1453924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34" t="-227" r="-1685" b="4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直接箭头连接符 60"/>
          <p:cNvCxnSpPr/>
          <p:nvPr/>
        </p:nvCxnSpPr>
        <p:spPr>
          <a:xfrm>
            <a:off x="6908385" y="2319525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2" name="直接箭头连接符 61"/>
          <p:cNvCxnSpPr/>
          <p:nvPr/>
        </p:nvCxnSpPr>
        <p:spPr>
          <a:xfrm>
            <a:off x="7322462" y="2319525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3" name="直接箭头连接符 62"/>
          <p:cNvCxnSpPr/>
          <p:nvPr/>
        </p:nvCxnSpPr>
        <p:spPr>
          <a:xfrm>
            <a:off x="7694198" y="2319525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直接箭头连接符 63"/>
          <p:cNvCxnSpPr/>
          <p:nvPr/>
        </p:nvCxnSpPr>
        <p:spPr>
          <a:xfrm>
            <a:off x="8141494" y="2302856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文本框 64"/>
              <p:cNvSpPr txBox="1"/>
              <p:nvPr/>
            </p:nvSpPr>
            <p:spPr>
              <a:xfrm>
                <a:off x="1866247" y="2870405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5" name="文本框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247" y="2870405"/>
                <a:ext cx="206788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98" t="-74" r="-14549" b="12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6" name="直接箭头连接符 65"/>
          <p:cNvCxnSpPr/>
          <p:nvPr/>
        </p:nvCxnSpPr>
        <p:spPr>
          <a:xfrm>
            <a:off x="1866247" y="287040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7" name="文本框 66"/>
              <p:cNvSpPr txBox="1"/>
              <p:nvPr/>
            </p:nvSpPr>
            <p:spPr>
              <a:xfrm>
                <a:off x="2321600" y="2881889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7" name="文本框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600" y="2881889"/>
                <a:ext cx="203581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20" t="-94" r="-15077" b="14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8" name="直接箭头连接符 67"/>
          <p:cNvCxnSpPr/>
          <p:nvPr/>
        </p:nvCxnSpPr>
        <p:spPr>
          <a:xfrm>
            <a:off x="2321600" y="288188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9" name="文本框 68"/>
              <p:cNvSpPr txBox="1"/>
              <p:nvPr/>
            </p:nvSpPr>
            <p:spPr>
              <a:xfrm>
                <a:off x="2688103" y="2879062"/>
                <a:ext cx="18113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9" name="文本框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8103" y="2879062"/>
                <a:ext cx="181139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82" t="-219" r="-16655" b="4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直接箭头连接符 69"/>
          <p:cNvCxnSpPr/>
          <p:nvPr/>
        </p:nvCxnSpPr>
        <p:spPr>
          <a:xfrm>
            <a:off x="2688103" y="288241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1" name="Shape 120"/>
          <p:cNvSpPr/>
          <p:nvPr/>
        </p:nvSpPr>
        <p:spPr>
          <a:xfrm>
            <a:off x="1458026" y="3867022"/>
            <a:ext cx="7191931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②当     ，    共线时，即使                        成立，也不能构成三角形</a:t>
            </a:r>
            <a:r>
              <a:rPr lang="en-US" altLang="zh-CN">
                <a:solidFill>
                  <a:srgbClr val="0000FF"/>
                </a:solidFill>
              </a:rPr>
              <a:t>.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2" name="文本框 71"/>
              <p:cNvSpPr txBox="1"/>
              <p:nvPr/>
            </p:nvSpPr>
            <p:spPr>
              <a:xfrm>
                <a:off x="1962657" y="3496222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2" name="文本框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2657" y="3496222"/>
                <a:ext cx="206788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45" t="-197" r="-14602" b="1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直接箭头连接符 72"/>
          <p:cNvCxnSpPr/>
          <p:nvPr/>
        </p:nvCxnSpPr>
        <p:spPr>
          <a:xfrm>
            <a:off x="1962657" y="349622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4" name="文本框 73"/>
              <p:cNvSpPr txBox="1"/>
              <p:nvPr/>
            </p:nvSpPr>
            <p:spPr>
              <a:xfrm>
                <a:off x="2418010" y="3507706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4" name="文本框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8010" y="3507706"/>
                <a:ext cx="203581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278" t="-217" r="-14819" b="3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5" name="直接箭头连接符 74"/>
          <p:cNvCxnSpPr/>
          <p:nvPr/>
        </p:nvCxnSpPr>
        <p:spPr>
          <a:xfrm>
            <a:off x="2418010" y="350770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6" name="文本框 75"/>
              <p:cNvSpPr txBox="1"/>
              <p:nvPr/>
            </p:nvSpPr>
            <p:spPr>
              <a:xfrm>
                <a:off x="1963361" y="4098358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6" name="文本框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3361" y="4098358"/>
                <a:ext cx="206788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79" t="-25" r="-14569" b="7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直接箭头连接符 78"/>
          <p:cNvCxnSpPr/>
          <p:nvPr/>
        </p:nvCxnSpPr>
        <p:spPr>
          <a:xfrm>
            <a:off x="1963361" y="409835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0" name="文本框 79"/>
              <p:cNvSpPr txBox="1"/>
              <p:nvPr/>
            </p:nvSpPr>
            <p:spPr>
              <a:xfrm>
                <a:off x="2418714" y="4109842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0" name="文本框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8714" y="4109842"/>
                <a:ext cx="203581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311" t="-44" r="-14785" b="9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直接箭头连接符 80"/>
          <p:cNvCxnSpPr/>
          <p:nvPr/>
        </p:nvCxnSpPr>
        <p:spPr>
          <a:xfrm>
            <a:off x="2418714" y="410984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2" name="文本框 81"/>
              <p:cNvSpPr txBox="1"/>
              <p:nvPr/>
            </p:nvSpPr>
            <p:spPr>
              <a:xfrm>
                <a:off x="4222780" y="4079415"/>
                <a:ext cx="145392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2" name="文本框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780" y="4079415"/>
                <a:ext cx="1453924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2" t="-63" r="-1717" b="11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3" name="直接箭头连接符 82"/>
          <p:cNvCxnSpPr/>
          <p:nvPr/>
        </p:nvCxnSpPr>
        <p:spPr>
          <a:xfrm>
            <a:off x="4263141" y="4116120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4" name="直接箭头连接符 83"/>
          <p:cNvCxnSpPr/>
          <p:nvPr/>
        </p:nvCxnSpPr>
        <p:spPr>
          <a:xfrm>
            <a:off x="4677218" y="4116120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5" name="直接箭头连接符 84"/>
          <p:cNvCxnSpPr/>
          <p:nvPr/>
        </p:nvCxnSpPr>
        <p:spPr>
          <a:xfrm>
            <a:off x="5048954" y="4116120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6" name="直接箭头连接符 85"/>
          <p:cNvCxnSpPr/>
          <p:nvPr/>
        </p:nvCxnSpPr>
        <p:spPr>
          <a:xfrm>
            <a:off x="5496250" y="4099451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4" grpId="0"/>
      <p:bldP spid="5" grpId="0"/>
      <p:bldP spid="26" grpId="0"/>
      <p:bldP spid="27" grpId="0"/>
      <p:bldP spid="2" grpId="0"/>
      <p:bldP spid="24" grpId="0"/>
      <p:bldP spid="28" grpId="0"/>
      <p:bldP spid="30" grpId="0"/>
      <p:bldP spid="32" grpId="0"/>
      <p:bldP spid="34" grpId="0"/>
      <p:bldP spid="39" grpId="0"/>
      <p:bldP spid="41" grpId="0"/>
      <p:bldP spid="43" grpId="0"/>
      <p:bldP spid="46" grpId="0"/>
      <p:bldP spid="48" grpId="0"/>
      <p:bldP spid="51" grpId="0"/>
      <p:bldP spid="54" grpId="0"/>
      <p:bldP spid="59" grpId="0"/>
      <p:bldP spid="60" grpId="0"/>
      <p:bldP spid="65" grpId="0"/>
      <p:bldP spid="67" grpId="0"/>
      <p:bldP spid="69" grpId="0"/>
      <p:bldP spid="71" grpId="0"/>
      <p:bldP spid="72" grpId="0"/>
      <p:bldP spid="74" grpId="0"/>
      <p:bldP spid="76" grpId="0"/>
      <p:bldP spid="80" grpId="0"/>
      <p:bldP spid="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5800" y="249912"/>
            <a:ext cx="2429345" cy="33943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hape 120"/>
          <p:cNvSpPr/>
          <p:nvPr/>
        </p:nvSpPr>
        <p:spPr>
          <a:xfrm>
            <a:off x="898676" y="673510"/>
            <a:ext cx="7032474" cy="324043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有下列不等式或等式：</a:t>
            </a:r>
            <a:endParaRPr lang="en-US" altLang="zh-CN">
              <a:solidFill>
                <a:schemeClr val="tx1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①</a:t>
            </a:r>
            <a:endParaRPr lang="en-US" altLang="zh-CN">
              <a:solidFill>
                <a:schemeClr val="tx1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②</a:t>
            </a:r>
            <a:endParaRPr lang="en-US" altLang="zh-CN">
              <a:solidFill>
                <a:schemeClr val="tx1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③</a:t>
            </a:r>
            <a:endParaRPr lang="en-US" altLang="zh-CN">
              <a:solidFill>
                <a:schemeClr val="tx1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④</a:t>
            </a:r>
            <a:endParaRPr lang="en-US" altLang="zh-CN">
              <a:solidFill>
                <a:schemeClr val="tx1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其中，一定不成立的有几个？</a:t>
            </a:r>
            <a:endParaRPr lang="en-US" altLang="zh-CN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本框 11"/>
              <p:cNvSpPr txBox="1"/>
              <p:nvPr/>
            </p:nvSpPr>
            <p:spPr>
              <a:xfrm>
                <a:off x="1139331" y="1400780"/>
                <a:ext cx="313162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lang="en-US" altLang="zh-CN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;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2" name="文本框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331" y="1400780"/>
                <a:ext cx="3131627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5" t="-218" r="-529" b="3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12"/>
              <p:cNvSpPr txBox="1"/>
              <p:nvPr/>
            </p:nvSpPr>
            <p:spPr>
              <a:xfrm>
                <a:off x="1139330" y="1953230"/>
                <a:ext cx="313162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;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330" y="1953230"/>
                <a:ext cx="3131627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4" t="-218" r="-509" b="3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13"/>
              <p:cNvSpPr txBox="1"/>
              <p:nvPr/>
            </p:nvSpPr>
            <p:spPr>
              <a:xfrm>
                <a:off x="1139330" y="2505680"/>
                <a:ext cx="313162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lang="en-US" altLang="zh-CN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;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" name="文本框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330" y="2505680"/>
                <a:ext cx="3131627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4" t="-218" r="-509" b="3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本框 18"/>
              <p:cNvSpPr txBox="1"/>
              <p:nvPr/>
            </p:nvSpPr>
            <p:spPr>
              <a:xfrm>
                <a:off x="1139329" y="3058130"/>
                <a:ext cx="313162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.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9" name="文本框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329" y="3058130"/>
                <a:ext cx="3131627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4" t="-218" r="-306" b="3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Shape 120"/>
          <p:cNvSpPr/>
          <p:nvPr/>
        </p:nvSpPr>
        <p:spPr>
          <a:xfrm>
            <a:off x="4414913" y="1207329"/>
            <a:ext cx="2755507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当    与     不共线时成立；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21" name="Shape 120"/>
          <p:cNvSpPr/>
          <p:nvPr/>
        </p:nvSpPr>
        <p:spPr>
          <a:xfrm>
            <a:off x="4414913" y="1781210"/>
            <a:ext cx="4058945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当                 或                     时成立；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4699148" y="1974661"/>
                <a:ext cx="269304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,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lang="zh-CN" altLang="en-US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9148" y="1974661"/>
                <a:ext cx="2693045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5" t="-161" r="-607" b="21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文本框 23"/>
              <p:cNvSpPr txBox="1"/>
              <p:nvPr/>
            </p:nvSpPr>
            <p:spPr>
              <a:xfrm>
                <a:off x="4699148" y="1407732"/>
                <a:ext cx="70532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4" name="文本框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9148" y="1407732"/>
                <a:ext cx="705321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21" t="-206" r="-3693" b="2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Shape 120"/>
          <p:cNvSpPr/>
          <p:nvPr/>
        </p:nvSpPr>
        <p:spPr>
          <a:xfrm>
            <a:off x="4414913" y="2300815"/>
            <a:ext cx="4641405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当    与    共线，方向相反，            时成立；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文本框 25"/>
              <p:cNvSpPr txBox="1"/>
              <p:nvPr/>
            </p:nvSpPr>
            <p:spPr>
              <a:xfrm>
                <a:off x="4699148" y="2501218"/>
                <a:ext cx="70532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6" name="文本框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9148" y="2501218"/>
                <a:ext cx="705321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21" t="-212" r="-3693" b="3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文本框 26"/>
              <p:cNvSpPr txBox="1"/>
              <p:nvPr/>
            </p:nvSpPr>
            <p:spPr>
              <a:xfrm>
                <a:off x="7133951" y="2479184"/>
                <a:ext cx="94115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altLang="zh-CN" b="1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≥|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7" name="文本框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3951" y="2479184"/>
                <a:ext cx="941155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38" t="-52" r="-2786" b="10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Shape 120"/>
          <p:cNvSpPr/>
          <p:nvPr/>
        </p:nvSpPr>
        <p:spPr>
          <a:xfrm>
            <a:off x="4414914" y="2872157"/>
            <a:ext cx="3589758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当    与    共线，方向相同时成立；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文本框 28"/>
              <p:cNvSpPr txBox="1"/>
              <p:nvPr/>
            </p:nvSpPr>
            <p:spPr>
              <a:xfrm>
                <a:off x="4699148" y="3072560"/>
                <a:ext cx="70532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9" name="文本框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9148" y="3072560"/>
                <a:ext cx="705321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21" t="-155" r="-3693" b="20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图片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11531" y="3730299"/>
            <a:ext cx="1037638" cy="1095932"/>
          </a:xfrm>
          <a:prstGeom prst="ellipse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  <p:bldP spid="14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100606"/>
            <a:ext cx="4251960" cy="513522"/>
          </a:xfrm>
          <a:prstGeom prst="rect">
            <a:avLst/>
          </a:prstGeom>
        </p:spPr>
      </p:pic>
      <p:sp>
        <p:nvSpPr>
          <p:cNvPr id="4" name="Shape 120"/>
          <p:cNvSpPr/>
          <p:nvPr/>
        </p:nvSpPr>
        <p:spPr>
          <a:xfrm>
            <a:off x="1335766" y="566616"/>
            <a:ext cx="4488837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如图，已知      ，     ，作出向量             </a:t>
            </a:r>
            <a:r>
              <a:rPr lang="en-US" altLang="zh-CN">
                <a:solidFill>
                  <a:schemeClr val="tx1"/>
                </a:solidFill>
              </a:rPr>
              <a:t>.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5" name="矩形: 圆角 4"/>
          <p:cNvSpPr/>
          <p:nvPr/>
        </p:nvSpPr>
        <p:spPr>
          <a:xfrm>
            <a:off x="592073" y="702798"/>
            <a:ext cx="597899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题①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文本框 28"/>
              <p:cNvSpPr txBox="1"/>
              <p:nvPr/>
            </p:nvSpPr>
            <p:spPr>
              <a:xfrm>
                <a:off x="2583399" y="788883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9" name="文本框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3399" y="788883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06" t="-77" r="-14741" b="12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直接箭头连接符 29"/>
          <p:cNvCxnSpPr/>
          <p:nvPr/>
        </p:nvCxnSpPr>
        <p:spPr>
          <a:xfrm>
            <a:off x="2583399" y="78888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文本框 30"/>
              <p:cNvSpPr txBox="1"/>
              <p:nvPr/>
            </p:nvSpPr>
            <p:spPr>
              <a:xfrm>
                <a:off x="3120171" y="800367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1" name="文本框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0171" y="800367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04" t="-96" r="-14892" b="14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直接箭头连接符 31"/>
          <p:cNvCxnSpPr/>
          <p:nvPr/>
        </p:nvCxnSpPr>
        <p:spPr>
          <a:xfrm>
            <a:off x="3120171" y="80036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文本框 32"/>
              <p:cNvSpPr txBox="1"/>
              <p:nvPr/>
            </p:nvSpPr>
            <p:spPr>
              <a:xfrm>
                <a:off x="4720386" y="774475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3" name="文本框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0386" y="774475"/>
                <a:ext cx="621965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69" t="-148" r="-4681" b="19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直接箭头连接符 33"/>
          <p:cNvCxnSpPr/>
          <p:nvPr/>
        </p:nvCxnSpPr>
        <p:spPr>
          <a:xfrm>
            <a:off x="4760747" y="811180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直接箭头连接符 34"/>
          <p:cNvCxnSpPr/>
          <p:nvPr/>
        </p:nvCxnSpPr>
        <p:spPr>
          <a:xfrm>
            <a:off x="5174824" y="811180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" name="直接箭头连接符 35"/>
          <p:cNvCxnSpPr/>
          <p:nvPr/>
        </p:nvCxnSpPr>
        <p:spPr>
          <a:xfrm>
            <a:off x="6260512" y="1672265"/>
            <a:ext cx="1280156" cy="507264"/>
          </a:xfrm>
          <a:prstGeom prst="straightConnector1">
            <a:avLst/>
          </a:prstGeom>
          <a:noFill/>
          <a:ln w="19050" cap="flat">
            <a:solidFill>
              <a:srgbClr val="00B0F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" name="直接箭头连接符 36"/>
          <p:cNvCxnSpPr/>
          <p:nvPr/>
        </p:nvCxnSpPr>
        <p:spPr>
          <a:xfrm flipV="1">
            <a:off x="6471366" y="1190830"/>
            <a:ext cx="1564080" cy="988699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8" name="Shape 120"/>
          <p:cNvSpPr/>
          <p:nvPr/>
        </p:nvSpPr>
        <p:spPr>
          <a:xfrm>
            <a:off x="637317" y="1166036"/>
            <a:ext cx="2887250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【</a:t>
            </a:r>
            <a:r>
              <a:rPr lang="zh-CN" altLang="en-US">
                <a:solidFill>
                  <a:srgbClr val="0000FF"/>
                </a:solidFill>
              </a:rPr>
              <a:t>解</a:t>
            </a:r>
            <a:r>
              <a:rPr lang="en-US" altLang="zh-CN">
                <a:solidFill>
                  <a:srgbClr val="0000FF"/>
                </a:solidFill>
              </a:rPr>
              <a:t>】</a:t>
            </a:r>
            <a:r>
              <a:rPr lang="zh-CN" altLang="en-US">
                <a:solidFill>
                  <a:srgbClr val="0000FF"/>
                </a:solidFill>
              </a:rPr>
              <a:t>如图所示，方法一：</a:t>
            </a:r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9" grpId="0"/>
      <p:bldP spid="31" grpId="0"/>
      <p:bldP spid="33" grpId="0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100606"/>
            <a:ext cx="4251960" cy="513522"/>
          </a:xfrm>
          <a:prstGeom prst="rect">
            <a:avLst/>
          </a:prstGeom>
        </p:spPr>
      </p:pic>
      <p:sp>
        <p:nvSpPr>
          <p:cNvPr id="4" name="Shape 120"/>
          <p:cNvSpPr/>
          <p:nvPr/>
        </p:nvSpPr>
        <p:spPr>
          <a:xfrm>
            <a:off x="1335766" y="566616"/>
            <a:ext cx="4488837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如图，已知      ，     ，作出向量             </a:t>
            </a:r>
            <a:r>
              <a:rPr lang="en-US" altLang="zh-CN">
                <a:solidFill>
                  <a:schemeClr val="tx1"/>
                </a:solidFill>
              </a:rPr>
              <a:t>.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5" name="矩形: 圆角 4"/>
          <p:cNvSpPr/>
          <p:nvPr/>
        </p:nvSpPr>
        <p:spPr>
          <a:xfrm>
            <a:off x="592073" y="702798"/>
            <a:ext cx="597899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题①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文本框 28"/>
              <p:cNvSpPr txBox="1"/>
              <p:nvPr/>
            </p:nvSpPr>
            <p:spPr>
              <a:xfrm>
                <a:off x="2583399" y="788883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9" name="文本框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3399" y="788883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06" t="-77" r="-14741" b="12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直接箭头连接符 29"/>
          <p:cNvCxnSpPr/>
          <p:nvPr/>
        </p:nvCxnSpPr>
        <p:spPr>
          <a:xfrm>
            <a:off x="2583399" y="78888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文本框 30"/>
              <p:cNvSpPr txBox="1"/>
              <p:nvPr/>
            </p:nvSpPr>
            <p:spPr>
              <a:xfrm>
                <a:off x="3120171" y="800367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1" name="文本框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0171" y="800367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04" t="-96" r="-14892" b="14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直接箭头连接符 31"/>
          <p:cNvCxnSpPr/>
          <p:nvPr/>
        </p:nvCxnSpPr>
        <p:spPr>
          <a:xfrm>
            <a:off x="3120171" y="80036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文本框 32"/>
              <p:cNvSpPr txBox="1"/>
              <p:nvPr/>
            </p:nvSpPr>
            <p:spPr>
              <a:xfrm>
                <a:off x="4720386" y="774475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3" name="文本框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0386" y="774475"/>
                <a:ext cx="621965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69" t="-148" r="-4681" b="19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直接箭头连接符 33"/>
          <p:cNvCxnSpPr/>
          <p:nvPr/>
        </p:nvCxnSpPr>
        <p:spPr>
          <a:xfrm>
            <a:off x="4760747" y="811180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直接箭头连接符 34"/>
          <p:cNvCxnSpPr/>
          <p:nvPr/>
        </p:nvCxnSpPr>
        <p:spPr>
          <a:xfrm>
            <a:off x="5174824" y="811180"/>
            <a:ext cx="18045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" name="直接箭头连接符 35"/>
          <p:cNvCxnSpPr/>
          <p:nvPr/>
        </p:nvCxnSpPr>
        <p:spPr>
          <a:xfrm>
            <a:off x="2043596" y="2311768"/>
            <a:ext cx="1280156" cy="507264"/>
          </a:xfrm>
          <a:prstGeom prst="straightConnector1">
            <a:avLst/>
          </a:prstGeom>
          <a:noFill/>
          <a:ln w="19050" cap="flat">
            <a:solidFill>
              <a:srgbClr val="00B0F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" name="直接箭头连接符 36"/>
          <p:cNvCxnSpPr/>
          <p:nvPr/>
        </p:nvCxnSpPr>
        <p:spPr>
          <a:xfrm flipV="1">
            <a:off x="3323752" y="1817418"/>
            <a:ext cx="1564080" cy="988699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8" name="Shape 120"/>
          <p:cNvSpPr/>
          <p:nvPr/>
        </p:nvSpPr>
        <p:spPr>
          <a:xfrm>
            <a:off x="637317" y="1166036"/>
            <a:ext cx="2887250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【</a:t>
            </a:r>
            <a:r>
              <a:rPr lang="zh-CN" altLang="en-US">
                <a:solidFill>
                  <a:srgbClr val="0000FF"/>
                </a:solidFill>
              </a:rPr>
              <a:t>解</a:t>
            </a:r>
            <a:r>
              <a:rPr lang="en-US" altLang="zh-CN">
                <a:solidFill>
                  <a:srgbClr val="0000FF"/>
                </a:solidFill>
              </a:rPr>
              <a:t>】</a:t>
            </a:r>
            <a:r>
              <a:rPr lang="zh-CN" altLang="en-US">
                <a:solidFill>
                  <a:srgbClr val="0000FF"/>
                </a:solidFill>
              </a:rPr>
              <a:t>如图所示</a:t>
            </a:r>
            <a:endParaRPr lang="en-US" altLang="zh-CN">
              <a:solidFill>
                <a:srgbClr val="0000FF"/>
              </a:solidFill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2053903" y="1843310"/>
            <a:ext cx="2797071" cy="468457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0"/>
          <p:cNvSpPr/>
          <p:nvPr/>
        </p:nvSpPr>
        <p:spPr>
          <a:xfrm>
            <a:off x="618302" y="197050"/>
            <a:ext cx="154870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C00000"/>
                </a:solidFill>
              </a:rPr>
              <a:t>向量的加法</a:t>
            </a:r>
            <a:endParaRPr b="1">
              <a:solidFill>
                <a:srgbClr val="C0000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91123" y="196746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1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9" name="矩形: 圆角 28"/>
          <p:cNvSpPr/>
          <p:nvPr/>
        </p:nvSpPr>
        <p:spPr>
          <a:xfrm>
            <a:off x="592074" y="702798"/>
            <a:ext cx="1618770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向量加法的定义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770702" y="1142139"/>
            <a:ext cx="4642877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★ 求两个向量的和的运算，叫做向量的加法；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14" name="Shape 120"/>
          <p:cNvSpPr/>
          <p:nvPr/>
        </p:nvSpPr>
        <p:spPr>
          <a:xfrm>
            <a:off x="770702" y="1563511"/>
            <a:ext cx="3723142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B050"/>
                </a:solidFill>
              </a:rPr>
              <a:t>★ 两个向量的和，仍然是一个向量；</a:t>
            </a:r>
            <a:endParaRPr lang="en-US" altLang="zh-CN">
              <a:solidFill>
                <a:srgbClr val="00B050"/>
              </a:solidFill>
            </a:endParaRPr>
          </a:p>
        </p:txBody>
      </p:sp>
      <p:sp>
        <p:nvSpPr>
          <p:cNvPr id="19" name="Shape 120"/>
          <p:cNvSpPr/>
          <p:nvPr/>
        </p:nvSpPr>
        <p:spPr>
          <a:xfrm>
            <a:off x="770702" y="2024177"/>
            <a:ext cx="4718962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7030A0"/>
                </a:solidFill>
              </a:rPr>
              <a:t>★ 对于零向量     和任意向量     ，规定：</a:t>
            </a:r>
            <a:endParaRPr lang="en-US" altLang="zh-CN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12"/>
              <p:cNvSpPr txBox="1"/>
              <p:nvPr/>
            </p:nvSpPr>
            <p:spPr>
              <a:xfrm>
                <a:off x="2218414" y="2151422"/>
                <a:ext cx="20197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414" y="2151422"/>
                <a:ext cx="20197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178" t="-15" r="-14889" b="6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直接箭头连接符 15"/>
          <p:cNvCxnSpPr/>
          <p:nvPr/>
        </p:nvCxnSpPr>
        <p:spPr>
          <a:xfrm>
            <a:off x="2218414" y="2151422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1"/>
              <p:nvPr/>
            </p:nvSpPr>
            <p:spPr>
              <a:xfrm>
                <a:off x="3744115" y="2132587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4115" y="2132587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75" t="-93" r="-14772" b="14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直接箭头连接符 19"/>
          <p:cNvCxnSpPr/>
          <p:nvPr/>
        </p:nvCxnSpPr>
        <p:spPr>
          <a:xfrm>
            <a:off x="3744115" y="2132587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4803808" y="2113753"/>
                <a:ext cx="192200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808" y="2113753"/>
                <a:ext cx="192200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" t="-171" r="-1228" b="22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直接箭头连接符 23"/>
          <p:cNvCxnSpPr/>
          <p:nvPr/>
        </p:nvCxnSpPr>
        <p:spPr>
          <a:xfrm>
            <a:off x="4827621" y="2140910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直接箭头连接符 24"/>
          <p:cNvCxnSpPr/>
          <p:nvPr/>
        </p:nvCxnSpPr>
        <p:spPr>
          <a:xfrm>
            <a:off x="5227671" y="2132586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直接箭头连接符 25"/>
          <p:cNvCxnSpPr/>
          <p:nvPr/>
        </p:nvCxnSpPr>
        <p:spPr>
          <a:xfrm>
            <a:off x="5660554" y="2132585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直接箭头连接符 26"/>
          <p:cNvCxnSpPr/>
          <p:nvPr/>
        </p:nvCxnSpPr>
        <p:spPr>
          <a:xfrm>
            <a:off x="6084921" y="2139085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直接箭头连接符 27"/>
          <p:cNvCxnSpPr/>
          <p:nvPr/>
        </p:nvCxnSpPr>
        <p:spPr>
          <a:xfrm>
            <a:off x="6517301" y="2139642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1" name="矩形: 圆角 30"/>
          <p:cNvSpPr/>
          <p:nvPr/>
        </p:nvSpPr>
        <p:spPr>
          <a:xfrm>
            <a:off x="592074" y="2570963"/>
            <a:ext cx="2615946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向量加法的交换律和结合律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2" name="Shape 120"/>
          <p:cNvSpPr/>
          <p:nvPr/>
        </p:nvSpPr>
        <p:spPr>
          <a:xfrm>
            <a:off x="770702" y="3023955"/>
            <a:ext cx="2239197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向量加法的交换律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33" name="Shape 120"/>
          <p:cNvSpPr/>
          <p:nvPr/>
        </p:nvSpPr>
        <p:spPr>
          <a:xfrm>
            <a:off x="770701" y="3455303"/>
            <a:ext cx="2239197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向量加法的结合律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endParaRPr lang="en-US" altLang="zh-CN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文本框 33"/>
              <p:cNvSpPr txBox="1"/>
              <p:nvPr/>
            </p:nvSpPr>
            <p:spPr>
              <a:xfrm>
                <a:off x="3208020" y="3113531"/>
                <a:ext cx="148117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4" name="文本框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8020" y="3113531"/>
                <a:ext cx="1481175" cy="276999"/>
              </a:xfrm>
              <a:prstGeom prst="rect">
                <a:avLst/>
              </a:prstGeom>
              <a:blipFill rotWithShape="1">
                <a:blip r:embed="rId4"/>
                <a:stretch>
                  <a:fillRect t="-45" r="-1734" b="9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直接箭头连接符 34"/>
          <p:cNvCxnSpPr/>
          <p:nvPr/>
        </p:nvCxnSpPr>
        <p:spPr>
          <a:xfrm>
            <a:off x="3231833" y="3140688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" name="直接箭头连接符 35"/>
          <p:cNvCxnSpPr/>
          <p:nvPr/>
        </p:nvCxnSpPr>
        <p:spPr>
          <a:xfrm>
            <a:off x="3631883" y="3132364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" name="直接箭头连接符 36"/>
          <p:cNvCxnSpPr/>
          <p:nvPr/>
        </p:nvCxnSpPr>
        <p:spPr>
          <a:xfrm>
            <a:off x="4064766" y="3132363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8" name="直接箭头连接符 37"/>
          <p:cNvCxnSpPr/>
          <p:nvPr/>
        </p:nvCxnSpPr>
        <p:spPr>
          <a:xfrm>
            <a:off x="4489133" y="3138863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文本框 39"/>
              <p:cNvSpPr txBox="1"/>
              <p:nvPr/>
            </p:nvSpPr>
            <p:spPr>
              <a:xfrm>
                <a:off x="3163834" y="3526910"/>
                <a:ext cx="265059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+(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0" name="文本框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3834" y="3526910"/>
                <a:ext cx="2650597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10" t="-43" r="-729" b="9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直接箭头连接符 40"/>
          <p:cNvCxnSpPr/>
          <p:nvPr/>
        </p:nvCxnSpPr>
        <p:spPr>
          <a:xfrm>
            <a:off x="3298508" y="3559788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2" name="直接箭头连接符 41"/>
          <p:cNvCxnSpPr/>
          <p:nvPr/>
        </p:nvCxnSpPr>
        <p:spPr>
          <a:xfrm>
            <a:off x="3700939" y="3535849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直接箭头连接符 42"/>
          <p:cNvCxnSpPr/>
          <p:nvPr/>
        </p:nvCxnSpPr>
        <p:spPr>
          <a:xfrm>
            <a:off x="4201001" y="3547512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4" name="直接箭头连接符 43"/>
          <p:cNvCxnSpPr/>
          <p:nvPr/>
        </p:nvCxnSpPr>
        <p:spPr>
          <a:xfrm>
            <a:off x="4619113" y="3547512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5" name="直接箭头连接符 44"/>
          <p:cNvCxnSpPr/>
          <p:nvPr/>
        </p:nvCxnSpPr>
        <p:spPr>
          <a:xfrm>
            <a:off x="5123417" y="3547510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6" name="直接箭头连接符 45"/>
          <p:cNvCxnSpPr/>
          <p:nvPr/>
        </p:nvCxnSpPr>
        <p:spPr>
          <a:xfrm>
            <a:off x="5556300" y="3547511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8" name="矩形: 圆角 47"/>
          <p:cNvSpPr/>
          <p:nvPr/>
        </p:nvSpPr>
        <p:spPr>
          <a:xfrm>
            <a:off x="870349" y="3964420"/>
            <a:ext cx="7473551" cy="919398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FF3399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1600">
                <a:solidFill>
                  <a:srgbClr val="FF339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  多个向量的加法运算可以按照任意的次序与任意的组合进行，如：</a:t>
            </a:r>
            <a:endParaRPr lang="en-US" altLang="zh-CN" sz="1600">
              <a:solidFill>
                <a:srgbClr val="FF3399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600" i="0" u="none" strike="noStrike" cap="none" spc="0" normalizeH="0" baseline="0">
              <a:ln>
                <a:noFill/>
              </a:ln>
              <a:solidFill>
                <a:srgbClr val="FF3399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49" name="图片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264" y="3766354"/>
            <a:ext cx="1172419" cy="37456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0" name="文本框 49"/>
              <p:cNvSpPr txBox="1"/>
              <p:nvPr/>
            </p:nvSpPr>
            <p:spPr>
              <a:xfrm>
                <a:off x="1044042" y="4475774"/>
                <a:ext cx="721364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𝒄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𝒅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𝒅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3399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𝒄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,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𝒅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𝒅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+(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3399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0" name="文本框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042" y="4475774"/>
                <a:ext cx="7213641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1" t="-106" r="2" b="15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直接箭头连接符 38"/>
          <p:cNvCxnSpPr/>
          <p:nvPr/>
        </p:nvCxnSpPr>
        <p:spPr>
          <a:xfrm>
            <a:off x="1217338" y="4519199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7" name="直接箭头连接符 46"/>
          <p:cNvCxnSpPr/>
          <p:nvPr/>
        </p:nvCxnSpPr>
        <p:spPr>
          <a:xfrm>
            <a:off x="1591195" y="4500149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1" name="直接箭头连接符 50"/>
          <p:cNvCxnSpPr/>
          <p:nvPr/>
        </p:nvCxnSpPr>
        <p:spPr>
          <a:xfrm>
            <a:off x="2210844" y="4519199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2" name="直接箭头连接符 51"/>
          <p:cNvCxnSpPr/>
          <p:nvPr/>
        </p:nvCxnSpPr>
        <p:spPr>
          <a:xfrm>
            <a:off x="2610369" y="4500149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3" name="直接箭头连接符 52"/>
          <p:cNvCxnSpPr/>
          <p:nvPr/>
        </p:nvCxnSpPr>
        <p:spPr>
          <a:xfrm>
            <a:off x="3231833" y="4494641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4" name="直接箭头连接符 53"/>
          <p:cNvCxnSpPr/>
          <p:nvPr/>
        </p:nvCxnSpPr>
        <p:spPr>
          <a:xfrm>
            <a:off x="3665221" y="4494641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5" name="直接箭头连接符 54"/>
          <p:cNvCxnSpPr/>
          <p:nvPr/>
        </p:nvCxnSpPr>
        <p:spPr>
          <a:xfrm>
            <a:off x="4255771" y="4501594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6" name="直接箭头连接符 55"/>
          <p:cNvCxnSpPr/>
          <p:nvPr/>
        </p:nvCxnSpPr>
        <p:spPr>
          <a:xfrm>
            <a:off x="4637972" y="4501594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7" name="直接箭头连接符 56"/>
          <p:cNvCxnSpPr/>
          <p:nvPr/>
        </p:nvCxnSpPr>
        <p:spPr>
          <a:xfrm>
            <a:off x="4970146" y="4519199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8" name="直接箭头连接符 57"/>
          <p:cNvCxnSpPr/>
          <p:nvPr/>
        </p:nvCxnSpPr>
        <p:spPr>
          <a:xfrm>
            <a:off x="5385410" y="4503784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9" name="直接箭头连接符 58"/>
          <p:cNvCxnSpPr/>
          <p:nvPr/>
        </p:nvCxnSpPr>
        <p:spPr>
          <a:xfrm>
            <a:off x="5764808" y="4501594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0" name="直接箭头连接符 59"/>
          <p:cNvCxnSpPr/>
          <p:nvPr/>
        </p:nvCxnSpPr>
        <p:spPr>
          <a:xfrm>
            <a:off x="6189175" y="4494640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1" name="直接箭头连接符 60"/>
          <p:cNvCxnSpPr/>
          <p:nvPr/>
        </p:nvCxnSpPr>
        <p:spPr>
          <a:xfrm>
            <a:off x="6641372" y="4490909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2" name="直接箭头连接符 61"/>
          <p:cNvCxnSpPr/>
          <p:nvPr/>
        </p:nvCxnSpPr>
        <p:spPr>
          <a:xfrm>
            <a:off x="7122121" y="4519199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3" name="直接箭头连接符 62"/>
          <p:cNvCxnSpPr/>
          <p:nvPr/>
        </p:nvCxnSpPr>
        <p:spPr>
          <a:xfrm>
            <a:off x="7548364" y="4512754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直接箭头连接符 63"/>
          <p:cNvCxnSpPr/>
          <p:nvPr/>
        </p:nvCxnSpPr>
        <p:spPr>
          <a:xfrm>
            <a:off x="7953177" y="4519198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1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6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9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29" grpId="0"/>
      <p:bldP spid="11" grpId="0"/>
      <p:bldP spid="14" grpId="0"/>
      <p:bldP spid="19" grpId="0"/>
      <p:bldP spid="13" grpId="0"/>
      <p:bldP spid="18" grpId="0"/>
      <p:bldP spid="22" grpId="0"/>
      <p:bldP spid="31" grpId="0"/>
      <p:bldP spid="32" grpId="0"/>
      <p:bldP spid="33" grpId="0"/>
      <p:bldP spid="34" grpId="0"/>
      <p:bldP spid="40" grpId="0"/>
      <p:bldP spid="48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0"/>
          <p:cNvSpPr/>
          <p:nvPr/>
        </p:nvSpPr>
        <p:spPr>
          <a:xfrm>
            <a:off x="618302" y="197050"/>
            <a:ext cx="154870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C00000"/>
                </a:solidFill>
              </a:rPr>
              <a:t>向量的加法</a:t>
            </a:r>
            <a:endParaRPr b="1">
              <a:solidFill>
                <a:srgbClr val="C0000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91123" y="196746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1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9" name="矩形: 圆角 28"/>
          <p:cNvSpPr/>
          <p:nvPr/>
        </p:nvSpPr>
        <p:spPr>
          <a:xfrm>
            <a:off x="592074" y="683881"/>
            <a:ext cx="2011426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向量加法的几何意义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578855" y="1093586"/>
            <a:ext cx="6855342" cy="6951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chemeClr val="tx1"/>
                </a:solidFill>
              </a:rPr>
              <a:t>【1】</a:t>
            </a:r>
            <a:r>
              <a:rPr lang="zh-CN" altLang="en-US" sz="1600">
                <a:solidFill>
                  <a:schemeClr val="tx1"/>
                </a:solidFill>
              </a:rPr>
              <a:t>三角形法则：如图，已知非零向量    </a:t>
            </a:r>
            <a:r>
              <a:rPr lang="en-US" altLang="zh-CN" sz="1600">
                <a:solidFill>
                  <a:schemeClr val="tx1"/>
                </a:solidFill>
              </a:rPr>
              <a:t>,</a:t>
            </a:r>
            <a:r>
              <a:rPr lang="zh-CN" altLang="en-US" sz="1600">
                <a:solidFill>
                  <a:schemeClr val="tx1"/>
                </a:solidFill>
              </a:rPr>
              <a:t>    </a:t>
            </a:r>
            <a:r>
              <a:rPr lang="en-US" altLang="zh-CN" sz="1600">
                <a:solidFill>
                  <a:schemeClr val="tx1"/>
                </a:solidFill>
              </a:rPr>
              <a:t>,</a:t>
            </a:r>
            <a:r>
              <a:rPr lang="zh-CN" altLang="en-US" sz="1600">
                <a:solidFill>
                  <a:schemeClr val="tx1"/>
                </a:solidFill>
              </a:rPr>
              <a:t>在平面内任取一点，作</a:t>
            </a:r>
            <a:endParaRPr lang="en-US" altLang="zh-CN" sz="160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chemeClr val="tx1"/>
                </a:solidFill>
              </a:rPr>
              <a:t>         AB=    </a:t>
            </a:r>
            <a:r>
              <a:rPr lang="zh-CN" altLang="en-US" sz="1600">
                <a:solidFill>
                  <a:schemeClr val="tx1"/>
                </a:solidFill>
              </a:rPr>
              <a:t>，</a:t>
            </a:r>
            <a:r>
              <a:rPr lang="en-US" altLang="zh-CN" sz="1600">
                <a:solidFill>
                  <a:schemeClr val="tx1"/>
                </a:solidFill>
              </a:rPr>
              <a:t>BC=     </a:t>
            </a:r>
            <a:r>
              <a:rPr lang="zh-CN" altLang="en-US" sz="1600">
                <a:solidFill>
                  <a:schemeClr val="tx1"/>
                </a:solidFill>
              </a:rPr>
              <a:t>，则向量</a:t>
            </a:r>
            <a:r>
              <a:rPr lang="en-US" altLang="zh-CN" sz="1600">
                <a:solidFill>
                  <a:schemeClr val="tx1"/>
                </a:solidFill>
              </a:rPr>
              <a:t>AC</a:t>
            </a:r>
            <a:r>
              <a:rPr lang="zh-CN" altLang="en-US" sz="1600">
                <a:solidFill>
                  <a:schemeClr val="tx1"/>
                </a:solidFill>
              </a:rPr>
              <a:t>叫做     与     的和，记作          ，即：         </a:t>
            </a:r>
            <a:endParaRPr lang="en-US" altLang="zh-CN" sz="160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1"/>
              <p:nvPr/>
            </p:nvSpPr>
            <p:spPr>
              <a:xfrm>
                <a:off x="7880542" y="1697136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0542" y="1697136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93" t="-150" r="-14754" b="20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直接箭头连接符 19"/>
          <p:cNvCxnSpPr/>
          <p:nvPr/>
        </p:nvCxnSpPr>
        <p:spPr>
          <a:xfrm>
            <a:off x="7880542" y="1697136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9" name="直接箭头连接符 38"/>
          <p:cNvCxnSpPr/>
          <p:nvPr/>
        </p:nvCxnSpPr>
        <p:spPr>
          <a:xfrm>
            <a:off x="7454328" y="1607060"/>
            <a:ext cx="1061512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7" name="直接箭头连接符 46"/>
          <p:cNvCxnSpPr/>
          <p:nvPr/>
        </p:nvCxnSpPr>
        <p:spPr>
          <a:xfrm flipH="1" flipV="1">
            <a:off x="8225328" y="936106"/>
            <a:ext cx="290513" cy="670955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1" name="直接箭头连接符 50"/>
          <p:cNvCxnSpPr/>
          <p:nvPr/>
        </p:nvCxnSpPr>
        <p:spPr>
          <a:xfrm flipV="1">
            <a:off x="7454327" y="936106"/>
            <a:ext cx="771000" cy="664712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3" name="文本框 52"/>
              <p:cNvSpPr txBox="1"/>
              <p:nvPr/>
            </p:nvSpPr>
            <p:spPr>
              <a:xfrm>
                <a:off x="8489939" y="1176431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3" name="文本框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9939" y="1176431"/>
                <a:ext cx="203581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307" t="-148" r="-14790" b="19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直接箭头连接符 53"/>
          <p:cNvCxnSpPr/>
          <p:nvPr/>
        </p:nvCxnSpPr>
        <p:spPr>
          <a:xfrm>
            <a:off x="8489939" y="1176431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5" name="文本框 54"/>
              <p:cNvSpPr txBox="1"/>
              <p:nvPr/>
            </p:nvSpPr>
            <p:spPr>
              <a:xfrm>
                <a:off x="7271721" y="984551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5" name="文本框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1721" y="984551"/>
                <a:ext cx="621965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54" t="-109" r="-4696" b="15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直接箭头连接符 55"/>
          <p:cNvCxnSpPr/>
          <p:nvPr/>
        </p:nvCxnSpPr>
        <p:spPr>
          <a:xfrm>
            <a:off x="7271721" y="984551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7" name="直接箭头连接符 56"/>
          <p:cNvCxnSpPr/>
          <p:nvPr/>
        </p:nvCxnSpPr>
        <p:spPr>
          <a:xfrm>
            <a:off x="7688735" y="978308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文本框 57"/>
              <p:cNvSpPr txBox="1"/>
              <p:nvPr/>
            </p:nvSpPr>
            <p:spPr>
              <a:xfrm>
                <a:off x="4177577" y="1195844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8" name="文本框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7577" y="1195844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265" t="-50" r="-14583" b="10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直接箭头连接符 58"/>
          <p:cNvCxnSpPr/>
          <p:nvPr/>
        </p:nvCxnSpPr>
        <p:spPr>
          <a:xfrm>
            <a:off x="4177577" y="1195844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0" name="文本框 59"/>
              <p:cNvSpPr txBox="1"/>
              <p:nvPr/>
            </p:nvSpPr>
            <p:spPr>
              <a:xfrm>
                <a:off x="4445395" y="1195844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0" name="文本框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5395" y="1195844"/>
                <a:ext cx="203581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94" t="-50" r="-14903" b="10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直接箭头连接符 60"/>
          <p:cNvCxnSpPr/>
          <p:nvPr/>
        </p:nvCxnSpPr>
        <p:spPr>
          <a:xfrm>
            <a:off x="4445395" y="1195844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文本框 61"/>
              <p:cNvSpPr txBox="1"/>
              <p:nvPr/>
            </p:nvSpPr>
            <p:spPr>
              <a:xfrm>
                <a:off x="1542055" y="1514598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2" name="文本框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2055" y="1514598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133" t="-44" r="-14714" b="9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3" name="直接箭头连接符 62"/>
          <p:cNvCxnSpPr/>
          <p:nvPr/>
        </p:nvCxnSpPr>
        <p:spPr>
          <a:xfrm>
            <a:off x="1542055" y="1514598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文本框 63"/>
              <p:cNvSpPr txBox="1"/>
              <p:nvPr/>
            </p:nvSpPr>
            <p:spPr>
              <a:xfrm>
                <a:off x="2400039" y="1554016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4" name="文本框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0039" y="1554016"/>
                <a:ext cx="203581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84" t="-62" r="-14913" b="11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直接箭头连接符 64"/>
          <p:cNvCxnSpPr/>
          <p:nvPr/>
        </p:nvCxnSpPr>
        <p:spPr>
          <a:xfrm>
            <a:off x="2400039" y="1554016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文本框 65"/>
              <p:cNvSpPr txBox="1"/>
              <p:nvPr/>
            </p:nvSpPr>
            <p:spPr>
              <a:xfrm>
                <a:off x="4233451" y="1554016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6" name="文本框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3451" y="1554016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262" t="-62" r="-14585" b="11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直接箭头连接符 66"/>
          <p:cNvCxnSpPr/>
          <p:nvPr/>
        </p:nvCxnSpPr>
        <p:spPr>
          <a:xfrm>
            <a:off x="4233451" y="1554016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8" name="文本框 67"/>
              <p:cNvSpPr txBox="1"/>
              <p:nvPr/>
            </p:nvSpPr>
            <p:spPr>
              <a:xfrm>
                <a:off x="4737319" y="1554016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8" name="文本框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7319" y="1554016"/>
                <a:ext cx="203581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08" t="-62" r="-14989" b="11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9" name="直接箭头连接符 68"/>
          <p:cNvCxnSpPr/>
          <p:nvPr/>
        </p:nvCxnSpPr>
        <p:spPr>
          <a:xfrm>
            <a:off x="4737319" y="1554016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文本框 69"/>
              <p:cNvSpPr txBox="1"/>
              <p:nvPr/>
            </p:nvSpPr>
            <p:spPr>
              <a:xfrm>
                <a:off x="6049943" y="1546914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0" name="文本框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9943" y="1546914"/>
                <a:ext cx="621965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48" t="-19" r="-4702" b="7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直接箭头连接符 70"/>
          <p:cNvCxnSpPr/>
          <p:nvPr/>
        </p:nvCxnSpPr>
        <p:spPr>
          <a:xfrm>
            <a:off x="6049943" y="1546914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2" name="直接箭头连接符 71"/>
          <p:cNvCxnSpPr/>
          <p:nvPr/>
        </p:nvCxnSpPr>
        <p:spPr>
          <a:xfrm>
            <a:off x="6466957" y="1540671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3" name="直接箭头连接符 72"/>
          <p:cNvCxnSpPr/>
          <p:nvPr/>
        </p:nvCxnSpPr>
        <p:spPr>
          <a:xfrm>
            <a:off x="1989085" y="1507284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4" name="直接箭头连接符 73"/>
          <p:cNvCxnSpPr/>
          <p:nvPr/>
        </p:nvCxnSpPr>
        <p:spPr>
          <a:xfrm>
            <a:off x="1137196" y="1514598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5" name="直接箭头连接符 74"/>
          <p:cNvCxnSpPr/>
          <p:nvPr/>
        </p:nvCxnSpPr>
        <p:spPr>
          <a:xfrm>
            <a:off x="3545993" y="1507284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6" name="文本框 75"/>
              <p:cNvSpPr txBox="1"/>
              <p:nvPr/>
            </p:nvSpPr>
            <p:spPr>
              <a:xfrm>
                <a:off x="3009898" y="1966078"/>
                <a:ext cx="242694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𝑨𝑩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𝑩𝑪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6" name="文本框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898" y="1966078"/>
                <a:ext cx="2426946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26" t="-43" r="-838" b="9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直接箭头连接符 76"/>
          <p:cNvCxnSpPr/>
          <p:nvPr/>
        </p:nvCxnSpPr>
        <p:spPr>
          <a:xfrm>
            <a:off x="3059580" y="198362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8" name="直接箭头连接符 77"/>
          <p:cNvCxnSpPr/>
          <p:nvPr/>
        </p:nvCxnSpPr>
        <p:spPr>
          <a:xfrm>
            <a:off x="3962346" y="1960682"/>
            <a:ext cx="25239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9" name="直接箭头连接符 78"/>
          <p:cNvCxnSpPr/>
          <p:nvPr/>
        </p:nvCxnSpPr>
        <p:spPr>
          <a:xfrm>
            <a:off x="3465213" y="198128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0" name="直接箭头连接符 79"/>
          <p:cNvCxnSpPr/>
          <p:nvPr/>
        </p:nvCxnSpPr>
        <p:spPr>
          <a:xfrm>
            <a:off x="4533281" y="1966358"/>
            <a:ext cx="25239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1" name="直接箭头连接符 80"/>
          <p:cNvCxnSpPr/>
          <p:nvPr/>
        </p:nvCxnSpPr>
        <p:spPr>
          <a:xfrm>
            <a:off x="5134982" y="1960222"/>
            <a:ext cx="252394" cy="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2" name="Shape 120"/>
          <p:cNvSpPr/>
          <p:nvPr/>
        </p:nvSpPr>
        <p:spPr>
          <a:xfrm>
            <a:off x="1099848" y="2255449"/>
            <a:ext cx="4695238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chemeClr val="tx1"/>
                </a:solidFill>
              </a:rPr>
              <a:t>这种求向量和的方法，叫做向量加法的</a:t>
            </a:r>
            <a:r>
              <a:rPr lang="zh-CN" altLang="en-US" sz="1600" u="sng">
                <a:solidFill>
                  <a:schemeClr val="tx1"/>
                </a:solidFill>
                <a:highlight>
                  <a:srgbClr val="F37A87"/>
                </a:highlight>
              </a:rPr>
              <a:t>三角形法则</a:t>
            </a:r>
            <a:r>
              <a:rPr lang="en-US" altLang="zh-CN" sz="1600">
                <a:solidFill>
                  <a:schemeClr val="tx1"/>
                </a:solidFill>
              </a:rPr>
              <a:t>.</a:t>
            </a:r>
            <a:endParaRPr lang="en-US" altLang="zh-CN" sz="1600">
              <a:solidFill>
                <a:schemeClr val="tx1"/>
              </a:solidFill>
            </a:endParaRPr>
          </a:p>
        </p:txBody>
      </p:sp>
      <p:sp>
        <p:nvSpPr>
          <p:cNvPr id="83" name="Shape 120"/>
          <p:cNvSpPr/>
          <p:nvPr/>
        </p:nvSpPr>
        <p:spPr>
          <a:xfrm>
            <a:off x="598986" y="2707236"/>
            <a:ext cx="6265277" cy="189551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【2】</a:t>
            </a:r>
            <a:r>
              <a:rPr lang="zh-CN" altLang="en-US" sz="1600">
                <a:solidFill>
                  <a:srgbClr val="0000FF"/>
                </a:solidFill>
              </a:rPr>
              <a:t>平行四边形法则：如图，以同一点</a:t>
            </a:r>
            <a:r>
              <a:rPr lang="en-US" altLang="zh-CN" sz="1600">
                <a:solidFill>
                  <a:srgbClr val="0000FF"/>
                </a:solidFill>
              </a:rPr>
              <a:t>O</a:t>
            </a:r>
            <a:r>
              <a:rPr lang="zh-CN" altLang="en-US" sz="1600">
                <a:solidFill>
                  <a:srgbClr val="0000FF"/>
                </a:solidFill>
              </a:rPr>
              <a:t>为起点的两个已知向量     ，</a:t>
            </a:r>
            <a:endParaRPr lang="en-US" altLang="zh-CN" sz="1600">
              <a:solidFill>
                <a:srgbClr val="0000FF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            </a:t>
            </a:r>
            <a:r>
              <a:rPr lang="zh-CN" altLang="en-US" sz="1600">
                <a:solidFill>
                  <a:srgbClr val="0000FF"/>
                </a:solidFill>
              </a:rPr>
              <a:t>，以</a:t>
            </a:r>
            <a:r>
              <a:rPr lang="en-US" altLang="zh-CN" sz="1600">
                <a:solidFill>
                  <a:srgbClr val="0000FF"/>
                </a:solidFill>
              </a:rPr>
              <a:t>OA</a:t>
            </a:r>
            <a:r>
              <a:rPr lang="zh-CN" altLang="en-US" sz="1600">
                <a:solidFill>
                  <a:srgbClr val="0000FF"/>
                </a:solidFill>
              </a:rPr>
              <a:t>，</a:t>
            </a:r>
            <a:r>
              <a:rPr lang="en-US" altLang="zh-CN" sz="1600">
                <a:solidFill>
                  <a:srgbClr val="0000FF"/>
                </a:solidFill>
              </a:rPr>
              <a:t>OB</a:t>
            </a:r>
            <a:r>
              <a:rPr lang="zh-CN" altLang="en-US" sz="1600">
                <a:solidFill>
                  <a:srgbClr val="0000FF"/>
                </a:solidFill>
              </a:rPr>
              <a:t>为邻边做平行四边形</a:t>
            </a:r>
            <a:r>
              <a:rPr lang="en-US" altLang="zh-CN" sz="1600">
                <a:solidFill>
                  <a:srgbClr val="0000FF"/>
                </a:solidFill>
              </a:rPr>
              <a:t>OACB</a:t>
            </a:r>
            <a:r>
              <a:rPr lang="zh-CN" altLang="en-US" sz="1600">
                <a:solidFill>
                  <a:srgbClr val="0000FF"/>
                </a:solidFill>
              </a:rPr>
              <a:t>，则以</a:t>
            </a:r>
            <a:r>
              <a:rPr lang="en-US" altLang="zh-CN" sz="1600">
                <a:solidFill>
                  <a:srgbClr val="0000FF"/>
                </a:solidFill>
              </a:rPr>
              <a:t>O</a:t>
            </a:r>
            <a:r>
              <a:rPr lang="zh-CN" altLang="en-US" sz="1600">
                <a:solidFill>
                  <a:srgbClr val="0000FF"/>
                </a:solidFill>
              </a:rPr>
              <a:t>点为起点的</a:t>
            </a:r>
            <a:endParaRPr lang="en-US" altLang="zh-CN" sz="1600">
              <a:solidFill>
                <a:srgbClr val="0000FF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        </a:t>
            </a:r>
            <a:r>
              <a:rPr lang="zh-CN" altLang="en-US" sz="1600">
                <a:solidFill>
                  <a:srgbClr val="0000FF"/>
                </a:solidFill>
              </a:rPr>
              <a:t>向量</a:t>
            </a:r>
            <a:r>
              <a:rPr lang="en-US" altLang="zh-CN" sz="1600">
                <a:solidFill>
                  <a:srgbClr val="0000FF"/>
                </a:solidFill>
              </a:rPr>
              <a:t>OC(OC</a:t>
            </a:r>
            <a:r>
              <a:rPr lang="zh-CN" altLang="en-US" sz="1600">
                <a:solidFill>
                  <a:srgbClr val="0000FF"/>
                </a:solidFill>
              </a:rPr>
              <a:t>是对角线</a:t>
            </a:r>
            <a:r>
              <a:rPr lang="en-US" altLang="zh-CN" sz="1600">
                <a:solidFill>
                  <a:srgbClr val="0000FF"/>
                </a:solidFill>
              </a:rPr>
              <a:t>)</a:t>
            </a:r>
            <a:r>
              <a:rPr lang="zh-CN" altLang="en-US" sz="1600">
                <a:solidFill>
                  <a:srgbClr val="0000FF"/>
                </a:solidFill>
              </a:rPr>
              <a:t>就是相量    与     的和</a:t>
            </a:r>
            <a:r>
              <a:rPr lang="en-US" altLang="zh-CN" sz="1600">
                <a:solidFill>
                  <a:srgbClr val="0000FF"/>
                </a:solidFill>
              </a:rPr>
              <a:t>.</a:t>
            </a:r>
            <a:r>
              <a:rPr lang="zh-CN" altLang="en-US" sz="1600">
                <a:solidFill>
                  <a:srgbClr val="0000FF"/>
                </a:solidFill>
              </a:rPr>
              <a:t>我们把这种作两个</a:t>
            </a:r>
            <a:endParaRPr lang="en-US" altLang="zh-CN" sz="1600">
              <a:solidFill>
                <a:srgbClr val="0000FF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        </a:t>
            </a:r>
            <a:r>
              <a:rPr lang="zh-CN" altLang="en-US" sz="1600">
                <a:solidFill>
                  <a:srgbClr val="0000FF"/>
                </a:solidFill>
              </a:rPr>
              <a:t>向量和的方法叫做向量加法的</a:t>
            </a:r>
            <a:r>
              <a:rPr lang="zh-CN" altLang="en-US" sz="1600" u="sng">
                <a:solidFill>
                  <a:srgbClr val="0000FF"/>
                </a:solidFill>
                <a:highlight>
                  <a:srgbClr val="F37A87"/>
                </a:highlight>
              </a:rPr>
              <a:t>平行四边形法则</a:t>
            </a:r>
            <a:r>
              <a:rPr lang="en-US" altLang="zh-CN" sz="1600">
                <a:solidFill>
                  <a:srgbClr val="0000FF"/>
                </a:solidFill>
              </a:rPr>
              <a:t>.</a:t>
            </a:r>
            <a:r>
              <a:rPr lang="zh-CN" altLang="en-US" sz="1600">
                <a:solidFill>
                  <a:srgbClr val="0000FF"/>
                </a:solidFill>
              </a:rPr>
              <a:t>        </a:t>
            </a:r>
            <a:endParaRPr lang="en-US" altLang="zh-CN" sz="1600">
              <a:solidFill>
                <a:srgbClr val="0000FF"/>
              </a:solidFill>
            </a:endParaRPr>
          </a:p>
        </p:txBody>
      </p:sp>
      <p:cxnSp>
        <p:nvCxnSpPr>
          <p:cNvPr id="85" name="直接箭头连接符 84"/>
          <p:cNvCxnSpPr/>
          <p:nvPr/>
        </p:nvCxnSpPr>
        <p:spPr>
          <a:xfrm flipV="1">
            <a:off x="8369957" y="3018699"/>
            <a:ext cx="549855" cy="754788"/>
          </a:xfrm>
          <a:prstGeom prst="straightConnector1">
            <a:avLst/>
          </a:prstGeom>
          <a:noFill/>
          <a:ln w="19050" cap="flat">
            <a:solidFill>
              <a:srgbClr val="00B0F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6" name="直接箭头连接符 85"/>
          <p:cNvCxnSpPr/>
          <p:nvPr/>
        </p:nvCxnSpPr>
        <p:spPr>
          <a:xfrm flipV="1">
            <a:off x="6996766" y="3773487"/>
            <a:ext cx="1383938" cy="1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7" name="直接箭头连接符 86"/>
          <p:cNvCxnSpPr/>
          <p:nvPr/>
        </p:nvCxnSpPr>
        <p:spPr>
          <a:xfrm flipV="1">
            <a:off x="6981363" y="3018699"/>
            <a:ext cx="549855" cy="754788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8" name="直接箭头连接符 87"/>
          <p:cNvCxnSpPr/>
          <p:nvPr/>
        </p:nvCxnSpPr>
        <p:spPr>
          <a:xfrm flipV="1">
            <a:off x="7535874" y="3017917"/>
            <a:ext cx="1383938" cy="1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9" name="直接箭头连接符 88"/>
          <p:cNvCxnSpPr/>
          <p:nvPr/>
        </p:nvCxnSpPr>
        <p:spPr>
          <a:xfrm flipV="1">
            <a:off x="6992720" y="3017138"/>
            <a:ext cx="1927092" cy="753228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0" name="文本框 89"/>
              <p:cNvSpPr txBox="1"/>
              <p:nvPr/>
            </p:nvSpPr>
            <p:spPr>
              <a:xfrm>
                <a:off x="6398744" y="2882057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0" name="文本框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8744" y="2882057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234" t="-154" r="-14613" b="20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1" name="直接箭头连接符 90"/>
          <p:cNvCxnSpPr/>
          <p:nvPr/>
        </p:nvCxnSpPr>
        <p:spPr>
          <a:xfrm>
            <a:off x="6398744" y="2882057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文本框 91"/>
              <p:cNvSpPr txBox="1"/>
              <p:nvPr/>
            </p:nvSpPr>
            <p:spPr>
              <a:xfrm>
                <a:off x="1137196" y="3405899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2" name="文本框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7196" y="3405899"/>
                <a:ext cx="203581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268" t="-142" r="-14828" b="19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直接箭头连接符 92"/>
          <p:cNvCxnSpPr/>
          <p:nvPr/>
        </p:nvCxnSpPr>
        <p:spPr>
          <a:xfrm>
            <a:off x="1137196" y="3405899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4" name="直接箭头连接符 93"/>
          <p:cNvCxnSpPr/>
          <p:nvPr/>
        </p:nvCxnSpPr>
        <p:spPr>
          <a:xfrm>
            <a:off x="1542055" y="3812119"/>
            <a:ext cx="255456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5" name="文本框 94"/>
              <p:cNvSpPr txBox="1"/>
              <p:nvPr/>
            </p:nvSpPr>
            <p:spPr>
              <a:xfrm>
                <a:off x="3875449" y="3853962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5" name="文本框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5449" y="3853962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21" t="-53" r="-14826" b="10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6" name="直接箭头连接符 95"/>
          <p:cNvCxnSpPr/>
          <p:nvPr/>
        </p:nvCxnSpPr>
        <p:spPr>
          <a:xfrm>
            <a:off x="3902272" y="3892061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7" name="文本框 96"/>
              <p:cNvSpPr txBox="1"/>
              <p:nvPr/>
            </p:nvSpPr>
            <p:spPr>
              <a:xfrm>
                <a:off x="4332163" y="3853961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7" name="文本框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2163" y="3853961"/>
                <a:ext cx="203581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95" t="-53" r="-15002" b="10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8" name="直接箭头连接符 97"/>
          <p:cNvCxnSpPr/>
          <p:nvPr/>
        </p:nvCxnSpPr>
        <p:spPr>
          <a:xfrm>
            <a:off x="4338677" y="3853961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文本框 99"/>
              <p:cNvSpPr txBox="1"/>
              <p:nvPr/>
            </p:nvSpPr>
            <p:spPr>
              <a:xfrm>
                <a:off x="6898978" y="3770366"/>
                <a:ext cx="23243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0" name="文本框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8978" y="3770366"/>
                <a:ext cx="232435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145" t="-134" r="-13230" b="18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文本框 100"/>
              <p:cNvSpPr txBox="1"/>
              <p:nvPr/>
            </p:nvSpPr>
            <p:spPr>
              <a:xfrm>
                <a:off x="8225327" y="3809229"/>
                <a:ext cx="21640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1" name="文本框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5327" y="3809229"/>
                <a:ext cx="216405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79" t="-180" r="-14065" b="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文本框 101"/>
              <p:cNvSpPr txBox="1"/>
              <p:nvPr/>
            </p:nvSpPr>
            <p:spPr>
              <a:xfrm>
                <a:off x="8711422" y="2704397"/>
                <a:ext cx="20839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2" name="文本框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1422" y="2704397"/>
                <a:ext cx="208390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236" t="-205" r="-14642" b="2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3" name="文本框 102"/>
              <p:cNvSpPr txBox="1"/>
              <p:nvPr/>
            </p:nvSpPr>
            <p:spPr>
              <a:xfrm>
                <a:off x="7441773" y="2722268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3" name="文本框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1773" y="2722268"/>
                <a:ext cx="230832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90" t="-8" r="-12973" b="5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4" name="文本框 103"/>
              <p:cNvSpPr txBox="1"/>
              <p:nvPr/>
            </p:nvSpPr>
            <p:spPr>
              <a:xfrm>
                <a:off x="7616758" y="3846950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4" name="文本框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6758" y="3846950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275" t="-43" r="-14572" b="9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5" name="直接箭头连接符 104"/>
          <p:cNvCxnSpPr/>
          <p:nvPr/>
        </p:nvCxnSpPr>
        <p:spPr>
          <a:xfrm>
            <a:off x="7616758" y="3846950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6" name="文本框 105"/>
              <p:cNvSpPr txBox="1"/>
              <p:nvPr/>
            </p:nvSpPr>
            <p:spPr>
              <a:xfrm>
                <a:off x="7029622" y="3149654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6" name="文本框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622" y="3149654"/>
                <a:ext cx="203581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84" t="-19" r="-15012" b="7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7" name="直接箭头连接符 106"/>
          <p:cNvCxnSpPr/>
          <p:nvPr/>
        </p:nvCxnSpPr>
        <p:spPr>
          <a:xfrm>
            <a:off x="7029622" y="3149654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8" name="文本框 107"/>
              <p:cNvSpPr txBox="1"/>
              <p:nvPr/>
            </p:nvSpPr>
            <p:spPr>
              <a:xfrm>
                <a:off x="7637826" y="3219490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8" name="文本框 1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826" y="3219490"/>
                <a:ext cx="621965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7" t="-14" r="-4743" b="6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9" name="直接箭头连接符 108"/>
          <p:cNvCxnSpPr/>
          <p:nvPr/>
        </p:nvCxnSpPr>
        <p:spPr>
          <a:xfrm>
            <a:off x="7637826" y="3219490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0" name="直接箭头连接符 109"/>
          <p:cNvCxnSpPr/>
          <p:nvPr/>
        </p:nvCxnSpPr>
        <p:spPr>
          <a:xfrm>
            <a:off x="8054840" y="3213247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29" grpId="0"/>
      <p:bldP spid="11" grpId="0"/>
      <p:bldP spid="18" grpId="0"/>
      <p:bldP spid="53" grpId="0"/>
      <p:bldP spid="55" grpId="0"/>
      <p:bldP spid="58" grpId="0"/>
      <p:bldP spid="60" grpId="0"/>
      <p:bldP spid="62" grpId="0"/>
      <p:bldP spid="64" grpId="0"/>
      <p:bldP spid="66" grpId="0"/>
      <p:bldP spid="68" grpId="0"/>
      <p:bldP spid="70" grpId="0"/>
      <p:bldP spid="76" grpId="0"/>
      <p:bldP spid="82" grpId="0"/>
      <p:bldP spid="83" grpId="0"/>
      <p:bldP spid="90" grpId="0"/>
      <p:bldP spid="92" grpId="0"/>
      <p:bldP spid="95" grpId="0"/>
      <p:bldP spid="97" grpId="0"/>
      <p:bldP spid="100" grpId="0"/>
      <p:bldP spid="101" grpId="0"/>
      <p:bldP spid="102" grpId="0"/>
      <p:bldP spid="103" grpId="0"/>
      <p:bldP spid="104" grpId="0"/>
      <p:bldP spid="106" grpId="0"/>
      <p:bldP spid="1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0"/>
          <p:cNvSpPr/>
          <p:nvPr/>
        </p:nvSpPr>
        <p:spPr>
          <a:xfrm>
            <a:off x="618302" y="197050"/>
            <a:ext cx="154870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C00000"/>
                </a:solidFill>
              </a:rPr>
              <a:t>向量的加法</a:t>
            </a:r>
            <a:endParaRPr b="1">
              <a:solidFill>
                <a:srgbClr val="C0000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91123" y="196746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1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9" name="矩形: 圆角 28"/>
          <p:cNvSpPr/>
          <p:nvPr/>
        </p:nvSpPr>
        <p:spPr>
          <a:xfrm>
            <a:off x="592074" y="683881"/>
            <a:ext cx="2595626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对向量加法两个法则的理解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578855" y="1093586"/>
            <a:ext cx="3199395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C00000"/>
                </a:solidFill>
              </a:rPr>
              <a:t>【1】</a:t>
            </a:r>
            <a:r>
              <a:rPr lang="zh-CN" altLang="en-US" sz="1600">
                <a:solidFill>
                  <a:srgbClr val="C00000"/>
                </a:solidFill>
              </a:rPr>
              <a:t>两个法则的使用条件不同：</a:t>
            </a:r>
            <a:endParaRPr lang="en-US" altLang="zh-CN" sz="1600">
              <a:solidFill>
                <a:srgbClr val="C00000"/>
              </a:solidFill>
            </a:endParaRPr>
          </a:p>
        </p:txBody>
      </p:sp>
      <p:sp>
        <p:nvSpPr>
          <p:cNvPr id="83" name="Shape 120"/>
          <p:cNvSpPr/>
          <p:nvPr/>
        </p:nvSpPr>
        <p:spPr>
          <a:xfrm>
            <a:off x="578854" y="2427909"/>
            <a:ext cx="4463045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【2】</a:t>
            </a:r>
            <a:r>
              <a:rPr lang="zh-CN" altLang="en-US" sz="1600">
                <a:solidFill>
                  <a:srgbClr val="0000FF"/>
                </a:solidFill>
              </a:rPr>
              <a:t>当两个向量不共线时，两个法则是一致的</a:t>
            </a:r>
            <a:r>
              <a:rPr lang="en-US" altLang="zh-CN" sz="1600">
                <a:solidFill>
                  <a:srgbClr val="0000FF"/>
                </a:solidFill>
              </a:rPr>
              <a:t>.</a:t>
            </a:r>
            <a:endParaRPr lang="en-US" altLang="zh-CN" sz="1600">
              <a:solidFill>
                <a:srgbClr val="0000FF"/>
              </a:solidFill>
            </a:endParaRPr>
          </a:p>
        </p:txBody>
      </p:sp>
      <p:cxnSp>
        <p:nvCxnSpPr>
          <p:cNvPr id="85" name="直接箭头连接符 84"/>
          <p:cNvCxnSpPr/>
          <p:nvPr/>
        </p:nvCxnSpPr>
        <p:spPr>
          <a:xfrm flipV="1">
            <a:off x="7431433" y="1917734"/>
            <a:ext cx="549855" cy="754788"/>
          </a:xfrm>
          <a:prstGeom prst="straightConnector1">
            <a:avLst/>
          </a:prstGeom>
          <a:noFill/>
          <a:ln w="19050" cap="flat">
            <a:solidFill>
              <a:srgbClr val="00B0F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6" name="直接箭头连接符 85"/>
          <p:cNvCxnSpPr/>
          <p:nvPr/>
        </p:nvCxnSpPr>
        <p:spPr>
          <a:xfrm flipV="1">
            <a:off x="6058242" y="2672522"/>
            <a:ext cx="1383938" cy="1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7" name="直接箭头连接符 86"/>
          <p:cNvCxnSpPr/>
          <p:nvPr/>
        </p:nvCxnSpPr>
        <p:spPr>
          <a:xfrm flipV="1">
            <a:off x="6042839" y="1917734"/>
            <a:ext cx="549855" cy="754788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8" name="直接箭头连接符 87"/>
          <p:cNvCxnSpPr/>
          <p:nvPr/>
        </p:nvCxnSpPr>
        <p:spPr>
          <a:xfrm flipV="1">
            <a:off x="6597350" y="1916952"/>
            <a:ext cx="1383938" cy="1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9" name="直接箭头连接符 88"/>
          <p:cNvCxnSpPr/>
          <p:nvPr/>
        </p:nvCxnSpPr>
        <p:spPr>
          <a:xfrm flipV="1">
            <a:off x="6054196" y="1916173"/>
            <a:ext cx="1927092" cy="753228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文本框 99"/>
              <p:cNvSpPr txBox="1"/>
              <p:nvPr/>
            </p:nvSpPr>
            <p:spPr>
              <a:xfrm>
                <a:off x="5960454" y="2669401"/>
                <a:ext cx="21640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0" name="文本框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0454" y="2669401"/>
                <a:ext cx="216405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159" t="-179" r="-1398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文本框 100"/>
              <p:cNvSpPr txBox="1"/>
              <p:nvPr/>
            </p:nvSpPr>
            <p:spPr>
              <a:xfrm>
                <a:off x="7286803" y="2708264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1" name="文本框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6803" y="2708264"/>
                <a:ext cx="230832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77" t="-225" r="-12986" b="4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文本框 101"/>
              <p:cNvSpPr txBox="1"/>
              <p:nvPr/>
            </p:nvSpPr>
            <p:spPr>
              <a:xfrm>
                <a:off x="7772898" y="1603432"/>
                <a:ext cx="20839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2" name="文本框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898" y="1603432"/>
                <a:ext cx="208390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39" t="-21" r="-14639" b="7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3" name="文本框 102"/>
              <p:cNvSpPr txBox="1"/>
              <p:nvPr/>
            </p:nvSpPr>
            <p:spPr>
              <a:xfrm>
                <a:off x="6503249" y="1621303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𝑫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3" name="文本框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3249" y="1621303"/>
                <a:ext cx="237244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90" t="-53" r="-12593" b="10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Shape 120"/>
          <p:cNvSpPr/>
          <p:nvPr/>
        </p:nvSpPr>
        <p:spPr>
          <a:xfrm>
            <a:off x="1104898" y="1507989"/>
            <a:ext cx="4483157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FF5050"/>
                </a:solidFill>
              </a:rPr>
              <a:t>★ 三角形法则适用于任意两个非零向量求和</a:t>
            </a:r>
            <a:endParaRPr lang="en-US" altLang="zh-CN" sz="1600">
              <a:solidFill>
                <a:srgbClr val="FF5050"/>
              </a:solidFill>
            </a:endParaRPr>
          </a:p>
        </p:txBody>
      </p:sp>
      <p:sp>
        <p:nvSpPr>
          <p:cNvPr id="99" name="Shape 120"/>
          <p:cNvSpPr/>
          <p:nvPr/>
        </p:nvSpPr>
        <p:spPr>
          <a:xfrm>
            <a:off x="1112086" y="1908557"/>
            <a:ext cx="4656149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FF5050"/>
                </a:solidFill>
              </a:rPr>
              <a:t>★ 平行四边形法则只适用于两个不共线的相量求和</a:t>
            </a:r>
            <a:endParaRPr lang="en-US" altLang="zh-CN" sz="1600">
              <a:solidFill>
                <a:srgbClr val="FF5050"/>
              </a:solidFill>
            </a:endParaRPr>
          </a:p>
        </p:txBody>
      </p:sp>
      <p:sp>
        <p:nvSpPr>
          <p:cNvPr id="111" name="Shape 120"/>
          <p:cNvSpPr/>
          <p:nvPr/>
        </p:nvSpPr>
        <p:spPr>
          <a:xfrm>
            <a:off x="1112086" y="2843934"/>
            <a:ext cx="3929813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0000FF"/>
                </a:solidFill>
              </a:rPr>
              <a:t>如图所示，</a:t>
            </a:r>
            <a:r>
              <a:rPr lang="en-US" altLang="zh-CN" sz="1600">
                <a:solidFill>
                  <a:srgbClr val="0000FF"/>
                </a:solidFill>
              </a:rPr>
              <a:t>AC=AB+AD(</a:t>
            </a:r>
            <a:r>
              <a:rPr lang="zh-CN" altLang="en-US" sz="1600">
                <a:solidFill>
                  <a:srgbClr val="0000FF"/>
                </a:solidFill>
              </a:rPr>
              <a:t>平行四边形法则</a:t>
            </a:r>
            <a:r>
              <a:rPr lang="en-US" altLang="zh-CN" sz="1600">
                <a:solidFill>
                  <a:srgbClr val="0000FF"/>
                </a:solidFill>
              </a:rPr>
              <a:t>)</a:t>
            </a:r>
            <a:r>
              <a:rPr lang="zh-CN" altLang="en-US" sz="1600">
                <a:solidFill>
                  <a:srgbClr val="0000FF"/>
                </a:solidFill>
              </a:rPr>
              <a:t>，</a:t>
            </a:r>
            <a:endParaRPr lang="en-US" altLang="zh-CN" sz="1600">
              <a:solidFill>
                <a:srgbClr val="0000FF"/>
              </a:solidFill>
            </a:endParaRPr>
          </a:p>
        </p:txBody>
      </p:sp>
      <p:sp>
        <p:nvSpPr>
          <p:cNvPr id="112" name="Shape 120"/>
          <p:cNvSpPr/>
          <p:nvPr/>
        </p:nvSpPr>
        <p:spPr>
          <a:xfrm>
            <a:off x="1104898" y="3264075"/>
            <a:ext cx="4244987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0000FF"/>
                </a:solidFill>
              </a:rPr>
              <a:t>又因为</a:t>
            </a:r>
            <a:r>
              <a:rPr lang="en-US" altLang="zh-CN" sz="1600">
                <a:solidFill>
                  <a:srgbClr val="0000FF"/>
                </a:solidFill>
              </a:rPr>
              <a:t>BC=AD</a:t>
            </a:r>
            <a:r>
              <a:rPr lang="zh-CN" altLang="en-US" sz="1600">
                <a:solidFill>
                  <a:srgbClr val="0000FF"/>
                </a:solidFill>
              </a:rPr>
              <a:t>，所以</a:t>
            </a:r>
            <a:r>
              <a:rPr lang="en-US" altLang="zh-CN" sz="1600">
                <a:solidFill>
                  <a:srgbClr val="0000FF"/>
                </a:solidFill>
              </a:rPr>
              <a:t>AC=AB+BC(</a:t>
            </a:r>
            <a:r>
              <a:rPr lang="zh-CN" altLang="en-US" sz="1600">
                <a:solidFill>
                  <a:srgbClr val="0000FF"/>
                </a:solidFill>
              </a:rPr>
              <a:t>三角形法则</a:t>
            </a:r>
            <a:r>
              <a:rPr lang="en-US" altLang="zh-CN" sz="1600">
                <a:solidFill>
                  <a:srgbClr val="0000FF"/>
                </a:solidFill>
              </a:rPr>
              <a:t>)</a:t>
            </a:r>
            <a:endParaRPr lang="en-US" altLang="zh-CN" sz="1600">
              <a:solidFill>
                <a:srgbClr val="0000FF"/>
              </a:solidFill>
            </a:endParaRPr>
          </a:p>
        </p:txBody>
      </p:sp>
      <p:cxnSp>
        <p:nvCxnSpPr>
          <p:cNvPr id="113" name="直接箭头连接符 112"/>
          <p:cNvCxnSpPr/>
          <p:nvPr/>
        </p:nvCxnSpPr>
        <p:spPr>
          <a:xfrm>
            <a:off x="2167002" y="2914672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4" name="直接箭头连接符 113"/>
          <p:cNvCxnSpPr/>
          <p:nvPr/>
        </p:nvCxnSpPr>
        <p:spPr>
          <a:xfrm>
            <a:off x="2569433" y="2912195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5" name="直接箭头连接符 114"/>
          <p:cNvCxnSpPr/>
          <p:nvPr/>
        </p:nvCxnSpPr>
        <p:spPr>
          <a:xfrm>
            <a:off x="3017108" y="2914672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6" name="直接箭头连接符 115"/>
          <p:cNvCxnSpPr/>
          <p:nvPr/>
        </p:nvCxnSpPr>
        <p:spPr>
          <a:xfrm>
            <a:off x="1733614" y="3326498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7" name="直接箭头连接符 116"/>
          <p:cNvCxnSpPr/>
          <p:nvPr/>
        </p:nvCxnSpPr>
        <p:spPr>
          <a:xfrm>
            <a:off x="2167002" y="3326498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8" name="直接箭头连接符 117"/>
          <p:cNvCxnSpPr/>
          <p:nvPr/>
        </p:nvCxnSpPr>
        <p:spPr>
          <a:xfrm>
            <a:off x="3059971" y="3321688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9" name="直接箭头连接符 118"/>
          <p:cNvCxnSpPr/>
          <p:nvPr/>
        </p:nvCxnSpPr>
        <p:spPr>
          <a:xfrm>
            <a:off x="3498121" y="3321688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0" name="直接箭头连接符 119"/>
          <p:cNvCxnSpPr/>
          <p:nvPr/>
        </p:nvCxnSpPr>
        <p:spPr>
          <a:xfrm>
            <a:off x="3905314" y="3321688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1" name="Shape 120"/>
          <p:cNvSpPr/>
          <p:nvPr/>
        </p:nvSpPr>
        <p:spPr>
          <a:xfrm>
            <a:off x="578854" y="3840904"/>
            <a:ext cx="7945108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7030A0"/>
                </a:solidFill>
              </a:rPr>
              <a:t>【3】</a:t>
            </a:r>
            <a:r>
              <a:rPr lang="zh-CN" altLang="en-US" sz="1600">
                <a:solidFill>
                  <a:srgbClr val="7030A0"/>
                </a:solidFill>
              </a:rPr>
              <a:t>三角形法则中强调“首尾相连”；平行四边形法则中强调的是“共起点，不共线”</a:t>
            </a:r>
            <a:r>
              <a:rPr lang="en-US" altLang="zh-CN" sz="1600">
                <a:solidFill>
                  <a:srgbClr val="7030A0"/>
                </a:solidFill>
              </a:rPr>
              <a:t>.</a:t>
            </a:r>
            <a:endParaRPr lang="en-US" altLang="zh-CN" sz="1600">
              <a:solidFill>
                <a:srgbClr val="7030A0"/>
              </a:solidFill>
            </a:endParaRPr>
          </a:p>
        </p:txBody>
      </p:sp>
      <p:sp>
        <p:nvSpPr>
          <p:cNvPr id="122" name="Shape 120"/>
          <p:cNvSpPr/>
          <p:nvPr/>
        </p:nvSpPr>
        <p:spPr>
          <a:xfrm>
            <a:off x="578854" y="4342651"/>
            <a:ext cx="7945108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B050"/>
                </a:solidFill>
              </a:rPr>
              <a:t>【4】</a:t>
            </a:r>
            <a:r>
              <a:rPr lang="zh-CN" altLang="en-US" sz="1600">
                <a:solidFill>
                  <a:srgbClr val="00B050"/>
                </a:solidFill>
              </a:rPr>
              <a:t>作三个或者三个以上的向量求和时，使用三角形法则更简单</a:t>
            </a:r>
            <a:r>
              <a:rPr lang="en-US" altLang="zh-CN" sz="1600">
                <a:solidFill>
                  <a:srgbClr val="00B050"/>
                </a:solidFill>
              </a:rPr>
              <a:t>.</a:t>
            </a:r>
            <a:endParaRPr lang="en-US" altLang="zh-CN" sz="1600">
              <a:solidFill>
                <a:srgbClr val="00B05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1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0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6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8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29" grpId="0"/>
      <p:bldP spid="11" grpId="0"/>
      <p:bldP spid="83" grpId="0"/>
      <p:bldP spid="100" grpId="0"/>
      <p:bldP spid="101" grpId="0"/>
      <p:bldP spid="102" grpId="0"/>
      <p:bldP spid="103" grpId="0"/>
      <p:bldP spid="84" grpId="0"/>
      <p:bldP spid="99" grpId="0"/>
      <p:bldP spid="111" grpId="0"/>
      <p:bldP spid="112" grpId="0"/>
      <p:bldP spid="121" grpId="0"/>
      <p:bldP spid="1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0"/>
          <p:cNvSpPr/>
          <p:nvPr/>
        </p:nvSpPr>
        <p:spPr>
          <a:xfrm>
            <a:off x="618302" y="197050"/>
            <a:ext cx="154870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C00000"/>
                </a:solidFill>
              </a:rPr>
              <a:t>向量的加法</a:t>
            </a:r>
            <a:endParaRPr b="1">
              <a:solidFill>
                <a:srgbClr val="C0000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91123" y="196746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1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9" name="矩形: 圆角 28"/>
          <p:cNvSpPr/>
          <p:nvPr/>
        </p:nvSpPr>
        <p:spPr>
          <a:xfrm>
            <a:off x="592074" y="683881"/>
            <a:ext cx="1396996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高阶笔记拓展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578855" y="1153154"/>
            <a:ext cx="5377271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C00000"/>
                </a:solidFill>
              </a:rPr>
              <a:t>【1】</a:t>
            </a:r>
            <a:r>
              <a:rPr lang="zh-CN" altLang="en-US" sz="1600">
                <a:solidFill>
                  <a:srgbClr val="C00000"/>
                </a:solidFill>
              </a:rPr>
              <a:t>在三角形</a:t>
            </a:r>
            <a:r>
              <a:rPr lang="en-US" altLang="zh-CN" sz="1600">
                <a:solidFill>
                  <a:srgbClr val="C00000"/>
                </a:solidFill>
              </a:rPr>
              <a:t>ABC</a:t>
            </a:r>
            <a:r>
              <a:rPr lang="zh-CN" altLang="en-US" sz="1600">
                <a:solidFill>
                  <a:srgbClr val="C00000"/>
                </a:solidFill>
              </a:rPr>
              <a:t>中，</a:t>
            </a:r>
            <a:r>
              <a:rPr lang="en-US" altLang="zh-CN" sz="1600">
                <a:solidFill>
                  <a:srgbClr val="C00000"/>
                </a:solidFill>
              </a:rPr>
              <a:t>AB+BC+CA=0</a:t>
            </a:r>
            <a:r>
              <a:rPr lang="zh-CN" altLang="en-US" sz="1600">
                <a:solidFill>
                  <a:srgbClr val="C00000"/>
                </a:solidFill>
              </a:rPr>
              <a:t>；</a:t>
            </a:r>
            <a:r>
              <a:rPr lang="en-US" altLang="zh-CN" sz="1600">
                <a:solidFill>
                  <a:srgbClr val="C00000"/>
                </a:solidFill>
              </a:rPr>
              <a:t>AB+BC=AC</a:t>
            </a:r>
            <a:endParaRPr lang="en-US" altLang="zh-CN" sz="1600">
              <a:solidFill>
                <a:srgbClr val="C00000"/>
              </a:solidFill>
            </a:endParaRPr>
          </a:p>
        </p:txBody>
      </p:sp>
      <p:sp>
        <p:nvSpPr>
          <p:cNvPr id="83" name="Shape 120"/>
          <p:cNvSpPr/>
          <p:nvPr/>
        </p:nvSpPr>
        <p:spPr>
          <a:xfrm>
            <a:off x="578855" y="1654680"/>
            <a:ext cx="4463045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【2】</a:t>
            </a:r>
            <a:r>
              <a:rPr lang="zh-CN" altLang="en-US" sz="1600">
                <a:solidFill>
                  <a:srgbClr val="0000FF"/>
                </a:solidFill>
              </a:rPr>
              <a:t>向量求和的多边形法则：</a:t>
            </a:r>
            <a:endParaRPr lang="en-US" altLang="zh-CN" sz="1600">
              <a:solidFill>
                <a:srgbClr val="0000FF"/>
              </a:solidFill>
            </a:endParaRPr>
          </a:p>
        </p:txBody>
      </p:sp>
      <p:cxnSp>
        <p:nvCxnSpPr>
          <p:cNvPr id="85" name="直接箭头连接符 84"/>
          <p:cNvCxnSpPr/>
          <p:nvPr/>
        </p:nvCxnSpPr>
        <p:spPr>
          <a:xfrm flipV="1">
            <a:off x="7484661" y="951872"/>
            <a:ext cx="549855" cy="754788"/>
          </a:xfrm>
          <a:prstGeom prst="straightConnector1">
            <a:avLst/>
          </a:prstGeom>
          <a:noFill/>
          <a:ln w="19050" cap="flat">
            <a:solidFill>
              <a:srgbClr val="00B0F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6" name="直接箭头连接符 85"/>
          <p:cNvCxnSpPr/>
          <p:nvPr/>
        </p:nvCxnSpPr>
        <p:spPr>
          <a:xfrm flipV="1">
            <a:off x="6111470" y="1706660"/>
            <a:ext cx="1383938" cy="1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9" name="直接箭头连接符 88"/>
          <p:cNvCxnSpPr/>
          <p:nvPr/>
        </p:nvCxnSpPr>
        <p:spPr>
          <a:xfrm flipV="1">
            <a:off x="6107424" y="950311"/>
            <a:ext cx="1927092" cy="753228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文本框 99"/>
              <p:cNvSpPr txBox="1"/>
              <p:nvPr/>
            </p:nvSpPr>
            <p:spPr>
              <a:xfrm>
                <a:off x="6013682" y="1703539"/>
                <a:ext cx="21640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0" name="文本框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682" y="1703539"/>
                <a:ext cx="216405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107" t="-169" r="-14038" b="21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文本框 100"/>
              <p:cNvSpPr txBox="1"/>
              <p:nvPr/>
            </p:nvSpPr>
            <p:spPr>
              <a:xfrm>
                <a:off x="7340031" y="1742402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1" name="文本框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0031" y="1742402"/>
                <a:ext cx="230832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29" t="-216" r="-13034" b="3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文本框 101"/>
              <p:cNvSpPr txBox="1"/>
              <p:nvPr/>
            </p:nvSpPr>
            <p:spPr>
              <a:xfrm>
                <a:off x="7826126" y="637570"/>
                <a:ext cx="20839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2" name="文本框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6126" y="637570"/>
                <a:ext cx="208390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85" t="-11" r="-14693" b="6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5" name="直接箭头连接符 114"/>
          <p:cNvCxnSpPr/>
          <p:nvPr/>
        </p:nvCxnSpPr>
        <p:spPr>
          <a:xfrm>
            <a:off x="2754061" y="1211893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1" name="直接箭头连接符 30"/>
          <p:cNvCxnSpPr/>
          <p:nvPr/>
        </p:nvCxnSpPr>
        <p:spPr>
          <a:xfrm>
            <a:off x="3187699" y="1206930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2" name="直接箭头连接符 31"/>
          <p:cNvCxnSpPr/>
          <p:nvPr/>
        </p:nvCxnSpPr>
        <p:spPr>
          <a:xfrm>
            <a:off x="3573938" y="1206930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3" name="直接箭头连接符 32"/>
          <p:cNvCxnSpPr/>
          <p:nvPr/>
        </p:nvCxnSpPr>
        <p:spPr>
          <a:xfrm>
            <a:off x="3971606" y="1206930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" name="直接箭头连接符 33"/>
          <p:cNvCxnSpPr/>
          <p:nvPr/>
        </p:nvCxnSpPr>
        <p:spPr>
          <a:xfrm>
            <a:off x="4378073" y="1206730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直接箭头连接符 34"/>
          <p:cNvCxnSpPr/>
          <p:nvPr/>
        </p:nvCxnSpPr>
        <p:spPr>
          <a:xfrm>
            <a:off x="4740024" y="1211292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" name="直接箭头连接符 35"/>
          <p:cNvCxnSpPr/>
          <p:nvPr/>
        </p:nvCxnSpPr>
        <p:spPr>
          <a:xfrm>
            <a:off x="5222157" y="1206730"/>
            <a:ext cx="25545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7" name="Shape 120"/>
          <p:cNvSpPr/>
          <p:nvPr/>
        </p:nvSpPr>
        <p:spPr>
          <a:xfrm>
            <a:off x="1083904" y="2085741"/>
            <a:ext cx="7239641" cy="6951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       </a:t>
            </a:r>
            <a:r>
              <a:rPr lang="zh-CN" altLang="en-US" sz="1600">
                <a:solidFill>
                  <a:srgbClr val="0000FF"/>
                </a:solidFill>
              </a:rPr>
              <a:t>已知</a:t>
            </a:r>
            <a:r>
              <a:rPr lang="en-US" altLang="zh-CN" sz="1600">
                <a:solidFill>
                  <a:srgbClr val="0000FF"/>
                </a:solidFill>
              </a:rPr>
              <a:t>n</a:t>
            </a:r>
            <a:r>
              <a:rPr lang="zh-CN" altLang="en-US" sz="1600">
                <a:solidFill>
                  <a:srgbClr val="0000FF"/>
                </a:solidFill>
              </a:rPr>
              <a:t>个向量，依次首尾连接，则由起始向量的起点，指向末尾向量的终点的向量，即为这些向量的和</a:t>
            </a:r>
            <a:r>
              <a:rPr lang="en-US" altLang="zh-CN" sz="1600">
                <a:solidFill>
                  <a:srgbClr val="0000FF"/>
                </a:solidFill>
              </a:rPr>
              <a:t>.</a:t>
            </a:r>
            <a:r>
              <a:rPr lang="zh-CN" altLang="en-US" sz="1600">
                <a:solidFill>
                  <a:srgbClr val="0000FF"/>
                </a:solidFill>
              </a:rPr>
              <a:t>这叫做向量求和的多边形法则</a:t>
            </a:r>
            <a:r>
              <a:rPr lang="en-US" altLang="zh-CN" sz="1600">
                <a:solidFill>
                  <a:srgbClr val="0000FF"/>
                </a:solidFill>
              </a:rPr>
              <a:t>.</a:t>
            </a:r>
            <a:endParaRPr lang="en-US" altLang="zh-CN" sz="1600">
              <a:solidFill>
                <a:srgbClr val="0000FF"/>
              </a:solidFill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 flipV="1">
            <a:off x="1245995" y="3307710"/>
            <a:ext cx="458013" cy="506398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1" name="直接箭头连接符 40"/>
          <p:cNvCxnSpPr/>
          <p:nvPr/>
        </p:nvCxnSpPr>
        <p:spPr>
          <a:xfrm flipV="1">
            <a:off x="1704008" y="3105206"/>
            <a:ext cx="781602" cy="226020"/>
          </a:xfrm>
          <a:prstGeom prst="straightConnector1">
            <a:avLst/>
          </a:prstGeom>
          <a:noFill/>
          <a:ln w="19050" cap="flat">
            <a:solidFill>
              <a:srgbClr val="CC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直接箭头连接符 42"/>
          <p:cNvCxnSpPr/>
          <p:nvPr/>
        </p:nvCxnSpPr>
        <p:spPr>
          <a:xfrm>
            <a:off x="2485610" y="3143335"/>
            <a:ext cx="536901" cy="695622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6" name="直接箭头连接符 45"/>
          <p:cNvCxnSpPr/>
          <p:nvPr/>
        </p:nvCxnSpPr>
        <p:spPr>
          <a:xfrm flipH="1">
            <a:off x="2298994" y="3838957"/>
            <a:ext cx="683655" cy="346205"/>
          </a:xfrm>
          <a:prstGeom prst="straightConnector1">
            <a:avLst/>
          </a:prstGeom>
          <a:noFill/>
          <a:ln w="19050" cap="flat">
            <a:solidFill>
              <a:srgbClr val="00B0F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9" name="直接箭头连接符 48"/>
          <p:cNvCxnSpPr/>
          <p:nvPr/>
        </p:nvCxnSpPr>
        <p:spPr>
          <a:xfrm>
            <a:off x="1245995" y="3847114"/>
            <a:ext cx="1022388" cy="338048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ysDash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文本框 51"/>
              <p:cNvSpPr txBox="1"/>
              <p:nvPr/>
            </p:nvSpPr>
            <p:spPr>
              <a:xfrm>
                <a:off x="988695" y="3675608"/>
                <a:ext cx="21640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2" name="文本框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695" y="3675608"/>
                <a:ext cx="216405" cy="276999"/>
              </a:xfrm>
              <a:prstGeom prst="rect">
                <a:avLst/>
              </a:prstGeom>
              <a:blipFill rotWithShape="1">
                <a:blip r:embed="rId1"/>
                <a:stretch>
                  <a:fillRect t="-82" r="-14145" b="13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3" name="文本框 52"/>
              <p:cNvSpPr txBox="1"/>
              <p:nvPr/>
            </p:nvSpPr>
            <p:spPr>
              <a:xfrm>
                <a:off x="1520748" y="3067959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3" name="文本框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748" y="3067959"/>
                <a:ext cx="230832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242" t="-99" r="-12821" b="14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4" name="文本框 53"/>
              <p:cNvSpPr txBox="1"/>
              <p:nvPr/>
            </p:nvSpPr>
            <p:spPr>
              <a:xfrm>
                <a:off x="2377407" y="2847271"/>
                <a:ext cx="20839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4" name="文本框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7407" y="2847271"/>
                <a:ext cx="208390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89" t="-204" r="-14589" b="2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5" name="文本框 54"/>
              <p:cNvSpPr txBox="1"/>
              <p:nvPr/>
            </p:nvSpPr>
            <p:spPr>
              <a:xfrm>
                <a:off x="2971794" y="3735692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altLang="zh-CN" sz="1800" b="1" u="none" strike="noStrike" cap="none" spc="0" normalizeH="0">
                    <a:ln>
                      <a:noFill/>
                    </a:ln>
                    <a:solidFill>
                      <a:srgbClr val="C00000"/>
                    </a:solidFill>
                    <a:effectLst/>
                    <a:uFillTx/>
                    <a:sym typeface="Arial" panose="020B0604020202020204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altLang="zh-CN" sz="1800" b="1" i="1" u="none" strike="noStrike" cap="none" spc="0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FillTx/>
                        <a:latin typeface="Cambria Math" panose="02040503050406030204" pitchFamily="18" charset="0"/>
                        <a:sym typeface="Arial" panose="020B0604020202020204"/>
                      </a:rPr>
                      <m:t>𝑫</m:t>
                    </m:r>
                  </m:oMath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5" name="文本框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794" y="3735692"/>
                <a:ext cx="237244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265" t="-225" r="-25534" b="4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文本框 55"/>
              <p:cNvSpPr txBox="1"/>
              <p:nvPr/>
            </p:nvSpPr>
            <p:spPr>
              <a:xfrm>
                <a:off x="2179997" y="4210011"/>
                <a:ext cx="21480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𝑬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6" name="文本框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9997" y="4210011"/>
                <a:ext cx="214802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20" t="-215" r="-14386" b="3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直接箭头连接符 58"/>
          <p:cNvCxnSpPr/>
          <p:nvPr/>
        </p:nvCxnSpPr>
        <p:spPr>
          <a:xfrm flipV="1">
            <a:off x="5145177" y="3159260"/>
            <a:ext cx="458013" cy="506398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0" name="直接箭头连接符 59"/>
          <p:cNvCxnSpPr/>
          <p:nvPr/>
        </p:nvCxnSpPr>
        <p:spPr>
          <a:xfrm>
            <a:off x="5603190" y="3182776"/>
            <a:ext cx="322325" cy="333966"/>
          </a:xfrm>
          <a:prstGeom prst="straightConnector1">
            <a:avLst/>
          </a:prstGeom>
          <a:noFill/>
          <a:ln w="19050" cap="flat">
            <a:solidFill>
              <a:srgbClr val="CC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1" name="直接箭头连接符 60"/>
          <p:cNvCxnSpPr/>
          <p:nvPr/>
        </p:nvCxnSpPr>
        <p:spPr>
          <a:xfrm flipV="1">
            <a:off x="5956126" y="2941061"/>
            <a:ext cx="823976" cy="575681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2" name="直接箭头连接符 61"/>
          <p:cNvCxnSpPr/>
          <p:nvPr/>
        </p:nvCxnSpPr>
        <p:spPr>
          <a:xfrm flipH="1">
            <a:off x="6780101" y="2970623"/>
            <a:ext cx="1" cy="430811"/>
          </a:xfrm>
          <a:prstGeom prst="straightConnector1">
            <a:avLst/>
          </a:prstGeom>
          <a:noFill/>
          <a:ln w="19050" cap="flat">
            <a:solidFill>
              <a:srgbClr val="00B0F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3" name="直接箭头连接符 62"/>
          <p:cNvCxnSpPr/>
          <p:nvPr/>
        </p:nvCxnSpPr>
        <p:spPr>
          <a:xfrm>
            <a:off x="5145177" y="3698664"/>
            <a:ext cx="1546800" cy="587789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ysDash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文本框 63"/>
              <p:cNvSpPr txBox="1"/>
              <p:nvPr/>
            </p:nvSpPr>
            <p:spPr>
              <a:xfrm>
                <a:off x="4887877" y="3527158"/>
                <a:ext cx="21640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4" name="文本框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7877" y="3527158"/>
                <a:ext cx="216405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130" t="-133" r="-14014" b="18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文本框 64"/>
              <p:cNvSpPr txBox="1"/>
              <p:nvPr/>
            </p:nvSpPr>
            <p:spPr>
              <a:xfrm>
                <a:off x="5419930" y="2919509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5" name="文本框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9930" y="2919509"/>
                <a:ext cx="230832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89" t="-149" r="-12974" b="20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文本框 65"/>
              <p:cNvSpPr txBox="1"/>
              <p:nvPr/>
            </p:nvSpPr>
            <p:spPr>
              <a:xfrm>
                <a:off x="5876963" y="3480448"/>
                <a:ext cx="20839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6" name="文本框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6963" y="3480448"/>
                <a:ext cx="208390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8" t="-5" r="-14860" b="5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文本框 66"/>
              <p:cNvSpPr txBox="1"/>
              <p:nvPr/>
            </p:nvSpPr>
            <p:spPr>
              <a:xfrm>
                <a:off x="6734631" y="2736131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altLang="zh-CN" sz="1800" b="1" u="none" strike="noStrike" cap="none" spc="0" normalizeH="0">
                    <a:ln>
                      <a:noFill/>
                    </a:ln>
                    <a:solidFill>
                      <a:srgbClr val="C00000"/>
                    </a:solidFill>
                    <a:effectLst/>
                    <a:uFillTx/>
                    <a:sym typeface="Arial" panose="020B0604020202020204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altLang="zh-CN" sz="1800" b="1" i="1" u="none" strike="noStrike" cap="none" spc="0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FillTx/>
                        <a:latin typeface="Cambria Math" panose="02040503050406030204" pitchFamily="18" charset="0"/>
                        <a:sym typeface="Arial" panose="020B0604020202020204"/>
                      </a:rPr>
                      <m:t>𝑫</m:t>
                    </m:r>
                  </m:oMath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7" name="文本框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631" y="2736131"/>
                <a:ext cx="237244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192" t="-199" r="-25607" b="2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文本框 67"/>
              <p:cNvSpPr txBox="1"/>
              <p:nvPr/>
            </p:nvSpPr>
            <p:spPr>
              <a:xfrm>
                <a:off x="6823713" y="3145888"/>
                <a:ext cx="21480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𝑬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8" name="文本框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3713" y="3145888"/>
                <a:ext cx="214802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1" t="-35" r="-14404" b="8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直接箭头连接符 72"/>
          <p:cNvCxnSpPr/>
          <p:nvPr/>
        </p:nvCxnSpPr>
        <p:spPr>
          <a:xfrm>
            <a:off x="6810713" y="3364698"/>
            <a:ext cx="322325" cy="333966"/>
          </a:xfrm>
          <a:prstGeom prst="straightConnector1">
            <a:avLst/>
          </a:prstGeom>
          <a:noFill/>
          <a:ln w="19050" cap="flat">
            <a:solidFill>
              <a:srgbClr val="CC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4" name="直接箭头连接符 73"/>
          <p:cNvCxnSpPr/>
          <p:nvPr/>
        </p:nvCxnSpPr>
        <p:spPr>
          <a:xfrm flipH="1">
            <a:off x="6691977" y="3682710"/>
            <a:ext cx="383790" cy="661373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8" name="文本框 77"/>
              <p:cNvSpPr txBox="1"/>
              <p:nvPr/>
            </p:nvSpPr>
            <p:spPr>
              <a:xfrm>
                <a:off x="7133038" y="3538687"/>
                <a:ext cx="21159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𝑭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8" name="文本框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3038" y="3538687"/>
                <a:ext cx="211596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39" t="-169" r="-14299" b="21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9" name="文本框 78"/>
              <p:cNvSpPr txBox="1"/>
              <p:nvPr/>
            </p:nvSpPr>
            <p:spPr>
              <a:xfrm>
                <a:off x="6809399" y="4100704"/>
                <a:ext cx="21961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𝑮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9" name="文本框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9399" y="4100704"/>
                <a:ext cx="219612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134" t="-184" r="-13501" b="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" name="文本框 79"/>
              <p:cNvSpPr txBox="1"/>
              <p:nvPr/>
            </p:nvSpPr>
            <p:spPr>
              <a:xfrm>
                <a:off x="884991" y="4531545"/>
                <a:ext cx="276678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𝑨𝑩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𝑩𝑪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𝑪𝑫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𝑫𝑬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𝑨𝑬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0" name="文本框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991" y="4531545"/>
                <a:ext cx="2766783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16" t="-67" r="-715" b="11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文本框 80"/>
              <p:cNvSpPr txBox="1"/>
              <p:nvPr/>
            </p:nvSpPr>
            <p:spPr>
              <a:xfrm>
                <a:off x="4378073" y="4515261"/>
                <a:ext cx="392415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𝑨𝑩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𝑩𝑪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𝑪𝑫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𝑫𝑬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𝑬𝑭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𝑭𝑮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𝑨𝑮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1" name="文本框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8073" y="4515261"/>
                <a:ext cx="3924151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10" t="-148" r="-366" b="19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2" name="直接箭头连接符 81"/>
          <p:cNvCxnSpPr/>
          <p:nvPr/>
        </p:nvCxnSpPr>
        <p:spPr>
          <a:xfrm>
            <a:off x="988695" y="4515261"/>
            <a:ext cx="255456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0" name="直接箭头连接符 89"/>
          <p:cNvCxnSpPr/>
          <p:nvPr/>
        </p:nvCxnSpPr>
        <p:spPr>
          <a:xfrm>
            <a:off x="1576280" y="4515261"/>
            <a:ext cx="255456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1" name="直接箭头连接符 90"/>
          <p:cNvCxnSpPr/>
          <p:nvPr/>
        </p:nvCxnSpPr>
        <p:spPr>
          <a:xfrm>
            <a:off x="2139343" y="4515261"/>
            <a:ext cx="255456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2" name="直接箭头连接符 91"/>
          <p:cNvCxnSpPr/>
          <p:nvPr/>
        </p:nvCxnSpPr>
        <p:spPr>
          <a:xfrm>
            <a:off x="2754061" y="4515261"/>
            <a:ext cx="255456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3" name="直接箭头连接符 92"/>
          <p:cNvCxnSpPr/>
          <p:nvPr/>
        </p:nvCxnSpPr>
        <p:spPr>
          <a:xfrm>
            <a:off x="3365183" y="4515261"/>
            <a:ext cx="255456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4" name="直接箭头连接符 93"/>
          <p:cNvCxnSpPr/>
          <p:nvPr/>
        </p:nvCxnSpPr>
        <p:spPr>
          <a:xfrm>
            <a:off x="4505801" y="4487010"/>
            <a:ext cx="255456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5" name="直接箭头连接符 94"/>
          <p:cNvCxnSpPr/>
          <p:nvPr/>
        </p:nvCxnSpPr>
        <p:spPr>
          <a:xfrm>
            <a:off x="5041900" y="4487010"/>
            <a:ext cx="255456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6" name="直接箭头连接符 95"/>
          <p:cNvCxnSpPr/>
          <p:nvPr/>
        </p:nvCxnSpPr>
        <p:spPr>
          <a:xfrm>
            <a:off x="5645691" y="4487010"/>
            <a:ext cx="255456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7" name="直接箭头连接符 96"/>
          <p:cNvCxnSpPr/>
          <p:nvPr/>
        </p:nvCxnSpPr>
        <p:spPr>
          <a:xfrm>
            <a:off x="6212420" y="4487010"/>
            <a:ext cx="255456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8" name="直接箭头连接符 97"/>
          <p:cNvCxnSpPr/>
          <p:nvPr/>
        </p:nvCxnSpPr>
        <p:spPr>
          <a:xfrm>
            <a:off x="6798315" y="4487010"/>
            <a:ext cx="255456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4" name="直接箭头连接符 103"/>
          <p:cNvCxnSpPr/>
          <p:nvPr/>
        </p:nvCxnSpPr>
        <p:spPr>
          <a:xfrm>
            <a:off x="7373696" y="4487010"/>
            <a:ext cx="255456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5" name="直接箭头连接符 104"/>
          <p:cNvCxnSpPr/>
          <p:nvPr/>
        </p:nvCxnSpPr>
        <p:spPr>
          <a:xfrm>
            <a:off x="7976849" y="4476200"/>
            <a:ext cx="255456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2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2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2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6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29" grpId="0"/>
      <p:bldP spid="11" grpId="0"/>
      <p:bldP spid="83" grpId="0"/>
      <p:bldP spid="100" grpId="0"/>
      <p:bldP spid="101" grpId="0"/>
      <p:bldP spid="102" grpId="0"/>
      <p:bldP spid="37" grpId="0"/>
      <p:bldP spid="52" grpId="0"/>
      <p:bldP spid="53" grpId="0"/>
      <p:bldP spid="54" grpId="0"/>
      <p:bldP spid="55" grpId="0"/>
      <p:bldP spid="56" grpId="0"/>
      <p:bldP spid="64" grpId="0"/>
      <p:bldP spid="65" grpId="0"/>
      <p:bldP spid="66" grpId="0"/>
      <p:bldP spid="67" grpId="0"/>
      <p:bldP spid="68" grpId="0"/>
      <p:bldP spid="78" grpId="0"/>
      <p:bldP spid="79" grpId="0"/>
      <p:bldP spid="80" grpId="0"/>
      <p:bldP spid="8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0000CC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20"/>
          <p:cNvSpPr/>
          <p:nvPr/>
        </p:nvSpPr>
        <p:spPr>
          <a:xfrm>
            <a:off x="618303" y="197050"/>
            <a:ext cx="1154162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0000CC"/>
                </a:solidFill>
              </a:rPr>
              <a:t>向量的减法</a:t>
            </a:r>
            <a:endParaRPr b="1">
              <a:solidFill>
                <a:srgbClr val="0000CC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64894" y="197916"/>
            <a:ext cx="427180" cy="305434"/>
          </a:xfrm>
          <a:prstGeom prst="homePlate">
            <a:avLst/>
          </a:prstGeom>
          <a:solidFill>
            <a:srgbClr val="0000C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2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6" name="Shape 120"/>
          <p:cNvSpPr/>
          <p:nvPr/>
        </p:nvSpPr>
        <p:spPr>
          <a:xfrm>
            <a:off x="1056330" y="1100758"/>
            <a:ext cx="7503470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与已知向量     的模相等，方向相反的向量叫做     的相反向量，记作      </a:t>
            </a:r>
            <a:r>
              <a:rPr lang="en-US" altLang="zh-CN">
                <a:solidFill>
                  <a:srgbClr val="C00000"/>
                </a:solidFill>
              </a:rPr>
              <a:t>.  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38" name="矩形: 圆角 37"/>
          <p:cNvSpPr/>
          <p:nvPr/>
        </p:nvSpPr>
        <p:spPr>
          <a:xfrm>
            <a:off x="592074" y="702798"/>
            <a:ext cx="1011258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相反向量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8" name="直接箭头连接符 17"/>
          <p:cNvCxnSpPr/>
          <p:nvPr/>
        </p:nvCxnSpPr>
        <p:spPr>
          <a:xfrm rot="5400000" flipV="1">
            <a:off x="7646479" y="2198439"/>
            <a:ext cx="1088714" cy="1"/>
          </a:xfrm>
          <a:prstGeom prst="straightConnector1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" name="矩形: 圆角 22"/>
          <p:cNvSpPr/>
          <p:nvPr/>
        </p:nvSpPr>
        <p:spPr>
          <a:xfrm>
            <a:off x="592074" y="2844429"/>
            <a:ext cx="1573663" cy="374568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CC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向量减法的定义</a:t>
            </a:r>
            <a:endParaRPr kumimoji="0" lang="en-US" altLang="zh-CN" sz="1600" b="1" i="0" u="none" strike="noStrike" cap="none" spc="0" normalizeH="0" baseline="0">
              <a:ln>
                <a:noFill/>
              </a:ln>
              <a:solidFill>
                <a:srgbClr val="C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4" name="Shape 120"/>
          <p:cNvSpPr/>
          <p:nvPr/>
        </p:nvSpPr>
        <p:spPr>
          <a:xfrm>
            <a:off x="888630" y="3282063"/>
            <a:ext cx="5890279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FF00FF"/>
                </a:solidFill>
              </a:rPr>
              <a:t>向量     加上向量     的相反向量，叫做    与     的差，即</a:t>
            </a:r>
            <a:endParaRPr lang="en-US" altLang="zh-CN">
              <a:solidFill>
                <a:srgbClr val="FF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文本框 33"/>
              <p:cNvSpPr txBox="1"/>
              <p:nvPr/>
            </p:nvSpPr>
            <p:spPr>
              <a:xfrm>
                <a:off x="2279842" y="1221420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4" name="文本框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9842" y="1221420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93" t="-114" r="-14754" b="16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直接箭头连接符 34"/>
          <p:cNvCxnSpPr/>
          <p:nvPr/>
        </p:nvCxnSpPr>
        <p:spPr>
          <a:xfrm>
            <a:off x="2279842" y="1221420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本框 36"/>
              <p:cNvSpPr txBox="1"/>
              <p:nvPr/>
            </p:nvSpPr>
            <p:spPr>
              <a:xfrm>
                <a:off x="5816143" y="1224541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7" name="文本框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6143" y="1224541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86" t="-94" r="-14761" b="14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直接箭头连接符 39"/>
          <p:cNvCxnSpPr/>
          <p:nvPr/>
        </p:nvCxnSpPr>
        <p:spPr>
          <a:xfrm>
            <a:off x="5816143" y="1224541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文本框 40"/>
              <p:cNvSpPr txBox="1"/>
              <p:nvPr/>
            </p:nvSpPr>
            <p:spPr>
              <a:xfrm>
                <a:off x="7897714" y="1231340"/>
                <a:ext cx="37991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1" name="文本框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7714" y="1231340"/>
                <a:ext cx="379912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58" t="-27" r="-7750" b="7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直接箭头连接符 41"/>
          <p:cNvCxnSpPr/>
          <p:nvPr/>
        </p:nvCxnSpPr>
        <p:spPr>
          <a:xfrm>
            <a:off x="8087670" y="1220098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直接箭头连接符 42"/>
          <p:cNvCxnSpPr/>
          <p:nvPr/>
        </p:nvCxnSpPr>
        <p:spPr>
          <a:xfrm rot="5400000" flipH="1" flipV="1">
            <a:off x="7840670" y="2178477"/>
            <a:ext cx="1088714" cy="1"/>
          </a:xfrm>
          <a:prstGeom prst="straightConnector1">
            <a:avLst/>
          </a:prstGeom>
          <a:noFill/>
          <a:ln w="28575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文本框 43"/>
              <p:cNvSpPr txBox="1"/>
              <p:nvPr/>
            </p:nvSpPr>
            <p:spPr>
              <a:xfrm>
                <a:off x="7879089" y="2059940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4" name="文本框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9089" y="2059940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4" r="-14843" b="5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直接箭头连接符 44"/>
          <p:cNvCxnSpPr/>
          <p:nvPr/>
        </p:nvCxnSpPr>
        <p:spPr>
          <a:xfrm>
            <a:off x="7879089" y="2059940"/>
            <a:ext cx="208508" cy="1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文本框 45"/>
              <p:cNvSpPr txBox="1"/>
              <p:nvPr/>
            </p:nvSpPr>
            <p:spPr>
              <a:xfrm>
                <a:off x="8385026" y="2059940"/>
                <a:ext cx="37991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6" name="文本框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5026" y="2059940"/>
                <a:ext cx="379912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28" r="-7680" b="5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直接箭头连接符 46"/>
          <p:cNvCxnSpPr/>
          <p:nvPr/>
        </p:nvCxnSpPr>
        <p:spPr>
          <a:xfrm>
            <a:off x="8574982" y="2048698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8" name="Shape 120"/>
          <p:cNvSpPr/>
          <p:nvPr/>
        </p:nvSpPr>
        <p:spPr>
          <a:xfrm>
            <a:off x="614612" y="1508339"/>
            <a:ext cx="4490780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7030A0"/>
                </a:solidFill>
              </a:rPr>
              <a:t>★ 规定：零向量的相反向量还是零向量，即 </a:t>
            </a:r>
            <a:endParaRPr lang="en-US" altLang="zh-CN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文本框 48"/>
              <p:cNvSpPr txBox="1"/>
              <p:nvPr/>
            </p:nvSpPr>
            <p:spPr>
              <a:xfrm>
                <a:off x="5001818" y="1607835"/>
                <a:ext cx="81432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7030A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9" name="文本框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1818" y="1607835"/>
                <a:ext cx="814325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69" t="-5" r="-3253" b="5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直接箭头连接符 49"/>
          <p:cNvCxnSpPr/>
          <p:nvPr/>
        </p:nvCxnSpPr>
        <p:spPr>
          <a:xfrm>
            <a:off x="5200472" y="1607835"/>
            <a:ext cx="208508" cy="1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1" name="直接箭头连接符 50"/>
          <p:cNvCxnSpPr/>
          <p:nvPr/>
        </p:nvCxnSpPr>
        <p:spPr>
          <a:xfrm>
            <a:off x="5607635" y="1590743"/>
            <a:ext cx="208508" cy="1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2" name="Shape 120"/>
          <p:cNvSpPr/>
          <p:nvPr/>
        </p:nvSpPr>
        <p:spPr>
          <a:xfrm>
            <a:off x="616545" y="1901925"/>
            <a:ext cx="4490780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CC"/>
                </a:solidFill>
              </a:rPr>
              <a:t>★ 任意向量与其相反向量的和是零向量</a:t>
            </a:r>
            <a:r>
              <a:rPr lang="en-US" altLang="zh-CN">
                <a:solidFill>
                  <a:srgbClr val="0000CC"/>
                </a:solidFill>
              </a:rPr>
              <a:t>,</a:t>
            </a:r>
            <a:r>
              <a:rPr lang="zh-CN" altLang="en-US">
                <a:solidFill>
                  <a:srgbClr val="0000CC"/>
                </a:solidFill>
              </a:rPr>
              <a:t>即</a:t>
            </a:r>
            <a:endParaRPr lang="en-US" altLang="zh-CN">
              <a:solidFill>
                <a:srgbClr val="0000CC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3" name="文本框 52"/>
              <p:cNvSpPr txBox="1"/>
              <p:nvPr/>
            </p:nvSpPr>
            <p:spPr>
              <a:xfrm>
                <a:off x="4821405" y="1991513"/>
                <a:ext cx="265624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3" name="文本框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1405" y="1991513"/>
                <a:ext cx="2656240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18" t="-55" r="-698" b="10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Shape 120"/>
          <p:cNvSpPr/>
          <p:nvPr/>
        </p:nvSpPr>
        <p:spPr>
          <a:xfrm>
            <a:off x="614612" y="2310457"/>
            <a:ext cx="4206785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B050"/>
                </a:solidFill>
              </a:rPr>
              <a:t>★ 如果     与     互为相反向量，那么</a:t>
            </a:r>
            <a:endParaRPr lang="en-US" altLang="zh-CN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5" name="文本框 54"/>
              <p:cNvSpPr txBox="1"/>
              <p:nvPr/>
            </p:nvSpPr>
            <p:spPr>
              <a:xfrm>
                <a:off x="1398769" y="2430287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B05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5" name="文本框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769" y="2430287"/>
                <a:ext cx="206788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241" t="-51" r="-14606" b="10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直接箭头连接符 55"/>
          <p:cNvCxnSpPr/>
          <p:nvPr/>
        </p:nvCxnSpPr>
        <p:spPr>
          <a:xfrm>
            <a:off x="1398769" y="2430287"/>
            <a:ext cx="208508" cy="1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文本框 56"/>
              <p:cNvSpPr txBox="1"/>
              <p:nvPr/>
            </p:nvSpPr>
            <p:spPr>
              <a:xfrm>
                <a:off x="1957569" y="2430287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B05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7" name="文本框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569" y="2430287"/>
                <a:ext cx="203581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245" t="-51" r="-14852" b="10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直接箭头连接符 57"/>
          <p:cNvCxnSpPr/>
          <p:nvPr/>
        </p:nvCxnSpPr>
        <p:spPr>
          <a:xfrm>
            <a:off x="1957569" y="2430287"/>
            <a:ext cx="208508" cy="1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文本框 58"/>
              <p:cNvSpPr txBox="1"/>
              <p:nvPr/>
            </p:nvSpPr>
            <p:spPr>
              <a:xfrm>
                <a:off x="4353037" y="2377359"/>
                <a:ext cx="274754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,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,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B05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9" name="文本框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3037" y="2377359"/>
                <a:ext cx="2747547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4" t="-200" r="-231" b="2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直接箭头连接符 59"/>
          <p:cNvCxnSpPr/>
          <p:nvPr/>
        </p:nvCxnSpPr>
        <p:spPr>
          <a:xfrm>
            <a:off x="4381493" y="2404132"/>
            <a:ext cx="208508" cy="1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1" name="直接箭头连接符 60"/>
          <p:cNvCxnSpPr/>
          <p:nvPr/>
        </p:nvCxnSpPr>
        <p:spPr>
          <a:xfrm>
            <a:off x="4967485" y="2409013"/>
            <a:ext cx="208508" cy="1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2" name="直接箭头连接符 61"/>
          <p:cNvCxnSpPr/>
          <p:nvPr/>
        </p:nvCxnSpPr>
        <p:spPr>
          <a:xfrm>
            <a:off x="5217827" y="2404132"/>
            <a:ext cx="208508" cy="1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3" name="直接箭头连接符 62"/>
          <p:cNvCxnSpPr/>
          <p:nvPr/>
        </p:nvCxnSpPr>
        <p:spPr>
          <a:xfrm>
            <a:off x="5807394" y="2428532"/>
            <a:ext cx="208508" cy="1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直接箭头连接符 63"/>
          <p:cNvCxnSpPr/>
          <p:nvPr/>
        </p:nvCxnSpPr>
        <p:spPr>
          <a:xfrm>
            <a:off x="6047266" y="2428531"/>
            <a:ext cx="208508" cy="1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5" name="直接箭头连接符 64"/>
          <p:cNvCxnSpPr/>
          <p:nvPr/>
        </p:nvCxnSpPr>
        <p:spPr>
          <a:xfrm>
            <a:off x="6457943" y="2404132"/>
            <a:ext cx="208508" cy="1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6" name="直接箭头连接符 65"/>
          <p:cNvCxnSpPr/>
          <p:nvPr/>
        </p:nvCxnSpPr>
        <p:spPr>
          <a:xfrm>
            <a:off x="6895091" y="2404132"/>
            <a:ext cx="208508" cy="1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7" name="文本框 66"/>
              <p:cNvSpPr txBox="1"/>
              <p:nvPr/>
            </p:nvSpPr>
            <p:spPr>
              <a:xfrm>
                <a:off x="6666451" y="3364978"/>
                <a:ext cx="184665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+(−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7" name="文本框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6451" y="3364978"/>
                <a:ext cx="1846659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12" t="-41" r="-1256" b="9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文本框 67"/>
              <p:cNvSpPr txBox="1"/>
              <p:nvPr/>
            </p:nvSpPr>
            <p:spPr>
              <a:xfrm>
                <a:off x="1410835" y="3389053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8" name="文本框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0835" y="3389053"/>
                <a:ext cx="206788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242" t="-21" r="-14605" b="7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9" name="直接箭头连接符 68"/>
          <p:cNvCxnSpPr/>
          <p:nvPr/>
        </p:nvCxnSpPr>
        <p:spPr>
          <a:xfrm>
            <a:off x="1410835" y="338905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文本框 69"/>
              <p:cNvSpPr txBox="1"/>
              <p:nvPr/>
            </p:nvSpPr>
            <p:spPr>
              <a:xfrm>
                <a:off x="2646736" y="3401792"/>
                <a:ext cx="20358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0" name="文本框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6736" y="3401792"/>
                <a:ext cx="203582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28" t="-35" r="-15069" b="8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直接箭头连接符 70"/>
          <p:cNvCxnSpPr/>
          <p:nvPr/>
        </p:nvCxnSpPr>
        <p:spPr>
          <a:xfrm>
            <a:off x="2646736" y="340179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2" name="文本框 71"/>
              <p:cNvSpPr txBox="1"/>
              <p:nvPr/>
            </p:nvSpPr>
            <p:spPr>
              <a:xfrm>
                <a:off x="4814461" y="3397801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2" name="文本框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4461" y="3397801"/>
                <a:ext cx="206788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254" t="-199" r="-14593" b="2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直接箭头连接符 72"/>
          <p:cNvCxnSpPr/>
          <p:nvPr/>
        </p:nvCxnSpPr>
        <p:spPr>
          <a:xfrm>
            <a:off x="4814461" y="339780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4" name="文本框 73"/>
              <p:cNvSpPr txBox="1"/>
              <p:nvPr/>
            </p:nvSpPr>
            <p:spPr>
              <a:xfrm>
                <a:off x="5339400" y="3397801"/>
                <a:ext cx="20358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4" name="文本框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400" y="3397801"/>
                <a:ext cx="203582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157" t="-199" r="-14939" b="2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5" name="直接箭头连接符 74"/>
          <p:cNvCxnSpPr/>
          <p:nvPr/>
        </p:nvCxnSpPr>
        <p:spPr>
          <a:xfrm>
            <a:off x="5339400" y="339780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6" name="直接箭头连接符 75"/>
          <p:cNvCxnSpPr/>
          <p:nvPr/>
        </p:nvCxnSpPr>
        <p:spPr>
          <a:xfrm>
            <a:off x="6701439" y="339892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7" name="直接箭头连接符 76"/>
          <p:cNvCxnSpPr/>
          <p:nvPr/>
        </p:nvCxnSpPr>
        <p:spPr>
          <a:xfrm>
            <a:off x="7099225" y="339780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8" name="直接箭头连接符 77"/>
          <p:cNvCxnSpPr/>
          <p:nvPr/>
        </p:nvCxnSpPr>
        <p:spPr>
          <a:xfrm>
            <a:off x="7541755" y="339780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9" name="直接箭头连接符 78"/>
          <p:cNvCxnSpPr/>
          <p:nvPr/>
        </p:nvCxnSpPr>
        <p:spPr>
          <a:xfrm>
            <a:off x="8205691" y="336497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0" name="直接箭头连接符 79"/>
          <p:cNvCxnSpPr/>
          <p:nvPr/>
        </p:nvCxnSpPr>
        <p:spPr>
          <a:xfrm>
            <a:off x="4863231" y="2039451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1" name="直接箭头连接符 80"/>
          <p:cNvCxnSpPr/>
          <p:nvPr/>
        </p:nvCxnSpPr>
        <p:spPr>
          <a:xfrm>
            <a:off x="5539188" y="2012122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2" name="直接箭头连接符 81"/>
          <p:cNvCxnSpPr/>
          <p:nvPr/>
        </p:nvCxnSpPr>
        <p:spPr>
          <a:xfrm>
            <a:off x="6353689" y="2005544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3" name="直接箭头连接符 82"/>
          <p:cNvCxnSpPr/>
          <p:nvPr/>
        </p:nvCxnSpPr>
        <p:spPr>
          <a:xfrm>
            <a:off x="6841231" y="2032470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4" name="直接箭头连接符 83"/>
          <p:cNvCxnSpPr/>
          <p:nvPr/>
        </p:nvCxnSpPr>
        <p:spPr>
          <a:xfrm>
            <a:off x="7292877" y="2012122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5" name="矩形: 圆角 84"/>
          <p:cNvSpPr/>
          <p:nvPr/>
        </p:nvSpPr>
        <p:spPr>
          <a:xfrm>
            <a:off x="1129913" y="3950281"/>
            <a:ext cx="7016838" cy="919398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                   向量减法的实质是向量加法的逆运算</a:t>
            </a:r>
            <a:r>
              <a:rPr kumimoji="0" lang="en-US" altLang="zh-CN" sz="160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.</a:t>
            </a:r>
            <a:r>
              <a:rPr kumimoji="0" lang="zh-CN" altLang="en-US" sz="160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利用相反向量的定义，可以把向量的减法转化成向量的加法来计算</a:t>
            </a:r>
            <a:r>
              <a:rPr kumimoji="0" lang="en-US" altLang="zh-CN" sz="160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.</a:t>
            </a:r>
            <a:endParaRPr kumimoji="0" lang="zh-CN" altLang="en-US" sz="1600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86" name="图片 8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92" y="3803752"/>
            <a:ext cx="1147746" cy="3666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750"/>
                            </p:stCondLst>
                            <p:childTnLst>
                              <p:par>
                                <p:cTn id="4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1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450"/>
                            </p:stCondLst>
                            <p:childTnLst>
                              <p:par>
                                <p:cTn id="9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9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649"/>
                            </p:stCondLst>
                            <p:childTnLst>
                              <p:par>
                                <p:cTn id="1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0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500"/>
                            </p:stCondLst>
                            <p:childTnLst>
                              <p:par>
                                <p:cTn id="2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36" grpId="0"/>
      <p:bldP spid="38" grpId="0"/>
      <p:bldP spid="23" grpId="0"/>
      <p:bldP spid="24" grpId="0"/>
      <p:bldP spid="34" grpId="0"/>
      <p:bldP spid="37" grpId="0"/>
      <p:bldP spid="41" grpId="0"/>
      <p:bldP spid="44" grpId="0"/>
      <p:bldP spid="46" grpId="0"/>
      <p:bldP spid="48" grpId="0"/>
      <p:bldP spid="49" grpId="0"/>
      <p:bldP spid="52" grpId="0"/>
      <p:bldP spid="53" grpId="0"/>
      <p:bldP spid="54" grpId="0"/>
      <p:bldP spid="55" grpId="0"/>
      <p:bldP spid="57" grpId="0"/>
      <p:bldP spid="59" grpId="0"/>
      <p:bldP spid="67" grpId="0"/>
      <p:bldP spid="68" grpId="0"/>
      <p:bldP spid="70" grpId="0"/>
      <p:bldP spid="72" grpId="0"/>
      <p:bldP spid="74" grpId="0"/>
      <p:bldP spid="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55" name="文本框 154"/>
              <p:cNvSpPr txBox="1"/>
              <p:nvPr/>
            </p:nvSpPr>
            <p:spPr>
              <a:xfrm>
                <a:off x="7654632" y="4149494"/>
                <a:ext cx="604524" cy="169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lvl="1" indent="0" algn="l" rtl="0" latinLnBrk="1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1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1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+(−</m:t>
                      </m:r>
                      <m:r>
                        <a:rPr kumimoji="0" lang="en-US" altLang="zh-CN" sz="11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1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1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5" name="文本框 1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4632" y="4149494"/>
                <a:ext cx="604524" cy="169277"/>
              </a:xfrm>
              <a:prstGeom prst="rect">
                <a:avLst/>
              </a:prstGeom>
              <a:blipFill rotWithShape="1">
                <a:blip r:embed="rId1"/>
                <a:stretch>
                  <a:fillRect l="-57" t="-239" r="-2464" b="8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直接连接符 7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0000CC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20"/>
          <p:cNvSpPr/>
          <p:nvPr/>
        </p:nvSpPr>
        <p:spPr>
          <a:xfrm>
            <a:off x="618303" y="197050"/>
            <a:ext cx="1154162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0000CC"/>
                </a:solidFill>
              </a:rPr>
              <a:t>向量的减法</a:t>
            </a:r>
            <a:endParaRPr b="1">
              <a:solidFill>
                <a:srgbClr val="0000CC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64894" y="197916"/>
            <a:ext cx="427180" cy="305434"/>
          </a:xfrm>
          <a:prstGeom prst="homePlate">
            <a:avLst/>
          </a:prstGeom>
          <a:solidFill>
            <a:srgbClr val="0000C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2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6" name="Shape 120"/>
          <p:cNvSpPr/>
          <p:nvPr/>
        </p:nvSpPr>
        <p:spPr>
          <a:xfrm>
            <a:off x="725425" y="1186101"/>
            <a:ext cx="6570986" cy="119757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作法①： 如图，已知非零向量    ，    ，在平面内任取一点</a:t>
            </a:r>
            <a:r>
              <a:rPr lang="en-US" altLang="zh-CN">
                <a:solidFill>
                  <a:srgbClr val="C00000"/>
                </a:solidFill>
              </a:rPr>
              <a:t>O</a:t>
            </a:r>
            <a:r>
              <a:rPr lang="zh-CN" altLang="en-US">
                <a:solidFill>
                  <a:srgbClr val="C00000"/>
                </a:solidFill>
              </a:rPr>
              <a:t>，作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OA=    </a:t>
            </a:r>
            <a:r>
              <a:rPr lang="zh-CN" altLang="en-US">
                <a:solidFill>
                  <a:srgbClr val="C00000"/>
                </a:solidFill>
              </a:rPr>
              <a:t>，</a:t>
            </a:r>
            <a:r>
              <a:rPr lang="en-US" altLang="zh-CN">
                <a:solidFill>
                  <a:srgbClr val="C00000"/>
                </a:solidFill>
              </a:rPr>
              <a:t>OB=    </a:t>
            </a:r>
            <a:r>
              <a:rPr lang="zh-CN" altLang="en-US">
                <a:solidFill>
                  <a:srgbClr val="C00000"/>
                </a:solidFill>
              </a:rPr>
              <a:t>，则</a:t>
            </a:r>
            <a:r>
              <a:rPr lang="en-US" altLang="zh-CN">
                <a:solidFill>
                  <a:srgbClr val="C00000"/>
                </a:solidFill>
              </a:rPr>
              <a:t>BA=          </a:t>
            </a:r>
            <a:r>
              <a:rPr lang="zh-CN" altLang="en-US">
                <a:solidFill>
                  <a:srgbClr val="C00000"/>
                </a:solidFill>
              </a:rPr>
              <a:t>，即           可以表示为从向量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的终点指向向量     的终点的向量</a:t>
            </a:r>
            <a:r>
              <a:rPr lang="en-US" altLang="zh-CN">
                <a:solidFill>
                  <a:srgbClr val="C00000"/>
                </a:solidFill>
              </a:rPr>
              <a:t>.</a:t>
            </a:r>
            <a:r>
              <a:rPr lang="zh-CN" altLang="en-US">
                <a:solidFill>
                  <a:srgbClr val="C00000"/>
                </a:solidFill>
              </a:rPr>
              <a:t>简记为“共起点</a:t>
            </a:r>
            <a:r>
              <a:rPr lang="en-US" altLang="zh-CN">
                <a:solidFill>
                  <a:srgbClr val="C00000"/>
                </a:solidFill>
              </a:rPr>
              <a:t>,</a:t>
            </a:r>
            <a:r>
              <a:rPr lang="zh-CN" altLang="en-US">
                <a:solidFill>
                  <a:srgbClr val="C00000"/>
                </a:solidFill>
              </a:rPr>
              <a:t>连终点</a:t>
            </a:r>
            <a:r>
              <a:rPr lang="en-US" altLang="zh-CN">
                <a:solidFill>
                  <a:srgbClr val="C00000"/>
                </a:solidFill>
              </a:rPr>
              <a:t>,</a:t>
            </a:r>
            <a:r>
              <a:rPr lang="zh-CN" altLang="en-US">
                <a:solidFill>
                  <a:srgbClr val="C00000"/>
                </a:solidFill>
              </a:rPr>
              <a:t>指被减”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38" name="矩形: 圆角 37"/>
          <p:cNvSpPr/>
          <p:nvPr/>
        </p:nvSpPr>
        <p:spPr>
          <a:xfrm>
            <a:off x="592074" y="702798"/>
            <a:ext cx="2054662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向量减法的几何意义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文本框 69"/>
              <p:cNvSpPr txBox="1"/>
              <p:nvPr/>
            </p:nvSpPr>
            <p:spPr>
              <a:xfrm>
                <a:off x="4242294" y="1301678"/>
                <a:ext cx="20358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0" name="文本框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2294" y="1301678"/>
                <a:ext cx="203582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243" t="-203" r="-14853" b="2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直接箭头连接符 70"/>
          <p:cNvCxnSpPr/>
          <p:nvPr/>
        </p:nvCxnSpPr>
        <p:spPr>
          <a:xfrm>
            <a:off x="4242294" y="130167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7" name="直接箭头连接符 86"/>
          <p:cNvCxnSpPr/>
          <p:nvPr/>
        </p:nvCxnSpPr>
        <p:spPr>
          <a:xfrm flipV="1">
            <a:off x="7494327" y="1091390"/>
            <a:ext cx="741673" cy="1006760"/>
          </a:xfrm>
          <a:prstGeom prst="straightConnector1">
            <a:avLst/>
          </a:prstGeom>
          <a:noFill/>
          <a:ln w="19050" cap="flat">
            <a:solidFill>
              <a:srgbClr val="00B0F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8" name="直接箭头连接符 87"/>
          <p:cNvCxnSpPr/>
          <p:nvPr/>
        </p:nvCxnSpPr>
        <p:spPr>
          <a:xfrm flipV="1">
            <a:off x="7483913" y="2101271"/>
            <a:ext cx="1383938" cy="1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9" name="直接箭头连接符 88"/>
          <p:cNvCxnSpPr/>
          <p:nvPr/>
        </p:nvCxnSpPr>
        <p:spPr>
          <a:xfrm>
            <a:off x="8236000" y="1088269"/>
            <a:ext cx="631851" cy="100988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0" name="文本框 89"/>
              <p:cNvSpPr txBox="1"/>
              <p:nvPr/>
            </p:nvSpPr>
            <p:spPr>
              <a:xfrm>
                <a:off x="7386125" y="2098150"/>
                <a:ext cx="23243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0" name="文本框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6125" y="2098150"/>
                <a:ext cx="232436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89" t="-40" r="-13186" b="9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1" name="文本框 90"/>
              <p:cNvSpPr txBox="1"/>
              <p:nvPr/>
            </p:nvSpPr>
            <p:spPr>
              <a:xfrm>
                <a:off x="8712474" y="2137013"/>
                <a:ext cx="21640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1" name="文本框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2474" y="2137013"/>
                <a:ext cx="216405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127" t="-86" r="-14018" b="13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2" name="文本框 91"/>
              <p:cNvSpPr txBox="1"/>
              <p:nvPr/>
            </p:nvSpPr>
            <p:spPr>
              <a:xfrm>
                <a:off x="8131805" y="812029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2" name="文本框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1805" y="812029"/>
                <a:ext cx="230832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273" t="-180" r="-12790" b="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3" name="文本框 92"/>
              <p:cNvSpPr txBox="1"/>
              <p:nvPr/>
            </p:nvSpPr>
            <p:spPr>
              <a:xfrm>
                <a:off x="3823835" y="1301678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3" name="文本框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3835" y="1301678"/>
                <a:ext cx="206788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242" t="-203" r="-14605" b="2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4" name="直接箭头连接符 93"/>
          <p:cNvCxnSpPr/>
          <p:nvPr/>
        </p:nvCxnSpPr>
        <p:spPr>
          <a:xfrm>
            <a:off x="3823835" y="130167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5" name="文本框 94"/>
              <p:cNvSpPr txBox="1"/>
              <p:nvPr/>
            </p:nvSpPr>
            <p:spPr>
              <a:xfrm>
                <a:off x="1233516" y="1694543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5" name="文本框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516" y="1694543"/>
                <a:ext cx="206788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167" t="-131" r="-14680" b="18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6" name="直接箭头连接符 95"/>
          <p:cNvCxnSpPr/>
          <p:nvPr/>
        </p:nvCxnSpPr>
        <p:spPr>
          <a:xfrm>
            <a:off x="1233516" y="169454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7" name="文本框 96"/>
              <p:cNvSpPr txBox="1"/>
              <p:nvPr/>
            </p:nvSpPr>
            <p:spPr>
              <a:xfrm>
                <a:off x="2244547" y="1694543"/>
                <a:ext cx="20358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7" name="文本框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4547" y="1694543"/>
                <a:ext cx="203582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224" t="-131" r="-14872" b="18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8" name="直接箭头连接符 97"/>
          <p:cNvCxnSpPr/>
          <p:nvPr/>
        </p:nvCxnSpPr>
        <p:spPr>
          <a:xfrm>
            <a:off x="2244547" y="169454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9" name="文本框 98"/>
              <p:cNvSpPr txBox="1"/>
              <p:nvPr/>
            </p:nvSpPr>
            <p:spPr>
              <a:xfrm>
                <a:off x="3507425" y="1694543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9" name="文本框 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425" y="1694543"/>
                <a:ext cx="621965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51" t="-131" r="-4699" b="18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0" name="直接箭头连接符 99"/>
          <p:cNvCxnSpPr/>
          <p:nvPr/>
        </p:nvCxnSpPr>
        <p:spPr>
          <a:xfrm>
            <a:off x="3507425" y="169454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1" name="直接箭头连接符 100"/>
          <p:cNvCxnSpPr/>
          <p:nvPr/>
        </p:nvCxnSpPr>
        <p:spPr>
          <a:xfrm>
            <a:off x="3920882" y="169454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文本框 101"/>
              <p:cNvSpPr txBox="1"/>
              <p:nvPr/>
            </p:nvSpPr>
            <p:spPr>
              <a:xfrm>
                <a:off x="4655522" y="1694541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2" name="文本框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522" y="1694541"/>
                <a:ext cx="621965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54" t="-130" r="-4696" b="18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3" name="直接箭头连接符 102"/>
          <p:cNvCxnSpPr/>
          <p:nvPr/>
        </p:nvCxnSpPr>
        <p:spPr>
          <a:xfrm>
            <a:off x="4655522" y="169454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4" name="直接箭头连接符 103"/>
          <p:cNvCxnSpPr/>
          <p:nvPr/>
        </p:nvCxnSpPr>
        <p:spPr>
          <a:xfrm>
            <a:off x="5068979" y="169453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5" name="文本框 104"/>
              <p:cNvSpPr txBox="1"/>
              <p:nvPr/>
            </p:nvSpPr>
            <p:spPr>
              <a:xfrm>
                <a:off x="7205034" y="1708080"/>
                <a:ext cx="20358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5" name="文本框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5034" y="1708080"/>
                <a:ext cx="203582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59" t="-204" r="-14937" b="2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6" name="直接箭头连接符 105"/>
          <p:cNvCxnSpPr/>
          <p:nvPr/>
        </p:nvCxnSpPr>
        <p:spPr>
          <a:xfrm>
            <a:off x="7205034" y="170808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7" name="文本框 106"/>
              <p:cNvSpPr txBox="1"/>
              <p:nvPr/>
            </p:nvSpPr>
            <p:spPr>
              <a:xfrm>
                <a:off x="2395085" y="2138945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7" name="文本框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085" y="2138945"/>
                <a:ext cx="206788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242" t="-96" r="-14605" b="14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8" name="直接箭头连接符 107"/>
          <p:cNvCxnSpPr/>
          <p:nvPr/>
        </p:nvCxnSpPr>
        <p:spPr>
          <a:xfrm>
            <a:off x="2395085" y="213894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0" name="Shape 120"/>
          <p:cNvSpPr/>
          <p:nvPr/>
        </p:nvSpPr>
        <p:spPr>
          <a:xfrm>
            <a:off x="728423" y="2655473"/>
            <a:ext cx="5900978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作法②</a:t>
            </a:r>
            <a:r>
              <a:rPr lang="en-US" altLang="zh-CN">
                <a:solidFill>
                  <a:srgbClr val="0000FF"/>
                </a:solidFill>
                <a:sym typeface="Wingdings" panose="05000000000000000000" pitchFamily="2" charset="2"/>
              </a:rPr>
              <a:t>: (</a:t>
            </a:r>
            <a:r>
              <a:rPr lang="zh-CN" altLang="en-US">
                <a:solidFill>
                  <a:srgbClr val="0000FF"/>
                </a:solidFill>
                <a:sym typeface="Wingdings" panose="05000000000000000000" pitchFamily="2" charset="2"/>
              </a:rPr>
              <a:t>相反向量法</a:t>
            </a:r>
            <a:r>
              <a:rPr lang="en-US" altLang="zh-CN">
                <a:solidFill>
                  <a:srgbClr val="0000FF"/>
                </a:solidFill>
                <a:sym typeface="Wingdings" panose="05000000000000000000" pitchFamily="2" charset="2"/>
              </a:rPr>
              <a:t>)</a:t>
            </a:r>
            <a:r>
              <a:rPr lang="zh-CN" altLang="en-US">
                <a:solidFill>
                  <a:srgbClr val="0000FF"/>
                </a:solidFill>
                <a:sym typeface="Wingdings" panose="05000000000000000000" pitchFamily="2" charset="2"/>
              </a:rPr>
              <a:t>在平面内任取一点</a:t>
            </a:r>
            <a:r>
              <a:rPr lang="en-US" altLang="zh-CN">
                <a:solidFill>
                  <a:srgbClr val="0000FF"/>
                </a:solidFill>
                <a:sym typeface="Wingdings" panose="05000000000000000000" pitchFamily="2" charset="2"/>
              </a:rPr>
              <a:t>O</a:t>
            </a:r>
            <a:r>
              <a:rPr lang="zh-CN" altLang="en-US">
                <a:solidFill>
                  <a:srgbClr val="0000FF"/>
                </a:solidFill>
                <a:sym typeface="Wingdings" panose="05000000000000000000" pitchFamily="2" charset="2"/>
              </a:rPr>
              <a:t>，作</a:t>
            </a:r>
            <a:r>
              <a:rPr lang="en-US" altLang="zh-CN">
                <a:solidFill>
                  <a:srgbClr val="0000FF"/>
                </a:solidFill>
                <a:sym typeface="Wingdings" panose="05000000000000000000" pitchFamily="2" charset="2"/>
              </a:rPr>
              <a:t>OA=    </a:t>
            </a:r>
            <a:r>
              <a:rPr lang="zh-CN" altLang="en-US">
                <a:solidFill>
                  <a:srgbClr val="0000FF"/>
                </a:solidFill>
                <a:sym typeface="Wingdings" panose="05000000000000000000" pitchFamily="2" charset="2"/>
              </a:rPr>
              <a:t>，</a:t>
            </a:r>
            <a:endParaRPr lang="en-US" altLang="zh-CN">
              <a:solidFill>
                <a:srgbClr val="0000FF"/>
              </a:solidFill>
              <a:sym typeface="Wingdings" panose="05000000000000000000" pitchFamily="2" charset="2"/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  <a:sym typeface="Wingdings" panose="05000000000000000000" pitchFamily="2" charset="2"/>
              </a:rPr>
              <a:t>OB=    </a:t>
            </a:r>
            <a:r>
              <a:rPr lang="zh-CN" altLang="en-US">
                <a:solidFill>
                  <a:srgbClr val="0000FF"/>
                </a:solidFill>
                <a:sym typeface="Wingdings" panose="05000000000000000000" pitchFamily="2" charset="2"/>
              </a:rPr>
              <a:t>，</a:t>
            </a:r>
            <a:r>
              <a:rPr lang="en-US" altLang="zh-CN">
                <a:solidFill>
                  <a:srgbClr val="0000FF"/>
                </a:solidFill>
                <a:sym typeface="Wingdings" panose="05000000000000000000" pitchFamily="2" charset="2"/>
              </a:rPr>
              <a:t>OD=      </a:t>
            </a:r>
            <a:r>
              <a:rPr lang="zh-CN" altLang="en-US">
                <a:solidFill>
                  <a:srgbClr val="0000FF"/>
                </a:solidFill>
                <a:sym typeface="Wingdings" panose="05000000000000000000" pitchFamily="2" charset="2"/>
              </a:rPr>
              <a:t>，连接</a:t>
            </a:r>
            <a:r>
              <a:rPr lang="en-US" altLang="zh-CN">
                <a:solidFill>
                  <a:srgbClr val="0000FF"/>
                </a:solidFill>
                <a:sym typeface="Wingdings" panose="05000000000000000000" pitchFamily="2" charset="2"/>
              </a:rPr>
              <a:t>AB.</a:t>
            </a:r>
            <a:r>
              <a:rPr lang="zh-CN" altLang="en-US">
                <a:solidFill>
                  <a:srgbClr val="0000FF"/>
                </a:solidFill>
                <a:sym typeface="Wingdings" panose="05000000000000000000" pitchFamily="2" charset="2"/>
              </a:rPr>
              <a:t>由向量减法的定义，可知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文本框 110"/>
              <p:cNvSpPr txBox="1"/>
              <p:nvPr/>
            </p:nvSpPr>
            <p:spPr>
              <a:xfrm>
                <a:off x="5849486" y="2776395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1" name="文本框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9486" y="2776395"/>
                <a:ext cx="206788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242" t="-63" r="-14605" b="11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2" name="直接箭头连接符 111"/>
          <p:cNvCxnSpPr/>
          <p:nvPr/>
        </p:nvCxnSpPr>
        <p:spPr>
          <a:xfrm>
            <a:off x="5849486" y="277639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3" name="文本框 112"/>
              <p:cNvSpPr txBox="1"/>
              <p:nvPr/>
            </p:nvSpPr>
            <p:spPr>
              <a:xfrm>
                <a:off x="1228286" y="3185152"/>
                <a:ext cx="20358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3" name="文本框 1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8286" y="3185152"/>
                <a:ext cx="203582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96" t="-226" r="-15000" b="4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4" name="直接箭头连接符 113"/>
          <p:cNvCxnSpPr/>
          <p:nvPr/>
        </p:nvCxnSpPr>
        <p:spPr>
          <a:xfrm>
            <a:off x="1228286" y="318515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文本框 114"/>
              <p:cNvSpPr txBox="1"/>
              <p:nvPr/>
            </p:nvSpPr>
            <p:spPr>
              <a:xfrm>
                <a:off x="2259777" y="3185153"/>
                <a:ext cx="37670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5" name="文本框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9777" y="3185153"/>
                <a:ext cx="376706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119" t="-227" r="-7764" b="4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6" name="直接箭头连接符 115"/>
          <p:cNvCxnSpPr/>
          <p:nvPr/>
        </p:nvCxnSpPr>
        <p:spPr>
          <a:xfrm>
            <a:off x="2427975" y="318515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7" name="直接箭头连接符 116"/>
          <p:cNvCxnSpPr/>
          <p:nvPr/>
        </p:nvCxnSpPr>
        <p:spPr>
          <a:xfrm>
            <a:off x="767118" y="1658971"/>
            <a:ext cx="292539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8" name="直接箭头连接符 117"/>
          <p:cNvCxnSpPr/>
          <p:nvPr/>
        </p:nvCxnSpPr>
        <p:spPr>
          <a:xfrm>
            <a:off x="1772465" y="1658971"/>
            <a:ext cx="292539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9" name="直接箭头连接符 118"/>
          <p:cNvCxnSpPr/>
          <p:nvPr/>
        </p:nvCxnSpPr>
        <p:spPr>
          <a:xfrm>
            <a:off x="2984061" y="1658971"/>
            <a:ext cx="292539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0" name="文本框 119"/>
              <p:cNvSpPr txBox="1"/>
              <p:nvPr/>
            </p:nvSpPr>
            <p:spPr>
              <a:xfrm>
                <a:off x="1619406" y="3555549"/>
                <a:ext cx="374705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𝑶𝑨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𝑶𝑫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𝑶𝑪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.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20" name="文本框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406" y="3555549"/>
                <a:ext cx="3747051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4" t="-66" r="-405" b="11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Shape 120"/>
          <p:cNvSpPr/>
          <p:nvPr/>
        </p:nvSpPr>
        <p:spPr>
          <a:xfrm>
            <a:off x="725425" y="3845625"/>
            <a:ext cx="6151625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在四边形</a:t>
            </a:r>
            <a:r>
              <a:rPr lang="en-US" altLang="zh-CN">
                <a:solidFill>
                  <a:srgbClr val="0000FF"/>
                </a:solidFill>
              </a:rPr>
              <a:t>OCAB</a:t>
            </a:r>
            <a:r>
              <a:rPr lang="zh-CN" altLang="en-US">
                <a:solidFill>
                  <a:srgbClr val="0000FF"/>
                </a:solidFill>
              </a:rPr>
              <a:t>中，</a:t>
            </a:r>
            <a:r>
              <a:rPr lang="en-US" altLang="zh-CN">
                <a:solidFill>
                  <a:srgbClr val="0000FF"/>
                </a:solidFill>
              </a:rPr>
              <a:t>OB//CA</a:t>
            </a:r>
            <a:r>
              <a:rPr lang="zh-CN" altLang="en-US">
                <a:solidFill>
                  <a:srgbClr val="0000FF"/>
                </a:solidFill>
              </a:rPr>
              <a:t>，且</a:t>
            </a:r>
            <a:r>
              <a:rPr lang="en-US" altLang="zh-CN">
                <a:solidFill>
                  <a:srgbClr val="0000FF"/>
                </a:solidFill>
              </a:rPr>
              <a:t>OB=CA</a:t>
            </a:r>
            <a:r>
              <a:rPr lang="zh-CN" altLang="en-US">
                <a:solidFill>
                  <a:srgbClr val="0000FF"/>
                </a:solidFill>
              </a:rPr>
              <a:t>，所以四边形</a:t>
            </a:r>
            <a:r>
              <a:rPr lang="en-US" altLang="zh-CN">
                <a:solidFill>
                  <a:srgbClr val="0000FF"/>
                </a:solidFill>
              </a:rPr>
              <a:t>OCAB</a:t>
            </a:r>
            <a:endParaRPr lang="en-US" altLang="zh-CN">
              <a:solidFill>
                <a:srgbClr val="0000FF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是平行四边形，所以</a:t>
            </a:r>
            <a:r>
              <a:rPr lang="en-US" altLang="zh-CN">
                <a:solidFill>
                  <a:srgbClr val="0000FF"/>
                </a:solidFill>
              </a:rPr>
              <a:t>BA=OC=           .</a:t>
            </a:r>
            <a:endParaRPr lang="en-US" altLang="zh-CN">
              <a:solidFill>
                <a:srgbClr val="0000FF"/>
              </a:solidFill>
            </a:endParaRPr>
          </a:p>
        </p:txBody>
      </p:sp>
      <p:cxnSp>
        <p:nvCxnSpPr>
          <p:cNvPr id="122" name="直接箭头连接符 121"/>
          <p:cNvCxnSpPr/>
          <p:nvPr/>
        </p:nvCxnSpPr>
        <p:spPr>
          <a:xfrm>
            <a:off x="5366457" y="2725771"/>
            <a:ext cx="29253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3" name="直接箭头连接符 122"/>
          <p:cNvCxnSpPr/>
          <p:nvPr/>
        </p:nvCxnSpPr>
        <p:spPr>
          <a:xfrm>
            <a:off x="767118" y="3147086"/>
            <a:ext cx="29253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4" name="直接箭头连接符 123"/>
          <p:cNvCxnSpPr/>
          <p:nvPr/>
        </p:nvCxnSpPr>
        <p:spPr>
          <a:xfrm>
            <a:off x="1772465" y="3147086"/>
            <a:ext cx="29253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5" name="直接箭头连接符 124"/>
          <p:cNvCxnSpPr/>
          <p:nvPr/>
        </p:nvCxnSpPr>
        <p:spPr>
          <a:xfrm>
            <a:off x="2802427" y="4324845"/>
            <a:ext cx="29253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6" name="直接箭头连接符 125"/>
          <p:cNvCxnSpPr/>
          <p:nvPr/>
        </p:nvCxnSpPr>
        <p:spPr>
          <a:xfrm>
            <a:off x="3309477" y="4324845"/>
            <a:ext cx="29253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文本框 126"/>
              <p:cNvSpPr txBox="1"/>
              <p:nvPr/>
            </p:nvSpPr>
            <p:spPr>
              <a:xfrm>
                <a:off x="3859850" y="4350451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27" name="文本框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9850" y="4350451"/>
                <a:ext cx="621965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51" t="-24" r="-4699" b="7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8" name="直接箭头连接符 127"/>
          <p:cNvCxnSpPr/>
          <p:nvPr/>
        </p:nvCxnSpPr>
        <p:spPr>
          <a:xfrm>
            <a:off x="3859850" y="435045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9" name="直接箭头连接符 128"/>
          <p:cNvCxnSpPr/>
          <p:nvPr/>
        </p:nvCxnSpPr>
        <p:spPr>
          <a:xfrm>
            <a:off x="4273307" y="435044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0" name="直接箭头连接符 129"/>
          <p:cNvCxnSpPr/>
          <p:nvPr/>
        </p:nvCxnSpPr>
        <p:spPr>
          <a:xfrm flipV="1">
            <a:off x="7411944" y="3709712"/>
            <a:ext cx="902212" cy="1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1" name="直接箭头连接符 130"/>
          <p:cNvCxnSpPr/>
          <p:nvPr/>
        </p:nvCxnSpPr>
        <p:spPr>
          <a:xfrm flipV="1">
            <a:off x="7665559" y="4335594"/>
            <a:ext cx="902212" cy="1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2" name="直接箭头连接符 131"/>
          <p:cNvCxnSpPr/>
          <p:nvPr/>
        </p:nvCxnSpPr>
        <p:spPr>
          <a:xfrm flipH="1" flipV="1">
            <a:off x="7152720" y="3083247"/>
            <a:ext cx="253615" cy="625547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3" name="直接箭头连接符 132"/>
          <p:cNvCxnSpPr/>
          <p:nvPr/>
        </p:nvCxnSpPr>
        <p:spPr>
          <a:xfrm rot="10800000" flipH="1" flipV="1">
            <a:off x="7409140" y="3710047"/>
            <a:ext cx="253615" cy="625547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ysDot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5" name="直接箭头连接符 134"/>
          <p:cNvCxnSpPr/>
          <p:nvPr/>
        </p:nvCxnSpPr>
        <p:spPr>
          <a:xfrm rot="10800000" flipH="1" flipV="1">
            <a:off x="8314156" y="3706925"/>
            <a:ext cx="253615" cy="625547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6" name="直接箭头连接符 135"/>
          <p:cNvCxnSpPr/>
          <p:nvPr/>
        </p:nvCxnSpPr>
        <p:spPr>
          <a:xfrm>
            <a:off x="7160402" y="3074276"/>
            <a:ext cx="1153754" cy="632314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7" name="直接箭头连接符 136"/>
          <p:cNvCxnSpPr/>
          <p:nvPr/>
        </p:nvCxnSpPr>
        <p:spPr>
          <a:xfrm>
            <a:off x="7417388" y="3706590"/>
            <a:ext cx="1153754" cy="632314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8" name="文本框 137"/>
              <p:cNvSpPr txBox="1"/>
              <p:nvPr/>
            </p:nvSpPr>
            <p:spPr>
              <a:xfrm>
                <a:off x="7048695" y="2742595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8" name="文本框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695" y="2742595"/>
                <a:ext cx="230832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84" t="-11" r="-12978" b="6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9" name="文本框 138"/>
              <p:cNvSpPr txBox="1"/>
              <p:nvPr/>
            </p:nvSpPr>
            <p:spPr>
              <a:xfrm>
                <a:off x="7116963" y="3599779"/>
                <a:ext cx="23243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9" name="文本框 1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6963" y="3599779"/>
                <a:ext cx="232436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23" t="-216" r="-13152" b="3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0" name="文本框 139"/>
              <p:cNvSpPr txBox="1"/>
              <p:nvPr/>
            </p:nvSpPr>
            <p:spPr>
              <a:xfrm>
                <a:off x="8373896" y="3523939"/>
                <a:ext cx="21640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0" name="文本框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3896" y="3523939"/>
                <a:ext cx="216405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70" t="-117" r="-14075" b="16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1" name="文本框 140"/>
              <p:cNvSpPr txBox="1"/>
              <p:nvPr/>
            </p:nvSpPr>
            <p:spPr>
              <a:xfrm>
                <a:off x="7383141" y="4253486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𝑫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1" name="文本框 1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3141" y="4253486"/>
                <a:ext cx="237244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266" t="-92" r="-12418" b="14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文本框 141"/>
              <p:cNvSpPr txBox="1"/>
              <p:nvPr/>
            </p:nvSpPr>
            <p:spPr>
              <a:xfrm>
                <a:off x="8553069" y="4294752"/>
                <a:ext cx="20839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2" name="文本框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3069" y="4294752"/>
                <a:ext cx="208390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122" t="-89" r="-14756" b="13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3" name="文本框 142"/>
              <p:cNvSpPr txBox="1"/>
              <p:nvPr/>
            </p:nvSpPr>
            <p:spPr>
              <a:xfrm>
                <a:off x="7613392" y="3464512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3" name="文本框 1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3392" y="3464512"/>
                <a:ext cx="206788" cy="276999"/>
              </a:xfrm>
              <a:prstGeom prst="rect">
                <a:avLst/>
              </a:prstGeom>
              <a:blipFill rotWithShape="1">
                <a:blip r:embed="rId12"/>
                <a:stretch>
                  <a:fillRect l="-182" t="-212" r="-14665" b="3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4" name="直接箭头连接符 143"/>
          <p:cNvCxnSpPr/>
          <p:nvPr/>
        </p:nvCxnSpPr>
        <p:spPr>
          <a:xfrm>
            <a:off x="7637670" y="3494605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5" name="文本框 144"/>
              <p:cNvSpPr txBox="1"/>
              <p:nvPr/>
            </p:nvSpPr>
            <p:spPr>
              <a:xfrm>
                <a:off x="6998845" y="3299047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5" name="文本框 1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8845" y="3299047"/>
                <a:ext cx="203581" cy="276999"/>
              </a:xfrm>
              <a:prstGeom prst="rect">
                <a:avLst/>
              </a:prstGeom>
              <a:blipFill rotWithShape="1">
                <a:blip r:embed="rId13"/>
                <a:stretch>
                  <a:fillRect l="-251" t="-80" r="-14846" b="13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6" name="直接箭头连接符 145"/>
          <p:cNvCxnSpPr/>
          <p:nvPr/>
        </p:nvCxnSpPr>
        <p:spPr>
          <a:xfrm>
            <a:off x="7023123" y="3329140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7" name="文本框 146"/>
              <p:cNvSpPr txBox="1"/>
              <p:nvPr/>
            </p:nvSpPr>
            <p:spPr>
              <a:xfrm>
                <a:off x="7146231" y="3990007"/>
                <a:ext cx="37670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7" name="文本框 1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6231" y="3990007"/>
                <a:ext cx="376706" cy="276999"/>
              </a:xfrm>
              <a:prstGeom prst="rect">
                <a:avLst/>
              </a:prstGeom>
              <a:blipFill rotWithShape="1">
                <a:blip r:embed="rId14"/>
                <a:stretch>
                  <a:fillRect l="-153" t="-109" r="-7730" b="15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9" name="文本框 148"/>
              <p:cNvSpPr txBox="1"/>
              <p:nvPr/>
            </p:nvSpPr>
            <p:spPr>
              <a:xfrm>
                <a:off x="8491145" y="3900053"/>
                <a:ext cx="37670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9" name="文本框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1145" y="3900053"/>
                <a:ext cx="376706" cy="276999"/>
              </a:xfrm>
              <a:prstGeom prst="rect">
                <a:avLst/>
              </a:prstGeom>
              <a:blipFill rotWithShape="1">
                <a:blip r:embed="rId14"/>
                <a:stretch>
                  <a:fillRect l="-149" t="-187" r="-7734" b="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0" name="直接箭头连接符 149"/>
          <p:cNvCxnSpPr/>
          <p:nvPr/>
        </p:nvCxnSpPr>
        <p:spPr>
          <a:xfrm>
            <a:off x="8660745" y="3923874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1" name="文本框 150"/>
              <p:cNvSpPr txBox="1"/>
              <p:nvPr/>
            </p:nvSpPr>
            <p:spPr>
              <a:xfrm>
                <a:off x="7560210" y="3047285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1" name="文本框 1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0210" y="3047285"/>
                <a:ext cx="621965" cy="276999"/>
              </a:xfrm>
              <a:prstGeom prst="rect">
                <a:avLst/>
              </a:prstGeom>
              <a:blipFill rotWithShape="1">
                <a:blip r:embed="rId15"/>
                <a:stretch>
                  <a:fillRect l="-86" t="-200" r="-4664" b="2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2" name="直接箭头连接符 151"/>
          <p:cNvCxnSpPr/>
          <p:nvPr/>
        </p:nvCxnSpPr>
        <p:spPr>
          <a:xfrm>
            <a:off x="7602695" y="3090281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3" name="直接箭头连接符 152"/>
          <p:cNvCxnSpPr/>
          <p:nvPr/>
        </p:nvCxnSpPr>
        <p:spPr>
          <a:xfrm>
            <a:off x="7995031" y="3078438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" name="文本框 18"/>
          <p:cNvSpPr txBox="1"/>
          <p:nvPr/>
        </p:nvSpPr>
        <p:spPr>
          <a:xfrm>
            <a:off x="7612147" y="4014117"/>
            <a:ext cx="246219" cy="2769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2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→</a:t>
            </a:r>
            <a:endParaRPr kumimoji="0" lang="zh-CN" altLang="en-US" sz="12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57" name="文本框 156"/>
          <p:cNvSpPr txBox="1"/>
          <p:nvPr/>
        </p:nvSpPr>
        <p:spPr>
          <a:xfrm>
            <a:off x="8028112" y="3996026"/>
            <a:ext cx="246219" cy="2769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2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→</a:t>
            </a:r>
            <a:endParaRPr kumimoji="0" lang="zh-CN" altLang="en-US" sz="12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700"/>
                            </p:stCondLst>
                            <p:childTnLst>
                              <p:par>
                                <p:cTn id="140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3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/>
      <p:bldP spid="12" grpId="0"/>
      <p:bldP spid="15" grpId="0"/>
      <p:bldP spid="36" grpId="0"/>
      <p:bldP spid="38" grpId="0"/>
      <p:bldP spid="70" grpId="0"/>
      <p:bldP spid="90" grpId="0"/>
      <p:bldP spid="91" grpId="0"/>
      <p:bldP spid="92" grpId="0"/>
      <p:bldP spid="93" grpId="0"/>
      <p:bldP spid="95" grpId="0"/>
      <p:bldP spid="97" grpId="0"/>
      <p:bldP spid="99" grpId="0"/>
      <p:bldP spid="102" grpId="0"/>
      <p:bldP spid="105" grpId="0"/>
      <p:bldP spid="107" grpId="0"/>
      <p:bldP spid="110" grpId="0"/>
      <p:bldP spid="111" grpId="0"/>
      <p:bldP spid="113" grpId="0"/>
      <p:bldP spid="115" grpId="0"/>
      <p:bldP spid="120" grpId="0"/>
      <p:bldP spid="121" grpId="0"/>
      <p:bldP spid="127" grpId="0"/>
      <p:bldP spid="138" grpId="0"/>
      <p:bldP spid="139" grpId="0"/>
      <p:bldP spid="140" grpId="0"/>
      <p:bldP spid="141" grpId="0"/>
      <p:bldP spid="142" grpId="0"/>
      <p:bldP spid="143" grpId="0"/>
      <p:bldP spid="145" grpId="0"/>
      <p:bldP spid="147" grpId="0"/>
      <p:bldP spid="149" grpId="0"/>
      <p:bldP spid="151" grpId="0"/>
      <p:bldP spid="19" grpId="0"/>
      <p:bldP spid="1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/>
          <p:cNvSpPr/>
          <p:nvPr/>
        </p:nvSpPr>
        <p:spPr>
          <a:xfrm>
            <a:off x="970767" y="3499997"/>
            <a:ext cx="7391426" cy="1433753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7030A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0000CC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20"/>
          <p:cNvSpPr/>
          <p:nvPr/>
        </p:nvSpPr>
        <p:spPr>
          <a:xfrm>
            <a:off x="618303" y="197050"/>
            <a:ext cx="1154162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0000CC"/>
                </a:solidFill>
              </a:rPr>
              <a:t>向量的减法</a:t>
            </a:r>
            <a:endParaRPr b="1">
              <a:solidFill>
                <a:srgbClr val="0000CC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64894" y="197916"/>
            <a:ext cx="427180" cy="305434"/>
          </a:xfrm>
          <a:prstGeom prst="homePlate">
            <a:avLst/>
          </a:prstGeom>
          <a:solidFill>
            <a:srgbClr val="0000C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2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6" name="Shape 120"/>
          <p:cNvSpPr/>
          <p:nvPr/>
        </p:nvSpPr>
        <p:spPr>
          <a:xfrm>
            <a:off x="618303" y="1190011"/>
            <a:ext cx="6570986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【1】</a:t>
            </a:r>
            <a:r>
              <a:rPr lang="zh-CN" altLang="en-US">
                <a:solidFill>
                  <a:srgbClr val="C00000"/>
                </a:solidFill>
              </a:rPr>
              <a:t>当     ，     反向时，         与     同向，且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38" name="矩形: 圆角 37"/>
          <p:cNvSpPr/>
          <p:nvPr/>
        </p:nvSpPr>
        <p:spPr>
          <a:xfrm>
            <a:off x="592074" y="702798"/>
            <a:ext cx="1652473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盘点三大易错点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1" name="Shape 120"/>
          <p:cNvSpPr/>
          <p:nvPr/>
        </p:nvSpPr>
        <p:spPr>
          <a:xfrm>
            <a:off x="1195384" y="2059958"/>
            <a:ext cx="6151625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①若             ，则           ，与      ，    都同向，且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76" name="Shape 120"/>
          <p:cNvSpPr/>
          <p:nvPr/>
        </p:nvSpPr>
        <p:spPr>
          <a:xfrm>
            <a:off x="618303" y="1669231"/>
            <a:ext cx="3089401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【2】</a:t>
            </a:r>
            <a:r>
              <a:rPr lang="zh-CN" altLang="en-US">
                <a:solidFill>
                  <a:srgbClr val="C00000"/>
                </a:solidFill>
              </a:rPr>
              <a:t>当     ，     同向时</a:t>
            </a:r>
            <a:r>
              <a:rPr lang="en-US" altLang="zh-CN">
                <a:solidFill>
                  <a:srgbClr val="C00000"/>
                </a:solidFill>
              </a:rPr>
              <a:t>——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78" name="Shape 120"/>
          <p:cNvSpPr/>
          <p:nvPr/>
        </p:nvSpPr>
        <p:spPr>
          <a:xfrm>
            <a:off x="1195384" y="2450685"/>
            <a:ext cx="6151625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②若             ，则           ，与      ，    都反向，且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79" name="Shape 120"/>
          <p:cNvSpPr/>
          <p:nvPr/>
        </p:nvSpPr>
        <p:spPr>
          <a:xfrm>
            <a:off x="1195384" y="2841412"/>
            <a:ext cx="4121915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②若             ，则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80" name="Shape 120"/>
          <p:cNvSpPr/>
          <p:nvPr/>
        </p:nvSpPr>
        <p:spPr>
          <a:xfrm>
            <a:off x="1076634" y="3574214"/>
            <a:ext cx="7096599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7030A0"/>
                </a:solidFill>
              </a:rPr>
              <a:t>(1)</a:t>
            </a:r>
            <a:r>
              <a:rPr lang="zh-CN" altLang="en-US">
                <a:solidFill>
                  <a:srgbClr val="7030A0"/>
                </a:solidFill>
              </a:rPr>
              <a:t>任意向量都可以表示为两个向量的差</a:t>
            </a:r>
            <a:r>
              <a:rPr lang="en-US" altLang="zh-CN">
                <a:solidFill>
                  <a:srgbClr val="7030A0"/>
                </a:solidFill>
              </a:rPr>
              <a:t>.</a:t>
            </a:r>
            <a:r>
              <a:rPr lang="zh-CN" altLang="en-US">
                <a:solidFill>
                  <a:srgbClr val="7030A0"/>
                </a:solidFill>
              </a:rPr>
              <a:t>如</a:t>
            </a:r>
            <a:r>
              <a:rPr lang="en-US" altLang="zh-CN">
                <a:solidFill>
                  <a:srgbClr val="7030A0"/>
                </a:solidFill>
              </a:rPr>
              <a:t>AB=OB-OA=PB-PA</a:t>
            </a:r>
            <a:endParaRPr lang="en-US" altLang="zh-CN">
              <a:solidFill>
                <a:srgbClr val="7030A0"/>
              </a:solidFill>
            </a:endParaRPr>
          </a:p>
        </p:txBody>
      </p:sp>
      <p:sp>
        <p:nvSpPr>
          <p:cNvPr id="81" name="Shape 120"/>
          <p:cNvSpPr/>
          <p:nvPr/>
        </p:nvSpPr>
        <p:spPr>
          <a:xfrm>
            <a:off x="1076633" y="3989093"/>
            <a:ext cx="7096599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7030A0"/>
                </a:solidFill>
              </a:rPr>
              <a:t>(2)AB=    </a:t>
            </a:r>
            <a:r>
              <a:rPr lang="zh-CN" altLang="en-US">
                <a:solidFill>
                  <a:srgbClr val="7030A0"/>
                </a:solidFill>
              </a:rPr>
              <a:t>，</a:t>
            </a:r>
            <a:r>
              <a:rPr lang="en-US" altLang="zh-CN">
                <a:solidFill>
                  <a:srgbClr val="7030A0"/>
                </a:solidFill>
              </a:rPr>
              <a:t>AD=     </a:t>
            </a:r>
            <a:r>
              <a:rPr lang="zh-CN" altLang="en-US">
                <a:solidFill>
                  <a:srgbClr val="7030A0"/>
                </a:solidFill>
              </a:rPr>
              <a:t>，以</a:t>
            </a:r>
            <a:r>
              <a:rPr lang="en-US" altLang="zh-CN">
                <a:solidFill>
                  <a:srgbClr val="7030A0"/>
                </a:solidFill>
              </a:rPr>
              <a:t>AB</a:t>
            </a:r>
            <a:r>
              <a:rPr lang="zh-CN" altLang="en-US">
                <a:solidFill>
                  <a:srgbClr val="7030A0"/>
                </a:solidFill>
              </a:rPr>
              <a:t>，</a:t>
            </a:r>
            <a:r>
              <a:rPr lang="en-US" altLang="zh-CN">
                <a:solidFill>
                  <a:srgbClr val="7030A0"/>
                </a:solidFill>
              </a:rPr>
              <a:t>AD</a:t>
            </a:r>
            <a:r>
              <a:rPr lang="zh-CN" altLang="en-US">
                <a:solidFill>
                  <a:srgbClr val="7030A0"/>
                </a:solidFill>
              </a:rPr>
              <a:t>为邻边作平行四边形</a:t>
            </a:r>
            <a:r>
              <a:rPr lang="en-US" altLang="zh-CN">
                <a:solidFill>
                  <a:srgbClr val="7030A0"/>
                </a:solidFill>
              </a:rPr>
              <a:t>ABCD</a:t>
            </a:r>
            <a:r>
              <a:rPr lang="zh-CN" altLang="en-US">
                <a:solidFill>
                  <a:srgbClr val="7030A0"/>
                </a:solidFill>
              </a:rPr>
              <a:t>，则两条</a:t>
            </a:r>
            <a:endParaRPr lang="en-US" altLang="zh-CN">
              <a:solidFill>
                <a:srgbClr val="7030A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7030A0"/>
                </a:solidFill>
              </a:rPr>
              <a:t>    </a:t>
            </a:r>
            <a:r>
              <a:rPr lang="zh-CN" altLang="en-US">
                <a:solidFill>
                  <a:srgbClr val="7030A0"/>
                </a:solidFill>
              </a:rPr>
              <a:t>对角线的向量分别为</a:t>
            </a:r>
            <a:r>
              <a:rPr lang="en-US" altLang="zh-CN">
                <a:solidFill>
                  <a:srgbClr val="7030A0"/>
                </a:solidFill>
              </a:rPr>
              <a:t>AC=          </a:t>
            </a:r>
            <a:r>
              <a:rPr lang="zh-CN" altLang="en-US">
                <a:solidFill>
                  <a:srgbClr val="7030A0"/>
                </a:solidFill>
              </a:rPr>
              <a:t>，</a:t>
            </a:r>
            <a:r>
              <a:rPr lang="en-US" altLang="zh-CN">
                <a:solidFill>
                  <a:srgbClr val="7030A0"/>
                </a:solidFill>
              </a:rPr>
              <a:t>DB=            . </a:t>
            </a:r>
            <a:r>
              <a:rPr lang="zh-CN" altLang="en-US">
                <a:solidFill>
                  <a:srgbClr val="7030A0"/>
                </a:solidFill>
              </a:rPr>
              <a:t>解题时常用</a:t>
            </a:r>
            <a:r>
              <a:rPr lang="en-US" altLang="zh-CN">
                <a:solidFill>
                  <a:srgbClr val="7030A0"/>
                </a:solidFill>
              </a:rPr>
              <a:t>.</a:t>
            </a:r>
            <a:endParaRPr lang="en-US" altLang="zh-CN">
              <a:solidFill>
                <a:srgbClr val="7030A0"/>
              </a:solidFill>
            </a:endParaRPr>
          </a:p>
        </p:txBody>
      </p:sp>
      <p:pic>
        <p:nvPicPr>
          <p:cNvPr id="83" name="图片 8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712" y="3204093"/>
            <a:ext cx="1391396" cy="44452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5" name="文本框 84"/>
              <p:cNvSpPr txBox="1"/>
              <p:nvPr/>
            </p:nvSpPr>
            <p:spPr>
              <a:xfrm>
                <a:off x="1519046" y="1299816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5" name="文本框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9046" y="1299816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61" t="-219" r="-14786" b="4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6" name="直接箭头连接符 85"/>
          <p:cNvCxnSpPr/>
          <p:nvPr/>
        </p:nvCxnSpPr>
        <p:spPr>
          <a:xfrm>
            <a:off x="1519046" y="129981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8" name="文本框 147"/>
              <p:cNvSpPr txBox="1"/>
              <p:nvPr/>
            </p:nvSpPr>
            <p:spPr>
              <a:xfrm>
                <a:off x="2036039" y="1303739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8" name="文本框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6039" y="1303739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12" t="-30" r="-14984" b="8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4" name="直接箭头连接符 153"/>
          <p:cNvCxnSpPr/>
          <p:nvPr/>
        </p:nvCxnSpPr>
        <p:spPr>
          <a:xfrm>
            <a:off x="2036039" y="130373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6" name="文本框 155"/>
              <p:cNvSpPr txBox="1"/>
              <p:nvPr/>
            </p:nvSpPr>
            <p:spPr>
              <a:xfrm>
                <a:off x="4195441" y="1304502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6" name="文本框 1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5441" y="1304502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305" t="-77" r="-14542" b="12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8" name="直接箭头连接符 157"/>
          <p:cNvCxnSpPr/>
          <p:nvPr/>
        </p:nvCxnSpPr>
        <p:spPr>
          <a:xfrm>
            <a:off x="4195441" y="130450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9" name="文本框 158"/>
              <p:cNvSpPr txBox="1"/>
              <p:nvPr/>
            </p:nvSpPr>
            <p:spPr>
              <a:xfrm>
                <a:off x="3194272" y="1308094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9" name="文本框 1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4272" y="1308094"/>
                <a:ext cx="621965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36" t="-227" r="-4715" b="4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0" name="直接箭头连接符 159"/>
          <p:cNvCxnSpPr/>
          <p:nvPr/>
        </p:nvCxnSpPr>
        <p:spPr>
          <a:xfrm>
            <a:off x="3194272" y="130809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1" name="直接箭头连接符 160"/>
          <p:cNvCxnSpPr/>
          <p:nvPr/>
        </p:nvCxnSpPr>
        <p:spPr>
          <a:xfrm>
            <a:off x="3607729" y="130651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62" name="文本框 161"/>
              <p:cNvSpPr txBox="1"/>
              <p:nvPr/>
            </p:nvSpPr>
            <p:spPr>
              <a:xfrm>
                <a:off x="5392732" y="1274015"/>
                <a:ext cx="192078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62" name="文本框 1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732" y="1274015"/>
                <a:ext cx="1920782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16" t="-74" r="-1146" b="12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3" name="直接箭头连接符 162"/>
          <p:cNvCxnSpPr/>
          <p:nvPr/>
        </p:nvCxnSpPr>
        <p:spPr>
          <a:xfrm>
            <a:off x="5490841" y="130651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4" name="直接箭头连接符 163"/>
          <p:cNvCxnSpPr/>
          <p:nvPr/>
        </p:nvCxnSpPr>
        <p:spPr>
          <a:xfrm>
            <a:off x="5904798" y="129981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5" name="直接箭头连接符 164"/>
          <p:cNvCxnSpPr/>
          <p:nvPr/>
        </p:nvCxnSpPr>
        <p:spPr>
          <a:xfrm>
            <a:off x="6476678" y="129981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6" name="直接箭头连接符 165"/>
          <p:cNvCxnSpPr/>
          <p:nvPr/>
        </p:nvCxnSpPr>
        <p:spPr>
          <a:xfrm>
            <a:off x="7030769" y="129981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1" name="文本框 190"/>
              <p:cNvSpPr txBox="1"/>
              <p:nvPr/>
            </p:nvSpPr>
            <p:spPr>
              <a:xfrm>
                <a:off x="1513589" y="1789516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91" name="文本框 1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589" y="1789516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86" t="-31" r="-14661" b="8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2" name="直接箭头连接符 191"/>
          <p:cNvCxnSpPr/>
          <p:nvPr/>
        </p:nvCxnSpPr>
        <p:spPr>
          <a:xfrm>
            <a:off x="1513589" y="178951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3" name="文本框 192"/>
              <p:cNvSpPr txBox="1"/>
              <p:nvPr/>
            </p:nvSpPr>
            <p:spPr>
              <a:xfrm>
                <a:off x="2030582" y="1793439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93" name="文本框 1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0582" y="1793439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39" t="-72" r="-14857" b="12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4" name="直接箭头连接符 193"/>
          <p:cNvCxnSpPr/>
          <p:nvPr/>
        </p:nvCxnSpPr>
        <p:spPr>
          <a:xfrm>
            <a:off x="2030582" y="179343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5" name="文本框 194"/>
              <p:cNvSpPr txBox="1"/>
              <p:nvPr/>
            </p:nvSpPr>
            <p:spPr>
              <a:xfrm>
                <a:off x="1661794" y="2131558"/>
                <a:ext cx="94115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&gt;|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95" name="文本框 1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794" y="2131558"/>
                <a:ext cx="941155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67" t="-180" r="-2757" b="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6" name="直接箭头连接符 195"/>
          <p:cNvCxnSpPr/>
          <p:nvPr/>
        </p:nvCxnSpPr>
        <p:spPr>
          <a:xfrm>
            <a:off x="1752990" y="214606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7" name="直接箭头连接符 196"/>
          <p:cNvCxnSpPr/>
          <p:nvPr/>
        </p:nvCxnSpPr>
        <p:spPr>
          <a:xfrm>
            <a:off x="2324490" y="214606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8" name="文本框 197"/>
              <p:cNvSpPr txBox="1"/>
              <p:nvPr/>
            </p:nvSpPr>
            <p:spPr>
              <a:xfrm>
                <a:off x="4298835" y="2174957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98" name="文本框 1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8835" y="2174957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251" t="-30" r="-14596" b="8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9" name="直接箭头连接符 198"/>
          <p:cNvCxnSpPr/>
          <p:nvPr/>
        </p:nvCxnSpPr>
        <p:spPr>
          <a:xfrm>
            <a:off x="4298835" y="217495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0" name="文本框 199"/>
              <p:cNvSpPr txBox="1"/>
              <p:nvPr/>
            </p:nvSpPr>
            <p:spPr>
              <a:xfrm>
                <a:off x="3051993" y="2171890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00" name="文本框 1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1993" y="2171890"/>
                <a:ext cx="621965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29" t="-69" r="-4721" b="11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1" name="直接箭头连接符 200"/>
          <p:cNvCxnSpPr/>
          <p:nvPr/>
        </p:nvCxnSpPr>
        <p:spPr>
          <a:xfrm>
            <a:off x="3051993" y="217189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2" name="直接箭头连接符 201"/>
          <p:cNvCxnSpPr/>
          <p:nvPr/>
        </p:nvCxnSpPr>
        <p:spPr>
          <a:xfrm>
            <a:off x="3465450" y="217030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3" name="文本框 202"/>
              <p:cNvSpPr txBox="1"/>
              <p:nvPr/>
            </p:nvSpPr>
            <p:spPr>
              <a:xfrm>
                <a:off x="4783609" y="2174957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03" name="文本框 2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3609" y="2174957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76" t="-30" r="-15021" b="8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4" name="直接箭头连接符 203"/>
          <p:cNvCxnSpPr/>
          <p:nvPr/>
        </p:nvCxnSpPr>
        <p:spPr>
          <a:xfrm>
            <a:off x="4783609" y="217495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5" name="文本框 204"/>
              <p:cNvSpPr txBox="1"/>
              <p:nvPr/>
            </p:nvSpPr>
            <p:spPr>
              <a:xfrm>
                <a:off x="6302361" y="2136577"/>
                <a:ext cx="192078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05" name="文本框 2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2361" y="2136577"/>
                <a:ext cx="1920782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32" t="-158" r="-1130" b="20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6" name="直接箭头连接符 205"/>
          <p:cNvCxnSpPr/>
          <p:nvPr/>
        </p:nvCxnSpPr>
        <p:spPr>
          <a:xfrm>
            <a:off x="6400470" y="216907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7" name="直接箭头连接符 206"/>
          <p:cNvCxnSpPr/>
          <p:nvPr/>
        </p:nvCxnSpPr>
        <p:spPr>
          <a:xfrm>
            <a:off x="6814427" y="216237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8" name="直接箭头连接符 207"/>
          <p:cNvCxnSpPr/>
          <p:nvPr/>
        </p:nvCxnSpPr>
        <p:spPr>
          <a:xfrm>
            <a:off x="7386307" y="216237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9" name="直接箭头连接符 208"/>
          <p:cNvCxnSpPr/>
          <p:nvPr/>
        </p:nvCxnSpPr>
        <p:spPr>
          <a:xfrm>
            <a:off x="7940398" y="216237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0" name="文本框 209"/>
              <p:cNvSpPr txBox="1"/>
              <p:nvPr/>
            </p:nvSpPr>
            <p:spPr>
              <a:xfrm>
                <a:off x="1661794" y="2544471"/>
                <a:ext cx="94115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&lt;|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10" name="文本框 2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794" y="2544471"/>
                <a:ext cx="941155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67" t="-9" r="-2757" b="6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1" name="直接箭头连接符 210"/>
          <p:cNvCxnSpPr/>
          <p:nvPr/>
        </p:nvCxnSpPr>
        <p:spPr>
          <a:xfrm>
            <a:off x="1752990" y="255897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2" name="直接箭头连接符 211"/>
          <p:cNvCxnSpPr/>
          <p:nvPr/>
        </p:nvCxnSpPr>
        <p:spPr>
          <a:xfrm>
            <a:off x="2324490" y="255897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3" name="文本框 212"/>
              <p:cNvSpPr txBox="1"/>
              <p:nvPr/>
            </p:nvSpPr>
            <p:spPr>
              <a:xfrm>
                <a:off x="4298835" y="2579114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13" name="文本框 2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8835" y="2579114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251" t="-137" r="-14596" b="18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4" name="直接箭头连接符 213"/>
          <p:cNvCxnSpPr/>
          <p:nvPr/>
        </p:nvCxnSpPr>
        <p:spPr>
          <a:xfrm>
            <a:off x="4298835" y="257911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5" name="文本框 214"/>
              <p:cNvSpPr txBox="1"/>
              <p:nvPr/>
            </p:nvSpPr>
            <p:spPr>
              <a:xfrm>
                <a:off x="3051993" y="2576047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15" name="文本框 2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1993" y="2576047"/>
                <a:ext cx="621965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29" t="-176" r="-4721" b="22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6" name="直接箭头连接符 215"/>
          <p:cNvCxnSpPr/>
          <p:nvPr/>
        </p:nvCxnSpPr>
        <p:spPr>
          <a:xfrm>
            <a:off x="3051993" y="257604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7" name="直接箭头连接符 216"/>
          <p:cNvCxnSpPr/>
          <p:nvPr/>
        </p:nvCxnSpPr>
        <p:spPr>
          <a:xfrm>
            <a:off x="3465450" y="257446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8" name="文本框 217"/>
              <p:cNvSpPr txBox="1"/>
              <p:nvPr/>
            </p:nvSpPr>
            <p:spPr>
              <a:xfrm>
                <a:off x="4783609" y="2579114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18" name="文本框 2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3609" y="2579114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76" t="-137" r="-15021" b="18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9" name="直接箭头连接符 218"/>
          <p:cNvCxnSpPr/>
          <p:nvPr/>
        </p:nvCxnSpPr>
        <p:spPr>
          <a:xfrm>
            <a:off x="4783609" y="257911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0" name="文本框 219"/>
              <p:cNvSpPr txBox="1"/>
              <p:nvPr/>
            </p:nvSpPr>
            <p:spPr>
              <a:xfrm>
                <a:off x="6321464" y="2543465"/>
                <a:ext cx="192078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20" name="文本框 2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1464" y="2543465"/>
                <a:ext cx="1920782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2" t="-105" r="-1160" b="15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1" name="直接箭头连接符 220"/>
          <p:cNvCxnSpPr/>
          <p:nvPr/>
        </p:nvCxnSpPr>
        <p:spPr>
          <a:xfrm>
            <a:off x="6419573" y="257596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2" name="直接箭头连接符 221"/>
          <p:cNvCxnSpPr/>
          <p:nvPr/>
        </p:nvCxnSpPr>
        <p:spPr>
          <a:xfrm>
            <a:off x="6833530" y="256926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3" name="直接箭头连接符 222"/>
          <p:cNvCxnSpPr/>
          <p:nvPr/>
        </p:nvCxnSpPr>
        <p:spPr>
          <a:xfrm>
            <a:off x="7405410" y="256926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4" name="直接箭头连接符 223"/>
          <p:cNvCxnSpPr/>
          <p:nvPr/>
        </p:nvCxnSpPr>
        <p:spPr>
          <a:xfrm>
            <a:off x="7959501" y="256926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5" name="文本框 224"/>
              <p:cNvSpPr txBox="1"/>
              <p:nvPr/>
            </p:nvSpPr>
            <p:spPr>
              <a:xfrm>
                <a:off x="1661794" y="2942917"/>
                <a:ext cx="94115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25" name="文本框 2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794" y="2942917"/>
                <a:ext cx="941155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67" t="-118" r="-2757" b="16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6" name="直接箭头连接符 225"/>
          <p:cNvCxnSpPr/>
          <p:nvPr/>
        </p:nvCxnSpPr>
        <p:spPr>
          <a:xfrm>
            <a:off x="1752990" y="295742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7" name="直接箭头连接符 226"/>
          <p:cNvCxnSpPr/>
          <p:nvPr/>
        </p:nvCxnSpPr>
        <p:spPr>
          <a:xfrm>
            <a:off x="2324490" y="295742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8" name="文本框 227"/>
              <p:cNvSpPr txBox="1"/>
              <p:nvPr/>
            </p:nvSpPr>
            <p:spPr>
              <a:xfrm>
                <a:off x="3069359" y="2938493"/>
                <a:ext cx="10611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28" name="文本框 2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9359" y="2938493"/>
                <a:ext cx="1061188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38" t="-126" r="-2525" b="17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9" name="直接箭头连接符 228"/>
          <p:cNvCxnSpPr/>
          <p:nvPr/>
        </p:nvCxnSpPr>
        <p:spPr>
          <a:xfrm>
            <a:off x="3063922" y="293865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0" name="直接箭头连接符 229"/>
          <p:cNvCxnSpPr/>
          <p:nvPr/>
        </p:nvCxnSpPr>
        <p:spPr>
          <a:xfrm>
            <a:off x="3477379" y="293707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1" name="直接箭头连接符 230"/>
          <p:cNvCxnSpPr/>
          <p:nvPr/>
        </p:nvCxnSpPr>
        <p:spPr>
          <a:xfrm>
            <a:off x="3922039" y="293707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2" name="直接箭头连接符 231"/>
          <p:cNvCxnSpPr/>
          <p:nvPr/>
        </p:nvCxnSpPr>
        <p:spPr>
          <a:xfrm>
            <a:off x="5333286" y="3648620"/>
            <a:ext cx="261809" cy="0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3" name="直接箭头连接符 232"/>
          <p:cNvCxnSpPr/>
          <p:nvPr/>
        </p:nvCxnSpPr>
        <p:spPr>
          <a:xfrm>
            <a:off x="5821442" y="3648620"/>
            <a:ext cx="261809" cy="0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4" name="直接箭头连接符 233"/>
          <p:cNvCxnSpPr/>
          <p:nvPr/>
        </p:nvCxnSpPr>
        <p:spPr>
          <a:xfrm>
            <a:off x="6242915" y="3658690"/>
            <a:ext cx="261809" cy="0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5" name="直接箭头连接符 234"/>
          <p:cNvCxnSpPr/>
          <p:nvPr/>
        </p:nvCxnSpPr>
        <p:spPr>
          <a:xfrm>
            <a:off x="6732229" y="3661616"/>
            <a:ext cx="261809" cy="0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6" name="直接箭头连接符 235"/>
          <p:cNvCxnSpPr/>
          <p:nvPr/>
        </p:nvCxnSpPr>
        <p:spPr>
          <a:xfrm>
            <a:off x="7119075" y="3658690"/>
            <a:ext cx="261809" cy="0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7" name="直接箭头连接符 236"/>
          <p:cNvCxnSpPr/>
          <p:nvPr/>
        </p:nvCxnSpPr>
        <p:spPr>
          <a:xfrm>
            <a:off x="1399985" y="4074070"/>
            <a:ext cx="261809" cy="0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8" name="直接箭头连接符 237"/>
          <p:cNvCxnSpPr/>
          <p:nvPr/>
        </p:nvCxnSpPr>
        <p:spPr>
          <a:xfrm>
            <a:off x="2397971" y="4074070"/>
            <a:ext cx="261809" cy="0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9" name="直接箭头连接符 238"/>
          <p:cNvCxnSpPr/>
          <p:nvPr/>
        </p:nvCxnSpPr>
        <p:spPr>
          <a:xfrm>
            <a:off x="3465450" y="4462777"/>
            <a:ext cx="261809" cy="0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0" name="直接箭头连接符 239"/>
          <p:cNvCxnSpPr/>
          <p:nvPr/>
        </p:nvCxnSpPr>
        <p:spPr>
          <a:xfrm>
            <a:off x="4856285" y="4462777"/>
            <a:ext cx="261809" cy="0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1" name="文本框 240"/>
              <p:cNvSpPr txBox="1"/>
              <p:nvPr/>
            </p:nvSpPr>
            <p:spPr>
              <a:xfrm>
                <a:off x="1858104" y="4071976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41" name="文本框 2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8104" y="4071976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45" t="-129" r="-14802" b="17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2" name="直接箭头连接符 241"/>
          <p:cNvCxnSpPr/>
          <p:nvPr/>
        </p:nvCxnSpPr>
        <p:spPr>
          <a:xfrm>
            <a:off x="1858104" y="407197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5" name="文本框 244"/>
              <p:cNvSpPr txBox="1"/>
              <p:nvPr/>
            </p:nvSpPr>
            <p:spPr>
              <a:xfrm>
                <a:off x="2873440" y="4082370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45" name="文本框 2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440" y="4082370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32" t="-213" r="-15065" b="3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6" name="直接箭头连接符 245"/>
          <p:cNvCxnSpPr/>
          <p:nvPr/>
        </p:nvCxnSpPr>
        <p:spPr>
          <a:xfrm>
            <a:off x="2873440" y="408237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7" name="文本框 246"/>
              <p:cNvSpPr txBox="1"/>
              <p:nvPr/>
            </p:nvSpPr>
            <p:spPr>
              <a:xfrm>
                <a:off x="3884458" y="4494168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47" name="文本框 2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4458" y="4494168"/>
                <a:ext cx="621965" cy="276999"/>
              </a:xfrm>
              <a:prstGeom prst="rect">
                <a:avLst/>
              </a:prstGeom>
              <a:blipFill rotWithShape="1">
                <a:blip r:embed="rId12"/>
                <a:stretch>
                  <a:fillRect l="-26" t="-99" r="-4724" b="14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8" name="直接箭头连接符 247"/>
          <p:cNvCxnSpPr/>
          <p:nvPr/>
        </p:nvCxnSpPr>
        <p:spPr>
          <a:xfrm>
            <a:off x="3884458" y="449416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9" name="直接箭头连接符 248"/>
          <p:cNvCxnSpPr/>
          <p:nvPr/>
        </p:nvCxnSpPr>
        <p:spPr>
          <a:xfrm>
            <a:off x="4297915" y="449258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52" name="文本框 251"/>
              <p:cNvSpPr txBox="1"/>
              <p:nvPr/>
            </p:nvSpPr>
            <p:spPr>
              <a:xfrm>
                <a:off x="5341758" y="4487556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52" name="文本框 2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1758" y="4487556"/>
                <a:ext cx="621965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22" t="-4" r="-4728" b="5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3" name="直接箭头连接符 252"/>
          <p:cNvCxnSpPr/>
          <p:nvPr/>
        </p:nvCxnSpPr>
        <p:spPr>
          <a:xfrm>
            <a:off x="5341758" y="448755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4" name="直接箭头连接符 253"/>
          <p:cNvCxnSpPr/>
          <p:nvPr/>
        </p:nvCxnSpPr>
        <p:spPr>
          <a:xfrm>
            <a:off x="5755215" y="448597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9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5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1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0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3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6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8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0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3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6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9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2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5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8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500"/>
                            </p:stCondLst>
                            <p:childTnLst>
                              <p:par>
                                <p:cTn id="2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000"/>
                            </p:stCondLst>
                            <p:childTnLst>
                              <p:par>
                                <p:cTn id="23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1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8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1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4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0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2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5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8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1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4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7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0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3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6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9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2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5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8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1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5" grpId="0"/>
      <p:bldP spid="36" grpId="0"/>
      <p:bldP spid="38" grpId="0"/>
      <p:bldP spid="121" grpId="0"/>
      <p:bldP spid="76" grpId="0"/>
      <p:bldP spid="78" grpId="0"/>
      <p:bldP spid="79" grpId="0"/>
      <p:bldP spid="80" grpId="0"/>
      <p:bldP spid="81" grpId="0"/>
      <p:bldP spid="85" grpId="0"/>
      <p:bldP spid="148" grpId="0"/>
      <p:bldP spid="156" grpId="0"/>
      <p:bldP spid="159" grpId="0"/>
      <p:bldP spid="162" grpId="0"/>
      <p:bldP spid="191" grpId="0"/>
      <p:bldP spid="193" grpId="0"/>
      <p:bldP spid="195" grpId="0"/>
      <p:bldP spid="198" grpId="0"/>
      <p:bldP spid="200" grpId="0"/>
      <p:bldP spid="203" grpId="0"/>
      <p:bldP spid="205" grpId="0"/>
      <p:bldP spid="210" grpId="0"/>
      <p:bldP spid="213" grpId="0"/>
      <p:bldP spid="215" grpId="0"/>
      <p:bldP spid="218" grpId="0"/>
      <p:bldP spid="220" grpId="0"/>
      <p:bldP spid="225" grpId="0"/>
      <p:bldP spid="228" grpId="0"/>
      <p:bldP spid="241" grpId="0"/>
      <p:bldP spid="245" grpId="0"/>
      <p:bldP spid="247" grpId="0"/>
      <p:bldP spid="2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/>
          <p:cNvSpPr/>
          <p:nvPr/>
        </p:nvSpPr>
        <p:spPr>
          <a:xfrm>
            <a:off x="642267" y="730287"/>
            <a:ext cx="6096418" cy="407124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00B05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20"/>
          <p:cNvSpPr/>
          <p:nvPr/>
        </p:nvSpPr>
        <p:spPr>
          <a:xfrm>
            <a:off x="618303" y="197050"/>
            <a:ext cx="1615827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00B050"/>
                </a:solidFill>
              </a:rPr>
              <a:t>向量三角不等式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64894" y="197916"/>
            <a:ext cx="427180" cy="305434"/>
          </a:xfrm>
          <a:prstGeom prst="homePlate">
            <a:avLst/>
          </a:prstGeom>
          <a:solidFill>
            <a:srgbClr val="00B05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3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9" name="Shape 120"/>
          <p:cNvSpPr/>
          <p:nvPr/>
        </p:nvSpPr>
        <p:spPr>
          <a:xfrm>
            <a:off x="708528" y="1198844"/>
            <a:ext cx="7990798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7030A0"/>
                </a:solidFill>
              </a:rPr>
              <a:t>★ 当    ，   不共线时，作</a:t>
            </a:r>
            <a:r>
              <a:rPr lang="en-US" altLang="zh-CN">
                <a:solidFill>
                  <a:srgbClr val="7030A0"/>
                </a:solidFill>
              </a:rPr>
              <a:t>OA=    </a:t>
            </a:r>
            <a:r>
              <a:rPr lang="zh-CN" altLang="en-US">
                <a:solidFill>
                  <a:srgbClr val="7030A0"/>
                </a:solidFill>
              </a:rPr>
              <a:t>，</a:t>
            </a:r>
            <a:r>
              <a:rPr lang="en-US" altLang="zh-CN">
                <a:solidFill>
                  <a:srgbClr val="7030A0"/>
                </a:solidFill>
              </a:rPr>
              <a:t>AB=     </a:t>
            </a:r>
            <a:r>
              <a:rPr lang="zh-CN" altLang="en-US">
                <a:solidFill>
                  <a:srgbClr val="7030A0"/>
                </a:solidFill>
              </a:rPr>
              <a:t>，则          </a:t>
            </a:r>
            <a:r>
              <a:rPr lang="en-US" altLang="zh-CN">
                <a:solidFill>
                  <a:srgbClr val="7030A0"/>
                </a:solidFill>
              </a:rPr>
              <a:t>=OB</a:t>
            </a:r>
            <a:r>
              <a:rPr lang="zh-CN" altLang="en-US">
                <a:solidFill>
                  <a:srgbClr val="7030A0"/>
                </a:solidFill>
              </a:rPr>
              <a:t>，如图①，根据</a:t>
            </a:r>
            <a:endParaRPr lang="en-US" altLang="zh-CN">
              <a:solidFill>
                <a:srgbClr val="7030A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7030A0"/>
                </a:solidFill>
              </a:rPr>
              <a:t>    </a:t>
            </a:r>
            <a:r>
              <a:rPr lang="zh-CN" altLang="en-US">
                <a:solidFill>
                  <a:srgbClr val="7030A0"/>
                </a:solidFill>
              </a:rPr>
              <a:t>三角形的性质有 </a:t>
            </a:r>
            <a:endParaRPr lang="en-US" altLang="zh-CN">
              <a:solidFill>
                <a:srgbClr val="7030A0"/>
              </a:solidFill>
            </a:endParaRPr>
          </a:p>
        </p:txBody>
      </p:sp>
      <p:sp>
        <p:nvSpPr>
          <p:cNvPr id="53" name="Shape 120"/>
          <p:cNvSpPr/>
          <p:nvPr/>
        </p:nvSpPr>
        <p:spPr>
          <a:xfrm>
            <a:off x="708528" y="739607"/>
            <a:ext cx="5194498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已知非零向量     ，    ，则</a:t>
            </a:r>
            <a:endParaRPr lang="en-US" altLang="zh-CN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文本框 53"/>
              <p:cNvSpPr txBox="1"/>
              <p:nvPr/>
            </p:nvSpPr>
            <p:spPr>
              <a:xfrm>
                <a:off x="3410635" y="814060"/>
                <a:ext cx="322383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||≤|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|≤|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4" name="文本框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635" y="814060"/>
                <a:ext cx="3223831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2" t="-226" r="-453" b="4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5" name="文本框 54"/>
              <p:cNvSpPr txBox="1"/>
              <p:nvPr/>
            </p:nvSpPr>
            <p:spPr>
              <a:xfrm>
                <a:off x="2162202" y="847392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5" name="文本框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02" y="847392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3" t="-109" r="-14834" b="15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直接箭头连接符 55"/>
          <p:cNvCxnSpPr/>
          <p:nvPr/>
        </p:nvCxnSpPr>
        <p:spPr>
          <a:xfrm>
            <a:off x="2162202" y="84739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文本框 56"/>
              <p:cNvSpPr txBox="1"/>
              <p:nvPr/>
            </p:nvSpPr>
            <p:spPr>
              <a:xfrm>
                <a:off x="2679195" y="851315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7" name="文本框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9195" y="851315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64" t="-150" r="-15033" b="20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直接箭头连接符 57"/>
          <p:cNvCxnSpPr/>
          <p:nvPr/>
        </p:nvCxnSpPr>
        <p:spPr>
          <a:xfrm>
            <a:off x="2679195" y="85131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9" name="直接箭头连接符 58"/>
          <p:cNvCxnSpPr/>
          <p:nvPr/>
        </p:nvCxnSpPr>
        <p:spPr>
          <a:xfrm>
            <a:off x="3566353" y="82364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0" name="直接箭头连接符 59"/>
          <p:cNvCxnSpPr/>
          <p:nvPr/>
        </p:nvCxnSpPr>
        <p:spPr>
          <a:xfrm>
            <a:off x="4128328" y="82891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1" name="直接箭头连接符 60"/>
          <p:cNvCxnSpPr/>
          <p:nvPr/>
        </p:nvCxnSpPr>
        <p:spPr>
          <a:xfrm>
            <a:off x="4787934" y="82892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2" name="直接箭头连接符 61"/>
          <p:cNvCxnSpPr/>
          <p:nvPr/>
        </p:nvCxnSpPr>
        <p:spPr>
          <a:xfrm>
            <a:off x="5202272" y="81695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3" name="直接箭头连接符 62"/>
          <p:cNvCxnSpPr/>
          <p:nvPr/>
        </p:nvCxnSpPr>
        <p:spPr>
          <a:xfrm>
            <a:off x="5798772" y="82364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直接箭头连接符 63"/>
          <p:cNvCxnSpPr/>
          <p:nvPr/>
        </p:nvCxnSpPr>
        <p:spPr>
          <a:xfrm>
            <a:off x="6346451" y="81406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文本框 64"/>
              <p:cNvSpPr txBox="1"/>
              <p:nvPr/>
            </p:nvSpPr>
            <p:spPr>
              <a:xfrm>
                <a:off x="2666669" y="1698868"/>
                <a:ext cx="322383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||≤|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|≤|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5" name="文本框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6669" y="1698868"/>
                <a:ext cx="3223831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9" t="-88" r="-446" b="13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6" name="直接箭头连接符 65"/>
          <p:cNvCxnSpPr/>
          <p:nvPr/>
        </p:nvCxnSpPr>
        <p:spPr>
          <a:xfrm>
            <a:off x="2822387" y="170845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7" name="直接箭头连接符 66"/>
          <p:cNvCxnSpPr/>
          <p:nvPr/>
        </p:nvCxnSpPr>
        <p:spPr>
          <a:xfrm>
            <a:off x="3384362" y="171372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8" name="直接箭头连接符 67"/>
          <p:cNvCxnSpPr/>
          <p:nvPr/>
        </p:nvCxnSpPr>
        <p:spPr>
          <a:xfrm>
            <a:off x="4043968" y="171372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9" name="直接箭头连接符 68"/>
          <p:cNvCxnSpPr/>
          <p:nvPr/>
        </p:nvCxnSpPr>
        <p:spPr>
          <a:xfrm>
            <a:off x="4458306" y="170176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0" name="直接箭头连接符 69"/>
          <p:cNvCxnSpPr/>
          <p:nvPr/>
        </p:nvCxnSpPr>
        <p:spPr>
          <a:xfrm>
            <a:off x="5054806" y="170845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1" name="直接箭头连接符 70"/>
          <p:cNvCxnSpPr/>
          <p:nvPr/>
        </p:nvCxnSpPr>
        <p:spPr>
          <a:xfrm>
            <a:off x="5602485" y="169886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2" name="文本框 71"/>
              <p:cNvSpPr txBox="1"/>
              <p:nvPr/>
            </p:nvSpPr>
            <p:spPr>
              <a:xfrm>
                <a:off x="1256966" y="1321075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2" name="文本框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6966" y="1321075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46" t="-99" r="-14702" b="14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直接箭头连接符 72"/>
          <p:cNvCxnSpPr/>
          <p:nvPr/>
        </p:nvCxnSpPr>
        <p:spPr>
          <a:xfrm>
            <a:off x="1256966" y="132107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4" name="文本框 73"/>
              <p:cNvSpPr txBox="1"/>
              <p:nvPr/>
            </p:nvSpPr>
            <p:spPr>
              <a:xfrm>
                <a:off x="1622833" y="1321075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4" name="文本框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2833" y="1321075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00" t="-99" r="-14896" b="14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5" name="直接箭头连接符 74"/>
          <p:cNvCxnSpPr/>
          <p:nvPr/>
        </p:nvCxnSpPr>
        <p:spPr>
          <a:xfrm>
            <a:off x="1622833" y="132107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6" name="文本框 75"/>
              <p:cNvSpPr txBox="1"/>
              <p:nvPr/>
            </p:nvSpPr>
            <p:spPr>
              <a:xfrm>
                <a:off x="3863482" y="1321075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6" name="文本框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482" y="1321075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69" t="-99" r="-14778" b="14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直接箭头连接符 76"/>
          <p:cNvCxnSpPr/>
          <p:nvPr/>
        </p:nvCxnSpPr>
        <p:spPr>
          <a:xfrm>
            <a:off x="3863482" y="132107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8" name="文本框 77"/>
              <p:cNvSpPr txBox="1"/>
              <p:nvPr/>
            </p:nvSpPr>
            <p:spPr>
              <a:xfrm>
                <a:off x="4825849" y="1321075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8" name="文本框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5849" y="1321075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38" t="-99" r="-14859" b="14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直接箭头连接符 78"/>
          <p:cNvCxnSpPr/>
          <p:nvPr/>
        </p:nvCxnSpPr>
        <p:spPr>
          <a:xfrm>
            <a:off x="4825849" y="132107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0" name="文本框 79"/>
              <p:cNvSpPr txBox="1"/>
              <p:nvPr/>
            </p:nvSpPr>
            <p:spPr>
              <a:xfrm>
                <a:off x="5579517" y="1322657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0" name="文本框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517" y="1322657"/>
                <a:ext cx="621965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65" t="-212" r="-4685" b="3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直接箭头连接符 80"/>
          <p:cNvCxnSpPr/>
          <p:nvPr/>
        </p:nvCxnSpPr>
        <p:spPr>
          <a:xfrm>
            <a:off x="5579517" y="132265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2" name="直接箭头连接符 81"/>
          <p:cNvCxnSpPr/>
          <p:nvPr/>
        </p:nvCxnSpPr>
        <p:spPr>
          <a:xfrm>
            <a:off x="5992974" y="132107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3" name="Shape 120"/>
          <p:cNvSpPr/>
          <p:nvPr/>
        </p:nvSpPr>
        <p:spPr>
          <a:xfrm>
            <a:off x="703171" y="2070176"/>
            <a:ext cx="7990798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★ 当    ，   共线且同向时，作法同上，如图②，此时                              ，</a:t>
            </a:r>
            <a:endParaRPr lang="en-US" altLang="zh-CN">
              <a:solidFill>
                <a:srgbClr val="0000FF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   </a:t>
            </a:r>
            <a:r>
              <a:rPr lang="zh-CN" altLang="en-US">
                <a:solidFill>
                  <a:srgbClr val="0000FF"/>
                </a:solidFill>
              </a:rPr>
              <a:t> 此时显然有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4" name="文本框 83"/>
              <p:cNvSpPr txBox="1"/>
              <p:nvPr/>
            </p:nvSpPr>
            <p:spPr>
              <a:xfrm>
                <a:off x="5992974" y="2183927"/>
                <a:ext cx="192078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lang="en-US" altLang="zh-CN" b="1" i="1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4" name="文本框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2974" y="2183927"/>
                <a:ext cx="1920782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25" t="-58" r="-1137" b="10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5" name="直接箭头连接符 84"/>
          <p:cNvCxnSpPr/>
          <p:nvPr/>
        </p:nvCxnSpPr>
        <p:spPr>
          <a:xfrm>
            <a:off x="6091083" y="219062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6" name="直接箭头连接符 85"/>
          <p:cNvCxnSpPr/>
          <p:nvPr/>
        </p:nvCxnSpPr>
        <p:spPr>
          <a:xfrm>
            <a:off x="6505040" y="218392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7" name="直接箭头连接符 86"/>
          <p:cNvCxnSpPr/>
          <p:nvPr/>
        </p:nvCxnSpPr>
        <p:spPr>
          <a:xfrm>
            <a:off x="7076920" y="218392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8" name="直接箭头连接符 87"/>
          <p:cNvCxnSpPr/>
          <p:nvPr/>
        </p:nvCxnSpPr>
        <p:spPr>
          <a:xfrm>
            <a:off x="7631011" y="218392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9" name="文本框 88"/>
              <p:cNvSpPr txBox="1"/>
              <p:nvPr/>
            </p:nvSpPr>
            <p:spPr>
              <a:xfrm>
                <a:off x="2136686" y="2575251"/>
                <a:ext cx="322383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||≤|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|≤|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9" name="文本框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6686" y="2575251"/>
                <a:ext cx="3223831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17" t="-118" r="-438" b="16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0" name="直接箭头连接符 89"/>
          <p:cNvCxnSpPr/>
          <p:nvPr/>
        </p:nvCxnSpPr>
        <p:spPr>
          <a:xfrm>
            <a:off x="2292404" y="2584834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1" name="直接箭头连接符 90"/>
          <p:cNvCxnSpPr/>
          <p:nvPr/>
        </p:nvCxnSpPr>
        <p:spPr>
          <a:xfrm>
            <a:off x="2854379" y="2590110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2" name="直接箭头连接符 91"/>
          <p:cNvCxnSpPr/>
          <p:nvPr/>
        </p:nvCxnSpPr>
        <p:spPr>
          <a:xfrm>
            <a:off x="3513985" y="259011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3" name="直接箭头连接符 92"/>
          <p:cNvCxnSpPr/>
          <p:nvPr/>
        </p:nvCxnSpPr>
        <p:spPr>
          <a:xfrm>
            <a:off x="3928323" y="257814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4" name="直接箭头连接符 93"/>
          <p:cNvCxnSpPr/>
          <p:nvPr/>
        </p:nvCxnSpPr>
        <p:spPr>
          <a:xfrm>
            <a:off x="4524823" y="258483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5" name="直接箭头连接符 94"/>
          <p:cNvCxnSpPr/>
          <p:nvPr/>
        </p:nvCxnSpPr>
        <p:spPr>
          <a:xfrm>
            <a:off x="5072502" y="257525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6" name="Shape 120"/>
          <p:cNvSpPr/>
          <p:nvPr/>
        </p:nvSpPr>
        <p:spPr>
          <a:xfrm>
            <a:off x="703171" y="2904351"/>
            <a:ext cx="7990798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accent1">
                    <a:lumMod val="50000"/>
                  </a:schemeClr>
                </a:solidFill>
              </a:rPr>
              <a:t>★ 当    ，   共线且反向时，不妨设                ，作法同上，如图③，此时</a:t>
            </a:r>
            <a:endParaRPr lang="en-US" altLang="zh-CN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chemeClr val="accent1">
                    <a:lumMod val="50000"/>
                  </a:schemeClr>
                </a:solidFill>
              </a:rPr>
              <a:t>                               ,</a:t>
            </a:r>
            <a:r>
              <a:rPr lang="zh-CN" altLang="en-US">
                <a:solidFill>
                  <a:schemeClr val="accent1">
                    <a:lumMod val="50000"/>
                  </a:schemeClr>
                </a:solidFill>
              </a:rPr>
              <a:t>有</a:t>
            </a:r>
            <a:endParaRPr lang="en-US" altLang="zh-CN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7" name="文本框 96"/>
              <p:cNvSpPr txBox="1"/>
              <p:nvPr/>
            </p:nvSpPr>
            <p:spPr>
              <a:xfrm>
                <a:off x="879904" y="3409431"/>
                <a:ext cx="192078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lang="en-US" altLang="zh-CN" b="1" i="1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7" name="文本框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904" y="3409431"/>
                <a:ext cx="1920782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22" t="-42" r="-1140" b="9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8" name="直接箭头连接符 97"/>
          <p:cNvCxnSpPr/>
          <p:nvPr/>
        </p:nvCxnSpPr>
        <p:spPr>
          <a:xfrm>
            <a:off x="978013" y="341612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9" name="直接箭头连接符 98"/>
          <p:cNvCxnSpPr/>
          <p:nvPr/>
        </p:nvCxnSpPr>
        <p:spPr>
          <a:xfrm>
            <a:off x="1391970" y="3409433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0" name="直接箭头连接符 99"/>
          <p:cNvCxnSpPr/>
          <p:nvPr/>
        </p:nvCxnSpPr>
        <p:spPr>
          <a:xfrm>
            <a:off x="1963850" y="340943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1" name="直接箭头连接符 100"/>
          <p:cNvCxnSpPr/>
          <p:nvPr/>
        </p:nvCxnSpPr>
        <p:spPr>
          <a:xfrm>
            <a:off x="2517941" y="340943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文本框 101"/>
              <p:cNvSpPr txBox="1"/>
              <p:nvPr/>
            </p:nvSpPr>
            <p:spPr>
              <a:xfrm>
                <a:off x="3113422" y="3409426"/>
                <a:ext cx="3221010" cy="31265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FF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FF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𝒂</m:t>
                              </m:r>
                            </m:e>
                          </m:d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FF00FF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FF00FF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𝒃</m:t>
                              </m:r>
                            </m:e>
                          </m:d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|&lt;|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b="1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2" name="文本框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3422" y="3409426"/>
                <a:ext cx="3221010" cy="312650"/>
              </a:xfrm>
              <a:prstGeom prst="rect">
                <a:avLst/>
              </a:prstGeom>
              <a:blipFill rotWithShape="1">
                <a:blip r:embed="rId7"/>
                <a:stretch>
                  <a:fillRect l="-1" t="-36" r="-464" b="-598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3" name="直接箭头连接符 102"/>
          <p:cNvCxnSpPr/>
          <p:nvPr/>
        </p:nvCxnSpPr>
        <p:spPr>
          <a:xfrm>
            <a:off x="3269140" y="3419009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4" name="直接箭头连接符 103"/>
          <p:cNvCxnSpPr/>
          <p:nvPr/>
        </p:nvCxnSpPr>
        <p:spPr>
          <a:xfrm>
            <a:off x="3831115" y="3424285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5" name="直接箭头连接符 104"/>
          <p:cNvCxnSpPr/>
          <p:nvPr/>
        </p:nvCxnSpPr>
        <p:spPr>
          <a:xfrm>
            <a:off x="4490721" y="342428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6" name="直接箭头连接符 105"/>
          <p:cNvCxnSpPr/>
          <p:nvPr/>
        </p:nvCxnSpPr>
        <p:spPr>
          <a:xfrm>
            <a:off x="4905059" y="341232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7" name="直接箭头连接符 106"/>
          <p:cNvCxnSpPr/>
          <p:nvPr/>
        </p:nvCxnSpPr>
        <p:spPr>
          <a:xfrm>
            <a:off x="5501559" y="3419008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8" name="直接箭头连接符 107"/>
          <p:cNvCxnSpPr/>
          <p:nvPr/>
        </p:nvCxnSpPr>
        <p:spPr>
          <a:xfrm>
            <a:off x="6049238" y="3409426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9" name="文本框 108"/>
              <p:cNvSpPr txBox="1"/>
              <p:nvPr/>
            </p:nvSpPr>
            <p:spPr>
              <a:xfrm>
                <a:off x="1258350" y="2186457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9" name="文本框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8350" y="2186457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201" t="-55" r="-14646" b="10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0" name="直接箭头连接符 109"/>
          <p:cNvCxnSpPr/>
          <p:nvPr/>
        </p:nvCxnSpPr>
        <p:spPr>
          <a:xfrm>
            <a:off x="1258350" y="218645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文本框 110"/>
              <p:cNvSpPr txBox="1"/>
              <p:nvPr/>
            </p:nvSpPr>
            <p:spPr>
              <a:xfrm>
                <a:off x="1624217" y="2186457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1" name="文本框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4217" y="2186457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56" t="-55" r="-14840" b="10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2" name="直接箭头连接符 111"/>
          <p:cNvCxnSpPr/>
          <p:nvPr/>
        </p:nvCxnSpPr>
        <p:spPr>
          <a:xfrm>
            <a:off x="1624217" y="2186457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3" name="文本框 112"/>
              <p:cNvSpPr txBox="1"/>
              <p:nvPr/>
            </p:nvSpPr>
            <p:spPr>
              <a:xfrm>
                <a:off x="1251244" y="3018392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3" name="文本框 1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244" y="3018392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42" t="-86" r="-14705" b="13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4" name="直接箭头连接符 113"/>
          <p:cNvCxnSpPr/>
          <p:nvPr/>
        </p:nvCxnSpPr>
        <p:spPr>
          <a:xfrm>
            <a:off x="1251244" y="301839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文本框 114"/>
              <p:cNvSpPr txBox="1"/>
              <p:nvPr/>
            </p:nvSpPr>
            <p:spPr>
              <a:xfrm>
                <a:off x="1617111" y="3018392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5" name="文本框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7111" y="3018392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97" t="-86" r="-14900" b="13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6" name="直接箭头连接符 115"/>
          <p:cNvCxnSpPr/>
          <p:nvPr/>
        </p:nvCxnSpPr>
        <p:spPr>
          <a:xfrm>
            <a:off x="1617111" y="3018392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文本框 116"/>
              <p:cNvSpPr txBox="1"/>
              <p:nvPr/>
            </p:nvSpPr>
            <p:spPr>
              <a:xfrm>
                <a:off x="4227946" y="2996823"/>
                <a:ext cx="94256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|&gt;|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7" name="文本框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946" y="2996823"/>
                <a:ext cx="942566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12" t="-93" r="-2793" b="14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8" name="直接箭头连接符 117"/>
          <p:cNvCxnSpPr/>
          <p:nvPr/>
        </p:nvCxnSpPr>
        <p:spPr>
          <a:xfrm>
            <a:off x="4311061" y="299682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9" name="直接箭头连接符 118"/>
          <p:cNvCxnSpPr/>
          <p:nvPr/>
        </p:nvCxnSpPr>
        <p:spPr>
          <a:xfrm>
            <a:off x="4879918" y="2996821"/>
            <a:ext cx="208508" cy="1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0" name="直接箭头连接符 119"/>
          <p:cNvCxnSpPr/>
          <p:nvPr/>
        </p:nvCxnSpPr>
        <p:spPr>
          <a:xfrm flipV="1">
            <a:off x="2179852" y="3900995"/>
            <a:ext cx="429199" cy="521077"/>
          </a:xfrm>
          <a:prstGeom prst="straightConnector1">
            <a:avLst/>
          </a:prstGeom>
          <a:noFill/>
          <a:ln w="19050" cap="flat">
            <a:solidFill>
              <a:srgbClr val="00B0F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1" name="直接箭头连接符 120"/>
          <p:cNvCxnSpPr/>
          <p:nvPr/>
        </p:nvCxnSpPr>
        <p:spPr>
          <a:xfrm flipV="1">
            <a:off x="1149658" y="4425194"/>
            <a:ext cx="1032517" cy="1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2" name="直接箭头连接符 121"/>
          <p:cNvCxnSpPr/>
          <p:nvPr/>
        </p:nvCxnSpPr>
        <p:spPr>
          <a:xfrm flipV="1">
            <a:off x="1145612" y="3890542"/>
            <a:ext cx="1463439" cy="531530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3" name="文本框 122"/>
              <p:cNvSpPr txBox="1"/>
              <p:nvPr/>
            </p:nvSpPr>
            <p:spPr>
              <a:xfrm>
                <a:off x="912532" y="4205589"/>
                <a:ext cx="23243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23" name="文本框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532" y="4205589"/>
                <a:ext cx="232436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16" t="-223" r="-13359" b="4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4" name="文本框 123"/>
              <p:cNvSpPr txBox="1"/>
              <p:nvPr/>
            </p:nvSpPr>
            <p:spPr>
              <a:xfrm>
                <a:off x="2234779" y="4294025"/>
                <a:ext cx="21640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24" name="文本框 1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4779" y="4294025"/>
                <a:ext cx="216405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99" t="-56" r="-14046" b="10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5" name="文本框 124"/>
              <p:cNvSpPr txBox="1"/>
              <p:nvPr/>
            </p:nvSpPr>
            <p:spPr>
              <a:xfrm>
                <a:off x="2617824" y="3748119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25" name="文本框 1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7824" y="3748119"/>
                <a:ext cx="230832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153" t="-126" r="-12909" b="17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6" name="文本框 125"/>
              <p:cNvSpPr txBox="1"/>
              <p:nvPr/>
            </p:nvSpPr>
            <p:spPr>
              <a:xfrm>
                <a:off x="1528317" y="4441846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26" name="文本框 1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317" y="4441846"/>
                <a:ext cx="206788" cy="276999"/>
              </a:xfrm>
              <a:prstGeom prst="rect">
                <a:avLst/>
              </a:prstGeom>
              <a:blipFill rotWithShape="1">
                <a:blip r:embed="rId12"/>
                <a:stretch>
                  <a:fillRect l="-245" t="-8" r="-14602" b="5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7" name="直接箭头连接符 126"/>
          <p:cNvCxnSpPr/>
          <p:nvPr/>
        </p:nvCxnSpPr>
        <p:spPr>
          <a:xfrm>
            <a:off x="1561662" y="4500635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8" name="文本框 127"/>
              <p:cNvSpPr txBox="1"/>
              <p:nvPr/>
            </p:nvSpPr>
            <p:spPr>
              <a:xfrm>
                <a:off x="2437708" y="4067089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28" name="文本框 1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7708" y="4067089"/>
                <a:ext cx="203581" cy="276999"/>
              </a:xfrm>
              <a:prstGeom prst="rect">
                <a:avLst/>
              </a:prstGeom>
              <a:blipFill rotWithShape="1">
                <a:blip r:embed="rId13"/>
                <a:stretch>
                  <a:fillRect l="-284" t="-198" r="-14813" b="1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9" name="直接箭头连接符 128"/>
          <p:cNvCxnSpPr/>
          <p:nvPr/>
        </p:nvCxnSpPr>
        <p:spPr>
          <a:xfrm>
            <a:off x="2479777" y="4089275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0" name="文本框 129"/>
              <p:cNvSpPr txBox="1"/>
              <p:nvPr/>
            </p:nvSpPr>
            <p:spPr>
              <a:xfrm>
                <a:off x="1385641" y="3880314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0" name="文本框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641" y="3880314"/>
                <a:ext cx="621965" cy="276999"/>
              </a:xfrm>
              <a:prstGeom prst="rect">
                <a:avLst/>
              </a:prstGeom>
              <a:blipFill rotWithShape="1">
                <a:blip r:embed="rId14"/>
                <a:stretch>
                  <a:fillRect l="-11" t="-168" r="-4739" b="21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直接箭头连接符 130"/>
          <p:cNvCxnSpPr/>
          <p:nvPr/>
        </p:nvCxnSpPr>
        <p:spPr>
          <a:xfrm>
            <a:off x="1424530" y="3941476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2" name="直接箭头连接符 131"/>
          <p:cNvCxnSpPr/>
          <p:nvPr/>
        </p:nvCxnSpPr>
        <p:spPr>
          <a:xfrm>
            <a:off x="1837931" y="3917664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3" name="直接箭头连接符 132"/>
          <p:cNvCxnSpPr/>
          <p:nvPr/>
        </p:nvCxnSpPr>
        <p:spPr>
          <a:xfrm flipV="1">
            <a:off x="3400190" y="4234301"/>
            <a:ext cx="568355" cy="1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4" name="直接箭头连接符 133"/>
          <p:cNvCxnSpPr/>
          <p:nvPr/>
        </p:nvCxnSpPr>
        <p:spPr>
          <a:xfrm flipV="1">
            <a:off x="3963124" y="4229843"/>
            <a:ext cx="870219" cy="1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5" name="文本框 134"/>
              <p:cNvSpPr txBox="1"/>
              <p:nvPr/>
            </p:nvSpPr>
            <p:spPr>
              <a:xfrm>
                <a:off x="3216415" y="4243738"/>
                <a:ext cx="23243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5" name="文本框 1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6415" y="4243738"/>
                <a:ext cx="232436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60" t="-12" r="-13315" b="6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6" name="文本框 135"/>
              <p:cNvSpPr txBox="1"/>
              <p:nvPr/>
            </p:nvSpPr>
            <p:spPr>
              <a:xfrm>
                <a:off x="3834022" y="4251689"/>
                <a:ext cx="21640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6" name="文本框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4022" y="4251689"/>
                <a:ext cx="216405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244" t="-131" r="-13901" b="18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7" name="文本框 136"/>
              <p:cNvSpPr txBox="1"/>
              <p:nvPr/>
            </p:nvSpPr>
            <p:spPr>
              <a:xfrm>
                <a:off x="4693288" y="4251688"/>
                <a:ext cx="24184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7" name="文本框 1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288" y="4251688"/>
                <a:ext cx="241845" cy="276999"/>
              </a:xfrm>
              <a:prstGeom prst="rect">
                <a:avLst/>
              </a:prstGeom>
              <a:blipFill rotWithShape="1">
                <a:blip r:embed="rId15"/>
                <a:stretch>
                  <a:fillRect l="-1" t="-131" r="227" b="18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8" name="文本框 137"/>
              <p:cNvSpPr txBox="1"/>
              <p:nvPr/>
            </p:nvSpPr>
            <p:spPr>
              <a:xfrm>
                <a:off x="3540351" y="4251688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8" name="文本框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351" y="4251688"/>
                <a:ext cx="206788" cy="276999"/>
              </a:xfrm>
              <a:prstGeom prst="rect">
                <a:avLst/>
              </a:prstGeom>
              <a:blipFill rotWithShape="1">
                <a:blip r:embed="rId12"/>
                <a:stretch>
                  <a:fillRect l="-109" t="-131" r="-14738" b="18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9" name="直接箭头连接符 138"/>
          <p:cNvCxnSpPr/>
          <p:nvPr/>
        </p:nvCxnSpPr>
        <p:spPr>
          <a:xfrm>
            <a:off x="3573696" y="4310477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0" name="文本框 139"/>
              <p:cNvSpPr txBox="1"/>
              <p:nvPr/>
            </p:nvSpPr>
            <p:spPr>
              <a:xfrm>
                <a:off x="4259970" y="4283572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0" name="文本框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970" y="4283572"/>
                <a:ext cx="203581" cy="276999"/>
              </a:xfrm>
              <a:prstGeom prst="rect">
                <a:avLst/>
              </a:prstGeom>
              <a:blipFill rotWithShape="1">
                <a:blip r:embed="rId13"/>
                <a:stretch>
                  <a:fillRect l="-192" t="-179" r="-1490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1" name="直接箭头连接符 140"/>
          <p:cNvCxnSpPr/>
          <p:nvPr/>
        </p:nvCxnSpPr>
        <p:spPr>
          <a:xfrm>
            <a:off x="4302039" y="4305758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文本框 141"/>
              <p:cNvSpPr txBox="1"/>
              <p:nvPr/>
            </p:nvSpPr>
            <p:spPr>
              <a:xfrm>
                <a:off x="3748601" y="3857680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2" name="文本框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8601" y="3857680"/>
                <a:ext cx="621965" cy="276999"/>
              </a:xfrm>
              <a:prstGeom prst="rect">
                <a:avLst/>
              </a:prstGeom>
              <a:blipFill rotWithShape="1">
                <a:blip r:embed="rId14"/>
                <a:stretch>
                  <a:fillRect l="-32" t="-20" r="-4719" b="7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3" name="直接箭头连接符 142"/>
          <p:cNvCxnSpPr/>
          <p:nvPr/>
        </p:nvCxnSpPr>
        <p:spPr>
          <a:xfrm>
            <a:off x="3787490" y="3918842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4" name="直接箭头连接符 143"/>
          <p:cNvCxnSpPr/>
          <p:nvPr/>
        </p:nvCxnSpPr>
        <p:spPr>
          <a:xfrm>
            <a:off x="4200891" y="3895030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5" name="直接箭头连接符 144"/>
          <p:cNvCxnSpPr/>
          <p:nvPr/>
        </p:nvCxnSpPr>
        <p:spPr>
          <a:xfrm flipV="1">
            <a:off x="5757979" y="4234301"/>
            <a:ext cx="568355" cy="1"/>
          </a:xfrm>
          <a:prstGeom prst="straightConnector1">
            <a:avLst/>
          </a:prstGeom>
          <a:noFill/>
          <a:ln w="19050" cap="flat">
            <a:solidFill>
              <a:srgbClr val="7030A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6" name="直接箭头连接符 145"/>
          <p:cNvCxnSpPr/>
          <p:nvPr/>
        </p:nvCxnSpPr>
        <p:spPr>
          <a:xfrm flipH="1" flipV="1">
            <a:off x="6320913" y="4229843"/>
            <a:ext cx="870219" cy="1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7" name="文本框 146"/>
              <p:cNvSpPr txBox="1"/>
              <p:nvPr/>
            </p:nvSpPr>
            <p:spPr>
              <a:xfrm>
                <a:off x="5498067" y="4143903"/>
                <a:ext cx="23243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7" name="文本框 1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8067" y="4143903"/>
                <a:ext cx="232436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102" t="-191" r="-13273" b="1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8" name="文本框 147"/>
              <p:cNvSpPr txBox="1"/>
              <p:nvPr/>
            </p:nvSpPr>
            <p:spPr>
              <a:xfrm>
                <a:off x="6234266" y="3927545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8" name="文本框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4266" y="3927545"/>
                <a:ext cx="230832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204" t="-25" r="-12859" b="7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9" name="文本框 148"/>
              <p:cNvSpPr txBox="1"/>
              <p:nvPr/>
            </p:nvSpPr>
            <p:spPr>
              <a:xfrm>
                <a:off x="7171999" y="4080817"/>
                <a:ext cx="24184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9" name="文本框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1999" y="4080817"/>
                <a:ext cx="241845" cy="276999"/>
              </a:xfrm>
              <a:prstGeom prst="rect">
                <a:avLst/>
              </a:prstGeom>
              <a:blipFill rotWithShape="1">
                <a:blip r:embed="rId16"/>
                <a:stretch>
                  <a:fillRect l="-128" t="-111" r="91" b="16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0" name="文本框 149"/>
              <p:cNvSpPr txBox="1"/>
              <p:nvPr/>
            </p:nvSpPr>
            <p:spPr>
              <a:xfrm>
                <a:off x="6295985" y="4324809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0" name="文本框 1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5985" y="4324809"/>
                <a:ext cx="206788" cy="276999"/>
              </a:xfrm>
              <a:prstGeom prst="rect">
                <a:avLst/>
              </a:prstGeom>
              <a:blipFill rotWithShape="1">
                <a:blip r:embed="rId12"/>
                <a:stretch>
                  <a:fillRect l="-288" t="-166" r="-14559" b="21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1" name="直接箭头连接符 150"/>
          <p:cNvCxnSpPr/>
          <p:nvPr/>
        </p:nvCxnSpPr>
        <p:spPr>
          <a:xfrm>
            <a:off x="6329330" y="4383598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2" name="文本框 151"/>
              <p:cNvSpPr txBox="1"/>
              <p:nvPr/>
            </p:nvSpPr>
            <p:spPr>
              <a:xfrm>
                <a:off x="6702194" y="3927546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2" name="文本框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2194" y="3927546"/>
                <a:ext cx="203581" cy="276999"/>
              </a:xfrm>
              <a:prstGeom prst="rect">
                <a:avLst/>
              </a:prstGeom>
              <a:blipFill rotWithShape="1">
                <a:blip r:embed="rId13"/>
                <a:stretch>
                  <a:fillRect l="-198" t="-26" r="-14898" b="7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3" name="直接箭头连接符 152"/>
          <p:cNvCxnSpPr/>
          <p:nvPr/>
        </p:nvCxnSpPr>
        <p:spPr>
          <a:xfrm>
            <a:off x="6744263" y="3949732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4" name="文本框 153"/>
              <p:cNvSpPr txBox="1"/>
              <p:nvPr/>
            </p:nvSpPr>
            <p:spPr>
              <a:xfrm>
                <a:off x="5567204" y="3931089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4" name="文本框 1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7204" y="3931089"/>
                <a:ext cx="621965" cy="276999"/>
              </a:xfrm>
              <a:prstGeom prst="rect">
                <a:avLst/>
              </a:prstGeom>
              <a:blipFill rotWithShape="1">
                <a:blip r:embed="rId14"/>
                <a:stretch>
                  <a:fillRect l="-26" t="-158" r="-4725" b="20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5" name="直接箭头连接符 154"/>
          <p:cNvCxnSpPr/>
          <p:nvPr/>
        </p:nvCxnSpPr>
        <p:spPr>
          <a:xfrm>
            <a:off x="5606093" y="3992251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6" name="直接箭头连接符 155"/>
          <p:cNvCxnSpPr/>
          <p:nvPr/>
        </p:nvCxnSpPr>
        <p:spPr>
          <a:xfrm>
            <a:off x="6019494" y="3968439"/>
            <a:ext cx="208508" cy="1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7" name="文本框 156"/>
          <p:cNvSpPr txBox="1"/>
          <p:nvPr/>
        </p:nvSpPr>
        <p:spPr>
          <a:xfrm>
            <a:off x="1472300" y="4735496"/>
            <a:ext cx="359073" cy="215444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400" b="1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Arial" panose="020B0604020202020204"/>
              </a:rPr>
              <a:t>图①</a:t>
            </a:r>
            <a:endParaRPr kumimoji="0" lang="zh-CN" altLang="en-US" sz="1400" b="1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sym typeface="Arial" panose="020B0604020202020204"/>
            </a:endParaRPr>
          </a:p>
        </p:txBody>
      </p:sp>
      <p:sp>
        <p:nvSpPr>
          <p:cNvPr id="158" name="文本框 157"/>
          <p:cNvSpPr txBox="1"/>
          <p:nvPr/>
        </p:nvSpPr>
        <p:spPr>
          <a:xfrm>
            <a:off x="3919511" y="4710390"/>
            <a:ext cx="359073" cy="215444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400" b="1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Arial" panose="020B0604020202020204"/>
              </a:rPr>
              <a:t>图②</a:t>
            </a:r>
            <a:endParaRPr kumimoji="0" lang="zh-CN" altLang="en-US" sz="1400" b="1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sym typeface="Arial" panose="020B0604020202020204"/>
            </a:endParaRPr>
          </a:p>
        </p:txBody>
      </p:sp>
      <p:sp>
        <p:nvSpPr>
          <p:cNvPr id="159" name="文本框 158"/>
          <p:cNvSpPr txBox="1"/>
          <p:nvPr/>
        </p:nvSpPr>
        <p:spPr>
          <a:xfrm>
            <a:off x="6271168" y="4706159"/>
            <a:ext cx="359073" cy="215444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400" b="1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Arial" panose="020B0604020202020204"/>
              </a:rPr>
              <a:t>图③</a:t>
            </a:r>
            <a:endParaRPr kumimoji="0" lang="zh-CN" altLang="en-US" sz="1400" b="1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799"/>
                            </p:stCondLst>
                            <p:childTnLst>
                              <p:par>
                                <p:cTn id="1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2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2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299"/>
                            </p:stCondLst>
                            <p:childTnLst>
                              <p:par>
                                <p:cTn id="1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25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25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799"/>
                            </p:stCondLst>
                            <p:childTnLst>
                              <p:par>
                                <p:cTn id="1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25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25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299"/>
                            </p:stCondLst>
                            <p:childTnLst>
                              <p:par>
                                <p:cTn id="1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2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2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799"/>
                            </p:stCondLst>
                            <p:childTnLst>
                              <p:par>
                                <p:cTn id="1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2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2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6299"/>
                            </p:stCondLst>
                            <p:childTnLst>
                              <p:par>
                                <p:cTn id="1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25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25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6799"/>
                            </p:stCondLst>
                            <p:childTnLst>
                              <p:par>
                                <p:cTn id="1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2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2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7299"/>
                            </p:stCondLst>
                            <p:childTnLst>
                              <p:par>
                                <p:cTn id="15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25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25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7799"/>
                            </p:stCondLst>
                            <p:childTnLst>
                              <p:par>
                                <p:cTn id="1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2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2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8299"/>
                            </p:stCondLst>
                            <p:childTnLst>
                              <p:par>
                                <p:cTn id="16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25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25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8799"/>
                            </p:stCondLst>
                            <p:childTnLst>
                              <p:par>
                                <p:cTn id="1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2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2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9299"/>
                            </p:stCondLst>
                            <p:childTnLst>
                              <p:par>
                                <p:cTn id="17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2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2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9799"/>
                            </p:stCondLst>
                            <p:childTnLst>
                              <p:par>
                                <p:cTn id="18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2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2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0299"/>
                            </p:stCondLst>
                            <p:childTnLst>
                              <p:par>
                                <p:cTn id="18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25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25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6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3900"/>
                            </p:stCondLst>
                            <p:childTnLst>
                              <p:par>
                                <p:cTn id="25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2" dur="2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4400"/>
                            </p:stCondLst>
                            <p:childTnLst>
                              <p:par>
                                <p:cTn id="25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6" dur="2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4900"/>
                            </p:stCondLst>
                            <p:childTnLst>
                              <p:par>
                                <p:cTn id="25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0" dur="2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5400"/>
                            </p:stCondLst>
                            <p:childTnLst>
                              <p:par>
                                <p:cTn id="26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4" dur="2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5900"/>
                            </p:stCondLst>
                            <p:childTnLst>
                              <p:par>
                                <p:cTn id="26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8" dur="2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6400"/>
                            </p:stCondLst>
                            <p:childTnLst>
                              <p:par>
                                <p:cTn id="27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2" dur="2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6900"/>
                            </p:stCondLst>
                            <p:childTnLst>
                              <p:par>
                                <p:cTn id="27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6" dur="2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7400"/>
                            </p:stCondLst>
                            <p:childTnLst>
                              <p:par>
                                <p:cTn id="27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0" dur="2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7900"/>
                            </p:stCondLst>
                            <p:childTnLst>
                              <p:par>
                                <p:cTn id="28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4" dur="2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8400"/>
                            </p:stCondLst>
                            <p:childTnLst>
                              <p:par>
                                <p:cTn id="28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8" dur="2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8900"/>
                            </p:stCondLst>
                            <p:childTnLst>
                              <p:par>
                                <p:cTn id="29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2" dur="25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9400"/>
                            </p:stCondLst>
                            <p:childTnLst>
                              <p:par>
                                <p:cTn id="29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6" dur="25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9900"/>
                            </p:stCondLst>
                            <p:childTnLst>
                              <p:par>
                                <p:cTn id="29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0" dur="25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06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4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5" grpId="0"/>
      <p:bldP spid="39" grpId="0"/>
      <p:bldP spid="53" grpId="0"/>
      <p:bldP spid="54" grpId="0"/>
      <p:bldP spid="55" grpId="0"/>
      <p:bldP spid="57" grpId="0"/>
      <p:bldP spid="65" grpId="0"/>
      <p:bldP spid="72" grpId="0"/>
      <p:bldP spid="74" grpId="0"/>
      <p:bldP spid="76" grpId="0"/>
      <p:bldP spid="78" grpId="0"/>
      <p:bldP spid="80" grpId="0"/>
      <p:bldP spid="83" grpId="0"/>
      <p:bldP spid="84" grpId="0"/>
      <p:bldP spid="89" grpId="0"/>
      <p:bldP spid="96" grpId="0"/>
      <p:bldP spid="97" grpId="0"/>
      <p:bldP spid="102" grpId="0"/>
      <p:bldP spid="109" grpId="0"/>
      <p:bldP spid="111" grpId="0"/>
      <p:bldP spid="113" grpId="0"/>
      <p:bldP spid="115" grpId="0"/>
      <p:bldP spid="117" grpId="0"/>
      <p:bldP spid="123" grpId="0"/>
      <p:bldP spid="124" grpId="0"/>
      <p:bldP spid="125" grpId="0"/>
      <p:bldP spid="126" grpId="0"/>
      <p:bldP spid="128" grpId="0"/>
      <p:bldP spid="130" grpId="0"/>
      <p:bldP spid="135" grpId="0"/>
      <p:bldP spid="136" grpId="0"/>
      <p:bldP spid="137" grpId="0"/>
      <p:bldP spid="138" grpId="0"/>
      <p:bldP spid="140" grpId="0"/>
      <p:bldP spid="142" grpId="0"/>
      <p:bldP spid="147" grpId="0"/>
      <p:bldP spid="148" grpId="0"/>
      <p:bldP spid="149" grpId="0"/>
      <p:bldP spid="150" grpId="0"/>
      <p:bldP spid="152" grpId="0"/>
      <p:bldP spid="154" grpId="0"/>
      <p:bldP spid="157" grpId="0"/>
      <p:bldP spid="158" grpId="0"/>
      <p:bldP spid="159" grpId="0"/>
    </p:bldLst>
  </p:timing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2F2F2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微软雅黑" panose="020B0503020204020204" charset="-122"/>
            <a:ea typeface="微软雅黑" panose="020B0503020204020204" charset="-122"/>
            <a:cs typeface="微软雅黑" panose="020B0503020204020204" charset="-122"/>
            <a:sym typeface="微软雅黑" panose="020B0503020204020204" charset="-122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 panose="020B0604020202020204"/>
            <a:ea typeface="Arial" panose="020B0604020202020204"/>
            <a:cs typeface="Arial" panose="020B0604020202020204"/>
            <a:sym typeface="Arial" panose="020B060402020202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微软雅黑" panose="020B0503020204020204" charset="-122"/>
            <a:ea typeface="微软雅黑" panose="020B0503020204020204" charset="-122"/>
            <a:cs typeface="微软雅黑" panose="020B0503020204020204" charset="-122"/>
            <a:sym typeface="微软雅黑" panose="020B0503020204020204" charset="-122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 panose="020B0604020202020204"/>
            <a:ea typeface="Arial" panose="020B0604020202020204"/>
            <a:cs typeface="Arial" panose="020B0604020202020204"/>
            <a:sym typeface="Arial" panose="020B060402020202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4674</Words>
  <Application>WPS 演示</Application>
  <PresentationFormat/>
  <Paragraphs>671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宋体</vt:lpstr>
      <vt:lpstr>Wingdings</vt:lpstr>
      <vt:lpstr>Arial</vt:lpstr>
      <vt:lpstr>微软雅黑</vt:lpstr>
      <vt:lpstr>Helvetica Neue</vt:lpstr>
      <vt:lpstr>Cambria Math</vt:lpstr>
      <vt:lpstr>Cambria Math</vt:lpstr>
      <vt:lpstr>Arial Unicode MS</vt:lpstr>
      <vt:lpstr>Default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819</cp:lastModifiedBy>
  <cp:revision>5</cp:revision>
  <cp:lastPrinted>2021-01-24T19:34:00Z</cp:lastPrinted>
  <dcterms:created xsi:type="dcterms:W3CDTF">2021-01-24T19:34:00Z</dcterms:created>
  <dcterms:modified xsi:type="dcterms:W3CDTF">2025-03-20T05:14:21Z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KSOProductBuildVer">
    <vt:lpwstr>2052-12.1.0.18912</vt:lpwstr>
  </property>
  <property fmtid="{D5CDD505-2E9C-101B-9397-08002B2CF9AE}" pid="7" name="ICV">
    <vt:lpwstr>7884FF4F6F694F298DA2A7DB9FC6CF40_13</vt:lpwstr>
  </property>
</Properties>
</file>