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8" r:id="rId3"/>
    <p:sldId id="374" r:id="rId4"/>
    <p:sldId id="439" r:id="rId5"/>
    <p:sldId id="440" r:id="rId6"/>
    <p:sldId id="441" r:id="rId7"/>
    <p:sldId id="450" r:id="rId8"/>
    <p:sldId id="302" r:id="rId9"/>
    <p:sldId id="399" r:id="rId10"/>
    <p:sldId id="446" r:id="rId11"/>
    <p:sldId id="444" r:id="rId12"/>
    <p:sldId id="426" r:id="rId13"/>
    <p:sldId id="421" r:id="rId14"/>
    <p:sldId id="447" r:id="rId15"/>
    <p:sldId id="448" r:id="rId16"/>
    <p:sldId id="449" r:id="rId17"/>
    <p:sldId id="420" r:id="rId18"/>
    <p:sldId id="452" r:id="rId19"/>
    <p:sldId id="265" r:id="rId20"/>
  </p:sldIdLst>
  <p:sldSz cx="9144000" cy="5130800"/>
  <p:notesSz cx="6858000" cy="9144000"/>
  <p:custDataLst>
    <p:tags r:id="rId26"/>
  </p:custDataLst>
  <p:defaultTextStyle>
    <a:lvl1pPr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indent="457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indent="914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indent="1371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indent="18288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indent="22860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indent="2743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indent="3200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indent="3657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1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01" initials="0" lastIdx="0" clrIdx="0"/>
  <p:cmAuthor id="2" name="Administra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6408" autoAdjust="0"/>
  </p:normalViewPr>
  <p:slideViewPr>
    <p:cSldViewPr snapToGrid="0">
      <p:cViewPr>
        <p:scale>
          <a:sx n="100" d="100"/>
          <a:sy n="100" d="100"/>
        </p:scale>
        <p:origin x="-2112" y="-870"/>
      </p:cViewPr>
      <p:guideLst>
        <p:guide orient="horz" pos="161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92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1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8000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indent="4572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indent="9144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indent="13716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indent="18288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lvl1pPr marL="342900" indent="-3429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L="783590" indent="-326390">
        <a:spcBef>
          <a:spcPts val="700"/>
        </a:spcBef>
        <a:buSzTx/>
        <a:buChar char="–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L="1219200" indent="-3048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L="1737360" indent="-365760">
        <a:spcBef>
          <a:spcPts val="700"/>
        </a:spcBef>
        <a:buSzTx/>
        <a:buChar char="–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L="2194560" indent="-365760">
        <a:spcBef>
          <a:spcPts val="700"/>
        </a:spcBef>
        <a:buSzTx/>
        <a:buChar char="»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L="26924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L="31496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L="36068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L="4064000" indent="-406400">
        <a:spcBef>
          <a:spcPts val="700"/>
        </a:spcBef>
        <a:buSzTx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png"/><Relationship Id="rId8" Type="http://schemas.openxmlformats.org/officeDocument/2006/relationships/image" Target="../media/image82.png"/><Relationship Id="rId7" Type="http://schemas.openxmlformats.org/officeDocument/2006/relationships/image" Target="../media/image81.png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83.png"/><Relationship Id="rId1" Type="http://schemas.openxmlformats.org/officeDocument/2006/relationships/image" Target="../media/image75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8.png"/><Relationship Id="rId8" Type="http://schemas.openxmlformats.org/officeDocument/2006/relationships/image" Target="../media/image87.png"/><Relationship Id="rId7" Type="http://schemas.openxmlformats.org/officeDocument/2006/relationships/image" Target="../media/image2.png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1.png"/><Relationship Id="rId3" Type="http://schemas.openxmlformats.org/officeDocument/2006/relationships/image" Target="../media/image80.png"/><Relationship Id="rId2" Type="http://schemas.openxmlformats.org/officeDocument/2006/relationships/image" Target="../media/image84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53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7.png"/><Relationship Id="rId8" Type="http://schemas.openxmlformats.org/officeDocument/2006/relationships/image" Target="../media/image96.png"/><Relationship Id="rId7" Type="http://schemas.openxmlformats.org/officeDocument/2006/relationships/image" Target="../media/image95.png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103.png"/><Relationship Id="rId16" Type="http://schemas.openxmlformats.org/officeDocument/2006/relationships/image" Target="../media/image102.png"/><Relationship Id="rId15" Type="http://schemas.openxmlformats.org/officeDocument/2006/relationships/image" Target="../media/image101.png"/><Relationship Id="rId14" Type="http://schemas.openxmlformats.org/officeDocument/2006/relationships/image" Target="../media/image100.png"/><Relationship Id="rId13" Type="http://schemas.openxmlformats.org/officeDocument/2006/relationships/image" Target="../media/image99.png"/><Relationship Id="rId12" Type="http://schemas.openxmlformats.org/officeDocument/2006/relationships/image" Target="../media/image98.png"/><Relationship Id="rId11" Type="http://schemas.openxmlformats.org/officeDocument/2006/relationships/image" Target="../media/image26.png"/><Relationship Id="rId10" Type="http://schemas.openxmlformats.org/officeDocument/2006/relationships/image" Target="../media/image3.png"/><Relationship Id="rId1" Type="http://schemas.openxmlformats.org/officeDocument/2006/relationships/image" Target="../media/image89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7.png"/><Relationship Id="rId8" Type="http://schemas.openxmlformats.org/officeDocument/2006/relationships/image" Target="../media/image96.png"/><Relationship Id="rId7" Type="http://schemas.openxmlformats.org/officeDocument/2006/relationships/image" Target="../media/image95.png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10.png"/><Relationship Id="rId17" Type="http://schemas.openxmlformats.org/officeDocument/2006/relationships/image" Target="../media/image109.png"/><Relationship Id="rId16" Type="http://schemas.openxmlformats.org/officeDocument/2006/relationships/image" Target="../media/image108.png"/><Relationship Id="rId15" Type="http://schemas.openxmlformats.org/officeDocument/2006/relationships/image" Target="../media/image107.png"/><Relationship Id="rId14" Type="http://schemas.openxmlformats.org/officeDocument/2006/relationships/image" Target="../media/image106.png"/><Relationship Id="rId13" Type="http://schemas.openxmlformats.org/officeDocument/2006/relationships/image" Target="../media/image105.png"/><Relationship Id="rId12" Type="http://schemas.openxmlformats.org/officeDocument/2006/relationships/image" Target="../media/image104.png"/><Relationship Id="rId11" Type="http://schemas.openxmlformats.org/officeDocument/2006/relationships/image" Target="../media/image26.png"/><Relationship Id="rId10" Type="http://schemas.openxmlformats.org/officeDocument/2006/relationships/image" Target="../media/image3.png"/><Relationship Id="rId1" Type="http://schemas.openxmlformats.org/officeDocument/2006/relationships/image" Target="../media/image89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6.png"/><Relationship Id="rId8" Type="http://schemas.openxmlformats.org/officeDocument/2006/relationships/image" Target="../media/image115.png"/><Relationship Id="rId7" Type="http://schemas.openxmlformats.org/officeDocument/2006/relationships/image" Target="../media/image114.png"/><Relationship Id="rId6" Type="http://schemas.openxmlformats.org/officeDocument/2006/relationships/image" Target="../media/image113.png"/><Relationship Id="rId5" Type="http://schemas.openxmlformats.org/officeDocument/2006/relationships/image" Target="../media/image112.png"/><Relationship Id="rId4" Type="http://schemas.openxmlformats.org/officeDocument/2006/relationships/image" Target="../media/image3.png"/><Relationship Id="rId3" Type="http://schemas.openxmlformats.org/officeDocument/2006/relationships/image" Target="../media/image111.png"/><Relationship Id="rId2" Type="http://schemas.openxmlformats.org/officeDocument/2006/relationships/image" Target="../media/image90.png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120.png"/><Relationship Id="rId12" Type="http://schemas.openxmlformats.org/officeDocument/2006/relationships/image" Target="../media/image119.png"/><Relationship Id="rId11" Type="http://schemas.openxmlformats.org/officeDocument/2006/relationships/image" Target="../media/image118.png"/><Relationship Id="rId10" Type="http://schemas.openxmlformats.org/officeDocument/2006/relationships/image" Target="../media/image117.png"/><Relationship Id="rId1" Type="http://schemas.openxmlformats.org/officeDocument/2006/relationships/image" Target="../media/image89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7.png"/><Relationship Id="rId8" Type="http://schemas.openxmlformats.org/officeDocument/2006/relationships/image" Target="../media/image126.png"/><Relationship Id="rId7" Type="http://schemas.openxmlformats.org/officeDocument/2006/relationships/image" Target="../media/image125.png"/><Relationship Id="rId6" Type="http://schemas.openxmlformats.org/officeDocument/2006/relationships/image" Target="../media/image124.png"/><Relationship Id="rId5" Type="http://schemas.openxmlformats.org/officeDocument/2006/relationships/image" Target="../media/image123.png"/><Relationship Id="rId4" Type="http://schemas.openxmlformats.org/officeDocument/2006/relationships/image" Target="../media/image122.png"/><Relationship Id="rId3" Type="http://schemas.openxmlformats.org/officeDocument/2006/relationships/image" Target="../media/image121.png"/><Relationship Id="rId2" Type="http://schemas.openxmlformats.org/officeDocument/2006/relationships/image" Target="../media/image90.png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29.png"/><Relationship Id="rId10" Type="http://schemas.openxmlformats.org/officeDocument/2006/relationships/image" Target="../media/image128.png"/><Relationship Id="rId1" Type="http://schemas.openxmlformats.org/officeDocument/2006/relationships/image" Target="../media/image89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8.png"/><Relationship Id="rId8" Type="http://schemas.openxmlformats.org/officeDocument/2006/relationships/image" Target="../media/image137.png"/><Relationship Id="rId7" Type="http://schemas.openxmlformats.org/officeDocument/2006/relationships/image" Target="../media/image136.png"/><Relationship Id="rId6" Type="http://schemas.openxmlformats.org/officeDocument/2006/relationships/image" Target="../media/image135.png"/><Relationship Id="rId5" Type="http://schemas.openxmlformats.org/officeDocument/2006/relationships/image" Target="../media/image134.png"/><Relationship Id="rId4" Type="http://schemas.openxmlformats.org/officeDocument/2006/relationships/image" Target="../media/image133.png"/><Relationship Id="rId3" Type="http://schemas.openxmlformats.org/officeDocument/2006/relationships/image" Target="../media/image132.png"/><Relationship Id="rId2" Type="http://schemas.openxmlformats.org/officeDocument/2006/relationships/image" Target="../media/image131.png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40.png"/><Relationship Id="rId10" Type="http://schemas.openxmlformats.org/officeDocument/2006/relationships/image" Target="../media/image139.png"/><Relationship Id="rId1" Type="http://schemas.openxmlformats.org/officeDocument/2006/relationships/image" Target="../media/image130.png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44.png"/><Relationship Id="rId4" Type="http://schemas.openxmlformats.org/officeDocument/2006/relationships/image" Target="../media/image143.png"/><Relationship Id="rId3" Type="http://schemas.openxmlformats.org/officeDocument/2006/relationships/image" Target="../media/image142.png"/><Relationship Id="rId2" Type="http://schemas.openxmlformats.org/officeDocument/2006/relationships/image" Target="../media/image141.png"/><Relationship Id="rId1" Type="http://schemas.openxmlformats.org/officeDocument/2006/relationships/image" Target="../media/image13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6.png"/><Relationship Id="rId1" Type="http://schemas.openxmlformats.org/officeDocument/2006/relationships/image" Target="../media/image145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14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png"/><Relationship Id="rId8" Type="http://schemas.openxmlformats.org/officeDocument/2006/relationships/image" Target="../media/image6.png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25.png"/><Relationship Id="rId16" Type="http://schemas.openxmlformats.org/officeDocument/2006/relationships/image" Target="../media/image24.png"/><Relationship Id="rId15" Type="http://schemas.openxmlformats.org/officeDocument/2006/relationships/image" Target="../media/image23.png"/><Relationship Id="rId14" Type="http://schemas.openxmlformats.org/officeDocument/2006/relationships/image" Target="../media/image22.png"/><Relationship Id="rId13" Type="http://schemas.openxmlformats.org/officeDocument/2006/relationships/image" Target="../media/image21.png"/><Relationship Id="rId12" Type="http://schemas.openxmlformats.org/officeDocument/2006/relationships/image" Target="../media/image9.png"/><Relationship Id="rId11" Type="http://schemas.openxmlformats.org/officeDocument/2006/relationships/image" Target="../media/image8.png"/><Relationship Id="rId10" Type="http://schemas.openxmlformats.org/officeDocument/2006/relationships/image" Target="../media/image7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32.png"/><Relationship Id="rId7" Type="http://schemas.openxmlformats.org/officeDocument/2006/relationships/image" Target="../media/image31.png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3" Type="http://schemas.openxmlformats.org/officeDocument/2006/relationships/image" Target="../media/image27.png"/><Relationship Id="rId20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9" Type="http://schemas.openxmlformats.org/officeDocument/2006/relationships/image" Target="../media/image41.png"/><Relationship Id="rId18" Type="http://schemas.openxmlformats.org/officeDocument/2006/relationships/image" Target="../media/image40.png"/><Relationship Id="rId17" Type="http://schemas.openxmlformats.org/officeDocument/2006/relationships/image" Target="../media/image39.png"/><Relationship Id="rId16" Type="http://schemas.openxmlformats.org/officeDocument/2006/relationships/image" Target="../media/image38.png"/><Relationship Id="rId15" Type="http://schemas.openxmlformats.org/officeDocument/2006/relationships/image" Target="../media/image37.png"/><Relationship Id="rId14" Type="http://schemas.openxmlformats.org/officeDocument/2006/relationships/image" Target="../media/image36.png"/><Relationship Id="rId13" Type="http://schemas.openxmlformats.org/officeDocument/2006/relationships/image" Target="../media/image35.png"/><Relationship Id="rId12" Type="http://schemas.openxmlformats.org/officeDocument/2006/relationships/image" Target="../media/image34.png"/><Relationship Id="rId11" Type="http://schemas.openxmlformats.org/officeDocument/2006/relationships/image" Target="../media/image22.png"/><Relationship Id="rId10" Type="http://schemas.openxmlformats.org/officeDocument/2006/relationships/image" Target="../media/image33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0.png"/><Relationship Id="rId8" Type="http://schemas.openxmlformats.org/officeDocument/2006/relationships/image" Target="../media/image49.png"/><Relationship Id="rId7" Type="http://schemas.openxmlformats.org/officeDocument/2006/relationships/image" Target="../media/image48.png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52.png"/><Relationship Id="rId11" Type="http://schemas.openxmlformats.org/officeDocument/2006/relationships/image" Target="../media/image51.png"/><Relationship Id="rId10" Type="http://schemas.openxmlformats.org/officeDocument/2006/relationships/image" Target="../media/image50.png"/><Relationship Id="rId1" Type="http://schemas.openxmlformats.org/officeDocument/2006/relationships/image" Target="../media/image4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9.png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image" Target="../media/image5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69.png"/><Relationship Id="rId8" Type="http://schemas.openxmlformats.org/officeDocument/2006/relationships/image" Target="../media/image68.png"/><Relationship Id="rId7" Type="http://schemas.openxmlformats.org/officeDocument/2006/relationships/image" Target="../media/image67.png"/><Relationship Id="rId6" Type="http://schemas.openxmlformats.org/officeDocument/2006/relationships/image" Target="../media/image66.png"/><Relationship Id="rId5" Type="http://schemas.openxmlformats.org/officeDocument/2006/relationships/image" Target="../media/image22.png"/><Relationship Id="rId4" Type="http://schemas.openxmlformats.org/officeDocument/2006/relationships/image" Target="../media/image36.png"/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63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72.png"/><Relationship Id="rId8" Type="http://schemas.openxmlformats.org/officeDocument/2006/relationships/image" Target="../media/image71.png"/><Relationship Id="rId7" Type="http://schemas.openxmlformats.org/officeDocument/2006/relationships/image" Target="../media/image70.png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36.png"/><Relationship Id="rId3" Type="http://schemas.openxmlformats.org/officeDocument/2006/relationships/image" Target="../media/image26.png"/><Relationship Id="rId2" Type="http://schemas.openxmlformats.org/officeDocument/2006/relationships/image" Target="../media/image3.png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74.png"/><Relationship Id="rId10" Type="http://schemas.openxmlformats.org/officeDocument/2006/relationships/image" Target="../media/image73.png"/><Relationship Id="rId1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492170" y="672018"/>
            <a:ext cx="5782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ct val="0"/>
              </a:spcAft>
            </a:pPr>
            <a:r>
              <a:rPr lang="zh-CN" altLang="zh-CN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zh-CN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章 </a:t>
            </a:r>
            <a:r>
              <a:rPr lang="zh-CN" altLang="en-US" sz="4000" b="1" kern="1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平面向量及其应用</a:t>
            </a:r>
            <a:endParaRPr lang="zh-CN" altLang="zh-CN" sz="1600" kern="10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499663" y="1627777"/>
            <a:ext cx="388920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ct val="0"/>
              </a:spcAft>
            </a:pPr>
            <a:r>
              <a:rPr lang="en-US" altLang="zh-CN" sz="2800" b="1" kern="1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6.2.2 </a:t>
            </a:r>
            <a:r>
              <a:rPr lang="en-US" altLang="zh-CN" sz="2800" b="1" kern="1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2800" b="1" kern="1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向量</a:t>
            </a:r>
            <a:r>
              <a:rPr lang="zh-CN" altLang="en-US" sz="2800" b="1" kern="1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的数乘运算</a:t>
            </a:r>
            <a:endParaRPr lang="zh-CN" altLang="zh-CN" kern="100"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b="57765"/>
          <a:stretch>
            <a:fillRect/>
          </a:stretch>
        </p:blipFill>
        <p:spPr>
          <a:xfrm>
            <a:off x="1587219" y="2565400"/>
            <a:ext cx="2984781" cy="216700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t="45287" b="11380"/>
          <a:stretch>
            <a:fillRect/>
          </a:stretch>
        </p:blipFill>
        <p:spPr>
          <a:xfrm>
            <a:off x="4789076" y="2354893"/>
            <a:ext cx="2984781" cy="22233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文本框 135"/>
              <p:cNvSpPr txBox="1"/>
              <p:nvPr/>
            </p:nvSpPr>
            <p:spPr>
              <a:xfrm>
                <a:off x="6735330" y="3509841"/>
                <a:ext cx="157979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𝝁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6" name="文本框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330" y="3509841"/>
                <a:ext cx="1579791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33" t="-71" r="-1179" b="12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7030A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592074" y="197916"/>
            <a:ext cx="92333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7030A0"/>
                </a:solidFill>
              </a:rPr>
              <a:t>三点共线</a:t>
            </a:r>
            <a:endParaRPr b="1">
              <a:solidFill>
                <a:srgbClr val="7030A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7030A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1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4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8" name="矩形: 圆角 37"/>
          <p:cNvSpPr/>
          <p:nvPr/>
        </p:nvSpPr>
        <p:spPr>
          <a:xfrm>
            <a:off x="592073" y="702798"/>
            <a:ext cx="2017777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三点共线的判定定理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3" name="Shape 120"/>
          <p:cNvSpPr/>
          <p:nvPr/>
        </p:nvSpPr>
        <p:spPr>
          <a:xfrm>
            <a:off x="592113" y="1173563"/>
            <a:ext cx="6500877" cy="119757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7030A0"/>
                </a:solidFill>
              </a:rPr>
              <a:t>       对于平面内任意三点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zh-CN" altLang="en-US">
                <a:solidFill>
                  <a:srgbClr val="7030A0"/>
                </a:solidFill>
              </a:rPr>
              <a:t>、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zh-CN" altLang="en-US">
                <a:solidFill>
                  <a:srgbClr val="7030A0"/>
                </a:solidFill>
              </a:rPr>
              <a:t>、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zh-CN" altLang="en-US">
                <a:solidFill>
                  <a:srgbClr val="7030A0"/>
                </a:solidFill>
              </a:rPr>
              <a:t>，</a:t>
            </a:r>
            <a:r>
              <a:rPr lang="en-US" altLang="zh-CN">
                <a:solidFill>
                  <a:srgbClr val="7030A0"/>
                </a:solidFill>
              </a:rPr>
              <a:t>O</a:t>
            </a:r>
            <a:r>
              <a:rPr lang="zh-CN" altLang="en-US">
                <a:solidFill>
                  <a:srgbClr val="7030A0"/>
                </a:solidFill>
              </a:rPr>
              <a:t>为平面内不在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zh-CN" altLang="en-US">
                <a:solidFill>
                  <a:srgbClr val="7030A0"/>
                </a:solidFill>
              </a:rPr>
              <a:t>、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zh-CN" altLang="en-US">
                <a:solidFill>
                  <a:srgbClr val="7030A0"/>
                </a:solidFill>
              </a:rPr>
              <a:t>、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zh-CN" altLang="en-US">
                <a:solidFill>
                  <a:srgbClr val="7030A0"/>
                </a:solidFill>
              </a:rPr>
              <a:t>所在直线上的任意一点，设</a:t>
            </a:r>
            <a:r>
              <a:rPr lang="en-US" altLang="zh-CN">
                <a:solidFill>
                  <a:srgbClr val="7030A0"/>
                </a:solidFill>
              </a:rPr>
              <a:t>OC=    OA+    OB</a:t>
            </a:r>
            <a:r>
              <a:rPr lang="zh-CN" altLang="en-US">
                <a:solidFill>
                  <a:srgbClr val="7030A0"/>
                </a:solidFill>
              </a:rPr>
              <a:t>，若实数    ，   满足                ，则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zh-CN" altLang="en-US">
                <a:solidFill>
                  <a:srgbClr val="7030A0"/>
                </a:solidFill>
              </a:rPr>
              <a:t>、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zh-CN" altLang="en-US">
                <a:solidFill>
                  <a:srgbClr val="7030A0"/>
                </a:solidFill>
              </a:rPr>
              <a:t>、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zh-CN" altLang="en-US">
                <a:solidFill>
                  <a:srgbClr val="7030A0"/>
                </a:solidFill>
              </a:rPr>
              <a:t>三点共线</a:t>
            </a:r>
            <a:r>
              <a:rPr lang="en-US" altLang="zh-CN">
                <a:solidFill>
                  <a:srgbClr val="7030A0"/>
                </a:solidFill>
              </a:rPr>
              <a:t>.</a:t>
            </a:r>
            <a:endParaRPr lang="en-US" altLang="zh-CN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文本框 91"/>
              <p:cNvSpPr txBox="1"/>
              <p:nvPr/>
            </p:nvSpPr>
            <p:spPr>
              <a:xfrm>
                <a:off x="6006000" y="1656724"/>
                <a:ext cx="54662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2" name="文本框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000" y="1656724"/>
                <a:ext cx="546623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31" t="-3" r="-4985" b="5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3" name="文本框 92"/>
              <p:cNvSpPr txBox="1"/>
              <p:nvPr/>
            </p:nvSpPr>
            <p:spPr>
              <a:xfrm>
                <a:off x="3664711" y="1656725"/>
                <a:ext cx="100828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3" name="文本框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711" y="1656725"/>
                <a:ext cx="1008289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2" t="-4" r="-2201" b="5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文本框 112"/>
              <p:cNvSpPr txBox="1"/>
              <p:nvPr/>
            </p:nvSpPr>
            <p:spPr>
              <a:xfrm>
                <a:off x="881550" y="2070908"/>
                <a:ext cx="105637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3" name="文本框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50" y="2070908"/>
                <a:ext cx="1056379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6" t="-62" r="-2473" b="1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直接连接符 8"/>
          <p:cNvCxnSpPr/>
          <p:nvPr/>
        </p:nvCxnSpPr>
        <p:spPr>
          <a:xfrm>
            <a:off x="7395314" y="1312063"/>
            <a:ext cx="921724" cy="1320974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直接箭头连接符 10"/>
          <p:cNvCxnSpPr/>
          <p:nvPr/>
        </p:nvCxnSpPr>
        <p:spPr>
          <a:xfrm flipH="1">
            <a:off x="7506439" y="1345401"/>
            <a:ext cx="1002200" cy="124866"/>
          </a:xfrm>
          <a:prstGeom prst="straightConnector1">
            <a:avLst/>
          </a:prstGeom>
          <a:noFill/>
          <a:ln w="1270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4" name="直接箭头连接符 113"/>
          <p:cNvCxnSpPr/>
          <p:nvPr/>
        </p:nvCxnSpPr>
        <p:spPr>
          <a:xfrm flipH="1">
            <a:off x="7798539" y="1345401"/>
            <a:ext cx="710100" cy="531018"/>
          </a:xfrm>
          <a:prstGeom prst="straightConnector1">
            <a:avLst/>
          </a:prstGeom>
          <a:noFill/>
          <a:ln w="1270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5" name="直接箭头连接符 114"/>
          <p:cNvCxnSpPr/>
          <p:nvPr/>
        </p:nvCxnSpPr>
        <p:spPr>
          <a:xfrm flipH="1">
            <a:off x="8120008" y="1345401"/>
            <a:ext cx="384727" cy="1002506"/>
          </a:xfrm>
          <a:prstGeom prst="straightConnector1">
            <a:avLst/>
          </a:prstGeom>
          <a:noFill/>
          <a:ln w="1270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文本框 115"/>
              <p:cNvSpPr txBox="1"/>
              <p:nvPr/>
            </p:nvSpPr>
            <p:spPr>
              <a:xfrm>
                <a:off x="8529023" y="1173563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6" name="文本框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9023" y="1173563"/>
                <a:ext cx="232435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45" t="-30" r="156" b="8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文本框 116"/>
              <p:cNvSpPr txBox="1"/>
              <p:nvPr/>
            </p:nvSpPr>
            <p:spPr>
              <a:xfrm>
                <a:off x="7239040" y="1379725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7" name="文本框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40" y="1379725"/>
                <a:ext cx="232435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17" t="-182" r="28" b="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文本框 117"/>
              <p:cNvSpPr txBox="1"/>
              <p:nvPr/>
            </p:nvSpPr>
            <p:spPr>
              <a:xfrm>
                <a:off x="7525226" y="1876419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8" name="文本框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5226" y="1876419"/>
                <a:ext cx="23243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05" t="-227" r="216" b="4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文本框 118"/>
              <p:cNvSpPr txBox="1"/>
              <p:nvPr/>
            </p:nvSpPr>
            <p:spPr>
              <a:xfrm>
                <a:off x="7842917" y="2347907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��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9" name="文本框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917" y="2347907"/>
                <a:ext cx="232435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14" t="-113" r="-96686" b="-1038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矩形: 圆角 119"/>
          <p:cNvSpPr/>
          <p:nvPr/>
        </p:nvSpPr>
        <p:spPr>
          <a:xfrm>
            <a:off x="592073" y="2565400"/>
            <a:ext cx="2639643" cy="37456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C0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三点共线的判定定理的证明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1" name="Shape 120"/>
          <p:cNvSpPr/>
          <p:nvPr/>
        </p:nvSpPr>
        <p:spPr>
          <a:xfrm>
            <a:off x="605486" y="3041347"/>
            <a:ext cx="8219099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       若存在实数     ，   ，使得</a:t>
            </a:r>
            <a:r>
              <a:rPr lang="en-US" altLang="zh-CN">
                <a:solidFill>
                  <a:srgbClr val="C00000"/>
                </a:solidFill>
              </a:rPr>
              <a:t>OC=    OA+    OB</a:t>
            </a:r>
            <a:r>
              <a:rPr lang="zh-CN" altLang="en-US">
                <a:solidFill>
                  <a:srgbClr val="C00000"/>
                </a:solidFill>
              </a:rPr>
              <a:t>，其中                 ，</a:t>
            </a:r>
            <a:r>
              <a:rPr lang="en-US" altLang="zh-CN">
                <a:solidFill>
                  <a:srgbClr val="C00000"/>
                </a:solidFill>
              </a:rPr>
              <a:t>O</a:t>
            </a:r>
            <a:r>
              <a:rPr lang="zh-CN" altLang="en-US">
                <a:solidFill>
                  <a:srgbClr val="C00000"/>
                </a:solidFill>
              </a:rPr>
              <a:t>为平面内不在</a:t>
            </a:r>
            <a:r>
              <a:rPr lang="en-US" altLang="zh-CN">
                <a:solidFill>
                  <a:srgbClr val="C00000"/>
                </a:solidFill>
              </a:rPr>
              <a:t>A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B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C</a:t>
            </a:r>
            <a:r>
              <a:rPr lang="zh-CN" altLang="en-US">
                <a:solidFill>
                  <a:srgbClr val="C00000"/>
                </a:solidFill>
              </a:rPr>
              <a:t>所在直线上的任意一点，则</a:t>
            </a:r>
            <a:r>
              <a:rPr lang="en-US" altLang="zh-CN">
                <a:solidFill>
                  <a:srgbClr val="C00000"/>
                </a:solidFill>
              </a:rPr>
              <a:t>OC=    OA+    OB=           OA+    OB</a:t>
            </a:r>
            <a:endParaRPr lang="en-US" altLang="zh-CN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2" name="文本框 121"/>
              <p:cNvSpPr txBox="1"/>
              <p:nvPr/>
            </p:nvSpPr>
            <p:spPr>
              <a:xfrm>
                <a:off x="2307725" y="3134233"/>
                <a:ext cx="59792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2" name="文本框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725" y="3134233"/>
                <a:ext cx="597920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23" t="-183" r="-4480" b="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文本框 122"/>
              <p:cNvSpPr txBox="1"/>
              <p:nvPr/>
            </p:nvSpPr>
            <p:spPr>
              <a:xfrm>
                <a:off x="4252890" y="3098652"/>
                <a:ext cx="100828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3" name="文本框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890" y="3098652"/>
                <a:ext cx="1008289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9" t="-176" r="-2184" b="2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4" name="直接箭头连接符 123"/>
          <p:cNvCxnSpPr/>
          <p:nvPr/>
        </p:nvCxnSpPr>
        <p:spPr>
          <a:xfrm>
            <a:off x="3939958" y="1656724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5" name="直接箭头连接符 124"/>
          <p:cNvCxnSpPr/>
          <p:nvPr/>
        </p:nvCxnSpPr>
        <p:spPr>
          <a:xfrm>
            <a:off x="4732915" y="1656724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6" name="直接箭头连接符 125"/>
          <p:cNvCxnSpPr/>
          <p:nvPr/>
        </p:nvCxnSpPr>
        <p:spPr>
          <a:xfrm>
            <a:off x="3723841" y="309802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7" name="直接箭头连接符 126"/>
          <p:cNvCxnSpPr/>
          <p:nvPr/>
        </p:nvCxnSpPr>
        <p:spPr>
          <a:xfrm>
            <a:off x="4534382" y="309802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8" name="直接箭头连接符 127"/>
          <p:cNvCxnSpPr/>
          <p:nvPr/>
        </p:nvCxnSpPr>
        <p:spPr>
          <a:xfrm>
            <a:off x="5301816" y="309802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9" name="直接箭头连接符 128"/>
          <p:cNvCxnSpPr/>
          <p:nvPr/>
        </p:nvCxnSpPr>
        <p:spPr>
          <a:xfrm>
            <a:off x="4777941" y="3533001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0" name="直接箭头连接符 129"/>
          <p:cNvCxnSpPr/>
          <p:nvPr/>
        </p:nvCxnSpPr>
        <p:spPr>
          <a:xfrm>
            <a:off x="5555816" y="3533001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1" name="直接箭头连接符 130"/>
          <p:cNvCxnSpPr/>
          <p:nvPr/>
        </p:nvCxnSpPr>
        <p:spPr>
          <a:xfrm>
            <a:off x="6355339" y="3533001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2" name="直接箭头连接符 131"/>
          <p:cNvCxnSpPr/>
          <p:nvPr/>
        </p:nvCxnSpPr>
        <p:spPr>
          <a:xfrm>
            <a:off x="7578940" y="3535257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3" name="直接箭头连接符 132"/>
          <p:cNvCxnSpPr/>
          <p:nvPr/>
        </p:nvCxnSpPr>
        <p:spPr>
          <a:xfrm>
            <a:off x="8368004" y="3533001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4" name="文本框 133"/>
              <p:cNvSpPr txBox="1"/>
              <p:nvPr/>
            </p:nvSpPr>
            <p:spPr>
              <a:xfrm>
                <a:off x="6298878" y="3134232"/>
                <a:ext cx="105637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4" name="文本框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878" y="3134232"/>
                <a:ext cx="1056379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30" t="-183" r="-2460" b="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文本框 134"/>
              <p:cNvSpPr txBox="1"/>
              <p:nvPr/>
            </p:nvSpPr>
            <p:spPr>
              <a:xfrm>
                <a:off x="5261179" y="3539712"/>
                <a:ext cx="100828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5" name="文本框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179" y="3539712"/>
                <a:ext cx="1008289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0" t="-80" r="-2193" b="13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Shape 120"/>
          <p:cNvSpPr/>
          <p:nvPr/>
        </p:nvSpPr>
        <p:spPr>
          <a:xfrm>
            <a:off x="563450" y="3916306"/>
            <a:ext cx="8219099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       所以</a:t>
            </a:r>
            <a:r>
              <a:rPr lang="en-US" altLang="zh-CN">
                <a:solidFill>
                  <a:srgbClr val="C00000"/>
                </a:solidFill>
              </a:rPr>
              <a:t>OC-OA=    (OB-OA)</a:t>
            </a:r>
            <a:r>
              <a:rPr lang="zh-CN" altLang="en-US">
                <a:solidFill>
                  <a:srgbClr val="C00000"/>
                </a:solidFill>
              </a:rPr>
              <a:t>，即</a:t>
            </a:r>
            <a:r>
              <a:rPr lang="en-US" altLang="zh-CN">
                <a:solidFill>
                  <a:srgbClr val="C00000"/>
                </a:solidFill>
              </a:rPr>
              <a:t>AC=    AB</a:t>
            </a:r>
            <a:r>
              <a:rPr lang="zh-CN" altLang="en-US">
                <a:solidFill>
                  <a:srgbClr val="C00000"/>
                </a:solidFill>
              </a:rPr>
              <a:t>，所以</a:t>
            </a:r>
            <a:r>
              <a:rPr lang="en-US" altLang="zh-CN">
                <a:solidFill>
                  <a:srgbClr val="C00000"/>
                </a:solidFill>
              </a:rPr>
              <a:t>AC</a:t>
            </a:r>
            <a:r>
              <a:rPr lang="zh-CN" altLang="en-US">
                <a:solidFill>
                  <a:srgbClr val="C00000"/>
                </a:solidFill>
              </a:rPr>
              <a:t>与</a:t>
            </a:r>
            <a:r>
              <a:rPr lang="en-US" altLang="zh-CN">
                <a:solidFill>
                  <a:srgbClr val="C00000"/>
                </a:solidFill>
              </a:rPr>
              <a:t>AB</a:t>
            </a:r>
            <a:r>
              <a:rPr lang="zh-CN" altLang="en-US">
                <a:solidFill>
                  <a:srgbClr val="C00000"/>
                </a:solidFill>
              </a:rPr>
              <a:t>共线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r>
              <a:rPr lang="zh-CN" altLang="en-US">
                <a:solidFill>
                  <a:srgbClr val="C00000"/>
                </a:solidFill>
              </a:rPr>
              <a:t>又因为</a:t>
            </a:r>
            <a:r>
              <a:rPr lang="en-US" altLang="zh-CN">
                <a:solidFill>
                  <a:srgbClr val="C00000"/>
                </a:solidFill>
              </a:rPr>
              <a:t>AC</a:t>
            </a:r>
            <a:r>
              <a:rPr lang="zh-CN" altLang="en-US">
                <a:solidFill>
                  <a:srgbClr val="C00000"/>
                </a:solidFill>
              </a:rPr>
              <a:t>与</a:t>
            </a:r>
            <a:r>
              <a:rPr lang="en-US" altLang="zh-CN">
                <a:solidFill>
                  <a:srgbClr val="C00000"/>
                </a:solidFill>
              </a:rPr>
              <a:t>AB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有共同的起点，所以</a:t>
            </a:r>
            <a:r>
              <a:rPr lang="en-US" altLang="zh-CN">
                <a:solidFill>
                  <a:srgbClr val="C00000"/>
                </a:solidFill>
              </a:rPr>
              <a:t>A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B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C</a:t>
            </a:r>
            <a:r>
              <a:rPr lang="zh-CN" altLang="en-US">
                <a:solidFill>
                  <a:srgbClr val="C00000"/>
                </a:solidFill>
              </a:rPr>
              <a:t>三点共线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endParaRPr lang="en-US" altLang="zh-CN">
              <a:solidFill>
                <a:srgbClr val="C00000"/>
              </a:solidFill>
            </a:endParaRPr>
          </a:p>
        </p:txBody>
      </p:sp>
      <p:cxnSp>
        <p:nvCxnSpPr>
          <p:cNvPr id="138" name="直接箭头连接符 137"/>
          <p:cNvCxnSpPr/>
          <p:nvPr/>
        </p:nvCxnSpPr>
        <p:spPr>
          <a:xfrm>
            <a:off x="1558266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9" name="直接箭头连接符 138"/>
          <p:cNvCxnSpPr/>
          <p:nvPr/>
        </p:nvCxnSpPr>
        <p:spPr>
          <a:xfrm>
            <a:off x="1982128" y="4005487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0" name="直接箭头连接符 139"/>
          <p:cNvCxnSpPr/>
          <p:nvPr/>
        </p:nvCxnSpPr>
        <p:spPr>
          <a:xfrm>
            <a:off x="2851284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1" name="直接箭头连接符 140"/>
          <p:cNvCxnSpPr/>
          <p:nvPr/>
        </p:nvCxnSpPr>
        <p:spPr>
          <a:xfrm>
            <a:off x="3291816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2" name="直接箭头连接符 141"/>
          <p:cNvCxnSpPr/>
          <p:nvPr/>
        </p:nvCxnSpPr>
        <p:spPr>
          <a:xfrm>
            <a:off x="4142846" y="4008737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3" name="直接箭头连接符 142"/>
          <p:cNvCxnSpPr/>
          <p:nvPr/>
        </p:nvCxnSpPr>
        <p:spPr>
          <a:xfrm>
            <a:off x="4916559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4" name="直接箭头连接符 143"/>
          <p:cNvCxnSpPr/>
          <p:nvPr/>
        </p:nvCxnSpPr>
        <p:spPr>
          <a:xfrm>
            <a:off x="5893055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5" name="直接箭头连接符 144"/>
          <p:cNvCxnSpPr/>
          <p:nvPr/>
        </p:nvCxnSpPr>
        <p:spPr>
          <a:xfrm>
            <a:off x="6434392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6" name="直接箭头连接符 145"/>
          <p:cNvCxnSpPr/>
          <p:nvPr/>
        </p:nvCxnSpPr>
        <p:spPr>
          <a:xfrm>
            <a:off x="7936734" y="399660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7" name="直接箭头连接符 146"/>
          <p:cNvCxnSpPr/>
          <p:nvPr/>
        </p:nvCxnSpPr>
        <p:spPr>
          <a:xfrm>
            <a:off x="8484222" y="4005487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本框 45"/>
              <p:cNvSpPr txBox="1"/>
              <p:nvPr/>
            </p:nvSpPr>
            <p:spPr>
              <a:xfrm>
                <a:off x="2481385" y="3977547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385" y="3977547"/>
                <a:ext cx="211596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208" t="-196" r="-14130" b="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文本框 46"/>
              <p:cNvSpPr txBox="1"/>
              <p:nvPr/>
            </p:nvSpPr>
            <p:spPr>
              <a:xfrm>
                <a:off x="4636555" y="3966767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7" name="文本框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555" y="3966767"/>
                <a:ext cx="211596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98" t="-201" r="-14140" b="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2" grpId="0"/>
      <p:bldP spid="15" grpId="0"/>
      <p:bldP spid="38" grpId="0"/>
      <p:bldP spid="33" grpId="0"/>
      <p:bldP spid="92" grpId="0"/>
      <p:bldP spid="93" grpId="0"/>
      <p:bldP spid="113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34" grpId="0"/>
      <p:bldP spid="135" grpId="0"/>
      <p:bldP spid="137" grpId="0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5800" y="249912"/>
            <a:ext cx="2429345" cy="3394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hape 120"/>
          <p:cNvSpPr/>
          <p:nvPr/>
        </p:nvSpPr>
        <p:spPr>
          <a:xfrm>
            <a:off x="682776" y="679860"/>
            <a:ext cx="7686524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       在</a:t>
            </a:r>
            <a:r>
              <a:rPr lang="en-US" altLang="zh-CN">
                <a:solidFill>
                  <a:schemeClr val="tx1"/>
                </a:solidFill>
              </a:rPr>
              <a:t>ΔABC</a:t>
            </a:r>
            <a:r>
              <a:rPr lang="zh-CN" altLang="en-US">
                <a:solidFill>
                  <a:schemeClr val="tx1"/>
                </a:solidFill>
              </a:rPr>
              <a:t>中，</a:t>
            </a:r>
            <a:r>
              <a:rPr lang="en-US" altLang="zh-CN">
                <a:solidFill>
                  <a:schemeClr val="tx1"/>
                </a:solidFill>
              </a:rPr>
              <a:t>D</a:t>
            </a:r>
            <a:r>
              <a:rPr lang="zh-CN" altLang="en-US">
                <a:solidFill>
                  <a:schemeClr val="tx1"/>
                </a:solidFill>
              </a:rPr>
              <a:t>是</a:t>
            </a:r>
            <a:r>
              <a:rPr lang="en-US" altLang="zh-CN">
                <a:solidFill>
                  <a:schemeClr val="tx1"/>
                </a:solidFill>
              </a:rPr>
              <a:t>AB</a:t>
            </a:r>
            <a:r>
              <a:rPr lang="zh-CN" altLang="en-US">
                <a:solidFill>
                  <a:schemeClr val="tx1"/>
                </a:solidFill>
              </a:rPr>
              <a:t>边上一点</a:t>
            </a:r>
            <a:r>
              <a:rPr lang="en-US" altLang="zh-CN">
                <a:solidFill>
                  <a:schemeClr val="tx1"/>
                </a:solidFill>
              </a:rPr>
              <a:t>.</a:t>
            </a:r>
            <a:r>
              <a:rPr lang="zh-CN" altLang="en-US">
                <a:solidFill>
                  <a:schemeClr val="tx1"/>
                </a:solidFill>
              </a:rPr>
              <a:t>若</a:t>
            </a:r>
            <a:r>
              <a:rPr lang="en-US" altLang="zh-CN">
                <a:solidFill>
                  <a:schemeClr val="tx1"/>
                </a:solidFill>
              </a:rPr>
              <a:t>AD=2DB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CD=     CA+     CB</a:t>
            </a:r>
            <a:r>
              <a:rPr lang="zh-CN" altLang="en-US">
                <a:solidFill>
                  <a:schemeClr val="tx1"/>
                </a:solidFill>
              </a:rPr>
              <a:t>，求     </a:t>
            </a:r>
            <a:r>
              <a:rPr lang="en-US" altLang="zh-CN">
                <a:solidFill>
                  <a:schemeClr val="tx1"/>
                </a:solidFill>
              </a:rPr>
              <a:t>.</a:t>
            </a:r>
            <a:endParaRPr lang="en-US" altLang="zh-CN">
              <a:solidFill>
                <a:schemeClr val="tx1"/>
              </a:solidFill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H="1" flipV="1">
            <a:off x="7078332" y="1695986"/>
            <a:ext cx="1176668" cy="1276349"/>
          </a:xfrm>
          <a:prstGeom prst="straightConnector1">
            <a:avLst/>
          </a:prstGeom>
          <a:noFill/>
          <a:ln w="1270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6416235" y="2597685"/>
            <a:ext cx="1838765" cy="374650"/>
          </a:xfrm>
          <a:prstGeom prst="straightConnector1">
            <a:avLst/>
          </a:prstGeom>
          <a:noFill/>
          <a:ln w="1270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直接箭头连接符 18"/>
          <p:cNvCxnSpPr/>
          <p:nvPr/>
        </p:nvCxnSpPr>
        <p:spPr>
          <a:xfrm flipH="1">
            <a:off x="6143340" y="2972335"/>
            <a:ext cx="2111661" cy="66469"/>
          </a:xfrm>
          <a:prstGeom prst="straightConnector1">
            <a:avLst/>
          </a:prstGeom>
          <a:noFill/>
          <a:ln w="1270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6163570" y="2397845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570" y="2397845"/>
                <a:ext cx="232435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12" t="-31" r="123" b="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/>
              <p:cNvSpPr txBox="1"/>
              <p:nvPr/>
            </p:nvSpPr>
            <p:spPr>
              <a:xfrm>
                <a:off x="7084681" y="1465486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1" name="文本框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4681" y="1465486"/>
                <a:ext cx="232435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67" t="-195" r="5" b="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5904555" y="2900304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555" y="2900304"/>
                <a:ext cx="232435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40" t="-94" r="151" b="1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/>
              <p:cNvSpPr txBox="1"/>
              <p:nvPr/>
            </p:nvSpPr>
            <p:spPr>
              <a:xfrm>
                <a:off x="8295460" y="2867069"/>
                <a:ext cx="23243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3" name="文本框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5460" y="2867069"/>
                <a:ext cx="232435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96" t="-16" r="207" b="6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直接箭头连接符 23"/>
          <p:cNvCxnSpPr/>
          <p:nvPr/>
        </p:nvCxnSpPr>
        <p:spPr>
          <a:xfrm flipH="1">
            <a:off x="6143340" y="1695985"/>
            <a:ext cx="934991" cy="1342819"/>
          </a:xfrm>
          <a:prstGeom prst="straightConnector1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0" name="Shape 120"/>
          <p:cNvSpPr/>
          <p:nvPr/>
        </p:nvSpPr>
        <p:spPr>
          <a:xfrm>
            <a:off x="523760" y="1272035"/>
            <a:ext cx="4626090" cy="213244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由题意可得</a:t>
            </a:r>
            <a:r>
              <a:rPr lang="en-US" altLang="zh-CN">
                <a:solidFill>
                  <a:srgbClr val="0000FF"/>
                </a:solidFill>
              </a:rPr>
              <a:t>A</a:t>
            </a:r>
            <a:r>
              <a:rPr lang="zh-CN" altLang="en-US">
                <a:solidFill>
                  <a:srgbClr val="0000FF"/>
                </a:solidFill>
              </a:rPr>
              <a:t>、</a:t>
            </a:r>
            <a:r>
              <a:rPr lang="en-US" altLang="zh-CN">
                <a:solidFill>
                  <a:srgbClr val="0000FF"/>
                </a:solidFill>
              </a:rPr>
              <a:t>B</a:t>
            </a:r>
            <a:r>
              <a:rPr lang="zh-CN" altLang="en-US">
                <a:solidFill>
                  <a:srgbClr val="0000FF"/>
                </a:solidFill>
              </a:rPr>
              <a:t>、</a:t>
            </a:r>
            <a:r>
              <a:rPr lang="en-US" altLang="zh-CN">
                <a:solidFill>
                  <a:srgbClr val="0000FF"/>
                </a:solidFill>
              </a:rPr>
              <a:t>D</a:t>
            </a:r>
            <a:r>
              <a:rPr lang="zh-CN" altLang="en-US">
                <a:solidFill>
                  <a:srgbClr val="0000FF"/>
                </a:solidFill>
              </a:rPr>
              <a:t>三点共线，</a:t>
            </a:r>
            <a:r>
              <a:rPr lang="en-US" altLang="zh-CN">
                <a:solidFill>
                  <a:srgbClr val="0000FF"/>
                </a:solidFill>
              </a:rPr>
              <a:t>C</a:t>
            </a:r>
            <a:r>
              <a:rPr lang="zh-CN" altLang="en-US">
                <a:solidFill>
                  <a:srgbClr val="0000FF"/>
                </a:solidFill>
              </a:rPr>
              <a:t>为</a:t>
            </a:r>
            <a:r>
              <a:rPr lang="en-US" altLang="zh-CN">
                <a:solidFill>
                  <a:srgbClr val="0000FF"/>
                </a:solidFill>
              </a:rPr>
              <a:t>A</a:t>
            </a:r>
            <a:r>
              <a:rPr lang="zh-CN" altLang="en-US">
                <a:solidFill>
                  <a:srgbClr val="0000FF"/>
                </a:solidFill>
              </a:rPr>
              <a:t>、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        B</a:t>
            </a:r>
            <a:r>
              <a:rPr lang="zh-CN" altLang="en-US">
                <a:solidFill>
                  <a:srgbClr val="0000FF"/>
                </a:solidFill>
              </a:rPr>
              <a:t>、</a:t>
            </a:r>
            <a:r>
              <a:rPr lang="en-US" altLang="zh-CN">
                <a:solidFill>
                  <a:srgbClr val="0000FF"/>
                </a:solidFill>
              </a:rPr>
              <a:t>D</a:t>
            </a:r>
            <a:r>
              <a:rPr lang="zh-CN" altLang="en-US">
                <a:solidFill>
                  <a:srgbClr val="0000FF"/>
                </a:solidFill>
              </a:rPr>
              <a:t>所在直线上一点，且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        CD=    CA+     CB</a:t>
            </a:r>
            <a:r>
              <a:rPr lang="zh-CN" altLang="en-US">
                <a:solidFill>
                  <a:srgbClr val="0000FF"/>
                </a:solidFill>
              </a:rPr>
              <a:t>，则                     ，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        </a:t>
            </a:r>
            <a:r>
              <a:rPr lang="zh-CN" altLang="en-US">
                <a:solidFill>
                  <a:srgbClr val="0000FF"/>
                </a:solidFill>
              </a:rPr>
              <a:t>所以</a:t>
            </a:r>
            <a:r>
              <a:rPr lang="en-US" altLang="zh-CN">
                <a:solidFill>
                  <a:srgbClr val="0000FF"/>
                </a:solidFill>
              </a:rPr>
              <a:t> </a:t>
            </a:r>
            <a:endParaRPr lang="en-US" altLang="zh-CN">
              <a:solidFill>
                <a:srgbClr val="0000FF"/>
              </a:solidFill>
            </a:endParaRPr>
          </a:p>
        </p:txBody>
      </p:sp>
      <p:cxnSp>
        <p:nvCxnSpPr>
          <p:cNvPr id="31" name="直接箭头连接符 30"/>
          <p:cNvCxnSpPr/>
          <p:nvPr/>
        </p:nvCxnSpPr>
        <p:spPr>
          <a:xfrm>
            <a:off x="4433382" y="860593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2" name="直接箭头连接符 31"/>
          <p:cNvCxnSpPr/>
          <p:nvPr/>
        </p:nvCxnSpPr>
        <p:spPr>
          <a:xfrm>
            <a:off x="5011232" y="860593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直接箭头连接符 32"/>
          <p:cNvCxnSpPr/>
          <p:nvPr/>
        </p:nvCxnSpPr>
        <p:spPr>
          <a:xfrm>
            <a:off x="5593050" y="860593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直接箭头连接符 33"/>
          <p:cNvCxnSpPr/>
          <p:nvPr/>
        </p:nvCxnSpPr>
        <p:spPr>
          <a:xfrm>
            <a:off x="6416235" y="860593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直接箭头连接符 34"/>
          <p:cNvCxnSpPr/>
          <p:nvPr/>
        </p:nvCxnSpPr>
        <p:spPr>
          <a:xfrm>
            <a:off x="7231350" y="857586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6" name="直接箭头连接符 35"/>
          <p:cNvCxnSpPr/>
          <p:nvPr/>
        </p:nvCxnSpPr>
        <p:spPr>
          <a:xfrm>
            <a:off x="1304549" y="2547594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直接箭头连接符 36"/>
          <p:cNvCxnSpPr/>
          <p:nvPr/>
        </p:nvCxnSpPr>
        <p:spPr>
          <a:xfrm>
            <a:off x="2061786" y="2547594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直接箭头连接符 37"/>
          <p:cNvCxnSpPr/>
          <p:nvPr/>
        </p:nvCxnSpPr>
        <p:spPr>
          <a:xfrm>
            <a:off x="2895224" y="2547594"/>
            <a:ext cx="27723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文本框 38"/>
              <p:cNvSpPr txBox="1"/>
              <p:nvPr/>
            </p:nvSpPr>
            <p:spPr>
              <a:xfrm>
                <a:off x="6098665" y="690773"/>
                <a:ext cx="201978" cy="5203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9" name="文本框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8665" y="690773"/>
                <a:ext cx="201978" cy="520399"/>
              </a:xfrm>
              <a:prstGeom prst="rect">
                <a:avLst/>
              </a:prstGeom>
              <a:blipFill rotWithShape="1">
                <a:blip r:embed="rId6"/>
                <a:stretch>
                  <a:fillRect l="-62" t="-101" r="-15005" b="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本框 39"/>
              <p:cNvSpPr txBox="1"/>
              <p:nvPr/>
            </p:nvSpPr>
            <p:spPr>
              <a:xfrm>
                <a:off x="6944593" y="857586"/>
                <a:ext cx="19396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593" y="857586"/>
                <a:ext cx="193964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20" t="-121" r="-15773" b="17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文本框 40"/>
              <p:cNvSpPr txBox="1"/>
              <p:nvPr/>
            </p:nvSpPr>
            <p:spPr>
              <a:xfrm>
                <a:off x="7992343" y="890721"/>
                <a:ext cx="19396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1" name="文本框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343" y="890721"/>
                <a:ext cx="193964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20" t="-163" r="-15773" b="2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24"/>
              <p:cNvSpPr txBox="1"/>
              <p:nvPr/>
            </p:nvSpPr>
            <p:spPr>
              <a:xfrm>
                <a:off x="1800745" y="2379905"/>
                <a:ext cx="201978" cy="5203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745" y="2379905"/>
                <a:ext cx="201978" cy="520399"/>
              </a:xfrm>
              <a:prstGeom prst="rect">
                <a:avLst/>
              </a:prstGeom>
              <a:blipFill rotWithShape="1">
                <a:blip r:embed="rId6"/>
                <a:stretch>
                  <a:fillRect l="-257" t="-108" r="-14810" b="5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2608163" y="2566146"/>
                <a:ext cx="19396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163" y="2566146"/>
                <a:ext cx="193964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12" t="-40" r="-15780" b="9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3740255" y="2414644"/>
                <a:ext cx="1046760" cy="5203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zh-CN" altLang="en-US" b="1" i="1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255" y="2414644"/>
                <a:ext cx="1046760" cy="520399"/>
              </a:xfrm>
              <a:prstGeom prst="rect">
                <a:avLst/>
              </a:prstGeom>
              <a:blipFill rotWithShape="1">
                <a:blip r:embed="rId8"/>
                <a:stretch>
                  <a:fillRect l="-10" t="-72" r="-2511" b="1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1745193" y="2996723"/>
                <a:ext cx="633186" cy="5203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zh-CN" altLang="en-US" b="1" i="1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193" y="2996723"/>
                <a:ext cx="633186" cy="520399"/>
              </a:xfrm>
              <a:prstGeom prst="rect">
                <a:avLst/>
              </a:prstGeom>
              <a:blipFill rotWithShape="1">
                <a:blip r:embed="rId9"/>
                <a:stretch>
                  <a:fillRect l="-34" t="-30" r="-4465" b="9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21" grpId="0"/>
      <p:bldP spid="22" grpId="0"/>
      <p:bldP spid="23" grpId="0"/>
      <p:bldP spid="30" grpId="0"/>
      <p:bldP spid="39" grpId="0"/>
      <p:bldP spid="40" grpId="0"/>
      <p:bldP spid="41" grpId="0"/>
      <p:bldP spid="25" grpId="0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120"/>
          <p:cNvSpPr/>
          <p:nvPr/>
        </p:nvSpPr>
        <p:spPr>
          <a:xfrm>
            <a:off x="1384480" y="2004210"/>
            <a:ext cx="5174415" cy="268644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∵</a:t>
            </a:r>
            <a:r>
              <a:rPr lang="en-US" altLang="zh-CN">
                <a:solidFill>
                  <a:srgbClr val="C00000"/>
                </a:solidFill>
              </a:rPr>
              <a:t>E</a:t>
            </a:r>
            <a:r>
              <a:rPr lang="zh-CN" altLang="en-US">
                <a:solidFill>
                  <a:srgbClr val="C00000"/>
                </a:solidFill>
              </a:rPr>
              <a:t>是</a:t>
            </a:r>
            <a:r>
              <a:rPr lang="en-US" altLang="zh-CN">
                <a:solidFill>
                  <a:srgbClr val="C00000"/>
                </a:solidFill>
              </a:rPr>
              <a:t>AC</a:t>
            </a:r>
            <a:r>
              <a:rPr lang="zh-CN" altLang="en-US">
                <a:solidFill>
                  <a:srgbClr val="C00000"/>
                </a:solidFill>
              </a:rPr>
              <a:t>的中点，所以四边形</a:t>
            </a:r>
            <a:r>
              <a:rPr lang="en-US" altLang="zh-CN">
                <a:solidFill>
                  <a:srgbClr val="C00000"/>
                </a:solidFill>
              </a:rPr>
              <a:t>ABCG</a:t>
            </a:r>
            <a:r>
              <a:rPr lang="zh-CN" altLang="en-US">
                <a:solidFill>
                  <a:srgbClr val="C00000"/>
                </a:solidFill>
              </a:rPr>
              <a:t>是平行四边形，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所以</a:t>
            </a:r>
            <a:r>
              <a:rPr lang="en-US" altLang="zh-CN">
                <a:solidFill>
                  <a:srgbClr val="C00000"/>
                </a:solidFill>
              </a:rPr>
              <a:t>AG=BC</a:t>
            </a:r>
            <a:r>
              <a:rPr lang="zh-CN" altLang="en-US">
                <a:solidFill>
                  <a:srgbClr val="C00000"/>
                </a:solidFill>
              </a:rPr>
              <a:t>，所以</a:t>
            </a:r>
            <a:r>
              <a:rPr lang="en-US" altLang="zh-CN">
                <a:solidFill>
                  <a:srgbClr val="C00000"/>
                </a:solidFill>
              </a:rPr>
              <a:t>DG=DA+AG=            .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又∵</a:t>
            </a:r>
            <a:r>
              <a:rPr lang="en-US" altLang="zh-CN">
                <a:solidFill>
                  <a:srgbClr val="C00000"/>
                </a:solidFill>
              </a:rPr>
              <a:t>EF</a:t>
            </a:r>
            <a:r>
              <a:rPr lang="zh-CN" altLang="en-US">
                <a:solidFill>
                  <a:srgbClr val="C00000"/>
                </a:solidFill>
              </a:rPr>
              <a:t>是</a:t>
            </a:r>
            <a:r>
              <a:rPr lang="en-US" altLang="zh-CN">
                <a:solidFill>
                  <a:srgbClr val="C00000"/>
                </a:solidFill>
              </a:rPr>
              <a:t>ΔBGD</a:t>
            </a:r>
            <a:r>
              <a:rPr lang="zh-CN" altLang="en-US">
                <a:solidFill>
                  <a:srgbClr val="C00000"/>
                </a:solidFill>
              </a:rPr>
              <a:t>的中位线，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所以 </a:t>
            </a:r>
            <a:r>
              <a:rPr lang="en-US" altLang="zh-CN">
                <a:solidFill>
                  <a:srgbClr val="C00000"/>
                </a:solidFill>
              </a:rPr>
              <a:t>EF=    GD=      DG</a:t>
            </a:r>
            <a:r>
              <a:rPr lang="zh-CN" altLang="en-US">
                <a:solidFill>
                  <a:srgbClr val="C00000"/>
                </a:solidFill>
              </a:rPr>
              <a:t>，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所以</a:t>
            </a:r>
            <a:r>
              <a:rPr lang="en-US" altLang="zh-CN">
                <a:solidFill>
                  <a:srgbClr val="C00000"/>
                </a:solidFill>
              </a:rPr>
              <a:t>EF=                  .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95" name="矩形: 圆角 94"/>
          <p:cNvSpPr/>
          <p:nvPr/>
        </p:nvSpPr>
        <p:spPr>
          <a:xfrm>
            <a:off x="4137530" y="3425417"/>
            <a:ext cx="2366448" cy="1328021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   因为四边形</a:t>
            </a:r>
            <a:r>
              <a:rPr kumimoji="0" lang="en-US" altLang="zh-CN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ABCD</a:t>
            </a:r>
            <a:r>
              <a:rPr kumimoji="0" lang="zh-CN" altLang="en-US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不一定是梯形，所以</a:t>
            </a:r>
            <a:r>
              <a:rPr kumimoji="0" lang="en-US" altLang="zh-CN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E</a:t>
            </a:r>
            <a:r>
              <a:rPr kumimoji="0" lang="zh-CN" altLang="en-US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点不一定是</a:t>
            </a:r>
            <a:r>
              <a:rPr kumimoji="0" lang="en-US" altLang="zh-CN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BG</a:t>
            </a:r>
            <a:r>
              <a:rPr kumimoji="0" lang="zh-CN" altLang="en-US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的中点</a:t>
            </a:r>
            <a:r>
              <a:rPr kumimoji="0" lang="en-US" altLang="zh-CN" sz="1600" b="0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.</a:t>
            </a:r>
            <a:endParaRPr kumimoji="0" lang="zh-CN" altLang="en-US" sz="1600" b="0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7" name="矩形: 圆角 76"/>
          <p:cNvSpPr/>
          <p:nvPr/>
        </p:nvSpPr>
        <p:spPr>
          <a:xfrm>
            <a:off x="3088838" y="225359"/>
            <a:ext cx="2948708" cy="408620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平面几何性质运用不准确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469" y="674685"/>
            <a:ext cx="975557" cy="6405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74345"/>
            <a:ext cx="2197100" cy="387137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596760" y="790208"/>
            <a:ext cx="597899" cy="374568"/>
          </a:xfrm>
          <a:prstGeom prst="roundRect">
            <a:avLst/>
          </a:prstGeom>
          <a:solidFill>
            <a:srgbClr val="FFFF00">
              <a:alpha val="67000"/>
            </a:srgbClr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坑①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Shape 120"/>
          <p:cNvSpPr/>
          <p:nvPr/>
        </p:nvSpPr>
        <p:spPr>
          <a:xfrm>
            <a:off x="1413027" y="756060"/>
            <a:ext cx="514586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如图，</a:t>
            </a:r>
            <a:r>
              <a:rPr lang="en-US" altLang="zh-CN">
                <a:solidFill>
                  <a:schemeClr val="tx1"/>
                </a:solidFill>
              </a:rPr>
              <a:t>E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F</a:t>
            </a:r>
            <a:r>
              <a:rPr lang="zh-CN" altLang="en-US">
                <a:solidFill>
                  <a:schemeClr val="tx1"/>
                </a:solidFill>
              </a:rPr>
              <a:t>分别是四边形</a:t>
            </a:r>
            <a:r>
              <a:rPr lang="en-US" altLang="zh-CN">
                <a:solidFill>
                  <a:schemeClr val="tx1"/>
                </a:solidFill>
              </a:rPr>
              <a:t>ABCD</a:t>
            </a:r>
            <a:r>
              <a:rPr lang="zh-CN" altLang="en-US">
                <a:solidFill>
                  <a:schemeClr val="tx1"/>
                </a:solidFill>
              </a:rPr>
              <a:t>对角线</a:t>
            </a:r>
            <a:r>
              <a:rPr lang="en-US" altLang="zh-CN">
                <a:solidFill>
                  <a:schemeClr val="tx1"/>
                </a:solidFill>
              </a:rPr>
              <a:t>AC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BD</a:t>
            </a:r>
            <a:r>
              <a:rPr lang="zh-CN" altLang="en-US">
                <a:solidFill>
                  <a:schemeClr val="tx1"/>
                </a:solidFill>
              </a:rPr>
              <a:t>的中点，设</a:t>
            </a:r>
            <a:r>
              <a:rPr lang="en-US" altLang="zh-CN">
                <a:solidFill>
                  <a:schemeClr val="tx1"/>
                </a:solidFill>
              </a:rPr>
              <a:t>BC=    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DA=     </a:t>
            </a:r>
            <a:r>
              <a:rPr lang="zh-CN" altLang="en-US">
                <a:solidFill>
                  <a:schemeClr val="tx1"/>
                </a:solidFill>
              </a:rPr>
              <a:t>，试用     ，    表示</a:t>
            </a:r>
            <a:r>
              <a:rPr lang="en-US" altLang="zh-CN">
                <a:solidFill>
                  <a:schemeClr val="tx1"/>
                </a:solidFill>
              </a:rPr>
              <a:t>EF.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6" name="Shape 120"/>
          <p:cNvSpPr/>
          <p:nvPr/>
        </p:nvSpPr>
        <p:spPr>
          <a:xfrm>
            <a:off x="427290" y="1567616"/>
            <a:ext cx="609103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错解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r>
              <a:rPr lang="zh-CN" altLang="en-US">
                <a:solidFill>
                  <a:srgbClr val="C00000"/>
                </a:solidFill>
              </a:rPr>
              <a:t>连接</a:t>
            </a:r>
            <a:r>
              <a:rPr lang="en-US" altLang="zh-CN">
                <a:solidFill>
                  <a:srgbClr val="C00000"/>
                </a:solidFill>
              </a:rPr>
              <a:t>BE</a:t>
            </a:r>
            <a:r>
              <a:rPr lang="zh-CN" altLang="en-US">
                <a:solidFill>
                  <a:srgbClr val="C00000"/>
                </a:solidFill>
              </a:rPr>
              <a:t>并延长，交</a:t>
            </a:r>
            <a:r>
              <a:rPr lang="en-US" altLang="zh-CN">
                <a:solidFill>
                  <a:srgbClr val="C00000"/>
                </a:solidFill>
              </a:rPr>
              <a:t>CD</a:t>
            </a:r>
            <a:r>
              <a:rPr lang="zh-CN" altLang="en-US">
                <a:solidFill>
                  <a:srgbClr val="C00000"/>
                </a:solidFill>
              </a:rPr>
              <a:t>于</a:t>
            </a:r>
            <a:r>
              <a:rPr lang="en-US" altLang="zh-CN">
                <a:solidFill>
                  <a:srgbClr val="C00000"/>
                </a:solidFill>
              </a:rPr>
              <a:t>G</a:t>
            </a:r>
            <a:r>
              <a:rPr lang="zh-CN" altLang="en-US">
                <a:solidFill>
                  <a:srgbClr val="C00000"/>
                </a:solidFill>
              </a:rPr>
              <a:t>，连接</a:t>
            </a:r>
            <a:r>
              <a:rPr lang="en-US" altLang="zh-CN">
                <a:solidFill>
                  <a:srgbClr val="C00000"/>
                </a:solidFill>
              </a:rPr>
              <a:t>AG</a:t>
            </a:r>
            <a:r>
              <a:rPr lang="zh-CN" altLang="en-US">
                <a:solidFill>
                  <a:srgbClr val="C00000"/>
                </a:solidFill>
              </a:rPr>
              <a:t>，如图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2" name="椭圆 1"/>
          <p:cNvSpPr/>
          <p:nvPr/>
        </p:nvSpPr>
        <p:spPr>
          <a:xfrm>
            <a:off x="2770373" y="165358"/>
            <a:ext cx="511688" cy="511688"/>
          </a:xfrm>
          <a:prstGeom prst="ellipse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星形: 五角 23"/>
          <p:cNvSpPr/>
          <p:nvPr/>
        </p:nvSpPr>
        <p:spPr>
          <a:xfrm>
            <a:off x="2826708" y="184326"/>
            <a:ext cx="423311" cy="423311"/>
          </a:xfrm>
          <a:prstGeom prst="star5">
            <a:avLst/>
          </a:prstGeom>
          <a:solidFill>
            <a:srgbClr val="FF0000"/>
          </a:solidFill>
          <a:ln w="12700" cap="flat">
            <a:solidFill>
              <a:srgbClr val="FFFF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8" name="平行四边形 77"/>
          <p:cNvSpPr/>
          <p:nvPr/>
        </p:nvSpPr>
        <p:spPr>
          <a:xfrm>
            <a:off x="6692615" y="853063"/>
            <a:ext cx="1741207" cy="1188513"/>
          </a:xfrm>
          <a:custGeom>
            <a:avLst/>
            <a:gdLst>
              <a:gd name="connsiteX0" fmla="*/ 362052 w 1741207"/>
              <a:gd name="connsiteY0" fmla="*/ 1188513 h 1188513"/>
              <a:gd name="connsiteX1" fmla="*/ 0 w 1741207"/>
              <a:gd name="connsiteY1" fmla="*/ 375781 h 1188513"/>
              <a:gd name="connsiteX2" fmla="*/ 1741207 w 1741207"/>
              <a:gd name="connsiteY2" fmla="*/ 0 h 1188513"/>
              <a:gd name="connsiteX3" fmla="*/ 1383015 w 1741207"/>
              <a:gd name="connsiteY3" fmla="*/ 1188513 h 1188513"/>
              <a:gd name="connsiteX4" fmla="*/ 362052 w 1741207"/>
              <a:gd name="connsiteY4" fmla="*/ 1188513 h 1188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1207" h="1188513">
                <a:moveTo>
                  <a:pt x="362052" y="1188513"/>
                </a:moveTo>
                <a:lnTo>
                  <a:pt x="0" y="375781"/>
                </a:lnTo>
                <a:lnTo>
                  <a:pt x="1741207" y="0"/>
                </a:lnTo>
                <a:lnTo>
                  <a:pt x="1383015" y="1188513"/>
                </a:lnTo>
                <a:lnTo>
                  <a:pt x="362052" y="1188513"/>
                </a:ln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89" name="直接连接符 88"/>
          <p:cNvCxnSpPr>
            <a:stCxn id="78" idx="0"/>
            <a:endCxn id="78" idx="2"/>
          </p:cNvCxnSpPr>
          <p:nvPr/>
        </p:nvCxnSpPr>
        <p:spPr>
          <a:xfrm flipV="1">
            <a:off x="7054667" y="853063"/>
            <a:ext cx="1379155" cy="1188513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3" name="直接连接符 112"/>
          <p:cNvCxnSpPr>
            <a:endCxn id="78" idx="1"/>
          </p:cNvCxnSpPr>
          <p:nvPr/>
        </p:nvCxnSpPr>
        <p:spPr>
          <a:xfrm flipH="1" flipV="1">
            <a:off x="6692615" y="1228844"/>
            <a:ext cx="1381322" cy="812734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文本框 114"/>
              <p:cNvSpPr txBox="1"/>
              <p:nvPr/>
            </p:nvSpPr>
            <p:spPr>
              <a:xfrm>
                <a:off x="6817008" y="1923478"/>
                <a:ext cx="2164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5" name="文本框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7008" y="1923478"/>
                <a:ext cx="21640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31" t="-23" r="-14013" b="7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文本框 115"/>
              <p:cNvSpPr txBox="1"/>
              <p:nvPr/>
            </p:nvSpPr>
            <p:spPr>
              <a:xfrm>
                <a:off x="8013200" y="2041577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6" name="文本框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3200" y="2041577"/>
                <a:ext cx="230832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58" t="-19" r="-13004" b="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文本框 116"/>
              <p:cNvSpPr txBox="1"/>
              <p:nvPr/>
            </p:nvSpPr>
            <p:spPr>
              <a:xfrm>
                <a:off x="8483161" y="724182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7" name="文本框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3161" y="724182"/>
                <a:ext cx="208390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94" t="-102" r="-14784" b="1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文本框 117"/>
              <p:cNvSpPr txBox="1"/>
              <p:nvPr/>
            </p:nvSpPr>
            <p:spPr>
              <a:xfrm>
                <a:off x="6524673" y="938176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8" name="文本框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73" y="938176"/>
                <a:ext cx="23724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0" t="-101" r="-12663" b="1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文本框 118"/>
              <p:cNvSpPr txBox="1"/>
              <p:nvPr/>
            </p:nvSpPr>
            <p:spPr>
              <a:xfrm>
                <a:off x="7393299" y="1718927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9" name="文本框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3299" y="1718927"/>
                <a:ext cx="232436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71" t="-223" r="-13105" b="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7275875" y="1328343"/>
                <a:ext cx="21480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5875" y="1328343"/>
                <a:ext cx="214802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1" t="-201" r="-14384" b="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7714838" y="1418322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𝑭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838" y="1418322"/>
                <a:ext cx="21159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05" t="-132" r="-14233" b="1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椭圆 8"/>
          <p:cNvSpPr/>
          <p:nvPr/>
        </p:nvSpPr>
        <p:spPr>
          <a:xfrm>
            <a:off x="7370439" y="1614089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7737708" y="1411044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31" name="直接箭头连接符 30"/>
          <p:cNvCxnSpPr/>
          <p:nvPr/>
        </p:nvCxnSpPr>
        <p:spPr>
          <a:xfrm flipH="1">
            <a:off x="7402423" y="1439605"/>
            <a:ext cx="352756" cy="188058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本框 34"/>
              <p:cNvSpPr txBox="1"/>
              <p:nvPr/>
            </p:nvSpPr>
            <p:spPr>
              <a:xfrm>
                <a:off x="2809462" y="125720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462" y="1257204"/>
                <a:ext cx="206788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07" t="-195" r="-14740" b="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本框 35"/>
              <p:cNvSpPr txBox="1"/>
              <p:nvPr/>
            </p:nvSpPr>
            <p:spPr>
              <a:xfrm>
                <a:off x="3857289" y="1259883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6" name="文本框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289" y="1259883"/>
                <a:ext cx="203581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47" t="-16" r="-14950" b="6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5358721" y="1272544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8721" y="1272544"/>
                <a:ext cx="203581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290" t="-1" r="-14806" b="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文本框 37"/>
              <p:cNvSpPr txBox="1"/>
              <p:nvPr/>
            </p:nvSpPr>
            <p:spPr>
              <a:xfrm>
                <a:off x="4905113" y="127880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8" name="文本框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113" y="1278803"/>
                <a:ext cx="206788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80" t="-198" r="-14667" b="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直接箭头连接符 38"/>
          <p:cNvCxnSpPr/>
          <p:nvPr/>
        </p:nvCxnSpPr>
        <p:spPr>
          <a:xfrm>
            <a:off x="2826708" y="1315202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直接箭头连接符 40"/>
          <p:cNvCxnSpPr/>
          <p:nvPr/>
        </p:nvCxnSpPr>
        <p:spPr>
          <a:xfrm>
            <a:off x="3883983" y="130166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直接箭头连接符 41"/>
          <p:cNvCxnSpPr/>
          <p:nvPr/>
        </p:nvCxnSpPr>
        <p:spPr>
          <a:xfrm>
            <a:off x="4942354" y="133147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直接箭头连接符 42"/>
          <p:cNvCxnSpPr/>
          <p:nvPr/>
        </p:nvCxnSpPr>
        <p:spPr>
          <a:xfrm>
            <a:off x="5358721" y="1292498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直接箭头连接符 43"/>
          <p:cNvCxnSpPr/>
          <p:nvPr/>
        </p:nvCxnSpPr>
        <p:spPr>
          <a:xfrm>
            <a:off x="6171079" y="1257204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接箭头连接符 44"/>
          <p:cNvCxnSpPr/>
          <p:nvPr/>
        </p:nvCxnSpPr>
        <p:spPr>
          <a:xfrm>
            <a:off x="2356883" y="1233510"/>
            <a:ext cx="264634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直接箭头连接符 46"/>
          <p:cNvCxnSpPr/>
          <p:nvPr/>
        </p:nvCxnSpPr>
        <p:spPr>
          <a:xfrm>
            <a:off x="3321289" y="1242939"/>
            <a:ext cx="264634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直接箭头连接符 47"/>
          <p:cNvCxnSpPr>
            <a:endCxn id="78" idx="0"/>
          </p:cNvCxnSpPr>
          <p:nvPr/>
        </p:nvCxnSpPr>
        <p:spPr>
          <a:xfrm>
            <a:off x="6690822" y="1222910"/>
            <a:ext cx="363845" cy="818666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>
            <a:endCxn id="78" idx="2"/>
          </p:cNvCxnSpPr>
          <p:nvPr/>
        </p:nvCxnSpPr>
        <p:spPr>
          <a:xfrm flipV="1">
            <a:off x="8073937" y="853063"/>
            <a:ext cx="359885" cy="118689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接箭头连接符 54"/>
          <p:cNvCxnSpPr/>
          <p:nvPr/>
        </p:nvCxnSpPr>
        <p:spPr>
          <a:xfrm>
            <a:off x="1886146" y="2728481"/>
            <a:ext cx="264634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>
            <a:off x="2374302" y="2728481"/>
            <a:ext cx="264634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箭头连接符 56"/>
          <p:cNvCxnSpPr/>
          <p:nvPr/>
        </p:nvCxnSpPr>
        <p:spPr>
          <a:xfrm>
            <a:off x="3362281" y="2728481"/>
            <a:ext cx="264634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直接箭头连接符 57"/>
          <p:cNvCxnSpPr/>
          <p:nvPr/>
        </p:nvCxnSpPr>
        <p:spPr>
          <a:xfrm>
            <a:off x="3850166" y="2720481"/>
            <a:ext cx="264634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直接箭头连接符 58"/>
          <p:cNvCxnSpPr/>
          <p:nvPr/>
        </p:nvCxnSpPr>
        <p:spPr>
          <a:xfrm>
            <a:off x="4378347" y="2712376"/>
            <a:ext cx="264634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文本框 59"/>
              <p:cNvSpPr txBox="1"/>
              <p:nvPr/>
            </p:nvSpPr>
            <p:spPr>
              <a:xfrm>
                <a:off x="4942354" y="2751437"/>
                <a:ext cx="62196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0" name="文本框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2354" y="2751437"/>
                <a:ext cx="621965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24" t="-223" r="-4726" b="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直接箭头连接符 60"/>
          <p:cNvCxnSpPr/>
          <p:nvPr/>
        </p:nvCxnSpPr>
        <p:spPr>
          <a:xfrm>
            <a:off x="4964259" y="2754474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5383061" y="2775905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平行四边形 77"/>
          <p:cNvSpPr/>
          <p:nvPr/>
        </p:nvSpPr>
        <p:spPr>
          <a:xfrm>
            <a:off x="6721324" y="2949528"/>
            <a:ext cx="1741207" cy="1188513"/>
          </a:xfrm>
          <a:custGeom>
            <a:avLst/>
            <a:gdLst>
              <a:gd name="connsiteX0" fmla="*/ 362052 w 1741207"/>
              <a:gd name="connsiteY0" fmla="*/ 1188513 h 1188513"/>
              <a:gd name="connsiteX1" fmla="*/ 0 w 1741207"/>
              <a:gd name="connsiteY1" fmla="*/ 375781 h 1188513"/>
              <a:gd name="connsiteX2" fmla="*/ 1741207 w 1741207"/>
              <a:gd name="connsiteY2" fmla="*/ 0 h 1188513"/>
              <a:gd name="connsiteX3" fmla="*/ 1383015 w 1741207"/>
              <a:gd name="connsiteY3" fmla="*/ 1188513 h 1188513"/>
              <a:gd name="connsiteX4" fmla="*/ 362052 w 1741207"/>
              <a:gd name="connsiteY4" fmla="*/ 1188513 h 1188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1207" h="1188513">
                <a:moveTo>
                  <a:pt x="362052" y="1188513"/>
                </a:moveTo>
                <a:lnTo>
                  <a:pt x="0" y="375781"/>
                </a:lnTo>
                <a:lnTo>
                  <a:pt x="1741207" y="0"/>
                </a:lnTo>
                <a:lnTo>
                  <a:pt x="1383015" y="1188513"/>
                </a:lnTo>
                <a:lnTo>
                  <a:pt x="362052" y="1188513"/>
                </a:ln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64" name="直接连接符 63"/>
          <p:cNvCxnSpPr>
            <a:stCxn id="63" idx="0"/>
            <a:endCxn id="63" idx="2"/>
          </p:cNvCxnSpPr>
          <p:nvPr/>
        </p:nvCxnSpPr>
        <p:spPr>
          <a:xfrm flipV="1">
            <a:off x="7083376" y="2949528"/>
            <a:ext cx="1379155" cy="1188513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接连接符 64"/>
          <p:cNvCxnSpPr>
            <a:endCxn id="63" idx="1"/>
          </p:cNvCxnSpPr>
          <p:nvPr/>
        </p:nvCxnSpPr>
        <p:spPr>
          <a:xfrm flipH="1" flipV="1">
            <a:off x="6721324" y="3325309"/>
            <a:ext cx="1381322" cy="812734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本框 65"/>
              <p:cNvSpPr txBox="1"/>
              <p:nvPr/>
            </p:nvSpPr>
            <p:spPr>
              <a:xfrm>
                <a:off x="6845717" y="4019943"/>
                <a:ext cx="2164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6" name="文本框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717" y="4019943"/>
                <a:ext cx="21640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93" t="-142" r="-13952" b="19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/>
              <p:cNvSpPr txBox="1"/>
              <p:nvPr/>
            </p:nvSpPr>
            <p:spPr>
              <a:xfrm>
                <a:off x="8041909" y="4138042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1909" y="4138042"/>
                <a:ext cx="230832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17" t="-138" r="-12946" b="18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/>
              <p:cNvSpPr txBox="1"/>
              <p:nvPr/>
            </p:nvSpPr>
            <p:spPr>
              <a:xfrm>
                <a:off x="8511870" y="2820647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8" name="文本框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870" y="2820647"/>
                <a:ext cx="208390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58" t="-221" r="-14720" b="4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文本框 68"/>
              <p:cNvSpPr txBox="1"/>
              <p:nvPr/>
            </p:nvSpPr>
            <p:spPr>
              <a:xfrm>
                <a:off x="6553382" y="3034641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9" name="文本框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382" y="3034641"/>
                <a:ext cx="23724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77" t="-221" r="-12607" b="4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7422008" y="3815392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2008" y="3815392"/>
                <a:ext cx="232436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55" t="-113" r="-13320" b="16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文本框 70"/>
              <p:cNvSpPr txBox="1"/>
              <p:nvPr/>
            </p:nvSpPr>
            <p:spPr>
              <a:xfrm>
                <a:off x="7359513" y="3437367"/>
                <a:ext cx="21480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1" name="文本框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9513" y="3437367"/>
                <a:ext cx="214802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32" t="-40" r="-14174" b="9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文本框 71"/>
              <p:cNvSpPr txBox="1"/>
              <p:nvPr/>
            </p:nvSpPr>
            <p:spPr>
              <a:xfrm>
                <a:off x="7861540" y="3447129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𝑭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1540" y="3447129"/>
                <a:ext cx="21159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13" t="-126" r="-14225" b="17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椭圆 72"/>
          <p:cNvSpPr/>
          <p:nvPr/>
        </p:nvSpPr>
        <p:spPr>
          <a:xfrm>
            <a:off x="7399148" y="3710554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4" name="椭圆 73"/>
          <p:cNvSpPr/>
          <p:nvPr/>
        </p:nvSpPr>
        <p:spPr>
          <a:xfrm>
            <a:off x="7766417" y="3507509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75" name="直接箭头连接符 74"/>
          <p:cNvCxnSpPr/>
          <p:nvPr/>
        </p:nvCxnSpPr>
        <p:spPr>
          <a:xfrm flipH="1">
            <a:off x="7431132" y="3536070"/>
            <a:ext cx="352756" cy="188058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直接箭头连接符 75"/>
          <p:cNvCxnSpPr>
            <a:endCxn id="63" idx="0"/>
          </p:cNvCxnSpPr>
          <p:nvPr/>
        </p:nvCxnSpPr>
        <p:spPr>
          <a:xfrm>
            <a:off x="6719531" y="3319375"/>
            <a:ext cx="363845" cy="818666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接箭头连接符 78"/>
          <p:cNvCxnSpPr>
            <a:endCxn id="63" idx="2"/>
          </p:cNvCxnSpPr>
          <p:nvPr/>
        </p:nvCxnSpPr>
        <p:spPr>
          <a:xfrm flipV="1">
            <a:off x="8102646" y="2949528"/>
            <a:ext cx="359885" cy="118689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接连接符 79"/>
          <p:cNvCxnSpPr/>
          <p:nvPr/>
        </p:nvCxnSpPr>
        <p:spPr>
          <a:xfrm flipH="1" flipV="1">
            <a:off x="7596044" y="3166410"/>
            <a:ext cx="503264" cy="970008"/>
          </a:xfrm>
          <a:prstGeom prst="line">
            <a:avLst/>
          </a:prstGeom>
          <a:noFill/>
          <a:ln w="19050" cap="flat">
            <a:solidFill>
              <a:srgbClr val="FF00FF"/>
            </a:solidFill>
            <a:prstDash val="sys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接箭头连接符 80"/>
          <p:cNvCxnSpPr/>
          <p:nvPr/>
        </p:nvCxnSpPr>
        <p:spPr>
          <a:xfrm flipV="1">
            <a:off x="7085169" y="3097646"/>
            <a:ext cx="510397" cy="1027947"/>
          </a:xfrm>
          <a:prstGeom prst="straightConnector1">
            <a:avLst/>
          </a:prstGeom>
          <a:noFill/>
          <a:ln w="19050" cap="flat">
            <a:solidFill>
              <a:srgbClr val="FF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文本框 83"/>
              <p:cNvSpPr txBox="1"/>
              <p:nvPr/>
            </p:nvSpPr>
            <p:spPr>
              <a:xfrm>
                <a:off x="7482121" y="2800247"/>
                <a:ext cx="21961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𝑮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4" name="文本框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2121" y="2800247"/>
                <a:ext cx="219612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251" t="-192" r="-13384" b="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5" name="文本框 84"/>
              <p:cNvSpPr txBox="1"/>
              <p:nvPr/>
            </p:nvSpPr>
            <p:spPr>
              <a:xfrm>
                <a:off x="2419539" y="3726803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5" name="文本框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539" y="3726803"/>
                <a:ext cx="181139" cy="461024"/>
              </a:xfrm>
              <a:prstGeom prst="rect">
                <a:avLst/>
              </a:prstGeom>
              <a:blipFill rotWithShape="1">
                <a:blip r:embed="rId14"/>
                <a:stretch>
                  <a:fillRect l="-104" t="-135" r="-1452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6" name="文本框 85"/>
              <p:cNvSpPr txBox="1"/>
              <p:nvPr/>
            </p:nvSpPr>
            <p:spPr>
              <a:xfrm>
                <a:off x="3108083" y="3737466"/>
                <a:ext cx="369204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6" name="文本框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083" y="3737466"/>
                <a:ext cx="369204" cy="461024"/>
              </a:xfrm>
              <a:prstGeom prst="rect">
                <a:avLst/>
              </a:prstGeom>
              <a:blipFill rotWithShape="1">
                <a:blip r:embed="rId15"/>
                <a:stretch>
                  <a:fillRect l="-106" t="-107" r="-8248" b="11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7" name="文本框 86"/>
              <p:cNvSpPr txBox="1"/>
              <p:nvPr/>
            </p:nvSpPr>
            <p:spPr>
              <a:xfrm>
                <a:off x="2290641" y="4276541"/>
                <a:ext cx="1071640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7" name="文本框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0641" y="4276541"/>
                <a:ext cx="1071640" cy="461024"/>
              </a:xfrm>
              <a:prstGeom prst="rect">
                <a:avLst/>
              </a:prstGeom>
              <a:blipFill rotWithShape="1">
                <a:blip r:embed="rId16"/>
                <a:stretch>
                  <a:fillRect l="-18" t="-98" r="-2552" b="10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直接箭头连接符 87"/>
          <p:cNvCxnSpPr/>
          <p:nvPr/>
        </p:nvCxnSpPr>
        <p:spPr>
          <a:xfrm>
            <a:off x="1919963" y="3823165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0" name="直接箭头连接符 89"/>
          <p:cNvCxnSpPr/>
          <p:nvPr/>
        </p:nvCxnSpPr>
        <p:spPr>
          <a:xfrm>
            <a:off x="2682039" y="3815392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1" name="直接箭头连接符 90"/>
          <p:cNvCxnSpPr/>
          <p:nvPr/>
        </p:nvCxnSpPr>
        <p:spPr>
          <a:xfrm>
            <a:off x="3585923" y="3823165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2711299" y="4415041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3104841" y="4415041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图片 3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177" y="3191374"/>
            <a:ext cx="1234038" cy="39425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500"/>
                            </p:stCondLst>
                            <p:childTnLst>
                              <p:par>
                                <p:cTn id="10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000"/>
                            </p:stCondLst>
                            <p:childTnLst>
                              <p:par>
                                <p:cTn id="1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000"/>
                            </p:stCondLst>
                            <p:childTnLst>
                              <p:par>
                                <p:cTn id="1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500"/>
                            </p:stCondLst>
                            <p:childTnLst>
                              <p:par>
                                <p:cTn id="1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95" grpId="0"/>
      <p:bldP spid="77" grpId="0"/>
      <p:bldP spid="4" grpId="0"/>
      <p:bldP spid="5" grpId="0"/>
      <p:bldP spid="26" grpId="0"/>
      <p:bldP spid="2" grpId="0"/>
      <p:bldP spid="24" grpId="0"/>
      <p:bldP spid="78" grpId="0"/>
      <p:bldP spid="115" grpId="0"/>
      <p:bldP spid="116" grpId="0"/>
      <p:bldP spid="117" grpId="0"/>
      <p:bldP spid="118" grpId="0"/>
      <p:bldP spid="119" grpId="0"/>
      <p:bldP spid="28" grpId="0"/>
      <p:bldP spid="29" grpId="0"/>
      <p:bldP spid="9" grpId="0"/>
      <p:bldP spid="30" grpId="0"/>
      <p:bldP spid="35" grpId="0"/>
      <p:bldP spid="36" grpId="0"/>
      <p:bldP spid="37" grpId="0"/>
      <p:bldP spid="38" grpId="0"/>
      <p:bldP spid="60" grpId="0"/>
      <p:bldP spid="63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84" grpId="0"/>
      <p:bldP spid="85" grpId="0"/>
      <p:bldP spid="86" grpId="0"/>
      <p:bldP spid="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120"/>
          <p:cNvSpPr/>
          <p:nvPr/>
        </p:nvSpPr>
        <p:spPr>
          <a:xfrm>
            <a:off x="1381533" y="2046520"/>
            <a:ext cx="2893158" cy="102444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在</a:t>
            </a:r>
            <a:r>
              <a:rPr lang="en-US" altLang="zh-CN">
                <a:solidFill>
                  <a:srgbClr val="0000FF"/>
                </a:solidFill>
              </a:rPr>
              <a:t>ΔABC</a:t>
            </a:r>
            <a:r>
              <a:rPr lang="zh-CN" altLang="en-US">
                <a:solidFill>
                  <a:srgbClr val="0000FF"/>
                </a:solidFill>
              </a:rPr>
              <a:t>中，</a:t>
            </a:r>
            <a:r>
              <a:rPr lang="en-US" altLang="zh-CN">
                <a:solidFill>
                  <a:srgbClr val="0000FF"/>
                </a:solidFill>
              </a:rPr>
              <a:t>EP</a:t>
            </a:r>
            <a:r>
              <a:rPr lang="zh-CN" altLang="en-US">
                <a:solidFill>
                  <a:srgbClr val="0000FF"/>
                </a:solidFill>
              </a:rPr>
              <a:t>是中位线，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所以</a:t>
            </a:r>
            <a:r>
              <a:rPr lang="en-US" altLang="zh-CN">
                <a:solidFill>
                  <a:srgbClr val="0000FF"/>
                </a:solidFill>
              </a:rPr>
              <a:t>PE=    BC+        .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77" name="矩形: 圆角 76"/>
          <p:cNvSpPr/>
          <p:nvPr/>
        </p:nvSpPr>
        <p:spPr>
          <a:xfrm>
            <a:off x="3088838" y="225359"/>
            <a:ext cx="2948708" cy="408620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平面几何性质运用不准确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469" y="674685"/>
            <a:ext cx="975557" cy="6405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74345"/>
            <a:ext cx="2197100" cy="387137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596760" y="790208"/>
            <a:ext cx="597899" cy="374568"/>
          </a:xfrm>
          <a:prstGeom prst="roundRect">
            <a:avLst/>
          </a:prstGeom>
          <a:solidFill>
            <a:srgbClr val="FFFF00">
              <a:alpha val="67000"/>
            </a:srgbClr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坑①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Shape 120"/>
          <p:cNvSpPr/>
          <p:nvPr/>
        </p:nvSpPr>
        <p:spPr>
          <a:xfrm>
            <a:off x="1413027" y="756060"/>
            <a:ext cx="514586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如图，</a:t>
            </a:r>
            <a:r>
              <a:rPr lang="en-US" altLang="zh-CN">
                <a:solidFill>
                  <a:schemeClr val="tx1"/>
                </a:solidFill>
              </a:rPr>
              <a:t>E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F</a:t>
            </a:r>
            <a:r>
              <a:rPr lang="zh-CN" altLang="en-US">
                <a:solidFill>
                  <a:schemeClr val="tx1"/>
                </a:solidFill>
              </a:rPr>
              <a:t>分别是四边形</a:t>
            </a:r>
            <a:r>
              <a:rPr lang="en-US" altLang="zh-CN">
                <a:solidFill>
                  <a:schemeClr val="tx1"/>
                </a:solidFill>
              </a:rPr>
              <a:t>ABCD</a:t>
            </a:r>
            <a:r>
              <a:rPr lang="zh-CN" altLang="en-US">
                <a:solidFill>
                  <a:schemeClr val="tx1"/>
                </a:solidFill>
              </a:rPr>
              <a:t>对角线</a:t>
            </a:r>
            <a:r>
              <a:rPr lang="en-US" altLang="zh-CN">
                <a:solidFill>
                  <a:schemeClr val="tx1"/>
                </a:solidFill>
              </a:rPr>
              <a:t>AC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BD</a:t>
            </a:r>
            <a:r>
              <a:rPr lang="zh-CN" altLang="en-US">
                <a:solidFill>
                  <a:schemeClr val="tx1"/>
                </a:solidFill>
              </a:rPr>
              <a:t>的中点，设</a:t>
            </a:r>
            <a:r>
              <a:rPr lang="en-US" altLang="zh-CN">
                <a:solidFill>
                  <a:schemeClr val="tx1"/>
                </a:solidFill>
              </a:rPr>
              <a:t>BC=    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DA=     </a:t>
            </a:r>
            <a:r>
              <a:rPr lang="zh-CN" altLang="en-US">
                <a:solidFill>
                  <a:schemeClr val="tx1"/>
                </a:solidFill>
              </a:rPr>
              <a:t>，试用     ，    表示</a:t>
            </a:r>
            <a:r>
              <a:rPr lang="en-US" altLang="zh-CN">
                <a:solidFill>
                  <a:schemeClr val="tx1"/>
                </a:solidFill>
              </a:rPr>
              <a:t>EF.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6" name="Shape 120"/>
          <p:cNvSpPr/>
          <p:nvPr/>
        </p:nvSpPr>
        <p:spPr>
          <a:xfrm>
            <a:off x="476400" y="1611371"/>
            <a:ext cx="4931431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正解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如图，取</a:t>
            </a:r>
            <a:r>
              <a:rPr lang="en-US" altLang="zh-CN">
                <a:solidFill>
                  <a:srgbClr val="0000FF"/>
                </a:solidFill>
              </a:rPr>
              <a:t>AB</a:t>
            </a:r>
            <a:r>
              <a:rPr lang="zh-CN" altLang="en-US">
                <a:solidFill>
                  <a:srgbClr val="0000FF"/>
                </a:solidFill>
              </a:rPr>
              <a:t>的中点</a:t>
            </a:r>
            <a:r>
              <a:rPr lang="en-US" altLang="zh-CN">
                <a:solidFill>
                  <a:srgbClr val="0000FF"/>
                </a:solidFill>
              </a:rPr>
              <a:t>P</a:t>
            </a:r>
            <a:r>
              <a:rPr lang="zh-CN" altLang="en-US">
                <a:solidFill>
                  <a:srgbClr val="0000FF"/>
                </a:solidFill>
              </a:rPr>
              <a:t>，连接</a:t>
            </a:r>
            <a:r>
              <a:rPr lang="en-US" altLang="zh-CN">
                <a:solidFill>
                  <a:srgbClr val="0000FF"/>
                </a:solidFill>
              </a:rPr>
              <a:t>EP</a:t>
            </a:r>
            <a:r>
              <a:rPr lang="zh-CN" altLang="en-US">
                <a:solidFill>
                  <a:srgbClr val="0000FF"/>
                </a:solidFill>
              </a:rPr>
              <a:t>，</a:t>
            </a:r>
            <a:r>
              <a:rPr lang="en-US" altLang="zh-CN">
                <a:solidFill>
                  <a:srgbClr val="0000FF"/>
                </a:solidFill>
              </a:rPr>
              <a:t>FP.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2" name="椭圆 1"/>
          <p:cNvSpPr/>
          <p:nvPr/>
        </p:nvSpPr>
        <p:spPr>
          <a:xfrm>
            <a:off x="2770373" y="165358"/>
            <a:ext cx="511688" cy="511688"/>
          </a:xfrm>
          <a:prstGeom prst="ellipse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星形: 五角 23"/>
          <p:cNvSpPr/>
          <p:nvPr/>
        </p:nvSpPr>
        <p:spPr>
          <a:xfrm>
            <a:off x="2826708" y="184326"/>
            <a:ext cx="423311" cy="423311"/>
          </a:xfrm>
          <a:prstGeom prst="star5">
            <a:avLst/>
          </a:prstGeom>
          <a:solidFill>
            <a:srgbClr val="FF0000"/>
          </a:solidFill>
          <a:ln w="12700" cap="flat">
            <a:solidFill>
              <a:srgbClr val="FFFF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8" name="平行四边形 77"/>
          <p:cNvSpPr/>
          <p:nvPr/>
        </p:nvSpPr>
        <p:spPr>
          <a:xfrm>
            <a:off x="6692615" y="853063"/>
            <a:ext cx="1741207" cy="1188513"/>
          </a:xfrm>
          <a:custGeom>
            <a:avLst/>
            <a:gdLst>
              <a:gd name="connsiteX0" fmla="*/ 362052 w 1741207"/>
              <a:gd name="connsiteY0" fmla="*/ 1188513 h 1188513"/>
              <a:gd name="connsiteX1" fmla="*/ 0 w 1741207"/>
              <a:gd name="connsiteY1" fmla="*/ 375781 h 1188513"/>
              <a:gd name="connsiteX2" fmla="*/ 1741207 w 1741207"/>
              <a:gd name="connsiteY2" fmla="*/ 0 h 1188513"/>
              <a:gd name="connsiteX3" fmla="*/ 1383015 w 1741207"/>
              <a:gd name="connsiteY3" fmla="*/ 1188513 h 1188513"/>
              <a:gd name="connsiteX4" fmla="*/ 362052 w 1741207"/>
              <a:gd name="connsiteY4" fmla="*/ 1188513 h 1188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1207" h="1188513">
                <a:moveTo>
                  <a:pt x="362052" y="1188513"/>
                </a:moveTo>
                <a:lnTo>
                  <a:pt x="0" y="375781"/>
                </a:lnTo>
                <a:lnTo>
                  <a:pt x="1741207" y="0"/>
                </a:lnTo>
                <a:lnTo>
                  <a:pt x="1383015" y="1188513"/>
                </a:lnTo>
                <a:lnTo>
                  <a:pt x="362052" y="1188513"/>
                </a:ln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89" name="直接连接符 88"/>
          <p:cNvCxnSpPr>
            <a:stCxn id="78" idx="0"/>
            <a:endCxn id="78" idx="2"/>
          </p:cNvCxnSpPr>
          <p:nvPr/>
        </p:nvCxnSpPr>
        <p:spPr>
          <a:xfrm flipV="1">
            <a:off x="7054667" y="853063"/>
            <a:ext cx="1379155" cy="1188513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3" name="直接连接符 112"/>
          <p:cNvCxnSpPr>
            <a:endCxn id="78" idx="1"/>
          </p:cNvCxnSpPr>
          <p:nvPr/>
        </p:nvCxnSpPr>
        <p:spPr>
          <a:xfrm flipH="1" flipV="1">
            <a:off x="6692615" y="1228844"/>
            <a:ext cx="1381322" cy="812734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文本框 114"/>
              <p:cNvSpPr txBox="1"/>
              <p:nvPr/>
            </p:nvSpPr>
            <p:spPr>
              <a:xfrm>
                <a:off x="6817008" y="1923478"/>
                <a:ext cx="2164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5" name="文本框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7008" y="1923478"/>
                <a:ext cx="21640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31" t="-23" r="-14013" b="7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文本框 115"/>
              <p:cNvSpPr txBox="1"/>
              <p:nvPr/>
            </p:nvSpPr>
            <p:spPr>
              <a:xfrm>
                <a:off x="8013200" y="2041577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6" name="文本框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3200" y="2041577"/>
                <a:ext cx="230832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58" t="-19" r="-13004" b="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文本框 116"/>
              <p:cNvSpPr txBox="1"/>
              <p:nvPr/>
            </p:nvSpPr>
            <p:spPr>
              <a:xfrm>
                <a:off x="8483161" y="724182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7" name="文本框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3161" y="724182"/>
                <a:ext cx="208390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94" t="-102" r="-14784" b="1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文本框 117"/>
              <p:cNvSpPr txBox="1"/>
              <p:nvPr/>
            </p:nvSpPr>
            <p:spPr>
              <a:xfrm>
                <a:off x="6524673" y="938176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8" name="文本框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73" y="938176"/>
                <a:ext cx="23724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20" t="-101" r="-12663" b="1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文本框 118"/>
              <p:cNvSpPr txBox="1"/>
              <p:nvPr/>
            </p:nvSpPr>
            <p:spPr>
              <a:xfrm>
                <a:off x="7393299" y="1718927"/>
                <a:ext cx="2324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9" name="文本框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3299" y="1718927"/>
                <a:ext cx="232436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71" t="-223" r="-13105" b="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7275875" y="1328343"/>
                <a:ext cx="21480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5875" y="1328343"/>
                <a:ext cx="214802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1" t="-201" r="-14384" b="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7714838" y="1418322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𝑭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838" y="1418322"/>
                <a:ext cx="21159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05" t="-132" r="-14233" b="1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椭圆 8"/>
          <p:cNvSpPr/>
          <p:nvPr/>
        </p:nvSpPr>
        <p:spPr>
          <a:xfrm>
            <a:off x="7370439" y="1614089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7737708" y="1411044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31" name="直接箭头连接符 30"/>
          <p:cNvCxnSpPr/>
          <p:nvPr/>
        </p:nvCxnSpPr>
        <p:spPr>
          <a:xfrm flipH="1">
            <a:off x="7402423" y="1439605"/>
            <a:ext cx="352756" cy="188058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本框 34"/>
              <p:cNvSpPr txBox="1"/>
              <p:nvPr/>
            </p:nvSpPr>
            <p:spPr>
              <a:xfrm>
                <a:off x="2809462" y="125720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462" y="1257204"/>
                <a:ext cx="206788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07" t="-195" r="-14740" b="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本框 35"/>
              <p:cNvSpPr txBox="1"/>
              <p:nvPr/>
            </p:nvSpPr>
            <p:spPr>
              <a:xfrm>
                <a:off x="3857289" y="1259883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6" name="文本框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289" y="1259883"/>
                <a:ext cx="203581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47" t="-16" r="-14950" b="6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5358721" y="1272544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8721" y="1272544"/>
                <a:ext cx="203581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290" t="-1" r="-14806" b="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文本框 37"/>
              <p:cNvSpPr txBox="1"/>
              <p:nvPr/>
            </p:nvSpPr>
            <p:spPr>
              <a:xfrm>
                <a:off x="4905113" y="127880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8" name="文本框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113" y="1278803"/>
                <a:ext cx="206788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80" t="-198" r="-14667" b="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直接箭头连接符 38"/>
          <p:cNvCxnSpPr/>
          <p:nvPr/>
        </p:nvCxnSpPr>
        <p:spPr>
          <a:xfrm>
            <a:off x="2826708" y="1315202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直接箭头连接符 40"/>
          <p:cNvCxnSpPr/>
          <p:nvPr/>
        </p:nvCxnSpPr>
        <p:spPr>
          <a:xfrm>
            <a:off x="3883983" y="130166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直接箭头连接符 41"/>
          <p:cNvCxnSpPr/>
          <p:nvPr/>
        </p:nvCxnSpPr>
        <p:spPr>
          <a:xfrm>
            <a:off x="4942354" y="133147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直接箭头连接符 42"/>
          <p:cNvCxnSpPr/>
          <p:nvPr/>
        </p:nvCxnSpPr>
        <p:spPr>
          <a:xfrm>
            <a:off x="5358721" y="1292498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直接箭头连接符 43"/>
          <p:cNvCxnSpPr/>
          <p:nvPr/>
        </p:nvCxnSpPr>
        <p:spPr>
          <a:xfrm>
            <a:off x="6147267" y="1249987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接箭头连接符 44"/>
          <p:cNvCxnSpPr/>
          <p:nvPr/>
        </p:nvCxnSpPr>
        <p:spPr>
          <a:xfrm>
            <a:off x="2356883" y="1233510"/>
            <a:ext cx="264634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直接箭头连接符 46"/>
          <p:cNvCxnSpPr/>
          <p:nvPr/>
        </p:nvCxnSpPr>
        <p:spPr>
          <a:xfrm>
            <a:off x="3321289" y="1242939"/>
            <a:ext cx="264634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直接箭头连接符 47"/>
          <p:cNvCxnSpPr>
            <a:endCxn id="78" idx="0"/>
          </p:cNvCxnSpPr>
          <p:nvPr/>
        </p:nvCxnSpPr>
        <p:spPr>
          <a:xfrm>
            <a:off x="6690822" y="1222910"/>
            <a:ext cx="363845" cy="818666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>
            <a:endCxn id="78" idx="2"/>
          </p:cNvCxnSpPr>
          <p:nvPr/>
        </p:nvCxnSpPr>
        <p:spPr>
          <a:xfrm flipV="1">
            <a:off x="8073937" y="853063"/>
            <a:ext cx="359885" cy="118689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平行四边形 77"/>
          <p:cNvSpPr/>
          <p:nvPr/>
        </p:nvSpPr>
        <p:spPr>
          <a:xfrm>
            <a:off x="6721324" y="2949528"/>
            <a:ext cx="1741207" cy="1188513"/>
          </a:xfrm>
          <a:custGeom>
            <a:avLst/>
            <a:gdLst>
              <a:gd name="connsiteX0" fmla="*/ 362052 w 1741207"/>
              <a:gd name="connsiteY0" fmla="*/ 1188513 h 1188513"/>
              <a:gd name="connsiteX1" fmla="*/ 0 w 1741207"/>
              <a:gd name="connsiteY1" fmla="*/ 375781 h 1188513"/>
              <a:gd name="connsiteX2" fmla="*/ 1741207 w 1741207"/>
              <a:gd name="connsiteY2" fmla="*/ 0 h 1188513"/>
              <a:gd name="connsiteX3" fmla="*/ 1383015 w 1741207"/>
              <a:gd name="connsiteY3" fmla="*/ 1188513 h 1188513"/>
              <a:gd name="connsiteX4" fmla="*/ 362052 w 1741207"/>
              <a:gd name="connsiteY4" fmla="*/ 1188513 h 1188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1207" h="1188513">
                <a:moveTo>
                  <a:pt x="362052" y="1188513"/>
                </a:moveTo>
                <a:lnTo>
                  <a:pt x="0" y="375781"/>
                </a:lnTo>
                <a:lnTo>
                  <a:pt x="1741207" y="0"/>
                </a:lnTo>
                <a:lnTo>
                  <a:pt x="1383015" y="1188513"/>
                </a:lnTo>
                <a:lnTo>
                  <a:pt x="362052" y="1188513"/>
                </a:ln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64" name="直接连接符 63"/>
          <p:cNvCxnSpPr>
            <a:stCxn id="63" idx="0"/>
            <a:endCxn id="63" idx="2"/>
          </p:cNvCxnSpPr>
          <p:nvPr/>
        </p:nvCxnSpPr>
        <p:spPr>
          <a:xfrm flipV="1">
            <a:off x="7083376" y="2949528"/>
            <a:ext cx="1379155" cy="1188513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接连接符 64"/>
          <p:cNvCxnSpPr>
            <a:endCxn id="63" idx="1"/>
          </p:cNvCxnSpPr>
          <p:nvPr/>
        </p:nvCxnSpPr>
        <p:spPr>
          <a:xfrm flipH="1" flipV="1">
            <a:off x="6721324" y="3325309"/>
            <a:ext cx="1381322" cy="812734"/>
          </a:xfrm>
          <a:prstGeom prst="line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本框 65"/>
              <p:cNvSpPr txBox="1"/>
              <p:nvPr/>
            </p:nvSpPr>
            <p:spPr>
              <a:xfrm>
                <a:off x="6845717" y="4019943"/>
                <a:ext cx="21640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6" name="文本框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717" y="4019943"/>
                <a:ext cx="21640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93" t="-142" r="-13952" b="19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/>
              <p:cNvSpPr txBox="1"/>
              <p:nvPr/>
            </p:nvSpPr>
            <p:spPr>
              <a:xfrm>
                <a:off x="8041909" y="4138042"/>
                <a:ext cx="23083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1909" y="4138042"/>
                <a:ext cx="230832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17" t="-138" r="-12946" b="18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/>
              <p:cNvSpPr txBox="1"/>
              <p:nvPr/>
            </p:nvSpPr>
            <p:spPr>
              <a:xfrm>
                <a:off x="8511870" y="2820647"/>
                <a:ext cx="2083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8" name="文本框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870" y="2820647"/>
                <a:ext cx="208390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58" t="-221" r="-14720" b="4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文本框 68"/>
              <p:cNvSpPr txBox="1"/>
              <p:nvPr/>
            </p:nvSpPr>
            <p:spPr>
              <a:xfrm>
                <a:off x="6553382" y="3034641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9" name="文本框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382" y="3034641"/>
                <a:ext cx="23724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77" t="-221" r="-12607" b="4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7462302" y="3771559"/>
                <a:ext cx="155492" cy="18466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2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𝑶</m:t>
                      </m:r>
                    </m:oMath>
                  </m:oMathPara>
                </a14:m>
                <a:endParaRPr kumimoji="0" lang="zh-CN" altLang="en-US" sz="12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2302" y="3771559"/>
                <a:ext cx="155492" cy="184666"/>
              </a:xfrm>
              <a:prstGeom prst="rect">
                <a:avLst/>
              </a:prstGeom>
              <a:blipFill rotWithShape="1">
                <a:blip r:embed="rId12"/>
                <a:stretch>
                  <a:fillRect l="-268" t="-159" r="-12853" b="9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文本框 70"/>
              <p:cNvSpPr txBox="1"/>
              <p:nvPr/>
            </p:nvSpPr>
            <p:spPr>
              <a:xfrm>
                <a:off x="7359513" y="3437367"/>
                <a:ext cx="21480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𝑬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1" name="文本框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9513" y="3437367"/>
                <a:ext cx="214802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32" t="-40" r="-14174" b="9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文本框 71"/>
              <p:cNvSpPr txBox="1"/>
              <p:nvPr/>
            </p:nvSpPr>
            <p:spPr>
              <a:xfrm>
                <a:off x="7861540" y="3447129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𝑭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1540" y="3447129"/>
                <a:ext cx="21159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13" t="-126" r="-14225" b="17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椭圆 72"/>
          <p:cNvSpPr/>
          <p:nvPr/>
        </p:nvSpPr>
        <p:spPr>
          <a:xfrm>
            <a:off x="7399148" y="3710554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4" name="椭圆 73"/>
          <p:cNvSpPr/>
          <p:nvPr/>
        </p:nvSpPr>
        <p:spPr>
          <a:xfrm>
            <a:off x="7766417" y="3507509"/>
            <a:ext cx="45719" cy="45719"/>
          </a:xfrm>
          <a:prstGeom prst="ellipse">
            <a:avLst/>
          </a:prstGeom>
          <a:solidFill>
            <a:schemeClr val="bg1">
              <a:lumMod val="10000"/>
            </a:schemeClr>
          </a:solidFill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75" name="直接箭头连接符 74"/>
          <p:cNvCxnSpPr/>
          <p:nvPr/>
        </p:nvCxnSpPr>
        <p:spPr>
          <a:xfrm flipH="1">
            <a:off x="7431132" y="3536070"/>
            <a:ext cx="352756" cy="188058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直接箭头连接符 75"/>
          <p:cNvCxnSpPr>
            <a:endCxn id="63" idx="0"/>
          </p:cNvCxnSpPr>
          <p:nvPr/>
        </p:nvCxnSpPr>
        <p:spPr>
          <a:xfrm>
            <a:off x="6719531" y="3319375"/>
            <a:ext cx="363845" cy="818666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接箭头连接符 78"/>
          <p:cNvCxnSpPr>
            <a:endCxn id="63" idx="2"/>
          </p:cNvCxnSpPr>
          <p:nvPr/>
        </p:nvCxnSpPr>
        <p:spPr>
          <a:xfrm flipV="1">
            <a:off x="8102646" y="2949528"/>
            <a:ext cx="359885" cy="118689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接连接符 79"/>
          <p:cNvCxnSpPr/>
          <p:nvPr/>
        </p:nvCxnSpPr>
        <p:spPr>
          <a:xfrm flipH="1">
            <a:off x="7582890" y="3530368"/>
            <a:ext cx="204626" cy="610523"/>
          </a:xfrm>
          <a:prstGeom prst="line">
            <a:avLst/>
          </a:prstGeom>
          <a:noFill/>
          <a:ln w="19050" cap="flat">
            <a:solidFill>
              <a:srgbClr val="FF00FF"/>
            </a:solidFill>
            <a:prstDash val="sys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文本框 83"/>
              <p:cNvSpPr txBox="1"/>
              <p:nvPr/>
            </p:nvSpPr>
            <p:spPr>
              <a:xfrm>
                <a:off x="7474935" y="4136418"/>
                <a:ext cx="22281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𝑷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FF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4" name="文本框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4935" y="4136418"/>
                <a:ext cx="222817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157" t="-10" r="-13268" b="6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直接连接符 81"/>
          <p:cNvCxnSpPr>
            <a:endCxn id="84" idx="0"/>
          </p:cNvCxnSpPr>
          <p:nvPr/>
        </p:nvCxnSpPr>
        <p:spPr>
          <a:xfrm>
            <a:off x="7418166" y="3737225"/>
            <a:ext cx="168178" cy="399193"/>
          </a:xfrm>
          <a:prstGeom prst="line">
            <a:avLst/>
          </a:prstGeom>
          <a:noFill/>
          <a:ln w="19050" cap="flat">
            <a:solidFill>
              <a:srgbClr val="FF00FF"/>
            </a:solidFill>
            <a:prstDash val="sys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3" name="Shape 120"/>
          <p:cNvSpPr/>
          <p:nvPr/>
        </p:nvSpPr>
        <p:spPr>
          <a:xfrm>
            <a:off x="1371144" y="3101283"/>
            <a:ext cx="3411076" cy="102444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在</a:t>
            </a:r>
            <a:r>
              <a:rPr lang="en-US" altLang="zh-CN">
                <a:solidFill>
                  <a:srgbClr val="0000FF"/>
                </a:solidFill>
              </a:rPr>
              <a:t>ΔABD</a:t>
            </a:r>
            <a:r>
              <a:rPr lang="zh-CN" altLang="en-US">
                <a:solidFill>
                  <a:srgbClr val="0000FF"/>
                </a:solidFill>
              </a:rPr>
              <a:t>中，</a:t>
            </a:r>
            <a:r>
              <a:rPr lang="en-US" altLang="zh-CN">
                <a:solidFill>
                  <a:srgbClr val="0000FF"/>
                </a:solidFill>
              </a:rPr>
              <a:t>FP</a:t>
            </a:r>
            <a:r>
              <a:rPr lang="zh-CN" altLang="en-US">
                <a:solidFill>
                  <a:srgbClr val="0000FF"/>
                </a:solidFill>
              </a:rPr>
              <a:t>是中位线，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所以</a:t>
            </a:r>
            <a:r>
              <a:rPr lang="en-US" altLang="zh-CN">
                <a:solidFill>
                  <a:srgbClr val="0000FF"/>
                </a:solidFill>
              </a:rPr>
              <a:t>PF=    AD=      DA=         .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94" name="Shape 120"/>
          <p:cNvSpPr/>
          <p:nvPr/>
        </p:nvSpPr>
        <p:spPr>
          <a:xfrm>
            <a:off x="1350375" y="4327706"/>
            <a:ext cx="274365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所以</a:t>
            </a:r>
            <a:r>
              <a:rPr lang="en-US" altLang="zh-CN">
                <a:solidFill>
                  <a:srgbClr val="0000FF"/>
                </a:solidFill>
              </a:rPr>
              <a:t>EF=EP+PF=-PE+PF=         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6" name="文本框 95"/>
              <p:cNvSpPr txBox="1"/>
              <p:nvPr/>
            </p:nvSpPr>
            <p:spPr>
              <a:xfrm>
                <a:off x="2295535" y="2653632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6" name="文本框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535" y="2653632"/>
                <a:ext cx="181139" cy="461024"/>
              </a:xfrm>
              <a:prstGeom prst="rect">
                <a:avLst/>
              </a:prstGeom>
              <a:blipFill rotWithShape="1">
                <a:blip r:embed="rId14"/>
                <a:stretch>
                  <a:fillRect l="-6" t="-131" r="-14627" b="13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7" name="文本框 96"/>
              <p:cNvSpPr txBox="1"/>
              <p:nvPr/>
            </p:nvSpPr>
            <p:spPr>
              <a:xfrm>
                <a:off x="3022845" y="2664464"/>
                <a:ext cx="343556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7" name="文本框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845" y="2664464"/>
                <a:ext cx="343556" cy="461024"/>
              </a:xfrm>
              <a:prstGeom prst="rect">
                <a:avLst/>
              </a:prstGeom>
              <a:blipFill rotWithShape="1">
                <a:blip r:embed="rId15"/>
                <a:stretch>
                  <a:fillRect l="-71" t="-1" r="-7316" b="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文本框 97"/>
              <p:cNvSpPr txBox="1"/>
              <p:nvPr/>
            </p:nvSpPr>
            <p:spPr>
              <a:xfrm>
                <a:off x="2291106" y="3711439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8" name="文本框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106" y="3711439"/>
                <a:ext cx="181139" cy="461024"/>
              </a:xfrm>
              <a:prstGeom prst="rect">
                <a:avLst/>
              </a:prstGeom>
              <a:blipFill rotWithShape="1">
                <a:blip r:embed="rId14"/>
                <a:stretch>
                  <a:fillRect l="-14" t="-108" r="-14619" b="11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9" name="文本框 98"/>
              <p:cNvSpPr txBox="1"/>
              <p:nvPr/>
            </p:nvSpPr>
            <p:spPr>
              <a:xfrm>
                <a:off x="3035371" y="3725713"/>
                <a:ext cx="369204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9" name="文本框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71" y="3725713"/>
                <a:ext cx="369204" cy="461024"/>
              </a:xfrm>
              <a:prstGeom prst="rect">
                <a:avLst/>
              </a:prstGeom>
              <a:blipFill rotWithShape="1">
                <a:blip r:embed="rId16"/>
                <a:stretch>
                  <a:fillRect l="-19" t="-36" r="-8336" b="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文本框 99"/>
              <p:cNvSpPr txBox="1"/>
              <p:nvPr/>
            </p:nvSpPr>
            <p:spPr>
              <a:xfrm>
                <a:off x="3922920" y="3725713"/>
                <a:ext cx="528414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920" y="3725713"/>
                <a:ext cx="528414" cy="461024"/>
              </a:xfrm>
              <a:prstGeom prst="rect">
                <a:avLst/>
              </a:prstGeom>
              <a:blipFill rotWithShape="1">
                <a:blip r:embed="rId17"/>
                <a:stretch>
                  <a:fillRect l="-99" t="-36" r="-5651" b="3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文本框 100"/>
              <p:cNvSpPr txBox="1"/>
              <p:nvPr/>
            </p:nvSpPr>
            <p:spPr>
              <a:xfrm>
                <a:off x="4060870" y="4299175"/>
                <a:ext cx="2341154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6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lang="en-US" altLang="zh-CN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sz="1600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1600" b="1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zh-CN" altLang="en-US" sz="16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16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altLang="zh-CN" sz="1600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600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1600" b="1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zh-CN" altLang="en-US" sz="16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1600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altLang="zh-CN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1600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altLang="zh-CN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1600" b="1" i="1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01" name="文本框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870" y="4299175"/>
                <a:ext cx="2341154" cy="461024"/>
              </a:xfrm>
              <a:prstGeom prst="rect">
                <a:avLst/>
              </a:prstGeom>
              <a:blipFill rotWithShape="1">
                <a:blip r:embed="rId18"/>
                <a:stretch>
                  <a:fillRect l="-2" t="-49" r="25" b="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直接箭头连接符 80"/>
          <p:cNvCxnSpPr/>
          <p:nvPr/>
        </p:nvCxnSpPr>
        <p:spPr>
          <a:xfrm>
            <a:off x="1846371" y="2740664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接箭头连接符 84"/>
          <p:cNvCxnSpPr/>
          <p:nvPr/>
        </p:nvCxnSpPr>
        <p:spPr>
          <a:xfrm>
            <a:off x="2578394" y="2740664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>
            <a:off x="3188972" y="2820647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>
            <a:off x="1846371" y="3771559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接箭头连接符 87"/>
          <p:cNvCxnSpPr/>
          <p:nvPr/>
        </p:nvCxnSpPr>
        <p:spPr>
          <a:xfrm>
            <a:off x="2562074" y="3775373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0" name="直接箭头连接符 89"/>
          <p:cNvCxnSpPr/>
          <p:nvPr/>
        </p:nvCxnSpPr>
        <p:spPr>
          <a:xfrm>
            <a:off x="3453606" y="3820164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1" name="直接箭头连接符 90"/>
          <p:cNvCxnSpPr/>
          <p:nvPr/>
        </p:nvCxnSpPr>
        <p:spPr>
          <a:xfrm>
            <a:off x="4265705" y="3820164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1800334" y="4413417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2245628" y="4416759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2677145" y="4396748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2" name="直接箭头连接符 101"/>
          <p:cNvCxnSpPr/>
          <p:nvPr/>
        </p:nvCxnSpPr>
        <p:spPr>
          <a:xfrm>
            <a:off x="3199896" y="4396748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3" name="直接箭头连接符 102"/>
          <p:cNvCxnSpPr/>
          <p:nvPr/>
        </p:nvCxnSpPr>
        <p:spPr>
          <a:xfrm>
            <a:off x="3658286" y="4413417"/>
            <a:ext cx="264634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4" name="直接箭头连接符 103"/>
          <p:cNvCxnSpPr/>
          <p:nvPr/>
        </p:nvCxnSpPr>
        <p:spPr>
          <a:xfrm>
            <a:off x="4433725" y="4468186"/>
            <a:ext cx="193228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直接箭头连接符 104"/>
          <p:cNvCxnSpPr/>
          <p:nvPr/>
        </p:nvCxnSpPr>
        <p:spPr>
          <a:xfrm>
            <a:off x="4979943" y="4416759"/>
            <a:ext cx="193228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6" name="直接箭头连接符 105"/>
          <p:cNvCxnSpPr/>
          <p:nvPr/>
        </p:nvCxnSpPr>
        <p:spPr>
          <a:xfrm>
            <a:off x="5779132" y="4468186"/>
            <a:ext cx="193228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7" name="直接箭头连接符 106"/>
          <p:cNvCxnSpPr/>
          <p:nvPr/>
        </p:nvCxnSpPr>
        <p:spPr>
          <a:xfrm>
            <a:off x="6147267" y="4439611"/>
            <a:ext cx="193228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26" grpId="0"/>
      <p:bldP spid="63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84" grpId="0"/>
      <p:bldP spid="83" grpId="0"/>
      <p:bldP spid="94" grpId="0"/>
      <p:bldP spid="96" grpId="0"/>
      <p:bldP spid="97" grpId="0"/>
      <p:bldP spid="98" grpId="0"/>
      <p:bldP spid="99" grpId="0"/>
      <p:bldP spid="100" grpId="0"/>
      <p:bldP spid="1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120"/>
          <p:cNvSpPr/>
          <p:nvPr/>
        </p:nvSpPr>
        <p:spPr>
          <a:xfrm>
            <a:off x="783334" y="2906427"/>
            <a:ext cx="774062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根据向量相等的概念，显然                      可以得到            ，</a:t>
            </a:r>
            <a:r>
              <a:rPr lang="en-US" altLang="zh-CN">
                <a:solidFill>
                  <a:srgbClr val="0000FF"/>
                </a:solidFill>
              </a:rPr>
              <a:t>A</a:t>
            </a:r>
            <a:r>
              <a:rPr lang="zh-CN" altLang="en-US">
                <a:solidFill>
                  <a:srgbClr val="0000FF"/>
                </a:solidFill>
              </a:rPr>
              <a:t>正确；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77" name="矩形: 圆角 76"/>
          <p:cNvSpPr/>
          <p:nvPr/>
        </p:nvSpPr>
        <p:spPr>
          <a:xfrm>
            <a:off x="3088838" y="225359"/>
            <a:ext cx="1483162" cy="408620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忽视零向量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469" y="674685"/>
            <a:ext cx="975557" cy="6405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74345"/>
            <a:ext cx="2197100" cy="387137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596760" y="790208"/>
            <a:ext cx="597899" cy="374568"/>
          </a:xfrm>
          <a:prstGeom prst="roundRect">
            <a:avLst/>
          </a:prstGeom>
          <a:solidFill>
            <a:srgbClr val="FFFF00">
              <a:alpha val="67000"/>
            </a:srgbClr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坑②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Shape 120"/>
          <p:cNvSpPr/>
          <p:nvPr/>
        </p:nvSpPr>
        <p:spPr>
          <a:xfrm>
            <a:off x="1413027" y="756060"/>
            <a:ext cx="5348890" cy="20285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已知平面向量    ，  ，   ，下列说法正确的是哪个？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若                   ，则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若              ，则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若                           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若    </a:t>
            </a:r>
            <a:r>
              <a:rPr lang="en-US" altLang="zh-CN">
                <a:solidFill>
                  <a:schemeClr val="tx1"/>
                </a:solidFill>
              </a:rPr>
              <a:t>//   </a:t>
            </a:r>
            <a:r>
              <a:rPr lang="zh-CN" altLang="en-US">
                <a:solidFill>
                  <a:schemeClr val="tx1"/>
                </a:solidFill>
              </a:rPr>
              <a:t>，   </a:t>
            </a:r>
            <a:r>
              <a:rPr lang="en-US" altLang="zh-CN">
                <a:solidFill>
                  <a:schemeClr val="tx1"/>
                </a:solidFill>
              </a:rPr>
              <a:t>//     </a:t>
            </a:r>
            <a:r>
              <a:rPr lang="zh-CN" altLang="en-US">
                <a:solidFill>
                  <a:schemeClr val="tx1"/>
                </a:solidFill>
              </a:rPr>
              <a:t>，则    </a:t>
            </a:r>
            <a:r>
              <a:rPr lang="en-US" altLang="zh-CN">
                <a:solidFill>
                  <a:schemeClr val="tx1"/>
                </a:solidFill>
              </a:rPr>
              <a:t>//      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" name="椭圆 1"/>
          <p:cNvSpPr/>
          <p:nvPr/>
        </p:nvSpPr>
        <p:spPr>
          <a:xfrm>
            <a:off x="2770373" y="165358"/>
            <a:ext cx="511688" cy="511688"/>
          </a:xfrm>
          <a:prstGeom prst="ellipse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星形: 五角 23"/>
          <p:cNvSpPr/>
          <p:nvPr/>
        </p:nvSpPr>
        <p:spPr>
          <a:xfrm>
            <a:off x="2826708" y="184326"/>
            <a:ext cx="423311" cy="423311"/>
          </a:xfrm>
          <a:prstGeom prst="star5">
            <a:avLst/>
          </a:prstGeom>
          <a:solidFill>
            <a:srgbClr val="FF0000"/>
          </a:solidFill>
          <a:ln w="12700" cap="flat">
            <a:solidFill>
              <a:srgbClr val="FFFF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3226330" y="879021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330" y="879021"/>
                <a:ext cx="20358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260" t="-65" r="136" b="1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文本框 37"/>
              <p:cNvSpPr txBox="1"/>
              <p:nvPr/>
            </p:nvSpPr>
            <p:spPr>
              <a:xfrm>
                <a:off x="2828583" y="86638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8" name="文本框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583" y="866383"/>
                <a:ext cx="206788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42" t="-88" r="-14705" b="13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直接箭头连接符 41"/>
          <p:cNvCxnSpPr/>
          <p:nvPr/>
        </p:nvCxnSpPr>
        <p:spPr>
          <a:xfrm>
            <a:off x="2865824" y="91905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直接箭头连接符 42"/>
          <p:cNvCxnSpPr/>
          <p:nvPr/>
        </p:nvCxnSpPr>
        <p:spPr>
          <a:xfrm>
            <a:off x="3226330" y="898975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文本框 80"/>
              <p:cNvSpPr txBox="1"/>
              <p:nvPr/>
            </p:nvSpPr>
            <p:spPr>
              <a:xfrm>
                <a:off x="3585923" y="866383"/>
                <a:ext cx="18113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1" name="文本框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923" y="866383"/>
                <a:ext cx="181139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43" t="-88" r="-16693" b="13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直接箭头连接符 84"/>
          <p:cNvCxnSpPr/>
          <p:nvPr/>
        </p:nvCxnSpPr>
        <p:spPr>
          <a:xfrm>
            <a:off x="3623164" y="91905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文本框 85"/>
              <p:cNvSpPr txBox="1"/>
              <p:nvPr/>
            </p:nvSpPr>
            <p:spPr>
              <a:xfrm>
                <a:off x="1986424" y="1253884"/>
                <a:ext cx="248397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6" name="文本框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6424" y="1253884"/>
                <a:ext cx="2483976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6" t="-142" b="19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7" name="文本框 86"/>
              <p:cNvSpPr txBox="1"/>
              <p:nvPr/>
            </p:nvSpPr>
            <p:spPr>
              <a:xfrm>
                <a:off x="2054191" y="1654446"/>
                <a:ext cx="208490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7" name="文本框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191" y="1654446"/>
                <a:ext cx="2084900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29" t="-98" r="8" b="14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文本框 87"/>
              <p:cNvSpPr txBox="1"/>
              <p:nvPr/>
            </p:nvSpPr>
            <p:spPr>
              <a:xfrm>
                <a:off x="2072882" y="2091353"/>
                <a:ext cx="2768529" cy="27770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en-US" altLang="zh-CN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  <m:r>
                            <a:rPr lang="zh-CN" altLang="en-US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为</m:t>
                          </m:r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实数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则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8" name="文本框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882" y="2091353"/>
                <a:ext cx="2768529" cy="277705"/>
              </a:xfrm>
              <a:prstGeom prst="rect">
                <a:avLst/>
              </a:prstGeom>
              <a:blipFill rotWithShape="1">
                <a:blip r:embed="rId8"/>
                <a:stretch>
                  <a:fillRect l="-9" t="-107" r="6" b="1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文本框 89"/>
              <p:cNvSpPr txBox="1"/>
              <p:nvPr/>
            </p:nvSpPr>
            <p:spPr>
              <a:xfrm>
                <a:off x="2029242" y="2507630"/>
                <a:ext cx="280133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0" name="文本框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242" y="2507630"/>
                <a:ext cx="2801338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5" t="-5" r="5" b="5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直接箭头连接符 90"/>
          <p:cNvCxnSpPr/>
          <p:nvPr/>
        </p:nvCxnSpPr>
        <p:spPr>
          <a:xfrm>
            <a:off x="1986424" y="1314167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2403142" y="1273685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2646194" y="1273685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3051244" y="1314167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2" name="直接箭头连接符 101"/>
          <p:cNvCxnSpPr/>
          <p:nvPr/>
        </p:nvCxnSpPr>
        <p:spPr>
          <a:xfrm>
            <a:off x="3738572" y="1306740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3" name="直接箭头连接符 102"/>
          <p:cNvCxnSpPr/>
          <p:nvPr/>
        </p:nvCxnSpPr>
        <p:spPr>
          <a:xfrm>
            <a:off x="4168399" y="1311219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4" name="直接箭头连接符 103"/>
          <p:cNvCxnSpPr/>
          <p:nvPr/>
        </p:nvCxnSpPr>
        <p:spPr>
          <a:xfrm>
            <a:off x="2101832" y="1671355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直接箭头连接符 104"/>
          <p:cNvCxnSpPr/>
          <p:nvPr/>
        </p:nvCxnSpPr>
        <p:spPr>
          <a:xfrm>
            <a:off x="2694835" y="1658925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6" name="直接箭头连接符 105"/>
          <p:cNvCxnSpPr/>
          <p:nvPr/>
        </p:nvCxnSpPr>
        <p:spPr>
          <a:xfrm>
            <a:off x="3417316" y="1718979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7" name="直接箭头连接符 106"/>
          <p:cNvCxnSpPr/>
          <p:nvPr/>
        </p:nvCxnSpPr>
        <p:spPr>
          <a:xfrm>
            <a:off x="3856655" y="1702027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" name="直接箭头连接符 107"/>
          <p:cNvCxnSpPr/>
          <p:nvPr/>
        </p:nvCxnSpPr>
        <p:spPr>
          <a:xfrm>
            <a:off x="2198355" y="2145296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9" name="直接箭头连接符 108"/>
          <p:cNvCxnSpPr/>
          <p:nvPr/>
        </p:nvCxnSpPr>
        <p:spPr>
          <a:xfrm>
            <a:off x="2633959" y="2114267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0" name="直接箭头连接符 109"/>
          <p:cNvCxnSpPr/>
          <p:nvPr/>
        </p:nvCxnSpPr>
        <p:spPr>
          <a:xfrm>
            <a:off x="4489118" y="2114267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1" name="直接箭头连接符 110"/>
          <p:cNvCxnSpPr/>
          <p:nvPr/>
        </p:nvCxnSpPr>
        <p:spPr>
          <a:xfrm>
            <a:off x="2024820" y="2567498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2" name="直接箭头连接符 111"/>
          <p:cNvCxnSpPr/>
          <p:nvPr/>
        </p:nvCxnSpPr>
        <p:spPr>
          <a:xfrm>
            <a:off x="2468029" y="2531779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4" name="直接箭头连接符 113"/>
          <p:cNvCxnSpPr/>
          <p:nvPr/>
        </p:nvCxnSpPr>
        <p:spPr>
          <a:xfrm>
            <a:off x="2837229" y="2531779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0" name="直接箭头连接符 119"/>
          <p:cNvCxnSpPr/>
          <p:nvPr/>
        </p:nvCxnSpPr>
        <p:spPr>
          <a:xfrm>
            <a:off x="3314502" y="2541814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1" name="直接箭头连接符 120"/>
          <p:cNvCxnSpPr/>
          <p:nvPr/>
        </p:nvCxnSpPr>
        <p:spPr>
          <a:xfrm>
            <a:off x="4120320" y="2565400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2" name="直接箭头连接符 121"/>
          <p:cNvCxnSpPr/>
          <p:nvPr/>
        </p:nvCxnSpPr>
        <p:spPr>
          <a:xfrm>
            <a:off x="4572000" y="2565400"/>
            <a:ext cx="23081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文本框 122"/>
              <p:cNvSpPr txBox="1"/>
              <p:nvPr/>
            </p:nvSpPr>
            <p:spPr>
              <a:xfrm>
                <a:off x="4351136" y="2997722"/>
                <a:ext cx="31394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3" name="文本框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136" y="2997722"/>
                <a:ext cx="3139427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4" t="-188" r="3" b="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4" name="直接箭头连接符 123"/>
          <p:cNvCxnSpPr/>
          <p:nvPr/>
        </p:nvCxnSpPr>
        <p:spPr>
          <a:xfrm>
            <a:off x="4351137" y="3058005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5" name="直接箭头连接符 124"/>
          <p:cNvCxnSpPr/>
          <p:nvPr/>
        </p:nvCxnSpPr>
        <p:spPr>
          <a:xfrm>
            <a:off x="4767855" y="3017523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6" name="直接箭头连接符 125"/>
          <p:cNvCxnSpPr/>
          <p:nvPr/>
        </p:nvCxnSpPr>
        <p:spPr>
          <a:xfrm>
            <a:off x="5010907" y="3017523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7" name="直接箭头连接符 126"/>
          <p:cNvCxnSpPr/>
          <p:nvPr/>
        </p:nvCxnSpPr>
        <p:spPr>
          <a:xfrm>
            <a:off x="5415957" y="3058005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8" name="直接箭头连接符 127"/>
          <p:cNvCxnSpPr/>
          <p:nvPr/>
        </p:nvCxnSpPr>
        <p:spPr>
          <a:xfrm>
            <a:off x="6698271" y="3013044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9" name="直接箭头连接符 128"/>
          <p:cNvCxnSpPr/>
          <p:nvPr/>
        </p:nvCxnSpPr>
        <p:spPr>
          <a:xfrm>
            <a:off x="7128098" y="3017523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0" name="Shape 120"/>
          <p:cNvSpPr/>
          <p:nvPr/>
        </p:nvSpPr>
        <p:spPr>
          <a:xfrm>
            <a:off x="1444412" y="3361061"/>
            <a:ext cx="707955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因为向量包括大小和方向，所以              得不出来           ，故</a:t>
            </a:r>
            <a:r>
              <a:rPr lang="en-US" altLang="zh-CN">
                <a:solidFill>
                  <a:srgbClr val="0000FF"/>
                </a:solidFill>
              </a:rPr>
              <a:t>B</a:t>
            </a:r>
            <a:r>
              <a:rPr lang="zh-CN" altLang="en-US">
                <a:solidFill>
                  <a:srgbClr val="0000FF"/>
                </a:solidFill>
              </a:rPr>
              <a:t>错误；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文本框 130"/>
              <p:cNvSpPr txBox="1"/>
              <p:nvPr/>
            </p:nvSpPr>
            <p:spPr>
              <a:xfrm>
                <a:off x="4653648" y="3450637"/>
                <a:ext cx="31394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1" name="文本框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648" y="3450637"/>
                <a:ext cx="3139427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2" t="-17" r="11" b="6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Shape 120"/>
          <p:cNvSpPr/>
          <p:nvPr/>
        </p:nvSpPr>
        <p:spPr>
          <a:xfrm>
            <a:off x="1442190" y="3883785"/>
            <a:ext cx="707955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若                                        或           ，故</a:t>
            </a:r>
            <a:r>
              <a:rPr lang="en-US" altLang="zh-CN">
                <a:solidFill>
                  <a:srgbClr val="0000FF"/>
                </a:solidFill>
              </a:rPr>
              <a:t>C</a:t>
            </a:r>
            <a:r>
              <a:rPr lang="zh-CN" altLang="en-US">
                <a:solidFill>
                  <a:srgbClr val="0000FF"/>
                </a:solidFill>
              </a:rPr>
              <a:t>错误；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3" name="文本框 132"/>
              <p:cNvSpPr txBox="1"/>
              <p:nvPr/>
            </p:nvSpPr>
            <p:spPr>
              <a:xfrm>
                <a:off x="1720589" y="3960658"/>
                <a:ext cx="3695368" cy="27770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  <m:r>
                            <a:rPr lang="zh-CN" alt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为</m:t>
                          </m:r>
                          <m:r>
                            <a:rPr lang="zh-CN" altLang="en-US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实数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lang="zh-CN" altLang="en-US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则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3" name="文本框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589" y="3960658"/>
                <a:ext cx="3695368" cy="277705"/>
              </a:xfrm>
              <a:prstGeom prst="rect">
                <a:avLst/>
              </a:prstGeom>
              <a:blipFill rotWithShape="1">
                <a:blip r:embed="rId12"/>
                <a:stretch>
                  <a:fillRect l="-10" t="-59" r="1" b="13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4" name="直接箭头连接符 133"/>
          <p:cNvCxnSpPr/>
          <p:nvPr/>
        </p:nvCxnSpPr>
        <p:spPr>
          <a:xfrm>
            <a:off x="1846062" y="4014601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5" name="直接箭头连接符 134"/>
          <p:cNvCxnSpPr/>
          <p:nvPr/>
        </p:nvCxnSpPr>
        <p:spPr>
          <a:xfrm>
            <a:off x="2281666" y="398357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6" name="直接箭头连接符 135"/>
          <p:cNvCxnSpPr/>
          <p:nvPr/>
        </p:nvCxnSpPr>
        <p:spPr>
          <a:xfrm>
            <a:off x="4136825" y="398357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7" name="Shape 120"/>
          <p:cNvSpPr/>
          <p:nvPr/>
        </p:nvSpPr>
        <p:spPr>
          <a:xfrm>
            <a:off x="1442190" y="4359561"/>
            <a:ext cx="707955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若           ，满足     </a:t>
            </a:r>
            <a:r>
              <a:rPr lang="en-US" altLang="zh-CN">
                <a:solidFill>
                  <a:srgbClr val="0000FF"/>
                </a:solidFill>
              </a:rPr>
              <a:t>//     </a:t>
            </a:r>
            <a:r>
              <a:rPr lang="zh-CN" altLang="en-US">
                <a:solidFill>
                  <a:srgbClr val="0000FF"/>
                </a:solidFill>
              </a:rPr>
              <a:t>，    </a:t>
            </a:r>
            <a:r>
              <a:rPr lang="en-US" altLang="zh-CN">
                <a:solidFill>
                  <a:srgbClr val="0000FF"/>
                </a:solidFill>
              </a:rPr>
              <a:t>//      </a:t>
            </a:r>
            <a:r>
              <a:rPr lang="zh-CN" altLang="en-US">
                <a:solidFill>
                  <a:srgbClr val="0000FF"/>
                </a:solidFill>
              </a:rPr>
              <a:t>，但得不出     </a:t>
            </a:r>
            <a:r>
              <a:rPr lang="en-US" altLang="zh-CN">
                <a:solidFill>
                  <a:srgbClr val="0000FF"/>
                </a:solidFill>
              </a:rPr>
              <a:t>//     </a:t>
            </a:r>
            <a:r>
              <a:rPr lang="zh-CN" altLang="en-US">
                <a:solidFill>
                  <a:srgbClr val="0000FF"/>
                </a:solidFill>
              </a:rPr>
              <a:t>，故</a:t>
            </a:r>
            <a:r>
              <a:rPr lang="en-US" altLang="zh-CN">
                <a:solidFill>
                  <a:srgbClr val="0000FF"/>
                </a:solidFill>
              </a:rPr>
              <a:t>D</a:t>
            </a:r>
            <a:r>
              <a:rPr lang="zh-CN" altLang="en-US">
                <a:solidFill>
                  <a:srgbClr val="0000FF"/>
                </a:solidFill>
              </a:rPr>
              <a:t>错误</a:t>
            </a:r>
            <a:r>
              <a:rPr lang="en-US" altLang="zh-CN">
                <a:solidFill>
                  <a:srgbClr val="0000FF"/>
                </a:solidFill>
              </a:rPr>
              <a:t>.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8" name="文本框 137"/>
              <p:cNvSpPr txBox="1"/>
              <p:nvPr/>
            </p:nvSpPr>
            <p:spPr>
              <a:xfrm>
                <a:off x="1775479" y="4448431"/>
                <a:ext cx="5583435" cy="27770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     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8" name="文本框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479" y="4448431"/>
                <a:ext cx="5583435" cy="277705"/>
              </a:xfrm>
              <a:prstGeom prst="rect">
                <a:avLst/>
              </a:prstGeom>
              <a:blipFill rotWithShape="1">
                <a:blip r:embed="rId13"/>
                <a:stretch>
                  <a:fillRect t="-92" r="10" b="16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直接箭头连接符 138"/>
          <p:cNvCxnSpPr/>
          <p:nvPr/>
        </p:nvCxnSpPr>
        <p:spPr>
          <a:xfrm>
            <a:off x="4719935" y="3450637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0" name="直接箭头连接符 139"/>
          <p:cNvCxnSpPr/>
          <p:nvPr/>
        </p:nvCxnSpPr>
        <p:spPr>
          <a:xfrm>
            <a:off x="5256711" y="3450637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1" name="直接箭头连接符 140"/>
          <p:cNvCxnSpPr/>
          <p:nvPr/>
        </p:nvCxnSpPr>
        <p:spPr>
          <a:xfrm>
            <a:off x="6582234" y="347921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2" name="直接箭头连接符 141"/>
          <p:cNvCxnSpPr/>
          <p:nvPr/>
        </p:nvCxnSpPr>
        <p:spPr>
          <a:xfrm>
            <a:off x="7012689" y="347921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3" name="直接箭头连接符 142"/>
          <p:cNvCxnSpPr/>
          <p:nvPr/>
        </p:nvCxnSpPr>
        <p:spPr>
          <a:xfrm>
            <a:off x="4687408" y="398357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4" name="直接箭头连接符 143"/>
          <p:cNvCxnSpPr/>
          <p:nvPr/>
        </p:nvCxnSpPr>
        <p:spPr>
          <a:xfrm>
            <a:off x="5098275" y="3962780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5" name="直接箭头连接符 144"/>
          <p:cNvCxnSpPr/>
          <p:nvPr/>
        </p:nvCxnSpPr>
        <p:spPr>
          <a:xfrm>
            <a:off x="4794697" y="4502684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7" name="直接箭头连接符 146"/>
          <p:cNvCxnSpPr/>
          <p:nvPr/>
        </p:nvCxnSpPr>
        <p:spPr>
          <a:xfrm>
            <a:off x="4221863" y="4452934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8" name="直接箭头连接符 147"/>
          <p:cNvCxnSpPr/>
          <p:nvPr/>
        </p:nvCxnSpPr>
        <p:spPr>
          <a:xfrm>
            <a:off x="6387753" y="4486015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9" name="直接箭头连接符 148"/>
          <p:cNvCxnSpPr/>
          <p:nvPr/>
        </p:nvCxnSpPr>
        <p:spPr>
          <a:xfrm>
            <a:off x="3740922" y="4448431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0" name="直接箭头连接符 149"/>
          <p:cNvCxnSpPr/>
          <p:nvPr/>
        </p:nvCxnSpPr>
        <p:spPr>
          <a:xfrm>
            <a:off x="3282061" y="4486015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1" name="直接箭头连接符 150"/>
          <p:cNvCxnSpPr/>
          <p:nvPr/>
        </p:nvCxnSpPr>
        <p:spPr>
          <a:xfrm>
            <a:off x="1775479" y="4457436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2" name="直接箭头连接符 151"/>
          <p:cNvCxnSpPr/>
          <p:nvPr/>
        </p:nvCxnSpPr>
        <p:spPr>
          <a:xfrm>
            <a:off x="2217241" y="4457436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3" name="直接箭头连接符 152"/>
          <p:cNvCxnSpPr/>
          <p:nvPr/>
        </p:nvCxnSpPr>
        <p:spPr>
          <a:xfrm>
            <a:off x="6898826" y="4467484"/>
            <a:ext cx="177353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77" grpId="0"/>
      <p:bldP spid="4" grpId="0"/>
      <p:bldP spid="5" grpId="0"/>
      <p:bldP spid="2" grpId="0"/>
      <p:bldP spid="24" grpId="0"/>
      <p:bldP spid="37" grpId="0"/>
      <p:bldP spid="38" grpId="0"/>
      <p:bldP spid="81" grpId="0"/>
      <p:bldP spid="86" grpId="0"/>
      <p:bldP spid="87" grpId="0"/>
      <p:bldP spid="88" grpId="0"/>
      <p:bldP spid="90" grpId="0"/>
      <p:bldP spid="123" grpId="0"/>
      <p:bldP spid="130" grpId="0"/>
      <p:bldP spid="131" grpId="0"/>
      <p:bldP spid="132" grpId="0"/>
      <p:bldP spid="133" grpId="0"/>
      <p:bldP spid="137" grpId="0"/>
      <p:bldP spid="1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120"/>
          <p:cNvSpPr/>
          <p:nvPr/>
        </p:nvSpPr>
        <p:spPr>
          <a:xfrm>
            <a:off x="496014" y="1547338"/>
            <a:ext cx="432212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错解</a:t>
            </a:r>
            <a:r>
              <a:rPr lang="en-US" altLang="zh-CN">
                <a:solidFill>
                  <a:srgbClr val="C00000"/>
                </a:solidFill>
              </a:rPr>
              <a:t>】A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B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D</a:t>
            </a:r>
            <a:r>
              <a:rPr lang="zh-CN" altLang="en-US">
                <a:solidFill>
                  <a:srgbClr val="C00000"/>
                </a:solidFill>
              </a:rPr>
              <a:t>三点共线，证明如下：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77" name="矩形: 圆角 76"/>
          <p:cNvSpPr/>
          <p:nvPr/>
        </p:nvSpPr>
        <p:spPr>
          <a:xfrm>
            <a:off x="3088838" y="225359"/>
            <a:ext cx="3840250" cy="408620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  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混淆“向量共线”和“线段共线”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469" y="674685"/>
            <a:ext cx="975557" cy="6405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74345"/>
            <a:ext cx="2197100" cy="387137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596760" y="790208"/>
            <a:ext cx="597899" cy="374568"/>
          </a:xfrm>
          <a:prstGeom prst="roundRect">
            <a:avLst/>
          </a:prstGeom>
          <a:solidFill>
            <a:srgbClr val="FFFF00">
              <a:alpha val="67000"/>
            </a:srgbClr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坑③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Shape 120"/>
          <p:cNvSpPr/>
          <p:nvPr/>
        </p:nvSpPr>
        <p:spPr>
          <a:xfrm>
            <a:off x="1413027" y="756060"/>
            <a:ext cx="6885466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已知非零向量     ，    不共线，且</a:t>
            </a:r>
            <a:r>
              <a:rPr lang="en-US" altLang="zh-CN">
                <a:solidFill>
                  <a:schemeClr val="tx1"/>
                </a:solidFill>
              </a:rPr>
              <a:t>AP=2           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PB=                  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CQ=                  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QD=                </a:t>
            </a:r>
            <a:r>
              <a:rPr lang="zh-CN" altLang="en-US">
                <a:solidFill>
                  <a:schemeClr val="tx1"/>
                </a:solidFill>
              </a:rPr>
              <a:t>，能否判定</a:t>
            </a:r>
            <a:r>
              <a:rPr lang="en-US" altLang="zh-CN">
                <a:solidFill>
                  <a:schemeClr val="tx1"/>
                </a:solidFill>
              </a:rPr>
              <a:t>A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B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D</a:t>
            </a:r>
            <a:r>
              <a:rPr lang="zh-CN" altLang="en-US">
                <a:solidFill>
                  <a:schemeClr val="tx1"/>
                </a:solidFill>
              </a:rPr>
              <a:t>三点共线</a:t>
            </a:r>
            <a:r>
              <a:rPr lang="en-US" altLang="zh-CN">
                <a:solidFill>
                  <a:schemeClr val="tx1"/>
                </a:solidFill>
              </a:rPr>
              <a:t>?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" name="椭圆 1"/>
          <p:cNvSpPr/>
          <p:nvPr/>
        </p:nvSpPr>
        <p:spPr>
          <a:xfrm>
            <a:off x="2770373" y="165358"/>
            <a:ext cx="511688" cy="511688"/>
          </a:xfrm>
          <a:prstGeom prst="ellipse">
            <a:avLst/>
          </a:prstGeom>
          <a:solidFill>
            <a:srgbClr val="FFFF00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星形: 五角 23"/>
          <p:cNvSpPr/>
          <p:nvPr/>
        </p:nvSpPr>
        <p:spPr>
          <a:xfrm>
            <a:off x="2826708" y="184326"/>
            <a:ext cx="423311" cy="423311"/>
          </a:xfrm>
          <a:prstGeom prst="star5">
            <a:avLst/>
          </a:prstGeom>
          <a:solidFill>
            <a:srgbClr val="FF0000"/>
          </a:solidFill>
          <a:ln w="12700" cap="flat">
            <a:solidFill>
              <a:srgbClr val="FFFF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文本框 68"/>
              <p:cNvSpPr txBox="1"/>
              <p:nvPr/>
            </p:nvSpPr>
            <p:spPr>
              <a:xfrm>
                <a:off x="2870773" y="828557"/>
                <a:ext cx="82257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-2500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9" name="文本框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0773" y="828557"/>
                <a:ext cx="822575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70" t="-187" r="23" b="-1535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文本框 40"/>
              <p:cNvSpPr txBox="1"/>
              <p:nvPr/>
            </p:nvSpPr>
            <p:spPr>
              <a:xfrm>
                <a:off x="5374208" y="823536"/>
                <a:ext cx="822575" cy="27065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-2500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1" name="文本框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4208" y="823536"/>
                <a:ext cx="822575" cy="270652"/>
              </a:xfrm>
              <a:prstGeom prst="rect">
                <a:avLst/>
              </a:prstGeom>
              <a:blipFill rotWithShape="1">
                <a:blip r:embed="rId4"/>
                <a:stretch>
                  <a:fillRect l="-25" t="-213" r="55" b="-1803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本框 41"/>
              <p:cNvSpPr txBox="1"/>
              <p:nvPr/>
            </p:nvSpPr>
            <p:spPr>
              <a:xfrm>
                <a:off x="6813051" y="834904"/>
                <a:ext cx="1423592" cy="27065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𝟑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-2500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051" y="834904"/>
                <a:ext cx="1423592" cy="270652"/>
              </a:xfrm>
              <a:prstGeom prst="rect">
                <a:avLst/>
              </a:prstGeom>
              <a:blipFill rotWithShape="1">
                <a:blip r:embed="rId5"/>
                <a:stretch>
                  <a:fillRect l="-10" t="-190" r="4" b="-1805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/>
            </p:nvSpPr>
            <p:spPr>
              <a:xfrm>
                <a:off x="1969729" y="1242857"/>
                <a:ext cx="1085507" cy="27065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-2500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729" y="1242857"/>
                <a:ext cx="1085507" cy="270652"/>
              </a:xfrm>
              <a:prstGeom prst="rect">
                <a:avLst/>
              </a:prstGeom>
              <a:blipFill rotWithShape="1">
                <a:blip r:embed="rId6"/>
                <a:stretch>
                  <a:fillRect l="-55" t="-60" r="23" b="-1818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文本框 43"/>
              <p:cNvSpPr txBox="1"/>
              <p:nvPr/>
            </p:nvSpPr>
            <p:spPr>
              <a:xfrm>
                <a:off x="4001258" y="1264104"/>
                <a:ext cx="1085507" cy="27065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𝟓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𝒆</m:t>
                      </m:r>
                      <m:r>
                        <a:rPr kumimoji="0" lang="en-US" altLang="zh-CN" sz="1800" b="1" i="1" u="none" strike="noStrike" cap="none" spc="0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-2500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4" name="文本框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1258" y="1264104"/>
                <a:ext cx="1085507" cy="270652"/>
              </a:xfrm>
              <a:prstGeom prst="rect">
                <a:avLst/>
              </a:prstGeom>
              <a:blipFill rotWithShape="1">
                <a:blip r:embed="rId7"/>
                <a:stretch>
                  <a:fillRect l="-11" t="-168" r="38" b="-1808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直接箭头连接符 44"/>
          <p:cNvCxnSpPr/>
          <p:nvPr/>
        </p:nvCxnSpPr>
        <p:spPr>
          <a:xfrm>
            <a:off x="2858021" y="876778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直接箭头连接符 45"/>
          <p:cNvCxnSpPr/>
          <p:nvPr/>
        </p:nvCxnSpPr>
        <p:spPr>
          <a:xfrm>
            <a:off x="3282061" y="876778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直接箭头连接符 46"/>
          <p:cNvCxnSpPr/>
          <p:nvPr/>
        </p:nvCxnSpPr>
        <p:spPr>
          <a:xfrm>
            <a:off x="2791346" y="1271726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直接箭头连接符 47"/>
          <p:cNvCxnSpPr/>
          <p:nvPr/>
        </p:nvCxnSpPr>
        <p:spPr>
          <a:xfrm>
            <a:off x="2279377" y="131520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9" name="直接箭头连接符 48"/>
          <p:cNvCxnSpPr/>
          <p:nvPr/>
        </p:nvCxnSpPr>
        <p:spPr>
          <a:xfrm>
            <a:off x="4127227" y="1320442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0" name="直接箭头连接符 49"/>
          <p:cNvCxnSpPr/>
          <p:nvPr/>
        </p:nvCxnSpPr>
        <p:spPr>
          <a:xfrm>
            <a:off x="5408339" y="876778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/>
          <p:nvPr/>
        </p:nvCxnSpPr>
        <p:spPr>
          <a:xfrm>
            <a:off x="4770165" y="1315680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直接箭头连接符 51"/>
          <p:cNvCxnSpPr/>
          <p:nvPr/>
        </p:nvCxnSpPr>
        <p:spPr>
          <a:xfrm>
            <a:off x="5875065" y="876778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3" name="直接箭头连接符 52"/>
          <p:cNvCxnSpPr/>
          <p:nvPr/>
        </p:nvCxnSpPr>
        <p:spPr>
          <a:xfrm>
            <a:off x="7113315" y="894199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接箭头连接符 54"/>
          <p:cNvCxnSpPr/>
          <p:nvPr/>
        </p:nvCxnSpPr>
        <p:spPr>
          <a:xfrm>
            <a:off x="7782446" y="894199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>
            <a:off x="4818139" y="834904"/>
            <a:ext cx="26862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箭头连接符 56"/>
          <p:cNvCxnSpPr/>
          <p:nvPr/>
        </p:nvCxnSpPr>
        <p:spPr>
          <a:xfrm>
            <a:off x="6361189" y="823536"/>
            <a:ext cx="26862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直接箭头连接符 57"/>
          <p:cNvCxnSpPr/>
          <p:nvPr/>
        </p:nvCxnSpPr>
        <p:spPr>
          <a:xfrm>
            <a:off x="1456989" y="1242857"/>
            <a:ext cx="26862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直接箭头连接符 58"/>
          <p:cNvCxnSpPr/>
          <p:nvPr/>
        </p:nvCxnSpPr>
        <p:spPr>
          <a:xfrm>
            <a:off x="3424722" y="1242857"/>
            <a:ext cx="268626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文本框 60"/>
              <p:cNvSpPr txBox="1"/>
              <p:nvPr/>
            </p:nvSpPr>
            <p:spPr>
              <a:xfrm>
                <a:off x="1372727" y="2024833"/>
                <a:ext cx="597063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𝑨𝑷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𝑷𝑩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  <m:r>
                            <a:rPr lang="en-US" altLang="zh-CN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  <m:r>
                            <a:rPr lang="en-US" altLang="zh-CN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=−</m:t>
                      </m:r>
                      <m:r>
                        <a:rPr lang="en-US" altLang="zh-CN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𝟑</m:t>
                      </m:r>
                      <m:r>
                        <a:rPr lang="en-US" altLang="zh-CN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1" name="文本框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2727" y="2024833"/>
                <a:ext cx="5970633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8" t="-164" r="4" b="-1537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文本框 61"/>
              <p:cNvSpPr txBox="1"/>
              <p:nvPr/>
            </p:nvSpPr>
            <p:spPr>
              <a:xfrm>
                <a:off x="1372727" y="2444570"/>
                <a:ext cx="597063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𝑪𝑸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𝑸𝑫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  <m:r>
                            <a:rPr lang="en-US" altLang="zh-CN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𝟓</m:t>
                          </m:r>
                          <m:r>
                            <a:rPr lang="en-US" altLang="zh-CN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  <m:r>
                        <a:rPr lang="en-US" altLang="zh-CN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𝟔</m:t>
                      </m:r>
                      <m:r>
                        <a:rPr lang="en-US" altLang="zh-CN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2" name="文本框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2727" y="2444570"/>
                <a:ext cx="5970633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8" t="-164" r="4" b="-1537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Shape 120"/>
          <p:cNvSpPr/>
          <p:nvPr/>
        </p:nvSpPr>
        <p:spPr>
          <a:xfrm>
            <a:off x="1351815" y="2788531"/>
            <a:ext cx="432212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所以</a:t>
            </a:r>
            <a:r>
              <a:rPr lang="en-US" altLang="zh-CN">
                <a:solidFill>
                  <a:srgbClr val="C00000"/>
                </a:solidFill>
              </a:rPr>
              <a:t>CD=-2AB</a:t>
            </a:r>
            <a:r>
              <a:rPr lang="zh-CN" altLang="en-US">
                <a:solidFill>
                  <a:srgbClr val="C00000"/>
                </a:solidFill>
              </a:rPr>
              <a:t>，即</a:t>
            </a:r>
            <a:r>
              <a:rPr lang="en-US" altLang="zh-CN">
                <a:solidFill>
                  <a:srgbClr val="C00000"/>
                </a:solidFill>
              </a:rPr>
              <a:t>A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B</a:t>
            </a:r>
            <a:r>
              <a:rPr lang="zh-CN" altLang="en-US">
                <a:solidFill>
                  <a:srgbClr val="C00000"/>
                </a:solidFill>
              </a:rPr>
              <a:t>、</a:t>
            </a:r>
            <a:r>
              <a:rPr lang="en-US" altLang="zh-CN">
                <a:solidFill>
                  <a:srgbClr val="C00000"/>
                </a:solidFill>
              </a:rPr>
              <a:t>D</a:t>
            </a:r>
            <a:r>
              <a:rPr lang="zh-CN" altLang="en-US">
                <a:solidFill>
                  <a:srgbClr val="C00000"/>
                </a:solidFill>
              </a:rPr>
              <a:t>三点共线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endParaRPr lang="en-US" altLang="zh-CN">
              <a:solidFill>
                <a:srgbClr val="C00000"/>
              </a:solidFill>
            </a:endParaRPr>
          </a:p>
        </p:txBody>
      </p:sp>
      <p:cxnSp>
        <p:nvCxnSpPr>
          <p:cNvPr id="64" name="直接箭头连接符 63"/>
          <p:cNvCxnSpPr/>
          <p:nvPr/>
        </p:nvCxnSpPr>
        <p:spPr>
          <a:xfrm>
            <a:off x="1419370" y="2046766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接箭头连接符 64"/>
          <p:cNvCxnSpPr/>
          <p:nvPr/>
        </p:nvCxnSpPr>
        <p:spPr>
          <a:xfrm>
            <a:off x="1422378" y="2444570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直接箭头连接符 65"/>
          <p:cNvCxnSpPr/>
          <p:nvPr/>
        </p:nvCxnSpPr>
        <p:spPr>
          <a:xfrm>
            <a:off x="2048560" y="2046766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7" name="直接箭头连接符 66"/>
          <p:cNvCxnSpPr/>
          <p:nvPr/>
        </p:nvCxnSpPr>
        <p:spPr>
          <a:xfrm>
            <a:off x="2639956" y="2046766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直接箭头连接符 67"/>
          <p:cNvCxnSpPr/>
          <p:nvPr/>
        </p:nvCxnSpPr>
        <p:spPr>
          <a:xfrm>
            <a:off x="2048560" y="2448223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直接箭头连接符 69"/>
          <p:cNvCxnSpPr/>
          <p:nvPr/>
        </p:nvCxnSpPr>
        <p:spPr>
          <a:xfrm>
            <a:off x="2639091" y="2468247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1" name="直接箭头连接符 70"/>
          <p:cNvCxnSpPr/>
          <p:nvPr/>
        </p:nvCxnSpPr>
        <p:spPr>
          <a:xfrm>
            <a:off x="1854320" y="2861153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2" name="直接箭头连接符 71"/>
          <p:cNvCxnSpPr/>
          <p:nvPr/>
        </p:nvCxnSpPr>
        <p:spPr>
          <a:xfrm>
            <a:off x="2590338" y="2861153"/>
            <a:ext cx="230817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3" name="直接箭头连接符 72"/>
          <p:cNvCxnSpPr/>
          <p:nvPr/>
        </p:nvCxnSpPr>
        <p:spPr>
          <a:xfrm>
            <a:off x="3472109" y="2087247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4" name="直接箭头连接符 73"/>
          <p:cNvCxnSpPr/>
          <p:nvPr/>
        </p:nvCxnSpPr>
        <p:spPr>
          <a:xfrm>
            <a:off x="3953376" y="2088519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5" name="直接箭头连接符 74"/>
          <p:cNvCxnSpPr/>
          <p:nvPr/>
        </p:nvCxnSpPr>
        <p:spPr>
          <a:xfrm>
            <a:off x="3645960" y="2506347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直接箭头连接符 75"/>
          <p:cNvCxnSpPr/>
          <p:nvPr/>
        </p:nvCxnSpPr>
        <p:spPr>
          <a:xfrm>
            <a:off x="4127227" y="2523016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8" name="直接箭头连接符 77"/>
          <p:cNvCxnSpPr/>
          <p:nvPr/>
        </p:nvCxnSpPr>
        <p:spPr>
          <a:xfrm>
            <a:off x="4952452" y="2100425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接箭头连接符 78"/>
          <p:cNvCxnSpPr/>
          <p:nvPr/>
        </p:nvCxnSpPr>
        <p:spPr>
          <a:xfrm>
            <a:off x="4952451" y="2507619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接箭头连接符 79"/>
          <p:cNvCxnSpPr/>
          <p:nvPr/>
        </p:nvCxnSpPr>
        <p:spPr>
          <a:xfrm>
            <a:off x="5552230" y="2092172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接箭头连接符 80"/>
          <p:cNvCxnSpPr/>
          <p:nvPr/>
        </p:nvCxnSpPr>
        <p:spPr>
          <a:xfrm>
            <a:off x="5569411" y="2506347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2" name="直接箭头连接符 81"/>
          <p:cNvCxnSpPr/>
          <p:nvPr/>
        </p:nvCxnSpPr>
        <p:spPr>
          <a:xfrm>
            <a:off x="6338555" y="2087247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直接箭头连接符 82"/>
          <p:cNvCxnSpPr/>
          <p:nvPr/>
        </p:nvCxnSpPr>
        <p:spPr>
          <a:xfrm>
            <a:off x="6981492" y="2087247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直接箭头连接符 83"/>
          <p:cNvCxnSpPr/>
          <p:nvPr/>
        </p:nvCxnSpPr>
        <p:spPr>
          <a:xfrm>
            <a:off x="6338555" y="2500475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接箭头连接符 84"/>
          <p:cNvCxnSpPr/>
          <p:nvPr/>
        </p:nvCxnSpPr>
        <p:spPr>
          <a:xfrm>
            <a:off x="6956165" y="2500475"/>
            <a:ext cx="173851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6" name="Shape 120"/>
          <p:cNvSpPr/>
          <p:nvPr/>
        </p:nvSpPr>
        <p:spPr>
          <a:xfrm>
            <a:off x="496014" y="3225048"/>
            <a:ext cx="6433074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正解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无法判定</a:t>
            </a:r>
            <a:r>
              <a:rPr lang="en-US" altLang="zh-CN">
                <a:solidFill>
                  <a:srgbClr val="0000FF"/>
                </a:solidFill>
              </a:rPr>
              <a:t>A</a:t>
            </a:r>
            <a:r>
              <a:rPr lang="zh-CN" altLang="en-US">
                <a:solidFill>
                  <a:srgbClr val="0000FF"/>
                </a:solidFill>
              </a:rPr>
              <a:t>、</a:t>
            </a:r>
            <a:r>
              <a:rPr lang="en-US" altLang="zh-CN">
                <a:solidFill>
                  <a:srgbClr val="0000FF"/>
                </a:solidFill>
              </a:rPr>
              <a:t>B</a:t>
            </a:r>
            <a:r>
              <a:rPr lang="zh-CN" altLang="en-US">
                <a:solidFill>
                  <a:srgbClr val="0000FF"/>
                </a:solidFill>
              </a:rPr>
              <a:t>、</a:t>
            </a:r>
            <a:r>
              <a:rPr lang="en-US" altLang="zh-CN">
                <a:solidFill>
                  <a:srgbClr val="0000FF"/>
                </a:solidFill>
              </a:rPr>
              <a:t>D</a:t>
            </a:r>
            <a:r>
              <a:rPr lang="zh-CN" altLang="en-US">
                <a:solidFill>
                  <a:srgbClr val="0000FF"/>
                </a:solidFill>
              </a:rPr>
              <a:t>三点是否共线，原因如下：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文本框 86"/>
              <p:cNvSpPr txBox="1"/>
              <p:nvPr/>
            </p:nvSpPr>
            <p:spPr>
              <a:xfrm>
                <a:off x="1337943" y="3737551"/>
                <a:ext cx="597063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𝑨𝑷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𝑷𝑩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=−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𝟑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7" name="文本框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943" y="3737551"/>
                <a:ext cx="5970633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1" t="-208" r="6" b="-1533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文本框 87"/>
              <p:cNvSpPr txBox="1"/>
              <p:nvPr/>
            </p:nvSpPr>
            <p:spPr>
              <a:xfrm>
                <a:off x="1337943" y="4157288"/>
                <a:ext cx="597063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𝑪𝑸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𝑸𝑫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𝒆</m:t>
                          </m:r>
                          <m:r>
                            <a:rPr kumimoji="0" lang="en-US" altLang="zh-CN" sz="1800" b="1" i="1" u="none" strike="noStrike" cap="none" spc="0" normalizeH="0" baseline="-2500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𝟓</m:t>
                          </m:r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  <m:r>
                            <a:rPr lang="en-US" altLang="zh-CN" b="1" i="1" baseline="-2500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𝟔</m:t>
                      </m:r>
                      <m:r>
                        <a:rPr lang="en-US" altLang="zh-CN" b="1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altLang="zh-CN" b="1" i="1" baseline="-2500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kumimoji="0" lang="zh-CN" altLang="en-US" sz="1800" b="1" i="1" u="none" strike="noStrike" cap="none" spc="0" normalizeH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8" name="文本框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943" y="4157288"/>
                <a:ext cx="5970633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1" t="-209" r="6" b="-1533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Shape 120"/>
          <p:cNvSpPr/>
          <p:nvPr/>
        </p:nvSpPr>
        <p:spPr>
          <a:xfrm>
            <a:off x="1317031" y="4501249"/>
            <a:ext cx="7707972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所以</a:t>
            </a:r>
            <a:r>
              <a:rPr lang="en-US" altLang="zh-CN">
                <a:solidFill>
                  <a:srgbClr val="0000FF"/>
                </a:solidFill>
              </a:rPr>
              <a:t>CD=-2AB</a:t>
            </a:r>
            <a:r>
              <a:rPr lang="zh-CN" altLang="en-US">
                <a:solidFill>
                  <a:srgbClr val="0000FF"/>
                </a:solidFill>
              </a:rPr>
              <a:t>，但向量共线包括线段平行和共线两种情况，所以无法判断</a:t>
            </a:r>
            <a:r>
              <a:rPr lang="en-US" altLang="zh-CN">
                <a:solidFill>
                  <a:srgbClr val="0000FF"/>
                </a:solidFill>
              </a:rPr>
              <a:t>.</a:t>
            </a:r>
            <a:endParaRPr lang="en-US" altLang="zh-CN">
              <a:solidFill>
                <a:srgbClr val="0000FF"/>
              </a:solidFill>
            </a:endParaRPr>
          </a:p>
        </p:txBody>
      </p:sp>
      <p:cxnSp>
        <p:nvCxnSpPr>
          <p:cNvPr id="90" name="直接箭头连接符 89"/>
          <p:cNvCxnSpPr/>
          <p:nvPr/>
        </p:nvCxnSpPr>
        <p:spPr>
          <a:xfrm>
            <a:off x="1384586" y="3759484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1" name="直接箭头连接符 90"/>
          <p:cNvCxnSpPr/>
          <p:nvPr/>
        </p:nvCxnSpPr>
        <p:spPr>
          <a:xfrm>
            <a:off x="1387594" y="4157288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2" name="直接箭头连接符 91"/>
          <p:cNvCxnSpPr/>
          <p:nvPr/>
        </p:nvCxnSpPr>
        <p:spPr>
          <a:xfrm>
            <a:off x="2013776" y="3759484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2605172" y="3759484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4" name="直接箭头连接符 93"/>
          <p:cNvCxnSpPr/>
          <p:nvPr/>
        </p:nvCxnSpPr>
        <p:spPr>
          <a:xfrm>
            <a:off x="2013776" y="4160941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2604307" y="4180965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6" name="直接箭头连接符 95"/>
          <p:cNvCxnSpPr/>
          <p:nvPr/>
        </p:nvCxnSpPr>
        <p:spPr>
          <a:xfrm>
            <a:off x="1819536" y="4573871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7" name="直接箭头连接符 96"/>
          <p:cNvCxnSpPr/>
          <p:nvPr/>
        </p:nvCxnSpPr>
        <p:spPr>
          <a:xfrm>
            <a:off x="2555554" y="4573871"/>
            <a:ext cx="23081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8" name="直接箭头连接符 97"/>
          <p:cNvCxnSpPr/>
          <p:nvPr/>
        </p:nvCxnSpPr>
        <p:spPr>
          <a:xfrm>
            <a:off x="3437325" y="3799965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9" name="直接箭头连接符 98"/>
          <p:cNvCxnSpPr/>
          <p:nvPr/>
        </p:nvCxnSpPr>
        <p:spPr>
          <a:xfrm>
            <a:off x="3918592" y="3801237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0" name="直接箭头连接符 99"/>
          <p:cNvCxnSpPr/>
          <p:nvPr/>
        </p:nvCxnSpPr>
        <p:spPr>
          <a:xfrm>
            <a:off x="3611176" y="4219065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1" name="直接箭头连接符 100"/>
          <p:cNvCxnSpPr/>
          <p:nvPr/>
        </p:nvCxnSpPr>
        <p:spPr>
          <a:xfrm>
            <a:off x="4092443" y="4235734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2" name="直接箭头连接符 101"/>
          <p:cNvCxnSpPr/>
          <p:nvPr/>
        </p:nvCxnSpPr>
        <p:spPr>
          <a:xfrm>
            <a:off x="4917668" y="3813143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3" name="直接箭头连接符 102"/>
          <p:cNvCxnSpPr/>
          <p:nvPr/>
        </p:nvCxnSpPr>
        <p:spPr>
          <a:xfrm>
            <a:off x="4917667" y="4220337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4" name="直接箭头连接符 103"/>
          <p:cNvCxnSpPr/>
          <p:nvPr/>
        </p:nvCxnSpPr>
        <p:spPr>
          <a:xfrm>
            <a:off x="5517446" y="3804890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直接箭头连接符 104"/>
          <p:cNvCxnSpPr/>
          <p:nvPr/>
        </p:nvCxnSpPr>
        <p:spPr>
          <a:xfrm>
            <a:off x="5534627" y="4219065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6" name="直接箭头连接符 105"/>
          <p:cNvCxnSpPr/>
          <p:nvPr/>
        </p:nvCxnSpPr>
        <p:spPr>
          <a:xfrm>
            <a:off x="6303771" y="3799965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7" name="直接箭头连接符 106"/>
          <p:cNvCxnSpPr/>
          <p:nvPr/>
        </p:nvCxnSpPr>
        <p:spPr>
          <a:xfrm>
            <a:off x="6946708" y="3799965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" name="直接箭头连接符 107"/>
          <p:cNvCxnSpPr/>
          <p:nvPr/>
        </p:nvCxnSpPr>
        <p:spPr>
          <a:xfrm>
            <a:off x="6303771" y="4213193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9" name="直接箭头连接符 108"/>
          <p:cNvCxnSpPr/>
          <p:nvPr/>
        </p:nvCxnSpPr>
        <p:spPr>
          <a:xfrm>
            <a:off x="6921381" y="4213193"/>
            <a:ext cx="173851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77" grpId="0"/>
      <p:bldP spid="4" grpId="0"/>
      <p:bldP spid="5" grpId="0"/>
      <p:bldP spid="2" grpId="0"/>
      <p:bldP spid="24" grpId="0"/>
      <p:bldP spid="69" grpId="0"/>
      <p:bldP spid="41" grpId="0"/>
      <p:bldP spid="42" grpId="0"/>
      <p:bldP spid="43" grpId="0"/>
      <p:bldP spid="44" grpId="0"/>
      <p:bldP spid="61" grpId="0"/>
      <p:bldP spid="62" grpId="0"/>
      <p:bldP spid="63" grpId="0"/>
      <p:bldP spid="86" grpId="0"/>
      <p:bldP spid="87" grpId="0"/>
      <p:bldP spid="88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00606"/>
            <a:ext cx="4251960" cy="513522"/>
          </a:xfrm>
          <a:prstGeom prst="rect">
            <a:avLst/>
          </a:prstGeom>
        </p:spPr>
      </p:pic>
      <p:sp>
        <p:nvSpPr>
          <p:cNvPr id="4" name="Shape 120"/>
          <p:cNvSpPr/>
          <p:nvPr/>
        </p:nvSpPr>
        <p:spPr>
          <a:xfrm>
            <a:off x="1335766" y="566616"/>
            <a:ext cx="4488837" cy="324043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已知</a:t>
            </a:r>
            <a:r>
              <a:rPr lang="en-US" altLang="zh-CN">
                <a:solidFill>
                  <a:schemeClr val="tx1"/>
                </a:solidFill>
              </a:rPr>
              <a:t>ΔABC</a:t>
            </a:r>
            <a:r>
              <a:rPr lang="zh-CN" altLang="en-US">
                <a:solidFill>
                  <a:schemeClr val="tx1"/>
                </a:solidFill>
              </a:rPr>
              <a:t>的边</a:t>
            </a:r>
            <a:r>
              <a:rPr lang="en-US" altLang="zh-CN">
                <a:solidFill>
                  <a:schemeClr val="tx1"/>
                </a:solidFill>
              </a:rPr>
              <a:t>BC</a:t>
            </a:r>
            <a:r>
              <a:rPr lang="zh-CN" altLang="en-US">
                <a:solidFill>
                  <a:schemeClr val="tx1"/>
                </a:solidFill>
              </a:rPr>
              <a:t>上有一点</a:t>
            </a:r>
            <a:r>
              <a:rPr lang="en-US" altLang="zh-CN">
                <a:solidFill>
                  <a:schemeClr val="tx1"/>
                </a:solidFill>
              </a:rPr>
              <a:t>D</a:t>
            </a:r>
            <a:r>
              <a:rPr lang="zh-CN" altLang="en-US">
                <a:solidFill>
                  <a:schemeClr val="tx1"/>
                </a:solidFill>
              </a:rPr>
              <a:t>满足</a:t>
            </a:r>
            <a:r>
              <a:rPr lang="en-US" altLang="zh-CN">
                <a:solidFill>
                  <a:schemeClr val="tx1"/>
                </a:solidFill>
              </a:rPr>
              <a:t>BD=3DC</a:t>
            </a:r>
            <a:r>
              <a:rPr lang="zh-CN" altLang="en-US">
                <a:solidFill>
                  <a:schemeClr val="tx1"/>
                </a:solidFill>
              </a:rPr>
              <a:t>，</a:t>
            </a:r>
            <a:endParaRPr lang="en-US" altLang="zh-CN">
              <a:solidFill>
                <a:schemeClr val="tx1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则</a:t>
            </a:r>
            <a:r>
              <a:rPr lang="en-US" altLang="zh-CN">
                <a:solidFill>
                  <a:schemeClr val="tx1"/>
                </a:solidFill>
              </a:rPr>
              <a:t>AD</a:t>
            </a:r>
            <a:r>
              <a:rPr lang="zh-CN" altLang="en-US">
                <a:solidFill>
                  <a:schemeClr val="tx1"/>
                </a:solidFill>
              </a:rPr>
              <a:t>可以怎么表示？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AD=-2AB+3AC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AD=    AB+    AC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AD=    AB+     AC</a:t>
            </a:r>
            <a:endParaRPr lang="en-US" altLang="zh-CN">
              <a:solidFill>
                <a:schemeClr val="tx1"/>
              </a:solidFill>
            </a:endParaRPr>
          </a:p>
          <a:p>
            <a:pPr marL="342900" lvl="0" indent="-342900">
              <a:lnSpc>
                <a:spcPct val="200000"/>
              </a:lnSpc>
              <a:buAutoNum type="alphaUcPeriod"/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chemeClr val="tx1"/>
                </a:solidFill>
              </a:rPr>
              <a:t>AD=    AB+     AC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5" name="矩形: 圆角 4"/>
          <p:cNvSpPr/>
          <p:nvPr/>
        </p:nvSpPr>
        <p:spPr>
          <a:xfrm>
            <a:off x="592073" y="702798"/>
            <a:ext cx="597899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题①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" name="等腰三角形 1"/>
          <p:cNvSpPr/>
          <p:nvPr/>
        </p:nvSpPr>
        <p:spPr>
          <a:xfrm>
            <a:off x="4366260" y="1536700"/>
            <a:ext cx="3367022" cy="1593850"/>
          </a:xfrm>
          <a:custGeom>
            <a:avLst/>
            <a:gdLst>
              <a:gd name="connsiteX0" fmla="*/ 0 w 3367022"/>
              <a:gd name="connsiteY0" fmla="*/ 1593850 h 1593850"/>
              <a:gd name="connsiteX1" fmla="*/ 2178811 w 3367022"/>
              <a:gd name="connsiteY1" fmla="*/ 0 h 1593850"/>
              <a:gd name="connsiteX2" fmla="*/ 3367022 w 3367022"/>
              <a:gd name="connsiteY2" fmla="*/ 1593850 h 1593850"/>
              <a:gd name="connsiteX3" fmla="*/ 0 w 3367022"/>
              <a:gd name="connsiteY3" fmla="*/ 1593850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67022" h="1593850">
                <a:moveTo>
                  <a:pt x="0" y="1593850"/>
                </a:moveTo>
                <a:lnTo>
                  <a:pt x="2178811" y="0"/>
                </a:lnTo>
                <a:lnTo>
                  <a:pt x="3367022" y="1593850"/>
                </a:lnTo>
                <a:lnTo>
                  <a:pt x="0" y="1593850"/>
                </a:lnTo>
                <a:close/>
              </a:path>
            </a:pathLst>
          </a:custGeom>
          <a:noFill/>
          <a:ln w="28575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7" name="直接连接符 6"/>
          <p:cNvCxnSpPr>
            <a:stCxn id="2" idx="1"/>
          </p:cNvCxnSpPr>
          <p:nvPr/>
        </p:nvCxnSpPr>
        <p:spPr>
          <a:xfrm>
            <a:off x="6545071" y="1536700"/>
            <a:ext cx="223011" cy="159385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6653461" y="3174456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𝑫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61" y="3174456"/>
                <a:ext cx="237244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39" t="-33" r="135" b="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7675894" y="3174456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𝑪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5894" y="3174456"/>
                <a:ext cx="237244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6" t="-33" r="170" b="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/>
              <p:cNvSpPr txBox="1"/>
              <p:nvPr/>
            </p:nvSpPr>
            <p:spPr>
              <a:xfrm>
                <a:off x="6426449" y="1230812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𝑨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1" name="文本框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449" y="1230812"/>
                <a:ext cx="237244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05" t="-66" r="1" b="1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247638" y="3152503"/>
                <a:ext cx="23724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𝑩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638" y="3152503"/>
                <a:ext cx="237244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52" t="-131" r="216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Shape 120"/>
          <p:cNvSpPr/>
          <p:nvPr/>
        </p:nvSpPr>
        <p:spPr>
          <a:xfrm>
            <a:off x="615860" y="4100634"/>
            <a:ext cx="822807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解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如图所示，</a:t>
            </a:r>
            <a:r>
              <a:rPr lang="en-US" altLang="zh-CN">
                <a:solidFill>
                  <a:srgbClr val="0000FF"/>
                </a:solidFill>
              </a:rPr>
              <a:t>AD=AB+BD=AB+    BC=AB+    (AC-AB)=     AB+     BC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文本框 23"/>
              <p:cNvSpPr txBox="1"/>
              <p:nvPr/>
            </p:nvSpPr>
            <p:spPr>
              <a:xfrm>
                <a:off x="2240280" y="2827219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280" y="2827219"/>
                <a:ext cx="181139" cy="461024"/>
              </a:xfrm>
              <a:prstGeom prst="rect">
                <a:avLst/>
              </a:prstGeom>
              <a:blipFill rotWithShape="1">
                <a:blip r:embed="rId6"/>
                <a:stretch>
                  <a:fillRect t="-43" r="-14633" b="4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24"/>
              <p:cNvSpPr txBox="1"/>
              <p:nvPr/>
            </p:nvSpPr>
            <p:spPr>
              <a:xfrm>
                <a:off x="2960748" y="2300400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0748" y="2300400"/>
                <a:ext cx="181139" cy="461024"/>
              </a:xfrm>
              <a:prstGeom prst="rect">
                <a:avLst/>
              </a:prstGeom>
              <a:blipFill rotWithShape="1">
                <a:blip r:embed="rId6"/>
                <a:stretch>
                  <a:fillRect l="-209" t="-93" r="-14424" b="9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2240280" y="2261651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280" y="2261651"/>
                <a:ext cx="181139" cy="461024"/>
              </a:xfrm>
              <a:prstGeom prst="rect">
                <a:avLst/>
              </a:prstGeom>
              <a:blipFill rotWithShape="1">
                <a:blip r:embed="rId7"/>
                <a:stretch>
                  <a:fillRect t="-90" r="-14633" b="9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2976746" y="2827219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6746" y="2827219"/>
                <a:ext cx="181139" cy="461024"/>
              </a:xfrm>
              <a:prstGeom prst="rect">
                <a:avLst/>
              </a:prstGeom>
              <a:blipFill rotWithShape="1">
                <a:blip r:embed="rId7"/>
                <a:stretch>
                  <a:fillRect l="-277" t="-43" r="-14356" b="4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2253295" y="3397902"/>
                <a:ext cx="181139" cy="46262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3295" y="3397902"/>
                <a:ext cx="181139" cy="462627"/>
              </a:xfrm>
              <a:prstGeom prst="rect">
                <a:avLst/>
              </a:prstGeom>
              <a:blipFill rotWithShape="1">
                <a:blip r:embed="rId8"/>
                <a:stretch>
                  <a:fillRect l="-174" t="-4" r="-14459" b="7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文本框 38"/>
              <p:cNvSpPr txBox="1"/>
              <p:nvPr/>
            </p:nvSpPr>
            <p:spPr>
              <a:xfrm>
                <a:off x="2991259" y="3399505"/>
                <a:ext cx="181139" cy="46262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6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9" name="文本框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259" y="3399505"/>
                <a:ext cx="181139" cy="462627"/>
              </a:xfrm>
              <a:prstGeom prst="rect">
                <a:avLst/>
              </a:prstGeom>
              <a:blipFill rotWithShape="1">
                <a:blip r:embed="rId9"/>
                <a:stretch>
                  <a:fillRect l="-226" t="-76" r="-14407" b="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本框 39"/>
              <p:cNvSpPr txBox="1"/>
              <p:nvPr/>
            </p:nvSpPr>
            <p:spPr>
              <a:xfrm>
                <a:off x="4418100" y="4063797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100" y="4063797"/>
                <a:ext cx="181139" cy="461024"/>
              </a:xfrm>
              <a:prstGeom prst="rect">
                <a:avLst/>
              </a:prstGeom>
              <a:blipFill rotWithShape="1">
                <a:blip r:embed="rId10"/>
                <a:stretch>
                  <a:fillRect l="-224" t="-94" r="-14409" b="9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文本框 40"/>
              <p:cNvSpPr txBox="1"/>
              <p:nvPr/>
            </p:nvSpPr>
            <p:spPr>
              <a:xfrm>
                <a:off x="5604034" y="4063797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1" name="文本框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034" y="4063797"/>
                <a:ext cx="181139" cy="461024"/>
              </a:xfrm>
              <a:prstGeom prst="rect">
                <a:avLst/>
              </a:prstGeom>
              <a:blipFill rotWithShape="1">
                <a:blip r:embed="rId10"/>
                <a:stretch>
                  <a:fillRect l="-88" t="-94" r="-14545" b="9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本框 41"/>
              <p:cNvSpPr txBox="1"/>
              <p:nvPr/>
            </p:nvSpPr>
            <p:spPr>
              <a:xfrm>
                <a:off x="7755787" y="4098889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5787" y="4098889"/>
                <a:ext cx="181139" cy="461024"/>
              </a:xfrm>
              <a:prstGeom prst="rect">
                <a:avLst/>
              </a:prstGeom>
              <a:blipFill rotWithShape="1">
                <a:blip r:embed="rId10"/>
                <a:stretch>
                  <a:fillRect l="-294" t="-130" r="-14339" b="13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/>
            </p:nvSpPr>
            <p:spPr>
              <a:xfrm>
                <a:off x="7000980" y="4061477"/>
                <a:ext cx="181139" cy="4610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6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kumimoji="0" lang="zh-CN" altLang="en-US" sz="16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980" y="4061477"/>
                <a:ext cx="181139" cy="461024"/>
              </a:xfrm>
              <a:prstGeom prst="rect">
                <a:avLst/>
              </a:prstGeom>
              <a:blipFill rotWithShape="1">
                <a:blip r:embed="rId11"/>
                <a:stretch>
                  <a:fillRect l="-58" t="-4" r="-14575" b="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直接箭头连接符 43"/>
          <p:cNvCxnSpPr/>
          <p:nvPr/>
        </p:nvCxnSpPr>
        <p:spPr>
          <a:xfrm>
            <a:off x="4729899" y="733754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接箭头连接符 44"/>
          <p:cNvCxnSpPr/>
          <p:nvPr/>
        </p:nvCxnSpPr>
        <p:spPr>
          <a:xfrm>
            <a:off x="5369051" y="743608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6" name="直接箭头连接符 45"/>
          <p:cNvCxnSpPr/>
          <p:nvPr/>
        </p:nvCxnSpPr>
        <p:spPr>
          <a:xfrm>
            <a:off x="1720793" y="1837860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直接箭头连接符 46"/>
          <p:cNvCxnSpPr/>
          <p:nvPr/>
        </p:nvCxnSpPr>
        <p:spPr>
          <a:xfrm>
            <a:off x="1720793" y="2392691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直接箭头连接符 47"/>
          <p:cNvCxnSpPr/>
          <p:nvPr/>
        </p:nvCxnSpPr>
        <p:spPr>
          <a:xfrm>
            <a:off x="1720793" y="2942760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9" name="直接箭头连接符 48"/>
          <p:cNvCxnSpPr/>
          <p:nvPr/>
        </p:nvCxnSpPr>
        <p:spPr>
          <a:xfrm>
            <a:off x="1720793" y="3478541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0" name="直接箭头连接符 49"/>
          <p:cNvCxnSpPr/>
          <p:nvPr/>
        </p:nvCxnSpPr>
        <p:spPr>
          <a:xfrm>
            <a:off x="2434434" y="1856910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接箭头连接符 50"/>
          <p:cNvCxnSpPr/>
          <p:nvPr/>
        </p:nvCxnSpPr>
        <p:spPr>
          <a:xfrm>
            <a:off x="3070962" y="1837860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直接箭头连接符 51"/>
          <p:cNvCxnSpPr/>
          <p:nvPr/>
        </p:nvCxnSpPr>
        <p:spPr>
          <a:xfrm>
            <a:off x="2478091" y="2392691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3" name="直接箭头连接符 52"/>
          <p:cNvCxnSpPr/>
          <p:nvPr/>
        </p:nvCxnSpPr>
        <p:spPr>
          <a:xfrm>
            <a:off x="3237649" y="2392691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直接箭头连接符 53"/>
          <p:cNvCxnSpPr/>
          <p:nvPr/>
        </p:nvCxnSpPr>
        <p:spPr>
          <a:xfrm>
            <a:off x="2494760" y="2949439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接箭头连接符 54"/>
          <p:cNvCxnSpPr/>
          <p:nvPr/>
        </p:nvCxnSpPr>
        <p:spPr>
          <a:xfrm>
            <a:off x="3311468" y="2944676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>
            <a:off x="2494760" y="3485220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箭头连接符 56"/>
          <p:cNvCxnSpPr/>
          <p:nvPr/>
        </p:nvCxnSpPr>
        <p:spPr>
          <a:xfrm>
            <a:off x="3302737" y="3485220"/>
            <a:ext cx="27548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直接箭头连接符 57"/>
          <p:cNvCxnSpPr/>
          <p:nvPr/>
        </p:nvCxnSpPr>
        <p:spPr>
          <a:xfrm>
            <a:off x="2502733" y="4176577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直接箭头连接符 58"/>
          <p:cNvCxnSpPr/>
          <p:nvPr/>
        </p:nvCxnSpPr>
        <p:spPr>
          <a:xfrm>
            <a:off x="3000534" y="4185173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直接箭头连接符 59"/>
          <p:cNvCxnSpPr/>
          <p:nvPr/>
        </p:nvCxnSpPr>
        <p:spPr>
          <a:xfrm>
            <a:off x="3464269" y="4176577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接箭头连接符 60"/>
          <p:cNvCxnSpPr/>
          <p:nvPr/>
        </p:nvCxnSpPr>
        <p:spPr>
          <a:xfrm>
            <a:off x="3948152" y="4176577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4676814" y="4173266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>
            <a:off x="5169733" y="4173266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接箭头连接符 63"/>
          <p:cNvCxnSpPr/>
          <p:nvPr/>
        </p:nvCxnSpPr>
        <p:spPr>
          <a:xfrm>
            <a:off x="5991265" y="4173266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接箭头连接符 64"/>
          <p:cNvCxnSpPr/>
          <p:nvPr/>
        </p:nvCxnSpPr>
        <p:spPr>
          <a:xfrm>
            <a:off x="6383185" y="4173266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直接箭头连接符 65"/>
          <p:cNvCxnSpPr/>
          <p:nvPr/>
        </p:nvCxnSpPr>
        <p:spPr>
          <a:xfrm>
            <a:off x="7277140" y="4173266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7" name="直接箭头连接符 66"/>
          <p:cNvCxnSpPr/>
          <p:nvPr/>
        </p:nvCxnSpPr>
        <p:spPr>
          <a:xfrm>
            <a:off x="8086765" y="4185173"/>
            <a:ext cx="275489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9" grpId="0"/>
      <p:bldP spid="40" grpId="0"/>
      <p:bldP spid="41" grpId="0"/>
      <p:bldP spid="42" grpId="0"/>
      <p:bldP spid="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00606"/>
            <a:ext cx="4251960" cy="513522"/>
          </a:xfrm>
          <a:prstGeom prst="rect">
            <a:avLst/>
          </a:prstGeom>
        </p:spPr>
      </p:pic>
      <p:sp>
        <p:nvSpPr>
          <p:cNvPr id="4" name="Shape 120"/>
          <p:cNvSpPr/>
          <p:nvPr/>
        </p:nvSpPr>
        <p:spPr>
          <a:xfrm>
            <a:off x="1335765" y="651543"/>
            <a:ext cx="5344435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已知非零向量                              ，求证：   </a:t>
            </a:r>
            <a:r>
              <a:rPr lang="en-US" altLang="zh-CN">
                <a:solidFill>
                  <a:schemeClr val="tx1"/>
                </a:solidFill>
              </a:rPr>
              <a:t>//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5" name="矩形: 圆角 4"/>
          <p:cNvSpPr/>
          <p:nvPr/>
        </p:nvSpPr>
        <p:spPr>
          <a:xfrm>
            <a:off x="592072" y="787725"/>
            <a:ext cx="597899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题②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3" name="Shape 120"/>
          <p:cNvSpPr/>
          <p:nvPr/>
        </p:nvSpPr>
        <p:spPr>
          <a:xfrm>
            <a:off x="457961" y="1493064"/>
            <a:ext cx="390829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证明</a:t>
            </a:r>
            <a:r>
              <a:rPr lang="en-US" altLang="zh-CN">
                <a:solidFill>
                  <a:srgbClr val="0000FF"/>
                </a:solidFill>
              </a:rPr>
              <a:t>】</a:t>
            </a:r>
            <a:r>
              <a:rPr lang="zh-CN" altLang="en-US">
                <a:solidFill>
                  <a:srgbClr val="0000FF"/>
                </a:solidFill>
              </a:rPr>
              <a:t>∵             ，∴                 </a:t>
            </a:r>
            <a:r>
              <a:rPr lang="en-US" altLang="zh-CN">
                <a:solidFill>
                  <a:srgbClr val="0000FF"/>
                </a:solidFill>
              </a:rPr>
              <a:t>.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2768423" y="682882"/>
                <a:ext cx="3664127" cy="5203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f>
                        <m:f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f>
                        <m:f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       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423" y="682882"/>
                <a:ext cx="3664127" cy="520399"/>
              </a:xfrm>
              <a:prstGeom prst="rect">
                <a:avLst/>
              </a:prstGeom>
              <a:blipFill rotWithShape="1">
                <a:blip r:embed="rId2"/>
                <a:stretch>
                  <a:fillRect l="-12" t="-49" b="11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文本框 67"/>
              <p:cNvSpPr txBox="1"/>
              <p:nvPr/>
            </p:nvSpPr>
            <p:spPr>
              <a:xfrm>
                <a:off x="1652758" y="1427149"/>
                <a:ext cx="2442991" cy="51860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f>
                        <m:f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8" name="文本框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2758" y="1427149"/>
                <a:ext cx="2442991" cy="518604"/>
              </a:xfrm>
              <a:prstGeom prst="rect">
                <a:avLst/>
              </a:prstGeom>
              <a:blipFill rotWithShape="1">
                <a:blip r:embed="rId3"/>
                <a:stretch>
                  <a:fillRect l="-20" t="-59" r="26" b="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Shape 120"/>
          <p:cNvSpPr/>
          <p:nvPr/>
        </p:nvSpPr>
        <p:spPr>
          <a:xfrm>
            <a:off x="1375390" y="2169621"/>
            <a:ext cx="390829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∵                    ，∴                 </a:t>
            </a:r>
            <a:r>
              <a:rPr lang="en-US" altLang="zh-CN">
                <a:solidFill>
                  <a:srgbClr val="0000FF"/>
                </a:solidFill>
              </a:rPr>
              <a:t>.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1614355" y="2124599"/>
                <a:ext cx="3000269" cy="5203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f>
                        <m:f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𝟑</m:t>
                          </m:r>
                        </m:den>
                      </m:f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𝒄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f>
                        <m:fPr>
                          <m:ctrlPr>
                            <a:rPr lang="zh-CN" altLang="en-US" b="1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zh-CN" b="1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355" y="2124599"/>
                <a:ext cx="3000269" cy="520399"/>
              </a:xfrm>
              <a:prstGeom prst="rect">
                <a:avLst/>
              </a:prstGeom>
              <a:blipFill rotWithShape="1">
                <a:blip r:embed="rId4"/>
                <a:stretch>
                  <a:fillRect l="-6" t="-101" r="3" b="4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Shape 120"/>
          <p:cNvSpPr/>
          <p:nvPr/>
        </p:nvSpPr>
        <p:spPr>
          <a:xfrm>
            <a:off x="1375390" y="2804302"/>
            <a:ext cx="390829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00FF"/>
                </a:solidFill>
              </a:rPr>
              <a:t>∴      </a:t>
            </a:r>
            <a:r>
              <a:rPr lang="en-US" altLang="zh-CN">
                <a:solidFill>
                  <a:srgbClr val="0000FF"/>
                </a:solidFill>
              </a:rPr>
              <a:t>//        .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文本框 71"/>
              <p:cNvSpPr txBox="1"/>
              <p:nvPr/>
            </p:nvSpPr>
            <p:spPr>
              <a:xfrm>
                <a:off x="1709012" y="2909958"/>
                <a:ext cx="79924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012" y="2909958"/>
                <a:ext cx="799242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28" t="-140" r="1" b="19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接箭头连接符 72"/>
          <p:cNvCxnSpPr/>
          <p:nvPr/>
        </p:nvCxnSpPr>
        <p:spPr>
          <a:xfrm>
            <a:off x="2768423" y="856293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4" name="直接箭头连接符 73"/>
          <p:cNvCxnSpPr/>
          <p:nvPr/>
        </p:nvCxnSpPr>
        <p:spPr>
          <a:xfrm>
            <a:off x="3351829" y="856293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5" name="直接箭头连接符 74"/>
          <p:cNvCxnSpPr/>
          <p:nvPr/>
        </p:nvCxnSpPr>
        <p:spPr>
          <a:xfrm>
            <a:off x="3580429" y="845811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直接箭头连接符 75"/>
          <p:cNvCxnSpPr/>
          <p:nvPr/>
        </p:nvCxnSpPr>
        <p:spPr>
          <a:xfrm>
            <a:off x="4162883" y="877724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7" name="直接箭头连接符 76"/>
          <p:cNvCxnSpPr/>
          <p:nvPr/>
        </p:nvCxnSpPr>
        <p:spPr>
          <a:xfrm>
            <a:off x="4572000" y="877724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8" name="直接箭头连接符 77"/>
          <p:cNvCxnSpPr/>
          <p:nvPr/>
        </p:nvCxnSpPr>
        <p:spPr>
          <a:xfrm>
            <a:off x="5607656" y="877724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接箭头连接符 78"/>
          <p:cNvCxnSpPr/>
          <p:nvPr/>
        </p:nvCxnSpPr>
        <p:spPr>
          <a:xfrm>
            <a:off x="6127486" y="845811"/>
            <a:ext cx="203377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接箭头连接符 79"/>
          <p:cNvCxnSpPr/>
          <p:nvPr/>
        </p:nvCxnSpPr>
        <p:spPr>
          <a:xfrm>
            <a:off x="1652758" y="1620348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接箭头连接符 80"/>
          <p:cNvCxnSpPr/>
          <p:nvPr/>
        </p:nvCxnSpPr>
        <p:spPr>
          <a:xfrm>
            <a:off x="2250452" y="1630971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2" name="直接箭头连接符 81"/>
          <p:cNvCxnSpPr/>
          <p:nvPr/>
        </p:nvCxnSpPr>
        <p:spPr>
          <a:xfrm>
            <a:off x="2929108" y="1630971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直接箭头连接符 82"/>
          <p:cNvCxnSpPr/>
          <p:nvPr/>
        </p:nvCxnSpPr>
        <p:spPr>
          <a:xfrm>
            <a:off x="3478740" y="1620348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直接箭头连接符 83"/>
          <p:cNvCxnSpPr/>
          <p:nvPr/>
        </p:nvCxnSpPr>
        <p:spPr>
          <a:xfrm>
            <a:off x="1614355" y="2260904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接箭头连接符 84"/>
          <p:cNvCxnSpPr/>
          <p:nvPr/>
        </p:nvCxnSpPr>
        <p:spPr>
          <a:xfrm>
            <a:off x="2212352" y="2310910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接箭头连接符 85"/>
          <p:cNvCxnSpPr/>
          <p:nvPr/>
        </p:nvCxnSpPr>
        <p:spPr>
          <a:xfrm>
            <a:off x="2625718" y="2310910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7" name="直接箭头连接符 86"/>
          <p:cNvCxnSpPr/>
          <p:nvPr/>
        </p:nvCxnSpPr>
        <p:spPr>
          <a:xfrm>
            <a:off x="3324129" y="2277573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8" name="直接箭头连接符 87"/>
          <p:cNvCxnSpPr/>
          <p:nvPr/>
        </p:nvCxnSpPr>
        <p:spPr>
          <a:xfrm>
            <a:off x="3938757" y="2310910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9" name="直接箭头连接符 88"/>
          <p:cNvCxnSpPr/>
          <p:nvPr/>
        </p:nvCxnSpPr>
        <p:spPr>
          <a:xfrm>
            <a:off x="1716043" y="2972898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0" name="直接箭头连接符 89"/>
          <p:cNvCxnSpPr/>
          <p:nvPr/>
        </p:nvCxnSpPr>
        <p:spPr>
          <a:xfrm>
            <a:off x="2212352" y="2932417"/>
            <a:ext cx="203377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3" grpId="0"/>
      <p:bldP spid="6" grpId="0"/>
      <p:bldP spid="68" grpId="0"/>
      <p:bldP spid="69" grpId="0"/>
      <p:bldP spid="70" grpId="0"/>
      <p:bldP spid="71" grpId="0"/>
      <p:bldP spid="7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/>
        </p:nvSpPr>
        <p:spPr>
          <a:xfrm>
            <a:off x="2791811" y="1676155"/>
            <a:ext cx="3599480" cy="916941"/>
          </a:xfrm>
          <a:prstGeom prst="rect">
            <a:avLst/>
          </a:prstGeom>
          <a:ln w="12700">
            <a:miter lim="4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45719" rIns="45719">
            <a:spAutoFit/>
          </a:bodyPr>
          <a:lstStyle>
            <a:lvl1pPr algn="ctr">
              <a:defRPr sz="54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>
                <a:solidFill>
                  <a:srgbClr val="B61C22"/>
                </a:solidFill>
              </a:rPr>
              <a:t>THANKS</a:t>
            </a:r>
            <a:endParaRPr sz="5400">
              <a:solidFill>
                <a:srgbClr val="B61C22"/>
              </a:solidFill>
            </a:endParaRPr>
          </a:p>
        </p:txBody>
      </p:sp>
      <p:sp>
        <p:nvSpPr>
          <p:cNvPr id="207" name="Shape 207"/>
          <p:cNvSpPr/>
          <p:nvPr/>
        </p:nvSpPr>
        <p:spPr>
          <a:xfrm>
            <a:off x="2199626" y="1231499"/>
            <a:ext cx="383269" cy="10947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>
              <a:defRPr sz="6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00">
                <a:solidFill>
                  <a:srgbClr val="B61C22"/>
                </a:solidFill>
              </a:rPr>
              <a:t>“</a:t>
            </a:r>
            <a:endParaRPr sz="6600">
              <a:solidFill>
                <a:srgbClr val="B61C22"/>
              </a:solidFill>
            </a:endParaRPr>
          </a:p>
        </p:txBody>
      </p:sp>
      <p:sp>
        <p:nvSpPr>
          <p:cNvPr id="208" name="Shape 208"/>
          <p:cNvSpPr/>
          <p:nvPr/>
        </p:nvSpPr>
        <p:spPr>
          <a:xfrm>
            <a:off x="6199657" y="2379916"/>
            <a:ext cx="383268" cy="10947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>
              <a:defRPr sz="6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00">
                <a:solidFill>
                  <a:srgbClr val="B61C22"/>
                </a:solidFill>
              </a:rPr>
              <a:t>”</a:t>
            </a:r>
            <a:endParaRPr sz="6600">
              <a:solidFill>
                <a:srgbClr val="B61C22"/>
              </a:solidFill>
            </a:endParaRPr>
          </a:p>
        </p:txBody>
      </p:sp>
      <p:pic>
        <p:nvPicPr>
          <p:cNvPr id="209" name="学科网LOGO源文件.png"/>
          <p:cNvPicPr/>
          <p:nvPr/>
        </p:nvPicPr>
        <p:blipFill>
          <a:blip r:embed="rId1"/>
          <a:stretch>
            <a:fillRect/>
          </a:stretch>
        </p:blipFill>
        <p:spPr>
          <a:xfrm>
            <a:off x="4203133" y="2793120"/>
            <a:ext cx="776835" cy="268332"/>
          </a:xfrm>
          <a:prstGeom prst="rect">
            <a:avLst/>
          </a:prstGeom>
          <a:ln w="12700">
            <a:miter lim="4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0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938000" y="10210800"/>
            <a:ext cx="330200" cy="241300"/>
          </a:xfrm>
          <a:prstGeom prst="cub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/>
          <p:cNvSpPr/>
          <p:nvPr/>
        </p:nvSpPr>
        <p:spPr>
          <a:xfrm>
            <a:off x="5574273" y="832984"/>
            <a:ext cx="3394363" cy="3914380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Shape 120"/>
          <p:cNvSpPr/>
          <p:nvPr/>
        </p:nvSpPr>
        <p:spPr>
          <a:xfrm>
            <a:off x="767481" y="3222026"/>
            <a:ext cx="4728224" cy="119757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B050"/>
                </a:solidFill>
              </a:rPr>
              <a:t>☆ 当            时，     的方向和     的方向相同；</a:t>
            </a:r>
            <a:endParaRPr lang="en-US" altLang="zh-CN">
              <a:solidFill>
                <a:srgbClr val="00B05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B050"/>
                </a:solidFill>
              </a:rPr>
              <a:t>    </a:t>
            </a:r>
            <a:r>
              <a:rPr lang="zh-CN" altLang="en-US">
                <a:solidFill>
                  <a:srgbClr val="00B050"/>
                </a:solidFill>
              </a:rPr>
              <a:t>当            时，     的方向和     的方向相反；</a:t>
            </a:r>
            <a:endParaRPr lang="en-US" altLang="zh-CN">
              <a:solidFill>
                <a:srgbClr val="00B05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B050"/>
                </a:solidFill>
              </a:rPr>
              <a:t>    </a:t>
            </a:r>
            <a:r>
              <a:rPr lang="zh-CN" altLang="en-US">
                <a:solidFill>
                  <a:srgbClr val="00B050"/>
                </a:solidFill>
              </a:rPr>
              <a:t>当            时，           </a:t>
            </a:r>
            <a:r>
              <a:rPr lang="en-US" altLang="zh-CN">
                <a:solidFill>
                  <a:srgbClr val="00B050"/>
                </a:solidFill>
              </a:rPr>
              <a:t>.</a:t>
            </a:r>
            <a:endParaRPr lang="en-US" altLang="zh-CN">
              <a:solidFill>
                <a:srgbClr val="00B050"/>
              </a:solidFill>
            </a:endParaRPr>
          </a:p>
        </p:txBody>
      </p:sp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向量的数乘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702798"/>
            <a:ext cx="1618770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向量数乘的定义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770701" y="1023543"/>
            <a:ext cx="4828432" cy="15784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★ 一般地，我们规定实数     和向量     的积是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</a:t>
            </a:r>
            <a:r>
              <a:rPr lang="zh-CN" altLang="en-US">
                <a:solidFill>
                  <a:srgbClr val="C00000"/>
                </a:solidFill>
              </a:rPr>
              <a:t>一个向量，这种运算叫做向量的数乘，记作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</a:t>
            </a:r>
            <a:r>
              <a:rPr lang="zh-CN" altLang="en-US">
                <a:solidFill>
                  <a:srgbClr val="C00000"/>
                </a:solidFill>
              </a:rPr>
              <a:t>       ，它的长度和方向规定如下：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4" name="Shape 120"/>
          <p:cNvSpPr/>
          <p:nvPr/>
        </p:nvSpPr>
        <p:spPr>
          <a:xfrm>
            <a:off x="770701" y="2774679"/>
            <a:ext cx="3723142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B050"/>
                </a:solidFill>
              </a:rPr>
              <a:t>☆ </a:t>
            </a:r>
            <a:endParaRPr lang="en-US" altLang="zh-CN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/>
              <p:cNvSpPr txBox="1"/>
              <p:nvPr/>
            </p:nvSpPr>
            <p:spPr>
              <a:xfrm>
                <a:off x="3375765" y="1230189"/>
                <a:ext cx="19396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765" y="1230189"/>
                <a:ext cx="193964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54" t="-70" r="-15839" b="12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4390450" y="124645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450" y="1246455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9" t="-211" r="-14818" b="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直接箭头连接符 15"/>
          <p:cNvCxnSpPr/>
          <p:nvPr/>
        </p:nvCxnSpPr>
        <p:spPr>
          <a:xfrm>
            <a:off x="4390450" y="1246455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1027831" y="2308257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831" y="2308257"/>
                <a:ext cx="33663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19" t="-12" r="-8911" b="6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接箭头连接符 18"/>
          <p:cNvCxnSpPr/>
          <p:nvPr/>
        </p:nvCxnSpPr>
        <p:spPr>
          <a:xfrm>
            <a:off x="1209812" y="2365407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1016155" y="2855451"/>
                <a:ext cx="135152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B05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B05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𝝀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B05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=|</m:t>
                      </m:r>
                      <m:r>
                        <a:rPr lang="en-US" altLang="zh-CN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B05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155" y="2855451"/>
                <a:ext cx="1351524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1" t="-177" r="-1803" b="22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接箭头连接符 20"/>
          <p:cNvCxnSpPr/>
          <p:nvPr/>
        </p:nvCxnSpPr>
        <p:spPr>
          <a:xfrm>
            <a:off x="1273002" y="2888305"/>
            <a:ext cx="154650" cy="0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直接箭头连接符 21"/>
          <p:cNvCxnSpPr/>
          <p:nvPr/>
        </p:nvCxnSpPr>
        <p:spPr>
          <a:xfrm>
            <a:off x="2113583" y="2888273"/>
            <a:ext cx="154650" cy="0"/>
          </a:xfrm>
          <a:prstGeom prst="straightConnector1">
            <a:avLst/>
          </a:prstGeom>
          <a:noFill/>
          <a:ln w="19050" cap="flat">
            <a:solidFill>
              <a:srgbClr val="00B05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/>
              <p:cNvSpPr txBox="1"/>
              <p:nvPr/>
            </p:nvSpPr>
            <p:spPr>
              <a:xfrm>
                <a:off x="1347106" y="3299170"/>
                <a:ext cx="6331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&gt;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3" name="文本框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106" y="3299170"/>
                <a:ext cx="633187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43" t="-125" r="-4456" b="17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文本框 23"/>
              <p:cNvSpPr txBox="1"/>
              <p:nvPr/>
            </p:nvSpPr>
            <p:spPr>
              <a:xfrm>
                <a:off x="1347106" y="3720884"/>
                <a:ext cx="6331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&lt;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106" y="3720884"/>
                <a:ext cx="633187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43" t="-151" r="-4456" b="20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24"/>
              <p:cNvSpPr txBox="1"/>
              <p:nvPr/>
            </p:nvSpPr>
            <p:spPr>
              <a:xfrm>
                <a:off x="1347105" y="4134173"/>
                <a:ext cx="6331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105" y="4134173"/>
                <a:ext cx="633187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43" t="-117" r="-4456" b="16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2474400" y="3311859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4400" y="3311859"/>
                <a:ext cx="33663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31" t="-121" r="-8900" b="17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直接箭头连接符 26"/>
          <p:cNvCxnSpPr/>
          <p:nvPr/>
        </p:nvCxnSpPr>
        <p:spPr>
          <a:xfrm>
            <a:off x="2656381" y="3369009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2488065" y="3727228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065" y="3727228"/>
                <a:ext cx="33663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40" t="-149" r="-8990" b="19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接箭头连接符 29"/>
          <p:cNvCxnSpPr/>
          <p:nvPr/>
        </p:nvCxnSpPr>
        <p:spPr>
          <a:xfrm>
            <a:off x="2670046" y="3784378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本框 30"/>
              <p:cNvSpPr txBox="1"/>
              <p:nvPr/>
            </p:nvSpPr>
            <p:spPr>
              <a:xfrm>
                <a:off x="2488065" y="4149985"/>
                <a:ext cx="77585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065" y="4149985"/>
                <a:ext cx="775853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17" t="-94" r="-3599" b="1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直接箭头连接符 32"/>
          <p:cNvCxnSpPr/>
          <p:nvPr/>
        </p:nvCxnSpPr>
        <p:spPr>
          <a:xfrm>
            <a:off x="2670046" y="4194677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/>
              <p:cNvSpPr txBox="1"/>
              <p:nvPr/>
            </p:nvSpPr>
            <p:spPr>
              <a:xfrm>
                <a:off x="3863223" y="334869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223" y="3348694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50" t="-122" r="-14597" b="17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直接箭头连接符 34"/>
          <p:cNvCxnSpPr/>
          <p:nvPr/>
        </p:nvCxnSpPr>
        <p:spPr>
          <a:xfrm>
            <a:off x="3863223" y="3348694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本框 35"/>
              <p:cNvSpPr txBox="1"/>
              <p:nvPr/>
            </p:nvSpPr>
            <p:spPr>
              <a:xfrm>
                <a:off x="3863223" y="3775953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6" name="文本框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223" y="3775953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250" t="-88" r="-14597" b="13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直接箭头连接符 36"/>
          <p:cNvCxnSpPr/>
          <p:nvPr/>
        </p:nvCxnSpPr>
        <p:spPr>
          <a:xfrm>
            <a:off x="3863223" y="3775953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8" name="Shape 120"/>
          <p:cNvSpPr/>
          <p:nvPr/>
        </p:nvSpPr>
        <p:spPr>
          <a:xfrm>
            <a:off x="5729268" y="912222"/>
            <a:ext cx="3134767" cy="110523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①向量数乘的结果仍然是向量，这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个向量的长度、方向都和</a:t>
            </a: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以及      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    </a:t>
            </a:r>
            <a:r>
              <a:rPr lang="zh-CN" altLang="en-US" sz="1600">
                <a:solidFill>
                  <a:srgbClr val="0000FF"/>
                </a:solidFill>
              </a:rPr>
              <a:t>有关；</a:t>
            </a:r>
            <a:endParaRPr lang="en-US" altLang="zh-CN" sz="1600">
              <a:solidFill>
                <a:srgbClr val="0000FF"/>
              </a:solidFill>
            </a:endParaRPr>
          </a:p>
        </p:txBody>
      </p:sp>
      <p:sp>
        <p:nvSpPr>
          <p:cNvPr id="39" name="Shape 120"/>
          <p:cNvSpPr/>
          <p:nvPr/>
        </p:nvSpPr>
        <p:spPr>
          <a:xfrm>
            <a:off x="5729268" y="2017459"/>
            <a:ext cx="3134767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②实数和向量可以相乘，但不能相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加减，          ，            无意义；</a:t>
            </a:r>
            <a:endParaRPr lang="en-US" altLang="zh-CN" sz="160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本框 39"/>
              <p:cNvSpPr txBox="1"/>
              <p:nvPr/>
            </p:nvSpPr>
            <p:spPr>
              <a:xfrm>
                <a:off x="6522113" y="2435650"/>
                <a:ext cx="154907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CN" altLang="en-US" b="1" i="1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113" y="2435650"/>
                <a:ext cx="1549075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2" t="-153" r="22" b="20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Shape 120"/>
          <p:cNvSpPr/>
          <p:nvPr/>
        </p:nvSpPr>
        <p:spPr>
          <a:xfrm>
            <a:off x="5729268" y="2802672"/>
            <a:ext cx="3134767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③表示和向量     方向相同的单位 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向量</a:t>
            </a:r>
            <a:endParaRPr lang="en-US" altLang="zh-CN" sz="160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本框 41"/>
              <p:cNvSpPr txBox="1"/>
              <p:nvPr/>
            </p:nvSpPr>
            <p:spPr>
              <a:xfrm>
                <a:off x="6997898" y="2895571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898" y="2895571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96" t="-219" r="-14751" b="4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直接箭头连接符 42"/>
          <p:cNvCxnSpPr/>
          <p:nvPr/>
        </p:nvCxnSpPr>
        <p:spPr>
          <a:xfrm>
            <a:off x="6997898" y="2895571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文本框 43"/>
              <p:cNvSpPr txBox="1"/>
              <p:nvPr/>
            </p:nvSpPr>
            <p:spPr>
              <a:xfrm>
                <a:off x="8216985" y="1326341"/>
                <a:ext cx="19396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4" name="文本框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985" y="1326341"/>
                <a:ext cx="193964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44" t="-166" r="-15849" b="2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文本框 44"/>
              <p:cNvSpPr txBox="1"/>
              <p:nvPr/>
            </p:nvSpPr>
            <p:spPr>
              <a:xfrm>
                <a:off x="5989607" y="1709344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5" name="文本框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9607" y="1709344"/>
                <a:ext cx="206788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39" t="-202" r="-14708" b="2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直接箭头连接符 45"/>
          <p:cNvCxnSpPr/>
          <p:nvPr/>
        </p:nvCxnSpPr>
        <p:spPr>
          <a:xfrm>
            <a:off x="5989607" y="1740924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7" name="Shape 120"/>
          <p:cNvSpPr/>
          <p:nvPr/>
        </p:nvSpPr>
        <p:spPr>
          <a:xfrm>
            <a:off x="5729268" y="3520785"/>
            <a:ext cx="3134767" cy="10645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④根据向量的数乘运算，向量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与                            的方向相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同             或相反              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endParaRPr lang="en-US" altLang="zh-CN" sz="160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文本框 48"/>
              <p:cNvSpPr txBox="1"/>
              <p:nvPr/>
            </p:nvSpPr>
            <p:spPr>
              <a:xfrm>
                <a:off x="8350045" y="3585165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9" name="文本框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045" y="3585165"/>
                <a:ext cx="33663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28" t="-213" r="-8903" b="3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直接箭头连接符 49"/>
          <p:cNvCxnSpPr/>
          <p:nvPr/>
        </p:nvCxnSpPr>
        <p:spPr>
          <a:xfrm>
            <a:off x="8532026" y="3642315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文本框 50"/>
              <p:cNvSpPr txBox="1"/>
              <p:nvPr/>
            </p:nvSpPr>
            <p:spPr>
              <a:xfrm>
                <a:off x="6196395" y="3941579"/>
                <a:ext cx="163666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1" name="文本框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395" y="3941579"/>
                <a:ext cx="1636666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4" t="-48" r="-1415" b="9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文本框 51"/>
              <p:cNvSpPr txBox="1"/>
              <p:nvPr/>
            </p:nvSpPr>
            <p:spPr>
              <a:xfrm>
                <a:off x="6172351" y="4308308"/>
                <a:ext cx="82554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&gt;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2" name="文本框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351" y="4308308"/>
                <a:ext cx="825547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8" t="-169" r="-3284" b="2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文本框 52"/>
              <p:cNvSpPr txBox="1"/>
              <p:nvPr/>
            </p:nvSpPr>
            <p:spPr>
              <a:xfrm>
                <a:off x="7585402" y="4298838"/>
                <a:ext cx="82554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3" name="文本框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5402" y="4298838"/>
                <a:ext cx="825547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40" t="-189" r="-3262" b="1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图片 5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546" y="545494"/>
            <a:ext cx="1277446" cy="408122"/>
          </a:xfrm>
          <a:prstGeom prst="rect">
            <a:avLst/>
          </a:prstGeom>
        </p:spPr>
      </p:pic>
      <p:cxnSp>
        <p:nvCxnSpPr>
          <p:cNvPr id="57" name="直接箭头连接符 56"/>
          <p:cNvCxnSpPr/>
          <p:nvPr/>
        </p:nvCxnSpPr>
        <p:spPr>
          <a:xfrm>
            <a:off x="3068233" y="4149985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直接箭头连接符 47"/>
          <p:cNvCxnSpPr/>
          <p:nvPr/>
        </p:nvCxnSpPr>
        <p:spPr>
          <a:xfrm>
            <a:off x="7110872" y="3941579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接箭头连接符 54"/>
          <p:cNvCxnSpPr/>
          <p:nvPr/>
        </p:nvCxnSpPr>
        <p:spPr>
          <a:xfrm>
            <a:off x="6257432" y="3997883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5" grpId="0"/>
      <p:bldP spid="29" grpId="0"/>
      <p:bldP spid="11" grpId="0"/>
      <p:bldP spid="14" grpId="0"/>
      <p:bldP spid="2" grpId="0"/>
      <p:bldP spid="13" grpId="0"/>
      <p:bldP spid="18" grpId="0"/>
      <p:bldP spid="20" grpId="0"/>
      <p:bldP spid="23" grpId="0"/>
      <p:bldP spid="24" grpId="0"/>
      <p:bldP spid="25" grpId="0"/>
      <p:bldP spid="26" grpId="0"/>
      <p:bldP spid="28" grpId="0"/>
      <p:bldP spid="31" grpId="0"/>
      <p:bldP spid="34" grpId="0"/>
      <p:bldP spid="36" grpId="0"/>
      <p:bldP spid="38" grpId="0"/>
      <p:bldP spid="39" grpId="0"/>
      <p:bldP spid="40" grpId="0"/>
      <p:bldP spid="41" grpId="0"/>
      <p:bldP spid="42" grpId="0"/>
      <p:bldP spid="44" grpId="0"/>
      <p:bldP spid="45" grpId="0"/>
      <p:bldP spid="47" grpId="0"/>
      <p:bldP spid="49" grpId="0"/>
      <p:bldP spid="51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矩形: 圆角 108"/>
          <p:cNvSpPr/>
          <p:nvPr/>
        </p:nvSpPr>
        <p:spPr>
          <a:xfrm>
            <a:off x="2377445" y="3870777"/>
            <a:ext cx="3921182" cy="486203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4" name="矩形: 圆角 83"/>
          <p:cNvSpPr/>
          <p:nvPr/>
        </p:nvSpPr>
        <p:spPr>
          <a:xfrm>
            <a:off x="6748779" y="702797"/>
            <a:ext cx="2138437" cy="1266443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向量的数乘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3" y="702798"/>
            <a:ext cx="1994551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向量数乘的几何意义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681841" y="1146735"/>
            <a:ext cx="6066940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</a:t>
            </a:r>
            <a:r>
              <a:rPr lang="zh-CN" altLang="en-US">
                <a:solidFill>
                  <a:srgbClr val="C00000"/>
                </a:solidFill>
              </a:rPr>
              <a:t>如图，在向量数乘中，     可视为将向量     的长度伸长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      </a:t>
            </a:r>
            <a:r>
              <a:rPr lang="zh-CN" altLang="en-US">
                <a:solidFill>
                  <a:srgbClr val="C00000"/>
                </a:solidFill>
              </a:rPr>
              <a:t>或缩短              的倍数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endParaRPr lang="en-US" altLang="zh-CN">
              <a:solidFill>
                <a:srgbClr val="C00000"/>
              </a:solidFill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 flipV="1">
            <a:off x="7085410" y="1191810"/>
            <a:ext cx="304723" cy="420283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接箭头连接符 54"/>
          <p:cNvCxnSpPr/>
          <p:nvPr/>
        </p:nvCxnSpPr>
        <p:spPr>
          <a:xfrm flipH="1">
            <a:off x="7644780" y="860671"/>
            <a:ext cx="559417" cy="771567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 flipV="1">
            <a:off x="8204197" y="840523"/>
            <a:ext cx="588636" cy="811864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文本框 56"/>
              <p:cNvSpPr txBox="1"/>
              <p:nvPr/>
            </p:nvSpPr>
            <p:spPr>
              <a:xfrm>
                <a:off x="6884395" y="1329725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7" name="文本框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395" y="1329725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74" t="-13" r="-14673" b="6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直接箭头连接符 57"/>
          <p:cNvCxnSpPr/>
          <p:nvPr/>
        </p:nvCxnSpPr>
        <p:spPr>
          <a:xfrm>
            <a:off x="6884395" y="1329725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文本框 58"/>
              <p:cNvSpPr txBox="1"/>
              <p:nvPr/>
            </p:nvSpPr>
            <p:spPr>
              <a:xfrm>
                <a:off x="7443763" y="1228366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9" name="文本框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763" y="1228366"/>
                <a:ext cx="33663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87" t="-100" r="-8943" b="15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直接箭头连接符 59"/>
          <p:cNvCxnSpPr/>
          <p:nvPr/>
        </p:nvCxnSpPr>
        <p:spPr>
          <a:xfrm>
            <a:off x="7625744" y="1285516"/>
            <a:ext cx="154650" cy="0"/>
          </a:xfrm>
          <a:prstGeom prst="straightConnector1">
            <a:avLst/>
          </a:prstGeom>
          <a:noFill/>
          <a:ln w="19050" cap="flat">
            <a:solidFill>
              <a:srgbClr val="0000FF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文本框 60"/>
              <p:cNvSpPr txBox="1"/>
              <p:nvPr/>
            </p:nvSpPr>
            <p:spPr>
              <a:xfrm>
                <a:off x="8003180" y="1228366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1" name="文本框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3180" y="1228366"/>
                <a:ext cx="336631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82" t="-100" r="-8949" b="15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直接箭头连接符 61"/>
          <p:cNvCxnSpPr/>
          <p:nvPr/>
        </p:nvCxnSpPr>
        <p:spPr>
          <a:xfrm>
            <a:off x="8185161" y="1285516"/>
            <a:ext cx="154650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文本框 62"/>
              <p:cNvSpPr txBox="1"/>
              <p:nvPr/>
            </p:nvSpPr>
            <p:spPr>
              <a:xfrm>
                <a:off x="3373872" y="1191810"/>
                <a:ext cx="34143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3" name="文本框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872" y="1191810"/>
                <a:ext cx="341439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34" t="-199" r="-8577" b="1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文本框 63"/>
              <p:cNvSpPr txBox="1"/>
              <p:nvPr/>
            </p:nvSpPr>
            <p:spPr>
              <a:xfrm>
                <a:off x="5211647" y="1228366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4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647" y="1228366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98" t="-100" r="-14749" b="15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直接箭头连接符 64"/>
          <p:cNvCxnSpPr/>
          <p:nvPr/>
        </p:nvCxnSpPr>
        <p:spPr>
          <a:xfrm>
            <a:off x="5236742" y="1250857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本框 65"/>
              <p:cNvSpPr txBox="1"/>
              <p:nvPr/>
            </p:nvSpPr>
            <p:spPr>
              <a:xfrm>
                <a:off x="618302" y="1651810"/>
                <a:ext cx="97302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(|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≥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6" name="文本框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302" y="1651810"/>
                <a:ext cx="973023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46" t="-63" r="-2609" b="1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本框 66"/>
              <p:cNvSpPr txBox="1"/>
              <p:nvPr/>
            </p:nvSpPr>
            <p:spPr>
              <a:xfrm>
                <a:off x="2245990" y="1633203"/>
                <a:ext cx="97302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(|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≤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𝟏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5990" y="1633203"/>
                <a:ext cx="973022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65" t="-223" r="-2590" b="4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Shape 120"/>
          <p:cNvSpPr/>
          <p:nvPr/>
        </p:nvSpPr>
        <p:spPr>
          <a:xfrm>
            <a:off x="690471" y="1991833"/>
            <a:ext cx="8102361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     </a:t>
            </a:r>
            <a:r>
              <a:rPr lang="zh-CN" altLang="en-US">
                <a:solidFill>
                  <a:srgbClr val="C00000"/>
                </a:solidFill>
              </a:rPr>
              <a:t>的符号表示是够改变向量的方向，当         时，向量       的方向和      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相同；当          时，向量       的方向和向量     相反；当         时，向量</a:t>
            </a:r>
            <a:endParaRPr lang="en-US" altLang="zh-CN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文本框 68"/>
              <p:cNvSpPr txBox="1"/>
              <p:nvPr/>
            </p:nvSpPr>
            <p:spPr>
              <a:xfrm>
                <a:off x="1295670" y="2105871"/>
                <a:ext cx="19396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69" name="文本框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670" y="2105871"/>
                <a:ext cx="193963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39" t="-76" r="-15754" b="1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文本框 69"/>
              <p:cNvSpPr txBox="1"/>
              <p:nvPr/>
            </p:nvSpPr>
            <p:spPr>
              <a:xfrm>
                <a:off x="5145325" y="2070151"/>
                <a:ext cx="6331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&gt;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0" name="文本框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325" y="2070151"/>
                <a:ext cx="633187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88" t="-18" r="-4411" b="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文本框 70"/>
              <p:cNvSpPr txBox="1"/>
              <p:nvPr/>
            </p:nvSpPr>
            <p:spPr>
              <a:xfrm>
                <a:off x="6748779" y="2095603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1" name="文本框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779" y="2095603"/>
                <a:ext cx="336631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88" t="-37" r="-8842" b="8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直接箭头连接符 71"/>
          <p:cNvCxnSpPr/>
          <p:nvPr/>
        </p:nvCxnSpPr>
        <p:spPr>
          <a:xfrm>
            <a:off x="6930760" y="2152753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文本框 72"/>
              <p:cNvSpPr txBox="1"/>
              <p:nvPr/>
            </p:nvSpPr>
            <p:spPr>
              <a:xfrm>
                <a:off x="8133023" y="2088839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3" name="文本框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3023" y="2088839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280" t="-117" r="-14568" b="16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直接箭头连接符 73"/>
          <p:cNvCxnSpPr/>
          <p:nvPr/>
        </p:nvCxnSpPr>
        <p:spPr>
          <a:xfrm>
            <a:off x="8158118" y="2111330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文本框 74"/>
              <p:cNvSpPr txBox="1"/>
              <p:nvPr/>
            </p:nvSpPr>
            <p:spPr>
              <a:xfrm>
                <a:off x="1612803" y="2496908"/>
                <a:ext cx="6331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Arial" panose="020B0604020202020204"/>
                        </a:rPr>
                        <m:t>&lt;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5" name="文本框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803" y="2496908"/>
                <a:ext cx="633187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85" t="-32" r="-4413" b="8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文本框 75"/>
              <p:cNvSpPr txBox="1"/>
              <p:nvPr/>
            </p:nvSpPr>
            <p:spPr>
              <a:xfrm>
                <a:off x="3235528" y="2496908"/>
                <a:ext cx="33663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6" name="文本框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528" y="2496908"/>
                <a:ext cx="336631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60" t="-32" r="-8970" b="8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直接箭头连接符 76"/>
          <p:cNvCxnSpPr/>
          <p:nvPr/>
        </p:nvCxnSpPr>
        <p:spPr>
          <a:xfrm>
            <a:off x="3417509" y="2554058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文本框 77"/>
              <p:cNvSpPr txBox="1"/>
              <p:nvPr/>
            </p:nvSpPr>
            <p:spPr>
              <a:xfrm>
                <a:off x="5108253" y="2518199"/>
                <a:ext cx="20678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78" name="文本框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253" y="2518199"/>
                <a:ext cx="206788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51" t="-153" r="-14696" b="20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直接箭头连接符 78"/>
          <p:cNvCxnSpPr/>
          <p:nvPr/>
        </p:nvCxnSpPr>
        <p:spPr>
          <a:xfrm>
            <a:off x="5133348" y="2540690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文本框 79"/>
              <p:cNvSpPr txBox="1"/>
              <p:nvPr/>
            </p:nvSpPr>
            <p:spPr>
              <a:xfrm>
                <a:off x="6297573" y="2492200"/>
                <a:ext cx="6331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0" name="文本框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573" y="2492200"/>
                <a:ext cx="633187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44" t="-166" r="-4454" b="21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文本框 80"/>
              <p:cNvSpPr txBox="1"/>
              <p:nvPr/>
            </p:nvSpPr>
            <p:spPr>
              <a:xfrm>
                <a:off x="7872695" y="2485335"/>
                <a:ext cx="77585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1" name="文本框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695" y="2485335"/>
                <a:ext cx="775853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77" t="-209" r="-3539" b="3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直接箭头连接符 81"/>
          <p:cNvCxnSpPr/>
          <p:nvPr/>
        </p:nvCxnSpPr>
        <p:spPr>
          <a:xfrm>
            <a:off x="8054676" y="2530027"/>
            <a:ext cx="154650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直接箭头连接符 82"/>
          <p:cNvCxnSpPr/>
          <p:nvPr/>
        </p:nvCxnSpPr>
        <p:spPr>
          <a:xfrm>
            <a:off x="8458253" y="2492200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5" name="矩形: 圆角 84"/>
          <p:cNvSpPr/>
          <p:nvPr/>
        </p:nvSpPr>
        <p:spPr>
          <a:xfrm>
            <a:off x="612039" y="2917755"/>
            <a:ext cx="1994551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理解意义常见的误区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6" name="Shape 120"/>
          <p:cNvSpPr/>
          <p:nvPr/>
        </p:nvSpPr>
        <p:spPr>
          <a:xfrm>
            <a:off x="650461" y="3371816"/>
            <a:ext cx="628029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       </a:t>
            </a:r>
            <a:r>
              <a:rPr lang="zh-CN" altLang="en-US">
                <a:solidFill>
                  <a:srgbClr val="0000FF"/>
                </a:solidFill>
              </a:rPr>
              <a:t>当           或           时，均有              </a:t>
            </a:r>
            <a:r>
              <a:rPr lang="en-US" altLang="zh-CN">
                <a:solidFill>
                  <a:srgbClr val="0000FF"/>
                </a:solidFill>
              </a:rPr>
              <a:t>,</a:t>
            </a:r>
            <a:r>
              <a:rPr lang="zh-CN" altLang="en-US">
                <a:solidFill>
                  <a:srgbClr val="0000FF"/>
                </a:solidFill>
              </a:rPr>
              <a:t>反之亦成立，即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文本框 86"/>
              <p:cNvSpPr txBox="1"/>
              <p:nvPr/>
            </p:nvSpPr>
            <p:spPr>
              <a:xfrm>
                <a:off x="1570323" y="3436171"/>
                <a:ext cx="71814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𝒎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7" name="文本框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0323" y="3436171"/>
                <a:ext cx="718145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84" t="-67" r="-3724" b="1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文本框 87"/>
              <p:cNvSpPr txBox="1"/>
              <p:nvPr/>
            </p:nvSpPr>
            <p:spPr>
              <a:xfrm>
                <a:off x="2625379" y="3436171"/>
                <a:ext cx="64601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8" name="文本框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379" y="3436171"/>
                <a:ext cx="646010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45" t="-67" r="-4345" b="1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9" name="直接箭头连接符 88"/>
          <p:cNvCxnSpPr/>
          <p:nvPr/>
        </p:nvCxnSpPr>
        <p:spPr>
          <a:xfrm>
            <a:off x="2628247" y="3482802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0" name="直接箭头连接符 89"/>
          <p:cNvCxnSpPr/>
          <p:nvPr/>
        </p:nvCxnSpPr>
        <p:spPr>
          <a:xfrm>
            <a:off x="3066694" y="3443776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1" name="文本框 90"/>
              <p:cNvSpPr txBox="1"/>
              <p:nvPr/>
            </p:nvSpPr>
            <p:spPr>
              <a:xfrm>
                <a:off x="4247440" y="3436170"/>
                <a:ext cx="86081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𝒎𝒂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91" name="文本框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440" y="3436170"/>
                <a:ext cx="860813" cy="276999"/>
              </a:xfrm>
              <a:prstGeom prst="rect">
                <a:avLst/>
              </a:prstGeom>
              <a:blipFill rotWithShape="1">
                <a:blip r:embed="rId15"/>
                <a:stretch>
                  <a:fillRect l="-65" t="-67" r="-3062" b="1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直接箭头连接符 91"/>
          <p:cNvCxnSpPr/>
          <p:nvPr/>
        </p:nvCxnSpPr>
        <p:spPr>
          <a:xfrm>
            <a:off x="4477400" y="3482802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4907807" y="3443776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4" name="文本框 93"/>
              <p:cNvSpPr txBox="1"/>
              <p:nvPr/>
            </p:nvSpPr>
            <p:spPr>
              <a:xfrm>
                <a:off x="2480129" y="3976329"/>
                <a:ext cx="363721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𝒎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或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zh-CN" alt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⇔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𝒎𝒂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zh-CN" alt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b="1" i="1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4" name="文本框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129" y="3976329"/>
                <a:ext cx="3637214" cy="276999"/>
              </a:xfrm>
              <a:prstGeom prst="rect">
                <a:avLst/>
              </a:prstGeom>
              <a:blipFill rotWithShape="1">
                <a:blip r:embed="rId16"/>
                <a:stretch>
                  <a:fillRect l="-12" t="-214" r="-304" b="3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7" name="直接箭头连接符 96"/>
          <p:cNvCxnSpPr/>
          <p:nvPr/>
        </p:nvCxnSpPr>
        <p:spPr>
          <a:xfrm>
            <a:off x="3516328" y="4032553"/>
            <a:ext cx="181753" cy="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8" name="直接箭头连接符 97"/>
          <p:cNvCxnSpPr/>
          <p:nvPr/>
        </p:nvCxnSpPr>
        <p:spPr>
          <a:xfrm>
            <a:off x="3940191" y="4001597"/>
            <a:ext cx="181753" cy="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9" name="直接箭头连接符 98"/>
          <p:cNvCxnSpPr/>
          <p:nvPr/>
        </p:nvCxnSpPr>
        <p:spPr>
          <a:xfrm>
            <a:off x="4677846" y="4032553"/>
            <a:ext cx="181753" cy="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0" name="直接箭头连接符 99"/>
          <p:cNvCxnSpPr/>
          <p:nvPr/>
        </p:nvCxnSpPr>
        <p:spPr>
          <a:xfrm>
            <a:off x="5106094" y="4001597"/>
            <a:ext cx="181753" cy="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1" name="Shape 120"/>
          <p:cNvSpPr/>
          <p:nvPr/>
        </p:nvSpPr>
        <p:spPr>
          <a:xfrm>
            <a:off x="638541" y="4370417"/>
            <a:ext cx="753470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       </a:t>
            </a:r>
            <a:r>
              <a:rPr lang="zh-CN" altLang="en-US">
                <a:solidFill>
                  <a:srgbClr val="0000FF"/>
                </a:solidFill>
              </a:rPr>
              <a:t>容易出错的是当            或            的时候，误将       当成实数</a:t>
            </a:r>
            <a:r>
              <a:rPr lang="en-US" altLang="zh-CN">
                <a:solidFill>
                  <a:srgbClr val="0000FF"/>
                </a:solidFill>
              </a:rPr>
              <a:t>0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2976780" y="4459993"/>
                <a:ext cx="71814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𝒎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6780" y="4459993"/>
                <a:ext cx="718145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74" t="-140" r="-3733" b="19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文本框 102"/>
              <p:cNvSpPr txBox="1"/>
              <p:nvPr/>
            </p:nvSpPr>
            <p:spPr>
              <a:xfrm>
                <a:off x="4031836" y="4459993"/>
                <a:ext cx="64601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3" name="文本框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836" y="4459993"/>
                <a:ext cx="646010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34" t="-140" r="-4356" b="19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4" name="直接箭头连接符 103"/>
          <p:cNvCxnSpPr/>
          <p:nvPr/>
        </p:nvCxnSpPr>
        <p:spPr>
          <a:xfrm>
            <a:off x="4034704" y="4506624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直接箭头连接符 104"/>
          <p:cNvCxnSpPr/>
          <p:nvPr/>
        </p:nvCxnSpPr>
        <p:spPr>
          <a:xfrm>
            <a:off x="4473151" y="4467598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文本框 105"/>
              <p:cNvSpPr txBox="1"/>
              <p:nvPr/>
            </p:nvSpPr>
            <p:spPr>
              <a:xfrm>
                <a:off x="6198654" y="4486622"/>
                <a:ext cx="42159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𝒎𝒂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06" name="文本框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8654" y="4486622"/>
                <a:ext cx="421590" cy="276999"/>
              </a:xfrm>
              <a:prstGeom prst="rect">
                <a:avLst/>
              </a:prstGeom>
              <a:blipFill rotWithShape="1">
                <a:blip r:embed="rId17"/>
                <a:stretch>
                  <a:fillRect l="-99" t="-125" r="-6841" b="17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7" name="直接箭头连接符 106"/>
          <p:cNvCxnSpPr/>
          <p:nvPr/>
        </p:nvCxnSpPr>
        <p:spPr>
          <a:xfrm>
            <a:off x="6428614" y="4533254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84" grpId="0"/>
      <p:bldP spid="12" grpId="0"/>
      <p:bldP spid="15" grpId="0"/>
      <p:bldP spid="29" grpId="0"/>
      <p:bldP spid="11" grpId="0"/>
      <p:bldP spid="57" grpId="0"/>
      <p:bldP spid="59" grpId="0"/>
      <p:bldP spid="61" grpId="0"/>
      <p:bldP spid="63" grpId="0"/>
      <p:bldP spid="64" grpId="0"/>
      <p:bldP spid="66" grpId="0"/>
      <p:bldP spid="67" grpId="0"/>
      <p:bldP spid="68" grpId="0"/>
      <p:bldP spid="69" grpId="0"/>
      <p:bldP spid="70" grpId="0"/>
      <p:bldP spid="71" grpId="0"/>
      <p:bldP spid="73" grpId="0"/>
      <p:bldP spid="75" grpId="0"/>
      <p:bldP spid="76" grpId="0"/>
      <p:bldP spid="78" grpId="0"/>
      <p:bldP spid="80" grpId="0"/>
      <p:bldP spid="81" grpId="0"/>
      <p:bldP spid="85" grpId="0"/>
      <p:bldP spid="86" grpId="0"/>
      <p:bldP spid="87" grpId="0"/>
      <p:bldP spid="88" grpId="0"/>
      <p:bldP spid="91" grpId="0"/>
      <p:bldP spid="94" grpId="0"/>
      <p:bldP spid="101" grpId="0"/>
      <p:bldP spid="102" grpId="0"/>
      <p:bldP spid="103" grpId="0"/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矩形: 圆角 182"/>
          <p:cNvSpPr/>
          <p:nvPr/>
        </p:nvSpPr>
        <p:spPr>
          <a:xfrm>
            <a:off x="4233036" y="1151275"/>
            <a:ext cx="4748126" cy="3677467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文本框 109"/>
              <p:cNvSpPr txBox="1"/>
              <p:nvPr/>
            </p:nvSpPr>
            <p:spPr>
              <a:xfrm>
                <a:off x="896975" y="1303305"/>
                <a:ext cx="2067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0" name="文本框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75" y="1303305"/>
                <a:ext cx="206787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172" t="-103" r="-14676" b="15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向量的数乘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702798"/>
            <a:ext cx="1785372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向量数乘的运算律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616464" y="1182355"/>
            <a:ext cx="367258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设    ，   为向量，  ，  为实数，则：</a:t>
            </a:r>
            <a:endParaRPr lang="en-US" altLang="zh-CN">
              <a:solidFill>
                <a:srgbClr val="C00000"/>
              </a:solidFill>
            </a:endParaRPr>
          </a:p>
        </p:txBody>
      </p:sp>
      <p:cxnSp>
        <p:nvCxnSpPr>
          <p:cNvPr id="93" name="直接箭头连接符 92"/>
          <p:cNvCxnSpPr/>
          <p:nvPr/>
        </p:nvCxnSpPr>
        <p:spPr>
          <a:xfrm>
            <a:off x="904350" y="1330830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5" name="Shape 120"/>
          <p:cNvSpPr/>
          <p:nvPr/>
        </p:nvSpPr>
        <p:spPr>
          <a:xfrm>
            <a:off x="488622" y="1647151"/>
            <a:ext cx="571843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（</a:t>
            </a:r>
            <a:r>
              <a:rPr lang="en-US" altLang="zh-CN">
                <a:solidFill>
                  <a:srgbClr val="C00000"/>
                </a:solidFill>
              </a:rPr>
              <a:t>1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96" name="Shape 120"/>
          <p:cNvSpPr/>
          <p:nvPr/>
        </p:nvSpPr>
        <p:spPr>
          <a:xfrm>
            <a:off x="490941" y="2131250"/>
            <a:ext cx="571843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（</a:t>
            </a:r>
            <a:r>
              <a:rPr lang="en-US" altLang="zh-CN">
                <a:solidFill>
                  <a:srgbClr val="C00000"/>
                </a:solidFill>
              </a:rPr>
              <a:t>2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08" name="Shape 120"/>
          <p:cNvSpPr/>
          <p:nvPr/>
        </p:nvSpPr>
        <p:spPr>
          <a:xfrm>
            <a:off x="500529" y="2666309"/>
            <a:ext cx="571843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（</a:t>
            </a:r>
            <a:r>
              <a:rPr lang="en-US" altLang="zh-CN">
                <a:solidFill>
                  <a:srgbClr val="C00000"/>
                </a:solidFill>
              </a:rPr>
              <a:t>3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endParaRPr lang="en-US" altLang="zh-CN">
              <a:solidFill>
                <a:srgbClr val="C00000"/>
              </a:solidFill>
            </a:endParaRPr>
          </a:p>
        </p:txBody>
      </p:sp>
      <p:cxnSp>
        <p:nvCxnSpPr>
          <p:cNvPr id="111" name="直接箭头连接符 110"/>
          <p:cNvCxnSpPr/>
          <p:nvPr/>
        </p:nvCxnSpPr>
        <p:spPr>
          <a:xfrm>
            <a:off x="1338365" y="1320334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文本框 111"/>
              <p:cNvSpPr txBox="1"/>
              <p:nvPr/>
            </p:nvSpPr>
            <p:spPr>
              <a:xfrm>
                <a:off x="1330990" y="1292809"/>
                <a:ext cx="20358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2" name="文本框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990" y="1292809"/>
                <a:ext cx="20358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15" t="-211" r="-15082" b="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/>
              <p:cNvSpPr txBox="1"/>
              <p:nvPr/>
            </p:nvSpPr>
            <p:spPr>
              <a:xfrm>
                <a:off x="2360864" y="1283634"/>
                <a:ext cx="59792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0864" y="1283634"/>
                <a:ext cx="597920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95" t="-108" r="-4407" b="15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文本框 112"/>
              <p:cNvSpPr txBox="1"/>
              <p:nvPr/>
            </p:nvSpPr>
            <p:spPr>
              <a:xfrm>
                <a:off x="965017" y="1741531"/>
                <a:ext cx="158864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𝝁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𝝀𝝁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3" name="文本框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017" y="1741531"/>
                <a:ext cx="1588640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8" t="-130" r="-1459" b="18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文本框 113"/>
              <p:cNvSpPr txBox="1"/>
              <p:nvPr/>
            </p:nvSpPr>
            <p:spPr>
              <a:xfrm>
                <a:off x="945226" y="2218114"/>
                <a:ext cx="209114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  <m: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𝝁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4" name="文本框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26" y="2218114"/>
                <a:ext cx="2091149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17" t="-21" r="-1072" b="7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文本框 114"/>
              <p:cNvSpPr txBox="1"/>
              <p:nvPr/>
            </p:nvSpPr>
            <p:spPr>
              <a:xfrm>
                <a:off x="988670" y="2765636"/>
                <a:ext cx="20622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5" name="文本框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670" y="2765636"/>
                <a:ext cx="2062296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30" t="-76" r="-1088" b="1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Shape 120"/>
          <p:cNvSpPr/>
          <p:nvPr/>
        </p:nvSpPr>
        <p:spPr>
          <a:xfrm>
            <a:off x="668311" y="3257506"/>
            <a:ext cx="1369366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特别地，有</a:t>
            </a:r>
            <a:endParaRPr lang="en-US" altLang="zh-CN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文本框 116"/>
              <p:cNvSpPr txBox="1"/>
              <p:nvPr/>
            </p:nvSpPr>
            <p:spPr>
              <a:xfrm>
                <a:off x="904350" y="3809945"/>
                <a:ext cx="267791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𝝀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=−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17" name="文本框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350" y="3809945"/>
                <a:ext cx="2677913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4" t="-209" r="9" b="3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直接箭头连接符 117"/>
          <p:cNvCxnSpPr/>
          <p:nvPr/>
        </p:nvCxnSpPr>
        <p:spPr>
          <a:xfrm>
            <a:off x="1381065" y="1768609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9" name="直接箭头连接符 118"/>
          <p:cNvCxnSpPr/>
          <p:nvPr/>
        </p:nvCxnSpPr>
        <p:spPr>
          <a:xfrm>
            <a:off x="2388927" y="1809090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0" name="直接箭头连接符 119"/>
          <p:cNvCxnSpPr/>
          <p:nvPr/>
        </p:nvCxnSpPr>
        <p:spPr>
          <a:xfrm>
            <a:off x="1721654" y="2275799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1" name="直接箭头连接符 120"/>
          <p:cNvCxnSpPr/>
          <p:nvPr/>
        </p:nvCxnSpPr>
        <p:spPr>
          <a:xfrm>
            <a:off x="2296089" y="2282743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2" name="直接箭头连接符 121"/>
          <p:cNvCxnSpPr/>
          <p:nvPr/>
        </p:nvCxnSpPr>
        <p:spPr>
          <a:xfrm>
            <a:off x="2847985" y="2275799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3" name="直接箭头连接符 122"/>
          <p:cNvCxnSpPr/>
          <p:nvPr/>
        </p:nvCxnSpPr>
        <p:spPr>
          <a:xfrm>
            <a:off x="1264517" y="2813426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4" name="直接箭头连接符 123"/>
          <p:cNvCxnSpPr/>
          <p:nvPr/>
        </p:nvCxnSpPr>
        <p:spPr>
          <a:xfrm>
            <a:off x="1663143" y="2782470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5" name="直接箭头连接符 124"/>
          <p:cNvCxnSpPr/>
          <p:nvPr/>
        </p:nvCxnSpPr>
        <p:spPr>
          <a:xfrm>
            <a:off x="2320426" y="2813426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6" name="直接箭头连接符 125"/>
          <p:cNvCxnSpPr/>
          <p:nvPr/>
        </p:nvCxnSpPr>
        <p:spPr>
          <a:xfrm>
            <a:off x="2885146" y="2791795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7" name="直接箭头连接符 126"/>
          <p:cNvCxnSpPr/>
          <p:nvPr/>
        </p:nvCxnSpPr>
        <p:spPr>
          <a:xfrm>
            <a:off x="1450780" y="3862458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8" name="直接箭头连接符 127"/>
          <p:cNvCxnSpPr/>
          <p:nvPr/>
        </p:nvCxnSpPr>
        <p:spPr>
          <a:xfrm>
            <a:off x="2344501" y="3841026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9" name="直接箭头连接符 128"/>
          <p:cNvCxnSpPr/>
          <p:nvPr/>
        </p:nvCxnSpPr>
        <p:spPr>
          <a:xfrm>
            <a:off x="3261630" y="3841026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4" name="文本框 133"/>
              <p:cNvSpPr txBox="1"/>
              <p:nvPr/>
            </p:nvSpPr>
            <p:spPr>
              <a:xfrm>
                <a:off x="945226" y="4289502"/>
                <a:ext cx="206229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d>
                        <m:dPr>
                          <m:ctrlP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altLang="zh-CN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4" name="文本框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26" y="4289502"/>
                <a:ext cx="2062295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17" t="-28" r="-1101" b="7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8" name="直接箭头连接符 137"/>
          <p:cNvCxnSpPr/>
          <p:nvPr/>
        </p:nvCxnSpPr>
        <p:spPr>
          <a:xfrm>
            <a:off x="1215965" y="4288909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9" name="直接箭头连接符 138"/>
          <p:cNvCxnSpPr/>
          <p:nvPr/>
        </p:nvCxnSpPr>
        <p:spPr>
          <a:xfrm>
            <a:off x="1617029" y="4267477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0" name="直接箭头连接符 139"/>
          <p:cNvCxnSpPr/>
          <p:nvPr/>
        </p:nvCxnSpPr>
        <p:spPr>
          <a:xfrm>
            <a:off x="2262348" y="4293471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1" name="直接箭头连接符 140"/>
          <p:cNvCxnSpPr/>
          <p:nvPr/>
        </p:nvCxnSpPr>
        <p:spPr>
          <a:xfrm>
            <a:off x="2824322" y="4267477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2" name="矩形: 圆角 141"/>
          <p:cNvSpPr/>
          <p:nvPr/>
        </p:nvSpPr>
        <p:spPr>
          <a:xfrm>
            <a:off x="4478165" y="703231"/>
            <a:ext cx="2210733" cy="37456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C0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向量数乘运算律的验证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3" name="Shape 120"/>
          <p:cNvSpPr/>
          <p:nvPr/>
        </p:nvSpPr>
        <p:spPr>
          <a:xfrm>
            <a:off x="4703184" y="1206823"/>
            <a:ext cx="3131397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以</a:t>
            </a:r>
            <a:r>
              <a:rPr lang="en-US" altLang="zh-CN" sz="1600">
                <a:solidFill>
                  <a:srgbClr val="7030A0"/>
                </a:solidFill>
              </a:rPr>
              <a:t>(1)                           </a:t>
            </a:r>
            <a:r>
              <a:rPr lang="zh-CN" altLang="en-US" sz="1600">
                <a:solidFill>
                  <a:srgbClr val="7030A0"/>
                </a:solidFill>
              </a:rPr>
              <a:t>为例验证：</a:t>
            </a:r>
            <a:endParaRPr lang="en-US" altLang="zh-CN" sz="160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4" name="文本框 143"/>
              <p:cNvSpPr txBox="1"/>
              <p:nvPr/>
            </p:nvSpPr>
            <p:spPr>
              <a:xfrm>
                <a:off x="5156611" y="1296399"/>
                <a:ext cx="158864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𝝁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𝝀𝝁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4" name="文本框 1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611" y="1296399"/>
                <a:ext cx="1588640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6" t="-131" r="-1461" b="18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5" name="直接箭头连接符 144"/>
          <p:cNvCxnSpPr/>
          <p:nvPr/>
        </p:nvCxnSpPr>
        <p:spPr>
          <a:xfrm>
            <a:off x="5572659" y="1323477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6" name="直接箭头连接符 145"/>
          <p:cNvCxnSpPr/>
          <p:nvPr/>
        </p:nvCxnSpPr>
        <p:spPr>
          <a:xfrm>
            <a:off x="6580521" y="1363958"/>
            <a:ext cx="160818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7" name="Shape 120"/>
          <p:cNvSpPr/>
          <p:nvPr/>
        </p:nvSpPr>
        <p:spPr>
          <a:xfrm>
            <a:off x="4703184" y="1637237"/>
            <a:ext cx="3757698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若          或           或           ，显然成立；</a:t>
            </a:r>
            <a:endParaRPr lang="en-US" altLang="zh-CN" sz="160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8" name="文本框 147"/>
              <p:cNvSpPr txBox="1"/>
              <p:nvPr/>
            </p:nvSpPr>
            <p:spPr>
              <a:xfrm>
                <a:off x="4869817" y="1716406"/>
                <a:ext cx="63318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8" name="文本框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817" y="1716406"/>
                <a:ext cx="633186" cy="276999"/>
              </a:xfrm>
              <a:prstGeom prst="rect">
                <a:avLst/>
              </a:prstGeom>
              <a:blipFill rotWithShape="1">
                <a:blip r:embed="rId9"/>
                <a:stretch>
                  <a:fillRect r="-4498" b="5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文本框 148"/>
              <p:cNvSpPr txBox="1"/>
              <p:nvPr/>
            </p:nvSpPr>
            <p:spPr>
              <a:xfrm>
                <a:off x="5733477" y="1707534"/>
                <a:ext cx="65081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49" name="文本框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477" y="1707534"/>
                <a:ext cx="650819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0" t="-7" r="-4195" b="5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文本框 149"/>
              <p:cNvSpPr txBox="1"/>
              <p:nvPr/>
            </p:nvSpPr>
            <p:spPr>
              <a:xfrm>
                <a:off x="6614770" y="1716406"/>
                <a:ext cx="64601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0" name="文本框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770" y="1716406"/>
                <a:ext cx="646010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94" r="-4296" b="5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1" name="直接箭头连接符 150"/>
          <p:cNvCxnSpPr/>
          <p:nvPr/>
        </p:nvCxnSpPr>
        <p:spPr>
          <a:xfrm>
            <a:off x="6617638" y="1763037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2" name="直接箭头连接符 151"/>
          <p:cNvCxnSpPr/>
          <p:nvPr/>
        </p:nvCxnSpPr>
        <p:spPr>
          <a:xfrm>
            <a:off x="7056085" y="1724011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3" name="Shape 120"/>
          <p:cNvSpPr/>
          <p:nvPr/>
        </p:nvSpPr>
        <p:spPr>
          <a:xfrm>
            <a:off x="4703184" y="2038330"/>
            <a:ext cx="4333895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若          且           且           ，则根据向量数乘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的定义有                                   ，以及</a:t>
            </a:r>
            <a:endParaRPr lang="en-US" altLang="zh-CN" sz="160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4" name="文本框 153"/>
              <p:cNvSpPr txBox="1"/>
              <p:nvPr/>
            </p:nvSpPr>
            <p:spPr>
              <a:xfrm>
                <a:off x="4889686" y="2089014"/>
                <a:ext cx="63318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4" name="文本框 1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686" y="2089014"/>
                <a:ext cx="633186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29" t="-180" r="-4469" b="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5" name="文本框 154"/>
              <p:cNvSpPr txBox="1"/>
              <p:nvPr/>
            </p:nvSpPr>
            <p:spPr>
              <a:xfrm>
                <a:off x="5749687" y="2085992"/>
                <a:ext cx="65081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5" name="文本框 1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687" y="2085992"/>
                <a:ext cx="650819" cy="276999"/>
              </a:xfrm>
              <a:prstGeom prst="rect">
                <a:avLst/>
              </a:prstGeom>
              <a:blipFill rotWithShape="1">
                <a:blip r:embed="rId13"/>
                <a:stretch>
                  <a:fillRect l="-61" t="-6" r="-4143" b="5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6" name="文本框 155"/>
              <p:cNvSpPr txBox="1"/>
              <p:nvPr/>
            </p:nvSpPr>
            <p:spPr>
              <a:xfrm>
                <a:off x="6610957" y="2095507"/>
                <a:ext cx="64601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6" name="文本框 1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957" y="2095507"/>
                <a:ext cx="646010" cy="276999"/>
              </a:xfrm>
              <a:prstGeom prst="rect">
                <a:avLst/>
              </a:prstGeom>
              <a:blipFill rotWithShape="1">
                <a:blip r:embed="rId14"/>
                <a:stretch>
                  <a:fillRect l="-94" t="-3" r="-4296" b="5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7" name="直接箭头连接符 156"/>
          <p:cNvCxnSpPr/>
          <p:nvPr/>
        </p:nvCxnSpPr>
        <p:spPr>
          <a:xfrm>
            <a:off x="6613825" y="2142138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8" name="直接箭头连接符 157"/>
          <p:cNvCxnSpPr/>
          <p:nvPr/>
        </p:nvCxnSpPr>
        <p:spPr>
          <a:xfrm>
            <a:off x="7052272" y="2103112"/>
            <a:ext cx="208508" cy="1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9" name="文本框 158"/>
              <p:cNvSpPr txBox="1"/>
              <p:nvPr/>
            </p:nvSpPr>
            <p:spPr>
              <a:xfrm>
                <a:off x="5517047" y="2464126"/>
                <a:ext cx="208531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𝝀</m:t>
                          </m:r>
                          <m:d>
                            <m:dPr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zh-CN" altLang="en-US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𝝁</m:t>
                              </m:r>
                              <m: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</m:e>
                          </m:d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|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59" name="文本框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7047" y="2464126"/>
                <a:ext cx="2085314" cy="276999"/>
              </a:xfrm>
              <a:prstGeom prst="rect">
                <a:avLst/>
              </a:prstGeom>
              <a:blipFill rotWithShape="1">
                <a:blip r:embed="rId15"/>
                <a:stretch>
                  <a:fillRect l="-8" t="-118" r="-907" b="16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0" name="文本框 159"/>
              <p:cNvSpPr txBox="1"/>
              <p:nvPr/>
            </p:nvSpPr>
            <p:spPr>
              <a:xfrm>
                <a:off x="4645645" y="2847432"/>
                <a:ext cx="315150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0" lang="en-US" altLang="zh-CN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lang="zh-CN" altLang="en-US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  <m:r>
                                <a:rPr kumimoji="0" lang="zh-CN" altLang="en-US" sz="1800" b="1" i="1" u="none" strike="noStrike" cap="none" spc="0" normalizeH="0" baseline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𝝁</m:t>
                              </m:r>
                            </m:e>
                          </m:d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𝝀𝝁</m:t>
                          </m:r>
                        </m:e>
                      </m:d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|=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zh-CN" b="1" i="1">
                              <a:solidFill>
                                <a:srgbClr val="000000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</m:d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zh-CN" b="1" i="1">
                              <a:solidFill>
                                <a:srgbClr val="000000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e>
                      </m:d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0" name="文本框 1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645" y="2847432"/>
                <a:ext cx="3151504" cy="276999"/>
              </a:xfrm>
              <a:prstGeom prst="rect">
                <a:avLst/>
              </a:prstGeom>
              <a:blipFill rotWithShape="1">
                <a:blip r:embed="rId16"/>
                <a:stretch>
                  <a:fillRect l="-20" t="-33" r="-383" b="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1" name="Shape 120"/>
          <p:cNvSpPr/>
          <p:nvPr/>
        </p:nvSpPr>
        <p:spPr>
          <a:xfrm>
            <a:off x="4464010" y="1707327"/>
            <a:ext cx="18163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①</a:t>
            </a:r>
            <a:endParaRPr lang="en-US" altLang="zh-CN" sz="1600">
              <a:solidFill>
                <a:srgbClr val="7030A0"/>
              </a:solidFill>
            </a:endParaRPr>
          </a:p>
        </p:txBody>
      </p:sp>
      <p:sp>
        <p:nvSpPr>
          <p:cNvPr id="162" name="Shape 120"/>
          <p:cNvSpPr/>
          <p:nvPr/>
        </p:nvSpPr>
        <p:spPr>
          <a:xfrm>
            <a:off x="4464010" y="2109777"/>
            <a:ext cx="18163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②</a:t>
            </a:r>
            <a:endParaRPr lang="en-US" altLang="zh-CN" sz="1600">
              <a:solidFill>
                <a:srgbClr val="7030A0"/>
              </a:solidFill>
            </a:endParaRPr>
          </a:p>
        </p:txBody>
      </p:sp>
      <p:sp>
        <p:nvSpPr>
          <p:cNvPr id="163" name="Shape 120"/>
          <p:cNvSpPr/>
          <p:nvPr/>
        </p:nvSpPr>
        <p:spPr>
          <a:xfrm>
            <a:off x="4440818" y="3268299"/>
            <a:ext cx="18163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③</a:t>
            </a:r>
            <a:endParaRPr lang="en-US" altLang="zh-CN" sz="1600">
              <a:solidFill>
                <a:srgbClr val="7030A0"/>
              </a:solidFill>
            </a:endParaRPr>
          </a:p>
        </p:txBody>
      </p:sp>
      <p:sp>
        <p:nvSpPr>
          <p:cNvPr id="164" name="Shape 120"/>
          <p:cNvSpPr/>
          <p:nvPr/>
        </p:nvSpPr>
        <p:spPr>
          <a:xfrm>
            <a:off x="4703184" y="3196375"/>
            <a:ext cx="3093965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即           与            的模长相等</a:t>
            </a:r>
            <a:r>
              <a:rPr lang="en-US" altLang="zh-CN" sz="1600">
                <a:solidFill>
                  <a:srgbClr val="7030A0"/>
                </a:solidFill>
              </a:rPr>
              <a:t>.</a:t>
            </a:r>
            <a:endParaRPr lang="en-US" altLang="zh-CN" sz="160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5" name="文本框 164"/>
              <p:cNvSpPr txBox="1"/>
              <p:nvPr/>
            </p:nvSpPr>
            <p:spPr>
              <a:xfrm>
                <a:off x="4869817" y="3252000"/>
                <a:ext cx="159505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</m:d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5" name="文本框 1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817" y="3252000"/>
                <a:ext cx="1595052" cy="276999"/>
              </a:xfrm>
              <a:prstGeom prst="rect">
                <a:avLst/>
              </a:prstGeom>
              <a:blipFill rotWithShape="1">
                <a:blip r:embed="rId17"/>
                <a:stretch>
                  <a:fillRect t="-60" r="-1358" b="110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6" name="Shape 120"/>
          <p:cNvSpPr/>
          <p:nvPr/>
        </p:nvSpPr>
        <p:spPr>
          <a:xfrm>
            <a:off x="4703184" y="3647016"/>
            <a:ext cx="3093965" cy="325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综上，</a:t>
            </a:r>
            <a:endParaRPr lang="en-US" altLang="zh-CN" sz="160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7" name="文本框 166"/>
              <p:cNvSpPr txBox="1"/>
              <p:nvPr/>
            </p:nvSpPr>
            <p:spPr>
              <a:xfrm>
                <a:off x="5230195" y="3702526"/>
                <a:ext cx="163993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  <m: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</m:e>
                      </m:d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d>
                        <m:dPr>
                          <m:ctrlPr>
                            <a:rPr kumimoji="0" lang="en-US" altLang="zh-CN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lang="zh-CN" altLang="en-US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</m:d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7" name="文本框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195" y="3702526"/>
                <a:ext cx="1639936" cy="276999"/>
              </a:xfrm>
              <a:prstGeom prst="rect">
                <a:avLst/>
              </a:prstGeom>
              <a:blipFill rotWithShape="1">
                <a:blip r:embed="rId18"/>
                <a:stretch>
                  <a:fillRect l="-20" t="-172" r="4" b="2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8" name="Shape 120"/>
          <p:cNvSpPr/>
          <p:nvPr/>
        </p:nvSpPr>
        <p:spPr>
          <a:xfrm>
            <a:off x="4464010" y="4076064"/>
            <a:ext cx="4333895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注意           ，          ，           这些特殊情况及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7030A0"/>
                </a:solidFill>
              </a:rPr>
              <a:t>     </a:t>
            </a:r>
            <a:r>
              <a:rPr lang="zh-CN" altLang="en-US" sz="1600">
                <a:solidFill>
                  <a:srgbClr val="7030A0"/>
                </a:solidFill>
              </a:rPr>
              <a:t>，   同号、异号的情况</a:t>
            </a:r>
            <a:r>
              <a:rPr lang="en-US" altLang="zh-CN" sz="1600">
                <a:solidFill>
                  <a:srgbClr val="7030A0"/>
                </a:solidFill>
              </a:rPr>
              <a:t>.</a:t>
            </a:r>
            <a:endParaRPr lang="en-US" altLang="zh-CN" sz="160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9" name="文本框 168"/>
              <p:cNvSpPr txBox="1"/>
              <p:nvPr/>
            </p:nvSpPr>
            <p:spPr>
              <a:xfrm>
                <a:off x="4873630" y="4142139"/>
                <a:ext cx="63318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9" name="文本框 1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630" y="4142139"/>
                <a:ext cx="633186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1" t="-12" r="-4498" b="6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0" name="文本框 169"/>
              <p:cNvSpPr txBox="1"/>
              <p:nvPr/>
            </p:nvSpPr>
            <p:spPr>
              <a:xfrm>
                <a:off x="5671303" y="4132624"/>
                <a:ext cx="650819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0" name="文本框 1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303" y="4132624"/>
                <a:ext cx="650819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18" t="-16" r="-4186" b="6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1" name="文本框 170"/>
              <p:cNvSpPr txBox="1"/>
              <p:nvPr/>
            </p:nvSpPr>
            <p:spPr>
              <a:xfrm>
                <a:off x="6486609" y="4128773"/>
                <a:ext cx="64601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en-US" altLang="zh-CN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1" name="文本框 1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6609" y="4128773"/>
                <a:ext cx="646010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3" t="-1" r="-4377" b="5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2" name="直接箭头连接符 171"/>
          <p:cNvCxnSpPr/>
          <p:nvPr/>
        </p:nvCxnSpPr>
        <p:spPr>
          <a:xfrm>
            <a:off x="5996712" y="2495113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3" name="直接箭头连接符 172"/>
          <p:cNvCxnSpPr/>
          <p:nvPr/>
        </p:nvCxnSpPr>
        <p:spPr>
          <a:xfrm>
            <a:off x="7325449" y="2495113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4" name="直接箭头连接符 173"/>
          <p:cNvCxnSpPr/>
          <p:nvPr/>
        </p:nvCxnSpPr>
        <p:spPr>
          <a:xfrm>
            <a:off x="5230195" y="2872752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5" name="直接箭头连接符 174"/>
          <p:cNvCxnSpPr/>
          <p:nvPr/>
        </p:nvCxnSpPr>
        <p:spPr>
          <a:xfrm>
            <a:off x="6273036" y="2872752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6" name="直接箭头连接符 175"/>
          <p:cNvCxnSpPr/>
          <p:nvPr/>
        </p:nvCxnSpPr>
        <p:spPr>
          <a:xfrm>
            <a:off x="7517282" y="2881840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7" name="直接箭头连接符 176"/>
          <p:cNvCxnSpPr/>
          <p:nvPr/>
        </p:nvCxnSpPr>
        <p:spPr>
          <a:xfrm>
            <a:off x="5261179" y="3289730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8" name="直接箭头连接符 177"/>
          <p:cNvCxnSpPr/>
          <p:nvPr/>
        </p:nvCxnSpPr>
        <p:spPr>
          <a:xfrm>
            <a:off x="6294776" y="3323788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9" name="直接箭头连接符 178"/>
          <p:cNvCxnSpPr/>
          <p:nvPr/>
        </p:nvCxnSpPr>
        <p:spPr>
          <a:xfrm>
            <a:off x="5667343" y="3716376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0" name="直接箭头连接符 179"/>
          <p:cNvCxnSpPr/>
          <p:nvPr/>
        </p:nvCxnSpPr>
        <p:spPr>
          <a:xfrm>
            <a:off x="6678298" y="3759238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1" name="直接箭头连接符 180"/>
          <p:cNvCxnSpPr/>
          <p:nvPr/>
        </p:nvCxnSpPr>
        <p:spPr>
          <a:xfrm>
            <a:off x="6535040" y="4187863"/>
            <a:ext cx="191833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2" name="文本框 181"/>
              <p:cNvSpPr txBox="1"/>
              <p:nvPr/>
            </p:nvSpPr>
            <p:spPr>
              <a:xfrm>
                <a:off x="4501068" y="4481354"/>
                <a:ext cx="59792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2" name="文本框 1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068" y="4481354"/>
                <a:ext cx="597920" cy="276999"/>
              </a:xfrm>
              <a:prstGeom prst="rect">
                <a:avLst/>
              </a:prstGeom>
              <a:blipFill rotWithShape="1">
                <a:blip r:embed="rId19"/>
                <a:stretch>
                  <a:fillRect l="-31" t="-57" r="-4471" b="10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1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/>
      <p:bldP spid="110" grpId="0"/>
      <p:bldP spid="12" grpId="0"/>
      <p:bldP spid="15" grpId="0"/>
      <p:bldP spid="29" grpId="0"/>
      <p:bldP spid="11" grpId="0"/>
      <p:bldP spid="95" grpId="0"/>
      <p:bldP spid="96" grpId="0"/>
      <p:bldP spid="108" grpId="0"/>
      <p:bldP spid="112" grpId="0"/>
      <p:bldP spid="2" grpId="0"/>
      <p:bldP spid="113" grpId="0"/>
      <p:bldP spid="114" grpId="0"/>
      <p:bldP spid="115" grpId="0"/>
      <p:bldP spid="116" grpId="0"/>
      <p:bldP spid="117" grpId="0"/>
      <p:bldP spid="134" grpId="0"/>
      <p:bldP spid="142" grpId="0"/>
      <p:bldP spid="143" grpId="0"/>
      <p:bldP spid="144" grpId="0"/>
      <p:bldP spid="147" grpId="0"/>
      <p:bldP spid="148" grpId="0"/>
      <p:bldP spid="149" grpId="0"/>
      <p:bldP spid="150" grpId="0"/>
      <p:bldP spid="153" grpId="0"/>
      <p:bldP spid="154" grpId="0"/>
      <p:bldP spid="155" grpId="0"/>
      <p:bldP spid="156" grpId="0"/>
      <p:bldP spid="159" grpId="0"/>
      <p:bldP spid="160" grpId="0"/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20"/>
          <p:cNvSpPr/>
          <p:nvPr/>
        </p:nvSpPr>
        <p:spPr>
          <a:xfrm>
            <a:off x="662393" y="3656873"/>
            <a:ext cx="8055722" cy="10645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7030A0"/>
                </a:solidFill>
              </a:rPr>
              <a:t>★ 第二分配率的几何意义：将表示向量     ，   的有向线段先相加，再伸长或缩短     倍，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7030A0"/>
                </a:solidFill>
              </a:rPr>
              <a:t>    </a:t>
            </a:r>
            <a:r>
              <a:rPr lang="zh-CN" altLang="en-US" sz="1600">
                <a:solidFill>
                  <a:srgbClr val="7030A0"/>
                </a:solidFill>
              </a:rPr>
              <a:t>与将表示向量     ，     的有向线段先伸长或缩短至原来的     倍后再相加，所得的结果相</a:t>
            </a:r>
            <a:endParaRPr lang="en-US" altLang="zh-CN" sz="160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7030A0"/>
                </a:solidFill>
              </a:rPr>
              <a:t>    </a:t>
            </a:r>
            <a:r>
              <a:rPr lang="zh-CN" altLang="en-US" sz="1600">
                <a:solidFill>
                  <a:srgbClr val="7030A0"/>
                </a:solidFill>
              </a:rPr>
              <a:t>同</a:t>
            </a:r>
            <a:r>
              <a:rPr lang="en-US" altLang="zh-CN" sz="1600">
                <a:solidFill>
                  <a:srgbClr val="7030A0"/>
                </a:solidFill>
              </a:rPr>
              <a:t>.</a:t>
            </a:r>
            <a:endParaRPr lang="en-US" altLang="zh-CN" sz="1600">
              <a:solidFill>
                <a:srgbClr val="7030A0"/>
              </a:solidFill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4187849" y="3728510"/>
            <a:ext cx="206787" cy="276999"/>
            <a:chOff x="3304784" y="2083753"/>
            <a:chExt cx="206787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文本框 37"/>
                <p:cNvSpPr txBox="1"/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7030A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38" name="文本框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blipFill rotWithShape="1">
                  <a:blip r:embed="rId1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直接箭头连接符 38"/>
            <p:cNvCxnSpPr/>
            <p:nvPr/>
          </p:nvCxnSpPr>
          <p:spPr>
            <a:xfrm>
              <a:off x="3350753" y="2132937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7030A0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3797474" y="1682681"/>
                <a:ext cx="20678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474" y="1682681"/>
                <a:ext cx="206787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84" t="-204" r="-14764" b="2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hape 120"/>
          <p:cNvSpPr/>
          <p:nvPr/>
        </p:nvSpPr>
        <p:spPr>
          <a:xfrm>
            <a:off x="662393" y="1654540"/>
            <a:ext cx="8055722" cy="6951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C00000"/>
                </a:solidFill>
              </a:rPr>
              <a:t>★ 结合率的几何意义：将表示向量      的有向线段先伸长或缩短至原来的     倍，再伸长或</a:t>
            </a:r>
            <a:endParaRPr lang="en-US" altLang="zh-CN" sz="160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C00000"/>
                </a:solidFill>
              </a:rPr>
              <a:t>    </a:t>
            </a:r>
            <a:r>
              <a:rPr lang="zh-CN" altLang="en-US" sz="1600">
                <a:solidFill>
                  <a:srgbClr val="C00000"/>
                </a:solidFill>
              </a:rPr>
              <a:t>缩短     倍，与将表示向量     的有向线段伸长或缩短至原来的       倍所得的结果相同</a:t>
            </a:r>
            <a:r>
              <a:rPr lang="en-US" altLang="zh-CN" sz="1600">
                <a:solidFill>
                  <a:srgbClr val="C00000"/>
                </a:solidFill>
              </a:rPr>
              <a:t>.</a:t>
            </a:r>
            <a:endParaRPr lang="en-US" altLang="zh-CN" sz="1600">
              <a:solidFill>
                <a:srgbClr val="C00000"/>
              </a:solidFill>
            </a:endParaRPr>
          </a:p>
        </p:txBody>
      </p:sp>
      <p:sp>
        <p:nvSpPr>
          <p:cNvPr id="12" name="Shape 120"/>
          <p:cNvSpPr/>
          <p:nvPr/>
        </p:nvSpPr>
        <p:spPr>
          <a:xfrm>
            <a:off x="618302" y="197050"/>
            <a:ext cx="154870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C00000"/>
                </a:solidFill>
              </a:rPr>
              <a:t>向量的数乘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91123" y="196746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9" name="矩形: 圆角 28"/>
          <p:cNvSpPr/>
          <p:nvPr/>
        </p:nvSpPr>
        <p:spPr>
          <a:xfrm>
            <a:off x="592074" y="702798"/>
            <a:ext cx="1785372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运算律的几何意义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616464" y="1182355"/>
            <a:ext cx="423110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       以                   为例，解释如下：</a:t>
            </a:r>
            <a:endParaRPr lang="en-US" altLang="zh-CN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/>
              <p:cNvSpPr txBox="1"/>
              <p:nvPr/>
            </p:nvSpPr>
            <p:spPr>
              <a:xfrm>
                <a:off x="1308970" y="1270232"/>
                <a:ext cx="1303242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&gt;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,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&gt;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970" y="1270232"/>
                <a:ext cx="1303242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18" t="-84" r="-2011" b="13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hape 120"/>
          <p:cNvSpPr/>
          <p:nvPr/>
        </p:nvSpPr>
        <p:spPr>
          <a:xfrm>
            <a:off x="662393" y="2465967"/>
            <a:ext cx="8055722" cy="10645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 sz="1600">
                <a:solidFill>
                  <a:srgbClr val="0000FF"/>
                </a:solidFill>
              </a:rPr>
              <a:t>★ 第一分配率的几何意义：将表示向量     的有向线段伸长或缩短至原来的             倍，与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将表示向量     的有向线段先伸长或缩短至原来的     倍后，在与表示向量     的有向线段</a:t>
            </a:r>
            <a:endParaRPr lang="en-US" altLang="zh-CN" sz="1600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1600">
                <a:solidFill>
                  <a:srgbClr val="0000FF"/>
                </a:solidFill>
              </a:rPr>
              <a:t>    </a:t>
            </a:r>
            <a:r>
              <a:rPr lang="zh-CN" altLang="en-US" sz="1600">
                <a:solidFill>
                  <a:srgbClr val="0000FF"/>
                </a:solidFill>
              </a:rPr>
              <a:t>伸长或缩短至原来的      倍后相加所得的结果相同</a:t>
            </a:r>
            <a:r>
              <a:rPr lang="en-US" altLang="zh-CN" sz="1600">
                <a:solidFill>
                  <a:srgbClr val="0000FF"/>
                </a:solidFill>
              </a:rPr>
              <a:t>.</a:t>
            </a:r>
            <a:endParaRPr lang="en-US" altLang="zh-CN" sz="1600">
              <a:solidFill>
                <a:srgbClr val="0000FF"/>
              </a:solidFill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843443" y="1731865"/>
            <a:ext cx="160818" cy="0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7164642" y="1682681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642" y="1682681"/>
                <a:ext cx="211596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270" t="-204" r="-14068" b="2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1392652" y="2072731"/>
                <a:ext cx="19396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2652" y="2072731"/>
                <a:ext cx="193963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50" t="-33" r="-15843" b="8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组合 2"/>
          <p:cNvGrpSpPr/>
          <p:nvPr/>
        </p:nvGrpSpPr>
        <p:grpSpPr>
          <a:xfrm>
            <a:off x="3304784" y="2083753"/>
            <a:ext cx="206787" cy="276999"/>
            <a:chOff x="3304784" y="2083753"/>
            <a:chExt cx="206787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文本框 20"/>
                <p:cNvSpPr txBox="1"/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C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21" name="文本框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直接箭头连接符 21"/>
            <p:cNvCxnSpPr/>
            <p:nvPr/>
          </p:nvCxnSpPr>
          <p:spPr>
            <a:xfrm>
              <a:off x="3350753" y="2132937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C00000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/>
              <p:cNvSpPr txBox="1"/>
              <p:nvPr/>
            </p:nvSpPr>
            <p:spPr>
              <a:xfrm>
                <a:off x="6435235" y="2071393"/>
                <a:ext cx="341440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algn="l" rtl="0" latinLnBrk="1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𝝀𝝁</m:t>
                      </m:r>
                    </m:oMath>
                  </m:oMathPara>
                </a14:m>
                <a:endParaRPr lang="zh-CN" altLang="en-US" b="1" i="1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3" name="文本框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5235" y="2071393"/>
                <a:ext cx="341440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42" t="-8" r="-8568" b="5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组合 23"/>
          <p:cNvGrpSpPr/>
          <p:nvPr/>
        </p:nvGrpSpPr>
        <p:grpSpPr>
          <a:xfrm>
            <a:off x="4171559" y="2548842"/>
            <a:ext cx="206787" cy="276999"/>
            <a:chOff x="3304784" y="2083753"/>
            <a:chExt cx="206787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文本框 24"/>
                <p:cNvSpPr txBox="1"/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25" name="文本框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blipFill rotWithShape="1">
                  <a:blip r:embed="rId7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直接箭头连接符 25"/>
            <p:cNvCxnSpPr/>
            <p:nvPr/>
          </p:nvCxnSpPr>
          <p:spPr>
            <a:xfrm>
              <a:off x="3350753" y="2132937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00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7270440" y="2522435"/>
                <a:ext cx="80951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440" y="2522435"/>
                <a:ext cx="809517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40" t="-78" r="-3268" b="12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组合 27"/>
          <p:cNvGrpSpPr/>
          <p:nvPr/>
        </p:nvGrpSpPr>
        <p:grpSpPr>
          <a:xfrm>
            <a:off x="1970096" y="2914185"/>
            <a:ext cx="206787" cy="276999"/>
            <a:chOff x="3304784" y="2083753"/>
            <a:chExt cx="206787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文本框 29"/>
                <p:cNvSpPr txBox="1"/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30" name="文本框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blipFill rotWithShape="1">
                  <a:blip r:embed="rId7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" name="直接箭头连接符 30"/>
            <p:cNvCxnSpPr/>
            <p:nvPr/>
          </p:nvCxnSpPr>
          <p:spPr>
            <a:xfrm>
              <a:off x="3350753" y="2132937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00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文本框 31"/>
              <p:cNvSpPr txBox="1"/>
              <p:nvPr/>
            </p:nvSpPr>
            <p:spPr>
              <a:xfrm>
                <a:off x="5350517" y="2914184"/>
                <a:ext cx="19396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2" name="文本框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517" y="2914184"/>
                <a:ext cx="193963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4" t="-61" r="-15890" b="111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/>
              <p:cNvSpPr txBox="1"/>
              <p:nvPr/>
            </p:nvSpPr>
            <p:spPr>
              <a:xfrm>
                <a:off x="2820828" y="3253490"/>
                <a:ext cx="21159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828" y="3253490"/>
                <a:ext cx="211596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75" t="-139" r="-14264" b="18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组合 33"/>
          <p:cNvGrpSpPr/>
          <p:nvPr/>
        </p:nvGrpSpPr>
        <p:grpSpPr>
          <a:xfrm>
            <a:off x="7432693" y="2904649"/>
            <a:ext cx="206787" cy="276999"/>
            <a:chOff x="3304784" y="2083753"/>
            <a:chExt cx="206787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文本框 34"/>
                <p:cNvSpPr txBox="1"/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35" name="文本框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blipFill rotWithShape="1">
                  <a:blip r:embed="rId7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直接箭头连接符 35"/>
            <p:cNvCxnSpPr/>
            <p:nvPr/>
          </p:nvCxnSpPr>
          <p:spPr>
            <a:xfrm>
              <a:off x="3350753" y="2132937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0000FF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40" name="组合 39"/>
          <p:cNvGrpSpPr/>
          <p:nvPr/>
        </p:nvGrpSpPr>
        <p:grpSpPr>
          <a:xfrm>
            <a:off x="4542579" y="3728509"/>
            <a:ext cx="228084" cy="276999"/>
            <a:chOff x="3304784" y="2083753"/>
            <a:chExt cx="22808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文本框 40"/>
                <p:cNvSpPr txBox="1"/>
                <p:nvPr/>
              </p:nvSpPr>
              <p:spPr>
                <a:xfrm>
                  <a:off x="3304784" y="2083753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7030A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41" name="文本框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3581" cy="276999"/>
                </a:xfrm>
                <a:prstGeom prst="rect">
                  <a:avLst/>
                </a:prstGeom>
                <a:blipFill rotWithShape="1">
                  <a:blip r:embed="rId11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" name="直接箭头连接符 41"/>
            <p:cNvCxnSpPr/>
            <p:nvPr/>
          </p:nvCxnSpPr>
          <p:spPr>
            <a:xfrm>
              <a:off x="3372050" y="2101982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7030A0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/>
            </p:nvSpPr>
            <p:spPr>
              <a:xfrm>
                <a:off x="6045842" y="4090521"/>
                <a:ext cx="19396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7030A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842" y="4090521"/>
                <a:ext cx="193963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4" t="-175" r="-15890" b="226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文本框 43"/>
              <p:cNvSpPr txBox="1"/>
              <p:nvPr/>
            </p:nvSpPr>
            <p:spPr>
              <a:xfrm>
                <a:off x="7920092" y="3728508"/>
                <a:ext cx="19396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7030A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4" name="文本框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092" y="3728508"/>
                <a:ext cx="193963" cy="276999"/>
              </a:xfrm>
              <a:prstGeom prst="rect">
                <a:avLst/>
              </a:prstGeom>
              <a:blipFill rotWithShape="1">
                <a:blip r:embed="rId12"/>
                <a:stretch>
                  <a:fillRect l="-192" t="-153" r="-15701" b="20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组合 44"/>
          <p:cNvGrpSpPr/>
          <p:nvPr/>
        </p:nvGrpSpPr>
        <p:grpSpPr>
          <a:xfrm>
            <a:off x="2176883" y="4090522"/>
            <a:ext cx="206787" cy="276999"/>
            <a:chOff x="3304784" y="2083753"/>
            <a:chExt cx="206787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" name="文本框 45"/>
                <p:cNvSpPr txBox="1"/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7030A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46" name="文本框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6787" cy="276999"/>
                </a:xfrm>
                <a:prstGeom prst="rect">
                  <a:avLst/>
                </a:prstGeom>
                <a:blipFill rotWithShape="1">
                  <a:blip r:embed="rId1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7" name="直接箭头连接符 46"/>
            <p:cNvCxnSpPr/>
            <p:nvPr/>
          </p:nvCxnSpPr>
          <p:spPr>
            <a:xfrm>
              <a:off x="3350753" y="2132937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7030A0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48" name="组合 47"/>
          <p:cNvGrpSpPr/>
          <p:nvPr/>
        </p:nvGrpSpPr>
        <p:grpSpPr>
          <a:xfrm>
            <a:off x="2531613" y="4090521"/>
            <a:ext cx="228084" cy="276999"/>
            <a:chOff x="3304784" y="2083753"/>
            <a:chExt cx="22808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9" name="文本框 48"/>
                <p:cNvSpPr txBox="1"/>
                <p:nvPr/>
              </p:nvSpPr>
              <p:spPr>
                <a:xfrm>
                  <a:off x="3304784" y="2083753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7030A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49" name="文本框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4784" y="2083753"/>
                  <a:ext cx="203581" cy="276999"/>
                </a:xfrm>
                <a:prstGeom prst="rect">
                  <a:avLst/>
                </a:prstGeom>
                <a:blipFill rotWithShape="1">
                  <a:blip r:embed="rId11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0" name="直接箭头连接符 49"/>
            <p:cNvCxnSpPr/>
            <p:nvPr/>
          </p:nvCxnSpPr>
          <p:spPr>
            <a:xfrm>
              <a:off x="3372050" y="2101982"/>
              <a:ext cx="160818" cy="0"/>
            </a:xfrm>
            <a:prstGeom prst="straightConnector1">
              <a:avLst/>
            </a:prstGeom>
            <a:noFill/>
            <a:ln w="19050" cap="flat">
              <a:solidFill>
                <a:srgbClr val="7030A0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0" grpId="0"/>
      <p:bldP spid="12" grpId="0"/>
      <p:bldP spid="15" grpId="0"/>
      <p:bldP spid="29" grpId="0"/>
      <p:bldP spid="11" grpId="0"/>
      <p:bldP spid="2" grpId="0"/>
      <p:bldP spid="13" grpId="0"/>
      <p:bldP spid="19" grpId="0"/>
      <p:bldP spid="20" grpId="0"/>
      <p:bldP spid="23" grpId="0"/>
      <p:bldP spid="27" grpId="0"/>
      <p:bldP spid="32" grpId="0"/>
      <p:bldP spid="33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5800" y="249912"/>
            <a:ext cx="2429345" cy="3394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hape 120"/>
          <p:cNvSpPr/>
          <p:nvPr/>
        </p:nvSpPr>
        <p:spPr>
          <a:xfrm>
            <a:off x="682776" y="679860"/>
            <a:ext cx="1695603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chemeClr val="tx1"/>
                </a:solidFill>
              </a:rPr>
              <a:t>化简下列各式：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0" name="Shape 120"/>
          <p:cNvSpPr/>
          <p:nvPr/>
        </p:nvSpPr>
        <p:spPr>
          <a:xfrm>
            <a:off x="555510" y="1865758"/>
            <a:ext cx="175589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</a:t>
            </a:r>
            <a:r>
              <a:rPr lang="zh-CN" altLang="en-US">
                <a:solidFill>
                  <a:srgbClr val="0000FF"/>
                </a:solidFill>
              </a:rPr>
              <a:t>解</a:t>
            </a:r>
            <a:r>
              <a:rPr lang="en-US" altLang="zh-CN">
                <a:solidFill>
                  <a:srgbClr val="0000FF"/>
                </a:solidFill>
              </a:rPr>
              <a:t>】(1)</a:t>
            </a:r>
            <a:r>
              <a:rPr lang="zh-CN" altLang="en-US">
                <a:solidFill>
                  <a:srgbClr val="0000FF"/>
                </a:solidFill>
              </a:rPr>
              <a:t>原式</a:t>
            </a:r>
            <a:r>
              <a:rPr lang="en-US" altLang="zh-CN">
                <a:solidFill>
                  <a:srgbClr val="0000FF"/>
                </a:solidFill>
              </a:rPr>
              <a:t>=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682776" y="1240823"/>
                <a:ext cx="2869760" cy="6223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e>
                      </m:d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𝟑</m:t>
                      </m:r>
                      <m:d>
                        <m:d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𝟔</m:t>
                          </m:r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zh-CN" altLang="en-US" sz="1800" b="1" i="1" u="none" strike="noStrike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𝟗</m:t>
                      </m:r>
                      <m:d>
                        <m:d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𝒂</m:t>
                          </m:r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+</m:t>
                          </m:r>
                          <m:f>
                            <m:fPr>
                              <m:ctrlP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fPr>
                            <m:num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𝟏</m:t>
                              </m:r>
                            </m:num>
                            <m:den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𝟑</m:t>
                              </m:r>
                            </m:den>
                          </m:f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776" y="1240823"/>
                <a:ext cx="2869760" cy="622350"/>
              </a:xfrm>
              <a:prstGeom prst="rect">
                <a:avLst/>
              </a:prstGeom>
              <a:blipFill rotWithShape="1">
                <a:blip r:embed="rId2"/>
                <a:stretch>
                  <a:fillRect l="-5" t="-5" r="-10" b="1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/>
              <p:cNvSpPr txBox="1"/>
              <p:nvPr/>
            </p:nvSpPr>
            <p:spPr>
              <a:xfrm>
                <a:off x="4432300" y="1240823"/>
                <a:ext cx="3477490" cy="51860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e>
                      </m:d>
                      <m:f>
                        <m:fPr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𝟏𝟐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dPr>
                        <m:e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  <m:d>
                            <m:dPr>
                              <m:ctrlP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𝟐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+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𝟖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−</m:t>
                          </m:r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𝟒</m:t>
                          </m:r>
                          <m:d>
                            <m:dPr>
                              <m:ctrlP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/>
                                  <a:sym typeface="Arial" panose="020B0604020202020204"/>
                                </a:rPr>
                              </m:ctrlPr>
                            </m:dPr>
                            <m:e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𝟒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𝒂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−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𝟐</m:t>
                              </m:r>
                              <m:r>
                                <a:rPr kumimoji="0" lang="zh-CN" altLang="en-US" sz="1800" b="1" i="1" u="none" strike="noStrike" cap="none" spc="0" normalizeH="0" baseline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Cambria Math" panose="02040503050406030204" pitchFamily="18" charset="0"/>
                                  <a:sym typeface="Arial" panose="020B0604020202020204"/>
                                </a:rPr>
                                <m:t>𝒃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2300" y="1240823"/>
                <a:ext cx="3477490" cy="518604"/>
              </a:xfrm>
              <a:prstGeom prst="rect">
                <a:avLst/>
              </a:prstGeom>
              <a:blipFill rotWithShape="1">
                <a:blip r:embed="rId3"/>
                <a:stretch>
                  <a:fillRect t="-6" r="-906" b="9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/>
            </p:nvSpPr>
            <p:spPr>
              <a:xfrm>
                <a:off x="2189182" y="2051883"/>
                <a:ext cx="2726708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𝟏𝟖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𝟑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𝟗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𝟑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𝟗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182" y="2051883"/>
                <a:ext cx="2726708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12" t="-71" r="-755" b="12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Shape 120"/>
          <p:cNvSpPr/>
          <p:nvPr/>
        </p:nvSpPr>
        <p:spPr>
          <a:xfrm>
            <a:off x="1230482" y="2514649"/>
            <a:ext cx="958700" cy="470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20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(2)</a:t>
            </a:r>
            <a:r>
              <a:rPr lang="zh-CN" altLang="en-US">
                <a:solidFill>
                  <a:srgbClr val="0000FF"/>
                </a:solidFill>
              </a:rPr>
              <a:t>原式</a:t>
            </a:r>
            <a:r>
              <a:rPr lang="en-US" altLang="zh-CN">
                <a:solidFill>
                  <a:srgbClr val="0000FF"/>
                </a:solidFill>
              </a:rPr>
              <a:t>=</a:t>
            </a:r>
            <a:endParaRPr lang="en-US" altLang="zh-CN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文本框 44"/>
              <p:cNvSpPr txBox="1"/>
              <p:nvPr/>
            </p:nvSpPr>
            <p:spPr>
              <a:xfrm>
                <a:off x="2157923" y="2522333"/>
                <a:ext cx="2789225" cy="51860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𝟏𝟐</m:t>
                          </m:r>
                        </m:den>
                      </m:f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𝟏𝟔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𝟏𝟔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𝟖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5" name="文本框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7923" y="2522333"/>
                <a:ext cx="2789225" cy="518604"/>
              </a:xfrm>
              <a:prstGeom prst="rect">
                <a:avLst/>
              </a:prstGeom>
              <a:blipFill rotWithShape="1">
                <a:blip r:embed="rId5"/>
                <a:stretch>
                  <a:fillRect l="-7" t="-22" r="-711" b="10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本框 45"/>
              <p:cNvSpPr txBox="1"/>
              <p:nvPr/>
            </p:nvSpPr>
            <p:spPr>
              <a:xfrm>
                <a:off x="1913448" y="3219999"/>
                <a:ext cx="2090316" cy="51860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f>
                        <m:fPr>
                          <m:ctrlP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/>
                              <a:sym typeface="Arial" panose="020B0604020202020204"/>
                            </a:rPr>
                          </m:ctrlPr>
                        </m:fPr>
                        <m:num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</m:num>
                        <m:den>
                          <m:r>
                            <a:rPr kumimoji="0" lang="zh-CN" altLang="en-US" sz="1800" b="1" i="1" u="none" strike="noStrike" cap="none" spc="0" normalizeH="0" baseline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𝟏</m:t>
                          </m:r>
                          <m:r>
                            <a:rPr kumimoji="0" lang="zh-CN" altLang="en-US" sz="1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sym typeface="Arial" panose="020B0604020202020204"/>
                            </a:rPr>
                            <m:t>𝟐</m:t>
                          </m:r>
                        </m:den>
                      </m:f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𝟏𝟐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𝟐𝟒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8" y="3219999"/>
                <a:ext cx="2090316" cy="518604"/>
              </a:xfrm>
              <a:prstGeom prst="rect">
                <a:avLst/>
              </a:prstGeom>
              <a:blipFill rotWithShape="1">
                <a:blip r:embed="rId6"/>
                <a:stretch>
                  <a:fillRect l="-9" t="-106" r="-998" b="69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文本框 46"/>
              <p:cNvSpPr txBox="1"/>
              <p:nvPr/>
            </p:nvSpPr>
            <p:spPr>
              <a:xfrm>
                <a:off x="1913448" y="3917665"/>
                <a:ext cx="1048364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+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𝟐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47" name="文本框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8" y="3917665"/>
                <a:ext cx="1048364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18" t="-126" r="-2528" b="17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0" grpId="0"/>
      <p:bldP spid="4" grpId="0"/>
      <p:bldP spid="5" grpId="0"/>
      <p:bldP spid="43" grpId="0"/>
      <p:bldP spid="44" grpId="0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00CC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592074" y="197916"/>
            <a:ext cx="161582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00CC"/>
                </a:solidFill>
              </a:rPr>
              <a:t>向量的线性运算</a:t>
            </a:r>
            <a:endParaRPr b="1">
              <a:solidFill>
                <a:srgbClr val="0000CC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00C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2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6" name="Shape 120"/>
          <p:cNvSpPr/>
          <p:nvPr/>
        </p:nvSpPr>
        <p:spPr>
          <a:xfrm>
            <a:off x="698575" y="1080164"/>
            <a:ext cx="8127339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       向量的加法、减法、数乘运算统称为向量的线性运算，线性运算的结果还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是向量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r>
              <a:rPr lang="zh-CN" altLang="en-US">
                <a:solidFill>
                  <a:srgbClr val="C00000"/>
                </a:solidFill>
              </a:rPr>
              <a:t>对于任意向量    ，   ，以及任意实数    ，   ，   ，恒有以下等式成立：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38" name="矩形: 圆角 37"/>
          <p:cNvSpPr/>
          <p:nvPr/>
        </p:nvSpPr>
        <p:spPr>
          <a:xfrm>
            <a:off x="592074" y="702798"/>
            <a:ext cx="1011258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线性运算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592075" y="2374715"/>
            <a:ext cx="1011258" cy="37456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CC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难点点拨</a:t>
            </a:r>
            <a:endParaRPr kumimoji="0" lang="en-US" altLang="zh-CN" sz="1600" b="1" i="0" u="none" strike="noStrike" cap="none" spc="0" normalizeH="0" baseline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文本框 86"/>
              <p:cNvSpPr txBox="1"/>
              <p:nvPr/>
            </p:nvSpPr>
            <p:spPr>
              <a:xfrm>
                <a:off x="2877571" y="1614633"/>
                <a:ext cx="55143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87" name="文本框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571" y="1614633"/>
                <a:ext cx="551433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70" t="-167" r="-5066" b="21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文本框 87"/>
              <p:cNvSpPr txBox="1"/>
              <p:nvPr/>
            </p:nvSpPr>
            <p:spPr>
              <a:xfrm>
                <a:off x="5151327" y="1522300"/>
                <a:ext cx="1127342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US" altLang="zh-CN" b="1" i="1" baseline="-2500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altLang="zh-CN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US" altLang="zh-CN" b="1" i="1" baseline="-2500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88" name="文本框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327" y="1522300"/>
                <a:ext cx="1127342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8" t="-56" r="38" b="163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文本框 88"/>
              <p:cNvSpPr txBox="1"/>
              <p:nvPr/>
            </p:nvSpPr>
            <p:spPr>
              <a:xfrm>
                <a:off x="2736938" y="1964436"/>
                <a:ext cx="3169085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0" lang="zh-CN" altLang="en-US" sz="1800" b="1" i="1" u="none" strike="noStrike" cap="none" spc="0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Cambria Math" panose="02040503050406030204" pitchFamily="18" charset="0"/>
                        <a:sym typeface="Arial" panose="020B0604020202020204"/>
                      </a:rPr>
                      <m:t>𝝀</m:t>
                    </m:r>
                    <m:d>
                      <m:dPr>
                        <m:ctrlP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/>
                            <a:sym typeface="Arial" panose="020B0604020202020204"/>
                          </a:rPr>
                        </m:ctrlPr>
                      </m:dPr>
                      <m:e>
                        <m:r>
                          <a:rPr lang="zh-CN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n-US" altLang="zh-CN" b="1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altLang="zh-CN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±</m:t>
                        </m:r>
                        <m:r>
                          <a:rPr lang="zh-CN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n-US" altLang="zh-CN" b="1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n-US" altLang="zh-CN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en-US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𝝀𝝁</m:t>
                    </m:r>
                    <m:r>
                      <a:rPr lang="en-US" altLang="zh-CN" b="1" i="1" baseline="-25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altLang="zh-CN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altLang="zh-CN" b="1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±</m:t>
                    </m:r>
                    <m:r>
                      <a:rPr lang="zh-CN" altLang="en-US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𝝀𝝁</m:t>
                    </m:r>
                    <m:r>
                      <a:rPr lang="en-US" altLang="zh-CN" b="1" i="1" baseline="-25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altLang="zh-CN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endParaRPr lang="zh-CN" altLang="en-US"/>
              </a:p>
            </p:txBody>
          </p:sp>
        </mc:Choice>
        <mc:Fallback>
          <p:sp>
            <p:nvSpPr>
              <p:cNvPr id="89" name="文本框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938" y="1964436"/>
                <a:ext cx="3169085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3" t="-103" r="17" b="39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Shape 120"/>
          <p:cNvSpPr/>
          <p:nvPr/>
        </p:nvSpPr>
        <p:spPr>
          <a:xfrm>
            <a:off x="508330" y="2749283"/>
            <a:ext cx="8127339" cy="119757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70C0"/>
                </a:solidFill>
              </a:rPr>
              <a:t>【1】</a:t>
            </a:r>
            <a:r>
              <a:rPr lang="zh-CN" altLang="en-US">
                <a:solidFill>
                  <a:srgbClr val="0070C0"/>
                </a:solidFill>
              </a:rPr>
              <a:t>向量的线性运算类似于代数多项式的运算，主要是“合并同类项”“提取</a:t>
            </a:r>
            <a:endParaRPr lang="en-US" altLang="zh-CN">
              <a:solidFill>
                <a:srgbClr val="0070C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70C0"/>
                </a:solidFill>
              </a:rPr>
              <a:t>        </a:t>
            </a:r>
            <a:r>
              <a:rPr lang="zh-CN" altLang="en-US">
                <a:solidFill>
                  <a:srgbClr val="0070C0"/>
                </a:solidFill>
              </a:rPr>
              <a:t>公因式”，只不过这里的“同类项”“公因式”都是向量，实数可以看做是</a:t>
            </a:r>
            <a:endParaRPr lang="en-US" altLang="zh-CN">
              <a:solidFill>
                <a:srgbClr val="0070C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70C0"/>
                </a:solidFill>
              </a:rPr>
              <a:t>        </a:t>
            </a:r>
            <a:r>
              <a:rPr lang="zh-CN" altLang="en-US">
                <a:solidFill>
                  <a:srgbClr val="0070C0"/>
                </a:solidFill>
              </a:rPr>
              <a:t>向量的系数</a:t>
            </a:r>
            <a:r>
              <a:rPr lang="en-US" altLang="zh-CN">
                <a:solidFill>
                  <a:srgbClr val="0070C0"/>
                </a:solidFill>
              </a:rPr>
              <a:t>.</a:t>
            </a:r>
            <a:endParaRPr lang="en-US" altLang="zh-CN">
              <a:solidFill>
                <a:srgbClr val="0070C0"/>
              </a:solidFill>
            </a:endParaRPr>
          </a:p>
        </p:txBody>
      </p:sp>
      <p:sp>
        <p:nvSpPr>
          <p:cNvPr id="93" name="Shape 120"/>
          <p:cNvSpPr/>
          <p:nvPr/>
        </p:nvSpPr>
        <p:spPr>
          <a:xfrm>
            <a:off x="508329" y="4022432"/>
            <a:ext cx="8127339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70C0"/>
                </a:solidFill>
              </a:rPr>
              <a:t>【2】</a:t>
            </a:r>
            <a:r>
              <a:rPr lang="zh-CN" altLang="en-US">
                <a:solidFill>
                  <a:srgbClr val="0070C0"/>
                </a:solidFill>
              </a:rPr>
              <a:t>对于向量的线性运算，关键是把握运算顺序，即先根据运算律去括号，再</a:t>
            </a:r>
            <a:endParaRPr lang="en-US" altLang="zh-CN">
              <a:solidFill>
                <a:srgbClr val="0070C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70C0"/>
                </a:solidFill>
              </a:rPr>
              <a:t>        </a:t>
            </a:r>
            <a:r>
              <a:rPr lang="zh-CN" altLang="en-US">
                <a:solidFill>
                  <a:srgbClr val="0070C0"/>
                </a:solidFill>
              </a:rPr>
              <a:t>进行数乘运算，最后进行向量的加减，即“先乘除，后加减”</a:t>
            </a:r>
            <a:r>
              <a:rPr lang="en-US" altLang="zh-CN">
                <a:solidFill>
                  <a:srgbClr val="0070C0"/>
                </a:solidFill>
              </a:rPr>
              <a:t>.</a:t>
            </a:r>
            <a:endParaRPr lang="en-US" altLang="zh-CN">
              <a:solidFill>
                <a:srgbClr val="0070C0"/>
              </a:solidFill>
            </a:endParaRPr>
          </a:p>
        </p:txBody>
      </p:sp>
      <p:cxnSp>
        <p:nvCxnSpPr>
          <p:cNvPr id="94" name="直接箭头连接符 93"/>
          <p:cNvCxnSpPr/>
          <p:nvPr/>
        </p:nvCxnSpPr>
        <p:spPr>
          <a:xfrm>
            <a:off x="2903226" y="1668697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接箭头连接符 94"/>
          <p:cNvCxnSpPr/>
          <p:nvPr/>
        </p:nvCxnSpPr>
        <p:spPr>
          <a:xfrm>
            <a:off x="3258826" y="1614633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6" name="直接箭头连接符 95"/>
          <p:cNvCxnSpPr/>
          <p:nvPr/>
        </p:nvCxnSpPr>
        <p:spPr>
          <a:xfrm>
            <a:off x="3294549" y="2064689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7" name="直接箭头连接符 96"/>
          <p:cNvCxnSpPr/>
          <p:nvPr/>
        </p:nvCxnSpPr>
        <p:spPr>
          <a:xfrm>
            <a:off x="3935101" y="2036114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8" name="直接箭头连接符 97"/>
          <p:cNvCxnSpPr/>
          <p:nvPr/>
        </p:nvCxnSpPr>
        <p:spPr>
          <a:xfrm>
            <a:off x="4825688" y="2074359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9" name="直接箭头连接符 98"/>
          <p:cNvCxnSpPr/>
          <p:nvPr/>
        </p:nvCxnSpPr>
        <p:spPr>
          <a:xfrm>
            <a:off x="5592451" y="2036114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36" grpId="0"/>
      <p:bldP spid="38" grpId="0"/>
      <p:bldP spid="23" grpId="0"/>
      <p:bldP spid="87" grpId="0"/>
      <p:bldP spid="88" grpId="0"/>
      <p:bldP spid="89" grpId="0"/>
      <p:bldP spid="92" grpId="0"/>
      <p:bldP spid="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B05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618303" y="197050"/>
            <a:ext cx="1384995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B050"/>
                </a:solidFill>
              </a:rPr>
              <a:t>向量共线定理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B05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3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0" name="Shape 120"/>
          <p:cNvSpPr/>
          <p:nvPr/>
        </p:nvSpPr>
        <p:spPr>
          <a:xfrm>
            <a:off x="698575" y="1126093"/>
            <a:ext cx="7689775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C00000"/>
                </a:solidFill>
              </a:rPr>
              <a:t>向量              与    共线的充要条件是：存在唯一一个实数     ，使          </a:t>
            </a:r>
            <a:endParaRPr lang="en-US" altLang="zh-CN">
              <a:solidFill>
                <a:srgbClr val="C00000"/>
              </a:solidFill>
            </a:endParaRPr>
          </a:p>
        </p:txBody>
      </p:sp>
      <p:sp>
        <p:nvSpPr>
          <p:cNvPr id="161" name="矩形: 圆角 160"/>
          <p:cNvSpPr/>
          <p:nvPr/>
        </p:nvSpPr>
        <p:spPr>
          <a:xfrm>
            <a:off x="592074" y="702798"/>
            <a:ext cx="1418354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向量共线定理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2" name="矩形: 圆角 161"/>
          <p:cNvSpPr/>
          <p:nvPr/>
        </p:nvSpPr>
        <p:spPr>
          <a:xfrm>
            <a:off x="592074" y="1659719"/>
            <a:ext cx="1011258" cy="374568"/>
          </a:xfrm>
          <a:prstGeom prst="roundRect">
            <a:avLst/>
          </a:prstGeom>
          <a:solidFill>
            <a:srgbClr val="FFFFCC"/>
          </a:solidFill>
          <a:ln w="12700" cap="flat">
            <a:solidFill>
              <a:srgbClr val="CC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理解点拨</a:t>
            </a:r>
            <a:endParaRPr kumimoji="0" lang="en-US" altLang="zh-CN" sz="1600" b="1" i="0" u="none" strike="noStrike" cap="none" spc="0" normalizeH="0" baseline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3" name="Shape 120"/>
          <p:cNvSpPr/>
          <p:nvPr/>
        </p:nvSpPr>
        <p:spPr>
          <a:xfrm>
            <a:off x="647051" y="2096485"/>
            <a:ext cx="3975749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7030A0"/>
                </a:solidFill>
              </a:rPr>
              <a:t>★ 向量共线定理中规定          的原因：</a:t>
            </a:r>
            <a:endParaRPr lang="en-US" altLang="zh-CN">
              <a:solidFill>
                <a:srgbClr val="7030A0"/>
              </a:solidFill>
            </a:endParaRPr>
          </a:p>
        </p:txBody>
      </p:sp>
      <p:sp>
        <p:nvSpPr>
          <p:cNvPr id="164" name="Shape 120"/>
          <p:cNvSpPr/>
          <p:nvPr/>
        </p:nvSpPr>
        <p:spPr>
          <a:xfrm>
            <a:off x="898689" y="2574604"/>
            <a:ext cx="7448221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70C0"/>
                </a:solidFill>
              </a:rPr>
              <a:t>①若将          去掉，则当           时，显然     和     共线；</a:t>
            </a:r>
            <a:endParaRPr lang="en-US" altLang="zh-CN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5" name="文本框 164"/>
              <p:cNvSpPr txBox="1"/>
              <p:nvPr/>
            </p:nvSpPr>
            <p:spPr>
              <a:xfrm>
                <a:off x="1141153" y="1198872"/>
                <a:ext cx="1428276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(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lang="zh-CN" altLang="en-US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)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5" name="文本框 1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153" y="1198872"/>
                <a:ext cx="1428276" cy="276999"/>
              </a:xfrm>
              <a:prstGeom prst="rect">
                <a:avLst/>
              </a:prstGeom>
              <a:blipFill rotWithShape="1">
                <a:blip r:embed="rId1"/>
                <a:stretch>
                  <a:fillRect l="-4" t="-226" r="-1585" b="47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6" name="文本框 165"/>
              <p:cNvSpPr txBox="1"/>
              <p:nvPr/>
            </p:nvSpPr>
            <p:spPr>
              <a:xfrm>
                <a:off x="6516577" y="1161125"/>
                <a:ext cx="25887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66" name="文本框 1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577" y="1161125"/>
                <a:ext cx="258873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80" t="-93" b="29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7" name="文本框 166"/>
              <p:cNvSpPr txBox="1"/>
              <p:nvPr/>
            </p:nvSpPr>
            <p:spPr>
              <a:xfrm>
                <a:off x="7291722" y="1172573"/>
                <a:ext cx="931973" cy="36298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67" name="文本框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1722" y="1172573"/>
                <a:ext cx="931973" cy="362984"/>
              </a:xfrm>
              <a:prstGeom prst="rect">
                <a:avLst/>
              </a:prstGeom>
              <a:blipFill rotWithShape="1">
                <a:blip r:embed="rId3"/>
                <a:stretch>
                  <a:fillRect l="-2" t="-100" r="48" b="35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8" name="文本框 167"/>
              <p:cNvSpPr txBox="1"/>
              <p:nvPr/>
            </p:nvSpPr>
            <p:spPr>
              <a:xfrm>
                <a:off x="2978150" y="2164565"/>
                <a:ext cx="64601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8" name="文本框 1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150" y="2164565"/>
                <a:ext cx="646011" cy="276999"/>
              </a:xfrm>
              <a:prstGeom prst="rect">
                <a:avLst/>
              </a:prstGeom>
              <a:blipFill rotWithShape="1">
                <a:blip r:embed="rId4"/>
                <a:stretch>
                  <a:fillRect t="-175" r="-4390" b="225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9" name="文本框 168"/>
              <p:cNvSpPr txBox="1"/>
              <p:nvPr/>
            </p:nvSpPr>
            <p:spPr>
              <a:xfrm>
                <a:off x="1583950" y="2649201"/>
                <a:ext cx="64601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69" name="文本框 1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950" y="2649201"/>
                <a:ext cx="646011" cy="276999"/>
              </a:xfrm>
              <a:prstGeom prst="rect">
                <a:avLst/>
              </a:prstGeom>
              <a:blipFill rotWithShape="1">
                <a:blip r:embed="rId4"/>
                <a:stretch>
                  <a:fillRect l="-40" t="-222" r="-4350" b="4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0" name="文本框 169"/>
              <p:cNvSpPr txBox="1"/>
              <p:nvPr/>
            </p:nvSpPr>
            <p:spPr>
              <a:xfrm>
                <a:off x="3489160" y="2655551"/>
                <a:ext cx="64601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0" name="文本框 1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9160" y="2655551"/>
                <a:ext cx="646011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73" t="-222" r="-4317" b="43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1" name="文本框 170"/>
              <p:cNvSpPr txBox="1"/>
              <p:nvPr/>
            </p:nvSpPr>
            <p:spPr>
              <a:xfrm>
                <a:off x="5163871" y="2664180"/>
                <a:ext cx="75661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1" name="文本框 1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871" y="2664180"/>
                <a:ext cx="756617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7" t="-128" r="-3390" b="17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2" name="Shape 120"/>
          <p:cNvSpPr/>
          <p:nvPr/>
        </p:nvSpPr>
        <p:spPr>
          <a:xfrm>
            <a:off x="898689" y="3073334"/>
            <a:ext cx="7448221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70C0"/>
                </a:solidFill>
              </a:rPr>
              <a:t>②当         ，若         ，则不存在实数   使           成立，此时   与   不共线</a:t>
            </a:r>
            <a:r>
              <a:rPr lang="en-US" altLang="zh-CN">
                <a:solidFill>
                  <a:srgbClr val="0070C0"/>
                </a:solidFill>
              </a:rPr>
              <a:t>.</a:t>
            </a:r>
            <a:endParaRPr lang="en-US" altLang="zh-CN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3" name="文本框 172"/>
              <p:cNvSpPr txBox="1"/>
              <p:nvPr/>
            </p:nvSpPr>
            <p:spPr>
              <a:xfrm>
                <a:off x="1386478" y="3159710"/>
                <a:ext cx="64601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3" name="文本框 1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6478" y="3159710"/>
                <a:ext cx="646011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42" t="-211" r="-4348" b="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4" name="文本框 173"/>
              <p:cNvSpPr txBox="1"/>
              <p:nvPr/>
            </p:nvSpPr>
            <p:spPr>
              <a:xfrm>
                <a:off x="2393946" y="3159710"/>
                <a:ext cx="6428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≠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4" name="文本框 1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946" y="3159710"/>
                <a:ext cx="642805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98" t="-211" r="-4318" b="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5" name="文本框 174"/>
              <p:cNvSpPr txBox="1"/>
              <p:nvPr/>
            </p:nvSpPr>
            <p:spPr>
              <a:xfrm>
                <a:off x="4594061" y="3123157"/>
                <a:ext cx="25887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75" name="文本框 1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061" y="3123157"/>
                <a:ext cx="258873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82" t="-61" r="102" b="169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6" name="文本框 175"/>
              <p:cNvSpPr txBox="1"/>
              <p:nvPr/>
            </p:nvSpPr>
            <p:spPr>
              <a:xfrm>
                <a:off x="4988516" y="3126331"/>
                <a:ext cx="931973" cy="36298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76" name="文本框 1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516" y="3126331"/>
                <a:ext cx="931973" cy="362984"/>
              </a:xfrm>
              <a:prstGeom prst="rect">
                <a:avLst/>
              </a:prstGeom>
              <a:blipFill rotWithShape="1">
                <a:blip r:embed="rId3"/>
                <a:stretch>
                  <a:fillRect l="-63" t="-62" r="41" b="172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7" name="文本框 176"/>
              <p:cNvSpPr txBox="1"/>
              <p:nvPr/>
            </p:nvSpPr>
            <p:spPr>
              <a:xfrm>
                <a:off x="6961668" y="3159710"/>
                <a:ext cx="65402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      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7" name="文本框 1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1668" y="3159710"/>
                <a:ext cx="654025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25" t="-211" r="-4057" b="32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Shape 120"/>
          <p:cNvSpPr/>
          <p:nvPr/>
        </p:nvSpPr>
        <p:spPr>
          <a:xfrm>
            <a:off x="898689" y="3547497"/>
            <a:ext cx="7448221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zh-CN" altLang="en-US">
                <a:solidFill>
                  <a:srgbClr val="0070C0"/>
                </a:solidFill>
              </a:rPr>
              <a:t>③当          时，若           ，则对一切的实数     ，都有            ，与“有唯</a:t>
            </a:r>
            <a:endParaRPr lang="en-US" altLang="zh-CN">
              <a:solidFill>
                <a:srgbClr val="0070C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70C0"/>
                </a:solidFill>
              </a:rPr>
              <a:t>   </a:t>
            </a:r>
            <a:r>
              <a:rPr lang="zh-CN" altLang="en-US">
                <a:solidFill>
                  <a:srgbClr val="0070C0"/>
                </a:solidFill>
              </a:rPr>
              <a:t>一 一个实数     ”矛盾</a:t>
            </a:r>
            <a:r>
              <a:rPr lang="en-US" altLang="zh-CN">
                <a:solidFill>
                  <a:srgbClr val="0070C0"/>
                </a:solidFill>
              </a:rPr>
              <a:t>.</a:t>
            </a:r>
            <a:endParaRPr lang="en-US" altLang="zh-CN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9" name="文本框 178"/>
              <p:cNvSpPr txBox="1"/>
              <p:nvPr/>
            </p:nvSpPr>
            <p:spPr>
              <a:xfrm>
                <a:off x="1386478" y="3643487"/>
                <a:ext cx="646011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79" name="文本框 1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6478" y="3643487"/>
                <a:ext cx="646011" cy="276999"/>
              </a:xfrm>
              <a:prstGeom prst="rect">
                <a:avLst/>
              </a:prstGeom>
              <a:blipFill rotWithShape="1">
                <a:blip r:embed="rId5"/>
                <a:stretch>
                  <a:fillRect l="-42" t="-178" r="-4348" b="22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0" name="文本框 179"/>
              <p:cNvSpPr txBox="1"/>
              <p:nvPr/>
            </p:nvSpPr>
            <p:spPr>
              <a:xfrm>
                <a:off x="2796178" y="3643487"/>
                <a:ext cx="642805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80" name="文本框 1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6178" y="3643487"/>
                <a:ext cx="642805" cy="276999"/>
              </a:xfrm>
              <a:prstGeom prst="rect">
                <a:avLst/>
              </a:prstGeom>
              <a:blipFill rotWithShape="1">
                <a:blip r:embed="rId9"/>
                <a:stretch>
                  <a:fillRect l="-42" t="-178" r="-4374" b="228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1" name="文本框 180"/>
              <p:cNvSpPr txBox="1"/>
              <p:nvPr/>
            </p:nvSpPr>
            <p:spPr>
              <a:xfrm>
                <a:off x="5325066" y="3610708"/>
                <a:ext cx="25887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81" name="文本框 1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5066" y="3610708"/>
                <a:ext cx="258873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228" t="-27" r="148" b="134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2" name="文本框 181"/>
              <p:cNvSpPr txBox="1"/>
              <p:nvPr/>
            </p:nvSpPr>
            <p:spPr>
              <a:xfrm>
                <a:off x="6265573" y="3600494"/>
                <a:ext cx="931973" cy="36298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82" name="文本框 1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573" y="3600494"/>
                <a:ext cx="931973" cy="362984"/>
              </a:xfrm>
              <a:prstGeom prst="rect">
                <a:avLst/>
              </a:prstGeom>
              <a:blipFill rotWithShape="1">
                <a:blip r:embed="rId3"/>
                <a:stretch>
                  <a:fillRect l="-3" t="-12" r="49" b="122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3" name="文本框 182"/>
              <p:cNvSpPr txBox="1"/>
              <p:nvPr/>
            </p:nvSpPr>
            <p:spPr>
              <a:xfrm>
                <a:off x="2264510" y="4016892"/>
                <a:ext cx="25887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83" name="文本框 1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510" y="4016892"/>
                <a:ext cx="258873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39" t="-140" r="204" b="76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4" name="直接箭头连接符 183"/>
          <p:cNvCxnSpPr/>
          <p:nvPr/>
        </p:nvCxnSpPr>
        <p:spPr>
          <a:xfrm>
            <a:off x="1160203" y="1236323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5" name="直接箭头连接符 184"/>
          <p:cNvCxnSpPr/>
          <p:nvPr/>
        </p:nvCxnSpPr>
        <p:spPr>
          <a:xfrm>
            <a:off x="1441609" y="1243921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6" name="直接箭头连接符 185"/>
          <p:cNvCxnSpPr/>
          <p:nvPr/>
        </p:nvCxnSpPr>
        <p:spPr>
          <a:xfrm>
            <a:off x="1851418" y="1234396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7" name="直接箭头连接符 186"/>
          <p:cNvCxnSpPr/>
          <p:nvPr/>
        </p:nvCxnSpPr>
        <p:spPr>
          <a:xfrm>
            <a:off x="2373898" y="1198872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8" name="直接箭头连接符 187"/>
          <p:cNvCxnSpPr/>
          <p:nvPr/>
        </p:nvCxnSpPr>
        <p:spPr>
          <a:xfrm>
            <a:off x="7410594" y="1231328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9" name="直接箭头连接符 188"/>
          <p:cNvCxnSpPr/>
          <p:nvPr/>
        </p:nvCxnSpPr>
        <p:spPr>
          <a:xfrm>
            <a:off x="7974950" y="1248905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0" name="直接箭头连接符 189"/>
          <p:cNvCxnSpPr/>
          <p:nvPr/>
        </p:nvCxnSpPr>
        <p:spPr>
          <a:xfrm>
            <a:off x="3011011" y="2209228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1" name="直接箭头连接符 190"/>
          <p:cNvCxnSpPr/>
          <p:nvPr/>
        </p:nvCxnSpPr>
        <p:spPr>
          <a:xfrm>
            <a:off x="3438983" y="2164565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2" name="直接箭头连接符 191"/>
          <p:cNvCxnSpPr/>
          <p:nvPr/>
        </p:nvCxnSpPr>
        <p:spPr>
          <a:xfrm>
            <a:off x="1603332" y="2698178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3" name="直接箭头连接符 192"/>
          <p:cNvCxnSpPr/>
          <p:nvPr/>
        </p:nvCxnSpPr>
        <p:spPr>
          <a:xfrm>
            <a:off x="2059411" y="2688081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4" name="直接箭头连接符 193"/>
          <p:cNvCxnSpPr/>
          <p:nvPr/>
        </p:nvCxnSpPr>
        <p:spPr>
          <a:xfrm>
            <a:off x="3521611" y="2698178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5" name="直接箭头连接符 194"/>
          <p:cNvCxnSpPr/>
          <p:nvPr/>
        </p:nvCxnSpPr>
        <p:spPr>
          <a:xfrm>
            <a:off x="3930072" y="2677984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6" name="直接箭头连接符 195"/>
          <p:cNvCxnSpPr/>
          <p:nvPr/>
        </p:nvCxnSpPr>
        <p:spPr>
          <a:xfrm>
            <a:off x="5163871" y="2698178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7" name="直接箭头连接符 196"/>
          <p:cNvCxnSpPr/>
          <p:nvPr/>
        </p:nvCxnSpPr>
        <p:spPr>
          <a:xfrm>
            <a:off x="5749449" y="2667887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8" name="直接箭头连接符 197"/>
          <p:cNvCxnSpPr/>
          <p:nvPr/>
        </p:nvCxnSpPr>
        <p:spPr>
          <a:xfrm>
            <a:off x="1441609" y="3209353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9" name="直接箭头连接符 198"/>
          <p:cNvCxnSpPr/>
          <p:nvPr/>
        </p:nvCxnSpPr>
        <p:spPr>
          <a:xfrm>
            <a:off x="1866124" y="3201637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0" name="直接箭头连接符 199"/>
          <p:cNvCxnSpPr/>
          <p:nvPr/>
        </p:nvCxnSpPr>
        <p:spPr>
          <a:xfrm>
            <a:off x="1441609" y="3718941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1" name="直接箭头连接符 200"/>
          <p:cNvCxnSpPr/>
          <p:nvPr/>
        </p:nvCxnSpPr>
        <p:spPr>
          <a:xfrm>
            <a:off x="1851418" y="3687985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2" name="直接箭头连接符 201"/>
          <p:cNvCxnSpPr/>
          <p:nvPr/>
        </p:nvCxnSpPr>
        <p:spPr>
          <a:xfrm>
            <a:off x="2420833" y="3201637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3" name="直接箭头连接符 202"/>
          <p:cNvCxnSpPr/>
          <p:nvPr/>
        </p:nvCxnSpPr>
        <p:spPr>
          <a:xfrm>
            <a:off x="2854801" y="3201065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4" name="直接箭头连接符 203"/>
          <p:cNvCxnSpPr/>
          <p:nvPr/>
        </p:nvCxnSpPr>
        <p:spPr>
          <a:xfrm>
            <a:off x="2831652" y="3675507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5" name="直接箭头连接符 204"/>
          <p:cNvCxnSpPr/>
          <p:nvPr/>
        </p:nvCxnSpPr>
        <p:spPr>
          <a:xfrm>
            <a:off x="3273248" y="3685032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6" name="直接箭头连接符 205"/>
          <p:cNvCxnSpPr/>
          <p:nvPr/>
        </p:nvCxnSpPr>
        <p:spPr>
          <a:xfrm>
            <a:off x="5102645" y="3201065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7" name="直接箭头连接符 206"/>
          <p:cNvCxnSpPr/>
          <p:nvPr/>
        </p:nvCxnSpPr>
        <p:spPr>
          <a:xfrm>
            <a:off x="5667001" y="3214780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直接箭头连接符 207"/>
          <p:cNvCxnSpPr/>
          <p:nvPr/>
        </p:nvCxnSpPr>
        <p:spPr>
          <a:xfrm>
            <a:off x="6375709" y="3675507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直接箭头连接符 208"/>
          <p:cNvCxnSpPr/>
          <p:nvPr/>
        </p:nvCxnSpPr>
        <p:spPr>
          <a:xfrm>
            <a:off x="6961668" y="3689894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直接箭头连接符 209"/>
          <p:cNvCxnSpPr/>
          <p:nvPr/>
        </p:nvCxnSpPr>
        <p:spPr>
          <a:xfrm>
            <a:off x="6992447" y="3209353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1" name="直接箭头连接符 210"/>
          <p:cNvCxnSpPr/>
          <p:nvPr/>
        </p:nvCxnSpPr>
        <p:spPr>
          <a:xfrm>
            <a:off x="7441032" y="3162756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0" grpId="0"/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176" grpId="0"/>
      <p:bldP spid="177" grpId="0"/>
      <p:bldP spid="178" grpId="0"/>
      <p:bldP spid="179" grpId="0"/>
      <p:bldP spid="180" grpId="0"/>
      <p:bldP spid="181" grpId="0"/>
      <p:bldP spid="182" grpId="0"/>
      <p:bldP spid="1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592074" y="503350"/>
            <a:ext cx="4669105" cy="0"/>
          </a:xfrm>
          <a:prstGeom prst="line">
            <a:avLst/>
          </a:prstGeom>
          <a:noFill/>
          <a:ln w="28575" cap="flat">
            <a:solidFill>
              <a:srgbClr val="00B05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hape 120"/>
          <p:cNvSpPr/>
          <p:nvPr/>
        </p:nvSpPr>
        <p:spPr>
          <a:xfrm>
            <a:off x="618303" y="197050"/>
            <a:ext cx="1384995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altLang="en-US" b="1">
                <a:solidFill>
                  <a:srgbClr val="00B050"/>
                </a:solidFill>
              </a:rPr>
              <a:t>向量共线定理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" name="五边形 1"/>
          <p:cNvSpPr/>
          <p:nvPr/>
        </p:nvSpPr>
        <p:spPr>
          <a:xfrm>
            <a:off x="164894" y="197916"/>
            <a:ext cx="427180" cy="305434"/>
          </a:xfrm>
          <a:prstGeom prst="homePlate">
            <a:avLst/>
          </a:prstGeom>
          <a:solidFill>
            <a:srgbClr val="00B05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3</a:t>
            </a:r>
            <a:endParaRPr kumimoji="0" lang="zh-CN" altLang="en-US" sz="1400" b="1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7" name="矩形: 圆角 56"/>
          <p:cNvSpPr/>
          <p:nvPr/>
        </p:nvSpPr>
        <p:spPr>
          <a:xfrm>
            <a:off x="592073" y="702798"/>
            <a:ext cx="1637887" cy="374568"/>
          </a:xfrm>
          <a:prstGeom prst="roundRect">
            <a:avLst/>
          </a:prstGeom>
          <a:solidFill>
            <a:srgbClr val="FFFF00"/>
          </a:solidFill>
          <a:ln w="12700" cap="flat">
            <a:solidFill>
              <a:srgbClr val="0000FF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spc="0" normalizeH="0" baseline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向量共线的条件</a:t>
            </a:r>
            <a:endParaRPr kumimoji="0" lang="zh-CN" altLang="en-US" sz="1600" b="1" i="0" u="none" strike="noStrike" cap="none" spc="0" normalizeH="0" baseline="0">
              <a:ln>
                <a:noFill/>
              </a:ln>
              <a:solidFill>
                <a:srgbClr val="0000FF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8" name="Shape 120"/>
          <p:cNvSpPr/>
          <p:nvPr/>
        </p:nvSpPr>
        <p:spPr>
          <a:xfrm>
            <a:off x="592073" y="1150335"/>
            <a:ext cx="490702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7030A0"/>
                </a:solidFill>
              </a:rPr>
              <a:t>【1】</a:t>
            </a:r>
            <a:r>
              <a:rPr lang="zh-CN" altLang="en-US">
                <a:solidFill>
                  <a:srgbClr val="7030A0"/>
                </a:solidFill>
              </a:rPr>
              <a:t>当向量          时，   与任意向量    共线；</a:t>
            </a:r>
            <a:endParaRPr lang="en-US" altLang="zh-CN">
              <a:solidFill>
                <a:srgbClr val="7030A0"/>
              </a:solidFill>
            </a:endParaRPr>
          </a:p>
        </p:txBody>
      </p:sp>
      <p:sp>
        <p:nvSpPr>
          <p:cNvPr id="59" name="Shape 120"/>
          <p:cNvSpPr/>
          <p:nvPr/>
        </p:nvSpPr>
        <p:spPr>
          <a:xfrm>
            <a:off x="592073" y="1640657"/>
            <a:ext cx="8247128" cy="78207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【2】</a:t>
            </a:r>
            <a:r>
              <a:rPr lang="zh-CN" altLang="en-US">
                <a:solidFill>
                  <a:srgbClr val="0000FF"/>
                </a:solidFill>
              </a:rPr>
              <a:t>当向量          时，对于向量    ，如果有一个实数    ，使              ，那么由</a:t>
            </a:r>
            <a:endParaRPr lang="en-US" altLang="zh-CN">
              <a:solidFill>
                <a:srgbClr val="0000FF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00FF"/>
                </a:solidFill>
              </a:rPr>
              <a:t>         </a:t>
            </a:r>
            <a:r>
              <a:rPr lang="zh-CN" altLang="en-US">
                <a:solidFill>
                  <a:srgbClr val="0000FF"/>
                </a:solidFill>
              </a:rPr>
              <a:t>向量数乘的定义知     与     共线</a:t>
            </a:r>
            <a:r>
              <a:rPr lang="en-US" altLang="zh-CN">
                <a:solidFill>
                  <a:srgbClr val="0000FF"/>
                </a:solidFill>
              </a:rPr>
              <a:t>.</a:t>
            </a:r>
            <a:r>
              <a:rPr lang="zh-CN" altLang="en-US">
                <a:solidFill>
                  <a:srgbClr val="0000FF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altLang="zh-CN">
              <a:solidFill>
                <a:srgbClr val="0000FF"/>
              </a:solidFill>
            </a:endParaRPr>
          </a:p>
        </p:txBody>
      </p:sp>
      <p:sp>
        <p:nvSpPr>
          <p:cNvPr id="60" name="Shape 120"/>
          <p:cNvSpPr/>
          <p:nvPr/>
        </p:nvSpPr>
        <p:spPr>
          <a:xfrm>
            <a:off x="592073" y="2584553"/>
            <a:ext cx="8247128" cy="119757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【3】</a:t>
            </a:r>
            <a:r>
              <a:rPr lang="zh-CN" altLang="en-US">
                <a:solidFill>
                  <a:srgbClr val="C00000"/>
                </a:solidFill>
              </a:rPr>
              <a:t>反之，已知向量               与    共线，且向量     的长度是向量     的长度的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      </a:t>
            </a:r>
            <a:r>
              <a:rPr lang="zh-CN" altLang="en-US">
                <a:solidFill>
                  <a:srgbClr val="C00000"/>
                </a:solidFill>
              </a:rPr>
              <a:t>倍，即               ，那么当     与      同方向时，有            ；当     与      </a:t>
            </a:r>
            <a:endParaRPr lang="en-US" altLang="zh-CN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C00000"/>
                </a:solidFill>
              </a:rPr>
              <a:t>         </a:t>
            </a:r>
            <a:r>
              <a:rPr lang="zh-CN" altLang="en-US">
                <a:solidFill>
                  <a:srgbClr val="C00000"/>
                </a:solidFill>
              </a:rPr>
              <a:t>反向时，有                </a:t>
            </a:r>
            <a:r>
              <a:rPr lang="en-US" altLang="zh-CN">
                <a:solidFill>
                  <a:srgbClr val="C00000"/>
                </a:solidFill>
              </a:rPr>
              <a:t>.</a:t>
            </a:r>
            <a:endParaRPr lang="en-US" altLang="zh-CN">
              <a:solidFill>
                <a:srgbClr val="C00000"/>
              </a:solidFill>
            </a:endParaRPr>
          </a:p>
        </p:txBody>
      </p:sp>
      <p:grpSp>
        <p:nvGrpSpPr>
          <p:cNvPr id="61" name="组合 60"/>
          <p:cNvGrpSpPr/>
          <p:nvPr/>
        </p:nvGrpSpPr>
        <p:grpSpPr>
          <a:xfrm>
            <a:off x="1884895" y="1235627"/>
            <a:ext cx="673050" cy="276999"/>
            <a:chOff x="1884895" y="1235627"/>
            <a:chExt cx="673050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2" name="文本框 61"/>
                <p:cNvSpPr txBox="1"/>
                <p:nvPr/>
              </p:nvSpPr>
              <p:spPr>
                <a:xfrm>
                  <a:off x="1884895" y="1235627"/>
                  <a:ext cx="64601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=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𝟎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62" name="文本框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4895" y="1235627"/>
                  <a:ext cx="646011" cy="276999"/>
                </a:xfrm>
                <a:prstGeom prst="rect">
                  <a:avLst/>
                </a:prstGeom>
                <a:blipFill rotWithShape="1">
                  <a:blip r:embed="rId1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直接箭头连接符 62"/>
            <p:cNvCxnSpPr/>
            <p:nvPr/>
          </p:nvCxnSpPr>
          <p:spPr>
            <a:xfrm>
              <a:off x="1933746" y="1288014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64" name="直接箭头连接符 63"/>
            <p:cNvCxnSpPr/>
            <p:nvPr/>
          </p:nvCxnSpPr>
          <p:spPr>
            <a:xfrm>
              <a:off x="2352846" y="1261820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65" name="组合 64"/>
          <p:cNvGrpSpPr/>
          <p:nvPr/>
        </p:nvGrpSpPr>
        <p:grpSpPr>
          <a:xfrm>
            <a:off x="2967901" y="1214056"/>
            <a:ext cx="237744" cy="276999"/>
            <a:chOff x="2967901" y="1214056"/>
            <a:chExt cx="23774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文本框 65"/>
                <p:cNvSpPr txBox="1"/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66" name="文本框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7" name="直接箭头连接符 66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68" name="组合 67"/>
          <p:cNvGrpSpPr/>
          <p:nvPr/>
        </p:nvGrpSpPr>
        <p:grpSpPr>
          <a:xfrm>
            <a:off x="4365694" y="1251987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文本框 68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69" name="文本框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0" name="直接箭头连接符 69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71" name="组合 70"/>
          <p:cNvGrpSpPr/>
          <p:nvPr/>
        </p:nvGrpSpPr>
        <p:grpSpPr>
          <a:xfrm>
            <a:off x="1850475" y="1754695"/>
            <a:ext cx="680560" cy="276999"/>
            <a:chOff x="1583950" y="2649201"/>
            <a:chExt cx="680560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" name="文本框 71"/>
                <p:cNvSpPr txBox="1"/>
                <p:nvPr/>
              </p:nvSpPr>
              <p:spPr>
                <a:xfrm>
                  <a:off x="1583950" y="2649201"/>
                  <a:ext cx="64601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≠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𝟎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72" name="文本框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3950" y="2649201"/>
                  <a:ext cx="646011" cy="276999"/>
                </a:xfrm>
                <a:prstGeom prst="rect">
                  <a:avLst/>
                </a:prstGeom>
                <a:blipFill rotWithShape="1">
                  <a:blip r:embed="rId4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" name="直接箭头连接符 72"/>
            <p:cNvCxnSpPr/>
            <p:nvPr/>
          </p:nvCxnSpPr>
          <p:spPr>
            <a:xfrm>
              <a:off x="1603332" y="2698178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74" name="直接箭头连接符 73"/>
            <p:cNvCxnSpPr/>
            <p:nvPr/>
          </p:nvCxnSpPr>
          <p:spPr>
            <a:xfrm>
              <a:off x="2059411" y="2688081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75" name="组合 74"/>
          <p:cNvGrpSpPr/>
          <p:nvPr/>
        </p:nvGrpSpPr>
        <p:grpSpPr>
          <a:xfrm>
            <a:off x="3948161" y="1750686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文本框 75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76" name="文本框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直接箭头连接符 76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文本框 77"/>
              <p:cNvSpPr txBox="1"/>
              <p:nvPr/>
            </p:nvSpPr>
            <p:spPr>
              <a:xfrm>
                <a:off x="6015537" y="1704519"/>
                <a:ext cx="25887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78" name="文本框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537" y="1704519"/>
                <a:ext cx="258873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70" t="-48" r="236" b="156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组合 78"/>
          <p:cNvGrpSpPr/>
          <p:nvPr/>
        </p:nvGrpSpPr>
        <p:grpSpPr>
          <a:xfrm>
            <a:off x="6768221" y="1685083"/>
            <a:ext cx="931973" cy="362984"/>
            <a:chOff x="7291722" y="1172573"/>
            <a:chExt cx="931973" cy="36298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0" name="文本框 79"/>
                <p:cNvSpPr txBox="1"/>
                <p:nvPr/>
              </p:nvSpPr>
              <p:spPr>
                <a:xfrm>
                  <a:off x="7291722" y="1172573"/>
                  <a:ext cx="931973" cy="36298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wrap="squar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=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𝝀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lang="zh-CN" altLang="en-US" baseline="-25000"/>
                </a:p>
              </p:txBody>
            </p:sp>
          </mc:Choice>
          <mc:Fallback>
            <p:sp>
              <p:nvSpPr>
                <p:cNvPr id="80" name="文本框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1722" y="1172573"/>
                  <a:ext cx="931973" cy="362984"/>
                </a:xfrm>
                <a:prstGeom prst="rect">
                  <a:avLst/>
                </a:prstGeom>
                <a:blipFill rotWithShape="1">
                  <a:blip r:embed="rId6"/>
                </a:blip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直接箭头连接符 80"/>
            <p:cNvCxnSpPr/>
            <p:nvPr/>
          </p:nvCxnSpPr>
          <p:spPr>
            <a:xfrm>
              <a:off x="7410594" y="1231328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2" name="直接箭头连接符 81"/>
            <p:cNvCxnSpPr/>
            <p:nvPr/>
          </p:nvCxnSpPr>
          <p:spPr>
            <a:xfrm>
              <a:off x="7974950" y="1248905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83" name="组合 82"/>
          <p:cNvGrpSpPr/>
          <p:nvPr/>
        </p:nvGrpSpPr>
        <p:grpSpPr>
          <a:xfrm>
            <a:off x="3103096" y="2157808"/>
            <a:ext cx="237744" cy="276999"/>
            <a:chOff x="2967901" y="1214056"/>
            <a:chExt cx="23774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4" name="文本框 83"/>
                <p:cNvSpPr txBox="1"/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84" name="文本框 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5" name="直接箭头连接符 84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86" name="组合 85"/>
          <p:cNvGrpSpPr/>
          <p:nvPr/>
        </p:nvGrpSpPr>
        <p:grpSpPr>
          <a:xfrm>
            <a:off x="3653800" y="2169884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文本框 86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87" name="文本框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8" name="直接箭头连接符 87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89" name="组合 88"/>
          <p:cNvGrpSpPr/>
          <p:nvPr/>
        </p:nvGrpSpPr>
        <p:grpSpPr>
          <a:xfrm>
            <a:off x="2803194" y="2653386"/>
            <a:ext cx="981038" cy="276999"/>
            <a:chOff x="2967901" y="1214056"/>
            <a:chExt cx="981038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文本框 89"/>
                <p:cNvSpPr txBox="1"/>
                <p:nvPr/>
              </p:nvSpPr>
              <p:spPr>
                <a:xfrm>
                  <a:off x="2967901" y="1214056"/>
                  <a:ext cx="981038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(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lang="zh-CN" alt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𝟎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)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90" name="文本框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981038" cy="276999"/>
                </a:xfrm>
                <a:prstGeom prst="rect">
                  <a:avLst/>
                </a:prstGeom>
                <a:blipFill rotWithShape="1">
                  <a:blip r:embed="rId7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1" name="直接箭头连接符 90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92" name="直接箭头连接符 91"/>
          <p:cNvCxnSpPr/>
          <p:nvPr/>
        </p:nvCxnSpPr>
        <p:spPr>
          <a:xfrm>
            <a:off x="3072139" y="2710432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3" name="直接箭头连接符 92"/>
          <p:cNvCxnSpPr/>
          <p:nvPr/>
        </p:nvCxnSpPr>
        <p:spPr>
          <a:xfrm>
            <a:off x="3498788" y="2677094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94" name="组合 93"/>
          <p:cNvGrpSpPr/>
          <p:nvPr/>
        </p:nvGrpSpPr>
        <p:grpSpPr>
          <a:xfrm>
            <a:off x="4064652" y="2701040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5" name="文本框 94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95" name="文本框 9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6" name="直接箭头连接符 95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97" name="组合 96"/>
          <p:cNvGrpSpPr/>
          <p:nvPr/>
        </p:nvGrpSpPr>
        <p:grpSpPr>
          <a:xfrm>
            <a:off x="5752306" y="2677094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8" name="文本框 97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98" name="文本框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9" name="直接箭头连接符 98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00" name="组合 99"/>
          <p:cNvGrpSpPr/>
          <p:nvPr/>
        </p:nvGrpSpPr>
        <p:grpSpPr>
          <a:xfrm>
            <a:off x="7435126" y="2677093"/>
            <a:ext cx="237744" cy="276999"/>
            <a:chOff x="2967901" y="1214056"/>
            <a:chExt cx="23774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1" name="文本框 100"/>
                <p:cNvSpPr txBox="1"/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01" name="文本框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2" name="直接箭头连接符 101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文本框 102"/>
              <p:cNvSpPr txBox="1"/>
              <p:nvPr/>
            </p:nvSpPr>
            <p:spPr>
              <a:xfrm>
                <a:off x="1152144" y="3039262"/>
                <a:ext cx="25887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</m:oMath>
                  </m:oMathPara>
                </a14:m>
                <a:endParaRPr lang="zh-CN" altLang="en-US" baseline="-25000"/>
              </a:p>
            </p:txBody>
          </p:sp>
        </mc:Choice>
        <mc:Fallback>
          <p:sp>
            <p:nvSpPr>
              <p:cNvPr id="103" name="文本框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144" y="3039262"/>
                <a:ext cx="258873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98" t="-41" r="18" b="149"/>
                </a:stretch>
              </a:blipFill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4" name="组合 103"/>
          <p:cNvGrpSpPr/>
          <p:nvPr/>
        </p:nvGrpSpPr>
        <p:grpSpPr>
          <a:xfrm>
            <a:off x="2033076" y="3048997"/>
            <a:ext cx="1355816" cy="349861"/>
            <a:chOff x="7291722" y="1172573"/>
            <a:chExt cx="931973" cy="63363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5" name="文本框 104"/>
                <p:cNvSpPr txBox="1"/>
                <p:nvPr/>
              </p:nvSpPr>
              <p:spPr>
                <a:xfrm>
                  <a:off x="7291722" y="1172573"/>
                  <a:ext cx="931973" cy="63363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wrap="squar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|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|=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𝝀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|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|</m:t>
                        </m:r>
                      </m:oMath>
                    </m:oMathPara>
                  </a14:m>
                  <a:endParaRPr lang="zh-CN" altLang="en-US" baseline="-25000"/>
                </a:p>
              </p:txBody>
            </p:sp>
          </mc:Choice>
          <mc:Fallback>
            <p:sp>
              <p:nvSpPr>
                <p:cNvPr id="105" name="文本框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1722" y="1172573"/>
                  <a:ext cx="931973" cy="633635"/>
                </a:xfrm>
                <a:prstGeom prst="rect">
                  <a:avLst/>
                </a:prstGeom>
                <a:blipFill rotWithShape="1">
                  <a:blip r:embed="rId8"/>
                </a:blip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直接箭头连接符 105"/>
            <p:cNvCxnSpPr/>
            <p:nvPr/>
          </p:nvCxnSpPr>
          <p:spPr>
            <a:xfrm>
              <a:off x="7410594" y="1231328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7" name="直接箭头连接符 106"/>
            <p:cNvCxnSpPr/>
            <p:nvPr/>
          </p:nvCxnSpPr>
          <p:spPr>
            <a:xfrm>
              <a:off x="7892376" y="1241170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08" name="组合 107"/>
          <p:cNvGrpSpPr/>
          <p:nvPr/>
        </p:nvGrpSpPr>
        <p:grpSpPr>
          <a:xfrm>
            <a:off x="4199854" y="3114089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9" name="文本框 108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09" name="文本框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0" name="直接箭头连接符 109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11" name="组合 110"/>
          <p:cNvGrpSpPr/>
          <p:nvPr/>
        </p:nvGrpSpPr>
        <p:grpSpPr>
          <a:xfrm>
            <a:off x="7790113" y="3110530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2" name="文本框 111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12" name="文本框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直接箭头连接符 112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14" name="组合 113"/>
          <p:cNvGrpSpPr/>
          <p:nvPr/>
        </p:nvGrpSpPr>
        <p:grpSpPr>
          <a:xfrm>
            <a:off x="4791020" y="3106619"/>
            <a:ext cx="237744" cy="276999"/>
            <a:chOff x="2967901" y="1214056"/>
            <a:chExt cx="23774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5" name="文本框 114"/>
                <p:cNvSpPr txBox="1"/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15" name="文本框 1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6" name="直接箭头连接符 115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17" name="组合 116"/>
          <p:cNvGrpSpPr/>
          <p:nvPr/>
        </p:nvGrpSpPr>
        <p:grpSpPr>
          <a:xfrm>
            <a:off x="8384485" y="3106900"/>
            <a:ext cx="237744" cy="276999"/>
            <a:chOff x="2967901" y="1214056"/>
            <a:chExt cx="23774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8" name="文本框 117"/>
                <p:cNvSpPr txBox="1"/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18" name="文本框 1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9" name="直接箭头连接符 118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20" name="组合 119"/>
          <p:cNvGrpSpPr/>
          <p:nvPr/>
        </p:nvGrpSpPr>
        <p:grpSpPr>
          <a:xfrm>
            <a:off x="6403714" y="3063626"/>
            <a:ext cx="931973" cy="362984"/>
            <a:chOff x="7291722" y="1172573"/>
            <a:chExt cx="931973" cy="36298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1" name="文本框 120"/>
                <p:cNvSpPr txBox="1"/>
                <p:nvPr/>
              </p:nvSpPr>
              <p:spPr>
                <a:xfrm>
                  <a:off x="7291722" y="1172573"/>
                  <a:ext cx="931973" cy="36298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wrap="squar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=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𝝀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lang="zh-CN" altLang="en-US" baseline="-25000"/>
                </a:p>
              </p:txBody>
            </p:sp>
          </mc:Choice>
          <mc:Fallback>
            <p:sp>
              <p:nvSpPr>
                <p:cNvPr id="121" name="文本框 1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1722" y="1172573"/>
                  <a:ext cx="931973" cy="362984"/>
                </a:xfrm>
                <a:prstGeom prst="rect">
                  <a:avLst/>
                </a:prstGeom>
                <a:blipFill rotWithShape="1">
                  <a:blip r:embed="rId6"/>
                </a:blip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2" name="直接箭头连接符 121"/>
            <p:cNvCxnSpPr/>
            <p:nvPr/>
          </p:nvCxnSpPr>
          <p:spPr>
            <a:xfrm>
              <a:off x="7410594" y="1231328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23" name="直接箭头连接符 122"/>
            <p:cNvCxnSpPr/>
            <p:nvPr/>
          </p:nvCxnSpPr>
          <p:spPr>
            <a:xfrm>
              <a:off x="7974950" y="1248905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24" name="组合 123"/>
          <p:cNvGrpSpPr/>
          <p:nvPr/>
        </p:nvGrpSpPr>
        <p:grpSpPr>
          <a:xfrm>
            <a:off x="2325936" y="3497986"/>
            <a:ext cx="1103773" cy="316369"/>
            <a:chOff x="7291722" y="1172573"/>
            <a:chExt cx="931973" cy="63363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5" name="文本框 124"/>
                <p:cNvSpPr txBox="1"/>
                <p:nvPr/>
              </p:nvSpPr>
              <p:spPr>
                <a:xfrm>
                  <a:off x="7291722" y="1172573"/>
                  <a:ext cx="931973" cy="63363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wrap="squar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=−</m:t>
                        </m:r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𝝀</m:t>
                        </m:r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lang="zh-CN" altLang="en-US" baseline="-25000"/>
                </a:p>
              </p:txBody>
            </p:sp>
          </mc:Choice>
          <mc:Fallback>
            <p:sp>
              <p:nvSpPr>
                <p:cNvPr id="125" name="文本框 1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1722" y="1172573"/>
                  <a:ext cx="931973" cy="633635"/>
                </a:xfrm>
                <a:prstGeom prst="rect">
                  <a:avLst/>
                </a:prstGeom>
                <a:blipFill rotWithShape="1">
                  <a:blip r:embed="rId9"/>
                </a:blip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6" name="直接箭头连接符 125"/>
            <p:cNvCxnSpPr/>
            <p:nvPr/>
          </p:nvCxnSpPr>
          <p:spPr>
            <a:xfrm>
              <a:off x="7410594" y="1231328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27" name="直接箭头连接符 126"/>
            <p:cNvCxnSpPr/>
            <p:nvPr/>
          </p:nvCxnSpPr>
          <p:spPr>
            <a:xfrm>
              <a:off x="7974950" y="1248905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128" name="Shape 120"/>
          <p:cNvSpPr/>
          <p:nvPr/>
        </p:nvSpPr>
        <p:spPr>
          <a:xfrm>
            <a:off x="592073" y="3948676"/>
            <a:ext cx="656029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>
                <a:solidFill>
                  <a:srgbClr val="00B050"/>
                </a:solidFill>
              </a:rPr>
              <a:t>【4】</a:t>
            </a:r>
            <a:r>
              <a:rPr lang="zh-CN" altLang="en-US">
                <a:solidFill>
                  <a:srgbClr val="00B050"/>
                </a:solidFill>
              </a:rPr>
              <a:t>如果向量    与      不共线，且              ，那么                 </a:t>
            </a:r>
            <a:r>
              <a:rPr lang="en-US" altLang="zh-CN">
                <a:solidFill>
                  <a:srgbClr val="00B050"/>
                </a:solidFill>
              </a:rPr>
              <a:t>.</a:t>
            </a:r>
            <a:endParaRPr lang="en-US" altLang="zh-CN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9" name="文本框 128"/>
              <p:cNvSpPr txBox="1"/>
              <p:nvPr/>
            </p:nvSpPr>
            <p:spPr>
              <a:xfrm>
                <a:off x="4176023" y="4037976"/>
                <a:ext cx="924933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𝒂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𝒃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29" name="文本框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023" y="4037976"/>
                <a:ext cx="924933" cy="276999"/>
              </a:xfrm>
              <a:prstGeom prst="rect">
                <a:avLst/>
              </a:prstGeom>
              <a:blipFill rotWithShape="1">
                <a:blip r:embed="rId10"/>
                <a:stretch>
                  <a:fillRect l="-28" t="-4" r="-2883" b="5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文本框 129"/>
              <p:cNvSpPr txBox="1"/>
              <p:nvPr/>
            </p:nvSpPr>
            <p:spPr>
              <a:xfrm>
                <a:off x="5821850" y="4037975"/>
                <a:ext cx="1082027" cy="2769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>
                <a:spAutoFit/>
              </a:bodyPr>
              <a:lstStyle/>
              <a:p>
                <a:pPr marL="0" marR="0" indent="0" algn="l" defTabSz="914400" rtl="0" fontAlgn="auto" latinLnBrk="1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𝝀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zh-CN" altLang="en-US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𝝁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=</m:t>
                      </m:r>
                      <m:r>
                        <a:rPr kumimoji="0" lang="en-US" altLang="zh-CN" sz="1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Arial" panose="020B0604020202020204"/>
                        </a:rPr>
                        <m:t>𝟎</m:t>
                      </m:r>
                    </m:oMath>
                  </m:oMathPara>
                </a14:m>
                <a:endParaRPr kumimoji="0" lang="zh-CN" altLang="en-US" sz="1800" b="1" i="1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Arial" panose="020B0604020202020204"/>
                </a:endParaRPr>
              </a:p>
            </p:txBody>
          </p:sp>
        </mc:Choice>
        <mc:Fallback>
          <p:sp>
            <p:nvSpPr>
              <p:cNvPr id="130" name="文本框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1850" y="4037975"/>
                <a:ext cx="1082027" cy="276999"/>
              </a:xfrm>
              <a:prstGeom prst="rect">
                <a:avLst/>
              </a:prstGeom>
              <a:blipFill rotWithShape="1">
                <a:blip r:embed="rId11"/>
                <a:stretch>
                  <a:fillRect l="-16" t="-4" r="-2333" b="54"/>
                </a:stretch>
              </a:blipFill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1" name="组合 130"/>
          <p:cNvGrpSpPr/>
          <p:nvPr/>
        </p:nvGrpSpPr>
        <p:grpSpPr>
          <a:xfrm>
            <a:off x="2110969" y="4057398"/>
            <a:ext cx="237744" cy="276999"/>
            <a:chOff x="2967901" y="1214056"/>
            <a:chExt cx="237744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2" name="文本框 131"/>
                <p:cNvSpPr txBox="1"/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zh-CN" altLang="en-US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𝒂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32" name="文本框 1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6787" cy="276999"/>
                </a:xfrm>
                <a:prstGeom prst="rect">
                  <a:avLst/>
                </a:prstGeom>
                <a:blipFill rotWithShape="1">
                  <a:blip r:embed="rId2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3" name="直接箭头连接符 132"/>
            <p:cNvCxnSpPr/>
            <p:nvPr/>
          </p:nvCxnSpPr>
          <p:spPr>
            <a:xfrm>
              <a:off x="3000546" y="1271102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34" name="组合 133"/>
          <p:cNvGrpSpPr/>
          <p:nvPr/>
        </p:nvGrpSpPr>
        <p:grpSpPr>
          <a:xfrm>
            <a:off x="2673914" y="4067615"/>
            <a:ext cx="232982" cy="276999"/>
            <a:chOff x="2967901" y="1214056"/>
            <a:chExt cx="232982" cy="27699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5" name="文本框 134"/>
                <p:cNvSpPr txBox="1"/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1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CN" sz="1800" b="1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Arial" panose="020B0604020202020204"/>
                          </a:rPr>
                          <m:t>𝒃</m:t>
                        </m:r>
                      </m:oMath>
                    </m:oMathPara>
                  </a14:m>
                  <a:endParaRPr kumimoji="0" lang="zh-CN" altLang="en-US" sz="1800" b="1" i="1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Arial" panose="020B0604020202020204"/>
                  </a:endParaRPr>
                </a:p>
              </p:txBody>
            </p:sp>
          </mc:Choice>
          <mc:Fallback>
            <p:sp>
              <p:nvSpPr>
                <p:cNvPr id="135" name="文本框 1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01" y="1214056"/>
                  <a:ext cx="203581" cy="276999"/>
                </a:xfrm>
                <a:prstGeom prst="rect">
                  <a:avLst/>
                </a:prstGeom>
                <a:blipFill rotWithShape="1">
                  <a:blip r:embed="rId3"/>
                </a:blipFill>
                <a:ln w="12700" cap="flat">
                  <a:noFill/>
                  <a:miter lim="400000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6" name="直接箭头连接符 135"/>
            <p:cNvCxnSpPr/>
            <p:nvPr/>
          </p:nvCxnSpPr>
          <p:spPr>
            <a:xfrm>
              <a:off x="2995784" y="1244666"/>
              <a:ext cx="205099" cy="0"/>
            </a:xfrm>
            <a:prstGeom prst="straightConnector1">
              <a:avLst/>
            </a:prstGeom>
            <a:noFill/>
            <a:ln w="19050" cap="flat">
              <a:solidFill>
                <a:schemeClr val="tx1"/>
              </a:solidFill>
              <a:prstDash val="solid"/>
              <a:miter lim="800000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137" name="直接箭头连接符 136"/>
          <p:cNvCxnSpPr/>
          <p:nvPr/>
        </p:nvCxnSpPr>
        <p:spPr>
          <a:xfrm>
            <a:off x="4330612" y="4098225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8" name="直接箭头连接符 137"/>
          <p:cNvCxnSpPr/>
          <p:nvPr/>
        </p:nvCxnSpPr>
        <p:spPr>
          <a:xfrm>
            <a:off x="4926214" y="4057398"/>
            <a:ext cx="205099" cy="0"/>
          </a:xfrm>
          <a:prstGeom prst="straightConnector1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57" grpId="0"/>
      <p:bldP spid="58" grpId="0"/>
      <p:bldP spid="59" grpId="0"/>
      <p:bldP spid="60" grpId="0"/>
      <p:bldP spid="78" grpId="0"/>
      <p:bldP spid="103" grpId="0"/>
      <p:bldP spid="128" grpId="0"/>
      <p:bldP spid="129" grpId="0"/>
      <p:bldP spid="130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2F2F2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7017</Words>
  <Application>WPS 演示</Application>
  <PresentationFormat/>
  <Paragraphs>775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Arial</vt:lpstr>
      <vt:lpstr>宋体</vt:lpstr>
      <vt:lpstr>Wingdings</vt:lpstr>
      <vt:lpstr>Arial</vt:lpstr>
      <vt:lpstr>微软雅黑</vt:lpstr>
      <vt:lpstr>Helvetica Neue</vt:lpstr>
      <vt:lpstr>Cambria Math</vt:lpstr>
      <vt:lpstr>Cambria Math</vt:lpstr>
      <vt:lpstr>Arial Unicode MS</vt:lpstr>
      <vt:lpstr>Default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月亮亮</cp:lastModifiedBy>
  <cp:revision>3</cp:revision>
  <cp:lastPrinted>2021-01-26T17:35:00Z</cp:lastPrinted>
  <dcterms:created xsi:type="dcterms:W3CDTF">2021-01-26T17:35:00Z</dcterms:created>
  <dcterms:modified xsi:type="dcterms:W3CDTF">2024-02-22T02:18:14Z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2052-12.1.0.15712</vt:lpwstr>
  </property>
  <property fmtid="{D5CDD505-2E9C-101B-9397-08002B2CF9AE}" pid="7" name="ICV">
    <vt:lpwstr>248BD624E5C94584B365A89AE311F945_13</vt:lpwstr>
  </property>
</Properties>
</file>