
<file path=[Content_Types].xml><?xml version="1.0" encoding="utf-8"?>
<Types xmlns="http://schemas.openxmlformats.org/package/2006/content-types">
  <Default Extension="bin" ContentType="application/vnd.openxmlformats-officedocument.oleObject"/>
  <Default Extension="doc" ContentType="application/msword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15" r:id="rId3"/>
    <p:sldId id="343" r:id="rId4"/>
    <p:sldId id="319" r:id="rId5"/>
    <p:sldId id="324" r:id="rId6"/>
    <p:sldId id="325" r:id="rId7"/>
    <p:sldId id="328" r:id="rId8"/>
    <p:sldId id="326" r:id="rId9"/>
    <p:sldId id="327" r:id="rId10"/>
    <p:sldId id="317" r:id="rId11"/>
    <p:sldId id="316" r:id="rId12"/>
    <p:sldId id="329" r:id="rId13"/>
    <p:sldId id="330" r:id="rId14"/>
    <p:sldId id="338" r:id="rId15"/>
    <p:sldId id="339" r:id="rId16"/>
    <p:sldId id="341" r:id="rId17"/>
  </p:sldIdLst>
  <p:sldSz cx="9144000" cy="5143500" type="screen16x9"/>
  <p:notesSz cx="6858000" cy="9144000"/>
  <p:custDataLst>
    <p:tags r:id="rId19"/>
  </p:custDataLst>
  <p:defaultTextStyle>
    <a:defPPr>
      <a:defRPr lang="zh-CN"/>
    </a:defPPr>
    <a:lvl1pPr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342900" indent="1143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685800" indent="2286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028700" indent="3429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371600" indent="4572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547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ED414A36-18CE-4FC8-A810-93CF887A6154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241135EF-D41F-4A9E-9ABA-E3D8CA889FBB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幻灯片图像占位符 1"/>
          <p:cNvSpPr>
            <a:spLocks noGrp="1" noRot="1" noChangeAspect="1"/>
          </p:cNvSpPr>
          <p:nvPr>
            <p:ph type="sldImg" idx="2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46434" name="文本占位符 2"/>
          <p:cNvSpPr txBox="1">
            <a:spLocks noGrp="1"/>
          </p:cNvSpPr>
          <p:nvPr>
            <p:ph type="body" idx="3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r>
              <a:rPr lang="en-US" altLang="zh-CN">
                <a:solidFill>
                  <a:schemeClr val="bg1"/>
                </a:solidFill>
                <a:latin typeface="Adobe 黑体 Std R"/>
                <a:ea typeface="Adobe 黑体 Std R"/>
                <a:cs typeface="Adobe 黑体 Std R"/>
              </a:rPr>
              <a:t>WWW.33PPT.COM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2F38-7A8F-4925-B188-D64977E569C5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56A65-F935-4DD8-A825-9833A90CBFD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2589C-437E-4293-9606-22C29CD06547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96342-842E-470A-9056-8BD24F82DAC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AA2FE-1A09-4530-B0B8-6A8BA5AD66DB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1EE9D-9C2A-4F0F-8EE0-B5D6F40EFA1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7889875" y="0"/>
            <a:ext cx="990600" cy="646113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7889875" y="0"/>
            <a:ext cx="990600" cy="646113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08C9D-978B-48E3-82E7-FB1095ADF606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D3B5C-45BA-40A5-995D-1B505265998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658AC-99A2-47A6-8A5A-00687E2A5617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CE32A-9E98-4D77-ADEE-4CABFEE86D66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8360C-7342-4F0C-A343-BADD8C50DCFC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A4188-308C-4B70-B5F5-9D182CF5E9B2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1877A-A92F-4DC2-A6A6-B843521502FC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3E689-E86F-4B1D-98D8-789BC08D25A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295FF-CF1B-4FAF-80FB-A95F36F363C3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1B8BA-A072-42A2-93C8-73B98B0C93A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D8974-707B-4245-AD2E-206EF968E70C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C4092-7E27-4519-BCBD-96465B91B00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33DB9-6552-4B81-887C-A883FB3389E4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5A3B2-ECDE-47A9-A592-7C278778D99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E2529-11AB-4B85-95C4-88733C9E78A6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5A6E8-29AB-47A1-B655-48257027DDC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file:///D:\qq&#25991;&#20214;\712321467\Image\C2C\Image2\%7b75232B38-A165-1FB7-499C-2E1C792CACB5%7d.png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E0C7C0F-73EA-49C2-99A7-7C308063B6E4}" type="datetimeFigureOut">
              <a:rPr lang="zh-CN" altLang="en-US"/>
              <a:t>2024/2/20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0FEFC87-6070-48E0-AA3F-4C335288C844}" type="slidenum">
              <a:rPr lang="zh-CN" altLang="en-US"/>
              <a:t>‹#›</a:t>
            </a:fld>
            <a:endParaRPr lang="zh-CN" altLang="en-US"/>
          </a:p>
        </p:txBody>
      </p:sp>
      <p:pic>
        <p:nvPicPr>
          <p:cNvPr id="1028" name="图片 1073743875" descr="学科网 zxxk.com"/>
          <p:cNvPicPr>
            <a:picLocks noChangeAspect="1"/>
          </p:cNvPicPr>
          <p:nvPr/>
        </p:nvPicPr>
        <p:blipFill>
          <a:blip r:embed="rId15" r:link="rId16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37.wmf"/><Relationship Id="rId18" Type="http://schemas.openxmlformats.org/officeDocument/2006/relationships/oleObject" Target="../embeddings/oleObject43.bin"/><Relationship Id="rId3" Type="http://schemas.openxmlformats.org/officeDocument/2006/relationships/image" Target="../media/image32.wmf"/><Relationship Id="rId21" Type="http://schemas.openxmlformats.org/officeDocument/2006/relationships/image" Target="../media/image41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39.wmf"/><Relationship Id="rId25" Type="http://schemas.openxmlformats.org/officeDocument/2006/relationships/oleObject" Target="../embeddings/oleObject47.bin"/><Relationship Id="rId2" Type="http://schemas.openxmlformats.org/officeDocument/2006/relationships/oleObject" Target="../embeddings/oleObject35.bin"/><Relationship Id="rId16" Type="http://schemas.openxmlformats.org/officeDocument/2006/relationships/oleObject" Target="../embeddings/oleObject42.bin"/><Relationship Id="rId20" Type="http://schemas.openxmlformats.org/officeDocument/2006/relationships/oleObject" Target="../embeddings/oleObject44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36.wmf"/><Relationship Id="rId24" Type="http://schemas.openxmlformats.org/officeDocument/2006/relationships/image" Target="../media/image42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23" Type="http://schemas.openxmlformats.org/officeDocument/2006/relationships/oleObject" Target="../embeddings/oleObject46.bin"/><Relationship Id="rId10" Type="http://schemas.openxmlformats.org/officeDocument/2006/relationships/oleObject" Target="../embeddings/oleObject39.bin"/><Relationship Id="rId19" Type="http://schemas.openxmlformats.org/officeDocument/2006/relationships/image" Target="../media/image40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41.bin"/><Relationship Id="rId22" Type="http://schemas.openxmlformats.org/officeDocument/2006/relationships/oleObject" Target="../embeddings/oleObject4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48.wmf"/><Relationship Id="rId3" Type="http://schemas.openxmlformats.org/officeDocument/2006/relationships/image" Target="../media/image43.e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53.bin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47.wmf"/><Relationship Id="rId5" Type="http://schemas.openxmlformats.org/officeDocument/2006/relationships/image" Target="../media/image44.e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5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image" Target="../media/image50.emf"/><Relationship Id="rId7" Type="http://schemas.openxmlformats.org/officeDocument/2006/relationships/image" Target="../media/image52.e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54.wmf"/><Relationship Id="rId5" Type="http://schemas.openxmlformats.org/officeDocument/2006/relationships/image" Target="../media/image51.e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5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5.emf"/><Relationship Id="rId7" Type="http://schemas.openxmlformats.org/officeDocument/2006/relationships/image" Target="../media/image58.emf"/><Relationship Id="rId2" Type="http://schemas.openxmlformats.org/officeDocument/2006/relationships/oleObject" Target="../embeddings/oleObject60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Microsoft_Word_97_-_2003_Document.doc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65.emf"/><Relationship Id="rId3" Type="http://schemas.openxmlformats.org/officeDocument/2006/relationships/image" Target="../media/image60.emf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66.bin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4.emf"/><Relationship Id="rId5" Type="http://schemas.openxmlformats.org/officeDocument/2006/relationships/image" Target="../media/image61.e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13" Type="http://schemas.openxmlformats.org/officeDocument/2006/relationships/image" Target="../media/image71.wmf"/><Relationship Id="rId18" Type="http://schemas.openxmlformats.org/officeDocument/2006/relationships/oleObject" Target="../embeddings/oleObject74.bin"/><Relationship Id="rId3" Type="http://schemas.openxmlformats.org/officeDocument/2006/relationships/image" Target="../media/image66.emf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71.bin"/><Relationship Id="rId17" Type="http://schemas.openxmlformats.org/officeDocument/2006/relationships/image" Target="../media/image73.wmf"/><Relationship Id="rId2" Type="http://schemas.openxmlformats.org/officeDocument/2006/relationships/oleObject" Target="../embeddings/Microsoft_Word_97_-_2003_Document1.doc"/><Relationship Id="rId16" Type="http://schemas.openxmlformats.org/officeDocument/2006/relationships/oleObject" Target="../embeddings/oleObject73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68.bin"/><Relationship Id="rId11" Type="http://schemas.openxmlformats.org/officeDocument/2006/relationships/image" Target="../media/image70.wmf"/><Relationship Id="rId5" Type="http://schemas.openxmlformats.org/officeDocument/2006/relationships/image" Target="../media/image67.emf"/><Relationship Id="rId15" Type="http://schemas.openxmlformats.org/officeDocument/2006/relationships/image" Target="../media/image72.wmf"/><Relationship Id="rId10" Type="http://schemas.openxmlformats.org/officeDocument/2006/relationships/oleObject" Target="../embeddings/oleObject70.bin"/><Relationship Id="rId19" Type="http://schemas.openxmlformats.org/officeDocument/2006/relationships/image" Target="../media/image74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72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8.wmf"/><Relationship Id="rId12" Type="http://schemas.openxmlformats.org/officeDocument/2006/relationships/image" Target="../media/image12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1.bin"/><Relationship Id="rId5" Type="http://schemas.openxmlformats.org/officeDocument/2006/relationships/image" Target="../media/image9.wmf"/><Relationship Id="rId10" Type="http://schemas.openxmlformats.org/officeDocument/2006/relationships/image" Target="../media/image11.wmf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0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image" Target="../media/image19.emf"/><Relationship Id="rId7" Type="http://schemas.openxmlformats.org/officeDocument/2006/relationships/oleObject" Target="../embeddings/oleObject21.bin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png"/><Relationship Id="rId5" Type="http://schemas.openxmlformats.org/officeDocument/2006/relationships/image" Target="../media/image20.emf"/><Relationship Id="rId4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30.bin"/><Relationship Id="rId3" Type="http://schemas.openxmlformats.org/officeDocument/2006/relationships/image" Target="../media/image10.wmf"/><Relationship Id="rId21" Type="http://schemas.openxmlformats.org/officeDocument/2006/relationships/image" Target="../media/image28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26.wmf"/><Relationship Id="rId2" Type="http://schemas.openxmlformats.org/officeDocument/2006/relationships/oleObject" Target="../embeddings/oleObject22.bin"/><Relationship Id="rId16" Type="http://schemas.openxmlformats.org/officeDocument/2006/relationships/oleObject" Target="../embeddings/oleObject29.bin"/><Relationship Id="rId20" Type="http://schemas.openxmlformats.org/officeDocument/2006/relationships/oleObject" Target="../embeddings/oleObject31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4.wmf"/><Relationship Id="rId5" Type="http://schemas.openxmlformats.org/officeDocument/2006/relationships/image" Target="../media/image9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26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7" Type="http://schemas.openxmlformats.org/officeDocument/2006/relationships/image" Target="../media/image31.e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0.emf"/><Relationship Id="rId4" Type="http://schemas.openxmlformats.org/officeDocument/2006/relationships/oleObject" Target="../embeddings/oleObject3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层"/>
          <p:cNvSpPr txBox="1"/>
          <p:nvPr/>
        </p:nvSpPr>
        <p:spPr>
          <a:xfrm>
            <a:off x="1091769" y="1227620"/>
            <a:ext cx="7533564" cy="1877419"/>
          </a:xfrm>
          <a:prstGeom prst="rect">
            <a:avLst/>
          </a:prstGeom>
          <a:noFill/>
          <a:ln w="9525">
            <a:noFill/>
          </a:ln>
          <a:effectLst/>
        </p:spPr>
        <p:txBody>
          <a:bodyPr wrap="square" lIns="91423" tIns="45711" rIns="91423" bIns="45711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400" b="1">
                <a:latin typeface="黑体" panose="02010609060101010101" pitchFamily="49" charset="-122"/>
                <a:ea typeface="黑体" panose="02010609060101010101" pitchFamily="49" charset="-122"/>
                <a:sym typeface="微软雅黑" panose="020B0503020204020204" pitchFamily="34" charset="-122"/>
              </a:rPr>
              <a:t>   6.2.4 </a:t>
            </a:r>
            <a:r>
              <a:rPr lang="zh-CN" altLang="en-US" sz="4400" b="1">
                <a:latin typeface="黑体" panose="02010609060101010101" pitchFamily="49" charset="-122"/>
                <a:ea typeface="黑体" panose="02010609060101010101" pitchFamily="49" charset="-122"/>
                <a:sym typeface="微软雅黑" panose="020B0503020204020204" pitchFamily="34" charset="-122"/>
              </a:rPr>
              <a:t>向量的数量积</a:t>
            </a:r>
            <a:endParaRPr lang="en-US" altLang="zh-CN" sz="4400" b="1">
              <a:latin typeface="黑体" panose="02010609060101010101" pitchFamily="49" charset="-122"/>
              <a:ea typeface="黑体" panose="02010609060101010101" pitchFamily="49" charset="-122"/>
              <a:sym typeface="微软雅黑" panose="020B0503020204020204" pitchFamily="34" charset="-122"/>
            </a:endParaRPr>
          </a:p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3600" b="1">
              <a:latin typeface="黑体" panose="02010609060101010101" pitchFamily="49" charset="-122"/>
              <a:ea typeface="黑体" panose="02010609060101010101" pitchFamily="49" charset="-122"/>
              <a:sym typeface="微软雅黑" panose="020B0503020204020204" pitchFamily="34" charset="-122"/>
            </a:endParaRPr>
          </a:p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3600">
                <a:latin typeface="黑体" panose="02010609060101010101" pitchFamily="49" charset="-122"/>
                <a:ea typeface="黑体" panose="02010609060101010101" pitchFamily="49" charset="-122"/>
                <a:sym typeface="微软雅黑" panose="020B0503020204020204" pitchFamily="34" charset="-122"/>
              </a:rPr>
              <a:t>第</a:t>
            </a:r>
            <a:r>
              <a:rPr lang="en-US" altLang="zh-CN" sz="3600">
                <a:latin typeface="黑体" panose="02010609060101010101" pitchFamily="49" charset="-122"/>
                <a:ea typeface="黑体" panose="02010609060101010101" pitchFamily="49" charset="-122"/>
                <a:sym typeface="微软雅黑" panose="020B0503020204020204" pitchFamily="34" charset="-122"/>
              </a:rPr>
              <a:t>1</a:t>
            </a:r>
            <a:r>
              <a:rPr lang="zh-CN" altLang="en-US" sz="3600">
                <a:latin typeface="黑体" panose="02010609060101010101" pitchFamily="49" charset="-122"/>
                <a:ea typeface="黑体" panose="02010609060101010101" pitchFamily="49" charset="-122"/>
                <a:sym typeface="微软雅黑" panose="020B0503020204020204" pitchFamily="34" charset="-122"/>
              </a:rPr>
              <a:t>课时 </a:t>
            </a:r>
            <a:r>
              <a:rPr lang="zh-CN" altLang="zh-CN" sz="3600">
                <a:latin typeface="黑体" panose="02010609060101010101" pitchFamily="49" charset="-122"/>
                <a:ea typeface="黑体" panose="02010609060101010101" pitchFamily="49" charset="-122"/>
                <a:sym typeface="微软雅黑" panose="020B0503020204020204" pitchFamily="34" charset="-122"/>
              </a:rPr>
              <a:t>向量数量积的概念及性质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2806037" y="2028329"/>
          <a:ext cx="276225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900" imgH="241300" progId="Equation.DSMT4">
                  <p:embed/>
                </p:oleObj>
              </mc:Choice>
              <mc:Fallback>
                <p:oleObj name="Equation" r:id="rId2" imgW="1104900" imgH="2413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806037" y="2028329"/>
                        <a:ext cx="276225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105575" y="835059"/>
            <a:ext cx="5840016" cy="553998"/>
          </a:xfrm>
          <a:prstGeom prst="rect">
            <a:avLst/>
          </a:prstGeom>
          <a:noFill/>
        </p:spPr>
        <p:txBody>
          <a:bodyPr lIns="68580" tIns="34290" rIns="68580" bIns="34290">
            <a:sp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 sz="21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问题</a:t>
            </a:r>
            <a:r>
              <a:rPr lang="en-US" altLang="zh-CN" sz="21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zh-CN" altLang="en-US" sz="21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．</a:t>
            </a:r>
            <a:r>
              <a:rPr lang="zh-CN" altLang="en-US" sz="2100" b="1">
                <a:latin typeface="黑体" panose="02010609060101010101" pitchFamily="49" charset="-122"/>
                <a:ea typeface="黑体" panose="02010609060101010101" pitchFamily="49" charset="-122"/>
              </a:rPr>
              <a:t>决定向量数量积的大小的量有哪几个？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1091" y="852838"/>
            <a:ext cx="5840016" cy="963021"/>
          </a:xfrm>
          <a:prstGeom prst="rect">
            <a:avLst/>
          </a:prstGeom>
          <a:noFill/>
        </p:spPr>
        <p:txBody>
          <a:bodyPr lIns="68580" tIns="34290" rIns="68580" bIns="34290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1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幼圆" panose="02010509060101010101" pitchFamily="49" charset="-122"/>
              <a:ea typeface="幼圆" panose="02010509060101010101" pitchFamily="49" charset="-122"/>
            </a:endParaRPr>
          </a:p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100" b="1">
                <a:latin typeface="黑体" panose="02010609060101010101" pitchFamily="49" charset="-122"/>
                <a:ea typeface="黑体" panose="02010609060101010101" pitchFamily="49" charset="-122"/>
              </a:rPr>
              <a:t>数量积的正、负、零由谁决定？</a:t>
            </a:r>
          </a:p>
        </p:txBody>
      </p:sp>
      <p:graphicFrame>
        <p:nvGraphicFramePr>
          <p:cNvPr id="18" name="表格 17"/>
          <p:cNvGraphicFramePr>
            <a:graphicFrameLocks noGrp="1"/>
          </p:cNvGraphicFramePr>
          <p:nvPr/>
        </p:nvGraphicFramePr>
        <p:xfrm>
          <a:off x="1643648" y="2943483"/>
          <a:ext cx="5735244" cy="1125141"/>
        </p:xfrm>
        <a:graphic>
          <a:graphicData uri="http://schemas.openxmlformats.org/drawingml/2006/table">
            <a:tbl>
              <a:tblPr/>
              <a:tblGrid>
                <a:gridCol w="955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5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58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58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58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58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6586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555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800" b="0" i="0" u="none" strike="noStrike">
                          <a:solidFill>
                            <a:srgbClr val="000000"/>
                          </a:solidFill>
                          <a:latin typeface="宋体" panose="02010600030101010101" pitchFamily="2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/>
        </p:nvGraphicFramePr>
        <p:xfrm>
          <a:off x="1968689" y="3025636"/>
          <a:ext cx="354806" cy="375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27000" imgH="177165" progId="Equation.3">
                  <p:embed/>
                </p:oleObj>
              </mc:Choice>
              <mc:Fallback>
                <p:oleObj r:id="rId4" imgW="127000" imgH="17716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968689" y="3025636"/>
                        <a:ext cx="354806" cy="3750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9"/>
          <p:cNvGraphicFramePr>
            <a:graphicFrameLocks noChangeAspect="1"/>
          </p:cNvGraphicFramePr>
          <p:nvPr/>
        </p:nvGraphicFramePr>
        <p:xfrm>
          <a:off x="1804382" y="3532841"/>
          <a:ext cx="642938" cy="4822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279400" imgH="228600" progId="Equation.3">
                  <p:embed/>
                </p:oleObj>
              </mc:Choice>
              <mc:Fallback>
                <p:oleObj r:id="rId6" imgW="2794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804382" y="3532841"/>
                        <a:ext cx="642938" cy="4822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/>
        </p:nvGraphicFramePr>
        <p:xfrm>
          <a:off x="3605798" y="2880379"/>
          <a:ext cx="823913" cy="664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660400" imgH="393700" progId="Equation.3">
                  <p:embed/>
                </p:oleObj>
              </mc:Choice>
              <mc:Fallback>
                <p:oleObj r:id="rId8" imgW="660400" imgH="3937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605798" y="2880379"/>
                        <a:ext cx="823913" cy="6643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1"/>
          <p:cNvGraphicFramePr>
            <a:graphicFrameLocks noChangeAspect="1"/>
          </p:cNvGraphicFramePr>
          <p:nvPr/>
        </p:nvGraphicFramePr>
        <p:xfrm>
          <a:off x="5534610" y="2880379"/>
          <a:ext cx="823913" cy="664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0" imgW="660400" imgH="393700" progId="Equation.3">
                  <p:embed/>
                </p:oleObj>
              </mc:Choice>
              <mc:Fallback>
                <p:oleObj r:id="rId10" imgW="660400" imgH="3937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5534610" y="2880379"/>
                        <a:ext cx="823913" cy="6643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2"/>
          <p:cNvGraphicFramePr>
            <a:graphicFrameLocks noChangeAspect="1"/>
          </p:cNvGraphicFramePr>
          <p:nvPr/>
        </p:nvGraphicFramePr>
        <p:xfrm>
          <a:off x="4677360" y="2880379"/>
          <a:ext cx="633413" cy="664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2" imgW="419100" imgH="393700" progId="Equation.3">
                  <p:embed/>
                </p:oleObj>
              </mc:Choice>
              <mc:Fallback>
                <p:oleObj r:id="rId12" imgW="419100" imgH="3937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677360" y="2880379"/>
                        <a:ext cx="633413" cy="6643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3"/>
          <p:cNvGraphicFramePr>
            <a:graphicFrameLocks noChangeAspect="1"/>
          </p:cNvGraphicFramePr>
          <p:nvPr/>
        </p:nvGraphicFramePr>
        <p:xfrm>
          <a:off x="2774742" y="3062545"/>
          <a:ext cx="459581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4" imgW="368300" imgH="177800" progId="Equation.3">
                  <p:embed/>
                </p:oleObj>
              </mc:Choice>
              <mc:Fallback>
                <p:oleObj r:id="rId14" imgW="368300" imgH="1778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774742" y="3062545"/>
                        <a:ext cx="459581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4"/>
          <p:cNvGraphicFramePr>
            <a:graphicFrameLocks noChangeAspect="1"/>
          </p:cNvGraphicFramePr>
          <p:nvPr/>
        </p:nvGraphicFramePr>
        <p:xfrm>
          <a:off x="6619269" y="3062545"/>
          <a:ext cx="49053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6" imgW="393065" imgH="177800" progId="Equation.3">
                  <p:embed/>
                </p:oleObj>
              </mc:Choice>
              <mc:Fallback>
                <p:oleObj r:id="rId16" imgW="393065" imgH="1778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619269" y="3062545"/>
                        <a:ext cx="490538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5"/>
          <p:cNvGraphicFramePr>
            <a:graphicFrameLocks noChangeAspect="1"/>
          </p:cNvGraphicFramePr>
          <p:nvPr/>
        </p:nvGraphicFramePr>
        <p:xfrm>
          <a:off x="5769163" y="3639998"/>
          <a:ext cx="246460" cy="246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8" imgW="126365" imgH="76200" progId="Equation.3">
                  <p:embed/>
                </p:oleObj>
              </mc:Choice>
              <mc:Fallback>
                <p:oleObj r:id="rId18" imgW="126365" imgH="762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5769163" y="3639998"/>
                        <a:ext cx="246460" cy="2464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6"/>
          <p:cNvGraphicFramePr>
            <a:graphicFrameLocks noChangeAspect="1"/>
          </p:cNvGraphicFramePr>
          <p:nvPr/>
        </p:nvGraphicFramePr>
        <p:xfrm>
          <a:off x="4911913" y="3594755"/>
          <a:ext cx="182166" cy="3452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0" imgW="127000" imgH="177165" progId="Equation.3">
                  <p:embed/>
                </p:oleObj>
              </mc:Choice>
              <mc:Fallback>
                <p:oleObj r:id="rId20" imgW="127000" imgH="17716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911913" y="3594755"/>
                        <a:ext cx="182166" cy="3452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7"/>
          <p:cNvGraphicFramePr>
            <a:graphicFrameLocks noChangeAspect="1"/>
          </p:cNvGraphicFramePr>
          <p:nvPr/>
        </p:nvGraphicFramePr>
        <p:xfrm>
          <a:off x="6733570" y="3639998"/>
          <a:ext cx="246460" cy="246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2" imgW="126365" imgH="76200" progId="Equation.3">
                  <p:embed/>
                </p:oleObj>
              </mc:Choice>
              <mc:Fallback>
                <p:oleObj r:id="rId22" imgW="126365" imgH="762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733570" y="3639998"/>
                        <a:ext cx="246460" cy="2464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/>
          <p:cNvGraphicFramePr>
            <a:graphicFrameLocks noChangeAspect="1"/>
          </p:cNvGraphicFramePr>
          <p:nvPr/>
        </p:nvGraphicFramePr>
        <p:xfrm>
          <a:off x="2929523" y="3594755"/>
          <a:ext cx="357188" cy="3452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3" imgW="139700" imgH="139700" progId="Equation.3">
                  <p:embed/>
                </p:oleObj>
              </mc:Choice>
              <mc:Fallback>
                <p:oleObj r:id="rId23" imgW="139700" imgH="1397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929523" y="3594755"/>
                        <a:ext cx="357188" cy="3452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9"/>
          <p:cNvGraphicFramePr>
            <a:graphicFrameLocks noChangeAspect="1"/>
          </p:cNvGraphicFramePr>
          <p:nvPr/>
        </p:nvGraphicFramePr>
        <p:xfrm>
          <a:off x="3934410" y="3594755"/>
          <a:ext cx="357188" cy="3452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5" imgW="139700" imgH="139700" progId="Equation.3">
                  <p:embed/>
                </p:oleObj>
              </mc:Choice>
              <mc:Fallback>
                <p:oleObj r:id="rId25" imgW="139700" imgH="1397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934410" y="3594755"/>
                        <a:ext cx="357188" cy="3452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5844" y="361665"/>
            <a:ext cx="1374938" cy="40011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例题导学</a:t>
            </a:r>
            <a:endParaRPr kumimoji="0" lang="zh-CN" sz="20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193538" name="Object 2"/>
          <p:cNvGraphicFramePr>
            <a:graphicFrameLocks noChangeAspect="1"/>
          </p:cNvGraphicFramePr>
          <p:nvPr/>
        </p:nvGraphicFramePr>
        <p:xfrm>
          <a:off x="357175" y="955801"/>
          <a:ext cx="6557963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007485" imgH="511175" progId="Word.Document.8">
                  <p:embed/>
                </p:oleObj>
              </mc:Choice>
              <mc:Fallback>
                <p:oleObj name="Document" r:id="rId2" imgW="4007485" imgH="51117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7175" y="955801"/>
                        <a:ext cx="6557963" cy="835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415925" y="1655763"/>
          <a:ext cx="8320088" cy="187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5180330" imgH="1151890" progId="Word.Document.8">
                  <p:embed/>
                </p:oleObj>
              </mc:Choice>
              <mc:Fallback>
                <p:oleObj name="Document" r:id="rId4" imgW="5180330" imgH="115189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15925" y="1655763"/>
                        <a:ext cx="8320088" cy="1870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40" name="Object 4"/>
          <p:cNvGraphicFramePr>
            <a:graphicFrameLocks noChangeAspect="1"/>
          </p:cNvGraphicFramePr>
          <p:nvPr/>
        </p:nvGraphicFramePr>
        <p:xfrm>
          <a:off x="610194" y="2980929"/>
          <a:ext cx="4480421" cy="593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03500" imgH="393700" progId="Equation.DSMT4">
                  <p:embed/>
                </p:oleObj>
              </mc:Choice>
              <mc:Fallback>
                <p:oleObj name="Equation" r:id="rId6" imgW="26035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10194" y="2980929"/>
                        <a:ext cx="4480421" cy="593773"/>
                      </a:xfrm>
                      <a:prstGeom prst="rect">
                        <a:avLst/>
                      </a:prstGeom>
                      <a:solidFill>
                        <a:schemeClr val="tx1">
                          <a:alpha val="27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624574" y="3768728"/>
          <a:ext cx="391990" cy="342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00" imgH="177800" progId="Equation.DSMT4">
                  <p:embed/>
                </p:oleObj>
              </mc:Choice>
              <mc:Fallback>
                <p:oleObj name="Equation" r:id="rId8" imgW="203200" imgH="177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24574" y="3768728"/>
                        <a:ext cx="391990" cy="3429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1167170" y="3782970"/>
          <a:ext cx="344024" cy="341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800" imgH="177800" progId="Equation.DSMT4">
                  <p:embed/>
                </p:oleObj>
              </mc:Choice>
              <mc:Fallback>
                <p:oleObj name="Equation" r:id="rId10" imgW="177800" imgH="177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167170" y="3782970"/>
                        <a:ext cx="344024" cy="3419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1782932" y="3782969"/>
          <a:ext cx="245432" cy="34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7000" imgH="177165" progId="Equation.DSMT4">
                  <p:embed/>
                </p:oleObj>
              </mc:Choice>
              <mc:Fallback>
                <p:oleObj name="Equation" r:id="rId12" imgW="127000" imgH="1771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782932" y="3782969"/>
                        <a:ext cx="245432" cy="341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2231389" y="3769323"/>
          <a:ext cx="539110" cy="3419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9400" imgH="177800" progId="Equation.DSMT4">
                  <p:embed/>
                </p:oleObj>
              </mc:Choice>
              <mc:Fallback>
                <p:oleObj name="Equation" r:id="rId14" imgW="279400" imgH="177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231389" y="3769323"/>
                        <a:ext cx="539110" cy="3419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11790" y="2545307"/>
            <a:ext cx="1876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>
                <a:solidFill>
                  <a:srgbClr val="0202BE"/>
                </a:solidFill>
              </a:rPr>
              <a:t>【</a:t>
            </a:r>
            <a:r>
              <a:rPr lang="zh-CN" altLang="en-US" sz="1800" b="1">
                <a:solidFill>
                  <a:srgbClr val="0202BE"/>
                </a:solidFill>
              </a:rPr>
              <a:t>变式</a:t>
            </a:r>
            <a:r>
              <a:rPr lang="en-US" altLang="zh-CN" sz="1800" b="1">
                <a:solidFill>
                  <a:srgbClr val="0202BE"/>
                </a:solidFill>
              </a:rPr>
              <a:t>】</a:t>
            </a:r>
            <a:endParaRPr lang="zh-CN" altLang="en-US" sz="1800" b="1">
              <a:solidFill>
                <a:srgbClr val="0202BE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62" name="Object 2"/>
          <p:cNvGraphicFramePr>
            <a:graphicFrameLocks noChangeAspect="1"/>
          </p:cNvGraphicFramePr>
          <p:nvPr/>
        </p:nvGraphicFramePr>
        <p:xfrm>
          <a:off x="257175" y="936625"/>
          <a:ext cx="7309286" cy="939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036695" imgH="594995" progId="Word.Document.8">
                  <p:embed/>
                </p:oleObj>
              </mc:Choice>
              <mc:Fallback>
                <p:oleObj name="Document" r:id="rId2" imgW="4036695" imgH="59499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57175" y="936625"/>
                        <a:ext cx="7309286" cy="9399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5844" y="361665"/>
            <a:ext cx="1374938" cy="40011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例题导学</a:t>
            </a:r>
            <a:endParaRPr kumimoji="0" lang="zh-CN" sz="20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194564" name="Object 2"/>
          <p:cNvGraphicFramePr>
            <a:graphicFrameLocks noChangeAspect="1"/>
          </p:cNvGraphicFramePr>
          <p:nvPr/>
        </p:nvGraphicFramePr>
        <p:xfrm>
          <a:off x="554038" y="1606549"/>
          <a:ext cx="6713395" cy="2228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4161790" imgH="1508125" progId="Word.Document.8">
                  <p:embed/>
                </p:oleObj>
              </mc:Choice>
              <mc:Fallback>
                <p:oleObj name="Document" r:id="rId4" imgW="4161790" imgH="150812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554038" y="1606549"/>
                        <a:ext cx="6713395" cy="22284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65" name="Object 5"/>
          <p:cNvGraphicFramePr>
            <a:graphicFrameLocks noChangeAspect="1"/>
          </p:cNvGraphicFramePr>
          <p:nvPr/>
        </p:nvGraphicFramePr>
        <p:xfrm>
          <a:off x="598890" y="3224615"/>
          <a:ext cx="2676572" cy="131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6" imgW="1869440" imgH="917575" progId="Word.Document.8">
                  <p:embed/>
                </p:oleObj>
              </mc:Choice>
              <mc:Fallback>
                <p:oleObj name="Document" r:id="rId6" imgW="1869440" imgH="91757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598890" y="3224615"/>
                        <a:ext cx="2676572" cy="1318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66" name="Object 6"/>
          <p:cNvGraphicFramePr>
            <a:graphicFrameLocks noChangeAspect="1"/>
          </p:cNvGraphicFramePr>
          <p:nvPr/>
        </p:nvGraphicFramePr>
        <p:xfrm>
          <a:off x="5454035" y="1807524"/>
          <a:ext cx="2113650" cy="57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1129665" imgH="304800" progId="Equation.DSMT4">
                  <p:embed/>
                </p:oleObj>
              </mc:Choice>
              <mc:Fallback>
                <p:oleObj r:id="rId8" imgW="1129665" imgH="304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5454035" y="1807524"/>
                        <a:ext cx="2113650" cy="570600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67" name="Object 7"/>
          <p:cNvGraphicFramePr>
            <a:graphicFrameLocks noChangeAspect="1"/>
          </p:cNvGraphicFramePr>
          <p:nvPr/>
        </p:nvGraphicFramePr>
        <p:xfrm>
          <a:off x="5473915" y="2604685"/>
          <a:ext cx="1270102" cy="9778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0" imgW="927100" imgH="584200" progId="Equation.DSMT4">
                  <p:embed/>
                </p:oleObj>
              </mc:Choice>
              <mc:Fallback>
                <p:oleObj r:id="rId10" imgW="927100" imgH="584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5473915" y="2604685"/>
                        <a:ext cx="1270102" cy="977852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5586" name="Object 2"/>
          <p:cNvGraphicFramePr>
            <a:graphicFrameLocks noChangeAspect="1"/>
          </p:cNvGraphicFramePr>
          <p:nvPr/>
        </p:nvGraphicFramePr>
        <p:xfrm>
          <a:off x="378228" y="595787"/>
          <a:ext cx="7653479" cy="216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074410" imgH="1713230" progId="Word.Document.8">
                  <p:embed/>
                </p:oleObj>
              </mc:Choice>
              <mc:Fallback>
                <p:oleObj name="Document" r:id="rId2" imgW="6074410" imgH="171323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78228" y="595787"/>
                        <a:ext cx="7653479" cy="21617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5587" name="Picture 3"/>
          <p:cNvPicPr>
            <a:picLocks noChangeAspect="1" noChangeArrowheads="1"/>
          </p:cNvPicPr>
          <p:nvPr/>
        </p:nvPicPr>
        <p:blipFill>
          <a:blip r:embed="rId4"/>
          <a:srcRect b="17717"/>
          <a:stretch>
            <a:fillRect/>
          </a:stretch>
        </p:blipFill>
        <p:spPr bwMode="auto">
          <a:xfrm>
            <a:off x="1655359" y="1971816"/>
            <a:ext cx="1388091" cy="1440123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195588" name="Picture 4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4207279" y="2352388"/>
            <a:ext cx="1440661" cy="895777"/>
          </a:xfrm>
          <a:prstGeom prst="rect">
            <a:avLst/>
          </a:prstGeom>
          <a:noFill/>
          <a:ln w="9525">
            <a:noFill/>
            <a:miter lim="800000"/>
          </a:ln>
        </p:spPr>
      </p:pic>
      <p:graphicFrame>
        <p:nvGraphicFramePr>
          <p:cNvPr id="19558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415907"/>
              </p:ext>
            </p:extLst>
          </p:nvPr>
        </p:nvGraphicFramePr>
        <p:xfrm>
          <a:off x="417513" y="3362325"/>
          <a:ext cx="6423025" cy="167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6" imgW="5034246" imgH="1320423" progId="Word.Document.8">
                  <p:embed/>
                </p:oleObj>
              </mc:Choice>
              <mc:Fallback>
                <p:oleObj name="Document" r:id="rId6" imgW="5034246" imgH="1320423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17513" y="3362325"/>
                        <a:ext cx="6423025" cy="16779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7"/>
          <p:cNvSpPr txBox="1"/>
          <p:nvPr/>
        </p:nvSpPr>
        <p:spPr>
          <a:xfrm>
            <a:off x="258127" y="105122"/>
            <a:ext cx="1800593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向量投影</a:t>
            </a:r>
            <a:endParaRPr lang="zh-CN" altLang="zh-CN" sz="24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flipH="1">
            <a:off x="10807700" y="120142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4018" name="Object 2"/>
          <p:cNvGraphicFramePr>
            <a:graphicFrameLocks noChangeAspect="1"/>
          </p:cNvGraphicFramePr>
          <p:nvPr/>
        </p:nvGraphicFramePr>
        <p:xfrm>
          <a:off x="284163" y="1184605"/>
          <a:ext cx="8754112" cy="1579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525770" imgH="996315" progId="Word.Document.8">
                  <p:embed/>
                </p:oleObj>
              </mc:Choice>
              <mc:Fallback>
                <p:oleObj name="Document" r:id="rId2" imgW="5525770" imgH="99631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84163" y="1184605"/>
                        <a:ext cx="8754112" cy="15790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737" y="607324"/>
            <a:ext cx="1374938" cy="40011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小试牛刀</a:t>
            </a:r>
            <a:endParaRPr kumimoji="0" lang="zh-CN" sz="20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393037" y="1711656"/>
          <a:ext cx="7863859" cy="1489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5525770" imgH="1050925" progId="Word.Document.8">
                  <p:embed/>
                </p:oleObj>
              </mc:Choice>
              <mc:Fallback>
                <p:oleObj name="Document" r:id="rId4" imgW="5525770" imgH="105092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93037" y="1711656"/>
                        <a:ext cx="7863859" cy="14898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>
            <a:graphicFrameLocks noChangeAspect="1"/>
          </p:cNvGraphicFramePr>
          <p:nvPr/>
        </p:nvGraphicFramePr>
        <p:xfrm>
          <a:off x="6520407" y="1263887"/>
          <a:ext cx="276178" cy="2243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200" imgH="165100" progId="Equation.DSMT4">
                  <p:embed/>
                </p:oleObj>
              </mc:Choice>
              <mc:Fallback>
                <p:oleObj name="Equation" r:id="rId6" imgW="203200" imgH="165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520407" y="1263887"/>
                        <a:ext cx="276178" cy="2243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/>
        </p:nvGraphicFramePr>
        <p:xfrm>
          <a:off x="8202114" y="1235075"/>
          <a:ext cx="379413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400" imgH="215900" progId="Equation.DSMT4">
                  <p:embed/>
                </p:oleObj>
              </mc:Choice>
              <mc:Fallback>
                <p:oleObj name="Equation" r:id="rId8" imgW="279400" imgH="2159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8202114" y="1235075"/>
                        <a:ext cx="379413" cy="295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237035" y="2343031"/>
          <a:ext cx="8589963" cy="171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10" imgW="5615305" imgH="1119505" progId="Word.Document.8">
                  <p:embed/>
                </p:oleObj>
              </mc:Choice>
              <mc:Fallback>
                <p:oleObj name="Document" r:id="rId10" imgW="5615305" imgH="111950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37035" y="2343031"/>
                        <a:ext cx="8589963" cy="1711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393345" y="3086762"/>
          <a:ext cx="8408987" cy="197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12" imgW="5615305" imgH="1316990" progId="Word.Document.8">
                  <p:embed/>
                </p:oleObj>
              </mc:Choice>
              <mc:Fallback>
                <p:oleObj name="Document" r:id="rId12" imgW="5615305" imgH="131699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93345" y="3086762"/>
                        <a:ext cx="8408987" cy="1974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436013"/>
              </p:ext>
            </p:extLst>
          </p:nvPr>
        </p:nvGraphicFramePr>
        <p:xfrm>
          <a:off x="525463" y="525463"/>
          <a:ext cx="76327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786127" imgH="820306" progId="Word.Document.8">
                  <p:embed/>
                </p:oleObj>
              </mc:Choice>
              <mc:Fallback>
                <p:oleObj name="Document" r:id="rId2" imgW="5786127" imgH="820306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25463" y="525463"/>
                        <a:ext cx="7632700" cy="1079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43" name="Object 2"/>
          <p:cNvGraphicFramePr>
            <a:graphicFrameLocks noChangeAspect="1"/>
          </p:cNvGraphicFramePr>
          <p:nvPr/>
        </p:nvGraphicFramePr>
        <p:xfrm>
          <a:off x="800194" y="1426853"/>
          <a:ext cx="8027405" cy="3716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5605145" imgH="2592705" progId="Word.Document.8">
                  <p:embed/>
                </p:oleObj>
              </mc:Choice>
              <mc:Fallback>
                <p:oleObj name="Document" r:id="rId4" imgW="5605145" imgH="259270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800194" y="1426853"/>
                        <a:ext cx="8027405" cy="37166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215044" name="Object 4"/>
          <p:cNvGraphicFramePr>
            <a:graphicFrameLocks noChangeAspect="1"/>
          </p:cNvGraphicFramePr>
          <p:nvPr/>
        </p:nvGraphicFramePr>
        <p:xfrm>
          <a:off x="2579663" y="1938125"/>
          <a:ext cx="755768" cy="3140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500" imgH="241300" progId="Equation.DSMT4">
                  <p:embed/>
                </p:oleObj>
              </mc:Choice>
              <mc:Fallback>
                <p:oleObj name="Equation" r:id="rId6" imgW="571500" imgH="2413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579663" y="1938125"/>
                        <a:ext cx="755768" cy="3140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4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215046" name="Object 6"/>
          <p:cNvGraphicFramePr>
            <a:graphicFrameLocks noChangeAspect="1"/>
          </p:cNvGraphicFramePr>
          <p:nvPr/>
        </p:nvGraphicFramePr>
        <p:xfrm>
          <a:off x="2415603" y="2375374"/>
          <a:ext cx="669932" cy="2889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8000" imgH="215900" progId="Equation.DSMT4">
                  <p:embed/>
                </p:oleObj>
              </mc:Choice>
              <mc:Fallback>
                <p:oleObj name="Equation" r:id="rId8" imgW="508000" imgH="2159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415603" y="2375374"/>
                        <a:ext cx="669932" cy="2889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4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215048" name="Object 8"/>
          <p:cNvGraphicFramePr>
            <a:graphicFrameLocks noChangeAspect="1"/>
          </p:cNvGraphicFramePr>
          <p:nvPr/>
        </p:nvGraphicFramePr>
        <p:xfrm>
          <a:off x="3508732" y="2784688"/>
          <a:ext cx="552694" cy="314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9100" imgH="241300" progId="Equation.DSMT4">
                  <p:embed/>
                </p:oleObj>
              </mc:Choice>
              <mc:Fallback>
                <p:oleObj name="Equation" r:id="rId10" imgW="419100" imgH="2413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508732" y="2784688"/>
                        <a:ext cx="552694" cy="3140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5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215050" name="Object 10"/>
          <p:cNvGraphicFramePr>
            <a:graphicFrameLocks noChangeAspect="1"/>
          </p:cNvGraphicFramePr>
          <p:nvPr/>
        </p:nvGraphicFramePr>
        <p:xfrm>
          <a:off x="6509415" y="2790967"/>
          <a:ext cx="703429" cy="3140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33400" imgH="241300" progId="Equation.DSMT4">
                  <p:embed/>
                </p:oleObj>
              </mc:Choice>
              <mc:Fallback>
                <p:oleObj name="Equation" r:id="rId12" imgW="533400" imgH="2413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509415" y="2790967"/>
                        <a:ext cx="703429" cy="3140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5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215052" name="Object 12"/>
          <p:cNvGraphicFramePr>
            <a:graphicFrameLocks noChangeAspect="1"/>
          </p:cNvGraphicFramePr>
          <p:nvPr/>
        </p:nvGraphicFramePr>
        <p:xfrm>
          <a:off x="2920977" y="3214806"/>
          <a:ext cx="370556" cy="314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9400" imgH="241300" progId="Equation.DSMT4">
                  <p:embed/>
                </p:oleObj>
              </mc:Choice>
              <mc:Fallback>
                <p:oleObj name="Equation" r:id="rId14" imgW="279400" imgH="2413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920977" y="3214806"/>
                        <a:ext cx="370556" cy="3140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5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215054" name="Object 14"/>
          <p:cNvGraphicFramePr>
            <a:graphicFrameLocks noChangeAspect="1"/>
          </p:cNvGraphicFramePr>
          <p:nvPr/>
        </p:nvGraphicFramePr>
        <p:xfrm>
          <a:off x="4374985" y="3206419"/>
          <a:ext cx="519198" cy="347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3065" imgH="266700" progId="Equation.DSMT4">
                  <p:embed/>
                </p:oleObj>
              </mc:Choice>
              <mc:Fallback>
                <p:oleObj name="Equation" r:id="rId16" imgW="393065" imgH="266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374985" y="3206419"/>
                        <a:ext cx="519198" cy="3475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5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aphicFrame>
        <p:nvGraphicFramePr>
          <p:cNvPr id="215056" name="Object 16"/>
          <p:cNvGraphicFramePr>
            <a:graphicFrameLocks noChangeAspect="1"/>
          </p:cNvGraphicFramePr>
          <p:nvPr/>
        </p:nvGraphicFramePr>
        <p:xfrm>
          <a:off x="3957638" y="3718520"/>
          <a:ext cx="665745" cy="3140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8000" imgH="241300" progId="Equation.DSMT4">
                  <p:embed/>
                </p:oleObj>
              </mc:Choice>
              <mc:Fallback>
                <p:oleObj name="Equation" r:id="rId18" imgW="508000" imgH="2413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957638" y="3718520"/>
                        <a:ext cx="665745" cy="3140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矩形标注 19"/>
          <p:cNvSpPr/>
          <p:nvPr/>
        </p:nvSpPr>
        <p:spPr>
          <a:xfrm>
            <a:off x="3807726" y="2060812"/>
            <a:ext cx="1897038" cy="361666"/>
          </a:xfrm>
          <a:prstGeom prst="wedgeRectCallout">
            <a:avLst>
              <a:gd name="adj1" fmla="val -73586"/>
              <a:gd name="adj2" fmla="val 99062"/>
            </a:avLst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>
                <a:solidFill>
                  <a:schemeClr val="bg1"/>
                </a:solidFill>
              </a:rPr>
              <a:t>判断两向量垂直</a:t>
            </a:r>
          </a:p>
        </p:txBody>
      </p:sp>
      <p:sp>
        <p:nvSpPr>
          <p:cNvPr id="21" name="矩形标注 20"/>
          <p:cNvSpPr/>
          <p:nvPr/>
        </p:nvSpPr>
        <p:spPr>
          <a:xfrm>
            <a:off x="5909481" y="3241344"/>
            <a:ext cx="1917510" cy="361666"/>
          </a:xfrm>
          <a:prstGeom prst="wedgeRectCallout">
            <a:avLst>
              <a:gd name="adj1" fmla="val -89413"/>
              <a:gd name="adj2" fmla="val 16043"/>
            </a:avLst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>
                <a:solidFill>
                  <a:schemeClr val="bg1"/>
                </a:solidFill>
              </a:rPr>
              <a:t>用于求向量的模</a:t>
            </a:r>
          </a:p>
        </p:txBody>
      </p:sp>
      <p:sp>
        <p:nvSpPr>
          <p:cNvPr id="22" name="圆角矩形 21"/>
          <p:cNvSpPr/>
          <p:nvPr/>
        </p:nvSpPr>
        <p:spPr>
          <a:xfrm>
            <a:off x="525442" y="1494430"/>
            <a:ext cx="7581327" cy="2770495"/>
          </a:xfrm>
          <a:prstGeom prst="roundRect">
            <a:avLst>
              <a:gd name="adj" fmla="val 9641"/>
            </a:avLst>
          </a:prstGeom>
          <a:noFill/>
          <a:ln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  <p:cond evt="onBegin" delay="0">
                          <p:tn val="6"/>
                        </p:cond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  <p:cond evt="onBegin" delay="0">
                          <p:tn val="10"/>
                        </p:cond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  <p:cond evt="onBegin" delay="0">
                          <p:tn val="14"/>
                        </p:cond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  <p:cond evt="onBegin" delay="0">
                          <p:tn val="18"/>
                        </p:cond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  <p:cond evt="onBegin" delay="0">
                          <p:tn val="22"/>
                        </p:cond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  <p:cond evt="onBegin" delay="0">
                          <p:tn val="26"/>
                        </p:cond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  <p:cond evt="onBegin" delay="0">
                          <p:tn val="30"/>
                        </p:cond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  <p:cond evt="onBegin" delay="0">
                          <p:tn val="34"/>
                        </p:cond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  <p:cond evt="onBegin" delay="0">
                          <p:tn val="38"/>
                        </p:cond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流程图: 离页连接符 18"/>
          <p:cNvSpPr/>
          <p:nvPr/>
        </p:nvSpPr>
        <p:spPr>
          <a:xfrm>
            <a:off x="0" y="0"/>
            <a:ext cx="3441216" cy="512324"/>
          </a:xfrm>
          <a:prstGeom prst="flowChartOffpageConnector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三、归纳小结</a:t>
            </a:r>
            <a:r>
              <a:rPr lang="en-US" altLang="zh-CN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提高认识</a:t>
            </a:r>
            <a:endParaRPr lang="en-US" altLang="zh-CN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495591" y="912463"/>
            <a:ext cx="7803811" cy="223657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/>
              <a:t>1.</a:t>
            </a:r>
            <a:r>
              <a:rPr lang="zh-CN" altLang="zh-CN" sz="2400"/>
              <a:t>本节课我们学习的主要内容是什么？</a:t>
            </a:r>
          </a:p>
          <a:p>
            <a:pPr>
              <a:lnSpc>
                <a:spcPct val="150000"/>
              </a:lnSpc>
            </a:pPr>
            <a:r>
              <a:rPr lang="en-US" altLang="zh-CN" sz="2400"/>
              <a:t>2.</a:t>
            </a:r>
            <a:r>
              <a:rPr lang="zh-CN" altLang="zh-CN" sz="2400"/>
              <a:t>平面向量数量积的两个基本应用是什么？</a:t>
            </a:r>
          </a:p>
          <a:p>
            <a:pPr>
              <a:lnSpc>
                <a:spcPct val="150000"/>
              </a:lnSpc>
            </a:pPr>
            <a:r>
              <a:rPr lang="en-US" altLang="zh-CN" sz="2400"/>
              <a:t>3.</a:t>
            </a:r>
            <a:r>
              <a:rPr lang="zh-CN" altLang="zh-CN" sz="2400"/>
              <a:t>我们是按照怎样的思维模式进行概念的归纳和性质的探究？渗透了哪些数学思想？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流程图: 离页连接符 2"/>
          <p:cNvSpPr/>
          <p:nvPr/>
        </p:nvSpPr>
        <p:spPr>
          <a:xfrm>
            <a:off x="-1" y="0"/>
            <a:ext cx="3392355" cy="512324"/>
          </a:xfrm>
          <a:prstGeom prst="flowChartOffpageConnector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一、创设情境</a:t>
            </a:r>
            <a:r>
              <a:rPr lang="en-US" altLang="zh-CN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引入新课</a:t>
            </a:r>
            <a:endParaRPr lang="en-US" altLang="zh-CN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内容占位符 10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766882" y="1081848"/>
            <a:ext cx="382148" cy="338391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8" name="TextBox 7"/>
          <p:cNvSpPr txBox="1"/>
          <p:nvPr/>
        </p:nvSpPr>
        <p:spPr>
          <a:xfrm>
            <a:off x="1088532" y="931903"/>
            <a:ext cx="6030515" cy="553998"/>
          </a:xfrm>
          <a:prstGeom prst="rect">
            <a:avLst/>
          </a:prstGeom>
          <a:noFill/>
        </p:spPr>
        <p:txBody>
          <a:bodyPr lIns="68580" tIns="34290" rIns="68580" bIns="34290">
            <a:sp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 sz="21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问题</a:t>
            </a:r>
            <a:r>
              <a:rPr lang="en-US" altLang="zh-CN" sz="21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100" b="1">
                <a:latin typeface="黑体" panose="02010609060101010101" pitchFamily="49" charset="-122"/>
                <a:ea typeface="黑体" panose="02010609060101010101" pitchFamily="49" charset="-122"/>
              </a:rPr>
              <a:t>我们已经学习了哪几种向量运算</a:t>
            </a: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2000250" y="1768079"/>
          <a:ext cx="5036343" cy="2464594"/>
        </p:xfrm>
        <a:graphic>
          <a:graphicData uri="http://schemas.openxmlformats.org/drawingml/2006/table">
            <a:tbl>
              <a:tblPr/>
              <a:tblGrid>
                <a:gridCol w="1678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87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87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808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向量运算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数学符号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运算结果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808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808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808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136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8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幼圆" panose="02010509060101010101" pitchFamily="49" charset="-122"/>
                          <a:ea typeface="幼圆" panose="02010509060101010101" pitchFamily="49" charset="-122"/>
                        </a:rPr>
                        <a:t>　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482454" y="2332435"/>
            <a:ext cx="857250" cy="345281"/>
          </a:xfrm>
          <a:prstGeom prst="rect">
            <a:avLst/>
          </a:prstGeom>
          <a:noFill/>
        </p:spPr>
        <p:txBody>
          <a:bodyPr lIns="68580" tIns="34290" rIns="68580" bIns="34290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800" b="1">
                <a:latin typeface="黑体" panose="02010609060101010101" pitchFamily="49" charset="-122"/>
                <a:ea typeface="黑体" panose="02010609060101010101" pitchFamily="49" charset="-122"/>
              </a:rPr>
              <a:t>加法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82454" y="3296842"/>
            <a:ext cx="857250" cy="345281"/>
          </a:xfrm>
          <a:prstGeom prst="rect">
            <a:avLst/>
          </a:prstGeom>
          <a:noFill/>
        </p:spPr>
        <p:txBody>
          <a:bodyPr lIns="68580" tIns="34290" rIns="68580" bIns="34290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800" b="1">
                <a:latin typeface="黑体" panose="02010609060101010101" pitchFamily="49" charset="-122"/>
                <a:ea typeface="黑体" panose="02010609060101010101" pitchFamily="49" charset="-122"/>
              </a:rPr>
              <a:t>数乘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82454" y="2814638"/>
            <a:ext cx="857250" cy="345281"/>
          </a:xfrm>
          <a:prstGeom prst="rect">
            <a:avLst/>
          </a:prstGeom>
          <a:noFill/>
        </p:spPr>
        <p:txBody>
          <a:bodyPr lIns="68580" tIns="34290" rIns="68580" bIns="34290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800" b="1">
                <a:latin typeface="黑体" panose="02010609060101010101" pitchFamily="49" charset="-122"/>
                <a:ea typeface="黑体" panose="02010609060101010101" pitchFamily="49" charset="-122"/>
              </a:rPr>
              <a:t>减法</a:t>
            </a:r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4250532" y="2303860"/>
          <a:ext cx="535781" cy="370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342900" imgH="228600" progId="Equation.3">
                  <p:embed/>
                </p:oleObj>
              </mc:Choice>
              <mc:Fallback>
                <p:oleObj r:id="rId3" imgW="3429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250532" y="2303860"/>
                        <a:ext cx="535781" cy="3702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4248150" y="2781300"/>
          <a:ext cx="5381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342900" imgH="228600" progId="Equation.3">
                  <p:embed/>
                </p:oleObj>
              </mc:Choice>
              <mc:Fallback>
                <p:oleObj r:id="rId5" imgW="3429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248150" y="2781300"/>
                        <a:ext cx="538163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4238625" y="3273029"/>
          <a:ext cx="569119" cy="370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228600" imgH="228600" progId="Equation.3">
                  <p:embed/>
                </p:oleObj>
              </mc:Choice>
              <mc:Fallback>
                <p:oleObj r:id="rId7" imgW="2286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238625" y="3273029"/>
                        <a:ext cx="569119" cy="3702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911454" y="2332435"/>
            <a:ext cx="857250" cy="345281"/>
          </a:xfrm>
          <a:prstGeom prst="rect">
            <a:avLst/>
          </a:prstGeom>
          <a:noFill/>
        </p:spPr>
        <p:txBody>
          <a:bodyPr lIns="68580" tIns="34290" rIns="68580" bIns="34290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向量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11454" y="2786063"/>
            <a:ext cx="857250" cy="345281"/>
          </a:xfrm>
          <a:prstGeom prst="rect">
            <a:avLst/>
          </a:prstGeom>
          <a:noFill/>
        </p:spPr>
        <p:txBody>
          <a:bodyPr lIns="68580" tIns="34290" rIns="68580" bIns="34290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向量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11454" y="3268267"/>
            <a:ext cx="857250" cy="345281"/>
          </a:xfrm>
          <a:prstGeom prst="rect">
            <a:avLst/>
          </a:prstGeom>
          <a:noFill/>
        </p:spPr>
        <p:txBody>
          <a:bodyPr lIns="68580" tIns="34290" rIns="68580" bIns="34290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向量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流程图: 离页连接符 2"/>
          <p:cNvSpPr/>
          <p:nvPr/>
        </p:nvSpPr>
        <p:spPr>
          <a:xfrm>
            <a:off x="-1" y="0"/>
            <a:ext cx="3399335" cy="512324"/>
          </a:xfrm>
          <a:prstGeom prst="flowChartOffpageConnector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一、创设情境</a:t>
            </a:r>
            <a:r>
              <a:rPr lang="en-US" altLang="zh-CN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引入新课</a:t>
            </a:r>
            <a:endParaRPr lang="en-US" altLang="zh-CN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0121" y="1092447"/>
            <a:ext cx="8090368" cy="117724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问题</a:t>
            </a:r>
            <a:r>
              <a:rPr lang="en-US" altLang="zh-CN" sz="24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sz="24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zh-CN" altLang="zh-CN" sz="2400">
                <a:latin typeface="黑体" panose="02010609060101010101" pitchFamily="49" charset="-122"/>
                <a:ea typeface="黑体" panose="02010609060101010101" pitchFamily="49" charset="-122"/>
              </a:rPr>
              <a:t>我们是怎么引入向量的加法运算的？我们又是按照怎样的顺序研究了这种运算的？</a:t>
            </a:r>
          </a:p>
        </p:txBody>
      </p:sp>
      <p:sp>
        <p:nvSpPr>
          <p:cNvPr id="19" name="TextBox 7"/>
          <p:cNvSpPr txBox="1"/>
          <p:nvPr/>
        </p:nvSpPr>
        <p:spPr>
          <a:xfrm>
            <a:off x="1513741" y="2612958"/>
            <a:ext cx="6123128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>
                <a:latin typeface="黑体" panose="02010609060101010101" pitchFamily="49" charset="-122"/>
                <a:ea typeface="黑体" panose="02010609060101010101" pitchFamily="49" charset="-122"/>
              </a:rPr>
              <a:t>物理模型</a:t>
            </a: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</a:rPr>
              <a:t>→</a:t>
            </a:r>
            <a:r>
              <a:rPr lang="zh-CN" altLang="zh-CN" sz="2400">
                <a:latin typeface="黑体" panose="02010609060101010101" pitchFamily="49" charset="-122"/>
                <a:ea typeface="黑体" panose="02010609060101010101" pitchFamily="49" charset="-122"/>
              </a:rPr>
              <a:t>概念</a:t>
            </a: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</a:rPr>
              <a:t>→</a:t>
            </a:r>
            <a:r>
              <a:rPr lang="zh-CN" altLang="zh-CN" sz="2400">
                <a:latin typeface="黑体" panose="02010609060101010101" pitchFamily="49" charset="-122"/>
                <a:ea typeface="黑体" panose="02010609060101010101" pitchFamily="49" charset="-122"/>
              </a:rPr>
              <a:t>性质</a:t>
            </a: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</a:rPr>
              <a:t>→</a:t>
            </a:r>
            <a:r>
              <a:rPr lang="zh-CN" altLang="zh-CN" sz="2400">
                <a:latin typeface="黑体" panose="02010609060101010101" pitchFamily="49" charset="-122"/>
                <a:ea typeface="黑体" panose="02010609060101010101" pitchFamily="49" charset="-122"/>
              </a:rPr>
              <a:t>运算律</a:t>
            </a: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</a:rPr>
              <a:t>→</a:t>
            </a:r>
            <a:r>
              <a:rPr lang="zh-CN" altLang="zh-CN" sz="2400">
                <a:latin typeface="黑体" panose="02010609060101010101" pitchFamily="49" charset="-122"/>
                <a:ea typeface="黑体" panose="02010609060101010101" pitchFamily="49" charset="-122"/>
              </a:rPr>
              <a:t>应用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图: 离页连接符 1"/>
          <p:cNvSpPr/>
          <p:nvPr/>
        </p:nvSpPr>
        <p:spPr>
          <a:xfrm>
            <a:off x="0" y="0"/>
            <a:ext cx="3413296" cy="512324"/>
          </a:xfrm>
          <a:prstGeom prst="flowChartOffpageConnector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二、新知学习</a:t>
            </a:r>
            <a:r>
              <a:rPr lang="en-US" altLang="zh-CN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z="24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合作探究</a:t>
            </a:r>
            <a:endParaRPr lang="en-US" altLang="zh-CN" sz="2400" b="1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22"/>
          <p:cNvSpPr>
            <a:spLocks noChangeArrowheads="1"/>
          </p:cNvSpPr>
          <p:nvPr/>
        </p:nvSpPr>
        <p:spPr bwMode="auto">
          <a:xfrm flipV="1">
            <a:off x="2107407" y="2770132"/>
            <a:ext cx="5304235" cy="3929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10151A"/>
              </a:gs>
            </a:gsLst>
            <a:lin ang="5400000" scaled="1"/>
          </a:gradFill>
          <a:ln w="9525">
            <a:miter lim="800000"/>
          </a:ln>
          <a:scene3d>
            <a:camera prst="legacyPerspectiveBottomLeft">
              <a:rot lat="600000" lon="0" rev="0"/>
            </a:camera>
            <a:lightRig rig="legacyFlat3" dir="t"/>
          </a:scene3d>
          <a:sp3d extrusionH="36306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 wrap="none" lIns="68580" tIns="34290" rIns="68580" bIns="34290" anchor="ctr">
            <a:flatTx/>
          </a:bodyPr>
          <a:lstStyle/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endParaRPr lang="zh-CN" altLang="en-US" sz="1800">
              <a:latin typeface="Times New Roman" panose="02020603050405020304" pitchFamily="18" charset="0"/>
            </a:endParaRPr>
          </a:p>
        </p:txBody>
      </p:sp>
      <p:grpSp>
        <p:nvGrpSpPr>
          <p:cNvPr id="17" name="组合 20"/>
          <p:cNvGrpSpPr/>
          <p:nvPr/>
        </p:nvGrpSpPr>
        <p:grpSpPr>
          <a:xfrm>
            <a:off x="2258616" y="1216365"/>
            <a:ext cx="1618059" cy="1533525"/>
            <a:chOff x="1500169" y="285728"/>
            <a:chExt cx="2157096" cy="2045446"/>
          </a:xfrm>
        </p:grpSpPr>
        <p:grpSp>
          <p:nvGrpSpPr>
            <p:cNvPr id="18" name="Group 23"/>
            <p:cNvGrpSpPr/>
            <p:nvPr/>
          </p:nvGrpSpPr>
          <p:grpSpPr>
            <a:xfrm>
              <a:off x="1500169" y="928672"/>
              <a:ext cx="2110761" cy="1402502"/>
              <a:chOff x="3114" y="2625"/>
              <a:chExt cx="1282" cy="819"/>
            </a:xfrm>
          </p:grpSpPr>
          <p:sp>
            <p:nvSpPr>
              <p:cNvPr id="20" name="Line 24"/>
              <p:cNvSpPr>
                <a:spLocks noChangeShapeType="1"/>
              </p:cNvSpPr>
              <p:nvPr/>
            </p:nvSpPr>
            <p:spPr bwMode="auto">
              <a:xfrm flipV="1">
                <a:off x="3821" y="2625"/>
                <a:ext cx="575" cy="423"/>
              </a:xfrm>
              <a:prstGeom prst="line">
                <a:avLst/>
              </a:prstGeom>
              <a:ln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1" name="Group 25"/>
              <p:cNvGrpSpPr/>
              <p:nvPr/>
            </p:nvGrpSpPr>
            <p:grpSpPr>
              <a:xfrm>
                <a:off x="3175" y="3286"/>
                <a:ext cx="576" cy="158"/>
                <a:chOff x="0" y="0"/>
                <a:chExt cx="1152" cy="288"/>
              </a:xfrm>
            </p:grpSpPr>
            <p:sp>
              <p:nvSpPr>
                <p:cNvPr id="23" name="Oval 26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88" cy="288"/>
                </a:xfrm>
                <a:prstGeom prst="ellipse">
                  <a:avLst/>
                </a:prstGeom>
              </p:spPr>
              <p:style>
                <a:lnRef idx="3">
                  <a:schemeClr val="lt1"/>
                </a:lnRef>
                <a:fillRef idx="1">
                  <a:schemeClr val="dk1"/>
                </a:fillRef>
                <a:effectRef idx="1">
                  <a:schemeClr val="dk1"/>
                </a:effectRef>
                <a:fontRef idx="minor">
                  <a:schemeClr val="lt1"/>
                </a:fontRef>
              </p:style>
              <p:txBody>
                <a:bodyPr wrap="none" anchor="ctr"/>
                <a:lstStyle/>
                <a:p>
                  <a:pPr eaLnBrk="1" hangingPunct="1">
                    <a:spcBef>
                      <a:spcPct val="50000"/>
                    </a:spcBef>
                    <a:buFont typeface="Arial" panose="020B0604020202020204" pitchFamily="34" charset="0"/>
                    <a:buNone/>
                  </a:pPr>
                  <a:endParaRPr lang="zh-CN" altLang="en-US" sz="1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4" name="Oval 27"/>
                <p:cNvSpPr>
                  <a:spLocks noChangeArrowheads="1"/>
                </p:cNvSpPr>
                <p:nvPr/>
              </p:nvSpPr>
              <p:spPr bwMode="auto">
                <a:xfrm>
                  <a:off x="864" y="0"/>
                  <a:ext cx="288" cy="288"/>
                </a:xfrm>
                <a:prstGeom prst="ellipse">
                  <a:avLst/>
                </a:prstGeom>
              </p:spPr>
              <p:style>
                <a:lnRef idx="3">
                  <a:schemeClr val="lt1"/>
                </a:lnRef>
                <a:fillRef idx="1">
                  <a:schemeClr val="dk1"/>
                </a:fillRef>
                <a:effectRef idx="1">
                  <a:schemeClr val="dk1"/>
                </a:effectRef>
                <a:fontRef idx="minor">
                  <a:schemeClr val="lt1"/>
                </a:fontRef>
              </p:style>
              <p:txBody>
                <a:bodyPr wrap="none" anchor="ctr"/>
                <a:lstStyle/>
                <a:p>
                  <a:pPr eaLnBrk="1" hangingPunct="1">
                    <a:spcBef>
                      <a:spcPct val="50000"/>
                    </a:spcBef>
                    <a:buFont typeface="Arial" panose="020B0604020202020204" pitchFamily="34" charset="0"/>
                    <a:buNone/>
                  </a:pPr>
                  <a:endParaRPr lang="zh-CN" altLang="en-US" sz="1800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2" name="Rectangle 28"/>
              <p:cNvSpPr>
                <a:spLocks noChangeArrowheads="1"/>
              </p:cNvSpPr>
              <p:nvPr/>
            </p:nvSpPr>
            <p:spPr bwMode="auto">
              <a:xfrm>
                <a:off x="3114" y="2805"/>
                <a:ext cx="718" cy="476"/>
              </a:xfrm>
              <a:prstGeom prst="rect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eaLnBrk="1" hangingPunct="1"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endParaRPr lang="zh-CN" altLang="en-US" sz="1800">
                  <a:latin typeface="Times New Roman" panose="02020603050405020304" pitchFamily="18" charset="0"/>
                </a:endParaRPr>
              </a:p>
            </p:txBody>
          </p:sp>
        </p:grpSp>
        <p:graphicFrame>
          <p:nvGraphicFramePr>
            <p:cNvPr id="19" name="Object 2"/>
            <p:cNvGraphicFramePr>
              <a:graphicFrameLocks noChangeAspect="1"/>
            </p:cNvGraphicFramePr>
            <p:nvPr/>
          </p:nvGraphicFramePr>
          <p:xfrm>
            <a:off x="3298818" y="285728"/>
            <a:ext cx="358447" cy="5230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2" imgW="165100" imgH="215900" progId="Equation.3">
                    <p:embed/>
                  </p:oleObj>
                </mc:Choice>
                <mc:Fallback>
                  <p:oleObj r:id="rId2" imgW="165100" imgH="2159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298818" y="285728"/>
                          <a:ext cx="358447" cy="52306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25" name="直接连接符 24"/>
          <p:cNvCxnSpPr/>
          <p:nvPr/>
        </p:nvCxnSpPr>
        <p:spPr>
          <a:xfrm rot="5400000">
            <a:off x="2776538" y="3171372"/>
            <a:ext cx="803672" cy="1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 rot="5400000">
            <a:off x="5509022" y="3171371"/>
            <a:ext cx="803672" cy="11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>
            <a:cxnSpLocks noChangeShapeType="1"/>
          </p:cNvCxnSpPr>
          <p:nvPr/>
        </p:nvCxnSpPr>
        <p:spPr bwMode="auto">
          <a:xfrm>
            <a:off x="3177779" y="3145178"/>
            <a:ext cx="2732484" cy="1191"/>
          </a:xfrm>
          <a:prstGeom prst="line">
            <a:avLst/>
          </a:prstGeom>
          <a:noFill/>
          <a:ln w="9525">
            <a:solidFill>
              <a:srgbClr val="4A7EBB"/>
            </a:solidFill>
            <a:round/>
            <a:tailEnd type="triangle" w="med" len="med"/>
          </a:ln>
        </p:spPr>
      </p:cxnSp>
      <p:graphicFrame>
        <p:nvGraphicFramePr>
          <p:cNvPr id="28" name="Object 3"/>
          <p:cNvGraphicFramePr>
            <a:graphicFrameLocks noChangeAspect="1"/>
          </p:cNvGraphicFramePr>
          <p:nvPr/>
        </p:nvGraphicFramePr>
        <p:xfrm>
          <a:off x="4249341" y="3198756"/>
          <a:ext cx="227409" cy="415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39700" imgH="228600" progId="Equation.3">
                  <p:embed/>
                </p:oleObj>
              </mc:Choice>
              <mc:Fallback>
                <p:oleObj r:id="rId4" imgW="1397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249341" y="3198756"/>
                        <a:ext cx="227409" cy="4155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Line 24"/>
          <p:cNvSpPr>
            <a:spLocks noChangeShapeType="1"/>
          </p:cNvSpPr>
          <p:nvPr/>
        </p:nvSpPr>
        <p:spPr bwMode="auto">
          <a:xfrm flipV="1">
            <a:off x="3128539" y="1695157"/>
            <a:ext cx="710140" cy="543079"/>
          </a:xfrm>
          <a:prstGeom prst="line">
            <a:avLst/>
          </a:prstGeom>
          <a:ln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zh-CN" altLang="en-US"/>
          </a:p>
        </p:txBody>
      </p:sp>
      <p:sp>
        <p:nvSpPr>
          <p:cNvPr id="30" name="Oval 26"/>
          <p:cNvSpPr>
            <a:spLocks noChangeArrowheads="1"/>
          </p:cNvSpPr>
          <p:nvPr/>
        </p:nvSpPr>
        <p:spPr bwMode="auto">
          <a:xfrm>
            <a:off x="2330713" y="2543798"/>
            <a:ext cx="177844" cy="20285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endParaRPr lang="zh-CN" altLang="en-US" sz="1800">
              <a:latin typeface="Times New Roman" panose="02020603050405020304" pitchFamily="18" charset="0"/>
            </a:endParaRPr>
          </a:p>
        </p:txBody>
      </p:sp>
      <p:sp>
        <p:nvSpPr>
          <p:cNvPr id="31" name="Oval 27"/>
          <p:cNvSpPr>
            <a:spLocks noChangeArrowheads="1"/>
          </p:cNvSpPr>
          <p:nvPr/>
        </p:nvSpPr>
        <p:spPr bwMode="auto">
          <a:xfrm>
            <a:off x="2864244" y="2543798"/>
            <a:ext cx="177844" cy="20285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endParaRPr lang="zh-CN" altLang="en-US" sz="1800">
              <a:latin typeface="Times New Roman" panose="02020603050405020304" pitchFamily="18" charset="0"/>
            </a:endParaRPr>
          </a:p>
        </p:txBody>
      </p:sp>
      <p:sp>
        <p:nvSpPr>
          <p:cNvPr id="32" name="Rectangle 28"/>
          <p:cNvSpPr>
            <a:spLocks noChangeArrowheads="1"/>
          </p:cNvSpPr>
          <p:nvPr/>
        </p:nvSpPr>
        <p:spPr bwMode="auto">
          <a:xfrm>
            <a:off x="2255376" y="1926254"/>
            <a:ext cx="886748" cy="61112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endParaRPr lang="zh-CN" altLang="en-US" sz="1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06 -6.93642E-07 L 0.4085 -0.00647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2"/>
          <p:cNvSpPr>
            <a:spLocks noChangeArrowheads="1"/>
          </p:cNvSpPr>
          <p:nvPr/>
        </p:nvSpPr>
        <p:spPr bwMode="auto">
          <a:xfrm>
            <a:off x="2337426" y="3631534"/>
            <a:ext cx="5304235" cy="34529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10151A"/>
              </a:gs>
            </a:gsLst>
            <a:lin ang="5400000" scaled="1"/>
          </a:gradFill>
          <a:ln w="9525">
            <a:miter lim="800000"/>
          </a:ln>
          <a:scene3d>
            <a:camera prst="legacyPerspectiveBottomLeft">
              <a:rot lat="600000" lon="0" rev="0"/>
            </a:camera>
            <a:lightRig rig="legacyFlat3" dir="t"/>
          </a:scene3d>
          <a:sp3d extrusionH="36306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 wrap="none" lIns="68580" tIns="34290" rIns="68580" bIns="34290" anchor="ctr">
            <a:flatTx/>
          </a:bodyPr>
          <a:lstStyle/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endParaRPr lang="zh-CN" altLang="en-US" sz="1800">
              <a:latin typeface="Times New Roman" panose="02020603050405020304" pitchFamily="18" charset="0"/>
            </a:endParaRPr>
          </a:p>
        </p:txBody>
      </p:sp>
      <p:grpSp>
        <p:nvGrpSpPr>
          <p:cNvPr id="4" name="Group 25"/>
          <p:cNvGrpSpPr/>
          <p:nvPr/>
        </p:nvGrpSpPr>
        <p:grpSpPr>
          <a:xfrm>
            <a:off x="2563644" y="3423175"/>
            <a:ext cx="711994" cy="202406"/>
            <a:chOff x="0" y="0"/>
            <a:chExt cx="1152" cy="288"/>
          </a:xfrm>
        </p:grpSpPr>
        <p:sp>
          <p:nvSpPr>
            <p:cNvPr id="5" name="Oval 26"/>
            <p:cNvSpPr>
              <a:spLocks noChangeArrowheads="1"/>
            </p:cNvSpPr>
            <p:nvPr/>
          </p:nvSpPr>
          <p:spPr bwMode="auto">
            <a:xfrm>
              <a:off x="0" y="0"/>
              <a:ext cx="288" cy="28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eaLnBrk="1" hangingPunct="1">
                <a:spcBef>
                  <a:spcPct val="50000"/>
                </a:spcBef>
                <a:buFont typeface="Arial" panose="020B0604020202020204" pitchFamily="34" charset="0"/>
                <a:buNone/>
              </a:pPr>
              <a:endParaRPr lang="zh-CN" alt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6" name="Oval 27"/>
            <p:cNvSpPr>
              <a:spLocks noChangeArrowheads="1"/>
            </p:cNvSpPr>
            <p:nvPr/>
          </p:nvSpPr>
          <p:spPr bwMode="auto">
            <a:xfrm>
              <a:off x="864" y="0"/>
              <a:ext cx="288" cy="28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eaLnBrk="1" hangingPunct="1">
                <a:spcBef>
                  <a:spcPct val="50000"/>
                </a:spcBef>
                <a:buFont typeface="Arial" panose="020B0604020202020204" pitchFamily="34" charset="0"/>
                <a:buNone/>
              </a:pPr>
              <a:endParaRPr lang="zh-CN" altLang="en-US" sz="1800">
                <a:latin typeface="Times New Roman" panose="02020603050405020304" pitchFamily="18" charset="0"/>
              </a:endParaRPr>
            </a:p>
          </p:txBody>
        </p:sp>
      </p:grpSp>
      <p:sp>
        <p:nvSpPr>
          <p:cNvPr id="7" name="Rectangle 28"/>
          <p:cNvSpPr>
            <a:spLocks noChangeArrowheads="1"/>
          </p:cNvSpPr>
          <p:nvPr/>
        </p:nvSpPr>
        <p:spPr bwMode="auto">
          <a:xfrm>
            <a:off x="2488636" y="2805240"/>
            <a:ext cx="887015" cy="61079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68580" tIns="34290" rIns="68580" bIns="34290" anchor="ctr"/>
          <a:lstStyle/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endParaRPr lang="zh-CN" altLang="en-US" sz="1800">
              <a:latin typeface="Times New Roman" panose="02020603050405020304" pitchFamily="18" charset="0"/>
            </a:endParaRPr>
          </a:p>
        </p:txBody>
      </p:sp>
      <p:grpSp>
        <p:nvGrpSpPr>
          <p:cNvPr id="8" name="Group 30"/>
          <p:cNvGrpSpPr/>
          <p:nvPr/>
        </p:nvGrpSpPr>
        <p:grpSpPr>
          <a:xfrm>
            <a:off x="3589963" y="2865962"/>
            <a:ext cx="400050" cy="418900"/>
            <a:chOff x="0" y="0"/>
            <a:chExt cx="336" cy="479"/>
          </a:xfrm>
        </p:grpSpPr>
        <p:grpSp>
          <p:nvGrpSpPr>
            <p:cNvPr id="9" name="Group 31"/>
            <p:cNvGrpSpPr/>
            <p:nvPr/>
          </p:nvGrpSpPr>
          <p:grpSpPr>
            <a:xfrm>
              <a:off x="0" y="4"/>
              <a:ext cx="336" cy="475"/>
              <a:chOff x="0" y="0"/>
              <a:chExt cx="336" cy="475"/>
            </a:xfrm>
          </p:grpSpPr>
          <p:sp>
            <p:nvSpPr>
              <p:cNvPr id="11" name="Arc 32"/>
              <p:cNvSpPr>
                <a:spLocks noChangeArrowheads="1"/>
              </p:cNvSpPr>
              <p:nvPr/>
            </p:nvSpPr>
            <p:spPr bwMode="auto">
              <a:xfrm>
                <a:off x="0" y="96"/>
                <a:ext cx="96" cy="19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2 h 21600"/>
                  <a:gd name="T4" fmla="*/ 0 w 21600"/>
                  <a:gd name="T5" fmla="*/ 0 h 21600"/>
                  <a:gd name="T6" fmla="*/ 0 w 21600"/>
                  <a:gd name="T7" fmla="*/ 2 h 21600"/>
                  <a:gd name="T8" fmla="*/ 0 w 21600"/>
                  <a:gd name="T9" fmla="*/ 2 h 21600"/>
                  <a:gd name="T10" fmla="*/ 0 w 21600"/>
                  <a:gd name="T11" fmla="*/ 0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1600" h="21600" fill="none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" name="Text Box 33"/>
              <p:cNvSpPr txBox="1">
                <a:spLocks noChangeArrowheads="1"/>
              </p:cNvSpPr>
              <p:nvPr/>
            </p:nvSpPr>
            <p:spPr bwMode="auto">
              <a:xfrm>
                <a:off x="96" y="0"/>
                <a:ext cx="240" cy="47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endParaRPr lang="zh-CN" altLang="en-US" sz="2100" b="1">
                  <a:latin typeface="Times New Roman" panose="02020603050405020304" pitchFamily="18" charset="0"/>
                </a:endParaRPr>
              </a:p>
            </p:txBody>
          </p:sp>
        </p:grpSp>
        <p:graphicFrame>
          <p:nvGraphicFramePr>
            <p:cNvPr id="10" name="Object 2"/>
            <p:cNvGraphicFramePr>
              <a:graphicFrameLocks noChangeAspect="1"/>
            </p:cNvGraphicFramePr>
            <p:nvPr/>
          </p:nvGraphicFramePr>
          <p:xfrm>
            <a:off x="107" y="0"/>
            <a:ext cx="190" cy="2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2" imgW="127635" imgH="178435" progId="Equation.DSMT4">
                    <p:embed/>
                  </p:oleObj>
                </mc:Choice>
                <mc:Fallback>
                  <p:oleObj r:id="rId2" imgW="127635" imgH="178435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107" y="0"/>
                          <a:ext cx="190" cy="2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组合 34"/>
          <p:cNvGrpSpPr/>
          <p:nvPr/>
        </p:nvGrpSpPr>
        <p:grpSpPr>
          <a:xfrm>
            <a:off x="3369826" y="2728509"/>
            <a:ext cx="1166178" cy="415528"/>
            <a:chOff x="2674906" y="1142984"/>
            <a:chExt cx="1555103" cy="554078"/>
          </a:xfrm>
        </p:grpSpPr>
        <p:graphicFrame>
          <p:nvGraphicFramePr>
            <p:cNvPr id="14" name="Object 3"/>
            <p:cNvGraphicFramePr>
              <a:graphicFrameLocks noChangeAspect="1"/>
            </p:cNvGraphicFramePr>
            <p:nvPr/>
          </p:nvGraphicFramePr>
          <p:xfrm>
            <a:off x="3926801" y="1142984"/>
            <a:ext cx="303208" cy="5540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39700" imgH="228600" progId="Equation.DSMT4">
                    <p:embed/>
                  </p:oleObj>
                </mc:Choice>
                <mc:Fallback>
                  <p:oleObj name="Equation" r:id="rId4" imgW="139700" imgH="228600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926801" y="1142984"/>
                          <a:ext cx="303208" cy="5540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Line 35"/>
            <p:cNvSpPr>
              <a:spLocks noChangeShapeType="1"/>
            </p:cNvSpPr>
            <p:nvPr/>
          </p:nvSpPr>
          <p:spPr bwMode="auto">
            <a:xfrm>
              <a:off x="2674906" y="1659887"/>
              <a:ext cx="1379732" cy="0"/>
            </a:xfrm>
            <a:prstGeom prst="line">
              <a:avLst/>
            </a:prstGeom>
            <a:ln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6" name="组合 37"/>
          <p:cNvGrpSpPr/>
          <p:nvPr/>
        </p:nvGrpSpPr>
        <p:grpSpPr>
          <a:xfrm>
            <a:off x="3367848" y="2241519"/>
            <a:ext cx="710804" cy="869181"/>
            <a:chOff x="2672849" y="484978"/>
            <a:chExt cx="946714" cy="1159410"/>
          </a:xfrm>
        </p:grpSpPr>
        <p:sp>
          <p:nvSpPr>
            <p:cNvPr id="17" name="Line 24"/>
            <p:cNvSpPr>
              <a:spLocks noChangeShapeType="1"/>
            </p:cNvSpPr>
            <p:nvPr/>
          </p:nvSpPr>
          <p:spPr bwMode="auto">
            <a:xfrm flipV="1">
              <a:off x="2672849" y="920019"/>
              <a:ext cx="946714" cy="724369"/>
            </a:xfrm>
            <a:prstGeom prst="line">
              <a:avLst/>
            </a:prstGeom>
            <a:ln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18" name="Object 4"/>
            <p:cNvGraphicFramePr>
              <a:graphicFrameLocks noChangeAspect="1"/>
            </p:cNvGraphicFramePr>
            <p:nvPr/>
          </p:nvGraphicFramePr>
          <p:xfrm>
            <a:off x="3192724" y="484978"/>
            <a:ext cx="358447" cy="5230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6" imgW="165100" imgH="215900" progId="Equation.3">
                    <p:embed/>
                  </p:oleObj>
                </mc:Choice>
                <mc:Fallback>
                  <p:oleObj r:id="rId6" imgW="165100" imgH="2159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192724" y="484978"/>
                          <a:ext cx="358447" cy="5230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40"/>
          <p:cNvGrpSpPr/>
          <p:nvPr/>
        </p:nvGrpSpPr>
        <p:grpSpPr>
          <a:xfrm>
            <a:off x="1020822" y="613081"/>
            <a:ext cx="6030515" cy="577453"/>
            <a:chOff x="340" y="2251"/>
            <a:chExt cx="5065" cy="485"/>
          </a:xfrm>
        </p:grpSpPr>
        <p:sp>
          <p:nvSpPr>
            <p:cNvPr id="20" name="TextBox 19"/>
            <p:cNvSpPr txBox="1"/>
            <p:nvPr/>
          </p:nvSpPr>
          <p:spPr>
            <a:xfrm>
              <a:off x="340" y="2251"/>
              <a:ext cx="5065" cy="485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  <a:defRPr/>
              </a:pPr>
              <a:r>
                <a:rPr lang="zh-CN" altLang="en-US" sz="21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幼圆" panose="02010509060101010101" pitchFamily="49" charset="-122"/>
                  <a:ea typeface="幼圆" panose="02010509060101010101" pitchFamily="49" charset="-122"/>
                </a:rPr>
                <a:t> </a:t>
              </a:r>
              <a:r>
                <a:rPr lang="zh-CN" altLang="en-US" sz="2100" b="1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问题</a:t>
              </a:r>
              <a:r>
                <a:rPr lang="en-US" altLang="zh-CN" sz="2100" b="1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3</a:t>
              </a:r>
              <a:r>
                <a:rPr lang="zh-CN" altLang="en-US" sz="2100" b="1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． </a:t>
              </a:r>
              <a:r>
                <a:rPr lang="zh-CN" altLang="en-US" sz="2100" b="1">
                  <a:latin typeface="黑体" panose="02010609060101010101" pitchFamily="49" charset="-122"/>
                  <a:ea typeface="黑体" panose="02010609060101010101" pitchFamily="49" charset="-122"/>
                </a:rPr>
                <a:t>某人拉车，沿着绳子方向上的力为  ，</a:t>
              </a:r>
            </a:p>
          </p:txBody>
        </p:sp>
        <p:graphicFrame>
          <p:nvGraphicFramePr>
            <p:cNvPr id="21" name="Object 5"/>
            <p:cNvGraphicFramePr>
              <a:graphicFrameLocks noChangeAspect="1"/>
            </p:cNvGraphicFramePr>
            <p:nvPr/>
          </p:nvGraphicFramePr>
          <p:xfrm>
            <a:off x="4803" y="2325"/>
            <a:ext cx="226" cy="3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8" imgW="165100" imgH="215900" progId="Equation.3">
                    <p:embed/>
                  </p:oleObj>
                </mc:Choice>
                <mc:Fallback>
                  <p:oleObj r:id="rId8" imgW="165100" imgH="2159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4803" y="2325"/>
                          <a:ext cx="226" cy="3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" name="Group 37"/>
          <p:cNvGrpSpPr/>
          <p:nvPr/>
        </p:nvGrpSpPr>
        <p:grpSpPr>
          <a:xfrm>
            <a:off x="1089880" y="1090789"/>
            <a:ext cx="6030515" cy="577453"/>
            <a:chOff x="353" y="829"/>
            <a:chExt cx="5065" cy="485"/>
          </a:xfrm>
        </p:grpSpPr>
        <p:sp>
          <p:nvSpPr>
            <p:cNvPr id="23" name="TextBox 22"/>
            <p:cNvSpPr txBox="1"/>
            <p:nvPr/>
          </p:nvSpPr>
          <p:spPr>
            <a:xfrm>
              <a:off x="353" y="829"/>
              <a:ext cx="5065" cy="48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lnSpc>
                  <a:spcPct val="150000"/>
                </a:lnSpc>
                <a:defRPr/>
              </a:pPr>
              <a:r>
                <a:rPr lang="zh-CN" altLang="en-US" sz="2100">
                  <a:latin typeface="黑体" panose="02010609060101010101" pitchFamily="49" charset="-122"/>
                  <a:ea typeface="黑体" panose="02010609060101010101" pitchFamily="49" charset="-122"/>
                </a:rPr>
                <a:t>车的位移为  </a:t>
              </a:r>
              <a:r>
                <a:rPr lang="zh-CN" altLang="en-US" sz="21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幼圆" panose="02010509060101010101" pitchFamily="49" charset="-122"/>
                  <a:ea typeface="幼圆" panose="02010509060101010101" pitchFamily="49" charset="-122"/>
                </a:rPr>
                <a:t>，</a:t>
              </a:r>
            </a:p>
          </p:txBody>
        </p:sp>
        <p:graphicFrame>
          <p:nvGraphicFramePr>
            <p:cNvPr id="24" name="Object 6"/>
            <p:cNvGraphicFramePr>
              <a:graphicFrameLocks noChangeAspect="1"/>
            </p:cNvGraphicFramePr>
            <p:nvPr/>
          </p:nvGraphicFramePr>
          <p:xfrm>
            <a:off x="1570" y="911"/>
            <a:ext cx="191" cy="3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9" imgW="139700" imgH="228600" progId="Equation.3">
                    <p:embed/>
                  </p:oleObj>
                </mc:Choice>
                <mc:Fallback>
                  <p:oleObj r:id="rId9" imgW="139700" imgH="2286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1570" y="911"/>
                          <a:ext cx="191" cy="3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Group 39"/>
          <p:cNvGrpSpPr/>
          <p:nvPr/>
        </p:nvGrpSpPr>
        <p:grpSpPr>
          <a:xfrm>
            <a:off x="1067255" y="1077374"/>
            <a:ext cx="6030516" cy="1062028"/>
            <a:chOff x="334" y="2686"/>
            <a:chExt cx="5065" cy="892"/>
          </a:xfrm>
        </p:grpSpPr>
        <p:sp>
          <p:nvSpPr>
            <p:cNvPr id="26" name="TextBox 25"/>
            <p:cNvSpPr txBox="1"/>
            <p:nvPr/>
          </p:nvSpPr>
          <p:spPr>
            <a:xfrm>
              <a:off x="334" y="2686"/>
              <a:ext cx="5065" cy="89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lnSpc>
                  <a:spcPct val="150000"/>
                </a:lnSpc>
                <a:defRPr/>
              </a:pPr>
              <a:r>
                <a:rPr lang="zh-CN" altLang="en-US" sz="2100" b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          </a:t>
              </a:r>
              <a:r>
                <a:rPr lang="zh-CN" altLang="en-US" sz="21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黑体" panose="02010609060101010101" pitchFamily="49" charset="-122"/>
                  <a:ea typeface="黑体" panose="02010609060101010101" pitchFamily="49" charset="-122"/>
                </a:rPr>
                <a:t>   </a:t>
              </a:r>
              <a:r>
                <a:rPr lang="zh-CN" altLang="en-US" sz="2100" b="1">
                  <a:latin typeface="黑体" panose="02010609060101010101" pitchFamily="49" charset="-122"/>
                  <a:ea typeface="黑体" panose="02010609060101010101" pitchFamily="49" charset="-122"/>
                </a:rPr>
                <a:t>力和位移的夹角为  ，力所做的</a:t>
              </a:r>
            </a:p>
            <a:p>
              <a:pPr eaLnBrk="1" hangingPunct="1">
                <a:lnSpc>
                  <a:spcPct val="150000"/>
                </a:lnSpc>
                <a:defRPr/>
              </a:pPr>
              <a:r>
                <a:rPr lang="zh-CN" altLang="en-US" sz="2100" b="1">
                  <a:latin typeface="黑体" panose="02010609060101010101" pitchFamily="49" charset="-122"/>
                  <a:ea typeface="黑体" panose="02010609060101010101" pitchFamily="49" charset="-122"/>
                </a:rPr>
                <a:t>功为多少？</a:t>
              </a:r>
            </a:p>
          </p:txBody>
        </p:sp>
        <p:graphicFrame>
          <p:nvGraphicFramePr>
            <p:cNvPr id="27" name="Object 7"/>
            <p:cNvGraphicFramePr>
              <a:graphicFrameLocks noChangeAspect="1"/>
            </p:cNvGraphicFramePr>
            <p:nvPr/>
          </p:nvGraphicFramePr>
          <p:xfrm>
            <a:off x="3696" y="2822"/>
            <a:ext cx="174" cy="2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11" imgW="127000" imgH="177165" progId="Equation.3">
                    <p:embed/>
                  </p:oleObj>
                </mc:Choice>
                <mc:Fallback>
                  <p:oleObj r:id="rId11" imgW="127000" imgH="177165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696" y="2822"/>
                          <a:ext cx="174" cy="2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9" name="对象 28"/>
          <p:cNvGraphicFramePr>
            <a:graphicFrameLocks noChangeAspect="1"/>
          </p:cNvGraphicFramePr>
          <p:nvPr/>
        </p:nvGraphicFramePr>
        <p:xfrm>
          <a:off x="2459685" y="3959058"/>
          <a:ext cx="2827372" cy="5719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28065" imgH="241300" progId="Equation.DSMT4">
                  <p:embed/>
                </p:oleObj>
              </mc:Choice>
              <mc:Fallback>
                <p:oleObj name="Equation" r:id="rId13" imgW="1028065" imgH="2413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459685" y="3959058"/>
                        <a:ext cx="2827372" cy="5719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36959" y="980986"/>
            <a:ext cx="4905375" cy="553998"/>
          </a:xfrm>
          <a:prstGeom prst="rect">
            <a:avLst/>
          </a:prstGeom>
          <a:noFill/>
        </p:spPr>
        <p:txBody>
          <a:bodyPr lIns="68580" tIns="34290" rIns="68580" bIns="34290">
            <a:sp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 sz="21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问题</a:t>
            </a:r>
            <a:r>
              <a:rPr lang="en-US" altLang="zh-CN" sz="21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21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．</a:t>
            </a:r>
            <a:r>
              <a:rPr lang="zh-CN" altLang="en-US" sz="2100" b="1">
                <a:latin typeface="黑体" panose="02010609060101010101" pitchFamily="49" charset="-122"/>
                <a:ea typeface="黑体" panose="02010609060101010101" pitchFamily="49" charset="-122"/>
              </a:rPr>
              <a:t>决定功的大小的量有哪几个？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167805" y="3350491"/>
            <a:ext cx="4369473" cy="658638"/>
          </a:xfrm>
          <a:prstGeom prst="rect">
            <a:avLst/>
          </a:prstGeom>
          <a:noFill/>
          <a:ln w="9525">
            <a:noFill/>
            <a:miter lim="800000"/>
          </a:ln>
        </p:spPr>
      </p:pic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3975818" y="3399209"/>
          <a:ext cx="267890" cy="482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5100" imgH="215900" progId="Equation.DSMT4">
                  <p:embed/>
                </p:oleObj>
              </mc:Choice>
              <mc:Fallback>
                <p:oleObj name="Equation" r:id="rId3" imgW="165100" imgH="2159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975818" y="3399209"/>
                        <a:ext cx="267890" cy="4822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4479220" y="3399209"/>
          <a:ext cx="226219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700" imgH="228600" progId="Equation.DSMT4">
                  <p:embed/>
                </p:oleObj>
              </mc:Choice>
              <mc:Fallback>
                <p:oleObj name="Equation" r:id="rId5" imgW="139700" imgH="228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479220" y="3399209"/>
                        <a:ext cx="226219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5388306" y="3506366"/>
          <a:ext cx="321469" cy="397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7000" imgH="177165" progId="Equation.DSMT4">
                  <p:embed/>
                </p:oleObj>
              </mc:Choice>
              <mc:Fallback>
                <p:oleObj name="Equation" r:id="rId7" imgW="127000" imgH="1771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5388306" y="3506366"/>
                        <a:ext cx="321469" cy="3976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2107407" y="3043212"/>
            <a:ext cx="5304235" cy="34529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10151A"/>
              </a:gs>
            </a:gsLst>
            <a:lin ang="5400000" scaled="1"/>
          </a:gradFill>
          <a:ln w="9525">
            <a:miter lim="800000"/>
          </a:ln>
          <a:scene3d>
            <a:camera prst="legacyPerspectiveBottomLeft">
              <a:rot lat="600000" lon="0" rev="0"/>
            </a:camera>
            <a:lightRig rig="legacyFlat3" dir="t"/>
          </a:scene3d>
          <a:sp3d extrusionH="36306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 wrap="none" lIns="68580" tIns="34290" rIns="68580" bIns="34290" anchor="ctr">
            <a:flatTx/>
          </a:bodyPr>
          <a:lstStyle/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endParaRPr lang="zh-CN" altLang="en-US" sz="1800">
              <a:latin typeface="Times New Roman" panose="02020603050405020304" pitchFamily="18" charset="0"/>
            </a:endParaRPr>
          </a:p>
        </p:txBody>
      </p:sp>
      <p:grpSp>
        <p:nvGrpSpPr>
          <p:cNvPr id="9" name="Group 23"/>
          <p:cNvGrpSpPr/>
          <p:nvPr/>
        </p:nvGrpSpPr>
        <p:grpSpPr>
          <a:xfrm>
            <a:off x="2258616" y="1985937"/>
            <a:ext cx="1928813" cy="1051322"/>
            <a:chOff x="3114" y="2625"/>
            <a:chExt cx="1562" cy="819"/>
          </a:xfrm>
        </p:grpSpPr>
        <p:sp>
          <p:nvSpPr>
            <p:cNvPr id="10" name="Line 24"/>
            <p:cNvSpPr>
              <a:spLocks noChangeShapeType="1"/>
            </p:cNvSpPr>
            <p:nvPr/>
          </p:nvSpPr>
          <p:spPr bwMode="auto">
            <a:xfrm flipV="1">
              <a:off x="3821" y="2625"/>
              <a:ext cx="575" cy="423"/>
            </a:xfrm>
            <a:prstGeom prst="line">
              <a:avLst/>
            </a:prstGeom>
            <a:ln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zh-CN" altLang="en-US"/>
            </a:p>
          </p:txBody>
        </p:sp>
        <p:grpSp>
          <p:nvGrpSpPr>
            <p:cNvPr id="11" name="Group 25"/>
            <p:cNvGrpSpPr/>
            <p:nvPr/>
          </p:nvGrpSpPr>
          <p:grpSpPr>
            <a:xfrm>
              <a:off x="3175" y="3286"/>
              <a:ext cx="576" cy="158"/>
              <a:chOff x="0" y="0"/>
              <a:chExt cx="1152" cy="288"/>
            </a:xfrm>
          </p:grpSpPr>
          <p:sp>
            <p:nvSpPr>
              <p:cNvPr id="19" name="Oval 2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88" cy="288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eaLnBrk="1" hangingPunct="1"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endParaRPr lang="zh-CN" altLang="en-US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" name="Oval 27"/>
              <p:cNvSpPr>
                <a:spLocks noChangeArrowheads="1"/>
              </p:cNvSpPr>
              <p:nvPr/>
            </p:nvSpPr>
            <p:spPr bwMode="auto">
              <a:xfrm>
                <a:off x="864" y="0"/>
                <a:ext cx="288" cy="288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eaLnBrk="1" hangingPunct="1"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endParaRPr lang="zh-CN" altLang="en-US" sz="18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2" name="Rectangle 28"/>
            <p:cNvSpPr>
              <a:spLocks noChangeArrowheads="1"/>
            </p:cNvSpPr>
            <p:nvPr/>
          </p:nvSpPr>
          <p:spPr bwMode="auto">
            <a:xfrm>
              <a:off x="3114" y="2805"/>
              <a:ext cx="718" cy="47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eaLnBrk="1" hangingPunct="1">
                <a:spcBef>
                  <a:spcPct val="50000"/>
                </a:spcBef>
                <a:buFont typeface="Arial" panose="020B0604020202020204" pitchFamily="34" charset="0"/>
                <a:buNone/>
              </a:pPr>
              <a:endParaRPr lang="zh-CN" altLang="en-US" sz="1800">
                <a:latin typeface="Times New Roman" panose="02020603050405020304" pitchFamily="18" charset="0"/>
              </a:endParaRPr>
            </a:p>
          </p:txBody>
        </p:sp>
        <p:grpSp>
          <p:nvGrpSpPr>
            <p:cNvPr id="13" name="Group 30"/>
            <p:cNvGrpSpPr/>
            <p:nvPr/>
          </p:nvGrpSpPr>
          <p:grpSpPr>
            <a:xfrm>
              <a:off x="4006" y="2852"/>
              <a:ext cx="324" cy="327"/>
              <a:chOff x="0" y="0"/>
              <a:chExt cx="336" cy="481"/>
            </a:xfrm>
          </p:grpSpPr>
          <p:grpSp>
            <p:nvGrpSpPr>
              <p:cNvPr id="15" name="Group 31"/>
              <p:cNvGrpSpPr/>
              <p:nvPr/>
            </p:nvGrpSpPr>
            <p:grpSpPr>
              <a:xfrm>
                <a:off x="0" y="4"/>
                <a:ext cx="336" cy="477"/>
                <a:chOff x="0" y="0"/>
                <a:chExt cx="336" cy="477"/>
              </a:xfrm>
            </p:grpSpPr>
            <p:sp>
              <p:nvSpPr>
                <p:cNvPr id="17" name="Arc 32"/>
                <p:cNvSpPr>
                  <a:spLocks noChangeArrowheads="1"/>
                </p:cNvSpPr>
                <p:nvPr/>
              </p:nvSpPr>
              <p:spPr bwMode="auto">
                <a:xfrm>
                  <a:off x="0" y="96"/>
                  <a:ext cx="96" cy="19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2 h 21600"/>
                    <a:gd name="T4" fmla="*/ 0 w 21600"/>
                    <a:gd name="T5" fmla="*/ 0 h 21600"/>
                    <a:gd name="T6" fmla="*/ 0 w 21600"/>
                    <a:gd name="T7" fmla="*/ 2 h 21600"/>
                    <a:gd name="T8" fmla="*/ 0 w 21600"/>
                    <a:gd name="T9" fmla="*/ 2 h 21600"/>
                    <a:gd name="T10" fmla="*/ 0 w 21600"/>
                    <a:gd name="T11" fmla="*/ 0 h 216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1600" h="21600" fill="none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96" y="0"/>
                  <a:ext cx="240" cy="4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  <a:buFont typeface="Arial" panose="020B0604020202020204" pitchFamily="34" charset="0"/>
                    <a:buNone/>
                  </a:pPr>
                  <a:endParaRPr lang="zh-CN" altLang="en-US" sz="2100" b="1">
                    <a:latin typeface="Times New Roman" panose="02020603050405020304" pitchFamily="18" charset="0"/>
                  </a:endParaRPr>
                </a:p>
              </p:txBody>
            </p:sp>
          </p:grpSp>
          <p:graphicFrame>
            <p:nvGraphicFramePr>
              <p:cNvPr id="16" name="Object 5"/>
              <p:cNvGraphicFramePr>
                <a:graphicFrameLocks noChangeAspect="1"/>
              </p:cNvGraphicFramePr>
              <p:nvPr/>
            </p:nvGraphicFramePr>
            <p:xfrm>
              <a:off x="107" y="0"/>
              <a:ext cx="190" cy="26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r:id="rId9" imgW="127635" imgH="178435" progId="Equation.DSMT4">
                      <p:embed/>
                    </p:oleObj>
                  </mc:Choice>
                  <mc:Fallback>
                    <p:oleObj r:id="rId9" imgW="127635" imgH="178435" progId="Equation.DSMT4">
                      <p:embed/>
                      <p:pic>
                        <p:nvPicPr>
                          <p:cNvPr id="0" name="OLE substitute image"/>
                          <p:cNvPicPr/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tretch>
                            <a:fillRect/>
                          </a:stretch>
                        </p:blipFill>
                        <p:spPr>
                          <a:xfrm>
                            <a:off x="107" y="0"/>
                            <a:ext cx="190" cy="26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4" name="Line 35"/>
            <p:cNvSpPr>
              <a:spLocks noChangeShapeType="1"/>
            </p:cNvSpPr>
            <p:nvPr/>
          </p:nvSpPr>
          <p:spPr bwMode="auto">
            <a:xfrm>
              <a:off x="3838" y="3052"/>
              <a:ext cx="838" cy="0"/>
            </a:xfrm>
            <a:prstGeom prst="line">
              <a:avLst/>
            </a:prstGeom>
            <a:ln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zh-CN" altLang="en-US"/>
            </a:p>
          </p:txBody>
        </p:sp>
      </p:grpSp>
      <p:graphicFrame>
        <p:nvGraphicFramePr>
          <p:cNvPr id="21" name="Object 6"/>
          <p:cNvGraphicFramePr>
            <a:graphicFrameLocks noChangeAspect="1"/>
          </p:cNvGraphicFramePr>
          <p:nvPr/>
        </p:nvGraphicFramePr>
        <p:xfrm>
          <a:off x="4115406" y="2146672"/>
          <a:ext cx="227410" cy="415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1" imgW="139700" imgH="228600" progId="Equation.3">
                  <p:embed/>
                </p:oleObj>
              </mc:Choice>
              <mc:Fallback>
                <p:oleObj r:id="rId11" imgW="1397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115406" y="2146672"/>
                        <a:ext cx="227410" cy="4155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7"/>
          <p:cNvGraphicFramePr>
            <a:graphicFrameLocks noChangeAspect="1"/>
          </p:cNvGraphicFramePr>
          <p:nvPr/>
        </p:nvGraphicFramePr>
        <p:xfrm>
          <a:off x="3562868" y="1581567"/>
          <a:ext cx="269081" cy="391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3" imgW="165100" imgH="215900" progId="Equation.3">
                  <p:embed/>
                </p:oleObj>
              </mc:Choice>
              <mc:Fallback>
                <p:oleObj r:id="rId13" imgW="165100" imgH="2159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562868" y="1581567"/>
                        <a:ext cx="269081" cy="3917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2515" name="Object 2"/>
          <p:cNvGraphicFramePr>
            <a:graphicFrameLocks noChangeAspect="1"/>
          </p:cNvGraphicFramePr>
          <p:nvPr/>
        </p:nvGraphicFramePr>
        <p:xfrm>
          <a:off x="541195" y="1101254"/>
          <a:ext cx="8257645" cy="1594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50230" imgH="1095375" progId="Word.Document.8">
                  <p:embed/>
                </p:oleObj>
              </mc:Choice>
              <mc:Fallback>
                <p:oleObj name="Document" r:id="rId2" imgW="5650230" imgH="109537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541195" y="1101254"/>
                        <a:ext cx="8257645" cy="15941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2516" name="Object 2"/>
          <p:cNvGraphicFramePr>
            <a:graphicFrameLocks noChangeAspect="1"/>
          </p:cNvGraphicFramePr>
          <p:nvPr/>
        </p:nvGraphicFramePr>
        <p:xfrm>
          <a:off x="706438" y="2399240"/>
          <a:ext cx="4981131" cy="13948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3386455" imgH="947420" progId="Word.Document.8">
                  <p:embed/>
                </p:oleObj>
              </mc:Choice>
              <mc:Fallback>
                <p:oleObj name="Document" r:id="rId4" imgW="3386455" imgH="94742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06438" y="2399240"/>
                        <a:ext cx="4981131" cy="13948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2517" name="Picture 5"/>
          <p:cNvPicPr>
            <a:picLocks noChangeAspect="1" noChangeArrowheads="1"/>
          </p:cNvPicPr>
          <p:nvPr/>
        </p:nvPicPr>
        <p:blipFill>
          <a:blip r:embed="rId6"/>
          <a:stretch>
            <a:fillRect/>
          </a:stretch>
        </p:blipFill>
        <p:spPr bwMode="auto">
          <a:xfrm>
            <a:off x="6496335" y="1630839"/>
            <a:ext cx="1573607" cy="1630978"/>
          </a:xfrm>
          <a:prstGeom prst="rect">
            <a:avLst/>
          </a:prstGeom>
          <a:noFill/>
          <a:ln w="9525">
            <a:noFill/>
            <a:miter lim="800000"/>
          </a:ln>
        </p:spPr>
      </p:pic>
      <p:graphicFrame>
        <p:nvGraphicFramePr>
          <p:cNvPr id="192518" name="Object 6"/>
          <p:cNvGraphicFramePr>
            <a:graphicFrameLocks noChangeAspect="1"/>
          </p:cNvGraphicFramePr>
          <p:nvPr/>
        </p:nvGraphicFramePr>
        <p:xfrm>
          <a:off x="784415" y="3224287"/>
          <a:ext cx="5500379" cy="983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3681730" imgH="658495" progId="Word.Document.8">
                  <p:embed/>
                </p:oleObj>
              </mc:Choice>
              <mc:Fallback>
                <p:oleObj name="Document" r:id="rId7" imgW="3681730" imgH="65849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84415" y="3224287"/>
                        <a:ext cx="5500379" cy="9839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10532" y="418788"/>
            <a:ext cx="2027966" cy="53668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向量夹角</a:t>
            </a:r>
            <a:endParaRPr lang="zh-CN" altLang="zh-CN" sz="24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2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2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50"/>
          <p:cNvGrpSpPr/>
          <p:nvPr/>
        </p:nvGrpSpPr>
        <p:grpSpPr>
          <a:xfrm>
            <a:off x="2107407" y="1657351"/>
            <a:ext cx="5304235" cy="860822"/>
            <a:chOff x="1298554" y="1236911"/>
            <a:chExt cx="7071816" cy="1147912"/>
          </a:xfrm>
        </p:grpSpPr>
        <p:sp>
          <p:nvSpPr>
            <p:cNvPr id="3" name="Rectangle 22"/>
            <p:cNvSpPr>
              <a:spLocks noChangeArrowheads="1"/>
            </p:cNvSpPr>
            <p:nvPr/>
          </p:nvSpPr>
          <p:spPr bwMode="auto">
            <a:xfrm>
              <a:off x="1298554" y="2339104"/>
              <a:ext cx="7071816" cy="4571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100000">
                  <a:srgbClr val="10151A"/>
                </a:gs>
              </a:gsLst>
              <a:lin ang="5400000" scaled="1"/>
            </a:gradFill>
            <a:ln w="9525">
              <a:miter lim="800000"/>
            </a:ln>
            <a:scene3d>
              <a:camera prst="legacyPerspectiveBottomLeft">
                <a:rot lat="600000" lon="0" rev="0"/>
              </a:camera>
              <a:lightRig rig="legacyFlat3" dir="t"/>
            </a:scene3d>
            <a:sp3d extrusionH="3630600" prstMaterial="legacyMatte">
              <a:bevelT w="13500" h="13500" prst="angle"/>
              <a:bevelB w="13500" h="13500" prst="angle"/>
              <a:extrusionClr>
                <a:schemeClr val="bg2"/>
              </a:extrusionClr>
            </a:sp3d>
          </p:spPr>
          <p:txBody>
            <a:bodyPr wrap="none" anchor="ctr">
              <a:flatTx/>
            </a:bodyPr>
            <a:lstStyle/>
            <a:p>
              <a:pPr eaLnBrk="1" hangingPunct="1">
                <a:spcBef>
                  <a:spcPct val="50000"/>
                </a:spcBef>
                <a:buFont typeface="Arial" panose="020B0604020202020204" pitchFamily="34" charset="0"/>
                <a:buNone/>
              </a:pPr>
              <a:endParaRPr lang="zh-CN" altLang="en-US" sz="1800">
                <a:latin typeface="Times New Roman" panose="02020603050405020304" pitchFamily="18" charset="0"/>
              </a:endParaRPr>
            </a:p>
          </p:txBody>
        </p:sp>
        <p:grpSp>
          <p:nvGrpSpPr>
            <p:cNvPr id="4" name="Group 25"/>
            <p:cNvGrpSpPr/>
            <p:nvPr/>
          </p:nvGrpSpPr>
          <p:grpSpPr>
            <a:xfrm>
              <a:off x="1600600" y="2060602"/>
              <a:ext cx="948360" cy="270568"/>
              <a:chOff x="0" y="0"/>
              <a:chExt cx="1152" cy="288"/>
            </a:xfrm>
          </p:grpSpPr>
          <p:sp>
            <p:nvSpPr>
              <p:cNvPr id="6" name="Oval 2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88" cy="288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eaLnBrk="1" hangingPunct="1"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endParaRPr lang="zh-CN" altLang="en-US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" name="Oval 27"/>
              <p:cNvSpPr>
                <a:spLocks noChangeArrowheads="1"/>
              </p:cNvSpPr>
              <p:nvPr/>
            </p:nvSpPr>
            <p:spPr bwMode="auto">
              <a:xfrm>
                <a:off x="864" y="0"/>
                <a:ext cx="288" cy="288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eaLnBrk="1" hangingPunct="1"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endParaRPr lang="zh-CN" altLang="en-US" sz="18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5" name="Rectangle 28"/>
            <p:cNvSpPr>
              <a:spLocks noChangeArrowheads="1"/>
            </p:cNvSpPr>
            <p:nvPr/>
          </p:nvSpPr>
          <p:spPr bwMode="auto">
            <a:xfrm>
              <a:off x="1500166" y="1236911"/>
              <a:ext cx="1182157" cy="815129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eaLnBrk="1" hangingPunct="1">
                <a:spcBef>
                  <a:spcPct val="50000"/>
                </a:spcBef>
                <a:buFont typeface="Arial" panose="020B0604020202020204" pitchFamily="34" charset="0"/>
                <a:buNone/>
              </a:pPr>
              <a:endParaRPr lang="zh-CN" altLang="en-US" sz="18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8" name="Group 30"/>
          <p:cNvGrpSpPr/>
          <p:nvPr/>
        </p:nvGrpSpPr>
        <p:grpSpPr>
          <a:xfrm>
            <a:off x="3359944" y="1718072"/>
            <a:ext cx="400050" cy="418900"/>
            <a:chOff x="0" y="0"/>
            <a:chExt cx="336" cy="479"/>
          </a:xfrm>
        </p:grpSpPr>
        <p:grpSp>
          <p:nvGrpSpPr>
            <p:cNvPr id="9" name="Group 31"/>
            <p:cNvGrpSpPr/>
            <p:nvPr/>
          </p:nvGrpSpPr>
          <p:grpSpPr>
            <a:xfrm>
              <a:off x="0" y="4"/>
              <a:ext cx="336" cy="475"/>
              <a:chOff x="0" y="0"/>
              <a:chExt cx="336" cy="475"/>
            </a:xfrm>
          </p:grpSpPr>
          <p:sp>
            <p:nvSpPr>
              <p:cNvPr id="11" name="Arc 32"/>
              <p:cNvSpPr>
                <a:spLocks noChangeArrowheads="1"/>
              </p:cNvSpPr>
              <p:nvPr/>
            </p:nvSpPr>
            <p:spPr bwMode="auto">
              <a:xfrm>
                <a:off x="0" y="96"/>
                <a:ext cx="96" cy="19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2 h 21600"/>
                  <a:gd name="T4" fmla="*/ 0 w 21600"/>
                  <a:gd name="T5" fmla="*/ 0 h 21600"/>
                  <a:gd name="T6" fmla="*/ 0 w 21600"/>
                  <a:gd name="T7" fmla="*/ 2 h 21600"/>
                  <a:gd name="T8" fmla="*/ 0 w 21600"/>
                  <a:gd name="T9" fmla="*/ 2 h 21600"/>
                  <a:gd name="T10" fmla="*/ 0 w 21600"/>
                  <a:gd name="T11" fmla="*/ 0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1600" h="21600" fill="none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2" name="Text Box 33"/>
              <p:cNvSpPr txBox="1">
                <a:spLocks noChangeArrowheads="1"/>
              </p:cNvSpPr>
              <p:nvPr/>
            </p:nvSpPr>
            <p:spPr bwMode="auto">
              <a:xfrm>
                <a:off x="96" y="0"/>
                <a:ext cx="240" cy="47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endParaRPr lang="zh-CN" altLang="en-US" sz="2100" b="1">
                  <a:latin typeface="Times New Roman" panose="02020603050405020304" pitchFamily="18" charset="0"/>
                </a:endParaRPr>
              </a:p>
            </p:txBody>
          </p:sp>
        </p:grpSp>
        <p:graphicFrame>
          <p:nvGraphicFramePr>
            <p:cNvPr id="10" name="Object 2"/>
            <p:cNvGraphicFramePr>
              <a:graphicFrameLocks noChangeAspect="1"/>
            </p:cNvGraphicFramePr>
            <p:nvPr/>
          </p:nvGraphicFramePr>
          <p:xfrm>
            <a:off x="107" y="0"/>
            <a:ext cx="190" cy="2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2" imgW="127635" imgH="178435" progId="Equation.DSMT4">
                    <p:embed/>
                  </p:oleObj>
                </mc:Choice>
                <mc:Fallback>
                  <p:oleObj r:id="rId2" imgW="127635" imgH="178435" progId="Equation.DSMT4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107" y="0"/>
                          <a:ext cx="190" cy="26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组合 44"/>
          <p:cNvGrpSpPr/>
          <p:nvPr/>
        </p:nvGrpSpPr>
        <p:grpSpPr>
          <a:xfrm>
            <a:off x="3152775" y="1587104"/>
            <a:ext cx="1101329" cy="415528"/>
            <a:chOff x="2692202" y="1142984"/>
            <a:chExt cx="1468626" cy="554078"/>
          </a:xfrm>
        </p:grpSpPr>
        <p:graphicFrame>
          <p:nvGraphicFramePr>
            <p:cNvPr id="14" name="Object 3"/>
            <p:cNvGraphicFramePr>
              <a:graphicFrameLocks noChangeAspect="1"/>
            </p:cNvGraphicFramePr>
            <p:nvPr/>
          </p:nvGraphicFramePr>
          <p:xfrm>
            <a:off x="3857620" y="1142984"/>
            <a:ext cx="303208" cy="5540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4" imgW="139700" imgH="228600" progId="Equation.3">
                    <p:embed/>
                  </p:oleObj>
                </mc:Choice>
                <mc:Fallback>
                  <p:oleObj r:id="rId4" imgW="139700" imgH="2286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857620" y="1142984"/>
                          <a:ext cx="303208" cy="5540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Line 35"/>
            <p:cNvSpPr>
              <a:spLocks noChangeShapeType="1"/>
            </p:cNvSpPr>
            <p:nvPr/>
          </p:nvSpPr>
          <p:spPr bwMode="auto">
            <a:xfrm>
              <a:off x="2692202" y="1659887"/>
              <a:ext cx="1379732" cy="0"/>
            </a:xfrm>
            <a:prstGeom prst="line">
              <a:avLst/>
            </a:prstGeom>
            <a:noFill/>
            <a:ln w="57150">
              <a:solidFill>
                <a:srgbClr val="808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6" name="组合 47"/>
          <p:cNvGrpSpPr/>
          <p:nvPr/>
        </p:nvGrpSpPr>
        <p:grpSpPr>
          <a:xfrm>
            <a:off x="3131344" y="1158479"/>
            <a:ext cx="710804" cy="810815"/>
            <a:chOff x="2664212" y="571480"/>
            <a:chExt cx="946714" cy="1081558"/>
          </a:xfrm>
        </p:grpSpPr>
        <p:sp>
          <p:nvSpPr>
            <p:cNvPr id="17" name="Line 24"/>
            <p:cNvSpPr>
              <a:spLocks noChangeShapeType="1"/>
            </p:cNvSpPr>
            <p:nvPr/>
          </p:nvSpPr>
          <p:spPr bwMode="auto">
            <a:xfrm flipV="1">
              <a:off x="2664212" y="928669"/>
              <a:ext cx="946714" cy="724369"/>
            </a:xfrm>
            <a:prstGeom prst="line">
              <a:avLst/>
            </a:prstGeom>
            <a:noFill/>
            <a:ln w="57150">
              <a:solidFill>
                <a:srgbClr val="808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18" name="Object 4"/>
            <p:cNvGraphicFramePr>
              <a:graphicFrameLocks noChangeAspect="1"/>
            </p:cNvGraphicFramePr>
            <p:nvPr/>
          </p:nvGraphicFramePr>
          <p:xfrm>
            <a:off x="3071802" y="571480"/>
            <a:ext cx="358447" cy="5230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6" imgW="165100" imgH="215900" progId="Equation.3">
                    <p:embed/>
                  </p:oleObj>
                </mc:Choice>
                <mc:Fallback>
                  <p:oleObj r:id="rId6" imgW="165100" imgH="2159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071802" y="571480"/>
                          <a:ext cx="358447" cy="52306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92"/>
          <p:cNvGrpSpPr/>
          <p:nvPr/>
        </p:nvGrpSpPr>
        <p:grpSpPr>
          <a:xfrm>
            <a:off x="3125391" y="751285"/>
            <a:ext cx="1446609" cy="1210865"/>
            <a:chOff x="-107" y="79"/>
            <a:chExt cx="960" cy="967"/>
          </a:xfrm>
        </p:grpSpPr>
        <p:sp>
          <p:nvSpPr>
            <p:cNvPr id="20" name="Line 93"/>
            <p:cNvSpPr>
              <a:spLocks noChangeShapeType="1"/>
            </p:cNvSpPr>
            <p:nvPr/>
          </p:nvSpPr>
          <p:spPr bwMode="auto">
            <a:xfrm flipV="1">
              <a:off x="-107" y="169"/>
              <a:ext cx="960" cy="877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tailEnd type="triangle" w="sm" len="med"/>
            </a:ln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21" name="Object 5"/>
            <p:cNvGraphicFramePr>
              <a:graphicFrameLocks noChangeAspect="1"/>
            </p:cNvGraphicFramePr>
            <p:nvPr/>
          </p:nvGraphicFramePr>
          <p:xfrm>
            <a:off x="498" y="79"/>
            <a:ext cx="162" cy="2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8" imgW="127000" imgH="229235" progId="Equation.3">
                    <p:embed/>
                  </p:oleObj>
                </mc:Choice>
                <mc:Fallback>
                  <p:oleObj r:id="rId8" imgW="127000" imgH="229235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498" y="79"/>
                          <a:ext cx="162" cy="2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" name="组合 19"/>
          <p:cNvGrpSpPr/>
          <p:nvPr/>
        </p:nvGrpSpPr>
        <p:grpSpPr>
          <a:xfrm>
            <a:off x="3134916" y="1533525"/>
            <a:ext cx="2303859" cy="423863"/>
            <a:chOff x="836513" y="3149561"/>
            <a:chExt cx="1981200" cy="565191"/>
          </a:xfrm>
        </p:grpSpPr>
        <p:sp>
          <p:nvSpPr>
            <p:cNvPr id="23" name="Line 50"/>
            <p:cNvSpPr>
              <a:spLocks noChangeShapeType="1"/>
            </p:cNvSpPr>
            <p:nvPr/>
          </p:nvSpPr>
          <p:spPr bwMode="auto">
            <a:xfrm>
              <a:off x="836513" y="3714752"/>
              <a:ext cx="19812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tailEnd type="triangle" w="sm" len="med"/>
            </a:ln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24" name="Object 6"/>
            <p:cNvGraphicFramePr>
              <a:graphicFrameLocks noChangeAspect="1"/>
            </p:cNvGraphicFramePr>
            <p:nvPr/>
          </p:nvGraphicFramePr>
          <p:xfrm>
            <a:off x="2357422" y="3149561"/>
            <a:ext cx="422251" cy="4937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10" imgW="127000" imgH="229235" progId="Equation.3">
                    <p:embed/>
                  </p:oleObj>
                </mc:Choice>
                <mc:Fallback>
                  <p:oleObj r:id="rId10" imgW="127000" imgH="229235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2357422" y="3149561"/>
                          <a:ext cx="422251" cy="49375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8423" name="Object 7"/>
          <p:cNvGraphicFramePr>
            <a:graphicFrameLocks noChangeAspect="1"/>
          </p:cNvGraphicFramePr>
          <p:nvPr/>
        </p:nvGraphicFramePr>
        <p:xfrm>
          <a:off x="2711522" y="2662688"/>
          <a:ext cx="2965947" cy="5995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28065" imgH="241300" progId="Equation.DSMT4">
                  <p:embed/>
                </p:oleObj>
              </mc:Choice>
              <mc:Fallback>
                <p:oleObj name="Equation" r:id="rId12" imgW="1028065" imgH="2413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711522" y="2662688"/>
                        <a:ext cx="2965947" cy="5995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对象 39"/>
          <p:cNvGraphicFramePr>
            <a:graphicFrameLocks noChangeAspect="1"/>
          </p:cNvGraphicFramePr>
          <p:nvPr/>
        </p:nvGraphicFramePr>
        <p:xfrm>
          <a:off x="2590041" y="3805547"/>
          <a:ext cx="903786" cy="495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3065" imgH="215900" progId="Equation.DSMT4">
                  <p:embed/>
                </p:oleObj>
              </mc:Choice>
              <mc:Fallback>
                <p:oleObj name="Equation" r:id="rId14" imgW="393065" imgH="2159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590041" y="3805547"/>
                        <a:ext cx="903786" cy="4956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对象 40"/>
          <p:cNvGraphicFramePr>
            <a:graphicFrameLocks noChangeAspect="1"/>
          </p:cNvGraphicFramePr>
          <p:nvPr/>
        </p:nvGraphicFramePr>
        <p:xfrm>
          <a:off x="3593909" y="3772682"/>
          <a:ext cx="555010" cy="585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28600" imgH="241300" progId="Equation.DSMT4">
                  <p:embed/>
                </p:oleObj>
              </mc:Choice>
              <mc:Fallback>
                <p:oleObj name="Equation" r:id="rId16" imgW="228600" imgH="2413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593909" y="3772682"/>
                        <a:ext cx="555010" cy="5858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对象 41"/>
          <p:cNvGraphicFramePr>
            <a:graphicFrameLocks noChangeAspect="1"/>
          </p:cNvGraphicFramePr>
          <p:nvPr/>
        </p:nvGraphicFramePr>
        <p:xfrm>
          <a:off x="4180836" y="3775383"/>
          <a:ext cx="523146" cy="5850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900" imgH="241300" progId="Equation.DSMT4">
                  <p:embed/>
                </p:oleObj>
              </mc:Choice>
              <mc:Fallback>
                <p:oleObj name="Equation" r:id="rId18" imgW="215900" imgH="2413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180836" y="3775383"/>
                        <a:ext cx="523146" cy="5850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对象 42"/>
          <p:cNvGraphicFramePr>
            <a:graphicFrameLocks noChangeAspect="1"/>
          </p:cNvGraphicFramePr>
          <p:nvPr/>
        </p:nvGraphicFramePr>
        <p:xfrm>
          <a:off x="4813300" y="3898379"/>
          <a:ext cx="746742" cy="373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54965" imgH="177800" progId="Equation.DSMT4">
                  <p:embed/>
                </p:oleObj>
              </mc:Choice>
              <mc:Fallback>
                <p:oleObj name="Equation" r:id="rId20" imgW="354965" imgH="177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813300" y="3898379"/>
                        <a:ext cx="746742" cy="3733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下箭头 43"/>
          <p:cNvSpPr/>
          <p:nvPr/>
        </p:nvSpPr>
        <p:spPr>
          <a:xfrm>
            <a:off x="2879678" y="3289109"/>
            <a:ext cx="61415" cy="511791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下箭头 44"/>
          <p:cNvSpPr/>
          <p:nvPr/>
        </p:nvSpPr>
        <p:spPr>
          <a:xfrm>
            <a:off x="3753135" y="3275462"/>
            <a:ext cx="61415" cy="511791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下箭头 45"/>
          <p:cNvSpPr/>
          <p:nvPr/>
        </p:nvSpPr>
        <p:spPr>
          <a:xfrm>
            <a:off x="4346812" y="3275462"/>
            <a:ext cx="61415" cy="511791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下箭头 46"/>
          <p:cNvSpPr/>
          <p:nvPr/>
        </p:nvSpPr>
        <p:spPr>
          <a:xfrm>
            <a:off x="5029201" y="3268638"/>
            <a:ext cx="61415" cy="511791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6" grpId="0" animBg="1"/>
      <p:bldP spid="4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0478" name="Object 2"/>
          <p:cNvGraphicFramePr>
            <a:graphicFrameLocks noChangeAspect="1"/>
          </p:cNvGraphicFramePr>
          <p:nvPr/>
        </p:nvGraphicFramePr>
        <p:xfrm>
          <a:off x="922526" y="607823"/>
          <a:ext cx="7075057" cy="191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3455035" imgH="930910" progId="Word.Document.8">
                  <p:embed/>
                </p:oleObj>
              </mc:Choice>
              <mc:Fallback>
                <p:oleObj name="Document" r:id="rId2" imgW="3455035" imgH="93091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922526" y="607823"/>
                        <a:ext cx="7075057" cy="19170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941814" y="2384404"/>
            <a:ext cx="494037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en-US" sz="2000" b="1">
                <a:solidFill>
                  <a:srgbClr val="7030A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规定：</a:t>
            </a:r>
            <a:r>
              <a:rPr lang="zh-CN" altLang="en-US" sz="2000" b="1">
                <a:latin typeface="幼圆" panose="02010509060101010101" pitchFamily="49" charset="-122"/>
                <a:ea typeface="幼圆" panose="02010509060101010101" pitchFamily="49" charset="-122"/>
              </a:rPr>
              <a:t>零向量与任一向量的数量积为</a:t>
            </a:r>
            <a:r>
              <a:rPr lang="en-US" altLang="zh-CN" sz="2000" b="1">
                <a:latin typeface="幼圆" panose="02010509060101010101" pitchFamily="49" charset="-122"/>
                <a:ea typeface="幼圆" panose="02010509060101010101" pitchFamily="49" charset="-122"/>
              </a:rPr>
              <a:t>0</a:t>
            </a:r>
            <a:r>
              <a:rPr lang="zh-CN" altLang="en-US" sz="2000" b="1">
                <a:latin typeface="幼圆" panose="02010509060101010101" pitchFamily="49" charset="-122"/>
                <a:ea typeface="幼圆" panose="02010509060101010101" pitchFamily="49" charset="-122"/>
              </a:rPr>
              <a:t>．</a:t>
            </a:r>
          </a:p>
        </p:txBody>
      </p:sp>
      <p:graphicFrame>
        <p:nvGraphicFramePr>
          <p:cNvPr id="23" name="Object 12"/>
          <p:cNvGraphicFramePr>
            <a:graphicFrameLocks noChangeAspect="1"/>
          </p:cNvGraphicFramePr>
          <p:nvPr/>
        </p:nvGraphicFramePr>
        <p:xfrm>
          <a:off x="1031875" y="3205118"/>
          <a:ext cx="7385050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5003165" imgH="542290" progId="Word.Document.8">
                  <p:embed/>
                </p:oleObj>
              </mc:Choice>
              <mc:Fallback>
                <p:oleObj name="Document" r:id="rId4" imgW="5003165" imgH="54229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031875" y="3205118"/>
                        <a:ext cx="7385050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3"/>
          <p:cNvGraphicFramePr>
            <a:graphicFrameLocks noChangeAspect="1"/>
          </p:cNvGraphicFramePr>
          <p:nvPr/>
        </p:nvGraphicFramePr>
        <p:xfrm>
          <a:off x="935677" y="3755077"/>
          <a:ext cx="7259638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6" imgW="4993005" imgH="552450" progId="Word.Document.8">
                  <p:embed/>
                </p:oleObj>
              </mc:Choice>
              <mc:Fallback>
                <p:oleObj name="Document" r:id="rId6" imgW="4993005" imgH="55245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935677" y="3755077"/>
                        <a:ext cx="7259638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直接连接符 27"/>
          <p:cNvCxnSpPr/>
          <p:nvPr/>
        </p:nvCxnSpPr>
        <p:spPr>
          <a:xfrm>
            <a:off x="2893325" y="1125940"/>
            <a:ext cx="1808329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2879677" y="2169994"/>
            <a:ext cx="2163171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>
            <a:off x="1821975" y="2879678"/>
            <a:ext cx="3432413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圆角矩形 33"/>
          <p:cNvSpPr/>
          <p:nvPr/>
        </p:nvSpPr>
        <p:spPr>
          <a:xfrm>
            <a:off x="818866" y="3111690"/>
            <a:ext cx="7581331" cy="1276065"/>
          </a:xfrm>
          <a:prstGeom prst="roundRect">
            <a:avLst/>
          </a:prstGeom>
          <a:noFill/>
          <a:ln w="19050"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7"/>
          <p:cNvSpPr txBox="1"/>
          <p:nvPr/>
        </p:nvSpPr>
        <p:spPr>
          <a:xfrm>
            <a:off x="690896" y="118778"/>
            <a:ext cx="1800593" cy="6232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向量数量积</a:t>
            </a:r>
            <a:endParaRPr lang="zh-CN" altLang="zh-CN" sz="24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N2EwZDU2NmIzNDJmNWNhOGYyZmQzN2JlZTAwNDIwMzY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2">
      <a:majorFont>
        <a:latin typeface="Times New Roman"/>
        <a:ea typeface="微软雅黑"/>
        <a:cs typeface="Arial"/>
      </a:majorFont>
      <a:minorFont>
        <a:latin typeface="Times New Roman"/>
        <a:ea typeface="新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302</Words>
  <Application>Microsoft Office PowerPoint</Application>
  <PresentationFormat>全屏显示(16:9)</PresentationFormat>
  <Paragraphs>65</Paragraphs>
  <Slides>16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</vt:i4>
      </vt:variant>
      <vt:variant>
        <vt:lpstr>幻灯片标题</vt:lpstr>
      </vt:variant>
      <vt:variant>
        <vt:i4>16</vt:i4>
      </vt:variant>
    </vt:vector>
  </HeadingPairs>
  <TitlesOfParts>
    <vt:vector size="30" baseType="lpstr">
      <vt:lpstr>Adobe 黑体 Std R</vt:lpstr>
      <vt:lpstr>黑体</vt:lpstr>
      <vt:lpstr>宋体</vt:lpstr>
      <vt:lpstr>微软雅黑</vt:lpstr>
      <vt:lpstr>幼圆</vt:lpstr>
      <vt:lpstr>Arial</vt:lpstr>
      <vt:lpstr>Calibri</vt:lpstr>
      <vt:lpstr>Times New Roman</vt:lpstr>
      <vt:lpstr>Office 主题​​</vt:lpstr>
      <vt:lpstr>Document</vt:lpstr>
      <vt:lpstr>Equation</vt:lpstr>
      <vt:lpstr>Equation.3</vt:lpstr>
      <vt:lpstr>Equation.DSMT4</vt:lpstr>
      <vt:lpstr>Microsoft Word 97 - 2003 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rbm.xkw.com</dc:creator>
  <cp:lastModifiedBy>利川 蒋</cp:lastModifiedBy>
  <cp:revision>2</cp:revision>
  <cp:lastPrinted>2024-02-18T20:37:58Z</cp:lastPrinted>
  <dcterms:created xsi:type="dcterms:W3CDTF">2024-02-18T20:37:58Z</dcterms:created>
  <dcterms:modified xsi:type="dcterms:W3CDTF">2024-02-20T12:54:16Z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