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9" r:id="rId2"/>
    <p:sldId id="257" r:id="rId3"/>
    <p:sldId id="260" r:id="rId4"/>
    <p:sldId id="261" r:id="rId5"/>
    <p:sldId id="298" r:id="rId6"/>
    <p:sldId id="299" r:id="rId7"/>
    <p:sldId id="300" r:id="rId8"/>
    <p:sldId id="301" r:id="rId9"/>
    <p:sldId id="268" r:id="rId10"/>
    <p:sldId id="302" r:id="rId11"/>
    <p:sldId id="303" r:id="rId12"/>
    <p:sldId id="304" r:id="rId13"/>
    <p:sldId id="307" r:id="rId14"/>
    <p:sldId id="274" r:id="rId15"/>
    <p:sldId id="275" r:id="rId16"/>
  </p:sldIdLst>
  <p:sldSz cx="9144000" cy="5143500" type="screen16x9"/>
  <p:notesSz cx="6858000" cy="9144000"/>
  <p:custDataLst>
    <p:tags r:id="rId18"/>
  </p:custDataLst>
  <p:defaultTextStyle>
    <a:defPPr>
      <a:defRPr lang="zh-CN"/>
    </a:defPPr>
    <a:lvl1pPr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342900" indent="1143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685800" indent="2286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028700" indent="3429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371600" indent="4572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7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  <a:ea typeface="微软雅黑" panose="020B0503020204020204" pitchFamily="34" charset="-122"/>
              </a:defRPr>
            </a:lvl1pPr>
          </a:lstStyle>
          <a:p>
            <a:fld id="{90165A79-930C-4484-9407-9A0B3DDB67B2}" type="datetimeFigureOut">
              <a:rPr lang="zh-CN" altLang="en-US"/>
              <a:t>2024/2/20</a:t>
            </a:fld>
            <a:endParaRPr lang="en-US" altLang="zh-CN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  <a:ea typeface="微软雅黑" panose="020B0503020204020204" pitchFamily="34" charset="-122"/>
              </a:defRPr>
            </a:lvl1pPr>
          </a:lstStyle>
          <a:p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  <a:ea typeface="微软雅黑" panose="020B0503020204020204" pitchFamily="34" charset="-122"/>
              </a:defRPr>
            </a:lvl1pPr>
          </a:lstStyle>
          <a:p>
            <a:fld id="{B99BBC8D-1B81-4F8A-9376-8DF925FCD0FF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22531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86019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86019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43011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 idx="2"/>
          </p:nvPr>
        </p:nvSpPr>
        <p:spPr/>
      </p:sp>
      <p:sp>
        <p:nvSpPr>
          <p:cNvPr id="45059" name="文本占位符 2"/>
          <p:cNvSpPr txBox="1">
            <a:spLocks noGrp="1"/>
          </p:cNvSpPr>
          <p:nvPr>
            <p:ph type="body" idx="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629E7-7C67-4051-A8B0-A8212D6C2621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6E455-26E4-445E-96A4-40FF3F93D5F3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DAE80-F123-4202-AD66-C5C9F63C9234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99220-CB5D-470D-9055-DAEEE841772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88288" y="0"/>
            <a:ext cx="992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DCF6F-7C06-4E3E-B0C2-CFE28D093D15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CFE16-695C-4D07-A6C6-0DFEB4013E38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782E2-B00A-4D5C-91ED-051B3C4CF759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8CD64-BCA9-48FD-9109-DD9EDF05927D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357E4-2061-4726-BAC5-0CD91C4902D6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C131F-AE8A-4815-B8BE-9F8DAC13D094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A6CF9-BDAF-4CA4-84D9-C485FD730197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1776A-981B-4A37-876F-A0AFC35B0F3B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0D1EE-78DE-43B1-9112-5BA124BD05A2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41B3C-2C92-4286-8169-7F9C9D5D9AEE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873F0-51B9-4C81-8CAF-E88A2214D9B8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FB9FB-CBDC-4A7F-9CA6-D0A3047084B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E8808-9E7B-49CF-A26C-8F7DD60892EC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0DBEE-9BA6-4991-883D-28634EF0580A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file:///D:\qq&#25991;&#20214;\712321467\Image\C2C\Image2\%7b75232B38-A165-1FB7-499C-2E1C792CACB5%7d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28650" y="1368425"/>
            <a:ext cx="7886700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14AAE01-604F-44D0-A119-2EF20C7ABF98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/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</a:lstStyle>
          <a:p>
            <a:fld id="{3BB3C748-02C9-464B-A82C-5A05FA779201}" type="slidenum">
              <a:rPr lang="zh-CN" altLang="en-US"/>
              <a:t>‹#›</a:t>
            </a:fld>
            <a:endParaRPr lang="en-US" altLang="zh-CN"/>
          </a:p>
        </p:txBody>
      </p:sp>
      <p:pic>
        <p:nvPicPr>
          <p:cNvPr id="1028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4.wmf"/><Relationship Id="rId7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63"/>
          <p:cNvSpPr txBox="1">
            <a:spLocks noChangeArrowheads="1"/>
          </p:cNvSpPr>
          <p:nvPr/>
        </p:nvSpPr>
        <p:spPr bwMode="auto">
          <a:xfrm>
            <a:off x="2053577" y="1164643"/>
            <a:ext cx="5036846" cy="76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en-US" altLang="zh-CN" sz="4400" b="1">
                <a:latin typeface="黑体" panose="02010609060101010101" pitchFamily="49" charset="-122"/>
                <a:ea typeface="黑体" panose="02010609060101010101" pitchFamily="49" charset="-122"/>
              </a:rPr>
              <a:t>6.2.4</a:t>
            </a:r>
            <a:r>
              <a:rPr lang="zh-CN" altLang="en-US" sz="4400" b="1">
                <a:latin typeface="黑体" panose="02010609060101010101" pitchFamily="49" charset="-122"/>
                <a:ea typeface="黑体" panose="02010609060101010101" pitchFamily="49" charset="-122"/>
              </a:rPr>
              <a:t>向量的数量积</a:t>
            </a:r>
          </a:p>
        </p:txBody>
      </p:sp>
      <p:sp>
        <p:nvSpPr>
          <p:cNvPr id="17412" name="文本框 63"/>
          <p:cNvSpPr txBox="1">
            <a:spLocks noChangeArrowheads="1"/>
          </p:cNvSpPr>
          <p:nvPr/>
        </p:nvSpPr>
        <p:spPr bwMode="auto">
          <a:xfrm>
            <a:off x="1171381" y="2420465"/>
            <a:ext cx="6981437" cy="707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4000"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400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4000">
                <a:latin typeface="黑体" panose="02010609060101010101" pitchFamily="49" charset="-122"/>
                <a:ea typeface="黑体" panose="02010609060101010101" pitchFamily="49" charset="-122"/>
              </a:rPr>
              <a:t>课时 向量数量积的运算律</a:t>
            </a:r>
            <a:endParaRPr lang="en-US" altLang="zh-CN" sz="40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406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三、举例应用 掌握定义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4" name="Rectangle 10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7" name="Rectangle 13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58" name="Rectangle 14"/>
          <p:cNvSpPr>
            <a:spLocks noChangeArrowheads="1"/>
          </p:cNvSpPr>
          <p:nvPr/>
        </p:nvSpPr>
        <p:spPr bwMode="auto">
          <a:xfrm>
            <a:off x="0" y="2266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60" name="Rectangle 16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2964" name="Object 20"/>
          <p:cNvGraphicFramePr>
            <a:graphicFrameLocks noChangeAspect="1"/>
          </p:cNvGraphicFramePr>
          <p:nvPr/>
        </p:nvGraphicFramePr>
        <p:xfrm>
          <a:off x="346075" y="793750"/>
          <a:ext cx="6094413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500" imgH="508000" progId="Equation.DSMT4">
                  <p:embed/>
                </p:oleObj>
              </mc:Choice>
              <mc:Fallback>
                <p:oleObj name="Equation" r:id="rId2" imgW="2857500" imgH="50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6075" y="793750"/>
                        <a:ext cx="6094413" cy="1076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2966" name="Object 22"/>
          <p:cNvGraphicFramePr>
            <a:graphicFrameLocks noChangeAspect="1"/>
          </p:cNvGraphicFramePr>
          <p:nvPr/>
        </p:nvGraphicFramePr>
        <p:xfrm>
          <a:off x="458788" y="2005013"/>
          <a:ext cx="6310312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700" imgH="723900" progId="Equation.DSMT4">
                  <p:embed/>
                </p:oleObj>
              </mc:Choice>
              <mc:Fallback>
                <p:oleObj name="Equation" r:id="rId4" imgW="3314700" imgH="723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58788" y="2005013"/>
                        <a:ext cx="6310312" cy="1377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69" name="Rectangle 25"/>
          <p:cNvSpPr>
            <a:spLocks noChangeArrowheads="1"/>
          </p:cNvSpPr>
          <p:nvPr/>
        </p:nvSpPr>
        <p:spPr bwMode="auto">
          <a:xfrm>
            <a:off x="0" y="2328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2968" name="Object 24"/>
          <p:cNvGraphicFramePr>
            <a:graphicFrameLocks noChangeAspect="1"/>
          </p:cNvGraphicFramePr>
          <p:nvPr/>
        </p:nvGraphicFramePr>
        <p:xfrm>
          <a:off x="1001713" y="3659188"/>
          <a:ext cx="5303837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08300" imgH="482600" progId="Equation.DSMT4">
                  <p:embed/>
                </p:oleObj>
              </mc:Choice>
              <mc:Fallback>
                <p:oleObj name="Equation" r:id="rId6" imgW="2908300" imgH="482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01713" y="3659188"/>
                        <a:ext cx="5303837" cy="887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406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三、举例应用 掌握定义</a:t>
            </a: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0" y="2266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8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3989" name="Object 21"/>
          <p:cNvGraphicFramePr>
            <a:graphicFrameLocks noChangeAspect="1"/>
          </p:cNvGraphicFramePr>
          <p:nvPr/>
        </p:nvGraphicFramePr>
        <p:xfrm>
          <a:off x="414338" y="754063"/>
          <a:ext cx="65341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63900" imgH="457200" progId="Equation.DSMT4">
                  <p:embed/>
                </p:oleObj>
              </mc:Choice>
              <mc:Fallback>
                <p:oleObj name="Equation" r:id="rId2" imgW="32639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4338" y="754063"/>
                        <a:ext cx="6534150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92" name="Rectangle 24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3991" name="Object 23"/>
          <p:cNvGraphicFramePr>
            <a:graphicFrameLocks noChangeAspect="1"/>
          </p:cNvGraphicFramePr>
          <p:nvPr/>
        </p:nvGraphicFramePr>
        <p:xfrm>
          <a:off x="469900" y="1951038"/>
          <a:ext cx="5878513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5300" imgH="457200" progId="Equation.DSMT4">
                  <p:embed/>
                </p:oleObj>
              </mc:Choice>
              <mc:Fallback>
                <p:oleObj name="Equation" r:id="rId4" imgW="30353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69900" y="1951038"/>
                        <a:ext cx="5878513" cy="882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5"/>
          <p:cNvGraphicFramePr>
            <a:graphicFrameLocks noChangeAspect="1"/>
          </p:cNvGraphicFramePr>
          <p:nvPr/>
        </p:nvGraphicFramePr>
        <p:xfrm>
          <a:off x="1012825" y="2919413"/>
          <a:ext cx="6000750" cy="15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700" imgH="812800" progId="Equation.DSMT4">
                  <p:embed/>
                </p:oleObj>
              </mc:Choice>
              <mc:Fallback>
                <p:oleObj name="Equation" r:id="rId6" imgW="3187700" imgH="812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12825" y="2919413"/>
                        <a:ext cx="6000750" cy="152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文本框 63"/>
          <p:cNvSpPr txBox="1">
            <a:spLocks noChangeArrowheads="1"/>
          </p:cNvSpPr>
          <p:nvPr/>
        </p:nvSpPr>
        <p:spPr bwMode="auto">
          <a:xfrm>
            <a:off x="74613" y="195263"/>
            <a:ext cx="47275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四、学生练习 加深理解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2476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5726113" y="4125913"/>
            <a:ext cx="1208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4514056" y="1051593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+mn-lt"/>
                <a:ea typeface="宋体" panose="02010600030101010101" pitchFamily="2" charset="-122"/>
              </a:rPr>
              <a:t>D</a:t>
            </a:r>
            <a:r>
              <a:rPr lang="en-US" altLang="zh-CN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6570190" y="237923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+mn-lt"/>
                <a:ea typeface="宋体" panose="02010600030101010101" pitchFamily="2" charset="-122"/>
              </a:rPr>
              <a:t>C </a:t>
            </a:r>
            <a:endParaRPr lang="zh-CN" altLang="en-US" sz="2400">
              <a:solidFill>
                <a:srgbClr val="FF0000"/>
              </a:solidFill>
              <a:latin typeface="+mn-lt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63"/>
              <p:cNvSpPr txBox="1">
                <a:spLocks noChangeArrowheads="1"/>
              </p:cNvSpPr>
              <p:nvPr/>
            </p:nvSpPr>
            <p:spPr bwMode="auto">
              <a:xfrm>
                <a:off x="240974" y="876909"/>
                <a:ext cx="8581939" cy="12260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3" tIns="45711" rIns="91423" bIns="45711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5pPr>
                <a:lvl6pPr marL="25146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6pPr>
                <a:lvl7pPr marL="29718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7pPr>
                <a:lvl8pPr marL="34290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8pPr>
                <a:lvl9pPr marL="38862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zh-CN" sz="2400">
                    <a:latin typeface="+mn-lt"/>
                    <a:ea typeface="+mn-ea"/>
                  </a:rPr>
                  <a:t>1. </a:t>
                </a:r>
                <a:r>
                  <a:rPr lang="zh-CN" altLang="zh-CN" sz="2400">
                    <a:latin typeface="+mn-lt"/>
                    <a:ea typeface="+mn-ea"/>
                  </a:rPr>
                  <a:t>已知且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en-US" altLang="zh-CN" sz="2400">
                    <a:latin typeface="+mn-lt"/>
                    <a:ea typeface="+mn-ea"/>
                  </a:rPr>
                  <a:t>|=1,|2</a:t>
                </a:r>
                <a:r>
                  <a:rPr lang="en-US" altLang="zh-CN" sz="2400" b="1" i="1">
                    <a:latin typeface="+mn-lt"/>
                    <a:ea typeface="+mn-ea"/>
                  </a:rPr>
                  <a:t>a-b</a:t>
                </a:r>
                <a:r>
                  <a:rPr lang="en-US" altLang="zh-CN" sz="2400">
                    <a:latin typeface="+mn-lt"/>
                    <a:ea typeface="+mn-ea"/>
                  </a:rPr>
                  <a:t>|=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radPr>
                      <m:deg/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10</m:t>
                        </m:r>
                      </m:e>
                    </m:rad>
                  </m:oMath>
                </a14:m>
                <a:r>
                  <a:rPr lang="zh-CN" altLang="zh-CN" sz="2400">
                    <a:latin typeface="+mn-lt"/>
                    <a:ea typeface="+mn-ea"/>
                  </a:rPr>
                  <a:t>则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|= (    )</a:t>
                </a:r>
                <a:endParaRPr lang="zh-CN" altLang="zh-CN" sz="2400">
                  <a:latin typeface="+mn-lt"/>
                  <a:ea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>
                    <a:latin typeface="+mn-lt"/>
                    <a:ea typeface="+mn-ea"/>
                  </a:rPr>
                  <a:t>A.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radPr>
                      <m:deg/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sz="2400">
                    <a:latin typeface="+mn-lt"/>
                    <a:ea typeface="+mn-ea"/>
                  </a:rPr>
                  <a:t>         B. 2	C. 3         D. 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radPr>
                      <m:deg/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sz="2400">
                    <a:latin typeface="+mn-lt"/>
                    <a:ea typeface="+mn-ea"/>
                  </a:rPr>
                  <a:t> </a:t>
                </a:r>
                <a:endParaRPr lang="zh-CN" altLang="zh-CN" sz="2400">
                  <a:latin typeface="+mn-lt"/>
                  <a:ea typeface="+mn-ea"/>
                </a:endParaRPr>
              </a:p>
            </p:txBody>
          </p:sp>
        </mc:Choice>
        <mc:Fallback xmlns:p159="http://schemas.microsoft.com/office/powerpoint/2015/09/main" xmlns:p15="http://schemas.microsoft.com/office/powerpoint/2012/main" xmlns:p14="http://schemas.microsoft.com/office/powerpoint/2010/main" xmlns:wp="http://schemas.openxmlformats.org/drawingml/2006/wordprocessingDrawing" xmlns:w="http://schemas.openxmlformats.org/wordprocessingml/2006/main" xmlns:m="http://schemas.openxmlformats.org/officeDocument/2006/math" xmlns="">
          <p:sp>
            <p:nvSpPr>
              <p:cNvPr id="18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0974" y="876909"/>
                <a:ext cx="8581939" cy="1226087"/>
              </a:xfrm>
              <a:prstGeom prst="rect">
                <a:avLst/>
              </a:prstGeom>
              <a:blipFill rotWithShape="1">
                <a:blip r:embed="rId3"/>
                <a:stretch>
                  <a:fillRect l="-4" t="-50" r="3" b="4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本框 63"/>
              <p:cNvSpPr txBox="1">
                <a:spLocks noChangeArrowheads="1"/>
              </p:cNvSpPr>
              <p:nvPr/>
            </p:nvSpPr>
            <p:spPr bwMode="auto">
              <a:xfrm>
                <a:off x="281030" y="2208260"/>
                <a:ext cx="8581939" cy="1184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3" tIns="45711" rIns="91423" bIns="45711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5pPr>
                <a:lvl6pPr marL="25146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6pPr>
                <a:lvl7pPr marL="29718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7pPr>
                <a:lvl8pPr marL="34290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8pPr>
                <a:lvl9pPr marL="38862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altLang="zh-CN" sz="2400">
                    <a:latin typeface="+mn-lt"/>
                    <a:ea typeface="+mn-ea"/>
                  </a:rPr>
                  <a:t>2. </a:t>
                </a:r>
                <a:r>
                  <a:rPr lang="zh-CN" altLang="zh-CN" sz="2400">
                    <a:latin typeface="+mn-lt"/>
                    <a:ea typeface="+mn-ea"/>
                  </a:rPr>
                  <a:t>已知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en-US" altLang="zh-CN" sz="2400">
                    <a:latin typeface="+mn-lt"/>
                    <a:ea typeface="+mn-ea"/>
                  </a:rPr>
                  <a:t>|=1, |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|=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radPr>
                      <m:deg/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sz="2400">
                    <a:latin typeface="+mn-lt"/>
                    <a:ea typeface="+mn-ea"/>
                  </a:rPr>
                  <a:t> (</a:t>
                </a:r>
                <a:r>
                  <a:rPr lang="en-US" altLang="zh-CN" sz="2400" b="1" i="1" err="1">
                    <a:latin typeface="+mn-lt"/>
                    <a:ea typeface="+mn-ea"/>
                  </a:rPr>
                  <a:t>a+b</a:t>
                </a:r>
                <a:r>
                  <a:rPr lang="en-US" altLang="zh-CN" sz="2400">
                    <a:latin typeface="+mn-lt"/>
                    <a:ea typeface="+mn-ea"/>
                  </a:rPr>
                  <a:t>)</a:t>
                </a:r>
                <a:r>
                  <a:rPr lang="zh-CN" altLang="zh-CN" sz="2400">
                    <a:latin typeface="+mn-lt"/>
                    <a:ea typeface="+mn-ea"/>
                  </a:rPr>
                  <a:t>⊥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zh-CN" altLang="zh-CN" sz="2400">
                    <a:latin typeface="+mn-lt"/>
                    <a:ea typeface="+mn-ea"/>
                  </a:rPr>
                  <a:t>，则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zh-CN" altLang="zh-CN" sz="2400">
                    <a:latin typeface="+mn-lt"/>
                    <a:ea typeface="+mn-ea"/>
                  </a:rPr>
                  <a:t>与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zh-CN" altLang="zh-CN" sz="2400">
                    <a:latin typeface="+mn-lt"/>
                    <a:ea typeface="+mn-ea"/>
                  </a:rPr>
                  <a:t>的夹角为</a:t>
                </a:r>
                <a:r>
                  <a:rPr lang="en-US" altLang="zh-CN" sz="2400">
                    <a:latin typeface="+mn-lt"/>
                    <a:ea typeface="+mn-ea"/>
                  </a:rPr>
                  <a:t>(    )</a:t>
                </a:r>
                <a:endParaRPr lang="zh-CN" altLang="zh-CN" sz="2400">
                  <a:latin typeface="+mn-lt"/>
                  <a:ea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>
                    <a:latin typeface="+mn-lt"/>
                    <a:ea typeface="+mn-ea"/>
                  </a:rPr>
                  <a:t>A. 45</a:t>
                </a:r>
                <a:r>
                  <a:rPr lang="zh-CN" altLang="zh-CN" sz="2400">
                    <a:latin typeface="+mn-lt"/>
                    <a:ea typeface="+mn-ea"/>
                  </a:rPr>
                  <a:t>°</a:t>
                </a:r>
                <a:r>
                  <a:rPr lang="en-US" altLang="zh-CN" sz="2400">
                    <a:latin typeface="+mn-lt"/>
                    <a:ea typeface="+mn-ea"/>
                  </a:rPr>
                  <a:t>         B. 120</a:t>
                </a:r>
                <a:r>
                  <a:rPr lang="zh-CN" altLang="zh-CN" sz="2400">
                    <a:latin typeface="+mn-lt"/>
                    <a:ea typeface="+mn-ea"/>
                  </a:rPr>
                  <a:t>°</a:t>
                </a:r>
                <a:r>
                  <a:rPr lang="en-US" altLang="zh-CN" sz="2400">
                    <a:latin typeface="+mn-lt"/>
                    <a:ea typeface="+mn-ea"/>
                  </a:rPr>
                  <a:t>	C. 135</a:t>
                </a:r>
                <a:r>
                  <a:rPr lang="zh-CN" altLang="zh-CN" sz="2400">
                    <a:latin typeface="+mn-lt"/>
                    <a:ea typeface="+mn-ea"/>
                  </a:rPr>
                  <a:t>°</a:t>
                </a:r>
                <a:r>
                  <a:rPr lang="en-US" altLang="zh-CN" sz="2400">
                    <a:latin typeface="+mn-lt"/>
                    <a:ea typeface="+mn-ea"/>
                  </a:rPr>
                  <a:t>         D. 150</a:t>
                </a:r>
                <a:r>
                  <a:rPr lang="zh-CN" altLang="zh-CN" sz="2400">
                    <a:latin typeface="+mn-lt"/>
                    <a:ea typeface="+mn-ea"/>
                  </a:rPr>
                  <a:t>° </a:t>
                </a:r>
              </a:p>
            </p:txBody>
          </p:sp>
        </mc:Choice>
        <mc:Fallback xmlns:p159="http://schemas.microsoft.com/office/powerpoint/2015/09/main" xmlns:p15="http://schemas.microsoft.com/office/powerpoint/2012/main" xmlns:p14="http://schemas.microsoft.com/office/powerpoint/2010/main" xmlns:wp="http://schemas.openxmlformats.org/drawingml/2006/wordprocessingDrawing" xmlns:w="http://schemas.openxmlformats.org/wordprocessingml/2006/main" xmlns:m="http://schemas.openxmlformats.org/officeDocument/2006/math" xmlns="">
          <p:sp>
            <p:nvSpPr>
              <p:cNvPr id="19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1030" y="2208260"/>
                <a:ext cx="8581939" cy="1184217"/>
              </a:xfrm>
              <a:prstGeom prst="rect">
                <a:avLst/>
              </a:prstGeom>
              <a:blipFill rotWithShape="1">
                <a:blip r:embed="rId4"/>
                <a:stretch>
                  <a:fillRect l="-4" t="-31" r="3" b="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1" grpId="0"/>
      <p:bldP spid="850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文本框 63"/>
          <p:cNvSpPr txBox="1">
            <a:spLocks noChangeArrowheads="1"/>
          </p:cNvSpPr>
          <p:nvPr/>
        </p:nvSpPr>
        <p:spPr bwMode="auto">
          <a:xfrm>
            <a:off x="74613" y="195263"/>
            <a:ext cx="472757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四、学生练习 加深理解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0" y="2476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0" y="2500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5726113" y="4125913"/>
            <a:ext cx="12080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文本框 63"/>
          <p:cNvSpPr txBox="1">
            <a:spLocks noChangeArrowheads="1"/>
          </p:cNvSpPr>
          <p:nvPr/>
        </p:nvSpPr>
        <p:spPr bwMode="auto">
          <a:xfrm>
            <a:off x="227013" y="715963"/>
            <a:ext cx="8581939" cy="113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>
                <a:latin typeface="+mn-lt"/>
                <a:ea typeface="+mn-ea"/>
              </a:rPr>
              <a:t>3.</a:t>
            </a:r>
            <a:r>
              <a:rPr lang="zh-CN" altLang="zh-CN" sz="2400">
                <a:latin typeface="+mn-lt"/>
                <a:ea typeface="+mn-ea"/>
              </a:rPr>
              <a:t>设</a:t>
            </a:r>
            <a:r>
              <a:rPr lang="en-US" altLang="zh-CN" sz="2400" b="1" i="1" err="1">
                <a:latin typeface="+mn-lt"/>
                <a:ea typeface="+mn-ea"/>
              </a:rPr>
              <a:t>a,b</a:t>
            </a:r>
            <a:r>
              <a:rPr lang="zh-CN" altLang="zh-CN" sz="2400">
                <a:latin typeface="+mn-lt"/>
                <a:ea typeface="+mn-ea"/>
              </a:rPr>
              <a:t>是非零向量，</a:t>
            </a:r>
            <a:r>
              <a:rPr lang="en-US" altLang="zh-CN" sz="2400" i="1">
                <a:latin typeface="+mn-lt"/>
                <a:ea typeface="+mn-ea"/>
              </a:rPr>
              <a:t>t</a:t>
            </a:r>
            <a:r>
              <a:rPr lang="zh-CN" altLang="zh-CN" sz="2400">
                <a:latin typeface="+mn-lt"/>
                <a:ea typeface="+mn-ea"/>
              </a:rPr>
              <a:t>为实数，</a:t>
            </a:r>
            <a:r>
              <a:rPr lang="en-US" altLang="zh-CN" sz="2400" b="1" i="1">
                <a:latin typeface="+mn-lt"/>
                <a:ea typeface="+mn-ea"/>
              </a:rPr>
              <a:t>u=a-</a:t>
            </a:r>
            <a:r>
              <a:rPr lang="en-US" altLang="zh-CN" sz="2400" i="1" err="1">
                <a:latin typeface="+mn-lt"/>
                <a:ea typeface="+mn-ea"/>
              </a:rPr>
              <a:t>t</a:t>
            </a:r>
            <a:r>
              <a:rPr lang="en-US" altLang="zh-CN" sz="2400" b="1" i="1" err="1">
                <a:latin typeface="+mn-lt"/>
                <a:ea typeface="+mn-ea"/>
              </a:rPr>
              <a:t>b</a:t>
            </a:r>
            <a:r>
              <a:rPr lang="zh-CN" altLang="zh-CN" sz="2400">
                <a:latin typeface="+mn-lt"/>
                <a:ea typeface="+mn-ea"/>
              </a:rPr>
              <a:t>，当</a:t>
            </a:r>
            <a:r>
              <a:rPr lang="en-US" altLang="zh-CN" sz="2400">
                <a:latin typeface="+mn-lt"/>
                <a:ea typeface="+mn-ea"/>
              </a:rPr>
              <a:t>|</a:t>
            </a:r>
            <a:r>
              <a:rPr lang="en-US" altLang="zh-CN" sz="2400" b="1" i="1">
                <a:latin typeface="+mn-lt"/>
                <a:ea typeface="+mn-ea"/>
              </a:rPr>
              <a:t>u</a:t>
            </a:r>
            <a:r>
              <a:rPr lang="en-US" altLang="zh-CN" sz="2400">
                <a:latin typeface="+mn-lt"/>
                <a:ea typeface="+mn-ea"/>
              </a:rPr>
              <a:t>|</a:t>
            </a:r>
            <a:r>
              <a:rPr lang="zh-CN" altLang="zh-CN" sz="2400">
                <a:latin typeface="+mn-lt"/>
                <a:ea typeface="+mn-ea"/>
              </a:rPr>
              <a:t>取最小值时，向量</a:t>
            </a:r>
            <a:r>
              <a:rPr lang="en-US" altLang="zh-CN" sz="2400" b="1" i="1" err="1">
                <a:latin typeface="+mn-lt"/>
                <a:ea typeface="+mn-ea"/>
              </a:rPr>
              <a:t>b,u</a:t>
            </a:r>
            <a:r>
              <a:rPr lang="zh-CN" altLang="zh-CN" sz="2400">
                <a:latin typeface="+mn-lt"/>
                <a:ea typeface="+mn-ea"/>
              </a:rPr>
              <a:t>是否垂直？并说明理由</a:t>
            </a:r>
            <a:r>
              <a:rPr lang="en-US" altLang="zh-CN" sz="2400">
                <a:latin typeface="+mn-lt"/>
                <a:ea typeface="+mn-ea"/>
              </a:rPr>
              <a:t>.</a:t>
            </a:r>
            <a:endParaRPr lang="zh-CN" altLang="zh-CN" sz="2400">
              <a:latin typeface="+mn-lt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本框 63"/>
              <p:cNvSpPr txBox="1">
                <a:spLocks noChangeArrowheads="1"/>
              </p:cNvSpPr>
              <p:nvPr/>
            </p:nvSpPr>
            <p:spPr bwMode="auto">
              <a:xfrm>
                <a:off x="227012" y="1685647"/>
                <a:ext cx="8581939" cy="19385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23" tIns="45711" rIns="91423" bIns="45711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5pPr>
                <a:lvl6pPr marL="25146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6pPr>
                <a:lvl7pPr marL="29718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7pPr>
                <a:lvl8pPr marL="34290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8pPr>
                <a:lvl9pPr marL="3886200" indent="-228600" defTabSz="685800" fontAlgn="base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Calibri" panose="020F0502020204030204" pitchFamily="34" charset="0"/>
                    <a:ea typeface="微软雅黑" panose="020B0503020204020204" pitchFamily="34" charset="-122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zh-CN" altLang="zh-CN" sz="2400">
                    <a:latin typeface="+mn-lt"/>
                    <a:ea typeface="+mn-ea"/>
                  </a:rPr>
                  <a:t>解：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="1" i="1">
                    <a:latin typeface="+mn-lt"/>
                    <a:ea typeface="+mn-ea"/>
                  </a:rPr>
                  <a:t>u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>
                    <a:latin typeface="+mn-lt"/>
                    <a:ea typeface="+mn-ea"/>
                  </a:rPr>
                  <a:t>=|</a:t>
                </a:r>
                <a:r>
                  <a:rPr lang="en-US" altLang="zh-CN" sz="2400" b="1" i="1">
                    <a:latin typeface="+mn-lt"/>
                    <a:ea typeface="+mn-ea"/>
                  </a:rPr>
                  <a:t>a-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>
                    <a:latin typeface="+mn-lt"/>
                    <a:ea typeface="+mn-ea"/>
                  </a:rPr>
                  <a:t>=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>
                    <a:latin typeface="+mn-lt"/>
                    <a:ea typeface="+mn-ea"/>
                  </a:rPr>
                  <a:t>-2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 b="1" i="1">
                    <a:latin typeface="+mn-lt"/>
                    <a:ea typeface="+mn-ea"/>
                  </a:rPr>
                  <a:t>ab</a:t>
                </a:r>
                <a:r>
                  <a:rPr lang="en-US" altLang="zh-CN" sz="2400">
                    <a:latin typeface="+mn-lt"/>
                    <a:ea typeface="+mn-ea"/>
                  </a:rPr>
                  <a:t>+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zh-CN" altLang="zh-CN" sz="2400">
                    <a:latin typeface="+mn-lt"/>
                    <a:ea typeface="+mn-ea"/>
                  </a:rPr>
                  <a:t>，所以当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>
                    <a:latin typeface="+mn-lt"/>
                    <a:ea typeface="+mn-ea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+mn-ea"/>
                      </a:rPr>
                      <m:t>−</m:t>
                    </m:r>
                    <m:f>
                      <m:fPr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−2</m:t>
                        </m:r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𝑎</m:t>
                        </m:r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∙</m:t>
                        </m:r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𝑏</m:t>
                        </m:r>
                      </m:num>
                      <m:den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sz="2400" i="1"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sSupPr>
                          <m:e>
                            <m:r>
                              <a:rPr lang="en-US" altLang="zh-CN" sz="2400" i="1">
                                <a:latin typeface="Cambria Math" panose="02040503050406030204" charset="0"/>
                                <a:ea typeface="+mn-ea"/>
                              </a:rPr>
                              <m:t>𝑏</m:t>
                            </m:r>
                          </m:e>
                          <m:sup>
                            <m:r>
                              <a:rPr lang="en-US" altLang="zh-CN" sz="2400" i="1">
                                <a:latin typeface="Cambria Math" panose="02040503050406030204" charset="0"/>
                                <a:ea typeface="+mn-ea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CN" sz="2400" i="1">
                        <a:latin typeface="Cambria Math" panose="02040503050406030204" charset="0"/>
                        <a:ea typeface="+mn-ea"/>
                      </a:rPr>
                      <m:t>=</m:t>
                    </m:r>
                    <m:f>
                      <m:fPr>
                        <m:ctrlPr>
                          <a:rPr lang="zh-CN" altLang="zh-CN" sz="2400" i="1">
                            <a:latin typeface="Cambria Math" panose="02040503050406030204" pitchFamily="18" charset="0"/>
                            <a:ea typeface="+mn-ea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𝑎</m:t>
                        </m:r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∙</m:t>
                        </m:r>
                        <m:r>
                          <a:rPr lang="en-US" altLang="zh-CN" sz="2400" i="1">
                            <a:latin typeface="Cambria Math" panose="02040503050406030204" charset="0"/>
                            <a:ea typeface="+mn-ea"/>
                          </a:rPr>
                          <m:t>𝑏</m:t>
                        </m:r>
                      </m:num>
                      <m:den>
                        <m:sSup>
                          <m:sSupPr>
                            <m:ctrlPr>
                              <a:rPr lang="zh-CN" altLang="zh-CN" sz="2400" i="1"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sSupPr>
                          <m:e>
                            <m:r>
                              <a:rPr lang="en-US" altLang="zh-CN" sz="2400" i="1">
                                <a:latin typeface="Cambria Math" panose="02040503050406030204" charset="0"/>
                                <a:ea typeface="+mn-ea"/>
                              </a:rPr>
                              <m:t>��</m:t>
                            </m:r>
                          </m:e>
                          <m:sup>
                            <m:r>
                              <a:rPr lang="en-US" altLang="zh-CN" sz="2400" i="1">
                                <a:latin typeface="Cambria Math" panose="02040503050406030204" charset="0"/>
                                <a:ea typeface="+mn-ea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zh-CN" sz="2400">
                    <a:latin typeface="+mn-lt"/>
                    <a:ea typeface="+mn-ea"/>
                  </a:rPr>
                  <a:t>，即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>
                    <a:latin typeface="+mn-lt"/>
                    <a:ea typeface="+mn-ea"/>
                  </a:rPr>
                  <a:t>=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zh-CN" altLang="zh-CN" sz="2400">
                    <a:latin typeface="+mn-lt"/>
                    <a:ea typeface="+mn-ea"/>
                  </a:rPr>
                  <a:t>时，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en-US" altLang="zh-CN" sz="2400" b="1" i="1">
                    <a:latin typeface="+mn-lt"/>
                    <a:ea typeface="+mn-ea"/>
                  </a:rPr>
                  <a:t>u</a:t>
                </a:r>
                <a:r>
                  <a:rPr lang="en-US" altLang="zh-CN" sz="2400">
                    <a:latin typeface="+mn-lt"/>
                    <a:ea typeface="+mn-ea"/>
                  </a:rPr>
                  <a:t>|</a:t>
                </a:r>
                <a:r>
                  <a:rPr lang="zh-CN" altLang="zh-CN" sz="2400">
                    <a:latin typeface="+mn-lt"/>
                    <a:ea typeface="+mn-ea"/>
                  </a:rPr>
                  <a:t>取最小值，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zh-CN" sz="2400">
                    <a:latin typeface="+mn-lt"/>
                    <a:ea typeface="+mn-ea"/>
                  </a:rPr>
                  <a:t>此时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 b="1" i="1">
                    <a:latin typeface="+mn-lt"/>
                    <a:ea typeface="+mn-ea"/>
                  </a:rPr>
                  <a:t>u=b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>
                    <a:latin typeface="+mn-lt"/>
                    <a:ea typeface="+mn-ea"/>
                  </a:rPr>
                  <a:t>(</a:t>
                </a:r>
                <a:r>
                  <a:rPr lang="en-US" altLang="zh-CN" sz="2400" b="1" i="1">
                    <a:latin typeface="+mn-lt"/>
                    <a:ea typeface="+mn-ea"/>
                  </a:rPr>
                  <a:t>a-</a:t>
                </a:r>
                <a:r>
                  <a:rPr lang="en-US" altLang="zh-CN" sz="2400" i="1" err="1">
                    <a:latin typeface="+mn-lt"/>
                    <a:ea typeface="+mn-ea"/>
                  </a:rPr>
                  <a:t>t</a:t>
                </a:r>
                <a:r>
                  <a:rPr lang="en-US" altLang="zh-CN" sz="2400" b="1" i="1" err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)=</a:t>
                </a:r>
                <a:r>
                  <a:rPr lang="en-US" altLang="zh-CN" sz="2400" b="1" i="1">
                    <a:latin typeface="+mn-lt"/>
                    <a:ea typeface="+mn-ea"/>
                  </a:rPr>
                  <a:t>a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-</a:t>
                </a:r>
                <a:r>
                  <a:rPr lang="en-US" altLang="zh-CN" sz="2400" i="1">
                    <a:latin typeface="+mn-lt"/>
                    <a:ea typeface="+mn-ea"/>
                  </a:rPr>
                  <a:t>t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 baseline="30000">
                    <a:latin typeface="+mn-lt"/>
                    <a:ea typeface="+mn-ea"/>
                  </a:rPr>
                  <a:t>2</a:t>
                </a:r>
                <a:r>
                  <a:rPr lang="en-US" altLang="zh-CN" sz="2400">
                    <a:latin typeface="+mn-lt"/>
                    <a:ea typeface="+mn-ea"/>
                  </a:rPr>
                  <a:t>=</a:t>
                </a:r>
                <a:r>
                  <a:rPr lang="en-US" altLang="zh-CN" sz="2400" b="1" i="1">
                    <a:latin typeface="+mn-lt"/>
                    <a:ea typeface="+mn-ea"/>
                  </a:rPr>
                  <a:t> a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 -</a:t>
                </a:r>
                <a:r>
                  <a:rPr lang="en-US" altLang="zh-CN" sz="2400" b="1" i="1">
                    <a:latin typeface="+mn-lt"/>
                    <a:ea typeface="+mn-ea"/>
                  </a:rPr>
                  <a:t> a</a:t>
                </a:r>
                <a:r>
                  <a:rPr lang="zh-CN" altLang="zh-CN" sz="2400">
                    <a:latin typeface="+mn-lt"/>
                    <a:ea typeface="+mn-ea"/>
                  </a:rPr>
                  <a:t>·</a:t>
                </a:r>
                <a:r>
                  <a:rPr lang="en-US" altLang="zh-CN" sz="2400" b="1" i="1">
                    <a:latin typeface="+mn-lt"/>
                    <a:ea typeface="+mn-ea"/>
                  </a:rPr>
                  <a:t>b</a:t>
                </a:r>
                <a:r>
                  <a:rPr lang="en-US" altLang="zh-CN" sz="2400">
                    <a:latin typeface="+mn-lt"/>
                    <a:ea typeface="+mn-ea"/>
                  </a:rPr>
                  <a:t> =0</a:t>
                </a:r>
                <a:r>
                  <a:rPr lang="zh-CN" altLang="zh-CN" sz="2400">
                    <a:latin typeface="+mn-lt"/>
                    <a:ea typeface="+mn-ea"/>
                  </a:rPr>
                  <a:t>所以向量</a:t>
                </a:r>
                <a:r>
                  <a:rPr lang="en-US" altLang="zh-CN" sz="2400" b="1" i="1" err="1">
                    <a:latin typeface="+mn-lt"/>
                    <a:ea typeface="+mn-ea"/>
                  </a:rPr>
                  <a:t>b,u</a:t>
                </a:r>
                <a:r>
                  <a:rPr lang="zh-CN" altLang="zh-CN" sz="2400">
                    <a:latin typeface="+mn-lt"/>
                    <a:ea typeface="+mn-ea"/>
                  </a:rPr>
                  <a:t>垂直</a:t>
                </a:r>
                <a:r>
                  <a:rPr lang="en-US" altLang="zh-CN" sz="2400">
                    <a:latin typeface="+mn-lt"/>
                    <a:ea typeface="+mn-ea"/>
                  </a:rPr>
                  <a:t>.</a:t>
                </a:r>
                <a:endParaRPr lang="zh-CN" altLang="zh-CN" sz="2400">
                  <a:latin typeface="+mn-lt"/>
                  <a:ea typeface="+mn-ea"/>
                </a:endParaRPr>
              </a:p>
            </p:txBody>
          </p:sp>
        </mc:Choice>
        <mc:Fallback xmlns:p159="http://schemas.microsoft.com/office/powerpoint/2015/09/main" xmlns:p15="http://schemas.microsoft.com/office/powerpoint/2012/main" xmlns:p14="http://schemas.microsoft.com/office/powerpoint/2010/main" xmlns:wp="http://schemas.openxmlformats.org/drawingml/2006/wordprocessingDrawing" xmlns:w="http://schemas.openxmlformats.org/wordprocessingml/2006/main" xmlns:m="http://schemas.openxmlformats.org/officeDocument/2006/math" xmlns="">
          <p:sp>
            <p:nvSpPr>
              <p:cNvPr id="19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7012" y="1685647"/>
                <a:ext cx="8581939" cy="1938526"/>
              </a:xfrm>
              <a:prstGeom prst="rect">
                <a:avLst/>
              </a:prstGeom>
              <a:blipFill rotWithShape="1">
                <a:blip r:embed="rId3"/>
                <a:stretch>
                  <a:fillRect l="-4" t="-1624" r="3" b="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文本框 63"/>
          <p:cNvSpPr txBox="1">
            <a:spLocks noChangeArrowheads="1"/>
          </p:cNvSpPr>
          <p:nvPr/>
        </p:nvSpPr>
        <p:spPr bwMode="auto">
          <a:xfrm>
            <a:off x="214313" y="293688"/>
            <a:ext cx="47212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五、归纳小结 提高认识</a:t>
            </a:r>
          </a:p>
        </p:txBody>
      </p:sp>
      <p:sp>
        <p:nvSpPr>
          <p:cNvPr id="41987" name="文本框 104"/>
          <p:cNvSpPr txBox="1">
            <a:spLocks noChangeArrowheads="1"/>
          </p:cNvSpPr>
          <p:nvPr/>
        </p:nvSpPr>
        <p:spPr bwMode="auto">
          <a:xfrm>
            <a:off x="460375" y="1089025"/>
            <a:ext cx="8237538" cy="283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6700" indent="-2667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81100" indent="-2667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38300" indent="-2667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95500" indent="-2667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52700" indent="-2667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3009900" indent="-2667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67100" indent="-2667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924300" indent="-2667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algn="just">
              <a:lnSpc>
                <a:spcPct val="150000"/>
              </a:lnSpc>
              <a:buFontTx/>
              <a:buAutoNum type="arabicPeriod"/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向量数量积的运算律：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24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交换律、数乘结合律、分配率；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endParaRPr lang="en-US" altLang="zh-CN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向量数量积运算律的证明；</a:t>
            </a:r>
            <a:endParaRPr lang="en-US" altLang="zh-CN" sz="2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3.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向量数量积的应用，常解的三类问题：</a:t>
            </a: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24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长度、夹角、位置关系</a:t>
            </a:r>
            <a:r>
              <a:rPr lang="en-US" altLang="zh-CN" sz="24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文本框 63"/>
          <p:cNvSpPr txBox="1">
            <a:spLocks noChangeArrowheads="1"/>
          </p:cNvSpPr>
          <p:nvPr/>
        </p:nvSpPr>
        <p:spPr bwMode="auto">
          <a:xfrm>
            <a:off x="441325" y="260350"/>
            <a:ext cx="477678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六、布置作业 检测目标</a:t>
            </a:r>
          </a:p>
        </p:txBody>
      </p:sp>
      <p:sp>
        <p:nvSpPr>
          <p:cNvPr id="4" name="文本框 104"/>
          <p:cNvSpPr txBox="1"/>
          <p:nvPr/>
        </p:nvSpPr>
        <p:spPr>
          <a:xfrm>
            <a:off x="723900" y="1255713"/>
            <a:ext cx="75533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课本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22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页练习第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2 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题，第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23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页第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11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题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63"/>
          <p:cNvSpPr txBox="1">
            <a:spLocks noChangeArrowheads="1"/>
          </p:cNvSpPr>
          <p:nvPr/>
        </p:nvSpPr>
        <p:spPr bwMode="auto">
          <a:xfrm>
            <a:off x="225425" y="160338"/>
            <a:ext cx="444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一、创设情境 引入新课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0" y="2452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0" y="2452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04788" y="842963"/>
            <a:ext cx="417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问题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：向量数量积的定义？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0" y="2328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3335" name="Object 23"/>
          <p:cNvGraphicFramePr>
            <a:graphicFrameLocks noChangeAspect="1"/>
          </p:cNvGraphicFramePr>
          <p:nvPr/>
        </p:nvGraphicFramePr>
        <p:xfrm>
          <a:off x="225425" y="1665288"/>
          <a:ext cx="80073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316800" imgH="11582400" progId="Equation.DSMT4">
                  <p:embed/>
                </p:oleObj>
              </mc:Choice>
              <mc:Fallback>
                <p:oleObj name="Equation" r:id="rId2" imgW="96316800" imgH="1158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5425" y="1665288"/>
                        <a:ext cx="8007350" cy="968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7" name="Object 25"/>
          <p:cNvGraphicFramePr>
            <a:graphicFrameLocks noChangeAspect="1"/>
          </p:cNvGraphicFramePr>
          <p:nvPr/>
        </p:nvGraphicFramePr>
        <p:xfrm>
          <a:off x="5021263" y="695325"/>
          <a:ext cx="3530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3605" imgH="220345" progId="Equation.DSMT4">
                  <p:embed/>
                </p:oleObj>
              </mc:Choice>
              <mc:Fallback>
                <p:oleObj name="Equation" r:id="rId4" imgW="903605" imgH="22034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021263" y="695325"/>
                        <a:ext cx="35306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8" name="Object 26"/>
          <p:cNvGraphicFramePr>
            <a:graphicFrameLocks noChangeAspect="1"/>
          </p:cNvGraphicFramePr>
          <p:nvPr/>
        </p:nvGraphicFramePr>
        <p:xfrm>
          <a:off x="6862763" y="2414588"/>
          <a:ext cx="19383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935" imgH="220345" progId="Equation.DSMT4">
                  <p:embed/>
                </p:oleObj>
              </mc:Choice>
              <mc:Fallback>
                <p:oleObj name="Equation" r:id="rId6" imgW="495935" imgH="22034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862763" y="2414588"/>
                        <a:ext cx="1938337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3339" name="Object 27"/>
          <p:cNvGraphicFramePr>
            <a:graphicFrameLocks noChangeAspect="1"/>
          </p:cNvGraphicFramePr>
          <p:nvPr/>
        </p:nvGraphicFramePr>
        <p:xfrm>
          <a:off x="228600" y="3365500"/>
          <a:ext cx="877411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8000" imgH="457200" progId="Equation.DSMT4">
                  <p:embed/>
                </p:oleObj>
              </mc:Choice>
              <mc:Fallback>
                <p:oleObj name="Equation" r:id="rId8" imgW="43180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28600" y="3365500"/>
                        <a:ext cx="8774113" cy="930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本框 63"/>
          <p:cNvSpPr txBox="1">
            <a:spLocks noChangeArrowheads="1"/>
          </p:cNvSpPr>
          <p:nvPr/>
        </p:nvSpPr>
        <p:spPr bwMode="auto">
          <a:xfrm>
            <a:off x="177800" y="101600"/>
            <a:ext cx="44434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4" name="文本框 63"/>
          <p:cNvSpPr txBox="1"/>
          <p:nvPr/>
        </p:nvSpPr>
        <p:spPr>
          <a:xfrm>
            <a:off x="177800" y="674688"/>
            <a:ext cx="4443413" cy="457200"/>
          </a:xfrm>
          <a:prstGeom prst="rect">
            <a:avLst/>
          </a:prstGeom>
          <a:noFill/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探究一：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</a:rPr>
              <a:t>向量数量积的运算律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2319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0" y="2328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0" y="2389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0" y="2376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314325" y="1293813"/>
            <a:ext cx="804545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问题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：类比数的乘法运算律、向量的线性运算的运算律，</a:t>
            </a:r>
          </a:p>
          <a:p>
            <a:pPr defTabSz="914400">
              <a:spcBef>
                <a:spcPct val="50000"/>
              </a:spcBef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            猜想向量数量积运算有哪些运算律？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0" y="2233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21535" name="Object 31"/>
          <p:cNvGraphicFramePr>
            <a:graphicFrameLocks noChangeAspect="1"/>
          </p:cNvGraphicFramePr>
          <p:nvPr/>
        </p:nvGraphicFramePr>
        <p:xfrm>
          <a:off x="457200" y="2682875"/>
          <a:ext cx="4646613" cy="137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0" imgH="673100" progId="Equation.DSMT4">
                  <p:embed/>
                </p:oleObj>
              </mc:Choice>
              <mc:Fallback>
                <p:oleObj name="Equation" r:id="rId3" imgW="2286000" imgH="673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57200" y="2682875"/>
                        <a:ext cx="4646613" cy="1376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8"/>
          <p:cNvSpPr txBox="1">
            <a:spLocks noChangeArrowheads="1"/>
          </p:cNvSpPr>
          <p:nvPr/>
        </p:nvSpPr>
        <p:spPr bwMode="auto">
          <a:xfrm>
            <a:off x="398463" y="568325"/>
            <a:ext cx="516572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向量数量积的运算律的证明</a:t>
            </a:r>
          </a:p>
        </p:txBody>
      </p:sp>
      <p:sp>
        <p:nvSpPr>
          <p:cNvPr id="23555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514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0" y="2233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501650" y="13716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问题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：由向量数量积的定义推导：</a:t>
            </a: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0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23582" name="Object 30"/>
          <p:cNvGraphicFramePr>
            <a:graphicFrameLocks noChangeAspect="1"/>
          </p:cNvGraphicFramePr>
          <p:nvPr/>
        </p:nvGraphicFramePr>
        <p:xfrm>
          <a:off x="1600200" y="1966913"/>
          <a:ext cx="4033838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000" imgH="431800" progId="Equation.DSMT4">
                  <p:embed/>
                </p:oleObj>
              </mc:Choice>
              <mc:Fallback>
                <p:oleObj name="Equation" r:id="rId2" imgW="19050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600200" y="1966913"/>
                        <a:ext cx="4033838" cy="908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23584" name="Object 32"/>
          <p:cNvGraphicFramePr>
            <a:graphicFrameLocks noChangeAspect="1"/>
          </p:cNvGraphicFramePr>
          <p:nvPr/>
        </p:nvGraphicFramePr>
        <p:xfrm>
          <a:off x="1308100" y="3889375"/>
          <a:ext cx="6278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27400" imgH="254000" progId="Equation.DSMT4">
                  <p:embed/>
                </p:oleObj>
              </mc:Choice>
              <mc:Fallback>
                <p:oleObj name="Equation" r:id="rId4" imgW="3327400" imgH="254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08100" y="3889375"/>
                        <a:ext cx="6278563" cy="48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23586" name="Object 34"/>
          <p:cNvGraphicFramePr>
            <a:graphicFrameLocks noChangeAspect="1"/>
          </p:cNvGraphicFramePr>
          <p:nvPr/>
        </p:nvGraphicFramePr>
        <p:xfrm>
          <a:off x="633413" y="3233738"/>
          <a:ext cx="46815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5200" imgH="203200" progId="Equation.DSMT4">
                  <p:embed/>
                </p:oleObj>
              </mc:Choice>
              <mc:Fallback>
                <p:oleObj name="Equation" r:id="rId6" imgW="2235200" imgH="203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33413" y="3233738"/>
                        <a:ext cx="468153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Box 28"/>
          <p:cNvSpPr txBox="1">
            <a:spLocks noChangeArrowheads="1"/>
          </p:cNvSpPr>
          <p:nvPr/>
        </p:nvSpPr>
        <p:spPr bwMode="auto">
          <a:xfrm>
            <a:off x="333375" y="512763"/>
            <a:ext cx="516572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向量数量积的运算律的证明</a:t>
            </a:r>
          </a:p>
        </p:txBody>
      </p:sp>
      <p:sp>
        <p:nvSpPr>
          <p:cNvPr id="77827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514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0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141288" y="1252538"/>
          <a:ext cx="8110537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52900" imgH="508000" progId="Equation.DSMT4">
                  <p:embed/>
                </p:oleObj>
              </mc:Choice>
              <mc:Fallback>
                <p:oleObj name="Equation" r:id="rId2" imgW="4152900" imgH="50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41288" y="1252538"/>
                        <a:ext cx="8110537" cy="985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3" name="Rectangle 19"/>
          <p:cNvSpPr>
            <a:spLocks noChangeArrowheads="1"/>
          </p:cNvSpPr>
          <p:nvPr/>
        </p:nvSpPr>
        <p:spPr bwMode="auto">
          <a:xfrm>
            <a:off x="0" y="2076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684213" y="2335213"/>
          <a:ext cx="8255000" cy="191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79900" imgH="990600" progId="Equation.DSMT4">
                  <p:embed/>
                </p:oleObj>
              </mc:Choice>
              <mc:Fallback>
                <p:oleObj name="Equation" r:id="rId4" imgW="4279900" imgH="990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84213" y="2335213"/>
                        <a:ext cx="8255000" cy="191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744538" y="4389438"/>
          <a:ext cx="40386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800" imgH="215900" progId="Equation.DSMT4">
                  <p:embed/>
                </p:oleObj>
              </mc:Choice>
              <mc:Fallback>
                <p:oleObj name="Equation" r:id="rId6" imgW="20828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44538" y="4389438"/>
                        <a:ext cx="4038600" cy="4254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11188700" y="12217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28"/>
          <p:cNvSpPr txBox="1">
            <a:spLocks noChangeArrowheads="1"/>
          </p:cNvSpPr>
          <p:nvPr/>
        </p:nvSpPr>
        <p:spPr bwMode="auto">
          <a:xfrm>
            <a:off x="333375" y="512763"/>
            <a:ext cx="5165725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向量数量积的运算律的证明</a:t>
            </a:r>
          </a:p>
        </p:txBody>
      </p:sp>
      <p:sp>
        <p:nvSpPr>
          <p:cNvPr id="78851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514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0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0" y="2076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8865" name="Object 17"/>
          <p:cNvGraphicFramePr>
            <a:graphicFrameLocks noChangeAspect="1"/>
          </p:cNvGraphicFramePr>
          <p:nvPr/>
        </p:nvGraphicFramePr>
        <p:xfrm>
          <a:off x="285750" y="1252538"/>
          <a:ext cx="621030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5000" imgH="457200" progId="Equation.DSMT4">
                  <p:embed/>
                </p:oleObj>
              </mc:Choice>
              <mc:Fallback>
                <p:oleObj name="Equation" r:id="rId2" imgW="31750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85750" y="1252538"/>
                        <a:ext cx="6210300" cy="893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8873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2550" y="447675"/>
            <a:ext cx="2568575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8874" name="Object 26"/>
          <p:cNvGraphicFramePr>
            <a:graphicFrameLocks noChangeAspect="1"/>
          </p:cNvGraphicFramePr>
          <p:nvPr/>
        </p:nvGraphicFramePr>
        <p:xfrm>
          <a:off x="268288" y="2428875"/>
          <a:ext cx="7419975" cy="241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62400" imgH="1295400" progId="Equation.DSMT4">
                  <p:embed/>
                </p:oleObj>
              </mc:Choice>
              <mc:Fallback>
                <p:oleObj name="Equation" r:id="rId5" imgW="3962400" imgH="1295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8288" y="2428875"/>
                        <a:ext cx="7419975" cy="2417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Box 28"/>
          <p:cNvSpPr txBox="1">
            <a:spLocks noChangeArrowheads="1"/>
          </p:cNvSpPr>
          <p:nvPr/>
        </p:nvSpPr>
        <p:spPr bwMode="auto">
          <a:xfrm>
            <a:off x="333375" y="412750"/>
            <a:ext cx="516572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向量数量积的运算律的证明</a:t>
            </a:r>
          </a:p>
        </p:txBody>
      </p:sp>
      <p:sp>
        <p:nvSpPr>
          <p:cNvPr id="80899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514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pic>
        <p:nvPicPr>
          <p:cNvPr id="8091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6588" y="1654175"/>
            <a:ext cx="29464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0914" name="Object 18"/>
          <p:cNvGraphicFramePr>
            <a:graphicFrameLocks noChangeAspect="1"/>
          </p:cNvGraphicFramePr>
          <p:nvPr/>
        </p:nvGraphicFramePr>
        <p:xfrm>
          <a:off x="395288" y="1104900"/>
          <a:ext cx="70389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11600" imgH="508000" progId="Equation.DSMT4">
                  <p:embed/>
                </p:oleObj>
              </mc:Choice>
              <mc:Fallback>
                <p:oleObj name="Equation" r:id="rId3" imgW="3911600" imgH="50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5288" y="1104900"/>
                        <a:ext cx="7038975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0"/>
          <p:cNvGraphicFramePr>
            <a:graphicFrameLocks noChangeAspect="1"/>
          </p:cNvGraphicFramePr>
          <p:nvPr/>
        </p:nvGraphicFramePr>
        <p:xfrm>
          <a:off x="363538" y="2143125"/>
          <a:ext cx="5197475" cy="220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33700" imgH="1244600" progId="Equation.DSMT4">
                  <p:embed/>
                </p:oleObj>
              </mc:Choice>
              <mc:Fallback>
                <p:oleObj name="Equation" r:id="rId5" imgW="2933700" imgH="1244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63538" y="2143125"/>
                        <a:ext cx="5197475" cy="220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8" name="Rectangle 22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0917" name="Object 21"/>
          <p:cNvGraphicFramePr>
            <a:graphicFrameLocks noChangeAspect="1"/>
          </p:cNvGraphicFramePr>
          <p:nvPr/>
        </p:nvGraphicFramePr>
        <p:xfrm>
          <a:off x="282575" y="4433888"/>
          <a:ext cx="88614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787900" imgH="215900" progId="Equation.DSMT4">
                  <p:embed/>
                </p:oleObj>
              </mc:Choice>
              <mc:Fallback>
                <p:oleObj name="Equation" r:id="rId7" imgW="47879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82575" y="4433888"/>
                        <a:ext cx="8861425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Box 28"/>
          <p:cNvSpPr txBox="1">
            <a:spLocks noChangeArrowheads="1"/>
          </p:cNvSpPr>
          <p:nvPr/>
        </p:nvSpPr>
        <p:spPr bwMode="auto">
          <a:xfrm>
            <a:off x="333375" y="434975"/>
            <a:ext cx="5165725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探究二：</a:t>
            </a:r>
            <a:r>
              <a:rPr lang="zh-CN" altLang="en-US" sz="2400" b="1">
                <a:latin typeface="Arial" panose="020B060402020202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向量数量积的运算律的证明</a:t>
            </a:r>
          </a:p>
        </p:txBody>
      </p:sp>
      <p:sp>
        <p:nvSpPr>
          <p:cNvPr id="81923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51485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二、探究本质 得出新知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0" y="2357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32" name="Rectangle 12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37" name="Rectangle 17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81940" name="Rectangle 20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314325" y="1123950"/>
          <a:ext cx="8021638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16400" imgH="215900" progId="Equation.DSMT4">
                  <p:embed/>
                </p:oleObj>
              </mc:Choice>
              <mc:Fallback>
                <p:oleObj name="Equation" r:id="rId2" imgW="42164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4325" y="1123950"/>
                        <a:ext cx="8021638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2" name="Rectangle 22"/>
          <p:cNvSpPr>
            <a:spLocks noChangeArrowheads="1"/>
          </p:cNvSpPr>
          <p:nvPr/>
        </p:nvSpPr>
        <p:spPr bwMode="auto">
          <a:xfrm>
            <a:off x="0" y="2205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1941" name="Object 21"/>
          <p:cNvGraphicFramePr>
            <a:graphicFrameLocks noChangeAspect="1"/>
          </p:cNvGraphicFramePr>
          <p:nvPr/>
        </p:nvGraphicFramePr>
        <p:xfrm>
          <a:off x="311150" y="1604963"/>
          <a:ext cx="7685088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75100" imgH="508000" progId="Equation.DSMT4">
                  <p:embed/>
                </p:oleObj>
              </mc:Choice>
              <mc:Fallback>
                <p:oleObj name="Equation" r:id="rId4" imgW="3975100" imgH="508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1150" y="1604963"/>
                        <a:ext cx="7685088" cy="979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81943" name="Object 23"/>
          <p:cNvGraphicFramePr>
            <a:graphicFrameLocks noChangeAspect="1"/>
          </p:cNvGraphicFramePr>
          <p:nvPr/>
        </p:nvGraphicFramePr>
        <p:xfrm>
          <a:off x="331788" y="2679700"/>
          <a:ext cx="81041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51300" imgH="215900" progId="Equation.DSMT4">
                  <p:embed/>
                </p:oleObj>
              </mc:Choice>
              <mc:Fallback>
                <p:oleObj name="Equation" r:id="rId6" imgW="40513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31788" y="2679700"/>
                        <a:ext cx="8104187" cy="43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5" name="Object 25"/>
          <p:cNvGraphicFramePr>
            <a:graphicFrameLocks noChangeAspect="1"/>
          </p:cNvGraphicFramePr>
          <p:nvPr/>
        </p:nvGraphicFramePr>
        <p:xfrm>
          <a:off x="314325" y="3184525"/>
          <a:ext cx="64960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13100" imgH="431800" progId="Equation.DSMT4">
                  <p:embed/>
                </p:oleObj>
              </mc:Choice>
              <mc:Fallback>
                <p:oleObj name="Equation" r:id="rId8" imgW="32131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4325" y="3184525"/>
                        <a:ext cx="6496050" cy="868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7" name="Text Box 27"/>
          <p:cNvSpPr txBox="1">
            <a:spLocks noChangeArrowheads="1"/>
          </p:cNvSpPr>
          <p:nvPr/>
        </p:nvSpPr>
        <p:spPr bwMode="auto">
          <a:xfrm>
            <a:off x="274638" y="4125913"/>
            <a:ext cx="80978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/>
            <a:r>
              <a:rPr lang="zh-CN" altLang="en-US" sz="2200">
                <a:latin typeface="Arial" panose="020B0604020202020204" pitchFamily="34" charset="0"/>
                <a:ea typeface="宋体" panose="02010600030101010101" pitchFamily="2" charset="-122"/>
              </a:rPr>
              <a:t>总结：向量数量积的运算律满足</a:t>
            </a:r>
            <a:r>
              <a:rPr lang="zh-CN" altLang="en-US" sz="22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交换律、数乘结合律、分配率</a:t>
            </a:r>
            <a:r>
              <a:rPr lang="en-US" altLang="zh-CN" sz="220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</a:p>
          <a:p>
            <a:pPr defTabSz="914400"/>
            <a:r>
              <a:rPr lang="zh-CN" altLang="en-US" sz="2200">
                <a:latin typeface="Arial" panose="020B0604020202020204" pitchFamily="34" charset="0"/>
                <a:ea typeface="宋体" panose="02010600030101010101" pitchFamily="2" charset="-122"/>
              </a:rPr>
              <a:t>           但数量积不能约分，向量结合律也不一定满足</a:t>
            </a:r>
            <a:r>
              <a:rPr lang="en-US" altLang="zh-CN" sz="2200">
                <a:latin typeface="Arial" panose="020B0604020202020204" pitchFamily="34" charset="0"/>
                <a:ea typeface="宋体" panose="02010600030101010101" pitchFamily="2" charset="-122"/>
              </a:rPr>
              <a:t>.</a:t>
            </a:r>
            <a:endParaRPr lang="zh-CN" altLang="en-US" sz="2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文本框 63"/>
          <p:cNvSpPr txBox="1">
            <a:spLocks noChangeArrowheads="1"/>
          </p:cNvSpPr>
          <p:nvPr/>
        </p:nvSpPr>
        <p:spPr bwMode="auto">
          <a:xfrm>
            <a:off x="136525" y="63500"/>
            <a:ext cx="4406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1" rIns="91423" bIns="45711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r>
              <a:rPr lang="zh-CN" altLang="en-US" sz="2800">
                <a:latin typeface="黑体" panose="02010609060101010101" pitchFamily="49" charset="-122"/>
                <a:ea typeface="黑体" panose="02010609060101010101" pitchFamily="49" charset="-122"/>
              </a:rPr>
              <a:t>三、举例应用 掌握定义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0" y="2405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79" name="Rectangle 35"/>
          <p:cNvSpPr>
            <a:spLocks noChangeArrowheads="1"/>
          </p:cNvSpPr>
          <p:nvPr/>
        </p:nvSpPr>
        <p:spPr bwMode="auto">
          <a:xfrm>
            <a:off x="0" y="2481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85" name="Rectangle 41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791" name="Rectangle 47"/>
          <p:cNvSpPr>
            <a:spLocks noChangeArrowheads="1"/>
          </p:cNvSpPr>
          <p:nvPr/>
        </p:nvSpPr>
        <p:spPr bwMode="auto">
          <a:xfrm>
            <a:off x="0" y="2266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31810" name="Rectangle 66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31809" name="Object 65"/>
          <p:cNvGraphicFramePr>
            <a:graphicFrameLocks noChangeAspect="1"/>
          </p:cNvGraphicFramePr>
          <p:nvPr/>
        </p:nvGraphicFramePr>
        <p:xfrm>
          <a:off x="184150" y="2895600"/>
          <a:ext cx="87741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95800" imgH="228600" progId="Equation.DSMT4">
                  <p:embed/>
                </p:oleObj>
              </mc:Choice>
              <mc:Fallback>
                <p:oleObj name="Equation" r:id="rId2" imgW="449580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4150" y="2895600"/>
                        <a:ext cx="8774113" cy="444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11" name="Object 67"/>
          <p:cNvGraphicFramePr>
            <a:graphicFrameLocks noChangeAspect="1"/>
          </p:cNvGraphicFramePr>
          <p:nvPr/>
        </p:nvGraphicFramePr>
        <p:xfrm>
          <a:off x="757238" y="3481388"/>
          <a:ext cx="64023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600" imgH="228600" progId="Equation.DSMT4">
                  <p:embed/>
                </p:oleObj>
              </mc:Choice>
              <mc:Fallback>
                <p:oleObj name="Equation" r:id="rId4" imgW="314960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57238" y="3481388"/>
                        <a:ext cx="6402387" cy="465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13" name="Text Box 69"/>
          <p:cNvSpPr txBox="1">
            <a:spLocks noChangeArrowheads="1"/>
          </p:cNvSpPr>
          <p:nvPr/>
        </p:nvSpPr>
        <p:spPr bwMode="auto">
          <a:xfrm>
            <a:off x="903288" y="4081463"/>
            <a:ext cx="3756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zh-CN" altLang="en-US" sz="2400">
                <a:latin typeface="Arial" panose="020B0604020202020204" pitchFamily="34" charset="0"/>
                <a:ea typeface="宋体" panose="02010600030101010101" pitchFamily="2" charset="-122"/>
              </a:rPr>
              <a:t>因此，上述结论是成立的</a:t>
            </a:r>
            <a:r>
              <a:rPr lang="en-US" altLang="zh-CN" sz="2400">
                <a:latin typeface="Arial" panose="020B0604020202020204" pitchFamily="34" charset="0"/>
                <a:ea typeface="宋体" panose="02010600030101010101" pitchFamily="2" charset="-122"/>
              </a:rPr>
              <a:t>. </a:t>
            </a:r>
            <a:endParaRPr lang="zh-CN" altLang="en-US" sz="2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" name="Text Box 69"/>
          <p:cNvSpPr txBox="1">
            <a:spLocks noChangeArrowheads="1"/>
          </p:cNvSpPr>
          <p:nvPr/>
        </p:nvSpPr>
        <p:spPr bwMode="auto">
          <a:xfrm>
            <a:off x="239991" y="934106"/>
            <a:ext cx="835355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18288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2860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27432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200400" indent="457200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2400" b="1">
                <a:latin typeface="+mn-lt"/>
                <a:ea typeface="+mn-ea"/>
              </a:rPr>
              <a:t>例</a:t>
            </a:r>
            <a:r>
              <a:rPr lang="en-US" altLang="zh-CN" sz="2400" b="1">
                <a:latin typeface="+mn-lt"/>
                <a:ea typeface="+mn-ea"/>
              </a:rPr>
              <a:t>1.</a:t>
            </a:r>
            <a:r>
              <a:rPr lang="zh-CN" altLang="zh-CN" sz="2400">
                <a:latin typeface="+mn-lt"/>
                <a:ea typeface="+mn-ea"/>
              </a:rPr>
              <a:t>我们知道，对任意</a:t>
            </a:r>
            <a:r>
              <a:rPr lang="en-US" altLang="zh-CN" sz="2400" err="1">
                <a:latin typeface="+mn-lt"/>
                <a:ea typeface="+mn-ea"/>
              </a:rPr>
              <a:t>a,b</a:t>
            </a:r>
            <a:r>
              <a:rPr lang="zh-CN" altLang="zh-CN" sz="2400">
                <a:latin typeface="+mn-lt"/>
                <a:ea typeface="+mn-ea"/>
              </a:rPr>
              <a:t>∈</a:t>
            </a:r>
            <a:r>
              <a:rPr lang="en-US" altLang="zh-CN" sz="2400">
                <a:latin typeface="+mn-lt"/>
                <a:ea typeface="+mn-ea"/>
              </a:rPr>
              <a:t>R</a:t>
            </a:r>
            <a:r>
              <a:rPr lang="zh-CN" altLang="zh-CN" sz="2400">
                <a:latin typeface="+mn-lt"/>
                <a:ea typeface="+mn-ea"/>
              </a:rPr>
              <a:t>，恒有</a:t>
            </a:r>
            <a:r>
              <a:rPr lang="en-US" altLang="zh-CN" sz="2400">
                <a:latin typeface="+mn-lt"/>
                <a:ea typeface="+mn-ea"/>
              </a:rPr>
              <a:t>(a+b)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=a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+2ab+b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zh-CN" altLang="zh-CN" sz="2400">
                <a:latin typeface="+mn-lt"/>
                <a:ea typeface="+mn-ea"/>
              </a:rPr>
              <a:t>，</a:t>
            </a:r>
            <a:r>
              <a:rPr lang="en-US" altLang="zh-CN" sz="2400">
                <a:latin typeface="+mn-lt"/>
                <a:ea typeface="+mn-ea"/>
              </a:rPr>
              <a:t>(a+b)(a-b)=a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-b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.</a:t>
            </a:r>
            <a:r>
              <a:rPr lang="zh-CN" altLang="zh-CN" sz="2400">
                <a:latin typeface="+mn-lt"/>
                <a:ea typeface="+mn-ea"/>
              </a:rPr>
              <a:t>对任意向量</a:t>
            </a:r>
            <a:r>
              <a:rPr lang="en-US" altLang="zh-CN" sz="2400" b="1" i="1" err="1">
                <a:latin typeface="+mn-lt"/>
                <a:ea typeface="+mn-ea"/>
              </a:rPr>
              <a:t>a,b</a:t>
            </a:r>
            <a:r>
              <a:rPr lang="zh-CN" altLang="zh-CN" sz="2400">
                <a:latin typeface="+mn-lt"/>
                <a:ea typeface="+mn-ea"/>
              </a:rPr>
              <a:t>，是否也有下面类似的结论？</a:t>
            </a:r>
          </a:p>
          <a:p>
            <a:pPr>
              <a:lnSpc>
                <a:spcPct val="150000"/>
              </a:lnSpc>
            </a:pPr>
            <a:r>
              <a:rPr lang="zh-CN" altLang="zh-CN" sz="2400">
                <a:latin typeface="+mn-lt"/>
                <a:ea typeface="+mn-ea"/>
              </a:rPr>
              <a:t>（</a:t>
            </a:r>
            <a:r>
              <a:rPr lang="en-US" altLang="zh-CN" sz="2400">
                <a:latin typeface="+mn-lt"/>
                <a:ea typeface="+mn-ea"/>
              </a:rPr>
              <a:t>1</a:t>
            </a:r>
            <a:r>
              <a:rPr lang="zh-CN" altLang="zh-CN" sz="2400">
                <a:latin typeface="+mn-lt"/>
                <a:ea typeface="+mn-ea"/>
              </a:rPr>
              <a:t>）</a:t>
            </a:r>
            <a:r>
              <a:rPr lang="en-US" altLang="zh-CN" sz="2400">
                <a:latin typeface="+mn-lt"/>
                <a:ea typeface="+mn-ea"/>
              </a:rPr>
              <a:t>(</a:t>
            </a:r>
            <a:r>
              <a:rPr lang="en-US" altLang="zh-CN" sz="2400" b="1" i="1" err="1">
                <a:latin typeface="+mn-lt"/>
                <a:ea typeface="+mn-ea"/>
              </a:rPr>
              <a:t>a+b</a:t>
            </a:r>
            <a:r>
              <a:rPr lang="en-US" altLang="zh-CN" sz="2400">
                <a:latin typeface="+mn-lt"/>
                <a:ea typeface="+mn-ea"/>
              </a:rPr>
              <a:t>)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=</a:t>
            </a:r>
            <a:r>
              <a:rPr lang="en-US" altLang="zh-CN" sz="2400" b="1" i="1">
                <a:latin typeface="+mn-lt"/>
                <a:ea typeface="+mn-ea"/>
              </a:rPr>
              <a:t>a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+2</a:t>
            </a:r>
            <a:r>
              <a:rPr lang="en-US" altLang="zh-CN" sz="2400" b="1" i="1">
                <a:latin typeface="+mn-lt"/>
                <a:ea typeface="+mn-ea"/>
              </a:rPr>
              <a:t>ab</a:t>
            </a:r>
            <a:r>
              <a:rPr lang="en-US" altLang="zh-CN" sz="2400">
                <a:latin typeface="+mn-lt"/>
                <a:ea typeface="+mn-ea"/>
              </a:rPr>
              <a:t>+</a:t>
            </a:r>
            <a:r>
              <a:rPr lang="en-US" altLang="zh-CN" sz="2400" b="1" i="1">
                <a:latin typeface="+mn-lt"/>
                <a:ea typeface="+mn-ea"/>
              </a:rPr>
              <a:t>b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zh-CN" altLang="zh-CN" sz="2400">
                <a:latin typeface="+mn-lt"/>
                <a:ea typeface="+mn-ea"/>
              </a:rPr>
              <a:t>；（</a:t>
            </a:r>
            <a:r>
              <a:rPr lang="en-US" altLang="zh-CN" sz="2400">
                <a:latin typeface="+mn-lt"/>
                <a:ea typeface="+mn-ea"/>
              </a:rPr>
              <a:t>2</a:t>
            </a:r>
            <a:r>
              <a:rPr lang="zh-CN" altLang="zh-CN" sz="2400">
                <a:latin typeface="+mn-lt"/>
                <a:ea typeface="+mn-ea"/>
              </a:rPr>
              <a:t>）</a:t>
            </a:r>
            <a:r>
              <a:rPr lang="en-US" altLang="zh-CN" sz="2400">
                <a:latin typeface="+mn-lt"/>
                <a:ea typeface="+mn-ea"/>
              </a:rPr>
              <a:t>(</a:t>
            </a:r>
            <a:r>
              <a:rPr lang="en-US" altLang="zh-CN" sz="2400" b="1" i="1" err="1">
                <a:latin typeface="+mn-lt"/>
                <a:ea typeface="+mn-ea"/>
              </a:rPr>
              <a:t>a+b</a:t>
            </a:r>
            <a:r>
              <a:rPr lang="en-US" altLang="zh-CN" sz="2400">
                <a:latin typeface="+mn-lt"/>
                <a:ea typeface="+mn-ea"/>
              </a:rPr>
              <a:t>)(</a:t>
            </a:r>
            <a:r>
              <a:rPr lang="en-US" altLang="zh-CN" sz="2400" b="1" i="1">
                <a:latin typeface="+mn-lt"/>
                <a:ea typeface="+mn-ea"/>
              </a:rPr>
              <a:t>a-b</a:t>
            </a:r>
            <a:r>
              <a:rPr lang="en-US" altLang="zh-CN" sz="2400">
                <a:latin typeface="+mn-lt"/>
                <a:ea typeface="+mn-ea"/>
              </a:rPr>
              <a:t>)=</a:t>
            </a:r>
            <a:r>
              <a:rPr lang="en-US" altLang="zh-CN" sz="2400" b="1" i="1">
                <a:latin typeface="+mn-lt"/>
                <a:ea typeface="+mn-ea"/>
              </a:rPr>
              <a:t>a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-</a:t>
            </a:r>
            <a:r>
              <a:rPr lang="en-US" altLang="zh-CN" sz="2400" b="1" i="1">
                <a:latin typeface="+mn-lt"/>
                <a:ea typeface="+mn-ea"/>
              </a:rPr>
              <a:t>b</a:t>
            </a:r>
            <a:r>
              <a:rPr lang="en-US" altLang="zh-CN" sz="2400" baseline="30000">
                <a:latin typeface="+mn-lt"/>
                <a:ea typeface="+mn-ea"/>
              </a:rPr>
              <a:t>2</a:t>
            </a:r>
            <a:r>
              <a:rPr lang="en-US" altLang="zh-CN" sz="2400">
                <a:latin typeface="+mn-lt"/>
                <a:ea typeface="+mn-ea"/>
              </a:rPr>
              <a:t>.</a:t>
            </a:r>
            <a:endParaRPr lang="zh-CN" altLang="zh-CN" sz="2400">
              <a:latin typeface="+mn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  <p:cond evt="onBegin" delay="0">
                          <p:tn val="7"/>
                        </p:cond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  <p:cond evt="onBegin" delay="0">
                          <p:tn val="12"/>
                        </p:cond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  <p:cond evt="onBegin" delay="0">
                          <p:tn val="17"/>
                        </p:cond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13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2EwZDU2NmIzNDJmNWNhOGYyZmQzN2JlZTAwNDIwMz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Times New Roman"/>
        <a:ea typeface="微软雅黑"/>
        <a:cs typeface="Arial"/>
      </a:majorFont>
      <a:minorFont>
        <a:latin typeface="Times New Roman"/>
        <a:ea typeface="新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574</Words>
  <Application>Microsoft Office PowerPoint</Application>
  <PresentationFormat>全屏显示(16:9)</PresentationFormat>
  <Paragraphs>46</Paragraphs>
  <Slides>15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黑体</vt:lpstr>
      <vt:lpstr>宋体</vt:lpstr>
      <vt:lpstr>Arial</vt:lpstr>
      <vt:lpstr>Calibri</vt:lpstr>
      <vt:lpstr>Cambria Math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rbm.xkw.com</dc:creator>
  <cp:lastModifiedBy>利川 蒋</cp:lastModifiedBy>
  <cp:revision>2</cp:revision>
  <cp:lastPrinted>2024-02-18T20:37:53Z</cp:lastPrinted>
  <dcterms:created xsi:type="dcterms:W3CDTF">2024-02-18T20:37:53Z</dcterms:created>
  <dcterms:modified xsi:type="dcterms:W3CDTF">2024-02-20T12:55:21Z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