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672" r:id="rId2"/>
    <p:sldId id="257" r:id="rId3"/>
    <p:sldId id="256" r:id="rId4"/>
    <p:sldId id="259" r:id="rId5"/>
    <p:sldId id="260" r:id="rId6"/>
    <p:sldId id="261" r:id="rId7"/>
    <p:sldId id="280" r:id="rId8"/>
    <p:sldId id="290" r:id="rId9"/>
    <p:sldId id="284" r:id="rId10"/>
    <p:sldId id="291" r:id="rId11"/>
    <p:sldId id="346" r:id="rId12"/>
    <p:sldId id="305" r:id="rId13"/>
    <p:sldId id="301" r:id="rId14"/>
    <p:sldId id="296" r:id="rId15"/>
    <p:sldId id="302" r:id="rId16"/>
  </p:sldIdLst>
  <p:sldSz cx="9144000" cy="51308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54" y="82"/>
      </p:cViewPr>
      <p:guideLst>
        <p:guide orient="horz" pos="161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92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1pPr>
    <a:lvl2pPr indent="228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2pPr>
    <a:lvl3pPr indent="457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3pPr>
    <a:lvl4pPr indent="685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4pPr>
    <a:lvl5pPr indent="9144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5pPr>
    <a:lvl6pPr indent="11430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6pPr>
    <a:lvl7pPr indent="1371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7pPr>
    <a:lvl8pPr indent="1600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8pPr>
    <a:lvl9pPr indent="1828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95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6071"/>
            <a:ext cx="6070601" cy="2261353"/>
          </a:xfrm>
        </p:spPr>
        <p:txBody>
          <a:bodyPr anchor="ctr">
            <a:normAutofit/>
          </a:bodyPr>
          <a:lstStyle>
            <a:lvl1pPr algn="l">
              <a:defRPr sz="32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17424"/>
            <a:ext cx="5418393" cy="28504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1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265" indent="0">
              <a:buFontTx/>
              <a:buNone/>
              <a:defRPr/>
            </a:lvl2pPr>
            <a:lvl3pPr marL="683895" indent="0">
              <a:buFontTx/>
              <a:buNone/>
              <a:defRPr/>
            </a:lvl3pPr>
            <a:lvl4pPr marL="1026160" indent="0">
              <a:buFontTx/>
              <a:buNone/>
              <a:defRPr/>
            </a:lvl4pPr>
            <a:lvl5pPr marL="1368425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44522"/>
            <a:ext cx="6447501" cy="1175312"/>
          </a:xfrm>
        </p:spPr>
        <p:txBody>
          <a:bodyPr anchor="ctr">
            <a:normAutofit/>
          </a:bodyPr>
          <a:lstStyle>
            <a:lvl1pPr marL="0" indent="0" algn="l">
              <a:buNone/>
              <a:defRPr sz="13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6403" y="591320"/>
            <a:ext cx="457200" cy="437499"/>
          </a:xfrm>
          <a:prstGeom prst="rect">
            <a:avLst/>
          </a:prstGeom>
        </p:spPr>
        <p:txBody>
          <a:bodyPr vert="horz" lIns="68411" tIns="34205" rIns="68411" bIns="34205" rtlCol="0" anchor="ctr">
            <a:noAutofit/>
          </a:bodyPr>
          <a:lstStyle/>
          <a:p>
            <a:pPr lvl="0"/>
            <a:r>
              <a:rPr lang="en-US" sz="5985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59572"/>
            <a:ext cx="457200" cy="437499"/>
          </a:xfrm>
          <a:prstGeom prst="rect">
            <a:avLst/>
          </a:prstGeom>
        </p:spPr>
        <p:txBody>
          <a:bodyPr vert="horz" lIns="68411" tIns="34205" rIns="68411" bIns="34205" rtlCol="0" anchor="ctr">
            <a:noAutofit/>
          </a:bodyPr>
          <a:lstStyle/>
          <a:p>
            <a:pPr lvl="0"/>
            <a:r>
              <a:rPr lang="en-US" sz="5985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5413"/>
            <a:ext cx="6447501" cy="1941789"/>
          </a:xfrm>
        </p:spPr>
        <p:txBody>
          <a:bodyPr anchor="b">
            <a:normAutofit/>
          </a:bodyPr>
          <a:lstStyle>
            <a:lvl1pPr algn="l">
              <a:defRPr sz="32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87202"/>
            <a:ext cx="6447501" cy="1132632"/>
          </a:xfrm>
        </p:spPr>
        <p:txBody>
          <a:bodyPr anchor="t">
            <a:normAutofit/>
          </a:bodyPr>
          <a:lstStyle>
            <a:lvl1pPr marL="0" indent="0" algn="l">
              <a:buNone/>
              <a:defRPr sz="13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6071"/>
            <a:ext cx="6070601" cy="2261353"/>
          </a:xfrm>
        </p:spPr>
        <p:txBody>
          <a:bodyPr anchor="ctr">
            <a:normAutofit/>
          </a:bodyPr>
          <a:lstStyle>
            <a:lvl1pPr algn="l">
              <a:defRPr sz="32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2468"/>
            <a:ext cx="6447502" cy="38473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9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265" indent="0">
              <a:buFontTx/>
              <a:buNone/>
              <a:defRPr/>
            </a:lvl2pPr>
            <a:lvl3pPr marL="683895" indent="0">
              <a:buFontTx/>
              <a:buNone/>
              <a:defRPr/>
            </a:lvl3pPr>
            <a:lvl4pPr marL="1026160" indent="0">
              <a:buFontTx/>
              <a:buNone/>
              <a:defRPr/>
            </a:lvl4pPr>
            <a:lvl5pPr marL="1368425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87202"/>
            <a:ext cx="6447501" cy="1132632"/>
          </a:xfrm>
        </p:spPr>
        <p:txBody>
          <a:bodyPr anchor="t">
            <a:normAutofit/>
          </a:bodyPr>
          <a:lstStyle>
            <a:lvl1pPr marL="0" indent="0" algn="l">
              <a:buNone/>
              <a:defRPr sz="134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1320"/>
            <a:ext cx="457200" cy="437499"/>
          </a:xfrm>
          <a:prstGeom prst="rect">
            <a:avLst/>
          </a:prstGeom>
        </p:spPr>
        <p:txBody>
          <a:bodyPr vert="horz" lIns="68411" tIns="34205" rIns="68411" bIns="34205" rtlCol="0" anchor="ctr">
            <a:noAutofit/>
          </a:bodyPr>
          <a:lstStyle/>
          <a:p>
            <a:pPr lvl="0"/>
            <a:r>
              <a:rPr lang="en-US" sz="5985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59572"/>
            <a:ext cx="457200" cy="437499"/>
          </a:xfrm>
          <a:prstGeom prst="rect">
            <a:avLst/>
          </a:prstGeom>
        </p:spPr>
        <p:txBody>
          <a:bodyPr vert="horz" lIns="68411" tIns="34205" rIns="68411" bIns="34205" rtlCol="0" anchor="ctr">
            <a:noAutofit/>
          </a:bodyPr>
          <a:lstStyle/>
          <a:p>
            <a:pPr lvl="0"/>
            <a:r>
              <a:rPr lang="en-US" sz="5985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6071"/>
            <a:ext cx="6441152" cy="2261353"/>
          </a:xfrm>
        </p:spPr>
        <p:txBody>
          <a:bodyPr anchor="ctr">
            <a:normAutofit/>
          </a:bodyPr>
          <a:lstStyle>
            <a:lvl1pPr algn="l">
              <a:defRPr sz="32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2468"/>
            <a:ext cx="6447502" cy="38473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95">
                <a:solidFill>
                  <a:schemeClr val="accent1"/>
                </a:solidFill>
              </a:defRPr>
            </a:lvl1pPr>
            <a:lvl2pPr marL="342265" indent="0">
              <a:buFontTx/>
              <a:buNone/>
              <a:defRPr/>
            </a:lvl2pPr>
            <a:lvl3pPr marL="683895" indent="0">
              <a:buFontTx/>
              <a:buNone/>
              <a:defRPr/>
            </a:lvl3pPr>
            <a:lvl4pPr marL="1026160" indent="0">
              <a:buFontTx/>
              <a:buNone/>
              <a:defRPr/>
            </a:lvl4pPr>
            <a:lvl5pPr marL="1368425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87202"/>
            <a:ext cx="6447501" cy="1132632"/>
          </a:xfrm>
        </p:spPr>
        <p:txBody>
          <a:bodyPr anchor="t">
            <a:normAutofit/>
          </a:bodyPr>
          <a:lstStyle>
            <a:lvl1pPr marL="0" indent="0" algn="l">
              <a:buNone/>
              <a:defRPr sz="134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6071"/>
            <a:ext cx="978557" cy="3928863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6071"/>
            <a:ext cx="5295113" cy="39288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684107"/>
            <a:ext cx="7349400" cy="192304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49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2663707"/>
            <a:ext cx="7349400" cy="11015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795" spc="150"/>
            </a:lvl1pPr>
            <a:lvl2pPr marL="342265" indent="0" algn="ctr">
              <a:buNone/>
              <a:defRPr sz="1495"/>
            </a:lvl2pPr>
            <a:lvl3pPr marL="683895" indent="0" algn="ctr">
              <a:buNone/>
              <a:defRPr sz="1345"/>
            </a:lvl3pPr>
            <a:lvl4pPr marL="1026160" indent="0" algn="ctr">
              <a:buNone/>
              <a:defRPr sz="1195"/>
            </a:lvl4pPr>
            <a:lvl5pPr marL="1368425" indent="0" algn="ctr">
              <a:buNone/>
              <a:defRPr sz="1195"/>
            </a:lvl5pPr>
            <a:lvl6pPr marL="1710055" indent="0" algn="ctr">
              <a:buNone/>
              <a:defRPr sz="1195"/>
            </a:lvl6pPr>
            <a:lvl7pPr marL="2052320" indent="0" algn="ctr">
              <a:buNone/>
              <a:defRPr sz="1195"/>
            </a:lvl7pPr>
            <a:lvl8pPr marL="2393950" indent="0" algn="ctr">
              <a:buNone/>
              <a:defRPr sz="1195"/>
            </a:lvl8pPr>
            <a:lvl9pPr marL="2736215" indent="0" algn="ctr">
              <a:buNone/>
              <a:defRPr sz="1195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0649"/>
            <a:ext cx="6447501" cy="1366553"/>
          </a:xfrm>
        </p:spPr>
        <p:txBody>
          <a:bodyPr anchor="b"/>
          <a:lstStyle>
            <a:lvl1pPr algn="l">
              <a:defRPr sz="29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87202"/>
            <a:ext cx="6447501" cy="643707"/>
          </a:xfrm>
        </p:spPr>
        <p:txBody>
          <a:bodyPr anchor="t"/>
          <a:lstStyle>
            <a:lvl1pPr marL="0" indent="0" algn="l">
              <a:buNone/>
              <a:defRPr sz="14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2242164"/>
            <a:ext cx="9142810" cy="2889824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16441"/>
            <a:ext cx="3138026" cy="290339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16441"/>
            <a:ext cx="3138026" cy="290339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16736"/>
            <a:ext cx="3139217" cy="431129"/>
          </a:xfrm>
        </p:spPr>
        <p:txBody>
          <a:bodyPr anchor="b">
            <a:noAutofit/>
          </a:bodyPr>
          <a:lstStyle>
            <a:lvl1pPr marL="0" indent="0">
              <a:buNone/>
              <a:defRPr sz="1795" b="0"/>
            </a:lvl1pPr>
            <a:lvl2pPr marL="342265" indent="0">
              <a:buNone/>
              <a:defRPr sz="1495" b="1"/>
            </a:lvl2pPr>
            <a:lvl3pPr marL="683895" indent="0">
              <a:buNone/>
              <a:defRPr sz="1345" b="1"/>
            </a:lvl3pPr>
            <a:lvl4pPr marL="1026160" indent="0">
              <a:buNone/>
              <a:defRPr sz="1195" b="1"/>
            </a:lvl4pPr>
            <a:lvl5pPr marL="1368425" indent="0">
              <a:buNone/>
              <a:defRPr sz="1195" b="1"/>
            </a:lvl5pPr>
            <a:lvl6pPr marL="1710055" indent="0">
              <a:buNone/>
              <a:defRPr sz="1195" b="1"/>
            </a:lvl6pPr>
            <a:lvl7pPr marL="2052320" indent="0">
              <a:buNone/>
              <a:defRPr sz="1195" b="1"/>
            </a:lvl7pPr>
            <a:lvl8pPr marL="2393950" indent="0">
              <a:buNone/>
              <a:defRPr sz="1195" b="1"/>
            </a:lvl8pPr>
            <a:lvl9pPr marL="2736215" indent="0">
              <a:buNone/>
              <a:defRPr sz="11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47865"/>
            <a:ext cx="3139217" cy="2471969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16736"/>
            <a:ext cx="3139214" cy="431129"/>
          </a:xfrm>
        </p:spPr>
        <p:txBody>
          <a:bodyPr anchor="b">
            <a:noAutofit/>
          </a:bodyPr>
          <a:lstStyle>
            <a:lvl1pPr marL="0" indent="0">
              <a:buNone/>
              <a:defRPr sz="1795" b="0"/>
            </a:lvl1pPr>
            <a:lvl2pPr marL="342265" indent="0">
              <a:buNone/>
              <a:defRPr sz="1495" b="1"/>
            </a:lvl2pPr>
            <a:lvl3pPr marL="683895" indent="0">
              <a:buNone/>
              <a:defRPr sz="1345" b="1"/>
            </a:lvl3pPr>
            <a:lvl4pPr marL="1026160" indent="0">
              <a:buNone/>
              <a:defRPr sz="1195" b="1"/>
            </a:lvl4pPr>
            <a:lvl5pPr marL="1368425" indent="0">
              <a:buNone/>
              <a:defRPr sz="1195" b="1"/>
            </a:lvl5pPr>
            <a:lvl6pPr marL="1710055" indent="0">
              <a:buNone/>
              <a:defRPr sz="1195" b="1"/>
            </a:lvl6pPr>
            <a:lvl7pPr marL="2052320" indent="0">
              <a:buNone/>
              <a:defRPr sz="1195" b="1"/>
            </a:lvl7pPr>
            <a:lvl8pPr marL="2393950" indent="0">
              <a:buNone/>
              <a:defRPr sz="1195" b="1"/>
            </a:lvl8pPr>
            <a:lvl9pPr marL="2736215" indent="0">
              <a:buNone/>
              <a:defRPr sz="11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47865"/>
            <a:ext cx="3139213" cy="2471969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6071"/>
            <a:ext cx="6447501" cy="98815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1178"/>
            <a:ext cx="2890896" cy="956482"/>
          </a:xfrm>
        </p:spPr>
        <p:txBody>
          <a:bodyPr anchor="b">
            <a:normAutofit/>
          </a:bodyPr>
          <a:lstStyle>
            <a:lvl1pPr>
              <a:defRPr sz="1495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5240"/>
            <a:ext cx="3385156" cy="4134594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77659"/>
            <a:ext cx="2890896" cy="1933551"/>
          </a:xfrm>
        </p:spPr>
        <p:txBody>
          <a:bodyPr>
            <a:normAutofit/>
          </a:bodyPr>
          <a:lstStyle>
            <a:lvl1pPr marL="0" indent="0">
              <a:buNone/>
              <a:defRPr sz="1045"/>
            </a:lvl1pPr>
            <a:lvl2pPr marL="341630" indent="0">
              <a:buNone/>
              <a:defRPr sz="1045"/>
            </a:lvl2pPr>
            <a:lvl3pPr marL="683895" indent="0">
              <a:buNone/>
              <a:defRPr sz="900"/>
            </a:lvl3pPr>
            <a:lvl4pPr marL="1025525" indent="0">
              <a:buNone/>
              <a:defRPr sz="750"/>
            </a:lvl4pPr>
            <a:lvl5pPr marL="1367790" indent="0">
              <a:buNone/>
              <a:defRPr sz="750"/>
            </a:lvl5pPr>
            <a:lvl6pPr marL="1709420" indent="0">
              <a:buNone/>
              <a:defRPr sz="750"/>
            </a:lvl6pPr>
            <a:lvl7pPr marL="2051685" indent="0">
              <a:buNone/>
              <a:defRPr sz="750"/>
            </a:lvl7pPr>
            <a:lvl8pPr marL="2393315" indent="0">
              <a:buNone/>
              <a:defRPr sz="750"/>
            </a:lvl8pPr>
            <a:lvl9pPr marL="273558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591560"/>
            <a:ext cx="6447500" cy="424004"/>
          </a:xfrm>
        </p:spPr>
        <p:txBody>
          <a:bodyPr anchor="b">
            <a:normAutofit/>
          </a:bodyPr>
          <a:lstStyle>
            <a:lvl1pPr algn="l">
              <a:defRPr sz="1795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6071"/>
            <a:ext cx="6447501" cy="2877167"/>
          </a:xfrm>
        </p:spPr>
        <p:txBody>
          <a:bodyPr anchor="t">
            <a:normAutofit/>
          </a:bodyPr>
          <a:lstStyle>
            <a:lvl1pPr marL="0" indent="0" algn="ctr">
              <a:buNone/>
              <a:defRPr sz="1195"/>
            </a:lvl1pPr>
            <a:lvl2pPr marL="342265" indent="0">
              <a:buNone/>
              <a:defRPr sz="1195"/>
            </a:lvl2pPr>
            <a:lvl3pPr marL="683895" indent="0">
              <a:buNone/>
              <a:defRPr sz="1195"/>
            </a:lvl3pPr>
            <a:lvl4pPr marL="1026160" indent="0">
              <a:buNone/>
              <a:defRPr sz="1195"/>
            </a:lvl4pPr>
            <a:lvl5pPr marL="1368425" indent="0">
              <a:buNone/>
              <a:defRPr sz="1195"/>
            </a:lvl5pPr>
            <a:lvl6pPr marL="1710055" indent="0">
              <a:buNone/>
              <a:defRPr sz="1195"/>
            </a:lvl6pPr>
            <a:lvl7pPr marL="2052320" indent="0">
              <a:buNone/>
              <a:defRPr sz="1195"/>
            </a:lvl7pPr>
            <a:lvl8pPr marL="2393950" indent="0">
              <a:buNone/>
              <a:defRPr sz="1195"/>
            </a:lvl8pPr>
            <a:lvl9pPr marL="2736215" indent="0">
              <a:buNone/>
              <a:defRPr sz="1195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15564"/>
            <a:ext cx="6447500" cy="50427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265" indent="0">
              <a:buNone/>
              <a:defRPr sz="900"/>
            </a:lvl2pPr>
            <a:lvl3pPr marL="683895" indent="0">
              <a:buNone/>
              <a:defRPr sz="750"/>
            </a:lvl3pPr>
            <a:lvl4pPr marL="1026160" indent="0">
              <a:buNone/>
              <a:defRPr sz="675"/>
            </a:lvl4pPr>
            <a:lvl5pPr marL="1368425" indent="0">
              <a:buNone/>
              <a:defRPr sz="675"/>
            </a:lvl5pPr>
            <a:lvl6pPr marL="1710055" indent="0">
              <a:buNone/>
              <a:defRPr sz="675"/>
            </a:lvl6pPr>
            <a:lvl7pPr marL="2052320" indent="0">
              <a:buNone/>
              <a:defRPr sz="675"/>
            </a:lvl7pPr>
            <a:lvl8pPr marL="2393950" indent="0">
              <a:buNone/>
              <a:defRPr sz="675"/>
            </a:lvl8pPr>
            <a:lvl9pPr marL="273621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6071"/>
            <a:ext cx="6447501" cy="2546397"/>
          </a:xfrm>
        </p:spPr>
        <p:txBody>
          <a:bodyPr anchor="ctr">
            <a:normAutofit/>
          </a:bodyPr>
          <a:lstStyle>
            <a:lvl1pPr algn="l">
              <a:defRPr sz="3290" b="0" cap="none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44522"/>
            <a:ext cx="6447501" cy="1175312"/>
          </a:xfrm>
        </p:spPr>
        <p:txBody>
          <a:bodyPr anchor="ctr">
            <a:normAutofit/>
          </a:bodyPr>
          <a:lstStyle>
            <a:lvl1pPr marL="0" indent="0" algn="l">
              <a:buNone/>
              <a:defRPr sz="13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265" indent="0">
              <a:buNone/>
              <a:defRPr sz="1345">
                <a:solidFill>
                  <a:schemeClr val="tx1">
                    <a:tint val="75000"/>
                  </a:schemeClr>
                </a:solidFill>
              </a:defRPr>
            </a:lvl2pPr>
            <a:lvl3pPr marL="6838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3pPr>
            <a:lvl4pPr marL="102616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4pPr>
            <a:lvl5pPr marL="136842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5pPr>
            <a:lvl6pPr marL="171005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6pPr>
            <a:lvl7pPr marL="205232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7pPr>
            <a:lvl8pPr marL="23939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8pPr>
            <a:lvl9pPr marL="2736215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file:///D:\qq&#25991;&#20214;\712321467\Image\C2C\Image2\%7b75232B38-A165-1FB7-499C-2E1C792CACB5%7d.png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34"/>
            <a:ext cx="9144000" cy="5137135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6071"/>
            <a:ext cx="6447501" cy="9881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16441"/>
            <a:ext cx="6447501" cy="2903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19834"/>
            <a:ext cx="683954" cy="273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19834"/>
            <a:ext cx="4723209" cy="273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19834"/>
            <a:ext cx="512504" cy="273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/>
              <a:t>‹#›</a:t>
            </a:fld>
            <a:endParaRPr 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48" y="64352"/>
            <a:ext cx="1252472" cy="443471"/>
          </a:xfrm>
          <a:prstGeom prst="rect">
            <a:avLst/>
          </a:prstGeom>
        </p:spPr>
      </p:pic>
      <p:pic>
        <p:nvPicPr>
          <p:cNvPr id="30" name="图片 1073743875" descr="学科网 zxxk.com"/>
          <p:cNvPicPr>
            <a:picLocks noChangeAspect="1"/>
          </p:cNvPicPr>
          <p:nvPr/>
        </p:nvPicPr>
        <p:blipFill>
          <a:blip r:embed="rId24" r:link="rId2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ransition/>
  <p:txStyles>
    <p:titleStyle>
      <a:lvl1pPr algn="l" defTabSz="342265" rtl="0" eaLnBrk="1" latinLnBrk="0" hangingPunct="1">
        <a:spcBef>
          <a:spcPct val="0"/>
        </a:spcBef>
        <a:buNone/>
        <a:defRPr sz="2695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6540" indent="-256540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34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5625" indent="-21399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19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5345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04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96975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39240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0870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3135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65400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07030" indent="-170815" algn="l" defTabSz="342265" rtl="0" eaLnBrk="1" latinLnBrk="0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1pPr>
      <a:lvl2pPr marL="342265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2pPr>
      <a:lvl3pPr marL="683895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3pPr>
      <a:lvl4pPr marL="1026160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4pPr>
      <a:lvl5pPr marL="1368425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5pPr>
      <a:lvl6pPr marL="1710055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6pPr>
      <a:lvl7pPr marL="2052320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7pPr>
      <a:lvl8pPr marL="2393950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8pPr>
      <a:lvl9pPr marL="2736215" algn="l" defTabSz="342265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28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0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1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38.bin"/><Relationship Id="rId16" Type="http://schemas.openxmlformats.org/officeDocument/2006/relationships/oleObject" Target="../embeddings/oleObject45.bin"/><Relationship Id="rId1" Type="http://schemas.openxmlformats.org/officeDocument/2006/relationships/slideLayout" Target="../slideLayouts/slideLayout21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2787" y="2821781"/>
            <a:ext cx="3882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6.3.4 </a:t>
            </a:r>
            <a:r>
              <a:rPr lang="zh-CN" altLang="en-US" sz="36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平面向量数乘运算的坐标表示</a:t>
            </a:r>
            <a:endParaRPr lang="zh-CN" altLang="en-US" sz="3600" b="1">
              <a:solidFill>
                <a:srgbClr val="00B050"/>
              </a:solidFill>
              <a:latin typeface="楷体" panose="02010609060101010101" pitchFamily="49" charset="-122"/>
              <a:ea typeface="楷体" panose="02010609060101010101" pitchFamily="49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25348" y="1636661"/>
            <a:ext cx="7086445" cy="76943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华文彩云" panose="02010800040101010101" pitchFamily="2" charset="-122"/>
                <a:ea typeface="华文彩云" panose="02010800040101010101" pitchFamily="2" charset="-122"/>
                <a:sym typeface="Arial" panose="020B0604020202020204"/>
              </a:rPr>
              <a:t>第 </a:t>
            </a:r>
            <a:r>
              <a:rPr lang="en-US" altLang="zh-CN" sz="4400">
                <a:solidFill>
                  <a:srgbClr val="0000FF"/>
                </a:solidFill>
                <a:latin typeface="华文彩云" panose="02010800040101010101" pitchFamily="2" charset="-122"/>
                <a:ea typeface="华文彩云" panose="02010800040101010101" pitchFamily="2" charset="-122"/>
                <a:sym typeface="Arial" panose="020B0604020202020204"/>
              </a:rPr>
              <a:t>6</a:t>
            </a:r>
            <a:r>
              <a:rPr kumimoji="0" lang="zh-CN" altLang="en-US" sz="44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华文彩云" panose="02010800040101010101" pitchFamily="2" charset="-122"/>
                <a:ea typeface="华文彩云" panose="02010800040101010101" pitchFamily="2" charset="-122"/>
                <a:sym typeface="Arial" panose="020B0604020202020204"/>
              </a:rPr>
              <a:t>章平面向量及其应用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638" y="2821781"/>
            <a:ext cx="1724362" cy="2309018"/>
          </a:xfrm>
          <a:prstGeom prst="rect">
            <a:avLst/>
          </a:prstGeom>
        </p:spPr>
      </p:pic>
    </p:spTree>
  </p:cSld>
  <p:clrMapOvr>
    <a:masterClrMapping/>
  </p:clrMapOvr>
  <p:transition spd="slow" advClick="0" advTm="2000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156184" y="48880"/>
            <a:ext cx="8746114" cy="829004"/>
            <a:chOff x="1659" y="1669"/>
            <a:chExt cx="18410" cy="1745"/>
          </a:xfrm>
        </p:grpSpPr>
        <p:sp>
          <p:nvSpPr>
            <p:cNvPr id="13" name="文本框 12"/>
            <p:cNvSpPr txBox="1"/>
            <p:nvPr/>
          </p:nvSpPr>
          <p:spPr>
            <a:xfrm>
              <a:off x="1659" y="1669"/>
              <a:ext cx="18410" cy="1745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095" b="1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探究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如图示，线段      的端点         的坐标分别是          ，          ，点 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是直线      上的一点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. 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当                  时，点 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的坐标是什么？</a:t>
              </a:r>
            </a:p>
          </p:txBody>
        </p:sp>
        <p:graphicFrame>
          <p:nvGraphicFramePr>
            <p:cNvPr id="14" name="对象 1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786" y="1797"/>
            <a:ext cx="972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279400" imgH="215900" progId="Equation.KSEE3">
                    <p:embed/>
                  </p:oleObj>
                </mc:Choice>
                <mc:Fallback>
                  <p:oleObj r:id="rId2" imgW="2794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786" y="1797"/>
                          <a:ext cx="972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9385" y="1769"/>
            <a:ext cx="1238" cy="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534400" imgH="5486400" progId="Equation.DSMT4">
                    <p:embed/>
                  </p:oleObj>
                </mc:Choice>
                <mc:Fallback>
                  <p:oleObj name="Equation" r:id="rId4" imgW="8534400" imgH="54864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9385" y="1769"/>
                          <a:ext cx="1238" cy="79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对象 15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3898" y="1741"/>
            <a:ext cx="1591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457200" imgH="215900" progId="Equation.KSEE3">
                    <p:embed/>
                  </p:oleObj>
                </mc:Choice>
                <mc:Fallback>
                  <p:oleObj r:id="rId6" imgW="4572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3898" y="1741"/>
                          <a:ext cx="1591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5634" y="1741"/>
            <a:ext cx="1724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495300" imgH="215900" progId="Equation.KSEE3">
                    <p:embed/>
                  </p:oleObj>
                </mc:Choice>
                <mc:Fallback>
                  <p:oleObj r:id="rId8" imgW="4953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5634" y="1741"/>
                          <a:ext cx="1724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对象 17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2930" y="2549"/>
            <a:ext cx="972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279400" imgH="215900" progId="Equation.KSEE3">
                    <p:embed/>
                  </p:oleObj>
                </mc:Choice>
                <mc:Fallback>
                  <p:oleObj r:id="rId2" imgW="2794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30" y="2549"/>
                          <a:ext cx="972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对象 1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892" y="2512"/>
            <a:ext cx="2565" cy="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10" imgW="736600" imgH="254000" progId="Equation.KSEE3">
                    <p:embed/>
                  </p:oleObj>
                </mc:Choice>
                <mc:Fallback>
                  <p:oleObj r:id="rId10" imgW="736600" imgH="2540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6892" y="2512"/>
                          <a:ext cx="2565" cy="8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" name="对象 19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753813" y="1017878"/>
          <a:ext cx="1269167" cy="438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736600" imgH="254000" progId="Equation.KSEE3">
                  <p:embed/>
                </p:oleObj>
              </mc:Choice>
              <mc:Fallback>
                <p:oleObj r:id="rId12" imgW="736600" imgH="2540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3813" y="1017878"/>
                        <a:ext cx="1269167" cy="4387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438369" y="1017877"/>
          <a:ext cx="4028576" cy="394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2019300" imgH="215900" progId="Equation.KSEE3">
                  <p:embed/>
                </p:oleObj>
              </mc:Choice>
              <mc:Fallback>
                <p:oleObj r:id="rId14" imgW="20193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38369" y="1017877"/>
                        <a:ext cx="4028576" cy="3942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432179" y="1592230"/>
          <a:ext cx="2402450" cy="709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1333500" imgH="393700" progId="Equation.KSEE3">
                  <p:embed/>
                </p:oleObj>
              </mc:Choice>
              <mc:Fallback>
                <p:oleObj r:id="rId16" imgW="1333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32179" y="1592230"/>
                        <a:ext cx="2402450" cy="709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24"/>
          <p:cNvGrpSpPr/>
          <p:nvPr/>
        </p:nvGrpSpPr>
        <p:grpSpPr>
          <a:xfrm>
            <a:off x="6675406" y="598482"/>
            <a:ext cx="2411641" cy="1980794"/>
            <a:chOff x="1340485" y="3022908"/>
            <a:chExt cx="3223481" cy="2647596"/>
          </a:xfrm>
        </p:grpSpPr>
        <p:cxnSp>
          <p:nvCxnSpPr>
            <p:cNvPr id="26" name="直接连接符 25"/>
            <p:cNvCxnSpPr/>
            <p:nvPr/>
          </p:nvCxnSpPr>
          <p:spPr>
            <a:xfrm flipV="1">
              <a:off x="1349691" y="3514746"/>
              <a:ext cx="2665627" cy="135533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组合 26"/>
            <p:cNvGrpSpPr/>
            <p:nvPr/>
          </p:nvGrpSpPr>
          <p:grpSpPr>
            <a:xfrm>
              <a:off x="1340485" y="3022908"/>
              <a:ext cx="3223481" cy="2647596"/>
              <a:chOff x="1340485" y="3022908"/>
              <a:chExt cx="3223481" cy="2647596"/>
            </a:xfrm>
          </p:grpSpPr>
          <p:cxnSp>
            <p:nvCxnSpPr>
              <p:cNvPr id="34" name="直接箭头连接符 33"/>
              <p:cNvCxnSpPr/>
              <p:nvPr/>
            </p:nvCxnSpPr>
            <p:spPr>
              <a:xfrm>
                <a:off x="1340485" y="5198745"/>
                <a:ext cx="305308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文本框 34"/>
              <p:cNvSpPr txBox="1"/>
              <p:nvPr/>
            </p:nvSpPr>
            <p:spPr>
              <a:xfrm>
                <a:off x="4141691" y="5168214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2587943" y="3022908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文本框 36"/>
              <p:cNvSpPr txBox="1"/>
              <p:nvPr/>
            </p:nvSpPr>
            <p:spPr>
              <a:xfrm>
                <a:off x="2572067" y="5138399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箭头连接符 40"/>
              <p:cNvCxnSpPr/>
              <p:nvPr/>
            </p:nvCxnSpPr>
            <p:spPr>
              <a:xfrm flipH="1" flipV="1">
                <a:off x="2925923" y="3133725"/>
                <a:ext cx="19339" cy="253677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直接箭头连接符 27"/>
            <p:cNvCxnSpPr/>
            <p:nvPr/>
          </p:nvCxnSpPr>
          <p:spPr>
            <a:xfrm flipH="1" flipV="1">
              <a:off x="1899928" y="4599793"/>
              <a:ext cx="1033121" cy="59895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矩形 28"/>
            <p:cNvSpPr/>
            <p:nvPr/>
          </p:nvSpPr>
          <p:spPr>
            <a:xfrm>
              <a:off x="1511007" y="4107955"/>
              <a:ext cx="538228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zh-CN" altLang="en-US" sz="1795"/>
            </a:p>
          </p:txBody>
        </p:sp>
        <p:cxnSp>
          <p:nvCxnSpPr>
            <p:cNvPr id="30" name="直接箭头连接符 29"/>
            <p:cNvCxnSpPr/>
            <p:nvPr/>
          </p:nvCxnSpPr>
          <p:spPr>
            <a:xfrm flipH="1" flipV="1">
              <a:off x="2522987" y="4240289"/>
              <a:ext cx="418320" cy="94816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V="1">
              <a:off x="2965252" y="3584229"/>
              <a:ext cx="878855" cy="1587735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矩形 31"/>
            <p:cNvSpPr/>
            <p:nvPr/>
          </p:nvSpPr>
          <p:spPr>
            <a:xfrm>
              <a:off x="2248009" y="3928157"/>
              <a:ext cx="435382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endParaRPr lang="zh-CN" altLang="en-US" sz="1795"/>
            </a:p>
          </p:txBody>
        </p:sp>
        <p:sp>
          <p:nvSpPr>
            <p:cNvPr id="33" name="矩形 32"/>
            <p:cNvSpPr/>
            <p:nvPr/>
          </p:nvSpPr>
          <p:spPr>
            <a:xfrm>
              <a:off x="3481341" y="3163315"/>
              <a:ext cx="538228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zh-CN" altLang="en-US" sz="1795"/>
            </a:p>
          </p:txBody>
        </p:sp>
      </p:grpSp>
      <p:sp>
        <p:nvSpPr>
          <p:cNvPr id="42" name="右箭头 41"/>
          <p:cNvSpPr/>
          <p:nvPr/>
        </p:nvSpPr>
        <p:spPr>
          <a:xfrm>
            <a:off x="2087223" y="1128829"/>
            <a:ext cx="286904" cy="2262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4" name="右箭头 43"/>
          <p:cNvSpPr/>
          <p:nvPr/>
        </p:nvSpPr>
        <p:spPr>
          <a:xfrm>
            <a:off x="2087223" y="1792434"/>
            <a:ext cx="286904" cy="2262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grpSp>
        <p:nvGrpSpPr>
          <p:cNvPr id="45" name="组合 44"/>
          <p:cNvGrpSpPr/>
          <p:nvPr/>
        </p:nvGrpSpPr>
        <p:grpSpPr>
          <a:xfrm>
            <a:off x="193060" y="2631259"/>
            <a:ext cx="8730911" cy="833280"/>
            <a:chOff x="1659" y="1669"/>
            <a:chExt cx="18378" cy="1754"/>
          </a:xfrm>
        </p:grpSpPr>
        <p:sp>
          <p:nvSpPr>
            <p:cNvPr id="46" name="文本框 45"/>
            <p:cNvSpPr txBox="1"/>
            <p:nvPr/>
          </p:nvSpPr>
          <p:spPr>
            <a:xfrm>
              <a:off x="1659" y="1669"/>
              <a:ext cx="18378" cy="1745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095" b="1">
                  <a:solidFill>
                    <a:srgbClr val="00B0F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定比分点坐标公式：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已知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线段      的端点         的坐标分别是          ，          ，点 </a:t>
              </a:r>
              <a:r>
                <a:rPr lang="en-US" altLang="zh-CN" sz="20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en-US" altLang="zh-CN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是直线      上的一点</a:t>
              </a:r>
              <a:r>
                <a:rPr lang="en-US" altLang="zh-CN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.  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若                  ，则点 </a:t>
              </a:r>
              <a:r>
                <a:rPr lang="en-US" altLang="zh-CN" sz="20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en-US" altLang="zh-CN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的坐标</a:t>
              </a:r>
              <a:r>
                <a:rPr lang="en-US" altLang="zh-CN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(</a:t>
              </a:r>
              <a:r>
                <a:rPr lang="en-US" altLang="zh-CN" sz="2095" b="1" i="1" err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x</a:t>
              </a:r>
              <a:r>
                <a:rPr lang="en-US" altLang="zh-CN" sz="2095" b="1" err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,</a:t>
              </a:r>
              <a:r>
                <a:rPr lang="en-US" altLang="zh-CN" sz="2095" b="1" i="1" err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y</a:t>
              </a:r>
              <a:r>
                <a:rPr lang="en-US" altLang="zh-CN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)</a:t>
              </a:r>
              <a:r>
                <a:rPr lang="zh-CN" altLang="en-US" sz="2095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满足</a:t>
              </a:r>
            </a:p>
          </p:txBody>
        </p:sp>
        <p:graphicFrame>
          <p:nvGraphicFramePr>
            <p:cNvPr id="47" name="对象 4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9173" y="1766"/>
            <a:ext cx="972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279400" imgH="215900" progId="Equation.KSEE3">
                    <p:embed/>
                  </p:oleObj>
                </mc:Choice>
                <mc:Fallback>
                  <p:oleObj r:id="rId2" imgW="2794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9173" y="1766"/>
                          <a:ext cx="972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对象 47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1795" y="1789"/>
            <a:ext cx="1238" cy="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534400" imgH="5486400" progId="Equation.DSMT4">
                    <p:embed/>
                  </p:oleObj>
                </mc:Choice>
                <mc:Fallback>
                  <p:oleObj name="Equation" r:id="rId4" imgW="8534400" imgH="54864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1795" y="1789"/>
                          <a:ext cx="1238" cy="79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对象 4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6342" y="1741"/>
            <a:ext cx="1591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457200" imgH="215900" progId="Equation.KSEE3">
                    <p:embed/>
                  </p:oleObj>
                </mc:Choice>
                <mc:Fallback>
                  <p:oleObj r:id="rId6" imgW="4572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6342" y="1741"/>
                          <a:ext cx="1591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对象 49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8013" y="1739"/>
            <a:ext cx="1724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495300" imgH="215900" progId="Equation.KSEE3">
                    <p:embed/>
                  </p:oleObj>
                </mc:Choice>
                <mc:Fallback>
                  <p:oleObj r:id="rId8" imgW="4953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8013" y="1739"/>
                          <a:ext cx="1724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" name="对象 5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4697" y="2587"/>
            <a:ext cx="972" cy="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279400" imgH="215900" progId="Equation.KSEE3">
                    <p:embed/>
                  </p:oleObj>
                </mc:Choice>
                <mc:Fallback>
                  <p:oleObj r:id="rId2" imgW="279400" imgH="2159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697" y="2587"/>
                          <a:ext cx="972" cy="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对象 51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8707" y="2538"/>
            <a:ext cx="2565" cy="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10" imgW="736600" imgH="254000" progId="Equation.KSEE3">
                    <p:embed/>
                  </p:oleObj>
                </mc:Choice>
                <mc:Fallback>
                  <p:oleObj r:id="rId10" imgW="736600" imgH="2540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707" y="2538"/>
                          <a:ext cx="2565" cy="8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3" name="对象 5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251529" y="3556418"/>
          <a:ext cx="1602187" cy="151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0" imgH="20116800" progId="Equation.DSMT4">
                  <p:embed/>
                </p:oleObj>
              </mc:Choice>
              <mc:Fallback>
                <p:oleObj name="Equation" r:id="rId18" imgW="21336000" imgH="20116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251529" y="3556418"/>
                        <a:ext cx="1602187" cy="151192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52011" y="1016142"/>
            <a:ext cx="6206053" cy="1984233"/>
            <a:chOff x="3439609" y="-941899"/>
            <a:chExt cx="6221412" cy="1989145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6EE34"/>
                </a:clrFrom>
                <a:clrTo>
                  <a:srgbClr val="F6EE34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39609" y="-941899"/>
              <a:ext cx="2024355" cy="1989145"/>
            </a:xfrm>
            <a:prstGeom prst="rect">
              <a:avLst/>
            </a:prstGeom>
          </p:spPr>
        </p:pic>
        <p:cxnSp>
          <p:nvCxnSpPr>
            <p:cNvPr id="4" name="直接连接符 3"/>
            <p:cNvCxnSpPr/>
            <p:nvPr/>
          </p:nvCxnSpPr>
          <p:spPr>
            <a:xfrm>
              <a:off x="5463964" y="905547"/>
              <a:ext cx="419705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13"/>
            <p:cNvSpPr txBox="1"/>
            <p:nvPr/>
          </p:nvSpPr>
          <p:spPr bwMode="auto">
            <a:xfrm>
              <a:off x="6242226" y="117132"/>
              <a:ext cx="2242045" cy="709638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r>
                <a:rPr lang="zh-CN" altLang="en-US" sz="4000" b="1" kern="0">
                  <a:solidFill>
                    <a:srgbClr val="00B05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课堂练习</a:t>
              </a:r>
              <a:endParaRPr lang="en-US" altLang="zh-CN" sz="4000" b="1" kern="0">
                <a:solidFill>
                  <a:srgbClr val="00B05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对象 29"/>
          <p:cNvGraphicFramePr>
            <a:graphicFrameLocks noChangeAspect="1"/>
          </p:cNvGraphicFramePr>
          <p:nvPr/>
        </p:nvGraphicFramePr>
        <p:xfrm>
          <a:off x="371271" y="823248"/>
          <a:ext cx="4266165" cy="39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788800" imgH="5791200" progId="Equation.DSMT4">
                  <p:embed/>
                </p:oleObj>
              </mc:Choice>
              <mc:Fallback>
                <p:oleObj name="Equation" r:id="rId2" imgW="62788800" imgH="5791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271" y="823248"/>
                        <a:ext cx="4266165" cy="396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/>
        </p:nvGraphicFramePr>
        <p:xfrm>
          <a:off x="708099" y="1295914"/>
          <a:ext cx="2672292" cy="333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19200" imgH="4876800" progId="Equation.DSMT4">
                  <p:embed/>
                </p:oleObj>
              </mc:Choice>
              <mc:Fallback>
                <p:oleObj name="Equation" r:id="rId4" imgW="39319200" imgH="4876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8099" y="1295914"/>
                        <a:ext cx="2672292" cy="3337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708098" y="1753952"/>
          <a:ext cx="1719768" cy="3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98400" imgH="5791200" progId="Equation.DSMT4">
                  <p:embed/>
                </p:oleObj>
              </mc:Choice>
              <mc:Fallback>
                <p:oleObj name="Equation" r:id="rId6" imgW="25298400" imgH="5791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8098" y="1753952"/>
                        <a:ext cx="1719768" cy="39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组合 12"/>
          <p:cNvGrpSpPr/>
          <p:nvPr/>
        </p:nvGrpSpPr>
        <p:grpSpPr>
          <a:xfrm>
            <a:off x="87157" y="324941"/>
            <a:ext cx="7705226" cy="444900"/>
            <a:chOff x="578485" y="3058159"/>
            <a:chExt cx="10299065" cy="594668"/>
          </a:xfrm>
        </p:grpSpPr>
        <p:grpSp>
          <p:nvGrpSpPr>
            <p:cNvPr id="14" name="组合 13"/>
            <p:cNvGrpSpPr/>
            <p:nvPr/>
          </p:nvGrpSpPr>
          <p:grpSpPr>
            <a:xfrm>
              <a:off x="578485" y="3060392"/>
              <a:ext cx="10299065" cy="592435"/>
              <a:chOff x="578485" y="3060392"/>
              <a:chExt cx="10299065" cy="592435"/>
            </a:xfrm>
          </p:grpSpPr>
          <p:sp>
            <p:nvSpPr>
              <p:cNvPr id="16" name="文本框 15"/>
              <p:cNvSpPr txBox="1"/>
              <p:nvPr/>
            </p:nvSpPr>
            <p:spPr>
              <a:xfrm>
                <a:off x="578485" y="3099434"/>
                <a:ext cx="10299065" cy="5533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1. </a:t>
                </a:r>
                <a:r>
                  <a:rPr lang="zh-CN" altLang="en-US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若</a:t>
                </a:r>
                <a:r>
                  <a:rPr lang="en-US" altLang="zh-CN" sz="2095" b="1" i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(-2,-3), </a:t>
                </a:r>
                <a:r>
                  <a:rPr lang="en-US" altLang="zh-CN" sz="2095" b="1" i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(2,2), </a:t>
                </a:r>
                <a:r>
                  <a:rPr lang="en-US" altLang="zh-CN" sz="2095" b="1" i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r>
                  <a:rPr lang="en-US" altLang="zh-CN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(-1,3), </a:t>
                </a:r>
                <a:r>
                  <a:rPr lang="en-US" altLang="zh-CN" sz="2095" b="1" i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D</a:t>
                </a:r>
                <a:r>
                  <a:rPr lang="en-US" altLang="zh-CN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(-7,-4.5), </a:t>
                </a:r>
                <a:r>
                  <a:rPr lang="zh-CN" altLang="en-US" sz="2095" b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       与       是否共线？</a:t>
                </a:r>
                <a:endPara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7" name="对象 16">
                <a:hlinkClick r:id="" action="ppaction://ole?verb=0"/>
              </p:cNvPr>
              <p:cNvGraphicFramePr>
                <a:graphicFrameLocks noChangeAspect="1"/>
              </p:cNvGraphicFramePr>
              <p:nvPr/>
            </p:nvGraphicFramePr>
            <p:xfrm>
              <a:off x="6981066" y="3060392"/>
              <a:ext cx="673100" cy="514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6400800" imgH="4876800" progId="Equation.DSMT4">
                      <p:embed/>
                    </p:oleObj>
                  </mc:Choice>
                  <mc:Fallback>
                    <p:oleObj name="Equation" r:id="rId8" imgW="6400800" imgH="48768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6981066" y="3060392"/>
                            <a:ext cx="673100" cy="51435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978251" y="3058159"/>
            <a:ext cx="639763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6096000" imgH="5181600" progId="Equation.DSMT4">
                    <p:embed/>
                  </p:oleObj>
                </mc:Choice>
                <mc:Fallback>
                  <p:oleObj name="Equation" r:id="rId10" imgW="6096000" imgH="5181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7978251" y="3058159"/>
                          <a:ext cx="639763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组合 23"/>
          <p:cNvGrpSpPr/>
          <p:nvPr/>
        </p:nvGrpSpPr>
        <p:grpSpPr>
          <a:xfrm>
            <a:off x="286678" y="286391"/>
            <a:ext cx="3339575" cy="1632583"/>
            <a:chOff x="121921" y="350055"/>
            <a:chExt cx="4463788" cy="2182166"/>
          </a:xfrm>
        </p:grpSpPr>
        <p:sp>
          <p:nvSpPr>
            <p:cNvPr id="33" name="矩形 32"/>
            <p:cNvSpPr/>
            <p:nvPr/>
          </p:nvSpPr>
          <p:spPr>
            <a:xfrm>
              <a:off x="121921" y="350055"/>
              <a:ext cx="4463788" cy="769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2.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求线段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AB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的中点坐标：</a:t>
              </a:r>
            </a:p>
          </p:txBody>
        </p:sp>
        <p:graphicFrame>
          <p:nvGraphicFramePr>
            <p:cNvPr id="37" name="对象 36"/>
            <p:cNvGraphicFramePr>
              <a:graphicFrameLocks noChangeAspect="1"/>
            </p:cNvGraphicFramePr>
            <p:nvPr/>
          </p:nvGraphicFramePr>
          <p:xfrm>
            <a:off x="514488" y="1039971"/>
            <a:ext cx="3200400" cy="1492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4137600" imgH="15849600" progId="Equation.DSMT4">
                    <p:embed/>
                  </p:oleObj>
                </mc:Choice>
                <mc:Fallback>
                  <p:oleObj name="Equation" r:id="rId2" imgW="34137600" imgH="15849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14488" y="1039971"/>
                          <a:ext cx="3200400" cy="14922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8" name="对象 37"/>
          <p:cNvGraphicFramePr>
            <a:graphicFrameLocks noChangeAspect="1"/>
          </p:cNvGraphicFramePr>
          <p:nvPr/>
        </p:nvGraphicFramePr>
        <p:xfrm>
          <a:off x="468060" y="2006137"/>
          <a:ext cx="5617751" cy="7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19200" imgH="9753600" progId="Equation.DSMT4">
                  <p:embed/>
                </p:oleObj>
              </mc:Choice>
              <mc:Fallback>
                <p:oleObj name="Equation" r:id="rId4" imgW="774192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8060" y="2006137"/>
                        <a:ext cx="5617751" cy="7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846408" y="2809474"/>
          <a:ext cx="5351709" cy="7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61600" imgH="9753600" progId="Equation.DSMT4">
                  <p:embed/>
                </p:oleObj>
              </mc:Choice>
              <mc:Fallback>
                <p:oleObj name="Equation" r:id="rId6" imgW="737616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6408" y="2809474"/>
                        <a:ext cx="5351709" cy="7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846407" y="3612811"/>
          <a:ext cx="5528675" cy="7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200000" imgH="9753600" progId="Equation.DSMT4">
                  <p:embed/>
                </p:oleObj>
              </mc:Choice>
              <mc:Fallback>
                <p:oleObj name="Equation" r:id="rId8" imgW="762000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6407" y="3612811"/>
                        <a:ext cx="5528675" cy="7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对象 37"/>
          <p:cNvGraphicFramePr>
            <a:graphicFrameLocks noChangeAspect="1"/>
          </p:cNvGraphicFramePr>
          <p:nvPr/>
        </p:nvGraphicFramePr>
        <p:xfrm>
          <a:off x="447164" y="1218092"/>
          <a:ext cx="2654477" cy="7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576000" imgH="9753600" progId="Equation.DSMT4">
                  <p:embed/>
                </p:oleObj>
              </mc:Choice>
              <mc:Fallback>
                <p:oleObj name="Equation" r:id="rId2" imgW="365760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7164" y="1218092"/>
                        <a:ext cx="2654477" cy="7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对象 41"/>
          <p:cNvGraphicFramePr>
            <a:graphicFrameLocks noChangeAspect="1"/>
          </p:cNvGraphicFramePr>
          <p:nvPr/>
        </p:nvGraphicFramePr>
        <p:xfrm>
          <a:off x="806813" y="2002130"/>
          <a:ext cx="5799467" cy="71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857600" imgH="9753600" progId="Equation.DSMT4">
                  <p:embed/>
                </p:oleObj>
              </mc:Choice>
              <mc:Fallback>
                <p:oleObj name="Equation" r:id="rId4" imgW="798576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6813" y="2002130"/>
                        <a:ext cx="5799467" cy="714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257873" y="274646"/>
            <a:ext cx="8488377" cy="1060450"/>
            <a:chOff x="121920" y="350055"/>
            <a:chExt cx="11345851" cy="1417434"/>
          </a:xfrm>
        </p:grpSpPr>
        <p:sp>
          <p:nvSpPr>
            <p:cNvPr id="10" name="矩形 9"/>
            <p:cNvSpPr/>
            <p:nvPr/>
          </p:nvSpPr>
          <p:spPr>
            <a:xfrm>
              <a:off x="121920" y="350055"/>
              <a:ext cx="11345851" cy="14174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3.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已知点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O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(0,0)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，向量                                          点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P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是线段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AB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的三等分，求点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P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的坐标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.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                                       </a:t>
              </a:r>
            </a:p>
          </p:txBody>
        </p:sp>
        <p:graphicFrame>
          <p:nvGraphicFramePr>
            <p:cNvPr id="11" name="对象 10"/>
            <p:cNvGraphicFramePr>
              <a:graphicFrameLocks noChangeAspect="1"/>
            </p:cNvGraphicFramePr>
            <p:nvPr/>
          </p:nvGraphicFramePr>
          <p:xfrm>
            <a:off x="3888729" y="496452"/>
            <a:ext cx="357187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8100000" imgH="5791200" progId="Equation.DSMT4">
                    <p:embed/>
                  </p:oleObj>
                </mc:Choice>
                <mc:Fallback>
                  <p:oleObj name="Equation" r:id="rId6" imgW="38100000" imgH="5791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888729" y="496452"/>
                          <a:ext cx="3571875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6784432" y="2002130"/>
          <a:ext cx="1305266" cy="71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83200" imgH="9753600" progId="Equation.DSMT4">
                  <p:embed/>
                </p:oleObj>
              </mc:Choice>
              <mc:Fallback>
                <p:oleObj name="Equation" r:id="rId8" imgW="179832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84432" y="2002130"/>
                        <a:ext cx="1305266" cy="714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841968" y="2716437"/>
          <a:ext cx="2234036" cy="7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784800" imgH="9753600" progId="Equation.DSMT4">
                  <p:embed/>
                </p:oleObj>
              </mc:Choice>
              <mc:Fallback>
                <p:oleObj name="Equation" r:id="rId10" imgW="307848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41968" y="2716437"/>
                        <a:ext cx="2234036" cy="7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806813" y="3431933"/>
          <a:ext cx="5977619" cy="71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296000" imgH="9753600" progId="Equation.DSMT4">
                  <p:embed/>
                </p:oleObj>
              </mc:Choice>
              <mc:Fallback>
                <p:oleObj name="Equation" r:id="rId12" imgW="822960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6813" y="3431933"/>
                        <a:ext cx="5977619" cy="714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6784432" y="3431933"/>
          <a:ext cx="1460853" cy="71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116800" imgH="9753600" progId="Equation.DSMT4">
                  <p:embed/>
                </p:oleObj>
              </mc:Choice>
              <mc:Fallback>
                <p:oleObj name="Equation" r:id="rId14" imgW="201168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84432" y="3431933"/>
                        <a:ext cx="1460853" cy="714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743716" y="4234248"/>
          <a:ext cx="3696076" cy="71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0901600" imgH="9753600" progId="Equation.DSMT4">
                  <p:embed/>
                </p:oleObj>
              </mc:Choice>
              <mc:Fallback>
                <p:oleObj name="Equation" r:id="rId16" imgW="509016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43716" y="4234248"/>
                        <a:ext cx="3696076" cy="714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80867" y="208232"/>
            <a:ext cx="1510350" cy="46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zh-CN" altLang="en-US" sz="2395" b="1">
                <a:solidFill>
                  <a:srgbClr val="FF3300"/>
                </a:solidFill>
                <a:latin typeface="+mn-ea"/>
                <a:ea typeface="+mn-ea"/>
              </a:rPr>
              <a:t>课堂小结</a:t>
            </a:r>
            <a:r>
              <a:rPr kumimoji="1" lang="en-US" altLang="zh-CN" sz="2395" b="1">
                <a:solidFill>
                  <a:srgbClr val="FF3300"/>
                </a:solidFill>
                <a:latin typeface="+mn-ea"/>
                <a:ea typeface="+mn-ea"/>
              </a:rPr>
              <a:t>:</a:t>
            </a:r>
          </a:p>
        </p:txBody>
      </p:sp>
      <p:sp>
        <p:nvSpPr>
          <p:cNvPr id="10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91002" y="761794"/>
            <a:ext cx="4712297" cy="455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buFontTx/>
              <a:buNone/>
            </a:pPr>
            <a:r>
              <a:rPr kumimoji="1" lang="zh-CN" altLang="en-US" sz="2095" b="1">
                <a:latin typeface="Times New Roman" panose="02020603050405020304" pitchFamily="18" charset="0"/>
                <a:cs typeface="Times New Roman" panose="02020603050405020304" pitchFamily="18" charset="0"/>
              </a:rPr>
              <a:t>向量平行</a:t>
            </a:r>
            <a:r>
              <a:rPr kumimoji="1" lang="en-US" altLang="zh-CN" sz="2095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zh-CN" altLang="en-US" sz="2095" b="1">
                <a:latin typeface="Times New Roman" panose="02020603050405020304" pitchFamily="18" charset="0"/>
                <a:cs typeface="Times New Roman" panose="02020603050405020304" pitchFamily="18" charset="0"/>
              </a:rPr>
              <a:t>共线</a:t>
            </a:r>
            <a:r>
              <a:rPr kumimoji="1" lang="en-US" altLang="zh-CN" sz="2095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zh-CN" altLang="en-US" sz="2095" b="1">
                <a:latin typeface="Times New Roman" panose="02020603050405020304" pitchFamily="18" charset="0"/>
                <a:cs typeface="Times New Roman" panose="02020603050405020304" pitchFamily="18" charset="0"/>
              </a:rPr>
              <a:t>等价条件的两种形式：</a:t>
            </a: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940452" y="1216990"/>
          <a:ext cx="3813395" cy="154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377600" imgH="18288000" progId="Equation.DSMT4">
                  <p:embed/>
                </p:oleObj>
              </mc:Choice>
              <mc:Fallback>
                <p:oleObj name="Equation" r:id="rId2" imgW="49377600" imgH="1828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40452" y="1216990"/>
                        <a:ext cx="3813395" cy="15487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原创设计师QQ598969553             _3"/>
          <p:cNvSpPr>
            <a:spLocks noChangeArrowheads="1"/>
          </p:cNvSpPr>
          <p:nvPr/>
        </p:nvSpPr>
        <p:spPr bwMode="auto">
          <a:xfrm>
            <a:off x="3165183" y="1020120"/>
            <a:ext cx="215490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zh-CN" sz="3200" b="1">
                <a:solidFill>
                  <a:srgbClr val="000000"/>
                </a:solidFill>
                <a:latin typeface="Impact" panose="020B0806030902050204" pitchFamily="34" charset="0"/>
                <a:cs typeface="宋体" panose="02010600030101010101" pitchFamily="2" charset="-122"/>
              </a:rPr>
              <a:t>学习目标</a:t>
            </a:r>
            <a:endParaRPr lang="en-US" altLang="zh-CN" sz="3200" b="1">
              <a:solidFill>
                <a:srgbClr val="000000"/>
              </a:solidFill>
              <a:latin typeface="Impact" panose="020B0806030902050204" pitchFamily="34" charset="0"/>
              <a:cs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582096" y="1923712"/>
            <a:ext cx="7926880" cy="1663158"/>
          </a:xfrm>
          <a:prstGeom prst="rect">
            <a:avLst/>
          </a:prstGeom>
        </p:spPr>
        <p:txBody>
          <a:bodyPr wrap="square" lIns="91198" tIns="45598" rIns="91198" bIns="45598">
            <a:spAutoFit/>
          </a:bodyPr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200000"/>
              </a:lnSpc>
              <a:spcAft>
                <a:spcPct val="0"/>
              </a:spcAft>
              <a:tabLst>
                <a:tab pos="1818005" algn="l"/>
              </a:tabLst>
            </a:pP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1.</a:t>
            </a:r>
            <a:r>
              <a:rPr lang="zh-CN" altLang="zh-CN" sz="1795" kern="10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掌握平面向量数乘运算的坐标表示</a:t>
            </a: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.</a:t>
            </a:r>
          </a:p>
          <a:p>
            <a:pPr algn="just">
              <a:lnSpc>
                <a:spcPct val="200000"/>
              </a:lnSpc>
              <a:spcAft>
                <a:spcPct val="0"/>
              </a:spcAft>
              <a:tabLst>
                <a:tab pos="1818005" algn="l"/>
              </a:tabLst>
            </a:pP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2.</a:t>
            </a:r>
            <a:r>
              <a:rPr lang="zh-CN" altLang="zh-CN" sz="1795" kern="10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理解用坐标表示的平面向量共线的条件</a:t>
            </a: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.</a:t>
            </a:r>
          </a:p>
          <a:p>
            <a:pPr algn="just">
              <a:lnSpc>
                <a:spcPct val="200000"/>
              </a:lnSpc>
              <a:spcAft>
                <a:spcPct val="0"/>
              </a:spcAft>
              <a:tabLst>
                <a:tab pos="1818005" algn="l"/>
              </a:tabLst>
            </a:pP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3.</a:t>
            </a:r>
            <a:r>
              <a:rPr lang="zh-CN" altLang="zh-CN" sz="1795" kern="10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能根据平面向量的坐标，判断向量是否共线</a:t>
            </a:r>
            <a:r>
              <a:rPr lang="en-US" altLang="zh-CN" sz="1795" kern="100">
                <a:latin typeface="Times New Roman" panose="02020603050405020304" pitchFamily="18" charset="0"/>
                <a:ea typeface="微软雅黑" panose="020B0503020204020204" charset="-122"/>
                <a:cs typeface="Courier New" panose="02070309020205020404" pitchFamily="49" charset="0"/>
              </a:rPr>
              <a:t>.</a:t>
            </a:r>
            <a:endParaRPr lang="zh-CN" altLang="zh-CN" sz="785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/>
              <p:cNvSpPr txBox="1"/>
              <p:nvPr/>
            </p:nvSpPr>
            <p:spPr>
              <a:xfrm>
                <a:off x="419853" y="640875"/>
                <a:ext cx="7909983" cy="453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1795" b="1">
                    <a:solidFill>
                      <a:schemeClr val="accent1">
                        <a:lumMod val="7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思考</a:t>
                </a:r>
                <a:r>
                  <a:rPr lang="en-US" altLang="zh-CN" sz="1795" b="1">
                    <a:solidFill>
                      <a:schemeClr val="accent1">
                        <a:lumMod val="7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1</a:t>
                </a:r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：已知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𝑥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，你能得出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</m:oMath>
                </a14:m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的坐标吗？</a:t>
                </a:r>
                <a:endParaRPr lang="zh-CN" altLang="en-US" sz="1795" b="1"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</p:txBody>
          </p:sp>
        </mc:Choice>
        <mc:Fallback xmlns=""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53" y="640875"/>
                <a:ext cx="7909983" cy="453073"/>
              </a:xfrm>
              <a:prstGeom prst="rect">
                <a:avLst/>
              </a:prstGeom>
              <a:blipFill rotWithShape="1">
                <a:blip r:embed="rId3"/>
                <a:stretch>
                  <a:fillRect l="-1" t="-35" r="7" b="-8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/>
              <p:cNvSpPr txBox="1"/>
              <p:nvPr/>
            </p:nvSpPr>
            <p:spPr>
              <a:xfrm>
                <a:off x="419853" y="1192436"/>
                <a:ext cx="7909983" cy="15855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90000"/>
                  </a:lnSpc>
                </a:pP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𝑥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𝒊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+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𝒋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𝑥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𝒊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+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𝒋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</m:oMath>
                </a14:m>
                <a:r>
                  <a:rPr lang="en-US" altLang="zh-CN" sz="1795" i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</a:t>
                </a:r>
              </a:p>
              <a:p>
                <a:pPr>
                  <a:lnSpc>
                    <a:spcPct val="190000"/>
                  </a:lnSpc>
                </a:pP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即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=(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𝑥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).</m:t>
                    </m:r>
                  </m:oMath>
                </a14:m>
                <a:endParaRPr lang="en-US" altLang="zh-CN" sz="1795" i="1"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90000"/>
                  </a:lnSpc>
                </a:pP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这就是说，</a:t>
                </a:r>
                <a:r>
                  <a:rPr lang="zh-CN" altLang="en-US" sz="1795" b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实数与向量的积的坐标等于用这个实数乘原来向量的相应坐标</a:t>
                </a:r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53" y="1192436"/>
                <a:ext cx="7909983" cy="1585562"/>
              </a:xfrm>
              <a:prstGeom prst="rect">
                <a:avLst/>
              </a:prstGeom>
              <a:blipFill rotWithShape="1">
                <a:blip r:embed="rId4"/>
                <a:stretch>
                  <a:fillRect l="-1" t="-34" r="7" b="-13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392298" y="396687"/>
                <a:ext cx="8357503" cy="473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例</a:t>
                </a:r>
                <a:r>
                  <a:rPr lang="en-US" altLang="zh-CN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6.</a:t>
                </a:r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已知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(2,1)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(−3,4)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求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+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的坐标</a:t>
                </a:r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98" y="396687"/>
                <a:ext cx="8357503" cy="473784"/>
              </a:xfrm>
              <a:prstGeom prst="rect">
                <a:avLst/>
              </a:prstGeom>
              <a:blipFill rotWithShape="1">
                <a:blip r:embed="rId3"/>
                <a:stretch>
                  <a:fillRect l="-6" t="-94" r="2" b="-21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本框 18"/>
              <p:cNvSpPr txBox="1"/>
              <p:nvPr/>
            </p:nvSpPr>
            <p:spPr>
              <a:xfrm>
                <a:off x="446457" y="896465"/>
                <a:ext cx="6817313" cy="1436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zh-CN" altLang="en-US" sz="1795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解：</a:t>
                </a:r>
                <a14:m>
                  <m:oMath xmlns:m="http://schemas.openxmlformats.org/officeDocument/2006/math"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+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3(2,1)+4(−3,4)</m:t>
                    </m:r>
                  </m:oMath>
                </a14:m>
                <a:endParaRPr lang="en-US" altLang="zh-CN" sz="1795" i="1">
                  <a:solidFill>
                    <a:srgbClr val="FF0000"/>
                  </a:solidFill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zh-CN" sz="1795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=(6,3)+(−12,16)</m:t>
                    </m:r>
                  </m:oMath>
                </a14:m>
                <a:endParaRPr lang="en-US" altLang="zh-CN" sz="1795" i="1">
                  <a:solidFill>
                    <a:srgbClr val="FF0000"/>
                  </a:solidFill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zh-CN" sz="1795" i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=(−6,19).</m:t>
                    </m:r>
                  </m:oMath>
                </a14:m>
                <a:r>
                  <a:rPr lang="en-US" altLang="zh-CN" sz="1795" i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57" y="896465"/>
                <a:ext cx="6817313" cy="1436162"/>
              </a:xfrm>
              <a:prstGeom prst="rect">
                <a:avLst/>
              </a:prstGeom>
              <a:blipFill rotWithShape="1">
                <a:blip r:embed="rId4"/>
                <a:stretch>
                  <a:fillRect l="-1" t="-33" b="-5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文本框 25"/>
          <p:cNvSpPr txBox="1"/>
          <p:nvPr/>
        </p:nvSpPr>
        <p:spPr>
          <a:xfrm>
            <a:off x="419853" y="396687"/>
            <a:ext cx="7909983" cy="453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95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</a:t>
            </a:r>
            <a:r>
              <a:rPr lang="en-US" altLang="zh-CN" sz="1795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179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：如何用坐标表示两个向量共线的条件？</a:t>
            </a:r>
            <a:endParaRPr lang="zh-CN" altLang="en-US" sz="1795" b="1">
              <a:latin typeface="Cambria Math" panose="02040503050406030204" charset="0"/>
              <a:ea typeface="宋体" panose="02010600030101010101" pitchFamily="2" charset="-122"/>
              <a:cs typeface="Cambria Math" panose="0204050305040603020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/>
              <p:cNvSpPr txBox="1"/>
              <p:nvPr/>
            </p:nvSpPr>
            <p:spPr>
              <a:xfrm>
                <a:off x="419853" y="803825"/>
                <a:ext cx="7909983" cy="3107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90000"/>
                  </a:lnSpc>
                </a:pPr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        </a:t>
                </a: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设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=(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=(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其中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≠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𝟎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.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我们知道，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共线的充要条件是存在实数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，使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.</a:t>
                </a:r>
                <a:endParaRPr lang="en-US" altLang="zh-CN" sz="1795" b="1" i="1"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90000"/>
                  </a:lnSpc>
                </a:pPr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         </a:t>
                </a: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如果用坐标表示，可写为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,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</m:oMath>
                </a14:m>
                <a:endParaRPr lang="en-US" altLang="zh-CN" sz="1795" i="1"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90000"/>
                  </a:lnSpc>
                </a:pP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即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ctrlPr>
                          <a:rPr lang="en-US" altLang="zh-CN" sz="1795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  <a:sym typeface="+mn-ea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sz="1795" b="1" i="1"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Cambria Math" panose="02040503050406030204" charset="0"/>
                                <a:sym typeface="+mn-ea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altLang="zh-CN" sz="1795" i="1"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CN" sz="1795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=</m:t>
                            </m:r>
                            <m:r>
                              <a:rPr lang="en-US" altLang="zh-CN" sz="1795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𝜆</m:t>
                            </m:r>
                            <m:sSub>
                              <m:sSubPr>
                                <m:ctrlPr>
                                  <a:rPr lang="en-US" altLang="zh-CN" sz="1795" i="1"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sz="1795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，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zh-CN" sz="1795" i="1"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CN" sz="1795" b="1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=</m:t>
                            </m:r>
                            <m:r>
                              <a:rPr lang="en-US" altLang="zh-CN" sz="1795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𝜆</m:t>
                            </m:r>
                            <m:sSub>
                              <m:sSubPr>
                                <m:ctrlPr>
                                  <a:rPr lang="en-US" altLang="zh-CN" sz="1795" i="1"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zh-CN" sz="1795" i="1">
                                    <a:latin typeface="Cambria Math" panose="02040503050406030204"/>
                                    <a:ea typeface="宋体" panose="02010600030101010101" pitchFamily="2" charset="-122"/>
                                    <a:cs typeface="Cambria Math" panose="02040503050406030204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sz="1795" i="1">
                                <a:latin typeface="Cambria Math" panose="02040503050406030204"/>
                                <a:ea typeface="宋体" panose="02010600030101010101" pitchFamily="2" charset="-122"/>
                                <a:cs typeface="Cambria Math" panose="02040503050406030204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消去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𝜆</m:t>
                    </m:r>
                  </m:oMath>
                </a14:m>
                <a:r>
                  <a:rPr lang="zh-CN" altLang="en-US" sz="1795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，得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−</m:t>
                    </m:r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795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=0</m:t>
                    </m:r>
                  </m:oMath>
                </a14:m>
                <a:r>
                  <a:rPr lang="en-US" altLang="zh-CN" sz="1795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.</a:t>
                </a:r>
              </a:p>
              <a:p>
                <a:pPr>
                  <a:lnSpc>
                    <a:spcPct val="190000"/>
                  </a:lnSpc>
                </a:pPr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         </a:t>
                </a: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这就是说，</a:t>
                </a:r>
                <a:r>
                  <a:rPr lang="zh-CN" altLang="en-US" sz="1795" b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向量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zh-CN" altLang="en-US" sz="1795" b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共线的充要条件是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−</m:t>
                    </m:r>
                    <m:sSub>
                      <m:sSubPr>
                        <m:ctrlP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𝑥</m:t>
                        </m:r>
                      </m:e>
                      <m:sub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𝑦</m:t>
                        </m:r>
                      </m:e>
                      <m:sub>
                        <m:r>
                          <a:rPr lang="en-US" altLang="zh-CN" sz="1795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=0</m:t>
                    </m:r>
                  </m:oMath>
                </a14:m>
                <a:r>
                  <a:rPr lang="en-US" altLang="zh-CN" sz="1795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rPr>
                  <a:t>.</a:t>
                </a:r>
                <a:endParaRPr lang="en-US" altLang="zh-CN" sz="1795" b="1">
                  <a:solidFill>
                    <a:srgbClr val="FF0000"/>
                  </a:solidFill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  <a:sym typeface="+mn-ea"/>
                </a:endParaRPr>
              </a:p>
            </p:txBody>
          </p:sp>
        </mc:Choice>
        <mc:Fallback xmlns=""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53" y="803825"/>
                <a:ext cx="7909983" cy="3107454"/>
              </a:xfrm>
              <a:prstGeom prst="rect">
                <a:avLst/>
              </a:prstGeom>
              <a:blipFill rotWithShape="1">
                <a:blip r:embed="rId3"/>
                <a:stretch>
                  <a:fillRect l="-1" t="-18" r="7" b="-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392298" y="396687"/>
                <a:ext cx="8357503" cy="473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例</a:t>
                </a:r>
                <a:r>
                  <a:rPr lang="en-US" altLang="zh-CN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7.</a:t>
                </a:r>
                <a:r>
                  <a:rPr lang="zh-CN" altLang="en-US" sz="1795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已知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(4,2)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(6,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，</m:t>
                    </m:r>
                  </m:oMath>
                </a14:m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且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//</m:t>
                    </m:r>
                    <m:r>
                      <a:rPr lang="en-US" altLang="zh-CN" sz="1795" b="1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zh-CN" altLang="en-US" sz="1795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，</a:t>
                </a:r>
                <a:r>
                  <a:rPr lang="zh-CN" altLang="en-US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求</a:t>
                </a:r>
                <a14:m>
                  <m:oMath xmlns:m="http://schemas.openxmlformats.org/officeDocument/2006/math">
                    <m:r>
                      <a:rPr lang="en-US" altLang="zh-CN" sz="1795" i="1"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</m:oMath>
                </a14:m>
                <a:r>
                  <a:rPr lang="en-US" altLang="zh-CN" sz="1795" b="1"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98" y="396687"/>
                <a:ext cx="8357503" cy="473784"/>
              </a:xfrm>
              <a:prstGeom prst="rect">
                <a:avLst/>
              </a:prstGeom>
              <a:blipFill rotWithShape="1">
                <a:blip r:embed="rId3"/>
                <a:stretch>
                  <a:fillRect l="-6" t="-94" r="2" b="-21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本框 18"/>
              <p:cNvSpPr txBox="1"/>
              <p:nvPr/>
            </p:nvSpPr>
            <p:spPr>
              <a:xfrm>
                <a:off x="446457" y="896465"/>
                <a:ext cx="6817313" cy="14337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zh-CN" altLang="en-US" sz="1795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解：因为</a:t>
                </a:r>
                <a14:m>
                  <m:oMath xmlns:m="http://schemas.openxmlformats.org/officeDocument/2006/math"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𝒂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//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𝒃</m:t>
                    </m:r>
                  </m:oMath>
                </a14:m>
                <a:r>
                  <a:rPr lang="zh-CN" altLang="en-US" sz="1795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，</a:t>
                </a:r>
              </a:p>
              <a:p>
                <a:pPr>
                  <a:lnSpc>
                    <a:spcPct val="170000"/>
                  </a:lnSpc>
                </a:pPr>
                <a:r>
                  <a:rPr lang="zh-CN" altLang="en-US" sz="1795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−2×6</m:t>
                    </m:r>
                    <m:r>
                      <a:rPr lang="en-US" altLang="zh-CN" sz="1795" b="1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</m:t>
                    </m:r>
                  </m:oMath>
                </a14:m>
                <a:r>
                  <a:rPr lang="en-US" altLang="zh-CN" sz="1795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0.</a:t>
                </a:r>
              </a:p>
              <a:p>
                <a:pPr>
                  <a:lnSpc>
                    <a:spcPct val="170000"/>
                  </a:lnSpc>
                </a:pPr>
                <a:r>
                  <a:rPr lang="zh-CN" altLang="en-US" sz="1795" b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</a:rPr>
                  <a:t>解得</a:t>
                </a:r>
                <a14:m>
                  <m:oMath xmlns:m="http://schemas.openxmlformats.org/officeDocument/2006/math"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𝑦</m:t>
                    </m:r>
                    <m:r>
                      <a:rPr lang="en-US" altLang="zh-CN" sz="1795" i="1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Cambria Math" panose="02040503050406030204" charset="0"/>
                      </a:rPr>
                      <m:t>=3.</m:t>
                    </m:r>
                  </m:oMath>
                </a14:m>
                <a:endParaRPr lang="zh-CN" altLang="en-US" sz="1795" b="1">
                  <a:solidFill>
                    <a:srgbClr val="FF0000"/>
                  </a:solidFill>
                  <a:latin typeface="Cambria Math" panose="02040503050406030204" charset="0"/>
                  <a:ea typeface="宋体" panose="02010600030101010101" pitchFamily="2" charset="-122"/>
                  <a:cs typeface="Cambria Math" panose="02040503050406030204" charset="0"/>
                </a:endParaRPr>
              </a:p>
            </p:txBody>
          </p:sp>
        </mc:Choice>
        <mc:Fallback xmlns=""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57" y="896465"/>
                <a:ext cx="6817313" cy="1433726"/>
              </a:xfrm>
              <a:prstGeom prst="rect">
                <a:avLst/>
              </a:prstGeom>
              <a:blipFill rotWithShape="1">
                <a:blip r:embed="rId4"/>
                <a:stretch>
                  <a:fillRect l="-1" t="-33" b="-68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对象 131"/>
          <p:cNvGraphicFramePr>
            <a:graphicFrameLocks noChangeAspect="1"/>
          </p:cNvGraphicFramePr>
          <p:nvPr/>
        </p:nvGraphicFramePr>
        <p:xfrm>
          <a:off x="323764" y="568727"/>
          <a:ext cx="5364774" cy="355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943200" imgH="5181600" progId="Equation.DSMT4">
                  <p:embed/>
                </p:oleObj>
              </mc:Choice>
              <mc:Fallback>
                <p:oleObj name="Equation" r:id="rId2" imgW="78943200" imgH="5181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764" y="568727"/>
                        <a:ext cx="5364774" cy="355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对象 133"/>
          <p:cNvGraphicFramePr>
            <a:graphicFrameLocks noChangeAspect="1"/>
          </p:cNvGraphicFramePr>
          <p:nvPr/>
        </p:nvGraphicFramePr>
        <p:xfrm>
          <a:off x="623538" y="968471"/>
          <a:ext cx="5161680" cy="353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895200" imgH="5181600" progId="Equation.DSMT4">
                  <p:embed/>
                </p:oleObj>
              </mc:Choice>
              <mc:Fallback>
                <p:oleObj name="Equation" r:id="rId4" imgW="75895200" imgH="5181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538" y="968471"/>
                        <a:ext cx="5161680" cy="353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对象 134"/>
          <p:cNvGraphicFramePr>
            <a:graphicFrameLocks noChangeAspect="1"/>
          </p:cNvGraphicFramePr>
          <p:nvPr/>
        </p:nvGraphicFramePr>
        <p:xfrm>
          <a:off x="757697" y="1358354"/>
          <a:ext cx="3544053" cy="837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120800" imgH="12192000" progId="Equation.DSMT4">
                  <p:embed/>
                </p:oleObj>
              </mc:Choice>
              <mc:Fallback>
                <p:oleObj name="Equation" r:id="rId6" imgW="52120800" imgH="12192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7697" y="1358354"/>
                        <a:ext cx="3544053" cy="8373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对象 135"/>
          <p:cNvGraphicFramePr>
            <a:graphicFrameLocks noChangeAspect="1"/>
          </p:cNvGraphicFramePr>
          <p:nvPr/>
        </p:nvGraphicFramePr>
        <p:xfrm>
          <a:off x="835710" y="2268909"/>
          <a:ext cx="1762525" cy="313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908000" imgH="4572000" progId="Equation.DSMT4">
                  <p:embed/>
                </p:oleObj>
              </mc:Choice>
              <mc:Fallback>
                <p:oleObj name="Equation" r:id="rId8" imgW="25908000" imgH="4572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5710" y="2268909"/>
                        <a:ext cx="1762525" cy="3135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对象 136"/>
          <p:cNvGraphicFramePr>
            <a:graphicFrameLocks noChangeAspect="1"/>
          </p:cNvGraphicFramePr>
          <p:nvPr/>
        </p:nvGraphicFramePr>
        <p:xfrm>
          <a:off x="835710" y="2672638"/>
          <a:ext cx="1286263" cy="39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97600" imgH="5791200" progId="Equation.DSMT4">
                  <p:embed/>
                </p:oleObj>
              </mc:Choice>
              <mc:Fallback>
                <p:oleObj name="Equation" r:id="rId10" imgW="18897600" imgH="5791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5710" y="2672638"/>
                        <a:ext cx="1286263" cy="39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对象 137"/>
          <p:cNvGraphicFramePr>
            <a:graphicFrameLocks noChangeAspect="1"/>
          </p:cNvGraphicFramePr>
          <p:nvPr/>
        </p:nvGraphicFramePr>
        <p:xfrm>
          <a:off x="757697" y="3146351"/>
          <a:ext cx="3337395" cy="33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072800" imgH="4876800" progId="Equation.DSMT4">
                  <p:embed/>
                </p:oleObj>
              </mc:Choice>
              <mc:Fallback>
                <p:oleObj name="Equation" r:id="rId12" imgW="49072800" imgH="4876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7697" y="3146351"/>
                        <a:ext cx="3337395" cy="334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3" name="组合 62"/>
          <p:cNvGrpSpPr/>
          <p:nvPr/>
        </p:nvGrpSpPr>
        <p:grpSpPr>
          <a:xfrm>
            <a:off x="111160" y="74635"/>
            <a:ext cx="8225433" cy="414729"/>
            <a:chOff x="578485" y="3099434"/>
            <a:chExt cx="10994390" cy="554341"/>
          </a:xfrm>
        </p:grpSpPr>
        <p:sp>
          <p:nvSpPr>
            <p:cNvPr id="64" name="文本框 63"/>
            <p:cNvSpPr txBox="1"/>
            <p:nvPr/>
          </p:nvSpPr>
          <p:spPr>
            <a:xfrm>
              <a:off x="578485" y="3099434"/>
              <a:ext cx="10994390" cy="554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95" b="1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2095" b="1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8</a:t>
              </a:r>
              <a:r>
                <a:rPr lang="zh-CN" altLang="en-US" sz="2095" b="1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已知                                           ，判断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, 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, </a:t>
              </a:r>
              <a:r>
                <a:rPr lang="en-US" altLang="zh-CN" sz="2095" b="1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r>
                <a:rPr lang="zh-CN" altLang="en-US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三点之间的位置关系 </a:t>
              </a:r>
              <a:r>
                <a:rPr lang="en-US" altLang="zh-CN" sz="2095" b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65" name="对象 6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2077949" y="3149830"/>
            <a:ext cx="3893619" cy="4865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9014400" imgH="4876800" progId="Equation.DSMT4">
                    <p:embed/>
                  </p:oleObj>
                </mc:Choice>
                <mc:Fallback>
                  <p:oleObj name="Equation" r:id="rId14" imgW="39014400" imgH="48768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077949" y="3149830"/>
                          <a:ext cx="3893619" cy="48651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" name="组合 68"/>
          <p:cNvGrpSpPr/>
          <p:nvPr/>
        </p:nvGrpSpPr>
        <p:grpSpPr>
          <a:xfrm>
            <a:off x="6412860" y="603420"/>
            <a:ext cx="2277981" cy="2542931"/>
            <a:chOff x="8752443" y="218937"/>
            <a:chExt cx="3044826" cy="3398967"/>
          </a:xfrm>
        </p:grpSpPr>
        <p:grpSp>
          <p:nvGrpSpPr>
            <p:cNvPr id="71" name="组合 70"/>
            <p:cNvGrpSpPr/>
            <p:nvPr/>
          </p:nvGrpSpPr>
          <p:grpSpPr>
            <a:xfrm>
              <a:off x="8752443" y="218937"/>
              <a:ext cx="3044826" cy="3398967"/>
              <a:chOff x="8155543" y="384037"/>
              <a:chExt cx="3044826" cy="3398967"/>
            </a:xfrm>
          </p:grpSpPr>
          <p:grpSp>
            <p:nvGrpSpPr>
              <p:cNvPr id="73" name="Group 25"/>
              <p:cNvGrpSpPr/>
              <p:nvPr/>
            </p:nvGrpSpPr>
            <p:grpSpPr>
              <a:xfrm>
                <a:off x="8155543" y="572175"/>
                <a:ext cx="3044826" cy="2982982"/>
                <a:chOff x="3844" y="210"/>
                <a:chExt cx="1918" cy="1878"/>
              </a:xfrm>
            </p:grpSpPr>
            <p:sp>
              <p:nvSpPr>
                <p:cNvPr id="79" name="Line 26"/>
                <p:cNvSpPr>
                  <a:spLocks noChangeShapeType="1"/>
                </p:cNvSpPr>
                <p:nvPr/>
              </p:nvSpPr>
              <p:spPr bwMode="auto">
                <a:xfrm>
                  <a:off x="3844" y="1616"/>
                  <a:ext cx="183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80" name="Line 27"/>
                <p:cNvSpPr>
                  <a:spLocks noChangeShapeType="1"/>
                </p:cNvSpPr>
                <p:nvPr/>
              </p:nvSpPr>
              <p:spPr bwMode="auto">
                <a:xfrm flipH="1" flipV="1">
                  <a:off x="4661" y="294"/>
                  <a:ext cx="4" cy="17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81" name="Line 28"/>
                <p:cNvSpPr>
                  <a:spLocks noChangeShapeType="1"/>
                </p:cNvSpPr>
                <p:nvPr/>
              </p:nvSpPr>
              <p:spPr bwMode="auto">
                <a:xfrm flipH="1" flipV="1">
                  <a:off x="4959" y="1570"/>
                  <a:ext cx="0" cy="4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86" name="Line 30"/>
                <p:cNvSpPr>
                  <a:spLocks noChangeShapeType="1"/>
                </p:cNvSpPr>
                <p:nvPr/>
              </p:nvSpPr>
              <p:spPr bwMode="auto">
                <a:xfrm flipH="1" flipV="1">
                  <a:off x="5271" y="1567"/>
                  <a:ext cx="0" cy="4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07" name="Line 31"/>
                <p:cNvSpPr>
                  <a:spLocks noChangeShapeType="1"/>
                </p:cNvSpPr>
                <p:nvPr/>
              </p:nvSpPr>
              <p:spPr bwMode="auto">
                <a:xfrm flipH="1" flipV="1">
                  <a:off x="5568" y="1558"/>
                  <a:ext cx="0" cy="4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11" name="Line 32"/>
                <p:cNvSpPr>
                  <a:spLocks noChangeShapeType="1"/>
                </p:cNvSpPr>
                <p:nvPr/>
              </p:nvSpPr>
              <p:spPr bwMode="auto">
                <a:xfrm flipH="1" flipV="1">
                  <a:off x="4418" y="1579"/>
                  <a:ext cx="0" cy="4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13" name="Line 35"/>
                <p:cNvSpPr>
                  <a:spLocks noChangeShapeType="1"/>
                </p:cNvSpPr>
                <p:nvPr/>
              </p:nvSpPr>
              <p:spPr bwMode="auto">
                <a:xfrm>
                  <a:off x="4661" y="1349"/>
                  <a:ext cx="4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39" name="Line 37"/>
                <p:cNvSpPr>
                  <a:spLocks noChangeShapeType="1"/>
                </p:cNvSpPr>
                <p:nvPr/>
              </p:nvSpPr>
              <p:spPr bwMode="auto">
                <a:xfrm>
                  <a:off x="4661" y="515"/>
                  <a:ext cx="4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40" name="Line 39"/>
                <p:cNvSpPr>
                  <a:spLocks noChangeShapeType="1"/>
                </p:cNvSpPr>
                <p:nvPr/>
              </p:nvSpPr>
              <p:spPr bwMode="auto">
                <a:xfrm>
                  <a:off x="4661" y="1885"/>
                  <a:ext cx="4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  <p:sp>
              <p:nvSpPr>
                <p:cNvPr id="14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5060" y="385"/>
                  <a:ext cx="361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zh-CN" sz="1495" b="1" i="1">
                      <a:latin typeface="Times New Roman" panose="02020603050405020304" pitchFamily="18" charset="0"/>
                    </a:rPr>
                    <a:t>C •</a:t>
                  </a:r>
                  <a:endParaRPr lang="en-US" altLang="zh-CN" sz="1495" b="1" i="1" baseline="-250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2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5526" y="1579"/>
                  <a:ext cx="236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zh-CN" sz="1495" b="1" i="1">
                      <a:latin typeface="Times New Roman" panose="02020603050405020304" pitchFamily="18" charset="0"/>
                    </a:rPr>
                    <a:t>x</a:t>
                  </a:r>
                </a:p>
              </p:txBody>
            </p:sp>
            <p:sp>
              <p:nvSpPr>
                <p:cNvPr id="14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471" y="210"/>
                  <a:ext cx="227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zh-CN" sz="1495" b="1" i="1">
                      <a:latin typeface="Times New Roman" panose="02020603050405020304" pitchFamily="18" charset="0"/>
                    </a:rPr>
                    <a:t>y</a:t>
                  </a:r>
                </a:p>
              </p:txBody>
            </p:sp>
            <p:sp>
              <p:nvSpPr>
                <p:cNvPr id="14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642" y="1610"/>
                  <a:ext cx="272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zh-CN" sz="1495" b="1" i="1">
                      <a:latin typeface="Times New Roman" panose="02020603050405020304" pitchFamily="18" charset="0"/>
                    </a:rPr>
                    <a:t>O</a:t>
                  </a:r>
                </a:p>
              </p:txBody>
            </p:sp>
            <p:sp>
              <p:nvSpPr>
                <p:cNvPr id="145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691" y="948"/>
                  <a:ext cx="361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zh-CN" sz="1495" b="1" i="1">
                      <a:latin typeface="Times New Roman" panose="02020603050405020304" pitchFamily="18" charset="0"/>
                    </a:rPr>
                    <a:t>B •</a:t>
                  </a:r>
                  <a:endParaRPr lang="en-US" altLang="zh-CN" sz="1495" b="1" i="1" baseline="-250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6" name="Line 46"/>
                <p:cNvSpPr>
                  <a:spLocks noChangeShapeType="1"/>
                </p:cNvSpPr>
                <p:nvPr/>
              </p:nvSpPr>
              <p:spPr bwMode="auto">
                <a:xfrm flipH="1" flipV="1">
                  <a:off x="4118" y="1570"/>
                  <a:ext cx="0" cy="4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 sz="1345"/>
                </a:p>
              </p:txBody>
            </p:sp>
          </p:grpSp>
          <p:sp>
            <p:nvSpPr>
              <p:cNvPr id="74" name="Line 34"/>
              <p:cNvSpPr>
                <a:spLocks noChangeShapeType="1"/>
              </p:cNvSpPr>
              <p:nvPr/>
            </p:nvSpPr>
            <p:spPr bwMode="auto">
              <a:xfrm>
                <a:off x="9445905" y="1937336"/>
                <a:ext cx="7143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 sz="1345"/>
              </a:p>
            </p:txBody>
          </p:sp>
          <p:sp>
            <p:nvSpPr>
              <p:cNvPr id="75" name="Line 34"/>
              <p:cNvSpPr>
                <a:spLocks noChangeShapeType="1"/>
              </p:cNvSpPr>
              <p:nvPr/>
            </p:nvSpPr>
            <p:spPr bwMode="auto">
              <a:xfrm>
                <a:off x="9445909" y="1493976"/>
                <a:ext cx="7143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 sz="1345"/>
              </a:p>
            </p:txBody>
          </p:sp>
          <p:sp>
            <p:nvSpPr>
              <p:cNvPr id="78" name="Line 47"/>
              <p:cNvSpPr>
                <a:spLocks noChangeShapeType="1"/>
              </p:cNvSpPr>
              <p:nvPr/>
            </p:nvSpPr>
            <p:spPr bwMode="auto">
              <a:xfrm flipH="1">
                <a:off x="8734440" y="384037"/>
                <a:ext cx="2142264" cy="3398967"/>
              </a:xfrm>
              <a:prstGeom prst="line">
                <a:avLst/>
              </a:prstGeom>
              <a:noFill/>
              <a:ln w="28575">
                <a:solidFill>
                  <a:srgbClr val="FF99CC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 sz="1345"/>
              </a:p>
            </p:txBody>
          </p:sp>
        </p:grpSp>
        <p:sp>
          <p:nvSpPr>
            <p:cNvPr id="72" name="Text Box 44"/>
            <p:cNvSpPr txBox="1">
              <a:spLocks noChangeArrowheads="1"/>
            </p:cNvSpPr>
            <p:nvPr/>
          </p:nvSpPr>
          <p:spPr bwMode="auto">
            <a:xfrm flipH="1">
              <a:off x="9331340" y="2844071"/>
              <a:ext cx="582104" cy="43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495" b="1" i="1">
                  <a:latin typeface="Times New Roman" panose="02020603050405020304" pitchFamily="18" charset="0"/>
                </a:rPr>
                <a:t>A •</a:t>
              </a:r>
              <a:endParaRPr lang="en-US" altLang="zh-CN" sz="1495" b="1" i="1" baseline="-25000"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148" name="对象 147"/>
          <p:cNvGraphicFramePr>
            <a:graphicFrameLocks noChangeAspect="1"/>
          </p:cNvGraphicFramePr>
          <p:nvPr/>
        </p:nvGraphicFramePr>
        <p:xfrm>
          <a:off x="826314" y="3562223"/>
          <a:ext cx="2072511" cy="355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0480000" imgH="5181600" progId="Equation.DSMT4">
                  <p:embed/>
                </p:oleObj>
              </mc:Choice>
              <mc:Fallback>
                <p:oleObj name="Equation" r:id="rId16" imgW="30480000" imgH="5181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6314" y="3562223"/>
                        <a:ext cx="2072511" cy="355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202302" y="39584"/>
            <a:ext cx="7742017" cy="1135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例</a:t>
            </a:r>
            <a:r>
              <a:rPr lang="en-US" altLang="zh-CN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上的一点，点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的坐标分别是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(1)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当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的中点时，求点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的坐标；</a:t>
            </a:r>
          </a:p>
          <a:p>
            <a:pPr>
              <a:lnSpc>
                <a:spcPct val="120000"/>
              </a:lnSpc>
            </a:pP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(2)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当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的一个三等分点时，求点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的坐标；</a:t>
            </a:r>
          </a:p>
        </p:txBody>
      </p:sp>
      <p:graphicFrame>
        <p:nvGraphicFramePr>
          <p:cNvPr id="14" name="对象 1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81887" y="1657572"/>
          <a:ext cx="3991810" cy="597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216800" imgH="9448800" progId="Equation.DSMT4">
                  <p:embed/>
                </p:oleObj>
              </mc:Choice>
              <mc:Fallback>
                <p:oleObj name="Equation" r:id="rId2" imgW="582168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1887" y="1657572"/>
                        <a:ext cx="3991810" cy="5974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798393" y="2345036"/>
          <a:ext cx="2079399" cy="597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99200" imgH="9448800" progId="Equation.DSMT4">
                  <p:embed/>
                </p:oleObj>
              </mc:Choice>
              <mc:Fallback>
                <p:oleObj name="Equation" r:id="rId4" imgW="316992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8393" y="2345036"/>
                        <a:ext cx="2079399" cy="597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组合 17"/>
          <p:cNvGrpSpPr/>
          <p:nvPr/>
        </p:nvGrpSpPr>
        <p:grpSpPr>
          <a:xfrm>
            <a:off x="6520734" y="674202"/>
            <a:ext cx="2411641" cy="1980794"/>
            <a:chOff x="1340485" y="3022908"/>
            <a:chExt cx="3223481" cy="2647596"/>
          </a:xfrm>
        </p:grpSpPr>
        <p:cxnSp>
          <p:nvCxnSpPr>
            <p:cNvPr id="19" name="直接连接符 18"/>
            <p:cNvCxnSpPr/>
            <p:nvPr/>
          </p:nvCxnSpPr>
          <p:spPr>
            <a:xfrm flipV="1">
              <a:off x="1349691" y="3391162"/>
              <a:ext cx="2867025" cy="1478915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组合 19"/>
            <p:cNvGrpSpPr/>
            <p:nvPr/>
          </p:nvGrpSpPr>
          <p:grpSpPr>
            <a:xfrm>
              <a:off x="1340485" y="3022908"/>
              <a:ext cx="3223481" cy="2647596"/>
              <a:chOff x="1340485" y="3022908"/>
              <a:chExt cx="3223481" cy="2647596"/>
            </a:xfrm>
          </p:grpSpPr>
          <p:cxnSp>
            <p:nvCxnSpPr>
              <p:cNvPr id="27" name="直接箭头连接符 26"/>
              <p:cNvCxnSpPr/>
              <p:nvPr/>
            </p:nvCxnSpPr>
            <p:spPr>
              <a:xfrm>
                <a:off x="1340485" y="5198745"/>
                <a:ext cx="305308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文本框 27"/>
              <p:cNvSpPr txBox="1"/>
              <p:nvPr/>
            </p:nvSpPr>
            <p:spPr>
              <a:xfrm>
                <a:off x="4141691" y="5168214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文本框 28"/>
              <p:cNvSpPr txBox="1"/>
              <p:nvPr/>
            </p:nvSpPr>
            <p:spPr>
              <a:xfrm>
                <a:off x="2587943" y="3022908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2572067" y="5138399"/>
                <a:ext cx="422275" cy="492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1" name="直接箭头连接符 30"/>
              <p:cNvCxnSpPr/>
              <p:nvPr/>
            </p:nvCxnSpPr>
            <p:spPr>
              <a:xfrm flipH="1" flipV="1">
                <a:off x="2925923" y="3133725"/>
                <a:ext cx="19339" cy="253677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直接箭头连接符 20"/>
            <p:cNvCxnSpPr/>
            <p:nvPr/>
          </p:nvCxnSpPr>
          <p:spPr>
            <a:xfrm flipH="1" flipV="1">
              <a:off x="1728781" y="4659252"/>
              <a:ext cx="1204268" cy="53949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矩形 21"/>
            <p:cNvSpPr/>
            <p:nvPr/>
          </p:nvSpPr>
          <p:spPr>
            <a:xfrm>
              <a:off x="1391687" y="4167414"/>
              <a:ext cx="538228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zh-CN" altLang="en-US" sz="1795"/>
            </a:p>
          </p:txBody>
        </p:sp>
        <p:cxnSp>
          <p:nvCxnSpPr>
            <p:cNvPr id="23" name="直接箭头连接符 22"/>
            <p:cNvCxnSpPr/>
            <p:nvPr/>
          </p:nvCxnSpPr>
          <p:spPr>
            <a:xfrm flipH="1" flipV="1">
              <a:off x="2632854" y="4220060"/>
              <a:ext cx="308452" cy="9683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 flipV="1">
              <a:off x="2965252" y="3742010"/>
              <a:ext cx="575178" cy="1429954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矩形 24"/>
            <p:cNvSpPr/>
            <p:nvPr/>
          </p:nvSpPr>
          <p:spPr>
            <a:xfrm>
              <a:off x="2383304" y="3824894"/>
              <a:ext cx="435382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endParaRPr lang="zh-CN" altLang="en-US" sz="1795"/>
            </a:p>
          </p:txBody>
        </p:sp>
        <p:sp>
          <p:nvSpPr>
            <p:cNvPr id="26" name="矩形 25"/>
            <p:cNvSpPr/>
            <p:nvPr/>
          </p:nvSpPr>
          <p:spPr>
            <a:xfrm>
              <a:off x="3252840" y="3242854"/>
              <a:ext cx="538228" cy="492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zh-CN" altLang="en-US" sz="1795"/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250309" y="1222119"/>
            <a:ext cx="3724860" cy="3685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795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解：</a:t>
            </a:r>
            <a:r>
              <a:rPr lang="en-US" altLang="zh-CN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 </a:t>
            </a:r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当</a:t>
            </a:r>
            <a:r>
              <a:rPr lang="en-US" altLang="zh-CN" sz="179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是线段 </a:t>
            </a:r>
            <a:r>
              <a:rPr lang="en-US" altLang="zh-CN" sz="179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79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79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79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的中点时，</a:t>
            </a:r>
          </a:p>
        </p:txBody>
      </p:sp>
      <p:sp>
        <p:nvSpPr>
          <p:cNvPr id="33" name="矩形 32"/>
          <p:cNvSpPr/>
          <p:nvPr/>
        </p:nvSpPr>
        <p:spPr>
          <a:xfrm>
            <a:off x="737335" y="3432519"/>
            <a:ext cx="7935246" cy="776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265">
              <a:lnSpc>
                <a:spcPct val="120000"/>
              </a:lnSpc>
            </a:pP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若点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的坐标分别是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), (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，线段 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的中点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的坐标为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(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altLang="en-US" sz="194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，则有</a:t>
            </a:r>
            <a:endParaRPr lang="zh-CN" altLang="en-US" sz="1945"/>
          </a:p>
        </p:txBody>
      </p:sp>
      <p:graphicFrame>
        <p:nvGraphicFramePr>
          <p:cNvPr id="34" name="对象 3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378283" y="4048727"/>
          <a:ext cx="2753005" cy="661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185600" imgH="9448800" progId="Equation.DSMT4">
                  <p:embed/>
                </p:oleObj>
              </mc:Choice>
              <mc:Fallback>
                <p:oleObj name="Equation" r:id="rId6" imgW="371856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78283" y="4048727"/>
                        <a:ext cx="2753005" cy="66160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矩形 40"/>
          <p:cNvSpPr/>
          <p:nvPr/>
        </p:nvSpPr>
        <p:spPr>
          <a:xfrm>
            <a:off x="673754" y="3032263"/>
            <a:ext cx="1935145" cy="391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945" b="1">
                <a:solidFill>
                  <a:srgbClr val="FF0000"/>
                </a:solidFill>
                <a:sym typeface="+mn-ea"/>
              </a:rPr>
              <a:t>中点坐标公式：</a:t>
            </a:r>
            <a:endParaRPr lang="zh-CN" altLang="en-US" sz="1945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对象 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20373" y="2964735"/>
          <a:ext cx="2705072" cy="578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41500" imgH="393700" progId="Equation.KSEE3">
                  <p:embed/>
                </p:oleObj>
              </mc:Choice>
              <mc:Fallback>
                <p:oleObj r:id="rId2" imgW="1841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0373" y="2964735"/>
                        <a:ext cx="2705072" cy="578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020701" y="2964735"/>
          <a:ext cx="2724075" cy="578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854200" imgH="393700" progId="Equation.KSEE3">
                  <p:embed/>
                </p:oleObj>
              </mc:Choice>
              <mc:Fallback>
                <p:oleObj r:id="rId4" imgW="18542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20701" y="2964735"/>
                        <a:ext cx="2724075" cy="578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509884" y="4198989"/>
          <a:ext cx="1897921" cy="58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699200" imgH="9753600" progId="Equation.DSMT4">
                  <p:embed/>
                </p:oleObj>
              </mc:Choice>
              <mc:Fallback>
                <p:oleObj name="Equation" r:id="rId6" imgW="316992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9884" y="4198989"/>
                        <a:ext cx="1897921" cy="585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711493" y="4198398"/>
          <a:ext cx="1963244" cy="60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99200" imgH="9753600" progId="Equation.DSMT4">
                  <p:embed/>
                </p:oleObj>
              </mc:Choice>
              <mc:Fallback>
                <p:oleObj name="Equation" r:id="rId8" imgW="316992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11493" y="4198398"/>
                        <a:ext cx="1963244" cy="6045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97105" y="1243756"/>
          <a:ext cx="1439474" cy="597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0" imgH="9448800" progId="Equation.DSMT4">
                  <p:embed/>
                </p:oleObj>
              </mc:Choice>
              <mc:Fallback>
                <p:oleObj name="Equation" r:id="rId10" imgW="228600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97105" y="1243756"/>
                        <a:ext cx="1439474" cy="597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265229" y="1341920"/>
          <a:ext cx="1390085" cy="398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336000" imgH="6096000" progId="Equation.DSMT4">
                  <p:embed/>
                </p:oleObj>
              </mc:Choice>
              <mc:Fallback>
                <p:oleObj name="Equation" r:id="rId12" imgW="21336000" imgH="6096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65229" y="1341920"/>
                        <a:ext cx="1390085" cy="3982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组合 18"/>
          <p:cNvGrpSpPr>
            <a:grpSpLocks noChangeAspect="1"/>
          </p:cNvGrpSpPr>
          <p:nvPr/>
        </p:nvGrpSpPr>
        <p:grpSpPr>
          <a:xfrm>
            <a:off x="2687275" y="1186602"/>
            <a:ext cx="2215228" cy="1842850"/>
            <a:chOff x="1340485" y="3022908"/>
            <a:chExt cx="3223481" cy="2681618"/>
          </a:xfrm>
        </p:grpSpPr>
        <p:cxnSp>
          <p:nvCxnSpPr>
            <p:cNvPr id="20" name="直接连接符 19"/>
            <p:cNvCxnSpPr/>
            <p:nvPr/>
          </p:nvCxnSpPr>
          <p:spPr>
            <a:xfrm flipV="1">
              <a:off x="1349691" y="3514746"/>
              <a:ext cx="2665627" cy="135533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组合 20"/>
            <p:cNvGrpSpPr/>
            <p:nvPr/>
          </p:nvGrpSpPr>
          <p:grpSpPr>
            <a:xfrm>
              <a:off x="1340485" y="3022908"/>
              <a:ext cx="3223481" cy="2681618"/>
              <a:chOff x="1340485" y="3022908"/>
              <a:chExt cx="3223481" cy="2681618"/>
            </a:xfrm>
          </p:grpSpPr>
          <p:cxnSp>
            <p:nvCxnSpPr>
              <p:cNvPr id="28" name="直接箭头连接符 27"/>
              <p:cNvCxnSpPr/>
              <p:nvPr/>
            </p:nvCxnSpPr>
            <p:spPr>
              <a:xfrm>
                <a:off x="1340485" y="5198745"/>
                <a:ext cx="305308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文本框 28"/>
              <p:cNvSpPr txBox="1"/>
              <p:nvPr/>
            </p:nvSpPr>
            <p:spPr>
              <a:xfrm>
                <a:off x="4141691" y="5168214"/>
                <a:ext cx="422275" cy="536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2587943" y="3022908"/>
                <a:ext cx="422275" cy="536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2572067" y="5138400"/>
                <a:ext cx="422275" cy="536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2" name="直接箭头连接符 31"/>
              <p:cNvCxnSpPr/>
              <p:nvPr/>
            </p:nvCxnSpPr>
            <p:spPr>
              <a:xfrm flipH="1" flipV="1">
                <a:off x="2925923" y="3133725"/>
                <a:ext cx="19339" cy="253677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直接箭头连接符 21"/>
            <p:cNvCxnSpPr/>
            <p:nvPr/>
          </p:nvCxnSpPr>
          <p:spPr>
            <a:xfrm flipH="1" flipV="1">
              <a:off x="1899928" y="4599793"/>
              <a:ext cx="1033121" cy="59895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矩形 22"/>
            <p:cNvSpPr/>
            <p:nvPr/>
          </p:nvSpPr>
          <p:spPr>
            <a:xfrm>
              <a:off x="1511008" y="4107955"/>
              <a:ext cx="585950" cy="5363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zh-CN" altLang="en-US" sz="1795"/>
            </a:p>
          </p:txBody>
        </p:sp>
        <p:cxnSp>
          <p:nvCxnSpPr>
            <p:cNvPr id="24" name="直接箭头连接符 23"/>
            <p:cNvCxnSpPr/>
            <p:nvPr/>
          </p:nvCxnSpPr>
          <p:spPr>
            <a:xfrm flipH="1" flipV="1">
              <a:off x="2522987" y="4240289"/>
              <a:ext cx="418320" cy="94816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 flipV="1">
              <a:off x="2965252" y="3584229"/>
              <a:ext cx="878855" cy="1587735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/>
            <p:cNvSpPr/>
            <p:nvPr/>
          </p:nvSpPr>
          <p:spPr>
            <a:xfrm>
              <a:off x="2248007" y="3928157"/>
              <a:ext cx="473985" cy="5363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endParaRPr lang="zh-CN" altLang="en-US" sz="1795"/>
            </a:p>
          </p:txBody>
        </p:sp>
        <p:sp>
          <p:nvSpPr>
            <p:cNvPr id="27" name="矩形 26"/>
            <p:cNvSpPr/>
            <p:nvPr/>
          </p:nvSpPr>
          <p:spPr>
            <a:xfrm>
              <a:off x="3481341" y="3163315"/>
              <a:ext cx="585950" cy="5363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zh-CN" altLang="en-US" sz="1795"/>
            </a:p>
          </p:txBody>
        </p:sp>
      </p:grpSp>
      <p:grpSp>
        <p:nvGrpSpPr>
          <p:cNvPr id="33" name="组合 32"/>
          <p:cNvGrpSpPr>
            <a:grpSpLocks noChangeAspect="1"/>
          </p:cNvGrpSpPr>
          <p:nvPr/>
        </p:nvGrpSpPr>
        <p:grpSpPr>
          <a:xfrm>
            <a:off x="6631447" y="1099466"/>
            <a:ext cx="2241845" cy="1860565"/>
            <a:chOff x="1340485" y="3022908"/>
            <a:chExt cx="3223481" cy="2675250"/>
          </a:xfrm>
        </p:grpSpPr>
        <p:cxnSp>
          <p:nvCxnSpPr>
            <p:cNvPr id="34" name="直接连接符 33"/>
            <p:cNvCxnSpPr/>
            <p:nvPr/>
          </p:nvCxnSpPr>
          <p:spPr>
            <a:xfrm flipV="1">
              <a:off x="1349691" y="3514746"/>
              <a:ext cx="2665627" cy="135533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组合 34"/>
            <p:cNvGrpSpPr/>
            <p:nvPr/>
          </p:nvGrpSpPr>
          <p:grpSpPr>
            <a:xfrm>
              <a:off x="1340485" y="3022908"/>
              <a:ext cx="3223481" cy="2675250"/>
              <a:chOff x="1340485" y="3022908"/>
              <a:chExt cx="3223481" cy="2675250"/>
            </a:xfrm>
          </p:grpSpPr>
          <p:cxnSp>
            <p:nvCxnSpPr>
              <p:cNvPr id="42" name="直接箭头连接符 41"/>
              <p:cNvCxnSpPr/>
              <p:nvPr/>
            </p:nvCxnSpPr>
            <p:spPr>
              <a:xfrm>
                <a:off x="1340485" y="5198745"/>
                <a:ext cx="305308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文本框 42"/>
              <p:cNvSpPr txBox="1"/>
              <p:nvPr/>
            </p:nvSpPr>
            <p:spPr>
              <a:xfrm>
                <a:off x="4141691" y="5168214"/>
                <a:ext cx="422275" cy="529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文本框 43"/>
              <p:cNvSpPr txBox="1"/>
              <p:nvPr/>
            </p:nvSpPr>
            <p:spPr>
              <a:xfrm>
                <a:off x="2587942" y="3022908"/>
                <a:ext cx="422275" cy="529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>
                <a:off x="2572066" y="5138400"/>
                <a:ext cx="422275" cy="529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795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zh-CN" altLang="en-US" sz="1795" b="1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6" name="直接箭头连接符 45"/>
              <p:cNvCxnSpPr/>
              <p:nvPr/>
            </p:nvCxnSpPr>
            <p:spPr>
              <a:xfrm flipH="1" flipV="1">
                <a:off x="2925923" y="3133725"/>
                <a:ext cx="19339" cy="253677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直接箭头连接符 35"/>
            <p:cNvCxnSpPr/>
            <p:nvPr/>
          </p:nvCxnSpPr>
          <p:spPr>
            <a:xfrm flipH="1" flipV="1">
              <a:off x="1899928" y="4599793"/>
              <a:ext cx="1033121" cy="598953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矩形 36"/>
            <p:cNvSpPr/>
            <p:nvPr/>
          </p:nvSpPr>
          <p:spPr>
            <a:xfrm>
              <a:off x="1481390" y="4156875"/>
              <a:ext cx="578993" cy="5299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zh-CN" altLang="en-US" sz="1795"/>
            </a:p>
          </p:txBody>
        </p:sp>
        <p:cxnSp>
          <p:nvCxnSpPr>
            <p:cNvPr id="38" name="直接箭头连接符 37"/>
            <p:cNvCxnSpPr/>
            <p:nvPr/>
          </p:nvCxnSpPr>
          <p:spPr>
            <a:xfrm flipV="1">
              <a:off x="2941307" y="3950957"/>
              <a:ext cx="207464" cy="12375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/>
            <p:nvPr/>
          </p:nvCxnSpPr>
          <p:spPr>
            <a:xfrm flipV="1">
              <a:off x="2965252" y="3584229"/>
              <a:ext cx="878855" cy="1587735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矩形 39"/>
            <p:cNvSpPr/>
            <p:nvPr/>
          </p:nvSpPr>
          <p:spPr>
            <a:xfrm>
              <a:off x="2918863" y="3572030"/>
              <a:ext cx="468357" cy="5299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endParaRPr lang="zh-CN" altLang="en-US" sz="1795"/>
            </a:p>
          </p:txBody>
        </p:sp>
        <p:sp>
          <p:nvSpPr>
            <p:cNvPr id="41" name="矩形 40"/>
            <p:cNvSpPr/>
            <p:nvPr/>
          </p:nvSpPr>
          <p:spPr>
            <a:xfrm>
              <a:off x="3515466" y="3117421"/>
              <a:ext cx="578993" cy="5299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795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lang="en-US" altLang="zh-CN" sz="1795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zh-CN" altLang="en-US" sz="1795"/>
            </a:p>
          </p:txBody>
        </p:sp>
      </p:grpSp>
      <p:sp>
        <p:nvSpPr>
          <p:cNvPr id="47" name="文本框 46"/>
          <p:cNvSpPr txBox="1"/>
          <p:nvPr/>
        </p:nvSpPr>
        <p:spPr>
          <a:xfrm>
            <a:off x="411227" y="1334903"/>
            <a:ext cx="573150" cy="391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45" b="1">
                <a:solidFill>
                  <a:srgbClr val="00B0F0"/>
                </a:solidFill>
              </a:rPr>
              <a:t>解：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680927" y="4324117"/>
            <a:ext cx="2071963" cy="3685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解得点</a:t>
            </a:r>
            <a:r>
              <a:rPr lang="en-US" altLang="zh-CN" sz="179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的坐标为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4902503" y="4324117"/>
            <a:ext cx="2071963" cy="3685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解得点</a:t>
            </a:r>
            <a:r>
              <a:rPr lang="en-US" altLang="zh-CN" sz="1795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795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的坐标为</a:t>
            </a:r>
          </a:p>
        </p:txBody>
      </p:sp>
      <p:graphicFrame>
        <p:nvGraphicFramePr>
          <p:cNvPr id="50" name="对象 49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984377" y="3528613"/>
          <a:ext cx="3395592" cy="578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473600" imgH="9448800" progId="Equation.DSMT4">
                  <p:embed/>
                </p:oleObj>
              </mc:Choice>
              <mc:Fallback>
                <p:oleObj name="Equation" r:id="rId14" imgW="554736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84377" y="3528613"/>
                        <a:ext cx="3395592" cy="578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对象 50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352957" y="3528613"/>
          <a:ext cx="3413407" cy="578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778400" imgH="9448800" progId="Equation.DSMT4">
                  <p:embed/>
                </p:oleObj>
              </mc:Choice>
              <mc:Fallback>
                <p:oleObj name="Equation" r:id="rId16" imgW="55778400" imgH="9448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52957" y="3528613"/>
                        <a:ext cx="3413407" cy="578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文本框 51"/>
          <p:cNvSpPr txBox="1"/>
          <p:nvPr/>
        </p:nvSpPr>
        <p:spPr>
          <a:xfrm>
            <a:off x="202302" y="39584"/>
            <a:ext cx="7742017" cy="1135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例</a:t>
            </a:r>
            <a:r>
              <a:rPr lang="en-US" altLang="zh-CN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sz="1945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上的一点，点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的坐标分别是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(1)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当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的中点时，求点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的坐标；</a:t>
            </a:r>
          </a:p>
          <a:p>
            <a:pPr>
              <a:lnSpc>
                <a:spcPct val="120000"/>
              </a:lnSpc>
            </a:pPr>
            <a:r>
              <a:rPr lang="en-US" altLang="zh-CN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(2)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当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是线段 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1945" b="1" baseline="-25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 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的一个三等分点时，求点</a:t>
            </a:r>
            <a:r>
              <a:rPr lang="en-US" altLang="zh-CN" sz="1945" b="1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1945" b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的坐标；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YTI1OTk4ZTBmYTI1YThhNDdhNWM1NjVhOWM1MDEzNDI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Microsoft Office PowerPoint</Application>
  <PresentationFormat>自定义</PresentationFormat>
  <Paragraphs>74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Helvetica Neue</vt:lpstr>
      <vt:lpstr>Wingdings 3</vt:lpstr>
      <vt:lpstr>华文彩云</vt:lpstr>
      <vt:lpstr>华文楷体</vt:lpstr>
      <vt:lpstr>楷体</vt:lpstr>
      <vt:lpstr>宋体</vt:lpstr>
      <vt:lpstr>Arial</vt:lpstr>
      <vt:lpstr>Cambria Math</vt:lpstr>
      <vt:lpstr>Impact</vt:lpstr>
      <vt:lpstr>Times New Roman</vt:lpstr>
      <vt:lpstr>Trebuchet MS</vt:lpstr>
      <vt:lpstr>平面</vt:lpstr>
      <vt:lpstr>Equation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8618783965860</cp:lastModifiedBy>
  <cp:revision>4</cp:revision>
  <cp:lastPrinted>2023-01-05T21:33:00Z</cp:lastPrinted>
  <dcterms:created xsi:type="dcterms:W3CDTF">2023-01-05T21:33:00Z</dcterms:created>
  <dcterms:modified xsi:type="dcterms:W3CDTF">2025-03-20T04:57:10Z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3F9F0BFE6BB04674888AB6F18D5CBA81_13</vt:lpwstr>
  </property>
  <property fmtid="{D5CDD505-2E9C-101B-9397-08002B2CF9AE}" pid="7" name="KSOProductBuildVer">
    <vt:lpwstr>2052-12.1.0.16120</vt:lpwstr>
  </property>
</Properties>
</file>