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77" r:id="rId5"/>
    <p:sldId id="279" r:id="rId6"/>
    <p:sldId id="281" r:id="rId7"/>
    <p:sldId id="282" r:id="rId8"/>
    <p:sldId id="283" r:id="rId9"/>
    <p:sldId id="284" r:id="rId10"/>
    <p:sldId id="285" r:id="rId11"/>
    <p:sldId id="258" r:id="rId12"/>
    <p:sldId id="259" r:id="rId13"/>
    <p:sldId id="260" r:id="rId14"/>
    <p:sldId id="261" r:id="rId15"/>
    <p:sldId id="287" r:id="rId16"/>
    <p:sldId id="262" r:id="rId17"/>
    <p:sldId id="263" r:id="rId18"/>
    <p:sldId id="264" r:id="rId19"/>
    <p:sldId id="266" r:id="rId20"/>
    <p:sldId id="288" r:id="rId21"/>
    <p:sldId id="267" r:id="rId22"/>
    <p:sldId id="268" r:id="rId23"/>
    <p:sldId id="269" r:id="rId24"/>
    <p:sldId id="270" r:id="rId25"/>
    <p:sldId id="271" r:id="rId26"/>
    <p:sldId id="272" r:id="rId27"/>
    <p:sldId id="273" r:id="rId28"/>
    <p:sldId id="290" r:id="rId29"/>
    <p:sldId id="291" r:id="rId30"/>
    <p:sldId id="274" r:id="rId31"/>
    <p:sldId id="292" r:id="rId32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gs" Target="tags/tag62.xml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image" Target="file:///D:\qq&#25991;&#20214;\712321467\Image\C2C\Image2\%7b75232B38-A165-1FB7-499C-2E1C792CACB5%7d.png" TargetMode="External"/><Relationship Id="rId23" Type="http://schemas.openxmlformats.org/officeDocument/2006/relationships/image" Target="../media/image1.png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/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tags" Target="../tags/tag24.xml"/><Relationship Id="rId3" Type="http://schemas.openxmlformats.org/officeDocument/2006/relationships/image" Target="../media/image2.png"/><Relationship Id="rId2" Type="http://schemas.openxmlformats.org/officeDocument/2006/relationships/tags" Target="../tags/tag23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6.xml"/><Relationship Id="rId2" Type="http://schemas.openxmlformats.org/officeDocument/2006/relationships/image" Target="../media/image2.png"/><Relationship Id="rId1" Type="http://schemas.openxmlformats.org/officeDocument/2006/relationships/tags" Target="../tags/tag2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8.xml"/><Relationship Id="rId2" Type="http://schemas.openxmlformats.org/officeDocument/2006/relationships/image" Target="../media/image2.png"/><Relationship Id="rId1" Type="http://schemas.openxmlformats.org/officeDocument/2006/relationships/tags" Target="../tags/tag2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30.xml"/><Relationship Id="rId2" Type="http://schemas.openxmlformats.org/officeDocument/2006/relationships/image" Target="../media/image2.png"/><Relationship Id="rId1" Type="http://schemas.openxmlformats.org/officeDocument/2006/relationships/tags" Target="../tags/tag29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tags" Target="../tags/tag31.xml"/><Relationship Id="rId3" Type="http://schemas.openxmlformats.org/officeDocument/2006/relationships/image" Target="../media/image20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4.xml"/><Relationship Id="rId4" Type="http://schemas.openxmlformats.org/officeDocument/2006/relationships/image" Target="../media/image2.png"/><Relationship Id="rId3" Type="http://schemas.openxmlformats.org/officeDocument/2006/relationships/tags" Target="../tags/tag3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tags" Target="../tags/tag36.xml"/><Relationship Id="rId3" Type="http://schemas.openxmlformats.org/officeDocument/2006/relationships/image" Target="../media/image2.png"/><Relationship Id="rId2" Type="http://schemas.openxmlformats.org/officeDocument/2006/relationships/tags" Target="../tags/tag35.xml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image" Target="../media/image2.png"/><Relationship Id="rId3" Type="http://schemas.openxmlformats.org/officeDocument/2006/relationships/tags" Target="../tags/tag37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5" Type="http://schemas.openxmlformats.org/officeDocument/2006/relationships/slideLayout" Target="../slideLayouts/slideLayout11.xml"/><Relationship Id="rId14" Type="http://schemas.openxmlformats.org/officeDocument/2006/relationships/tags" Target="../tags/tag41.xml"/><Relationship Id="rId13" Type="http://schemas.openxmlformats.org/officeDocument/2006/relationships/image" Target="../media/image2.png"/><Relationship Id="rId12" Type="http://schemas.openxmlformats.org/officeDocument/2006/relationships/tags" Target="../tags/tag40.xml"/><Relationship Id="rId11" Type="http://schemas.openxmlformats.org/officeDocument/2006/relationships/image" Target="../media/image36.png"/><Relationship Id="rId10" Type="http://schemas.openxmlformats.org/officeDocument/2006/relationships/image" Target="../media/image35.png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7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12.xml"/><Relationship Id="rId2" Type="http://schemas.openxmlformats.org/officeDocument/2006/relationships/image" Target="../media/image2.png"/><Relationship Id="rId1" Type="http://schemas.openxmlformats.org/officeDocument/2006/relationships/tags" Target="../tags/tag11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2.png"/><Relationship Id="rId7" Type="http://schemas.openxmlformats.org/officeDocument/2006/relationships/tags" Target="../tags/tag4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tags" Target="../tags/tag45.xml"/><Relationship Id="rId4" Type="http://schemas.openxmlformats.org/officeDocument/2006/relationships/image" Target="../media/image2.png"/><Relationship Id="rId3" Type="http://schemas.openxmlformats.org/officeDocument/2006/relationships/tags" Target="../tags/tag44.xml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4.xml"/><Relationship Id="rId6" Type="http://schemas.openxmlformats.org/officeDocument/2006/relationships/tags" Target="../tags/tag47.xml"/><Relationship Id="rId5" Type="http://schemas.openxmlformats.org/officeDocument/2006/relationships/image" Target="../media/image2.png"/><Relationship Id="rId4" Type="http://schemas.openxmlformats.org/officeDocument/2006/relationships/tags" Target="../tags/tag46.xml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5.xml"/><Relationship Id="rId6" Type="http://schemas.openxmlformats.org/officeDocument/2006/relationships/tags" Target="../tags/tag49.xml"/><Relationship Id="rId5" Type="http://schemas.openxmlformats.org/officeDocument/2006/relationships/image" Target="../media/image2.png"/><Relationship Id="rId4" Type="http://schemas.openxmlformats.org/officeDocument/2006/relationships/tags" Target="../tags/tag48.xml"/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7" Type="http://schemas.openxmlformats.org/officeDocument/2006/relationships/tags" Target="../tags/tag51.xml"/><Relationship Id="rId6" Type="http://schemas.openxmlformats.org/officeDocument/2006/relationships/image" Target="../media/image2.png"/><Relationship Id="rId5" Type="http://schemas.openxmlformats.org/officeDocument/2006/relationships/tags" Target="../tags/tag50.xml"/><Relationship Id="rId4" Type="http://schemas.openxmlformats.org/officeDocument/2006/relationships/image" Target="../media/image50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7.xml"/><Relationship Id="rId6" Type="http://schemas.openxmlformats.org/officeDocument/2006/relationships/tags" Target="../tags/tag53.xml"/><Relationship Id="rId5" Type="http://schemas.openxmlformats.org/officeDocument/2006/relationships/image" Target="../media/image2.png"/><Relationship Id="rId4" Type="http://schemas.openxmlformats.org/officeDocument/2006/relationships/tags" Target="../tags/tag52.xml"/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8.xml"/><Relationship Id="rId5" Type="http://schemas.openxmlformats.org/officeDocument/2006/relationships/tags" Target="../tags/tag55.xml"/><Relationship Id="rId4" Type="http://schemas.openxmlformats.org/officeDocument/2006/relationships/image" Target="../media/image2.png"/><Relationship Id="rId3" Type="http://schemas.openxmlformats.org/officeDocument/2006/relationships/tags" Target="../tags/tag54.xml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2.png"/><Relationship Id="rId7" Type="http://schemas.openxmlformats.org/officeDocument/2006/relationships/tags" Target="../tags/tag5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3" Type="http://schemas.openxmlformats.org/officeDocument/2006/relationships/image" Target="../media/image59.png"/><Relationship Id="rId2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59.xml"/><Relationship Id="rId4" Type="http://schemas.openxmlformats.org/officeDocument/2006/relationships/image" Target="../media/image2.png"/><Relationship Id="rId3" Type="http://schemas.openxmlformats.org/officeDocument/2006/relationships/tags" Target="../tags/tag58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tags" Target="../tags/tag61.xml"/><Relationship Id="rId2" Type="http://schemas.openxmlformats.org/officeDocument/2006/relationships/image" Target="../media/image2.png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4.xml"/><Relationship Id="rId7" Type="http://schemas.openxmlformats.org/officeDocument/2006/relationships/image" Target="../media/image2.png"/><Relationship Id="rId6" Type="http://schemas.openxmlformats.org/officeDocument/2006/relationships/tags" Target="../tags/tag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tags" Target="../tags/tag15.xml"/><Relationship Id="rId3" Type="http://schemas.openxmlformats.org/officeDocument/2006/relationships/image" Target="../media/image6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.xml"/><Relationship Id="rId4" Type="http://schemas.openxmlformats.org/officeDocument/2006/relationships/image" Target="../media/image2.png"/><Relationship Id="rId3" Type="http://schemas.openxmlformats.org/officeDocument/2006/relationships/tags" Target="../tags/tag17.xml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file:///D:\qq&#25991;&#20214;\712321467\Image\C2C\Image2\%7b75232B38-A165-1FB7-499C-2E1C792CACB5%7d.png" TargetMode="Externa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tags" Target="../tags/tag19.xml"/><Relationship Id="rId3" Type="http://schemas.openxmlformats.org/officeDocument/2006/relationships/image" Target="../media/image9.png"/><Relationship Id="rId2" Type="http://schemas.openxmlformats.org/officeDocument/2006/relationships/image" Target="file:///D:\qq&#25991;&#20214;\712321467\Image\C2C\Image2\%7b75232B38-A165-1FB7-499C-2E1C792CACB5%7d.png" TargetMode="Externa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22.xml"/><Relationship Id="rId7" Type="http://schemas.openxmlformats.org/officeDocument/2006/relationships/image" Target="../media/image2.png"/><Relationship Id="rId6" Type="http://schemas.openxmlformats.org/officeDocument/2006/relationships/tags" Target="../tags/tag2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3"/>
          <p:cNvSpPr txBox="1"/>
          <p:nvPr/>
        </p:nvSpPr>
        <p:spPr>
          <a:xfrm>
            <a:off x="2883941" y="2022967"/>
            <a:ext cx="6424927" cy="105965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60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第七章　复   数</a:t>
            </a:r>
            <a:endParaRPr lang="zh-CN" altLang="en-US" sz="60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文本4"/>
          <p:cNvSpPr txBox="1"/>
          <p:nvPr/>
        </p:nvSpPr>
        <p:spPr>
          <a:xfrm>
            <a:off x="671195" y="3373120"/>
            <a:ext cx="10714990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5500" b="1" i="0">
                <a:solidFill>
                  <a:srgbClr val="0A73FE">
                    <a:alpha val="100000"/>
                  </a:srgbClr>
                </a:solidFill>
                <a:latin typeface="华文行楷"/>
                <a:ea typeface="华文行楷"/>
              </a:rPr>
              <a:t>7.1.1  数系的扩充和复数的概念</a:t>
            </a:r>
            <a:endParaRPr lang="zh-CN" altLang="en-US" sz="5500" b="1" i="0">
              <a:solidFill>
                <a:srgbClr val="0A73FE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45440" y="367030"/>
            <a:ext cx="113722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algn="ctr"/>
            <a:r>
              <a:rPr lang="zh-CN" altLang="en-US" sz="28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人教</a:t>
            </a:r>
            <a:r>
              <a:rPr lang="en-US" altLang="zh-CN" sz="28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</a:t>
            </a:r>
            <a:r>
              <a:rPr lang="zh-CN" altLang="en-US" sz="2800" spc="2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版高一数学必修二第二学期</a:t>
            </a:r>
            <a:r>
              <a:rPr lang="zh-CN" altLang="en-US" sz="2800" b="1">
                <a:solidFill>
                  <a:srgbClr val="0A73FE">
                    <a:alpha val="100000"/>
                  </a:srgbClr>
                </a:solidFill>
                <a:latin typeface="华文行楷"/>
                <a:ea typeface="华文行楷"/>
                <a:sym typeface="+mn-ea"/>
              </a:rPr>
              <a:t>7.1.1  数系的扩充和复数的概念</a:t>
            </a:r>
            <a:endParaRPr lang="zh-CN" altLang="en-US" sz="280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570069" y="5201612"/>
            <a:ext cx="501650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思考：求方程x</a:t>
            </a:r>
            <a:r>
              <a:rPr lang="zh-CN" altLang="en-US" sz="3000" b="1" i="0" baseline="3000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+1=0的解。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4181853" y="338820"/>
            <a:ext cx="4234453" cy="588331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/>
            <a:r>
              <a:rPr lang="zh-CN" altLang="en-US" sz="4500" b="1" i="0">
                <a:solidFill>
                  <a:srgbClr val="FF0000">
                    <a:alpha val="100000"/>
                  </a:srgbClr>
                </a:solidFill>
                <a:latin typeface="华文行楷"/>
                <a:ea typeface="华文行楷"/>
              </a:rPr>
              <a:t>问题引入</a:t>
            </a:r>
            <a:endParaRPr lang="zh-CN" altLang="en-US" sz="4500" b="1" i="0">
              <a:solidFill>
                <a:srgbClr val="FF0000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  <p:sp>
        <p:nvSpPr>
          <p:cNvPr id="5" name="文本1"/>
          <p:cNvSpPr txBox="1"/>
          <p:nvPr/>
        </p:nvSpPr>
        <p:spPr>
          <a:xfrm>
            <a:off x="1636547" y="1769135"/>
            <a:ext cx="5439775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回顾数系的扩充过程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1625" y="1358265"/>
            <a:ext cx="6508115" cy="41414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261302" y="1437989"/>
            <a:ext cx="8421891" cy="73723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现在我们就引入这样一个新数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 sz="32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3200" b="1" i="1">
                <a:solidFill>
                  <a:srgbClr val="000000">
                    <a:alpha val="100000"/>
                  </a:srgbClr>
                </a:solidFill>
                <a:effectLst>
                  <a:outerShdw blurRad="38100" dist="38100" dir="2700000" rotWithShape="0">
                    <a:srgbClr val="C0C0C0">
                      <a:alpha val="100000"/>
                    </a:srgbClr>
                  </a:outerShdw>
                </a:effectLst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，并且规定：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2309418" y="4684051"/>
            <a:ext cx="6383338" cy="73723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我们把</a:t>
            </a: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1">
                <a:solidFill>
                  <a:srgbClr val="006E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叫做虚数单位。</a:t>
            </a:r>
            <a:endParaRPr lang="zh-CN" altLang="en-US" sz="2800" b="1" i="0">
              <a:solidFill>
                <a:srgbClr val="006E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形状3"/>
          <p:cNvSpPr txBox="1"/>
          <p:nvPr/>
        </p:nvSpPr>
        <p:spPr>
          <a:xfrm>
            <a:off x="1650609" y="2232218"/>
            <a:ext cx="2786653" cy="2743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 </a:t>
            </a:r>
            <a:r>
              <a:rPr lang="zh-CN" altLang="en-US" sz="3725" b="1" i="1" baseline="30000">
                <a:solidFill>
                  <a:srgbClr val="FF3300">
                    <a:alpha val="100000"/>
                  </a:srgbClr>
                </a:solidFill>
                <a:latin typeface="Tahoma" panose="020B0604030504040204"/>
                <a:ea typeface="Tahoma" panose="020B0604030504040204"/>
              </a:rPr>
              <a:t>2 </a:t>
            </a:r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Symbol" panose="05050102010706020507"/>
                <a:ea typeface="Symbol" panose="05050102010706020507"/>
              </a:rPr>
              <a:t></a:t>
            </a:r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Tahoma" panose="020B0604030504040204"/>
                <a:ea typeface="Tahoma" panose="020B0604030504040204"/>
              </a:rPr>
              <a:t> </a:t>
            </a:r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Symbol" panose="05050102010706020507"/>
                <a:ea typeface="Symbol" panose="05050102010706020507"/>
              </a:rPr>
              <a:t></a:t>
            </a:r>
            <a:r>
              <a:rPr lang="zh-CN" altLang="en-US" sz="2800" b="0" i="0">
                <a:solidFill>
                  <a:srgbClr val="FF3300">
                    <a:alpha val="100000"/>
                  </a:srgbClr>
                </a:solidFill>
                <a:latin typeface="Tahoma" panose="020B0604030504040204"/>
                <a:ea typeface="Tahoma" panose="020B0604030504040204"/>
              </a:rPr>
              <a:t>1</a:t>
            </a:r>
            <a:r>
              <a:rPr lang="zh-CN" altLang="en-US" sz="2800" b="0" i="1">
                <a:solidFill>
                  <a:srgbClr val="00006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；</a:t>
            </a:r>
            <a:endParaRPr lang="zh-CN" altLang="en-US" sz="2800" b="0" i="1">
              <a:solidFill>
                <a:srgbClr val="000066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形状4"/>
          <p:cNvSpPr txBox="1"/>
          <p:nvPr/>
        </p:nvSpPr>
        <p:spPr>
          <a:xfrm>
            <a:off x="1592294" y="2841346"/>
            <a:ext cx="9632947" cy="138366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（2）实数可以与</a:t>
            </a:r>
            <a:r>
              <a:rPr lang="zh-CN" altLang="en-US" sz="2800" b="1" i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1" i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进行四则运算，在进行四则运算时，原有的加法与乘法的运算律(包括交换律、结合律和分配律)仍然成立。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1"/>
          <p:cNvSpPr txBox="1"/>
          <p:nvPr/>
        </p:nvSpPr>
        <p:spPr>
          <a:xfrm>
            <a:off x="3925281" y="2179549"/>
            <a:ext cx="4244689" cy="60556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6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800" b="1" i="1">
                <a:solidFill>
                  <a:srgbClr val="000066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x=i</a:t>
            </a:r>
            <a:r>
              <a:rPr lang="zh-CN" altLang="en-US" sz="2800" b="1" i="0">
                <a:solidFill>
                  <a:srgbClr val="00006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是方程</a:t>
            </a:r>
            <a:r>
              <a:rPr lang="zh-CN" altLang="en-US" sz="2800" b="1" i="1">
                <a:solidFill>
                  <a:srgbClr val="000066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3100" b="1" i="1" baseline="30000">
                <a:solidFill>
                  <a:srgbClr val="000066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800" b="1" i="1">
                <a:solidFill>
                  <a:srgbClr val="000066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+1=0</a:t>
            </a:r>
            <a:r>
              <a:rPr lang="zh-CN" altLang="en-US" sz="2800" b="1" i="0">
                <a:solidFill>
                  <a:srgbClr val="00006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的解）</a:t>
            </a:r>
            <a:endParaRPr lang="zh-CN" altLang="en-US" sz="2800" b="1" i="0">
              <a:solidFill>
                <a:srgbClr val="000066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510046" y="1285342"/>
            <a:ext cx="9534525" cy="38844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800"/>
              </a:lnSpc>
            </a:pPr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思考：把新引进的数i添加到实数集中，我们希望数i和实数之间仍然能像实数那样进行加法和乘法运算，并希望加法和乘法都满足交换律、结合律，以及乘法对加法满足分配律.那么，实数系经过扩充后，得到的新数系由哪些数组成呢?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2265915" y="2747986"/>
            <a:ext cx="6319523" cy="3886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形如</a:t>
            </a:r>
            <a:r>
              <a:rPr lang="zh-CN" altLang="en-US" sz="2800" b="1" i="1">
                <a:solidFill>
                  <a:srgbClr val="006E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a+bi(a、b∈R)</a:t>
            </a: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的数叫做复数。</a:t>
            </a:r>
            <a:endParaRPr lang="zh-CN" altLang="en-US" sz="2800" b="1" i="0">
              <a:solidFill>
                <a:srgbClr val="006E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2279980" y="3702910"/>
            <a:ext cx="9610725" cy="388306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全体复数所成的集合叫做</a:t>
            </a:r>
            <a:r>
              <a:rPr lang="zh-CN" altLang="en-US" sz="2800" b="1" i="0">
                <a:solidFill>
                  <a:srgbClr val="006E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复数集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，一般用字母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表示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形状3"/>
          <p:cNvSpPr txBox="1"/>
          <p:nvPr/>
        </p:nvSpPr>
        <p:spPr>
          <a:xfrm>
            <a:off x="1475546" y="1856108"/>
            <a:ext cx="4281173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一、复数的概念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1"/>
          <p:cNvSpPr txBox="1"/>
          <p:nvPr/>
        </p:nvSpPr>
        <p:spPr>
          <a:xfrm>
            <a:off x="4614869" y="774784"/>
            <a:ext cx="2476500" cy="842359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500" b="0" i="0">
                <a:solidFill>
                  <a:srgbClr val="FF0000">
                    <a:alpha val="100000"/>
                  </a:srgbClr>
                </a:solidFill>
                <a:latin typeface="华文行楷"/>
                <a:ea typeface="华文行楷"/>
              </a:rPr>
              <a:t>新知讲解</a:t>
            </a:r>
            <a:endParaRPr lang="zh-CN" altLang="en-US" sz="4500" b="0" i="0">
              <a:solidFill>
                <a:srgbClr val="FF0000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00088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18"/>
          <p:cNvSpPr txBox="1"/>
          <p:nvPr/>
        </p:nvSpPr>
        <p:spPr>
          <a:xfrm>
            <a:off x="203197" y="784222"/>
            <a:ext cx="3352962" cy="521970"/>
          </a:xfrm>
          <a:prstGeom prst="rect">
            <a:avLst/>
          </a:prstGeom>
          <a:solidFill>
            <a:srgbClr val="00B0F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 </a:t>
            </a:r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复数的概念</a:t>
            </a:r>
            <a:endParaRPr lang="zh-CN" altLang="en-US" sz="2800" b="1" i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2"/>
          <p:cNvSpPr txBox="1"/>
          <p:nvPr/>
        </p:nvSpPr>
        <p:spPr>
          <a:xfrm>
            <a:off x="508000" y="1258570"/>
            <a:ext cx="536130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形如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,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∈R)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的数叫做</a:t>
            </a:r>
            <a:r>
              <a:rPr lang="zh-CN" altLang="en-US" sz="2800" b="1" i="0" u="sng">
                <a:ln w="2381">
                  <a:solidFill>
                    <a:srgbClr val="FFFFFF">
                      <a:alpha val="0"/>
                    </a:srgbClr>
                  </a:solidFill>
                </a:ln>
                <a:solidFill>
                  <a:srgbClr val="FF0000">
                    <a:alpha val="100000"/>
                  </a:srgbClr>
                </a:solidFill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复数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文本3"/>
          <p:cNvSpPr txBox="1"/>
          <p:nvPr/>
        </p:nvSpPr>
        <p:spPr>
          <a:xfrm>
            <a:off x="5850890" y="1258570"/>
            <a:ext cx="279527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叫做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虚数单位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4" name="文本4"/>
          <p:cNvSpPr txBox="1"/>
          <p:nvPr/>
        </p:nvSpPr>
        <p:spPr>
          <a:xfrm>
            <a:off x="508000" y="1843405"/>
            <a:ext cx="852614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全体复数所构成的集合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C={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 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|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,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∈R}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叫做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复数集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5" name="文本5"/>
          <p:cNvSpPr txBox="1"/>
          <p:nvPr/>
        </p:nvSpPr>
        <p:spPr>
          <a:xfrm>
            <a:off x="450215" y="3085465"/>
            <a:ext cx="492061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复数通常用字母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表示，即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6"/>
          <p:cNvSpPr txBox="1"/>
          <p:nvPr/>
        </p:nvSpPr>
        <p:spPr>
          <a:xfrm>
            <a:off x="4751070" y="3084830"/>
            <a:ext cx="269811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z=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,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∈R)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7" name="形状19"/>
          <p:cNvSpPr txBox="1"/>
          <p:nvPr/>
        </p:nvSpPr>
        <p:spPr>
          <a:xfrm>
            <a:off x="203835" y="2619061"/>
            <a:ext cx="3430353" cy="521970"/>
          </a:xfrm>
          <a:prstGeom prst="rect">
            <a:avLst/>
          </a:prstGeom>
          <a:solidFill>
            <a:srgbClr val="00B0F0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2. </a:t>
            </a:r>
            <a:r>
              <a:rPr lang="zh-CN" altLang="en-US" sz="2800" b="1" i="0">
                <a:solidFill>
                  <a:srgbClr val="FFFF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复数的代数形式</a:t>
            </a:r>
            <a:endParaRPr lang="zh-CN" altLang="en-US" sz="2800" b="1" i="0">
              <a:solidFill>
                <a:srgbClr val="FFFF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8" name="组合1"/>
          <p:cNvGrpSpPr/>
          <p:nvPr/>
        </p:nvGrpSpPr>
        <p:grpSpPr>
          <a:xfrm>
            <a:off x="2597785" y="3284220"/>
            <a:ext cx="3330578" cy="1073153"/>
            <a:chOff x="0" y="0"/>
            <a:chExt cx="3330578" cy="1073153"/>
          </a:xfrm>
        </p:grpSpPr>
        <p:sp>
          <p:nvSpPr>
            <p:cNvPr id="29" name="形状23"/>
            <p:cNvSpPr txBox="1"/>
            <p:nvPr/>
          </p:nvSpPr>
          <p:spPr>
            <a:xfrm>
              <a:off x="0" y="551183"/>
              <a:ext cx="3330578" cy="5219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2225">
              <a:solidFill>
                <a:srgbClr val="00B0F0">
                  <a:alpha val="10000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1">
                  <a:solidFill>
                    <a:srgbClr val="FF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a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叫做复数的</a:t>
              </a:r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实部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0" name="形状24"/>
            <p:cNvSpPr txBox="1"/>
            <p:nvPr/>
          </p:nvSpPr>
          <p:spPr>
            <a:xfrm flipH="1">
              <a:off x="2100580" y="250825"/>
              <a:ext cx="499745" cy="30416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6987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1" name="形状25"/>
            <p:cNvSpPr txBox="1"/>
            <p:nvPr/>
          </p:nvSpPr>
          <p:spPr>
            <a:xfrm>
              <a:off x="2555875" y="0"/>
              <a:ext cx="304165" cy="29400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6987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2" name="组合2"/>
          <p:cNvGrpSpPr/>
          <p:nvPr/>
        </p:nvGrpSpPr>
        <p:grpSpPr>
          <a:xfrm>
            <a:off x="5518150" y="3264535"/>
            <a:ext cx="3868426" cy="1092832"/>
            <a:chOff x="0" y="0"/>
            <a:chExt cx="3868426" cy="1092832"/>
          </a:xfrm>
        </p:grpSpPr>
        <p:sp>
          <p:nvSpPr>
            <p:cNvPr id="33" name="形状26"/>
            <p:cNvSpPr txBox="1"/>
            <p:nvPr/>
          </p:nvSpPr>
          <p:spPr>
            <a:xfrm>
              <a:off x="547373" y="570862"/>
              <a:ext cx="3321053" cy="5219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22225">
              <a:solidFill>
                <a:srgbClr val="00B0F0">
                  <a:alpha val="10000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1">
                  <a:solidFill>
                    <a:srgbClr val="FF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叫做复数的</a:t>
              </a:r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虚部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形状27"/>
            <p:cNvSpPr txBox="1"/>
            <p:nvPr/>
          </p:nvSpPr>
          <p:spPr>
            <a:xfrm>
              <a:off x="259715" y="250825"/>
              <a:ext cx="984885" cy="320675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26987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5" name="形状28"/>
            <p:cNvSpPr txBox="1"/>
            <p:nvPr/>
          </p:nvSpPr>
          <p:spPr>
            <a:xfrm>
              <a:off x="0" y="0"/>
              <a:ext cx="304165" cy="294005"/>
            </a:xfrm>
            <a:prstGeom prst="ellipse">
              <a:avLst/>
            </a:prstGeom>
            <a:solidFill>
              <a:srgbClr val="FFFFFF">
                <a:alpha val="0"/>
              </a:srgbClr>
            </a:solidFill>
            <a:ln w="26987">
              <a:solidFill>
                <a:srgbClr val="00B0F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36" name="形状20"/>
          <p:cNvSpPr txBox="1"/>
          <p:nvPr/>
        </p:nvSpPr>
        <p:spPr>
          <a:xfrm>
            <a:off x="511810" y="4536440"/>
            <a:ext cx="662749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CFAAA2">
                <a:alpha val="10000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注意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：复数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的实部和虚部都是</a:t>
            </a:r>
            <a:r>
              <a:rPr lang="zh-CN" altLang="en-US" sz="2800" b="1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37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954" y="4536282"/>
            <a:ext cx="4227830" cy="548005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8" name="形状21"/>
          <p:cNvSpPr txBox="1"/>
          <p:nvPr/>
        </p:nvSpPr>
        <p:spPr>
          <a:xfrm>
            <a:off x="10572398" y="4492038"/>
            <a:ext cx="972302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-3</a:t>
            </a:r>
            <a:endParaRPr lang="zh-CN" altLang="en-US" sz="2800" b="0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9" name="文本7"/>
          <p:cNvSpPr txBox="1"/>
          <p:nvPr/>
        </p:nvSpPr>
        <p:spPr>
          <a:xfrm>
            <a:off x="5444490" y="4486910"/>
            <a:ext cx="73088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形状22"/>
          <p:cNvSpPr txBox="1"/>
          <p:nvPr/>
        </p:nvSpPr>
        <p:spPr>
          <a:xfrm>
            <a:off x="511810" y="5402580"/>
            <a:ext cx="10083800" cy="95313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．复数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的虚部是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　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)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　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－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             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           D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1" name="文本8"/>
          <p:cNvSpPr txBox="1"/>
          <p:nvPr/>
        </p:nvSpPr>
        <p:spPr>
          <a:xfrm>
            <a:off x="4468495" y="5363845"/>
            <a:ext cx="81915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42" name="图片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31750" y="-527050"/>
            <a:ext cx="3248025" cy="1132205"/>
          </a:xfrm>
          <a:prstGeom prst="rect">
            <a:avLst/>
          </a:prstGeom>
        </p:spPr>
      </p:pic>
      <p:sp>
        <p:nvSpPr>
          <p:cNvPr id="43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503555" y="-17716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7" grpId="0" animBg="1"/>
      <p:bldP spid="25" grpId="0" animBg="1"/>
      <p:bldP spid="26" grpId="0" animBg="1"/>
      <p:bldP spid="28" grpId="0" animBg="1"/>
      <p:bldP spid="32" grpId="0" animBg="1"/>
      <p:bldP spid="36" grpId="0" animBg="1"/>
      <p:bldP spid="39" grpId="0" animBg="1"/>
      <p:bldP spid="37" grpId="0" animBg="1"/>
      <p:bldP spid="38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3216278" y="1973266"/>
            <a:ext cx="1149354" cy="1456020"/>
            <a:chOff x="0" y="0"/>
            <a:chExt cx="1149354" cy="1456020"/>
          </a:xfrm>
        </p:grpSpPr>
        <p:sp>
          <p:nvSpPr>
            <p:cNvPr id="3" name="形状10"/>
            <p:cNvSpPr txBox="1"/>
            <p:nvPr/>
          </p:nvSpPr>
          <p:spPr>
            <a:xfrm>
              <a:off x="0" y="1004564"/>
              <a:ext cx="1149354" cy="45145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/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实部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4" name="形状11"/>
            <p:cNvSpPr txBox="1"/>
            <p:nvPr/>
          </p:nvSpPr>
          <p:spPr>
            <a:xfrm>
              <a:off x="325265" y="0"/>
              <a:ext cx="569213" cy="574037"/>
            </a:xfrm>
            <a:prstGeom prst="wedgeRectCallout">
              <a:avLst/>
            </a:prstGeom>
            <a:solidFill>
              <a:srgbClr val="FFFFFF">
                <a:alpha val="0"/>
              </a:srgbClr>
            </a:solidFill>
            <a:ln w="42862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5" name="形状1"/>
          <p:cNvSpPr txBox="1"/>
          <p:nvPr/>
        </p:nvSpPr>
        <p:spPr>
          <a:xfrm>
            <a:off x="1558925" y="604838"/>
            <a:ext cx="494347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二、复数的代数形式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51088" y="1830388"/>
            <a:ext cx="3276600" cy="898525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8" name="组合2"/>
          <p:cNvGrpSpPr/>
          <p:nvPr/>
        </p:nvGrpSpPr>
        <p:grpSpPr>
          <a:xfrm>
            <a:off x="4207864" y="1970815"/>
            <a:ext cx="1159507" cy="1459732"/>
            <a:chOff x="0" y="0"/>
            <a:chExt cx="1159507" cy="1459732"/>
          </a:xfrm>
        </p:grpSpPr>
        <p:sp>
          <p:nvSpPr>
            <p:cNvPr id="9" name="形状12"/>
            <p:cNvSpPr txBox="1"/>
            <p:nvPr/>
          </p:nvSpPr>
          <p:spPr>
            <a:xfrm>
              <a:off x="0" y="964773"/>
              <a:ext cx="1159507" cy="49495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ctr"/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虚部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0" name="形状13"/>
            <p:cNvSpPr txBox="1"/>
            <p:nvPr/>
          </p:nvSpPr>
          <p:spPr>
            <a:xfrm>
              <a:off x="435431" y="0"/>
              <a:ext cx="474012" cy="594329"/>
            </a:xfrm>
            <a:prstGeom prst="wedgeRectCallout">
              <a:avLst/>
            </a:prstGeom>
            <a:solidFill>
              <a:srgbClr val="FFFFFF">
                <a:alpha val="0"/>
              </a:srgbClr>
            </a:solidFill>
            <a:ln w="42862">
              <a:solidFill>
                <a:srgbClr val="FF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11" name="形状3"/>
          <p:cNvSpPr txBox="1"/>
          <p:nvPr/>
        </p:nvSpPr>
        <p:spPr>
          <a:xfrm>
            <a:off x="1558738" y="3452336"/>
            <a:ext cx="9893300" cy="17703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练习:把下列式子化为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Symbol" panose="05050102010706020507"/>
                <a:ea typeface="Symbol" panose="05050102010706020507"/>
              </a:rPr>
              <a:t>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）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的形式，并分别指出它们的实部和虚部。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3300"/>
              </a:lnSpc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2 -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=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-2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=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5=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；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0=</a:t>
            </a:r>
            <a:r>
              <a:rPr lang="zh-CN" altLang="en-US" sz="2800" b="0" i="0" u="sng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       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2" name="形状4"/>
          <p:cNvSpPr txBox="1"/>
          <p:nvPr/>
        </p:nvSpPr>
        <p:spPr>
          <a:xfrm>
            <a:off x="7226486" y="4515371"/>
            <a:ext cx="104457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5+0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endParaRPr lang="zh-CN" altLang="en-US" sz="2800" b="1" i="1">
              <a:solidFill>
                <a:srgbClr val="FF33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3" name="形状5"/>
          <p:cNvSpPr txBox="1"/>
          <p:nvPr/>
        </p:nvSpPr>
        <p:spPr>
          <a:xfrm>
            <a:off x="4993958" y="4519630"/>
            <a:ext cx="220662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0+(-2)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endParaRPr lang="zh-CN" altLang="en-US" sz="2800" b="1" i="1">
              <a:solidFill>
                <a:srgbClr val="FF33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4" name="形状6"/>
          <p:cNvSpPr txBox="1"/>
          <p:nvPr/>
        </p:nvSpPr>
        <p:spPr>
          <a:xfrm>
            <a:off x="9278734" y="4486735"/>
            <a:ext cx="104457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0+0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endParaRPr lang="zh-CN" altLang="en-US" sz="2800" b="1" i="1">
              <a:solidFill>
                <a:srgbClr val="FF33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5" name="形状7"/>
          <p:cNvSpPr txBox="1"/>
          <p:nvPr/>
        </p:nvSpPr>
        <p:spPr>
          <a:xfrm>
            <a:off x="2385158" y="4514153"/>
            <a:ext cx="171450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2+(-1)</a:t>
            </a:r>
            <a:r>
              <a:rPr lang="zh-CN" altLang="en-US" sz="2800" b="1" i="1">
                <a:solidFill>
                  <a:srgbClr val="FF33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endParaRPr lang="zh-CN" altLang="en-US" sz="2800" b="1" i="1">
              <a:solidFill>
                <a:srgbClr val="FF33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16" name="形状8"/>
          <p:cNvSpPr txBox="1"/>
          <p:nvPr/>
        </p:nvSpPr>
        <p:spPr>
          <a:xfrm>
            <a:off x="1559023" y="5184267"/>
            <a:ext cx="9897466" cy="121094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思考:根据上述几个例子，复数Z=</a:t>
            </a:r>
            <a:r>
              <a:rPr lang="zh-CN" altLang="en-US" sz="28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可以是实数吗？满足什么条件？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形状9"/>
          <p:cNvSpPr txBox="1"/>
          <p:nvPr/>
        </p:nvSpPr>
        <p:spPr>
          <a:xfrm>
            <a:off x="7804509" y="1445182"/>
            <a:ext cx="4593820" cy="5945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18" name="组合3"/>
          <p:cNvGrpSpPr/>
          <p:nvPr/>
        </p:nvGrpSpPr>
        <p:grpSpPr>
          <a:xfrm>
            <a:off x="5367669" y="2080008"/>
            <a:ext cx="7093582" cy="522222"/>
            <a:chOff x="398780" y="32133"/>
            <a:chExt cx="7093582" cy="522222"/>
          </a:xfrm>
        </p:grpSpPr>
        <p:sp>
          <p:nvSpPr>
            <p:cNvPr id="19" name="形状14"/>
            <p:cNvSpPr txBox="1"/>
            <p:nvPr/>
          </p:nvSpPr>
          <p:spPr>
            <a:xfrm>
              <a:off x="398780" y="32385"/>
              <a:ext cx="7093582" cy="52197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（</a:t>
              </a:r>
              <a:r>
                <a:rPr lang="zh-CN" altLang="en-US" sz="2800" b="1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a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、</a:t>
              </a:r>
              <a:r>
                <a:rPr lang="zh-CN" altLang="en-US" sz="2800" b="1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Symbol" panose="05050102010706020507"/>
                  <a:ea typeface="Symbol" panose="05050102010706020507"/>
                </a:rPr>
                <a:t></a:t>
              </a:r>
              <a:r>
                <a:rPr lang="zh-CN" altLang="en-US" sz="2800" b="1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R   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其中</a:t>
              </a:r>
              <a:r>
                <a:rPr lang="zh-CN" altLang="en-US" sz="2800" b="1" i="0">
                  <a:solidFill>
                    <a:srgbClr val="0000FF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    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称为虚数单位。）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20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5702" y="32133"/>
              <a:ext cx="454822" cy="495746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31750" y="-527050"/>
            <a:ext cx="3248025" cy="1132205"/>
          </a:xfrm>
          <a:prstGeom prst="rect">
            <a:avLst/>
          </a:prstGeom>
        </p:spPr>
      </p:pic>
      <p:sp>
        <p:nvSpPr>
          <p:cNvPr id="22" name="标题 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03555" y="-17716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2" grpId="0" animBg="1"/>
      <p:bldP spid="8" grpId="0" animBg="1"/>
      <p:bldP spid="11" grpId="0" animBg="1"/>
      <p:bldP spid="15" grpId="0" animBg="1"/>
      <p:bldP spid="13" grpId="0" animBg="1"/>
      <p:bldP spid="12" grpId="0" animBg="1"/>
      <p:bldP spid="14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574616" y="882120"/>
            <a:ext cx="494347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三、复数的分类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1340701" y="3572046"/>
            <a:ext cx="10851394" cy="62198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思考：复数集、实数集、虚数集、纯虚数集之间有什么关系？</a:t>
            </a:r>
            <a:endParaRPr lang="zh-CN" altLang="en-US" sz="30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形状3"/>
          <p:cNvSpPr txBox="1"/>
          <p:nvPr/>
        </p:nvSpPr>
        <p:spPr>
          <a:xfrm>
            <a:off x="3320101" y="4182170"/>
            <a:ext cx="5797553" cy="2714625"/>
          </a:xfrm>
          <a:prstGeom prst="ellipse">
            <a:avLst/>
          </a:prstGeom>
          <a:solidFill>
            <a:srgbClr val="FF9999">
              <a:alpha val="100000"/>
            </a:srgbClr>
          </a:solidFill>
          <a:ln w="14288">
            <a:solidFill>
              <a:srgbClr val="0000FF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4"/>
          <p:cNvSpPr txBox="1"/>
          <p:nvPr/>
        </p:nvSpPr>
        <p:spPr>
          <a:xfrm flipH="1">
            <a:off x="6255463" y="4222783"/>
            <a:ext cx="1191" cy="2637557"/>
          </a:xfrm>
          <a:prstGeom prst="line">
            <a:avLst/>
          </a:prstGeom>
          <a:solidFill>
            <a:srgbClr val="FFFFFF">
              <a:alpha val="0"/>
            </a:srgbClr>
          </a:solidFill>
          <a:ln w="14288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形状5"/>
          <p:cNvSpPr txBox="1"/>
          <p:nvPr/>
        </p:nvSpPr>
        <p:spPr>
          <a:xfrm>
            <a:off x="5488782" y="4357402"/>
            <a:ext cx="1724025" cy="52153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复数集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形状6"/>
          <p:cNvSpPr txBox="1"/>
          <p:nvPr/>
        </p:nvSpPr>
        <p:spPr>
          <a:xfrm>
            <a:off x="4255408" y="4879848"/>
            <a:ext cx="155892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虚数集</a:t>
            </a:r>
            <a:endParaRPr lang="zh-CN" altLang="en-US" sz="26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形状7"/>
          <p:cNvSpPr txBox="1"/>
          <p:nvPr/>
        </p:nvSpPr>
        <p:spPr>
          <a:xfrm>
            <a:off x="6701247" y="4888382"/>
            <a:ext cx="2055809" cy="50486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实数集</a:t>
            </a:r>
            <a:endParaRPr lang="zh-CN" altLang="en-US" sz="26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形状8"/>
          <p:cNvSpPr txBox="1"/>
          <p:nvPr/>
        </p:nvSpPr>
        <p:spPr>
          <a:xfrm>
            <a:off x="4257761" y="5413448"/>
            <a:ext cx="1312469" cy="873519"/>
          </a:xfrm>
          <a:prstGeom prst="ellipse">
            <a:avLst/>
          </a:prstGeom>
          <a:solidFill>
            <a:srgbClr val="FFFF00">
              <a:alpha val="100000"/>
            </a:srgbClr>
          </a:solidFill>
          <a:ln w="14288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  <a:r>
              <a:rPr lang="zh-CN" altLang="en-US" sz="26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纯虚数集</a:t>
            </a:r>
            <a:endParaRPr lang="zh-CN" altLang="en-US" sz="26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思维导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40490" y="1942719"/>
            <a:ext cx="2333625" cy="6381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5" grpId="0" animBg="1"/>
      <p:bldP spid="8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866992" y="1886473"/>
            <a:ext cx="9201150" cy="953138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如果两个复数的</a:t>
            </a:r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实部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和</a:t>
            </a:r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虚部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分别相等，那么我们就说这两个</a:t>
            </a:r>
            <a:r>
              <a:rPr lang="zh-CN" altLang="en-US" sz="2800" b="1" i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复数相等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．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4161" y="3355193"/>
            <a:ext cx="1310249" cy="522037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4" name="形状2"/>
          <p:cNvSpPr txBox="1"/>
          <p:nvPr/>
        </p:nvSpPr>
        <p:spPr>
          <a:xfrm>
            <a:off x="1722530" y="1190006"/>
            <a:ext cx="494347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四、复数相等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形状3"/>
          <p:cNvSpPr txBox="1"/>
          <p:nvPr/>
        </p:nvSpPr>
        <p:spPr>
          <a:xfrm>
            <a:off x="1722593" y="4235855"/>
            <a:ext cx="9149753" cy="9531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注意：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两个复数只能说相等或不相等，而不能比较大小。但两个实数可以比较大小。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形状4"/>
          <p:cNvSpPr txBox="1"/>
          <p:nvPr/>
        </p:nvSpPr>
        <p:spPr>
          <a:xfrm>
            <a:off x="1524000" y="302895"/>
            <a:ext cx="30988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5"/>
          <p:cNvSpPr txBox="1"/>
          <p:nvPr/>
        </p:nvSpPr>
        <p:spPr>
          <a:xfrm flipH="1">
            <a:off x="2142528" y="3084327"/>
            <a:ext cx="3887791" cy="953138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若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、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∈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，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buFont typeface="Arial" panose="020B0604020202020204"/>
              <a:buChar char=" "/>
            </a:pP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        a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bi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=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c</a:t>
            </a: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+</a:t>
            </a:r>
            <a:r>
              <a:rPr lang="zh-CN" altLang="en-US" sz="28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di</a:t>
            </a:r>
            <a:endParaRPr lang="zh-CN" altLang="en-US" sz="2800" b="0" i="1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pic>
        <p:nvPicPr>
          <p:cNvPr id="8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0598" y="2885407"/>
            <a:ext cx="1311910" cy="135064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7000" y="12700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5" name="文本2"/>
          <p:cNvSpPr txBox="1"/>
          <p:nvPr/>
        </p:nvSpPr>
        <p:spPr>
          <a:xfrm>
            <a:off x="2009153" y="5409498"/>
            <a:ext cx="8916867" cy="6830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两个复数a+bi,c+di相等的充要条件是什么？</a:t>
            </a:r>
            <a:endParaRPr lang="zh-CN" altLang="en-US" sz="34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3"/>
          <p:cNvSpPr txBox="1"/>
          <p:nvPr/>
        </p:nvSpPr>
        <p:spPr>
          <a:xfrm>
            <a:off x="2516505" y="6096635"/>
            <a:ext cx="8772525" cy="6610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400" b="0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a+bi=c+di当且仅当a=c且b=d</a:t>
            </a:r>
            <a:endParaRPr lang="zh-CN" altLang="en-US" sz="3400" b="0" i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7" grpId="0" animBg="1"/>
      <p:bldP spid="5" grpId="0" animBg="1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容器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24826" y="1519599"/>
            <a:ext cx="2540000" cy="635000"/>
          </a:xfrm>
          <a:prstGeom prst="rect">
            <a:avLst/>
          </a:prstGeom>
        </p:spPr>
      </p:pic>
      <p:pic>
        <p:nvPicPr>
          <p:cNvPr id="3" name="容器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826" y="2332399"/>
            <a:ext cx="2540000" cy="635000"/>
          </a:xfrm>
          <a:prstGeom prst="rect">
            <a:avLst/>
          </a:prstGeom>
        </p:spPr>
      </p:pic>
      <p:pic>
        <p:nvPicPr>
          <p:cNvPr id="4" name="容器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826" y="3145199"/>
            <a:ext cx="2540000" cy="635000"/>
          </a:xfrm>
          <a:prstGeom prst="rect">
            <a:avLst/>
          </a:prstGeom>
        </p:spPr>
      </p:pic>
      <p:pic>
        <p:nvPicPr>
          <p:cNvPr id="5" name="素材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835" y="4853445"/>
            <a:ext cx="1303430" cy="1152525"/>
          </a:xfrm>
          <a:prstGeom prst="rect">
            <a:avLst/>
          </a:prstGeom>
        </p:spPr>
      </p:pic>
      <p:pic>
        <p:nvPicPr>
          <p:cNvPr id="6" name="素材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3761" y="4853445"/>
            <a:ext cx="541134" cy="1152525"/>
          </a:xfrm>
          <a:prstGeom prst="rect">
            <a:avLst/>
          </a:prstGeom>
        </p:spPr>
      </p:pic>
      <p:pic>
        <p:nvPicPr>
          <p:cNvPr id="7" name="素材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0045" y="5434146"/>
            <a:ext cx="540544" cy="571500"/>
          </a:xfrm>
          <a:prstGeom prst="rect">
            <a:avLst/>
          </a:prstGeom>
        </p:spPr>
      </p:pic>
      <p:pic>
        <p:nvPicPr>
          <p:cNvPr id="8" name="素材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5147" y="5434146"/>
            <a:ext cx="540544" cy="571500"/>
          </a:xfrm>
          <a:prstGeom prst="rect">
            <a:avLst/>
          </a:prstGeom>
        </p:spPr>
      </p:pic>
      <p:pic>
        <p:nvPicPr>
          <p:cNvPr id="9" name="素材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64591" y="5371424"/>
            <a:ext cx="1570139" cy="634603"/>
          </a:xfrm>
          <a:prstGeom prst="rect">
            <a:avLst/>
          </a:prstGeom>
        </p:spPr>
      </p:pic>
      <p:pic>
        <p:nvPicPr>
          <p:cNvPr id="10" name="素材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5050" y="5371109"/>
            <a:ext cx="1052465" cy="634603"/>
          </a:xfrm>
          <a:prstGeom prst="rect">
            <a:avLst/>
          </a:prstGeom>
        </p:spPr>
      </p:pic>
      <p:pic>
        <p:nvPicPr>
          <p:cNvPr id="11" name="素材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94385" y="5434073"/>
            <a:ext cx="994108" cy="571500"/>
          </a:xfrm>
          <a:prstGeom prst="rect">
            <a:avLst/>
          </a:prstGeom>
        </p:spPr>
      </p:pic>
      <p:pic>
        <p:nvPicPr>
          <p:cNvPr id="12" name="素材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6294" y="5434070"/>
            <a:ext cx="1691259" cy="5715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14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H="1" flipV="1">
            <a:off x="3825240" y="2069465"/>
            <a:ext cx="2546985" cy="3527425"/>
          </a:xfrm>
          <a:prstGeom prst="straightConnector1">
            <a:avLst/>
          </a:prstGeom>
          <a:ln w="28575" cmpd="thickThin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H="1" flipV="1">
            <a:off x="3996690" y="1951990"/>
            <a:ext cx="4027805" cy="3644900"/>
          </a:xfrm>
          <a:prstGeom prst="straightConnector1">
            <a:avLst/>
          </a:prstGeom>
          <a:ln w="28575" cmpd="thickThin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H="1" flipV="1">
            <a:off x="3961130" y="1837055"/>
            <a:ext cx="6114415" cy="3759835"/>
          </a:xfrm>
          <a:prstGeom prst="straightConnector1">
            <a:avLst/>
          </a:prstGeom>
          <a:ln w="28575" cmpd="thickThin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/>
          <p:cNvCxnSpPr/>
          <p:nvPr/>
        </p:nvCxnSpPr>
        <p:spPr>
          <a:xfrm flipH="1" flipV="1">
            <a:off x="3248025" y="1951990"/>
            <a:ext cx="4027805" cy="3644900"/>
          </a:xfrm>
          <a:prstGeom prst="straightConnector1">
            <a:avLst/>
          </a:prstGeom>
          <a:ln w="28575" cmpd="thickThin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3505200" y="2964815"/>
            <a:ext cx="21590" cy="223774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V="1">
            <a:off x="1778000" y="2964815"/>
            <a:ext cx="21590" cy="2237740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3846195" y="3764280"/>
            <a:ext cx="1193800" cy="177927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H="1" flipV="1">
            <a:off x="3825240" y="3571875"/>
            <a:ext cx="5101590" cy="2141220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10883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1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1" y="810737"/>
            <a:ext cx="10567035" cy="1530350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23" name="文本2"/>
          <p:cNvSpPr txBox="1"/>
          <p:nvPr/>
        </p:nvSpPr>
        <p:spPr>
          <a:xfrm>
            <a:off x="287941" y="3425676"/>
            <a:ext cx="510476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当且仅当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818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b=0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时，它叫做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3"/>
          <p:cNvSpPr txBox="1"/>
          <p:nvPr/>
        </p:nvSpPr>
        <p:spPr>
          <a:xfrm>
            <a:off x="287941" y="4036546"/>
            <a:ext cx="495363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当且仅当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818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b≠0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时，它叫做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4"/>
          <p:cNvSpPr txBox="1"/>
          <p:nvPr/>
        </p:nvSpPr>
        <p:spPr>
          <a:xfrm>
            <a:off x="6840417" y="3380746"/>
            <a:ext cx="520255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当且仅当</a:t>
            </a:r>
            <a:r>
              <a:rPr lang="zh-CN" altLang="en-US" sz="2800" b="1" i="0">
                <a:solidFill>
                  <a:srgbClr val="08188E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a=b=0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时，它是实数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0;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6" name="形状19"/>
          <p:cNvSpPr txBox="1"/>
          <p:nvPr/>
        </p:nvSpPr>
        <p:spPr>
          <a:xfrm>
            <a:off x="5780688" y="3475209"/>
            <a:ext cx="1060094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z=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endParaRPr lang="zh-CN" altLang="en-US" sz="2800" b="1" i="1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7" name="文本5"/>
          <p:cNvSpPr txBox="1"/>
          <p:nvPr/>
        </p:nvSpPr>
        <p:spPr>
          <a:xfrm>
            <a:off x="11082861" y="3792664"/>
            <a:ext cx="91186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z=0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8" name="形状20"/>
          <p:cNvSpPr txBox="1"/>
          <p:nvPr/>
        </p:nvSpPr>
        <p:spPr>
          <a:xfrm>
            <a:off x="5936031" y="4086390"/>
            <a:ext cx="3128962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z=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a+bi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b≠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0)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9" name="形状21"/>
          <p:cNvSpPr txBox="1"/>
          <p:nvPr/>
        </p:nvSpPr>
        <p:spPr>
          <a:xfrm>
            <a:off x="6400232" y="4772352"/>
            <a:ext cx="2934338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z=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bi 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(</a:t>
            </a:r>
            <a:r>
              <a:rPr lang="zh-CN" altLang="en-US" sz="2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b≠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0)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0" name="形状22"/>
          <p:cNvSpPr txBox="1"/>
          <p:nvPr/>
        </p:nvSpPr>
        <p:spPr>
          <a:xfrm>
            <a:off x="4459256" y="4086076"/>
            <a:ext cx="1440818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虚数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形状23"/>
          <p:cNvSpPr txBox="1"/>
          <p:nvPr/>
        </p:nvSpPr>
        <p:spPr>
          <a:xfrm>
            <a:off x="4459256" y="3475209"/>
            <a:ext cx="1440818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实数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2" name="组合1"/>
          <p:cNvGrpSpPr/>
          <p:nvPr/>
        </p:nvGrpSpPr>
        <p:grpSpPr>
          <a:xfrm>
            <a:off x="287941" y="4504541"/>
            <a:ext cx="6161405" cy="1143635"/>
            <a:chOff x="0" y="0"/>
            <a:chExt cx="6161405" cy="1143635"/>
          </a:xfrm>
        </p:grpSpPr>
        <p:sp>
          <p:nvSpPr>
            <p:cNvPr id="33" name="文本6"/>
            <p:cNvSpPr txBox="1"/>
            <p:nvPr/>
          </p:nvSpPr>
          <p:spPr>
            <a:xfrm>
              <a:off x="0" y="175895"/>
              <a:ext cx="6161405" cy="71247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当且仅当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       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时，它叫做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34" name="文本7"/>
            <p:cNvSpPr txBox="1"/>
            <p:nvPr/>
          </p:nvSpPr>
          <p:spPr>
            <a:xfrm>
              <a:off x="1678305" y="0"/>
              <a:ext cx="943610" cy="114363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a=0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FF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b≠0</a:t>
              </a:r>
              <a:endPara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endParaRPr>
            </a:p>
          </p:txBody>
        </p:sp>
        <p:sp>
          <p:nvSpPr>
            <p:cNvPr id="35" name="形状25"/>
            <p:cNvSpPr txBox="1"/>
            <p:nvPr/>
          </p:nvSpPr>
          <p:spPr>
            <a:xfrm>
              <a:off x="1539240" y="142875"/>
              <a:ext cx="254000" cy="772795"/>
            </a:xfrm>
            <a:prstGeom prst="leftBrace">
              <a:avLst/>
            </a:prstGeom>
            <a:solidFill>
              <a:srgbClr val="FFFFFF">
                <a:alpha val="0"/>
              </a:srgbClr>
            </a:solidFill>
            <a:ln w="11113">
              <a:solidFill>
                <a:srgbClr val="0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36" name="形状24"/>
          <p:cNvSpPr txBox="1"/>
          <p:nvPr/>
        </p:nvSpPr>
        <p:spPr>
          <a:xfrm>
            <a:off x="4454808" y="4772514"/>
            <a:ext cx="1887017" cy="521970"/>
          </a:xfrm>
          <a:prstGeom prst="rect">
            <a:avLst/>
          </a:prstGeom>
          <a:solidFill>
            <a:srgbClr val="E1EFD8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纯虚数</a:t>
            </a:r>
            <a:endParaRPr lang="zh-CN" altLang="en-US" sz="28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1" grpId="0" animBg="1"/>
      <p:bldP spid="26" grpId="0" animBg="1"/>
      <p:bldP spid="25" grpId="0" animBg="1"/>
      <p:bldP spid="27" grpId="0" animBg="1"/>
      <p:bldP spid="24" grpId="0" animBg="1"/>
      <p:bldP spid="30" grpId="0" animBg="1"/>
      <p:bldP spid="28" grpId="0" animBg="1"/>
      <p:bldP spid="32" grpId="0" animBg="1"/>
      <p:bldP spid="36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535" y="-87630"/>
            <a:ext cx="3248025" cy="1131570"/>
          </a:xfrm>
          <a:prstGeom prst="rect">
            <a:avLst/>
          </a:prstGeom>
        </p:spPr>
      </p:pic>
      <p:sp>
        <p:nvSpPr>
          <p:cNvPr id="5" name="TextBox 76"/>
          <p:cNvSpPr txBox="1"/>
          <p:nvPr>
            <p:custDataLst>
              <p:tags r:id="rId3"/>
            </p:custDataLst>
          </p:nvPr>
        </p:nvSpPr>
        <p:spPr>
          <a:xfrm>
            <a:off x="509270" y="314325"/>
            <a:ext cx="2828290" cy="5067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3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核心素养目标</a:t>
            </a:r>
            <a:endParaRPr lang="zh-CN" altLang="en-US" sz="30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88900" y="1043940"/>
            <a:ext cx="11838940" cy="5438775"/>
          </a:xfrm>
          <a:prstGeom prst="roundRect">
            <a:avLst>
              <a:gd name="adj" fmla="val 6284"/>
            </a:avLst>
          </a:prstGeom>
          <a:gradFill>
            <a:gsLst>
              <a:gs pos="0">
                <a:srgbClr val="DCFAFC"/>
              </a:gs>
              <a:gs pos="100000">
                <a:srgbClr val="CCFBFD"/>
              </a:gs>
            </a:gsLst>
            <a:lin ang="5400000" scaled="0"/>
          </a:gradFill>
          <a:ln w="19050">
            <a:gradFill>
              <a:gsLst>
                <a:gs pos="0">
                  <a:srgbClr val="53AA84"/>
                </a:gs>
                <a:gs pos="100000">
                  <a:srgbClr val="6DDD90"/>
                </a:gs>
              </a:gsLst>
              <a:lin ang="15660000" scaled="1"/>
            </a:gradFill>
          </a:ln>
          <a:effectLst>
            <a:outerShdw blurRad="177800" dist="101600" dir="2700000" algn="tl" rotWithShape="0">
              <a:srgbClr val="53AA84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88900" y="907415"/>
            <a:ext cx="11749405" cy="363474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1.数学抽象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：</a:t>
            </a:r>
            <a:r>
              <a:rPr lang="zh-CN" altLang="en-US" sz="320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从实际三角形情境中抽象出正弦定理的数学表达式。</a:t>
            </a:r>
            <a:endParaRPr lang="zh-CN" altLang="en-US" sz="3200">
              <a:solidFill>
                <a:srgbClr val="FF0000"/>
              </a:solidFill>
              <a:latin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2.直观想象：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借助三角形图形理解正弦定理中边与角正弦值的关系。</a:t>
            </a:r>
            <a:endParaRPr lang="en-US" altLang="zh-CN" sz="3200">
              <a:solidFill>
                <a:schemeClr val="tx1"/>
              </a:solidFill>
              <a:latin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3.逻辑推理：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运用多种方法（如向量法等）合理推导正弦定理。</a:t>
            </a:r>
            <a:endParaRPr lang="en-US" altLang="zh-CN" sz="3200">
              <a:solidFill>
                <a:srgbClr val="FF0000"/>
              </a:solidFill>
              <a:latin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altLang="zh-CN" sz="3200">
                <a:solidFill>
                  <a:srgbClr val="FF0000"/>
                </a:solidFill>
                <a:latin typeface="微软雅黑" panose="020B0503020204020204" charset="-122"/>
                <a:sym typeface="+mn-ea"/>
              </a:rPr>
              <a:t>4.数学运算：</a:t>
            </a:r>
            <a:r>
              <a:rPr lang="en-US" altLang="zh-CN" sz="3200">
                <a:solidFill>
                  <a:schemeClr val="tx1"/>
                </a:solidFill>
                <a:latin typeface="微软雅黑" panose="020B0503020204020204" charset="-122"/>
                <a:sym typeface="+mn-ea"/>
              </a:rPr>
              <a:t>利用正弦定理准确计算三角形的边与角。</a:t>
            </a:r>
            <a:endParaRPr lang="en-US" altLang="zh-CN" sz="3200">
              <a:solidFill>
                <a:srgbClr val="FF0000"/>
              </a:solidFill>
              <a:latin typeface="微软雅黑" panose="020B0503020204020204" charset="-122"/>
              <a:sym typeface="+mn-ea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endParaRPr lang="en-US" altLang="en-US" sz="32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436852" y="1666398"/>
            <a:ext cx="9407528" cy="1229992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实数m取什么值时，复数 </a:t>
            </a:r>
            <a:r>
              <a:rPr lang="zh-CN" altLang="en-US" sz="30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Z=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m+1+(m-1)</a:t>
            </a:r>
            <a:r>
              <a:rPr lang="zh-CN" altLang="en-US" sz="30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 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是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>
              <a:lnSpc>
                <a:spcPts val="4400"/>
              </a:lnSpc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 （1）实数；（2）虚数；（3）纯虚数。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1"/>
          <p:cNvGrpSpPr/>
          <p:nvPr/>
        </p:nvGrpSpPr>
        <p:grpSpPr>
          <a:xfrm>
            <a:off x="1857558" y="3186236"/>
            <a:ext cx="9622079" cy="486766"/>
            <a:chOff x="0" y="0"/>
            <a:chExt cx="9622079" cy="486766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9622079" cy="48676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解:（1）当        ，即      时，复数z 是实数。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5" name="图片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098676" y="58121"/>
              <a:ext cx="1245743" cy="374154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pic>
          <p:nvPicPr>
            <p:cNvPr id="6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4031" y="34197"/>
              <a:ext cx="799573" cy="379603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grpSp>
        <p:nvGrpSpPr>
          <p:cNvPr id="7" name="组合2"/>
          <p:cNvGrpSpPr/>
          <p:nvPr/>
        </p:nvGrpSpPr>
        <p:grpSpPr>
          <a:xfrm>
            <a:off x="2386800" y="3978317"/>
            <a:ext cx="9823723" cy="484213"/>
            <a:chOff x="0" y="0"/>
            <a:chExt cx="9823723" cy="484213"/>
          </a:xfrm>
        </p:grpSpPr>
        <p:sp>
          <p:nvSpPr>
            <p:cNvPr id="8" name="形状3"/>
            <p:cNvSpPr txBox="1"/>
            <p:nvPr/>
          </p:nvSpPr>
          <p:spPr>
            <a:xfrm>
              <a:off x="0" y="0"/>
              <a:ext cx="9823723" cy="484213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（2）当        ，即      时，复数z 是虚数。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9" name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418" y="124273"/>
              <a:ext cx="1255814" cy="323345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pic>
          <p:nvPicPr>
            <p:cNvPr id="10" name="图片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5773" y="68910"/>
              <a:ext cx="811120" cy="328822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grpSp>
        <p:nvGrpSpPr>
          <p:cNvPr id="11" name="组合3"/>
          <p:cNvGrpSpPr/>
          <p:nvPr/>
        </p:nvGrpSpPr>
        <p:grpSpPr>
          <a:xfrm>
            <a:off x="2405936" y="4551907"/>
            <a:ext cx="3020082" cy="1197731"/>
            <a:chOff x="0" y="0"/>
            <a:chExt cx="3020082" cy="1197731"/>
          </a:xfrm>
        </p:grpSpPr>
        <p:sp>
          <p:nvSpPr>
            <p:cNvPr id="12" name="形状4"/>
            <p:cNvSpPr txBox="1"/>
            <p:nvPr/>
          </p:nvSpPr>
          <p:spPr>
            <a:xfrm>
              <a:off x="0" y="317672"/>
              <a:ext cx="1666321" cy="52217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（3）当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3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06702" y="0"/>
              <a:ext cx="1513380" cy="1197731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grpSp>
        <p:nvGrpSpPr>
          <p:cNvPr id="14" name="组合4"/>
          <p:cNvGrpSpPr/>
          <p:nvPr/>
        </p:nvGrpSpPr>
        <p:grpSpPr>
          <a:xfrm>
            <a:off x="5217080" y="4810694"/>
            <a:ext cx="6604397" cy="524961"/>
            <a:chOff x="0" y="0"/>
            <a:chExt cx="6604397" cy="524961"/>
          </a:xfrm>
        </p:grpSpPr>
        <p:sp>
          <p:nvSpPr>
            <p:cNvPr id="15" name="形状5"/>
            <p:cNvSpPr txBox="1"/>
            <p:nvPr/>
          </p:nvSpPr>
          <p:spPr>
            <a:xfrm>
              <a:off x="0" y="17764"/>
              <a:ext cx="6604397" cy="507197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/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，即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             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时，复数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z 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是纯虚数。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6" name="图片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4019" y="0"/>
              <a:ext cx="1179357" cy="445465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18" name="图片 1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9" name="标题 8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323499" y="1938033"/>
            <a:ext cx="9877425" cy="115633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练习:当m为何实数时，复数 Z</a:t>
            </a:r>
            <a:r>
              <a:rPr lang="zh-CN" altLang="en-US" sz="30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=m</a:t>
            </a:r>
            <a:r>
              <a:rPr lang="zh-CN" altLang="en-US" sz="3000" b="1" i="1" baseline="3000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30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+m-2+(m</a:t>
            </a:r>
            <a:r>
              <a:rPr lang="zh-CN" altLang="en-US" sz="3000" b="1" i="1" baseline="3000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30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-1)i  </a:t>
            </a: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是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l"/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    （1）实数；（2）虚数；（3）纯虚数；（4）零。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形状2"/>
          <p:cNvSpPr txBox="1"/>
          <p:nvPr/>
        </p:nvSpPr>
        <p:spPr>
          <a:xfrm>
            <a:off x="2368953" y="4239359"/>
            <a:ext cx="2925762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(3)m=-2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形状3"/>
          <p:cNvSpPr txBox="1"/>
          <p:nvPr/>
        </p:nvSpPr>
        <p:spPr>
          <a:xfrm>
            <a:off x="2345371" y="3466762"/>
            <a:ext cx="249428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(1)m=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形状4"/>
          <p:cNvSpPr txBox="1"/>
          <p:nvPr/>
        </p:nvSpPr>
        <p:spPr>
          <a:xfrm>
            <a:off x="5439777" y="3492363"/>
            <a:ext cx="2351405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(2)m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形状5"/>
          <p:cNvSpPr txBox="1"/>
          <p:nvPr/>
        </p:nvSpPr>
        <p:spPr>
          <a:xfrm>
            <a:off x="5464578" y="4239359"/>
            <a:ext cx="2925762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(4)m=1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7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62976" y="3476063"/>
            <a:ext cx="576082" cy="467992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8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986" y="3490668"/>
            <a:ext cx="1008380" cy="52514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9" name="文本1"/>
          <p:cNvSpPr txBox="1"/>
          <p:nvPr/>
        </p:nvSpPr>
        <p:spPr>
          <a:xfrm>
            <a:off x="1626880" y="3381956"/>
            <a:ext cx="737807" cy="596106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解: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8" grpId="0" animBg="1"/>
      <p:bldP spid="3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1005792" y="1455875"/>
            <a:ext cx="10188578" cy="1383668"/>
            <a:chOff x="0" y="0"/>
            <a:chExt cx="10188578" cy="1383668"/>
          </a:xfrm>
        </p:grpSpPr>
        <p:sp>
          <p:nvSpPr>
            <p:cNvPr id="3" name="形状2"/>
            <p:cNvSpPr txBox="1"/>
            <p:nvPr/>
          </p:nvSpPr>
          <p:spPr>
            <a:xfrm>
              <a:off x="0" y="0"/>
              <a:ext cx="10188578" cy="138366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38100">
              <a:solidFill>
                <a:srgbClr val="FFFFFF">
                  <a:alpha val="0"/>
                </a:srgbClr>
              </a:solidFill>
            </a:ln>
          </p:spPr>
          <p:txBody>
            <a:bodyPr anchor="t"/>
            <a:lstStyle/>
            <a:p>
              <a:pPr marL="0" algn="l">
                <a:lnSpc>
                  <a:spcPts val="4400"/>
                </a:lnSpc>
              </a:pP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    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C0C0C0">
                        <a:alpha val="10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  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已知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C0C0C0">
                        <a:alpha val="100000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                      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，其中</a:t>
              </a:r>
              <a:r>
                <a:rPr lang="zh-CN" altLang="en-US" sz="3000" b="1" i="1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x、y∈R</a:t>
              </a:r>
              <a:r>
                <a:rPr lang="zh-CN" altLang="en-US" sz="3000" b="1" i="1">
                  <a:solidFill>
                    <a:srgbClr val="000000">
                      <a:alpha val="100000"/>
                    </a:srgbClr>
                  </a:solidFill>
                  <a:effectLst>
                    <a:outerShdw blurRad="38100" dist="38100" dir="2700000" rotWithShape="0">
                      <a:srgbClr val="C0C0C0">
                        <a:alpha val="100000"/>
                      </a:srgbClr>
                    </a:outerShdw>
                  </a:effectLst>
                  <a:latin typeface="Times New Roman" panose="02020603050405020304"/>
                  <a:ea typeface="Times New Roman" panose="02020603050405020304"/>
                </a:rPr>
                <a:t> ,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求</a:t>
              </a:r>
              <a:r>
                <a:rPr lang="zh-CN" altLang="en-US" sz="3000" b="1" i="1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x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与</a:t>
              </a:r>
              <a:r>
                <a:rPr lang="zh-CN" altLang="en-US" sz="3000" b="1" i="1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y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的值。</a:t>
              </a:r>
              <a:endPara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4" name="图片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784444" y="167651"/>
              <a:ext cx="4000500" cy="447637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sp>
        <p:nvSpPr>
          <p:cNvPr id="5" name="形状1"/>
          <p:cNvSpPr txBox="1"/>
          <p:nvPr/>
        </p:nvSpPr>
        <p:spPr>
          <a:xfrm>
            <a:off x="1996843" y="2849987"/>
            <a:ext cx="7550782" cy="541020"/>
          </a:xfrm>
          <a:prstGeom prst="rect">
            <a:avLst/>
          </a:prstGeom>
          <a:solidFill>
            <a:srgbClr val="FFFFFF">
              <a:alpha val="0"/>
            </a:srgbClr>
          </a:solidFill>
          <a:ln w="38100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解：根据复数相等的定义，得方程组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6" name="图片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8699" y="3409740"/>
            <a:ext cx="2157727" cy="1195921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7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633" y="4604880"/>
            <a:ext cx="2691765" cy="99377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640" y="4855749"/>
            <a:ext cx="11133455" cy="1384935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文本1"/>
          <p:cNvSpPr txBox="1"/>
          <p:nvPr/>
        </p:nvSpPr>
        <p:spPr>
          <a:xfrm>
            <a:off x="3525637" y="2396369"/>
            <a:ext cx="56324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00" b="0" i="0">
                <a:solidFill>
                  <a:srgbClr val="FF0000">
                    <a:alpha val="100000"/>
                  </a:srgbClr>
                </a:solidFill>
                <a:latin typeface="Calibri" panose="020F0502020204030204"/>
                <a:ea typeface="Calibri" panose="020F0502020204030204"/>
              </a:rPr>
              <a:t>C</a:t>
            </a:r>
            <a:endParaRPr lang="zh-CN" altLang="en-US" sz="2800" b="0" i="0">
              <a:solidFill>
                <a:srgbClr val="FF0000">
                  <a:alpha val="100000"/>
                </a:srgbClr>
              </a:solidFill>
              <a:latin typeface="Calibri" panose="020F0502020204030204"/>
              <a:ea typeface="Calibri" panose="020F0502020204030204"/>
            </a:endParaRPr>
          </a:p>
        </p:txBody>
      </p:sp>
      <p:grpSp>
        <p:nvGrpSpPr>
          <p:cNvPr id="4" name="组合1"/>
          <p:cNvGrpSpPr/>
          <p:nvPr/>
        </p:nvGrpSpPr>
        <p:grpSpPr>
          <a:xfrm>
            <a:off x="613629" y="1592999"/>
            <a:ext cx="11115247" cy="3006213"/>
            <a:chOff x="0" y="0"/>
            <a:chExt cx="11115247" cy="3006213"/>
          </a:xfrm>
        </p:grpSpPr>
        <p:pic>
          <p:nvPicPr>
            <p:cNvPr id="5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8319"/>
              <a:ext cx="11115247" cy="2927894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6" name="形状2"/>
            <p:cNvSpPr txBox="1"/>
            <p:nvPr/>
          </p:nvSpPr>
          <p:spPr>
            <a:xfrm>
              <a:off x="364839" y="0"/>
              <a:ext cx="918706" cy="803868"/>
            </a:xfrm>
            <a:prstGeom prst="rect">
              <a:avLst/>
            </a:prstGeom>
            <a:solidFill>
              <a:srgbClr val="A4C8F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7" name="图片3"/>
            <p:cNvPicPr>
              <a:picLocks noChangeAspect="1"/>
            </p:cNvPicPr>
            <p:nvPr/>
          </p:nvPicPr>
          <p:blipFill>
            <a:blip r:embed="rId3"/>
            <a:srcRect l="3798" r="88495" b="86740"/>
            <a:stretch>
              <a:fillRect/>
            </a:stretch>
          </p:blipFill>
          <p:spPr>
            <a:xfrm>
              <a:off x="513199" y="61777"/>
              <a:ext cx="856358" cy="582197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sp>
        <p:nvSpPr>
          <p:cNvPr id="8" name="形状1"/>
          <p:cNvSpPr txBox="1"/>
          <p:nvPr/>
        </p:nvSpPr>
        <p:spPr>
          <a:xfrm>
            <a:off x="3959647" y="782022"/>
            <a:ext cx="4230691" cy="50292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ctr"/>
            <a:r>
              <a:rPr lang="zh-CN" altLang="en-US" sz="4800" b="1" i="0">
                <a:solidFill>
                  <a:srgbClr val="FF0000">
                    <a:alpha val="100000"/>
                  </a:srgbClr>
                </a:solidFill>
                <a:latin typeface="华文行楷"/>
                <a:ea typeface="华文行楷"/>
              </a:rPr>
              <a:t>练      习</a:t>
            </a:r>
            <a:endParaRPr lang="zh-CN" altLang="en-US" sz="4800" b="1" i="0">
              <a:solidFill>
                <a:srgbClr val="FF0000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0038" y="2771718"/>
            <a:ext cx="11133455" cy="2370455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2710" y="1184516"/>
            <a:ext cx="2545080" cy="117919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4" name="组合1"/>
          <p:cNvGrpSpPr/>
          <p:nvPr/>
        </p:nvGrpSpPr>
        <p:grpSpPr>
          <a:xfrm>
            <a:off x="-428635" y="1920850"/>
            <a:ext cx="12321540" cy="769886"/>
            <a:chOff x="0" y="0"/>
            <a:chExt cx="12321540" cy="769886"/>
          </a:xfrm>
        </p:grpSpPr>
        <p:pic>
          <p:nvPicPr>
            <p:cNvPr id="5" name="图片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7731"/>
              <a:ext cx="12321540" cy="732155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6" name="形状1"/>
            <p:cNvSpPr txBox="1"/>
            <p:nvPr/>
          </p:nvSpPr>
          <p:spPr>
            <a:xfrm>
              <a:off x="562430" y="0"/>
              <a:ext cx="607924" cy="654358"/>
            </a:xfrm>
            <a:prstGeom prst="rect">
              <a:avLst/>
            </a:prstGeom>
            <a:solidFill>
              <a:srgbClr val="A4C8F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7" name="图片4"/>
            <p:cNvPicPr>
              <a:picLocks noChangeAspect="1"/>
            </p:cNvPicPr>
            <p:nvPr/>
          </p:nvPicPr>
          <p:blipFill>
            <a:blip r:embed="rId4"/>
            <a:srcRect l="4991" r="88680" b="80378"/>
            <a:stretch>
              <a:fillRect/>
            </a:stretch>
          </p:blipFill>
          <p:spPr>
            <a:xfrm>
              <a:off x="738109" y="37728"/>
              <a:ext cx="703241" cy="573709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843" y="3024075"/>
            <a:ext cx="11133455" cy="2931160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3" name="组合1"/>
          <p:cNvGrpSpPr/>
          <p:nvPr/>
        </p:nvGrpSpPr>
        <p:grpSpPr>
          <a:xfrm>
            <a:off x="106899" y="1416674"/>
            <a:ext cx="11400762" cy="1502872"/>
            <a:chOff x="0" y="0"/>
            <a:chExt cx="11400762" cy="1502872"/>
          </a:xfrm>
        </p:grpSpPr>
        <p:pic>
          <p:nvPicPr>
            <p:cNvPr id="4" name="图片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707" y="38562"/>
              <a:ext cx="11108055" cy="1464310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5" name="形状1"/>
            <p:cNvSpPr txBox="1"/>
            <p:nvPr/>
          </p:nvSpPr>
          <p:spPr>
            <a:xfrm>
              <a:off x="0" y="0"/>
              <a:ext cx="612471" cy="612471"/>
            </a:xfrm>
            <a:prstGeom prst="rect">
              <a:avLst/>
            </a:prstGeom>
            <a:solidFill>
              <a:srgbClr val="A4C8F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6" name="图片3"/>
            <p:cNvPicPr>
              <a:picLocks noChangeAspect="1"/>
            </p:cNvPicPr>
            <p:nvPr/>
          </p:nvPicPr>
          <p:blipFill>
            <a:blip r:embed="rId3"/>
            <a:srcRect l="4041" r="89947" b="15604"/>
            <a:stretch>
              <a:fillRect/>
            </a:stretch>
          </p:blipFill>
          <p:spPr>
            <a:xfrm>
              <a:off x="27395" y="43564"/>
              <a:ext cx="742011" cy="617317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6123" y="623570"/>
            <a:ext cx="11133455" cy="3583940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123" y="4207715"/>
            <a:ext cx="11133455" cy="2117090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6195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651510" y="-1206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10883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4969048" y="182321"/>
            <a:ext cx="2253498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课堂小结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18"/>
          <p:cNvSpPr txBox="1"/>
          <p:nvPr/>
        </p:nvSpPr>
        <p:spPr>
          <a:xfrm>
            <a:off x="492125" y="927100"/>
            <a:ext cx="499110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虚数单位</a:t>
            </a:r>
            <a:r>
              <a:rPr lang="zh-CN" altLang="en-US" sz="2800" b="1" i="0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i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的引入；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" name="组合1"/>
          <p:cNvGrpSpPr/>
          <p:nvPr/>
        </p:nvGrpSpPr>
        <p:grpSpPr>
          <a:xfrm>
            <a:off x="505722" y="1453315"/>
            <a:ext cx="7175500" cy="3625854"/>
            <a:chOff x="0" y="0"/>
            <a:chExt cx="7175500" cy="3625854"/>
          </a:xfrm>
        </p:grpSpPr>
        <p:sp>
          <p:nvSpPr>
            <p:cNvPr id="23" name="形状19"/>
            <p:cNvSpPr txBox="1"/>
            <p:nvPr/>
          </p:nvSpPr>
          <p:spPr>
            <a:xfrm>
              <a:off x="0" y="0"/>
              <a:ext cx="7175500" cy="52214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Times New Roman" panose="02020603050405020304"/>
                  <a:ea typeface="Times New Roman" panose="02020603050405020304"/>
                </a:rPr>
                <a:t>2.</a:t>
              </a: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复数有关概念：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4" name="形状20"/>
            <p:cNvSpPr txBox="1"/>
            <p:nvPr/>
          </p:nvSpPr>
          <p:spPr>
            <a:xfrm>
              <a:off x="487362" y="720532"/>
              <a:ext cx="388937" cy="2718660"/>
            </a:xfrm>
            <a:prstGeom prst="leftBrace">
              <a:avLst/>
            </a:prstGeom>
            <a:solidFill>
              <a:srgbClr val="FFFFFF">
                <a:alpha val="0"/>
              </a:srgbClr>
            </a:solidFill>
            <a:ln w="33338">
              <a:solidFill>
                <a:srgbClr val="000000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5" name="形状21"/>
            <p:cNvSpPr txBox="1"/>
            <p:nvPr/>
          </p:nvSpPr>
          <p:spPr>
            <a:xfrm>
              <a:off x="831113" y="546640"/>
              <a:ext cx="3207287" cy="5221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复数的代数形式: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6" name="形状22"/>
            <p:cNvSpPr txBox="1"/>
            <p:nvPr/>
          </p:nvSpPr>
          <p:spPr>
            <a:xfrm>
              <a:off x="824230" y="1384692"/>
              <a:ext cx="4982845" cy="52219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复数的实部 、虚部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7" name="形状23"/>
            <p:cNvSpPr txBox="1"/>
            <p:nvPr/>
          </p:nvSpPr>
          <p:spPr>
            <a:xfrm>
              <a:off x="839724" y="3103655"/>
              <a:ext cx="2032044" cy="52219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复数相等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8" name="形状24"/>
            <p:cNvSpPr txBox="1"/>
            <p:nvPr/>
          </p:nvSpPr>
          <p:spPr>
            <a:xfrm>
              <a:off x="838001" y="2227507"/>
              <a:ext cx="3044562" cy="52219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3300"/>
                </a:lnSpc>
              </a:pPr>
              <a:r>
                <a:rPr lang="zh-CN" altLang="en-US" sz="2800" b="1" i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虚数、纯虚数</a:t>
              </a:r>
              <a:endPara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pic>
        <p:nvPicPr>
          <p:cNvPr id="29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613" y="1993900"/>
            <a:ext cx="3935412" cy="546100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30" name="组合2"/>
          <p:cNvGrpSpPr/>
          <p:nvPr/>
        </p:nvGrpSpPr>
        <p:grpSpPr>
          <a:xfrm>
            <a:off x="2578349" y="2141538"/>
            <a:ext cx="2779464" cy="1188077"/>
            <a:chOff x="0" y="0"/>
            <a:chExt cx="2779464" cy="1188077"/>
          </a:xfrm>
        </p:grpSpPr>
        <p:sp>
          <p:nvSpPr>
            <p:cNvPr id="31" name="形状25"/>
            <p:cNvSpPr txBox="1"/>
            <p:nvPr/>
          </p:nvSpPr>
          <p:spPr>
            <a:xfrm flipH="1">
              <a:off x="606096" y="266841"/>
              <a:ext cx="1930190" cy="527328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2862">
              <a:solidFill>
                <a:srgbClr val="0070C0">
                  <a:alpha val="100000"/>
                </a:srgbClr>
              </a:solidFill>
              <a:prstDash val="solid"/>
              <a:headEnd type="none" w="med" len="med"/>
              <a:tailEnd type="arrow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2" name="形状26"/>
            <p:cNvSpPr txBox="1"/>
            <p:nvPr/>
          </p:nvSpPr>
          <p:spPr>
            <a:xfrm>
              <a:off x="0" y="756049"/>
              <a:ext cx="755568" cy="432028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3" name="形状27"/>
            <p:cNvSpPr txBox="1"/>
            <p:nvPr/>
          </p:nvSpPr>
          <p:spPr>
            <a:xfrm>
              <a:off x="2528666" y="0"/>
              <a:ext cx="250798" cy="292254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4" name="组合3"/>
          <p:cNvGrpSpPr/>
          <p:nvPr/>
        </p:nvGrpSpPr>
        <p:grpSpPr>
          <a:xfrm>
            <a:off x="3853621" y="2112963"/>
            <a:ext cx="2009017" cy="1209349"/>
            <a:chOff x="0" y="0"/>
            <a:chExt cx="2009017" cy="1209349"/>
          </a:xfrm>
        </p:grpSpPr>
        <p:sp>
          <p:nvSpPr>
            <p:cNvPr id="35" name="形状28"/>
            <p:cNvSpPr txBox="1"/>
            <p:nvPr/>
          </p:nvSpPr>
          <p:spPr>
            <a:xfrm flipH="1">
              <a:off x="540691" y="266768"/>
              <a:ext cx="1225722" cy="533536"/>
            </a:xfrm>
            <a:prstGeom prst="line">
              <a:avLst/>
            </a:prstGeom>
            <a:solidFill>
              <a:srgbClr val="FFFFFF">
                <a:alpha val="0"/>
              </a:srgbClr>
            </a:solidFill>
            <a:ln w="42862">
              <a:solidFill>
                <a:srgbClr val="0070C0">
                  <a:alpha val="100000"/>
                </a:srgbClr>
              </a:solidFill>
              <a:prstDash val="solid"/>
              <a:headEnd type="none" w="med" len="med"/>
              <a:tailEnd type="arrow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6" name="形状29"/>
            <p:cNvSpPr txBox="1"/>
            <p:nvPr/>
          </p:nvSpPr>
          <p:spPr>
            <a:xfrm>
              <a:off x="0" y="777439"/>
              <a:ext cx="755756" cy="431910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37" name="形状30"/>
            <p:cNvSpPr txBox="1"/>
            <p:nvPr/>
          </p:nvSpPr>
          <p:spPr>
            <a:xfrm>
              <a:off x="1758157" y="0"/>
              <a:ext cx="250860" cy="29217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127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38" name="组合4"/>
          <p:cNvGrpSpPr/>
          <p:nvPr/>
        </p:nvGrpSpPr>
        <p:grpSpPr>
          <a:xfrm>
            <a:off x="3006725" y="4116388"/>
            <a:ext cx="5080000" cy="1362075"/>
            <a:chOff x="0" y="0"/>
            <a:chExt cx="5080000" cy="1362075"/>
          </a:xfrm>
        </p:grpSpPr>
        <p:pic>
          <p:nvPicPr>
            <p:cNvPr id="39" name="图片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431599"/>
              <a:ext cx="2572707" cy="528074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  <p:sp>
          <p:nvSpPr>
            <p:cNvPr id="40" name="形状31"/>
            <p:cNvSpPr txBox="1"/>
            <p:nvPr/>
          </p:nvSpPr>
          <p:spPr>
            <a:xfrm>
              <a:off x="2587313" y="474759"/>
              <a:ext cx="1152669" cy="431599"/>
            </a:xfrm>
            <a:prstGeom prst="leftRightArrow">
              <a:avLst/>
            </a:prstGeom>
            <a:solidFill>
              <a:srgbClr val="5B9BD5">
                <a:alpha val="100000"/>
              </a:srgbClr>
            </a:solidFill>
            <a:ln w="17462">
              <a:solidFill>
                <a:srgbClr val="88956E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pic>
          <p:nvPicPr>
            <p:cNvPr id="41" name="图片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54589" y="0"/>
              <a:ext cx="1325411" cy="1362075"/>
            </a:xfrm>
            <a:prstGeom prst="rect">
              <a:avLst/>
            </a:prstGeom>
            <a:ln w="38100">
              <a:solidFill>
                <a:srgbClr val="FFFFFF">
                  <a:alpha val="0"/>
                </a:srgbClr>
              </a:solidFill>
              <a:prstDash val="solid"/>
            </a:ln>
          </p:spPr>
        </p:pic>
      </p:grpSp>
      <p:pic>
        <p:nvPicPr>
          <p:cNvPr id="42" name="图片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567" y="900271"/>
            <a:ext cx="1224280" cy="544195"/>
          </a:xfrm>
          <a:prstGeom prst="rect">
            <a:avLst/>
          </a:prstGeom>
          <a:ln w="38100">
            <a:solidFill>
              <a:srgbClr val="FFFFFF">
                <a:alpha val="0"/>
              </a:srgbClr>
            </a:solidFill>
            <a:prstDash val="solid"/>
          </a:ln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5725" y="-290830"/>
            <a:ext cx="3248025" cy="1132205"/>
          </a:xfrm>
          <a:prstGeom prst="rect">
            <a:avLst/>
          </a:prstGeom>
        </p:spPr>
      </p:pic>
      <p:sp>
        <p:nvSpPr>
          <p:cNvPr id="44" name="标题 8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651510" y="-1206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9" grpId="0" animBg="1"/>
      <p:bldP spid="30" grpId="0" animBg="1"/>
      <p:bldP spid="34" grpId="0" animBg="1"/>
      <p:bldP spid="38" grpId="0" animBg="1"/>
      <p:bldP spid="4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思维导图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1047" y="2255349"/>
            <a:ext cx="10239375" cy="3619500"/>
          </a:xfrm>
          <a:prstGeom prst="rect">
            <a:avLst/>
          </a:prstGeom>
        </p:spPr>
      </p:pic>
      <p:pic>
        <p:nvPicPr>
          <p:cNvPr id="4" name="思维导图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83" y="683362"/>
            <a:ext cx="4114800" cy="1295400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725" y="-29083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41070" y="-99060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1921428" y="3056853"/>
            <a:ext cx="6959600" cy="52197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二、复数有关的概念：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文本1"/>
          <p:cNvSpPr txBox="1"/>
          <p:nvPr/>
        </p:nvSpPr>
        <p:spPr>
          <a:xfrm>
            <a:off x="2027025" y="2155721"/>
            <a:ext cx="4681223" cy="62506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buFont typeface="Arial" panose="020B0604020202020204"/>
              <a:buChar char=" "/>
            </a:pPr>
            <a:r>
              <a:rPr lang="zh-CN" altLang="en-US" sz="3000" b="1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一、数系的扩充；</a:t>
            </a:r>
            <a:endParaRPr lang="zh-CN" altLang="en-US" sz="3000" b="1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2"/>
          <p:cNvSpPr txBox="1"/>
          <p:nvPr/>
        </p:nvSpPr>
        <p:spPr>
          <a:xfrm>
            <a:off x="2574557" y="3695606"/>
            <a:ext cx="6238875" cy="189404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1、复数的代数形式；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2、复数的实部、虚部；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3、虚数、纯虚数；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l">
              <a:lnSpc>
                <a:spcPts val="3300"/>
              </a:lnSpc>
              <a:buFont typeface="Arial" panose="020B0604020202020204"/>
              <a:buChar char=" "/>
            </a:pPr>
            <a:r>
              <a:rPr lang="zh-CN" altLang="en-US" sz="2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4、复数相等。</a:t>
            </a:r>
            <a:endParaRPr lang="zh-CN" altLang="en-US" sz="2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形状2"/>
          <p:cNvSpPr txBox="1"/>
          <p:nvPr/>
        </p:nvSpPr>
        <p:spPr>
          <a:xfrm>
            <a:off x="5141747" y="1325451"/>
            <a:ext cx="2927350" cy="58356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/>
            <a:r>
              <a:rPr lang="zh-CN" altLang="en-US" sz="4500" b="1" i="0">
                <a:solidFill>
                  <a:srgbClr val="FF0000">
                    <a:alpha val="100000"/>
                  </a:srgbClr>
                </a:solidFill>
                <a:latin typeface="华文行楷"/>
                <a:ea typeface="华文行楷"/>
              </a:rPr>
              <a:t>小     结</a:t>
            </a:r>
            <a:endParaRPr lang="zh-CN" altLang="en-US" sz="4500" b="1" i="0">
              <a:solidFill>
                <a:srgbClr val="FF0000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167117" y="1860899"/>
            <a:ext cx="9982200" cy="3126605"/>
          </a:xfrm>
          <a:prstGeom prst="rect">
            <a:avLst/>
          </a:prstGeom>
          <a:noFill/>
        </p:spPr>
        <p:txBody>
          <a:bodyPr anchor="t"/>
          <a:lstStyle/>
          <a:p>
            <a:pPr marL="133350" algn="l">
              <a:lnSpc>
                <a:spcPts val="47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教学重点：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</a:rPr>
              <a:t>复数的概念、复数的代数形式、复数相等的条件 。</a:t>
            </a:r>
            <a:endParaRPr lang="zh-CN" altLang="en-US" sz="3200" b="0" i="0">
              <a:solidFill>
                <a:srgbClr val="000000">
                  <a:alpha val="100000"/>
                </a:srgbClr>
              </a:solidFill>
            </a:endParaRPr>
          </a:p>
          <a:p>
            <a:pPr marL="133350" algn="l">
              <a:lnSpc>
                <a:spcPts val="4700"/>
              </a:lnSpc>
            </a:pPr>
            <a:r>
              <a:rPr lang="zh-CN" altLang="en-US" sz="3200" b="0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教学难点：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</a:rPr>
              <a:t>对引入虚数单位 ( i </a:t>
            </a:r>
            <a:r>
              <a:rPr lang="en-US" altLang="zh-CN" sz="3200" b="0" i="0">
                <a:solidFill>
                  <a:srgbClr val="000000">
                    <a:alpha val="100000"/>
                  </a:srgbClr>
                </a:solidFill>
              </a:rPr>
              <a:t>)</a:t>
            </a:r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</a:rPr>
              <a:t>的必要性理解，以及复数概念的形成 。</a:t>
            </a:r>
            <a:endParaRPr lang="zh-CN" altLang="en-US" sz="3200" b="0" i="0">
              <a:solidFill>
                <a:srgbClr val="000000">
                  <a:alpha val="100000"/>
                </a:srgbClr>
              </a:solidFill>
            </a:endParaRPr>
          </a:p>
        </p:txBody>
      </p:sp>
      <p:sp>
        <p:nvSpPr>
          <p:cNvPr id="3" name="文本2"/>
          <p:cNvSpPr txBox="1"/>
          <p:nvPr/>
        </p:nvSpPr>
        <p:spPr>
          <a:xfrm>
            <a:off x="209261" y="104877"/>
            <a:ext cx="2628900" cy="88582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4800" b="0" i="0">
                <a:solidFill>
                  <a:srgbClr val="FF0000">
                    <a:alpha val="100000"/>
                  </a:srgbClr>
                </a:solidFill>
                <a:latin typeface="华文行楷"/>
                <a:ea typeface="华文行楷"/>
              </a:rPr>
              <a:t>教学目标</a:t>
            </a:r>
            <a:endParaRPr lang="zh-CN" altLang="en-US" sz="4800" b="0" i="0">
              <a:solidFill>
                <a:srgbClr val="FF0000">
                  <a:alpha val="100000"/>
                </a:srgbClr>
              </a:solidFill>
              <a:latin typeface="华文行楷"/>
              <a:ea typeface="华文行楷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45205" y="1704340"/>
            <a:ext cx="5287010" cy="2573020"/>
          </a:xfrm>
          <a:prstGeom prst="rect">
            <a:avLst/>
          </a:prstGeom>
          <a:gradFill>
            <a:gsLst>
              <a:gs pos="0">
                <a:srgbClr val="14CD68"/>
              </a:gs>
              <a:gs pos="100000">
                <a:srgbClr val="0B6E38"/>
              </a:gs>
            </a:gsLst>
            <a:lin ang="5400000" scaled="0"/>
          </a:gradFill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366885" y="1566939"/>
            <a:ext cx="9458639" cy="5320484"/>
          </a:xfrm>
          <a:prstGeom prst="rect">
            <a:avLst/>
          </a:prstGeom>
        </p:spPr>
      </p:pic>
      <p:pic>
        <p:nvPicPr>
          <p:cNvPr id="3" name="思维导图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140" y="100498"/>
            <a:ext cx="8305800" cy="733425"/>
          </a:xfrm>
          <a:prstGeom prst="rect">
            <a:avLst/>
          </a:prstGeom>
        </p:spPr>
      </p:pic>
      <p:pic>
        <p:nvPicPr>
          <p:cNvPr id="4" name="思维导图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4802" y="833609"/>
            <a:ext cx="9886950" cy="7334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942975" y="-383540"/>
            <a:ext cx="3248025" cy="1132205"/>
          </a:xfrm>
          <a:prstGeom prst="rect">
            <a:avLst/>
          </a:prstGeom>
        </p:spPr>
      </p:pic>
      <p:sp>
        <p:nvSpPr>
          <p:cNvPr id="14" name="标题 8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31445" y="-336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情境导入</a:t>
            </a:r>
            <a:endParaRPr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10883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18"/>
          <p:cNvSpPr txBox="1"/>
          <p:nvPr/>
        </p:nvSpPr>
        <p:spPr>
          <a:xfrm>
            <a:off x="150495" y="774700"/>
            <a:ext cx="11882755" cy="1705610"/>
          </a:xfrm>
          <a:prstGeom prst="rect">
            <a:avLst/>
          </a:prstGeom>
          <a:solidFill>
            <a:srgbClr val="B3C6E7">
              <a:alpha val="6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algn="l">
              <a:lnSpc>
                <a:spcPts val="4000"/>
              </a:lnSpc>
              <a:buFont typeface="Arial" panose="020B0604020202020204"/>
              <a:buChar char=" "/>
            </a:pPr>
            <a:r>
              <a:rPr lang="zh-CN" altLang="en-US" sz="2800" b="1" i="0">
                <a:solidFill>
                  <a:srgbClr val="00B0F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我们把一个数集连同规定的运算以及满足的运算律叫做一个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数系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回顾从自然数系逐步到实数系的扩充过程，每一次数系扩充的主要原因其实都是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为了解决生产生活中的问题.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他们分别解决了什么实际问题和数学问题呢？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2"/>
          <p:cNvSpPr txBox="1"/>
          <p:nvPr/>
        </p:nvSpPr>
        <p:spPr>
          <a:xfrm>
            <a:off x="1670685" y="3848016"/>
            <a:ext cx="1624013" cy="6280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5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自然数集</a:t>
            </a:r>
            <a:endParaRPr lang="zh-CN" altLang="en-US" sz="225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3" name="形状19"/>
          <p:cNvSpPr txBox="1"/>
          <p:nvPr/>
        </p:nvSpPr>
        <p:spPr>
          <a:xfrm>
            <a:off x="804545" y="4116621"/>
            <a:ext cx="869950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4" name="文本3"/>
          <p:cNvSpPr txBox="1"/>
          <p:nvPr/>
        </p:nvSpPr>
        <p:spPr>
          <a:xfrm>
            <a:off x="3905885" y="3855953"/>
            <a:ext cx="1668463" cy="6280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5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整数集</a:t>
            </a:r>
            <a:endParaRPr lang="zh-CN" altLang="en-US" sz="225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5" name="文本4"/>
          <p:cNvSpPr txBox="1"/>
          <p:nvPr/>
        </p:nvSpPr>
        <p:spPr>
          <a:xfrm>
            <a:off x="5812473" y="3855953"/>
            <a:ext cx="1668462" cy="6280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5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有理数集</a:t>
            </a:r>
            <a:endParaRPr lang="zh-CN" altLang="en-US" sz="225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5"/>
          <p:cNvSpPr txBox="1"/>
          <p:nvPr/>
        </p:nvSpPr>
        <p:spPr>
          <a:xfrm>
            <a:off x="8208010" y="3836903"/>
            <a:ext cx="1243013" cy="6280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700"/>
              </a:lnSpc>
            </a:pPr>
            <a:r>
              <a:rPr lang="zh-CN" altLang="en-US" sz="225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实数集</a:t>
            </a:r>
            <a:endParaRPr lang="zh-CN" altLang="en-US" sz="225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7" name="形状20"/>
          <p:cNvSpPr txBox="1"/>
          <p:nvPr/>
        </p:nvSpPr>
        <p:spPr>
          <a:xfrm>
            <a:off x="2954020" y="4124558"/>
            <a:ext cx="955675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8" name="形状21"/>
          <p:cNvSpPr txBox="1"/>
          <p:nvPr/>
        </p:nvSpPr>
        <p:spPr>
          <a:xfrm>
            <a:off x="2965133" y="3341921"/>
            <a:ext cx="1027112" cy="7835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刻画相反意义的量</a:t>
            </a:r>
            <a:endParaRPr lang="zh-CN" altLang="en-US" sz="1500" b="1" i="0">
              <a:solidFill>
                <a:srgbClr val="0000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9" name="形状22"/>
          <p:cNvSpPr txBox="1"/>
          <p:nvPr/>
        </p:nvSpPr>
        <p:spPr>
          <a:xfrm>
            <a:off x="2911158" y="4134083"/>
            <a:ext cx="1028700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引入了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负数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形状23"/>
          <p:cNvSpPr txBox="1"/>
          <p:nvPr/>
        </p:nvSpPr>
        <p:spPr>
          <a:xfrm>
            <a:off x="4890770" y="4115033"/>
            <a:ext cx="925513" cy="9525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1" name="形状24"/>
          <p:cNvSpPr txBox="1"/>
          <p:nvPr/>
        </p:nvSpPr>
        <p:spPr>
          <a:xfrm>
            <a:off x="4836795" y="3286358"/>
            <a:ext cx="1022350" cy="7835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解决测量等分问题</a:t>
            </a:r>
            <a:endParaRPr lang="zh-CN" altLang="en-US" sz="1500" b="1" i="0">
              <a:solidFill>
                <a:srgbClr val="0000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2" name="形状25"/>
          <p:cNvSpPr txBox="1"/>
          <p:nvPr/>
        </p:nvSpPr>
        <p:spPr>
          <a:xfrm>
            <a:off x="4874895" y="4140433"/>
            <a:ext cx="1027113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引入了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分数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形状26"/>
          <p:cNvSpPr txBox="1"/>
          <p:nvPr/>
        </p:nvSpPr>
        <p:spPr>
          <a:xfrm>
            <a:off x="7149783" y="4142021"/>
            <a:ext cx="1098550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4" name="形状27"/>
          <p:cNvSpPr txBox="1"/>
          <p:nvPr/>
        </p:nvSpPr>
        <p:spPr>
          <a:xfrm>
            <a:off x="6988175" y="3320013"/>
            <a:ext cx="1414145" cy="78359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解决度量正方形对角线等问题</a:t>
            </a:r>
            <a:endParaRPr lang="zh-CN" altLang="en-US" sz="1500" b="1" i="0">
              <a:solidFill>
                <a:srgbClr val="0000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5" name="形状28"/>
          <p:cNvSpPr txBox="1"/>
          <p:nvPr/>
        </p:nvSpPr>
        <p:spPr>
          <a:xfrm>
            <a:off x="7156133" y="4140433"/>
            <a:ext cx="1027112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引入了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无理数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形状29"/>
          <p:cNvSpPr txBox="1"/>
          <p:nvPr/>
        </p:nvSpPr>
        <p:spPr>
          <a:xfrm>
            <a:off x="760095" y="3494321"/>
            <a:ext cx="1027113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0000FF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计数的需要</a:t>
            </a:r>
            <a:endParaRPr lang="zh-CN" altLang="en-US" sz="1500" b="1" i="0">
              <a:solidFill>
                <a:srgbClr val="0000FF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7" name="形状30"/>
          <p:cNvSpPr txBox="1"/>
          <p:nvPr/>
        </p:nvSpPr>
        <p:spPr>
          <a:xfrm>
            <a:off x="731520" y="4164246"/>
            <a:ext cx="1028700" cy="55308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引入了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自然数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形状31"/>
          <p:cNvSpPr txBox="1"/>
          <p:nvPr/>
        </p:nvSpPr>
        <p:spPr>
          <a:xfrm>
            <a:off x="9200833" y="4142021"/>
            <a:ext cx="1098550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9" name="文本6"/>
          <p:cNvSpPr txBox="1"/>
          <p:nvPr/>
        </p:nvSpPr>
        <p:spPr>
          <a:xfrm>
            <a:off x="10414000" y="3925168"/>
            <a:ext cx="603250" cy="5588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1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0" name="文本7"/>
          <p:cNvSpPr txBox="1"/>
          <p:nvPr/>
        </p:nvSpPr>
        <p:spPr>
          <a:xfrm>
            <a:off x="151362" y="2719054"/>
            <a:ext cx="3143250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从社会实践来看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" name="形状32"/>
          <p:cNvSpPr txBox="1"/>
          <p:nvPr/>
        </p:nvSpPr>
        <p:spPr>
          <a:xfrm>
            <a:off x="9273858" y="3420661"/>
            <a:ext cx="984250" cy="554037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引入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algn="ctr">
              <a:lnSpc>
                <a:spcPts val="1800"/>
              </a:lnSpc>
            </a:pPr>
            <a:r>
              <a:rPr lang="zh-CN" altLang="en-US" sz="1500" b="1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新数</a:t>
            </a:r>
            <a:endParaRPr lang="zh-CN" altLang="en-US" sz="1500" b="1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42" name="图片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7120" y="4620578"/>
            <a:ext cx="2104358" cy="1637443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-170180" y="-361950"/>
            <a:ext cx="3248025" cy="1132205"/>
          </a:xfrm>
          <a:prstGeom prst="rect">
            <a:avLst/>
          </a:prstGeom>
        </p:spPr>
      </p:pic>
      <p:sp>
        <p:nvSpPr>
          <p:cNvPr id="44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697865" y="-2349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0" grpId="0" animBg="1"/>
      <p:bldP spid="36" grpId="0" animBg="1"/>
      <p:bldP spid="37" grpId="0" animBg="1"/>
      <p:bldP spid="23" grpId="0" animBg="1"/>
      <p:bldP spid="22" grpId="0" animBg="1"/>
      <p:bldP spid="28" grpId="0" animBg="1"/>
      <p:bldP spid="29" grpId="0" animBg="1"/>
      <p:bldP spid="27" grpId="0" animBg="1"/>
      <p:bldP spid="24" grpId="0" animBg="1"/>
      <p:bldP spid="31" grpId="0" animBg="1"/>
      <p:bldP spid="32" grpId="0" animBg="1"/>
      <p:bldP spid="30" grpId="0" animBg="1"/>
      <p:bldP spid="25" grpId="0" animBg="1"/>
      <p:bldP spid="34" grpId="0" animBg="1"/>
      <p:bldP spid="35" grpId="0" animBg="1"/>
      <p:bldP spid="33" grpId="0" animBg="1"/>
      <p:bldP spid="26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10883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1" name="形状18"/>
          <p:cNvSpPr txBox="1"/>
          <p:nvPr/>
        </p:nvSpPr>
        <p:spPr>
          <a:xfrm>
            <a:off x="0" y="704850"/>
            <a:ext cx="12238990" cy="607695"/>
          </a:xfrm>
          <a:prstGeom prst="rect">
            <a:avLst/>
          </a:prstGeom>
          <a:solidFill>
            <a:srgbClr val="B3C6E7">
              <a:alpha val="6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t"/>
          <a:lstStyle/>
          <a:p>
            <a:pPr marL="0" indent="0" algn="l">
              <a:lnSpc>
                <a:spcPts val="4000"/>
              </a:lnSpc>
              <a:buFont typeface="Arial" panose="020B0604020202020204"/>
              <a:buNone/>
            </a:pPr>
            <a:r>
              <a:rPr lang="en-US" altLang="zh-CN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你能借助下面的方程，从解方程的角度加以说明吗？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形状19"/>
          <p:cNvSpPr txBox="1"/>
          <p:nvPr/>
        </p:nvSpPr>
        <p:spPr>
          <a:xfrm>
            <a:off x="252730" y="1237615"/>
            <a:ext cx="9051925" cy="167894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）在自然数集中求方程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+1=0 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的解；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0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）在整数集中求方程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2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-1=0 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的解；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53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）在有理数集中求方程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zh-CN" altLang="en-US" sz="2800" b="1" i="1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3725" b="1" i="0" baseline="3000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-2=0 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</a:t>
            </a: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.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文本2"/>
          <p:cNvSpPr txBox="1"/>
          <p:nvPr/>
        </p:nvSpPr>
        <p:spPr>
          <a:xfrm>
            <a:off x="308293" y="2883218"/>
            <a:ext cx="4397375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300"/>
              </a:lnSpc>
            </a:pPr>
            <a:r>
              <a:rPr lang="zh-CN" altLang="en-US" sz="2800" b="1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从数学发展的角度来看</a:t>
            </a:r>
            <a:endParaRPr lang="zh-CN" altLang="en-US" sz="2800" b="1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形状20"/>
          <p:cNvSpPr txBox="1"/>
          <p:nvPr/>
        </p:nvSpPr>
        <p:spPr>
          <a:xfrm>
            <a:off x="1316990" y="4451985"/>
            <a:ext cx="5167313" cy="43021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2600"/>
              </a:lnSpc>
            </a:pP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）在整数集中求方程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2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1=0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的解；</a:t>
            </a:r>
            <a:endParaRPr lang="zh-CN" altLang="en-US" sz="22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形状21"/>
          <p:cNvSpPr txBox="1"/>
          <p:nvPr/>
        </p:nvSpPr>
        <p:spPr>
          <a:xfrm>
            <a:off x="4934585" y="3928110"/>
            <a:ext cx="1232535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无解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6" name="形状22"/>
          <p:cNvSpPr txBox="1"/>
          <p:nvPr/>
        </p:nvSpPr>
        <p:spPr>
          <a:xfrm>
            <a:off x="5976620" y="3928110"/>
            <a:ext cx="119380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有解</a:t>
            </a:r>
            <a:endParaRPr lang="zh-CN" altLang="en-US" sz="1800" b="0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7" name="形状23"/>
          <p:cNvSpPr txBox="1"/>
          <p:nvPr/>
        </p:nvSpPr>
        <p:spPr>
          <a:xfrm>
            <a:off x="5976620" y="4451985"/>
            <a:ext cx="135509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无解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8" name="形状24"/>
          <p:cNvSpPr txBox="1"/>
          <p:nvPr/>
        </p:nvSpPr>
        <p:spPr>
          <a:xfrm>
            <a:off x="7141210" y="4451985"/>
            <a:ext cx="136525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有解</a:t>
            </a:r>
            <a:endParaRPr lang="zh-CN" altLang="en-US" sz="1800" b="0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9" name="形状25"/>
          <p:cNvSpPr txBox="1"/>
          <p:nvPr/>
        </p:nvSpPr>
        <p:spPr>
          <a:xfrm>
            <a:off x="8442325" y="5035550"/>
            <a:ext cx="118110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有解</a:t>
            </a:r>
            <a:endParaRPr lang="zh-CN" altLang="en-US" sz="1800" b="0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0" name="形状26"/>
          <p:cNvSpPr txBox="1"/>
          <p:nvPr/>
        </p:nvSpPr>
        <p:spPr>
          <a:xfrm>
            <a:off x="7285990" y="5034915"/>
            <a:ext cx="134747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无解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1" name="形状27"/>
          <p:cNvSpPr txBox="1"/>
          <p:nvPr/>
        </p:nvSpPr>
        <p:spPr>
          <a:xfrm>
            <a:off x="2442845" y="5004753"/>
            <a:ext cx="5378450" cy="430212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3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）在有理数集中求</a:t>
            </a:r>
            <a:r>
              <a:rPr lang="zh-CN" altLang="en-US" sz="22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925" b="0" i="0" baseline="3000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2=0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方程的解；</a:t>
            </a:r>
            <a:endParaRPr lang="zh-CN" altLang="en-US" sz="22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形状28"/>
          <p:cNvSpPr txBox="1"/>
          <p:nvPr/>
        </p:nvSpPr>
        <p:spPr>
          <a:xfrm>
            <a:off x="3793490" y="5595620"/>
            <a:ext cx="5167313" cy="430213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3500"/>
              </a:lnSpc>
            </a:pP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4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）在实数集中求</a:t>
            </a:r>
            <a:r>
              <a:rPr lang="zh-CN" altLang="en-US" sz="22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925" b="0" i="0" baseline="3000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2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1=0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方程的解．</a:t>
            </a:r>
            <a:endParaRPr lang="zh-CN" altLang="en-US" sz="22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形状29"/>
          <p:cNvSpPr txBox="1"/>
          <p:nvPr/>
        </p:nvSpPr>
        <p:spPr>
          <a:xfrm>
            <a:off x="8535670" y="5595620"/>
            <a:ext cx="1309370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无解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4" name="形状30"/>
          <p:cNvSpPr txBox="1"/>
          <p:nvPr/>
        </p:nvSpPr>
        <p:spPr>
          <a:xfrm>
            <a:off x="9654540" y="5595620"/>
            <a:ext cx="1358265" cy="368300"/>
          </a:xfrm>
          <a:prstGeom prst="rect">
            <a:avLst/>
          </a:prstGeom>
          <a:solidFill>
            <a:srgbClr val="D8E2F3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有解</a:t>
            </a:r>
            <a:endParaRPr lang="zh-CN" altLang="en-US" sz="1800" b="0" i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5" name="形状31"/>
          <p:cNvSpPr txBox="1"/>
          <p:nvPr/>
        </p:nvSpPr>
        <p:spPr>
          <a:xfrm>
            <a:off x="10073640" y="5020945"/>
            <a:ext cx="693738" cy="39878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400"/>
              </a:lnSpc>
            </a:pPr>
            <a:r>
              <a:rPr lang="zh-CN" altLang="en-US" sz="2000" b="1" i="0">
                <a:solidFill>
                  <a:srgbClr val="FF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？</a:t>
            </a:r>
            <a:endParaRPr lang="zh-CN" altLang="en-US" sz="2000" b="1" i="0">
              <a:solidFill>
                <a:srgbClr val="FF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6" name="形状32"/>
          <p:cNvSpPr txBox="1"/>
          <p:nvPr/>
        </p:nvSpPr>
        <p:spPr>
          <a:xfrm>
            <a:off x="465458" y="3893182"/>
            <a:ext cx="4897441" cy="430216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2600"/>
              </a:lnSpc>
            </a:pP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）在自然集中求方程</a:t>
            </a:r>
            <a:r>
              <a:rPr lang="zh-CN" altLang="en-US" sz="2200" b="0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x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+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1=0</a:t>
            </a:r>
            <a:r>
              <a:rPr lang="zh-CN" altLang="en-US" sz="2200" b="0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的解；</a:t>
            </a:r>
            <a:endParaRPr lang="zh-CN" altLang="en-US" sz="2200" b="0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" name="形状33"/>
          <p:cNvSpPr txBox="1"/>
          <p:nvPr/>
        </p:nvSpPr>
        <p:spPr>
          <a:xfrm>
            <a:off x="4715193" y="3247073"/>
            <a:ext cx="1450975" cy="64516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自然数集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2100"/>
              </a:lnSpc>
            </a:pPr>
            <a:r>
              <a:rPr lang="zh-CN" altLang="en-US" sz="1800" b="1" i="1">
                <a:solidFill>
                  <a:srgbClr val="00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N</a:t>
            </a:r>
            <a:endParaRPr lang="zh-CN" altLang="en-US" sz="1800" b="1" i="1">
              <a:solidFill>
                <a:srgbClr val="00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8" name="形状34"/>
          <p:cNvSpPr txBox="1"/>
          <p:nvPr/>
        </p:nvSpPr>
        <p:spPr>
          <a:xfrm>
            <a:off x="6061393" y="3246438"/>
            <a:ext cx="1162050" cy="64516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整数集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2100"/>
              </a:lnSpc>
            </a:pPr>
            <a:r>
              <a:rPr lang="zh-CN" altLang="en-US" sz="1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Z</a:t>
            </a:r>
            <a:endParaRPr lang="zh-CN" altLang="en-US" sz="1800" b="1" i="1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9" name="形状35"/>
          <p:cNvSpPr txBox="1"/>
          <p:nvPr/>
        </p:nvSpPr>
        <p:spPr>
          <a:xfrm>
            <a:off x="7147878" y="3785553"/>
            <a:ext cx="1562100" cy="64516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有理数集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2100"/>
              </a:lnSpc>
            </a:pPr>
            <a:r>
              <a:rPr lang="zh-CN" altLang="en-US" sz="1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Q</a:t>
            </a:r>
            <a:endParaRPr lang="zh-CN" altLang="en-US" sz="1800" b="1" i="1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0" name="形状36"/>
          <p:cNvSpPr txBox="1"/>
          <p:nvPr/>
        </p:nvSpPr>
        <p:spPr>
          <a:xfrm>
            <a:off x="8282305" y="4430713"/>
            <a:ext cx="1449388" cy="645160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ctr">
              <a:lnSpc>
                <a:spcPts val="2100"/>
              </a:lnSpc>
            </a:pPr>
            <a:r>
              <a:rPr lang="zh-CN" altLang="en-US" sz="1800" b="0" i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实数集</a:t>
            </a:r>
            <a:endParaRPr lang="zh-CN" altLang="en-US" sz="1800" b="0" i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algn="ctr">
              <a:lnSpc>
                <a:spcPts val="2100"/>
              </a:lnSpc>
            </a:pPr>
            <a:r>
              <a:rPr lang="zh-CN" altLang="en-US" sz="1800" b="1" i="1">
                <a:solidFill>
                  <a:srgbClr val="FF0000">
                    <a:alpha val="100000"/>
                  </a:srgbClr>
                </a:solidFill>
                <a:latin typeface="Times New Roman" panose="02020603050405020304"/>
                <a:ea typeface="Times New Roman" panose="02020603050405020304"/>
              </a:rPr>
              <a:t>R</a:t>
            </a:r>
            <a:endParaRPr lang="zh-CN" altLang="en-US" sz="1800" b="1" i="1">
              <a:solidFill>
                <a:srgbClr val="FF0000">
                  <a:alpha val="100000"/>
                </a:srgbClr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41" name="形状37"/>
          <p:cNvSpPr txBox="1"/>
          <p:nvPr/>
        </p:nvSpPr>
        <p:spPr>
          <a:xfrm rot="10800000" flipH="1">
            <a:off x="5808028" y="3566160"/>
            <a:ext cx="349250" cy="6350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2" name="形状38"/>
          <p:cNvSpPr txBox="1"/>
          <p:nvPr/>
        </p:nvSpPr>
        <p:spPr>
          <a:xfrm rot="10800000" flipH="1">
            <a:off x="6979603" y="3564255"/>
            <a:ext cx="287337" cy="1588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3" name="形状39"/>
          <p:cNvSpPr txBox="1"/>
          <p:nvPr/>
        </p:nvSpPr>
        <p:spPr>
          <a:xfrm>
            <a:off x="8257223" y="4208780"/>
            <a:ext cx="295275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4" name="形状40"/>
          <p:cNvSpPr txBox="1"/>
          <p:nvPr/>
        </p:nvSpPr>
        <p:spPr>
          <a:xfrm>
            <a:off x="9432608" y="4753610"/>
            <a:ext cx="295275" cy="80962"/>
          </a:xfrm>
          <a:prstGeom prst="line">
            <a:avLst/>
          </a:prstGeom>
          <a:solidFill>
            <a:srgbClr val="FFFFFF">
              <a:alpha val="0"/>
            </a:srgbClr>
          </a:solidFill>
          <a:ln w="80962">
            <a:solidFill>
              <a:srgbClr val="000000">
                <a:alpha val="100000"/>
              </a:srgbClr>
            </a:solidFill>
            <a:prstDash val="solid"/>
            <a:headEnd type="none" w="med" len="med"/>
            <a:tailEnd type="stealth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5" name="形状41"/>
          <p:cNvSpPr txBox="1"/>
          <p:nvPr/>
        </p:nvSpPr>
        <p:spPr>
          <a:xfrm>
            <a:off x="781383" y="5973013"/>
            <a:ext cx="9539605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t"/>
          <a:lstStyle/>
          <a:p>
            <a:pPr marL="0" algn="l">
              <a:lnSpc>
                <a:spcPts val="2800"/>
              </a:lnSpc>
            </a:pPr>
            <a:r>
              <a:rPr lang="zh-CN" altLang="en-US" sz="24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数系的每一次扩充解决了原有数集中某种运算不能解决的问题．</a:t>
            </a:r>
            <a:endParaRPr lang="zh-CN" altLang="en-US" sz="2400" b="1" i="0">
              <a:solidFill>
                <a:srgbClr val="00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-160020" y="-321310"/>
            <a:ext cx="3248025" cy="1132205"/>
          </a:xfrm>
          <a:prstGeom prst="rect">
            <a:avLst/>
          </a:prstGeom>
        </p:spPr>
      </p:pic>
      <p:sp>
        <p:nvSpPr>
          <p:cNvPr id="47" name="标题 8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568325" y="-20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3" name="形状1"/>
          <p:cNvSpPr txBox="1"/>
          <p:nvPr/>
        </p:nvSpPr>
        <p:spPr>
          <a:xfrm>
            <a:off x="0" y="810883"/>
            <a:ext cx="12192000" cy="5745192"/>
          </a:xfrm>
          <a:prstGeom prst="rect">
            <a:avLst/>
          </a:prstGeom>
          <a:solidFill>
            <a:srgbClr val="F2F2F2">
              <a:alpha val="29803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>
            <a:off x="0" y="310243"/>
            <a:ext cx="1257300" cy="394298"/>
          </a:xfrm>
          <a:prstGeom prst="rect">
            <a:avLst/>
          </a:prstGeom>
          <a:solidFill>
            <a:srgbClr val="9B0000">
              <a:alpha val="10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文本1"/>
          <p:cNvSpPr txBox="1"/>
          <p:nvPr/>
        </p:nvSpPr>
        <p:spPr>
          <a:xfrm>
            <a:off x="1264206" y="169621"/>
            <a:ext cx="2253498" cy="71247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1" i="0">
                <a:solidFill>
                  <a:srgbClr val="0000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探究新知</a:t>
            </a:r>
            <a:endParaRPr lang="zh-CN" altLang="en-US" sz="2800" b="1" i="0">
              <a:solidFill>
                <a:srgbClr val="0000F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形状3"/>
          <p:cNvSpPr txBox="1"/>
          <p:nvPr/>
        </p:nvSpPr>
        <p:spPr>
          <a:xfrm>
            <a:off x="3447415" y="310515"/>
            <a:ext cx="3891915" cy="394335"/>
          </a:xfrm>
          <a:prstGeom prst="rect">
            <a:avLst/>
          </a:prstGeom>
          <a:solidFill>
            <a:srgbClr val="9B0000">
              <a:alpha val="100000"/>
            </a:srgbClr>
          </a:solidFill>
          <a:ln w="12700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1" name="公式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916" y="710394"/>
            <a:ext cx="2126098" cy="954505"/>
          </a:xfrm>
          <a:prstGeom prst="rect">
            <a:avLst/>
          </a:prstGeom>
        </p:spPr>
      </p:pic>
      <p:pic>
        <p:nvPicPr>
          <p:cNvPr id="22" name="公式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4204" y="785470"/>
            <a:ext cx="11917030" cy="804046"/>
          </a:xfrm>
          <a:prstGeom prst="rect">
            <a:avLst/>
          </a:prstGeom>
        </p:spPr>
      </p:pic>
      <p:grpSp>
        <p:nvGrpSpPr>
          <p:cNvPr id="23" name="组合1"/>
          <p:cNvGrpSpPr/>
          <p:nvPr/>
        </p:nvGrpSpPr>
        <p:grpSpPr>
          <a:xfrm>
            <a:off x="682080" y="1643181"/>
            <a:ext cx="10206938" cy="4398831"/>
            <a:chOff x="0" y="0"/>
            <a:chExt cx="10206938" cy="4398831"/>
          </a:xfrm>
        </p:grpSpPr>
        <p:sp>
          <p:nvSpPr>
            <p:cNvPr id="24" name="形状18"/>
            <p:cNvSpPr txBox="1"/>
            <p:nvPr/>
          </p:nvSpPr>
          <p:spPr>
            <a:xfrm>
              <a:off x="351106" y="76634"/>
              <a:ext cx="9855832" cy="4322197"/>
            </a:xfrm>
            <a:custGeom>
              <a:avLst/>
              <a:gdLst>
                <a:gd name="connsiteX0" fmla="*/ 720366 w 9855832"/>
                <a:gd name="connsiteY0" fmla="*/ 0 h 4322197"/>
                <a:gd name="connsiteX1" fmla="*/ 9135466 w 9855832"/>
                <a:gd name="connsiteY1" fmla="*/ 0 h 4322197"/>
                <a:gd name="connsiteX2" fmla="*/ 9326519 w 9855832"/>
                <a:gd name="connsiteY2" fmla="*/ 0 h 4322197"/>
                <a:gd name="connsiteX3" fmla="*/ 9779937 w 9855832"/>
                <a:gd name="connsiteY3" fmla="*/ 346085 h 4322197"/>
                <a:gd name="connsiteX4" fmla="*/ 9855832 w 9855832"/>
                <a:gd name="connsiteY4" fmla="*/ 3601831 h 4322197"/>
                <a:gd name="connsiteX5" fmla="*/ 9855832 w 9855832"/>
                <a:gd name="connsiteY5" fmla="*/ 3792884 h 4322197"/>
                <a:gd name="connsiteX6" fmla="*/ 9509746 w 9855832"/>
                <a:gd name="connsiteY6" fmla="*/ 4246302 h 4322197"/>
                <a:gd name="connsiteX7" fmla="*/ 720366 w 9855832"/>
                <a:gd name="connsiteY7" fmla="*/ 4322197 h 4322197"/>
                <a:gd name="connsiteX8" fmla="*/ 322519 w 9855832"/>
                <a:gd name="connsiteY8" fmla="*/ 4322197 h 4322197"/>
                <a:gd name="connsiteX9" fmla="*/ 0 w 9855832"/>
                <a:gd name="connsiteY9" fmla="*/ 720366 h 4322197"/>
                <a:gd name="connsiteX10" fmla="*/ 0 w 9855832"/>
                <a:gd name="connsiteY10" fmla="*/ 322519 h 4322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855832" h="4322197">
                  <a:moveTo>
                    <a:pt x="720366" y="0"/>
                  </a:moveTo>
                  <a:lnTo>
                    <a:pt x="9135466" y="0"/>
                  </a:lnTo>
                  <a:cubicBezTo>
                    <a:pt x="9326519" y="0"/>
                    <a:pt x="9509746" y="75895"/>
                    <a:pt x="9644842" y="210990"/>
                  </a:cubicBezTo>
                  <a:cubicBezTo>
                    <a:pt x="9779937" y="346085"/>
                    <a:pt x="9855832" y="529313"/>
                    <a:pt x="9855832" y="720366"/>
                  </a:cubicBezTo>
                  <a:lnTo>
                    <a:pt x="9855832" y="3601831"/>
                  </a:lnTo>
                  <a:cubicBezTo>
                    <a:pt x="9855832" y="3792884"/>
                    <a:pt x="9779937" y="3976112"/>
                    <a:pt x="9644842" y="4111207"/>
                  </a:cubicBezTo>
                  <a:cubicBezTo>
                    <a:pt x="9509746" y="4246302"/>
                    <a:pt x="9326519" y="4322197"/>
                    <a:pt x="9135466" y="4322197"/>
                  </a:cubicBezTo>
                  <a:lnTo>
                    <a:pt x="720366" y="4322197"/>
                  </a:lnTo>
                  <a:cubicBezTo>
                    <a:pt x="322519" y="4322197"/>
                    <a:pt x="0" y="3999678"/>
                    <a:pt x="0" y="3601831"/>
                  </a:cubicBezTo>
                  <a:lnTo>
                    <a:pt x="0" y="720366"/>
                  </a:lnTo>
                  <a:cubicBezTo>
                    <a:pt x="0" y="322519"/>
                    <a:pt x="322519" y="0"/>
                    <a:pt x="720366" y="0"/>
                  </a:cubicBezTo>
                  <a:close/>
                </a:path>
              </a:pathLst>
            </a:custGeom>
            <a:solidFill>
              <a:srgbClr val="E4E4E6">
                <a:alpha val="100000"/>
              </a:srgbClr>
            </a:solidFill>
            <a:ln w="9525">
              <a:solidFill>
                <a:srgbClr val="3B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l"/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1545年意大利有名的数学“怪杰”</a:t>
              </a:r>
              <a:r>
                <a:rPr lang="zh-CN" altLang="en-US" sz="3000" b="1" i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卡尔丹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第一次开始讨论负数开平方的问题，当时这种数被他称作“诡辩”.几乎过了100年，法国数学家</a:t>
              </a:r>
              <a:r>
                <a:rPr lang="zh-CN" altLang="en-US" sz="3000" b="1" i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笛卡尔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才给这种“虚幻之数”取了一个名字--虚数，1777年瑞士数学家</a:t>
              </a:r>
              <a:r>
                <a:rPr lang="zh-CN" altLang="en-US" sz="3000" b="1" i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欧拉</a:t>
              </a:r>
              <a:r>
                <a:rPr lang="zh-CN" altLang="en-US" sz="3000" b="1" i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还是说这种数只是存在于“幻想之中”并用i ( imaginary,即虚幻的缩写)来表示它的单位。直到1801年，德国数学家高斯系统地使用了i这个符号，于是使之通行于世。</a:t>
              </a:r>
              <a:endParaRPr lang="zh-CN" altLang="en-US" sz="30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25" name="形状19"/>
            <p:cNvSpPr txBox="1"/>
            <p:nvPr/>
          </p:nvSpPr>
          <p:spPr>
            <a:xfrm rot="20256000">
              <a:off x="0" y="0"/>
              <a:ext cx="1771491" cy="534790"/>
            </a:xfrm>
            <a:prstGeom prst="rect">
              <a:avLst/>
            </a:prstGeom>
            <a:solidFill>
              <a:srgbClr val="E4E4E6">
                <a:alpha val="100000"/>
              </a:srgbClr>
            </a:solidFill>
            <a:ln w="9525">
              <a:solidFill>
                <a:srgbClr val="3B00FF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3000" b="1" i="0">
                  <a:solidFill>
                    <a:srgbClr val="FF0000">
                      <a:alpha val="100000"/>
                    </a:srgbClr>
                  </a:solidFill>
                  <a:latin typeface="Arial" panose="020B0604020202020204"/>
                  <a:ea typeface="Arial" panose="020B0604020202020204"/>
                </a:rPr>
                <a:t>历史再现</a:t>
              </a:r>
              <a:endParaRPr lang="zh-CN" altLang="en-US" sz="3000" b="1" i="0">
                <a:solidFill>
                  <a:srgbClr val="FF0000">
                    <a:alpha val="100000"/>
                  </a:srgbClr>
                </a:solidFill>
                <a:latin typeface="Arial" panose="020B0604020202020204"/>
                <a:ea typeface="Arial" panose="020B0604020202020204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 r:link="rId2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sp>
        <p:nvSpPr>
          <p:cNvPr id="7" name="形状4"/>
          <p:cNvSpPr txBox="1"/>
          <p:nvPr/>
        </p:nvSpPr>
        <p:spPr>
          <a:xfrm>
            <a:off x="0" y="6673774"/>
            <a:ext cx="7872036" cy="184226"/>
          </a:xfrm>
          <a:custGeom>
            <a:avLst/>
            <a:gdLst>
              <a:gd name="connsiteX0" fmla="*/ 0 w 7872036"/>
              <a:gd name="connsiteY0" fmla="*/ 0 h 184226"/>
              <a:gd name="connsiteX1" fmla="*/ 7872032 w 7872036"/>
              <a:gd name="connsiteY1" fmla="*/ 0 h 184226"/>
              <a:gd name="connsiteX2" fmla="*/ 7825978 w 7872036"/>
              <a:gd name="connsiteY2" fmla="*/ 184223 h 184226"/>
              <a:gd name="connsiteX3" fmla="*/ 0 w 7872036"/>
              <a:gd name="connsiteY3" fmla="*/ 184223 h 184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72032" h="184223">
                <a:moveTo>
                  <a:pt x="0" y="0"/>
                </a:moveTo>
                <a:lnTo>
                  <a:pt x="7872032" y="0"/>
                </a:lnTo>
                <a:lnTo>
                  <a:pt x="7825978" y="184223"/>
                </a:lnTo>
                <a:lnTo>
                  <a:pt x="0" y="184223"/>
                </a:lnTo>
                <a:close/>
              </a:path>
            </a:pathLst>
          </a:custGeom>
          <a:solidFill>
            <a:srgbClr val="9B0002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形状5"/>
          <p:cNvSpPr txBox="1"/>
          <p:nvPr/>
        </p:nvSpPr>
        <p:spPr>
          <a:xfrm>
            <a:off x="795456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形状6"/>
          <p:cNvSpPr txBox="1"/>
          <p:nvPr/>
        </p:nvSpPr>
        <p:spPr>
          <a:xfrm>
            <a:off x="828236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0" name="形状7"/>
          <p:cNvSpPr txBox="1"/>
          <p:nvPr/>
        </p:nvSpPr>
        <p:spPr>
          <a:xfrm>
            <a:off x="861016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形状8"/>
          <p:cNvSpPr txBox="1"/>
          <p:nvPr/>
        </p:nvSpPr>
        <p:spPr>
          <a:xfrm>
            <a:off x="8937964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>
            <a:off x="9265763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>
            <a:off x="9593562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>
            <a:off x="9921361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>
            <a:off x="10249160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>
            <a:off x="10576959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>
            <a:off x="10904758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8" name="形状15"/>
          <p:cNvSpPr txBox="1"/>
          <p:nvPr/>
        </p:nvSpPr>
        <p:spPr>
          <a:xfrm>
            <a:off x="11232557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形状16"/>
          <p:cNvSpPr txBox="1"/>
          <p:nvPr/>
        </p:nvSpPr>
        <p:spPr>
          <a:xfrm>
            <a:off x="11560356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0" name="形状17"/>
          <p:cNvSpPr txBox="1"/>
          <p:nvPr/>
        </p:nvSpPr>
        <p:spPr>
          <a:xfrm>
            <a:off x="11888155" y="6673774"/>
            <a:ext cx="245268" cy="184226"/>
          </a:xfrm>
          <a:prstGeom prst="parallelogram">
            <a:avLst/>
          </a:prstGeom>
          <a:solidFill>
            <a:srgbClr val="9B0000">
              <a:alpha val="100000"/>
            </a:srgbClr>
          </a:solidFill>
          <a:ln w="17462">
            <a:solidFill>
              <a:srgbClr val="FFFFFF">
                <a:alpha val="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21" name="组织结构图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3095" y="1087745"/>
            <a:ext cx="6591300" cy="1933575"/>
          </a:xfrm>
          <a:prstGeom prst="rect">
            <a:avLst/>
          </a:prstGeom>
        </p:spPr>
      </p:pic>
      <p:grpSp>
        <p:nvGrpSpPr>
          <p:cNvPr id="22" name="组合1"/>
          <p:cNvGrpSpPr/>
          <p:nvPr/>
        </p:nvGrpSpPr>
        <p:grpSpPr>
          <a:xfrm>
            <a:off x="3753069" y="3837400"/>
            <a:ext cx="5032661" cy="447675"/>
            <a:chOff x="0" y="0"/>
            <a:chExt cx="5032661" cy="447675"/>
          </a:xfrm>
        </p:grpSpPr>
        <p:sp>
          <p:nvSpPr>
            <p:cNvPr id="23" name="形状18"/>
            <p:cNvSpPr txBox="1"/>
            <p:nvPr/>
          </p:nvSpPr>
          <p:spPr>
            <a:xfrm>
              <a:off x="26496" y="0"/>
              <a:ext cx="4732921" cy="447675"/>
            </a:xfrm>
            <a:prstGeom prst="roundRect">
              <a:avLst/>
            </a:prstGeom>
            <a:solidFill>
              <a:srgbClr val="ECD882">
                <a:alpha val="100000"/>
              </a:srgbClr>
            </a:solidFill>
            <a:ln w="17462">
              <a:solidFill>
                <a:srgbClr val="FFFFFF">
                  <a:alpha val="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4" name="形状19"/>
            <p:cNvSpPr txBox="1"/>
            <p:nvPr/>
          </p:nvSpPr>
          <p:spPr>
            <a:xfrm>
              <a:off x="0" y="8890"/>
              <a:ext cx="5032661" cy="429895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  <a:prstDash val="solid"/>
            </a:ln>
          </p:spPr>
          <p:txBody>
            <a:bodyPr anchor="t"/>
            <a:lstStyle/>
            <a:p>
              <a:pPr marL="0" algn="l">
                <a:lnSpc>
                  <a:spcPts val="2600"/>
                </a:lnSpc>
              </a:pPr>
              <a:r>
                <a:rPr lang="zh-CN" altLang="en-US" sz="2200" b="0" i="0">
                  <a:solidFill>
                    <a:srgbClr val="FF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</a:rPr>
                <a:t>如果没有运算，数只是孤立的符号！</a:t>
              </a:r>
              <a:endParaRPr lang="zh-CN" altLang="en-US" sz="2200" b="0" i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26" name="标题 8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pic>
        <p:nvPicPr>
          <p:cNvPr id="27" name="公式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144" y="4370702"/>
            <a:ext cx="2126098" cy="954505"/>
          </a:xfrm>
          <a:prstGeom prst="rect">
            <a:avLst/>
          </a:prstGeom>
        </p:spPr>
      </p:pic>
      <p:pic>
        <p:nvPicPr>
          <p:cNvPr id="28" name="公式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5695" y="5251993"/>
            <a:ext cx="1117409" cy="838200"/>
          </a:xfrm>
          <a:prstGeom prst="rect">
            <a:avLst/>
          </a:prstGeom>
        </p:spPr>
      </p:pic>
      <p:pic>
        <p:nvPicPr>
          <p:cNvPr id="29" name="公式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6610" y="5251821"/>
            <a:ext cx="1681742" cy="83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591800" y="121666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28002" y="1076455"/>
            <a:ext cx="3035300" cy="6540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00" b="0" i="0">
                <a:solidFill>
                  <a:srgbClr val="000000">
                    <a:alpha val="100000"/>
                  </a:srgbClr>
                </a:solidFill>
                <a:effectLst>
                  <a:glow rad="38100">
                    <a:srgbClr val="04D321">
                      <a:alpha val="100000"/>
                    </a:srgbClr>
                  </a:glow>
                </a:effectLst>
                <a:latin typeface="黑体" panose="02010609060101010101" charset="-122"/>
                <a:ea typeface="黑体" panose="02010609060101010101" charset="-122"/>
              </a:rPr>
              <a:t>复数的代数形式</a:t>
            </a:r>
            <a:endParaRPr lang="zh-CN" altLang="en-US" sz="3200" b="0" i="0">
              <a:solidFill>
                <a:srgbClr val="000000">
                  <a:alpha val="100000"/>
                </a:srgbClr>
              </a:solidFill>
              <a:effectLst>
                <a:glow rad="38100">
                  <a:srgbClr val="04D321">
                    <a:alpha val="100000"/>
                  </a:srgbClr>
                </a:glo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形状1"/>
          <p:cNvSpPr txBox="1"/>
          <p:nvPr/>
        </p:nvSpPr>
        <p:spPr>
          <a:xfrm>
            <a:off x="4060831" y="1530320"/>
            <a:ext cx="540944" cy="564166"/>
          </a:xfrm>
          <a:custGeom>
            <a:avLst/>
            <a:gdLst>
              <a:gd name="connsiteX0" fmla="*/ 270472 w 540944"/>
              <a:gd name="connsiteY0" fmla="*/ 0 h 564166"/>
              <a:gd name="connsiteX1" fmla="*/ 419849 w 540944"/>
              <a:gd name="connsiteY1" fmla="*/ 0 h 564166"/>
              <a:gd name="connsiteX2" fmla="*/ 540944 w 540944"/>
              <a:gd name="connsiteY2" fmla="*/ 437873 h 564166"/>
              <a:gd name="connsiteX3" fmla="*/ 121094 w 540944"/>
              <a:gd name="connsiteY3" fmla="*/ 564166 h 564166"/>
              <a:gd name="connsiteX4" fmla="*/ 0 w 540944"/>
              <a:gd name="connsiteY4" fmla="*/ 126293 h 56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44" h="564166">
                <a:moveTo>
                  <a:pt x="270472" y="0"/>
                </a:moveTo>
                <a:cubicBezTo>
                  <a:pt x="419849" y="0"/>
                  <a:pt x="540944" y="126293"/>
                  <a:pt x="540944" y="282083"/>
                </a:cubicBezTo>
                <a:cubicBezTo>
                  <a:pt x="540944" y="437873"/>
                  <a:pt x="419849" y="564166"/>
                  <a:pt x="270472" y="564166"/>
                </a:cubicBezTo>
                <a:cubicBezTo>
                  <a:pt x="121094" y="564166"/>
                  <a:pt x="0" y="437873"/>
                  <a:pt x="0" y="282083"/>
                </a:cubicBezTo>
                <a:cubicBezTo>
                  <a:pt x="0" y="126293"/>
                  <a:pt x="121094" y="0"/>
                  <a:pt x="270472" y="0"/>
                </a:cubicBezTo>
                <a:close/>
              </a:path>
            </a:pathLst>
          </a:custGeom>
          <a:solidFill>
            <a:srgbClr val="FFD7E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形状2"/>
          <p:cNvSpPr txBox="1"/>
          <p:nvPr/>
        </p:nvSpPr>
        <p:spPr>
          <a:xfrm>
            <a:off x="5097990" y="1393388"/>
            <a:ext cx="540944" cy="564166"/>
          </a:xfrm>
          <a:custGeom>
            <a:avLst/>
            <a:gdLst>
              <a:gd name="connsiteX0" fmla="*/ 270472 w 540944"/>
              <a:gd name="connsiteY0" fmla="*/ 0 h 564166"/>
              <a:gd name="connsiteX1" fmla="*/ 419849 w 540944"/>
              <a:gd name="connsiteY1" fmla="*/ 0 h 564166"/>
              <a:gd name="connsiteX2" fmla="*/ 540944 w 540944"/>
              <a:gd name="connsiteY2" fmla="*/ 437873 h 564166"/>
              <a:gd name="connsiteX3" fmla="*/ 121094 w 540944"/>
              <a:gd name="connsiteY3" fmla="*/ 564166 h 564166"/>
              <a:gd name="connsiteX4" fmla="*/ 0 w 540944"/>
              <a:gd name="connsiteY4" fmla="*/ 126293 h 564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944" h="564166">
                <a:moveTo>
                  <a:pt x="270472" y="0"/>
                </a:moveTo>
                <a:cubicBezTo>
                  <a:pt x="419849" y="0"/>
                  <a:pt x="540944" y="126293"/>
                  <a:pt x="540944" y="282083"/>
                </a:cubicBezTo>
                <a:cubicBezTo>
                  <a:pt x="540944" y="437873"/>
                  <a:pt x="419849" y="564166"/>
                  <a:pt x="270472" y="564166"/>
                </a:cubicBezTo>
                <a:cubicBezTo>
                  <a:pt x="121094" y="564166"/>
                  <a:pt x="0" y="437873"/>
                  <a:pt x="0" y="282083"/>
                </a:cubicBezTo>
                <a:cubicBezTo>
                  <a:pt x="0" y="126293"/>
                  <a:pt x="121094" y="0"/>
                  <a:pt x="270472" y="0"/>
                </a:cubicBezTo>
                <a:close/>
              </a:path>
            </a:pathLst>
          </a:custGeom>
          <a:solidFill>
            <a:srgbClr val="CCE2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pic>
        <p:nvPicPr>
          <p:cNvPr id="5" name="公式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5472" y="1255833"/>
            <a:ext cx="2179532" cy="838200"/>
          </a:xfrm>
          <a:prstGeom prst="rect">
            <a:avLst/>
          </a:prstGeom>
        </p:spPr>
      </p:pic>
      <p:sp>
        <p:nvSpPr>
          <p:cNvPr id="6" name="形状3"/>
          <p:cNvSpPr txBox="1"/>
          <p:nvPr/>
        </p:nvSpPr>
        <p:spPr>
          <a:xfrm>
            <a:off x="3925529" y="2467472"/>
            <a:ext cx="812082" cy="752551"/>
          </a:xfrm>
          <a:custGeom>
            <a:avLst/>
            <a:gdLst>
              <a:gd name="connsiteX0" fmla="*/ 408919 w 812082"/>
              <a:gd name="connsiteY0" fmla="*/ -360165 h 752551"/>
              <a:gd name="connsiteX1" fmla="*/ 537391 w 812082"/>
              <a:gd name="connsiteY1" fmla="*/ 21889 h 752551"/>
              <a:gd name="connsiteX2" fmla="*/ 564091 w 812082"/>
              <a:gd name="connsiteY2" fmla="*/ 29570 h 752551"/>
              <a:gd name="connsiteX3" fmla="*/ 709825 w 812082"/>
              <a:gd name="connsiteY3" fmla="*/ 86691 h 752551"/>
              <a:gd name="connsiteX4" fmla="*/ 812082 w 812082"/>
              <a:gd name="connsiteY4" fmla="*/ 584087 h 752551"/>
              <a:gd name="connsiteX5" fmla="*/ 181791 w 812082"/>
              <a:gd name="connsiteY5" fmla="*/ 752551 h 752551"/>
              <a:gd name="connsiteX6" fmla="*/ 0 w 812082"/>
              <a:gd name="connsiteY6" fmla="*/ 220417 h 752551"/>
              <a:gd name="connsiteX7" fmla="*/ 277381 w 812082"/>
              <a:gd name="connsiteY7" fmla="*/ 21115 h 752551"/>
              <a:gd name="connsiteX8" fmla="*/ 408919 w 812082"/>
              <a:gd name="connsiteY8" fmla="*/ -360165 h 75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082" h="1112716">
                <a:moveTo>
                  <a:pt x="408919" y="-360165"/>
                </a:moveTo>
                <a:lnTo>
                  <a:pt x="537391" y="21889"/>
                </a:lnTo>
                <a:lnTo>
                  <a:pt x="564091" y="29570"/>
                </a:lnTo>
                <a:cubicBezTo>
                  <a:pt x="709825" y="86691"/>
                  <a:pt x="812082" y="220417"/>
                  <a:pt x="812082" y="376276"/>
                </a:cubicBezTo>
                <a:cubicBezTo>
                  <a:pt x="812082" y="584087"/>
                  <a:pt x="630292" y="752551"/>
                  <a:pt x="406041" y="752551"/>
                </a:cubicBezTo>
                <a:cubicBezTo>
                  <a:pt x="181791" y="752551"/>
                  <a:pt x="0" y="584087"/>
                  <a:pt x="0" y="376276"/>
                </a:cubicBezTo>
                <a:cubicBezTo>
                  <a:pt x="0" y="220417"/>
                  <a:pt x="102257" y="86691"/>
                  <a:pt x="247992" y="29570"/>
                </a:cubicBezTo>
                <a:lnTo>
                  <a:pt x="277381" y="21115"/>
                </a:lnTo>
                <a:lnTo>
                  <a:pt x="408919" y="-360165"/>
                </a:lnTo>
                <a:close/>
              </a:path>
            </a:pathLst>
          </a:custGeom>
          <a:solidFill>
            <a:srgbClr val="FFD7E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实部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形状4"/>
          <p:cNvSpPr txBox="1"/>
          <p:nvPr/>
        </p:nvSpPr>
        <p:spPr>
          <a:xfrm>
            <a:off x="4962760" y="2437903"/>
            <a:ext cx="812082" cy="752551"/>
          </a:xfrm>
          <a:custGeom>
            <a:avLst/>
            <a:gdLst>
              <a:gd name="connsiteX0" fmla="*/ 408919 w 812082"/>
              <a:gd name="connsiteY0" fmla="*/ -360165 h 752551"/>
              <a:gd name="connsiteX1" fmla="*/ 537391 w 812082"/>
              <a:gd name="connsiteY1" fmla="*/ 21889 h 752551"/>
              <a:gd name="connsiteX2" fmla="*/ 564091 w 812082"/>
              <a:gd name="connsiteY2" fmla="*/ 29570 h 752551"/>
              <a:gd name="connsiteX3" fmla="*/ 709825 w 812082"/>
              <a:gd name="connsiteY3" fmla="*/ 86691 h 752551"/>
              <a:gd name="connsiteX4" fmla="*/ 812082 w 812082"/>
              <a:gd name="connsiteY4" fmla="*/ 584087 h 752551"/>
              <a:gd name="connsiteX5" fmla="*/ 181791 w 812082"/>
              <a:gd name="connsiteY5" fmla="*/ 752551 h 752551"/>
              <a:gd name="connsiteX6" fmla="*/ 0 w 812082"/>
              <a:gd name="connsiteY6" fmla="*/ 220417 h 752551"/>
              <a:gd name="connsiteX7" fmla="*/ 277381 w 812082"/>
              <a:gd name="connsiteY7" fmla="*/ 21115 h 752551"/>
              <a:gd name="connsiteX8" fmla="*/ 408919 w 812082"/>
              <a:gd name="connsiteY8" fmla="*/ -360165 h 752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082" h="1112716">
                <a:moveTo>
                  <a:pt x="408919" y="-360165"/>
                </a:moveTo>
                <a:lnTo>
                  <a:pt x="537391" y="21889"/>
                </a:lnTo>
                <a:lnTo>
                  <a:pt x="564091" y="29570"/>
                </a:lnTo>
                <a:cubicBezTo>
                  <a:pt x="709825" y="86691"/>
                  <a:pt x="812082" y="220417"/>
                  <a:pt x="812082" y="376276"/>
                </a:cubicBezTo>
                <a:cubicBezTo>
                  <a:pt x="812082" y="584087"/>
                  <a:pt x="630292" y="752551"/>
                  <a:pt x="406041" y="752551"/>
                </a:cubicBezTo>
                <a:cubicBezTo>
                  <a:pt x="181791" y="752551"/>
                  <a:pt x="0" y="584087"/>
                  <a:pt x="0" y="376276"/>
                </a:cubicBezTo>
                <a:cubicBezTo>
                  <a:pt x="0" y="220417"/>
                  <a:pt x="102257" y="86691"/>
                  <a:pt x="247992" y="29570"/>
                </a:cubicBezTo>
                <a:lnTo>
                  <a:pt x="277381" y="21115"/>
                </a:lnTo>
                <a:lnTo>
                  <a:pt x="408919" y="-360165"/>
                </a:lnTo>
                <a:close/>
              </a:path>
            </a:pathLst>
          </a:custGeom>
          <a:solidFill>
            <a:srgbClr val="CCE2FF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anchor="ctr"/>
          <a:lstStyle/>
          <a:p>
            <a:pPr marL="0" algn="ctr"/>
            <a:r>
              <a:rPr lang="zh-CN" altLang="en-US" sz="24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虚部</a:t>
            </a:r>
            <a:endParaRPr lang="zh-CN" altLang="en-US" sz="24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973395" y="3323168"/>
            <a:ext cx="5715000" cy="720442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100"/>
              </a:lnSpc>
            </a:pPr>
            <a:r>
              <a:rPr lang="zh-CN" altLang="en-US" sz="3430" b="1" i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问题：</a:t>
            </a:r>
            <a:r>
              <a:rPr lang="zh-CN" altLang="en-US" sz="343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复数可以分几类？</a:t>
            </a:r>
            <a:endParaRPr lang="zh-CN" altLang="en-US" sz="343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公式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510" y="1244994"/>
            <a:ext cx="1967625" cy="838676"/>
          </a:xfrm>
          <a:prstGeom prst="rect">
            <a:avLst/>
          </a:prstGeom>
        </p:spPr>
      </p:pic>
      <p:sp>
        <p:nvSpPr>
          <p:cNvPr id="11" name="文本3"/>
          <p:cNvSpPr txBox="1"/>
          <p:nvPr/>
        </p:nvSpPr>
        <p:spPr>
          <a:xfrm>
            <a:off x="5881986" y="1393375"/>
            <a:ext cx="428022" cy="711994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(</a:t>
            </a:r>
            <a:endParaRPr lang="zh-CN" altLang="en-US" sz="36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4"/>
          <p:cNvSpPr txBox="1"/>
          <p:nvPr/>
        </p:nvSpPr>
        <p:spPr>
          <a:xfrm>
            <a:off x="8101984" y="1301567"/>
            <a:ext cx="428022" cy="711994"/>
          </a:xfrm>
          <a:prstGeom prst="rect">
            <a:avLst/>
          </a:prstGeom>
          <a:noFill/>
        </p:spPr>
        <p:txBody>
          <a:bodyPr anchor="t"/>
          <a:lstStyle/>
          <a:p>
            <a:pPr marL="0" algn="r"/>
            <a:r>
              <a:rPr lang="zh-CN" altLang="en-US" sz="3600" b="1" i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)</a:t>
            </a:r>
            <a:endParaRPr lang="zh-CN" altLang="en-US" sz="3600" b="1" i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199" y="2495094"/>
            <a:ext cx="701592" cy="695325"/>
          </a:xfrm>
          <a:prstGeom prst="rect">
            <a:avLst/>
          </a:prstGeom>
        </p:spPr>
      </p:pic>
      <p:pic>
        <p:nvPicPr>
          <p:cNvPr id="14" name="公式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9154" y="2194881"/>
            <a:ext cx="4911061" cy="9952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455" y="4176395"/>
            <a:ext cx="9865995" cy="26816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3248025" cy="1132205"/>
          </a:xfrm>
          <a:prstGeom prst="rect">
            <a:avLst/>
          </a:prstGeom>
        </p:spPr>
      </p:pic>
      <p:sp>
        <p:nvSpPr>
          <p:cNvPr id="17" name="标题 8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036955" y="274955"/>
            <a:ext cx="2596515" cy="78232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kumimoji="0" lang="zh-CN" altLang="en-US" sz="3600" b="1" i="0" u="none" strike="noStrike" kern="1200" cap="none" spc="3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 algn="l">
              <a:buClrTx/>
              <a:buSzTx/>
            </a:pPr>
            <a:r>
              <a:rPr sz="3200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知识讲解</a:t>
            </a:r>
            <a:endParaRPr lang="zh-CN" altLang="en-US" sz="3200">
              <a:solidFill>
                <a:srgbClr val="FFFF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  <p:bldP spid="11" grpId="0"/>
      <p:bldP spid="12" grpId="0"/>
      <p:bldP spid="6" grpId="0" animBg="1"/>
      <p:bldP spid="7" grpId="0" animBg="1"/>
      <p:bldP spid="9" grpId="0"/>
    </p:bld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14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15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16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17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18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19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21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22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23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24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25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26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27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28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29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30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31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2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33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4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35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6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37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8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39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40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41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42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43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44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45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46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47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48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49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50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51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52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53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54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55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56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57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58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59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60.xml><?xml version="1.0" encoding="utf-8"?>
<p:tagLst xmlns:p="http://schemas.openxmlformats.org/presentationml/2006/main">
  <p:tag name="KSO_WM_BEAUTIFY_FLAG" val=""/>
  <p:tag name="KSO_WM_UNIT_PLACING_PICTURE_USER_VIEWPORT" val="{&quot;height&quot;:1782,&quot;width&quot;:5115}"/>
</p:tagLst>
</file>

<file path=ppt/tags/tag61.xml><?xml version="1.0" encoding="utf-8"?>
<p:tagLst xmlns:p="http://schemas.openxmlformats.org/presentationml/2006/main">
  <p:tag name="KSO_WM_BEAUTIFY_FLAG" val=""/>
  <p:tag name="KSO_WM_TAG_VERSION" val="1.0"/>
  <p:tag name="KSO_WM_TEMPLATE_CATEGORY" val="custom"/>
  <p:tag name="KSO_WM_TEMPLATE_INDEX" val="160394"/>
  <p:tag name="KSO_WM_UNIT_CLEAR" val="1"/>
  <p:tag name="KSO_WM_UNIT_COMPATIBLE" val="0"/>
  <p:tag name="KSO_WM_UNIT_HIGHLIGHT" val="0"/>
  <p:tag name="KSO_WM_UNIT_ID" val="custom160394_2*a*1"/>
  <p:tag name="KSO_WM_UNIT_INDEX" val="1"/>
  <p:tag name="KSO_WM_UNIT_ISCONTENTSTITLE" val="0"/>
  <p:tag name="KSO_WM_UNIT_LAYERLEVEL" val="1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" val=""/>
  <p:tag name="KSO_WM_UNIT_MEDIACOVER_TEXTSTATE" val="0"/>
  <p:tag name="KSO_WM_UNIT_MEDIACOVER_TRANSPARENCY" val="0.5"/>
  <p:tag name="KSO_WM_UNIT_PRESET_TEXT_INDEX" val="3"/>
  <p:tag name="KSO_WM_UNIT_PRESET_TEXT_LEN" val="17"/>
  <p:tag name="KSO_WM_UNIT_TYPE" val="a"/>
  <p:tag name="KSO_WM_UNIT_VALUE" val="66"/>
</p:tagLst>
</file>

<file path=ppt/tags/tag62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2472</Words>
  <Application>WPS 演示</Application>
  <PresentationFormat/>
  <Paragraphs>355</Paragraphs>
  <Slides>30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6" baseType="lpstr">
      <vt:lpstr>Arial</vt:lpstr>
      <vt:lpstr>宋体</vt:lpstr>
      <vt:lpstr>Wingdings</vt:lpstr>
      <vt:lpstr>黑体</vt:lpstr>
      <vt:lpstr>华文行楷</vt:lpstr>
      <vt:lpstr>微软雅黑</vt:lpstr>
      <vt:lpstr>楷体</vt:lpstr>
      <vt:lpstr>Arial</vt:lpstr>
      <vt:lpstr>Times New Roman</vt:lpstr>
      <vt:lpstr>等线</vt:lpstr>
      <vt:lpstr>Arial Unicode MS</vt:lpstr>
      <vt:lpstr>Calibri</vt:lpstr>
      <vt:lpstr>Tahoma</vt:lpstr>
      <vt:lpstr>Symbol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成功在望</cp:lastModifiedBy>
  <cp:revision>2</cp:revision>
  <cp:lastPrinted>2025-03-19T21:24:00Z</cp:lastPrinted>
  <dcterms:created xsi:type="dcterms:W3CDTF">2025-03-19T21:24:00Z</dcterms:created>
  <dcterms:modified xsi:type="dcterms:W3CDTF">2025-03-20T11:46:15Z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F4EDE2EE932449559A2EFE14F381771B</vt:lpwstr>
  </property>
  <property fmtid="{D5CDD505-2E9C-101B-9397-08002B2CF9AE}" pid="7" name="KSOProductBuildVer">
    <vt:lpwstr>2052-11.8.2.12094</vt:lpwstr>
  </property>
</Properties>
</file>