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doc" ContentType="application/msword"/>
  <Default Extension="bin" ContentType="application/vnd.openxmlformats-officedocument.oleObject"/>
  <Default Extension="png" ContentType="image/png"/>
  <Default Extension="wmf" ContentType="image/x-wmf"/>
  <Default Extension="gif" ContentType="image/gif"/>
  <Default Extension="emf" ContentType="image/x-em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6" r:id="rId3"/>
    <p:sldId id="259" r:id="rId4"/>
    <p:sldId id="322" r:id="rId5"/>
    <p:sldId id="260" r:id="rId6"/>
    <p:sldId id="284" r:id="rId7"/>
    <p:sldId id="285" r:id="rId8"/>
    <p:sldId id="364" r:id="rId9"/>
    <p:sldId id="365" r:id="rId10"/>
    <p:sldId id="286" r:id="rId11"/>
    <p:sldId id="359" r:id="rId12"/>
    <p:sldId id="360" r:id="rId13"/>
    <p:sldId id="362" r:id="rId14"/>
    <p:sldId id="361" r:id="rId15"/>
    <p:sldId id="363" r:id="rId16"/>
    <p:sldId id="275" r:id="rId17"/>
    <p:sldId id="276" r:id="rId18"/>
    <p:sldId id="355" r:id="rId19"/>
    <p:sldId id="354" r:id="rId20"/>
    <p:sldId id="356" r:id="rId21"/>
    <p:sldId id="357" r:id="rId22"/>
    <p:sldId id="358" r:id="rId23"/>
    <p:sldId id="296" r:id="rId24"/>
    <p:sldId id="353" r:id="rId25"/>
    <p:sldId id="300" r:id="rId26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tags" Target="tags/tag2.xml" /><Relationship Id="rId28" Type="http://schemas.openxmlformats.org/officeDocument/2006/relationships/presProps" Target="presProps.xml" /><Relationship Id="rId29" Type="http://schemas.openxmlformats.org/officeDocument/2006/relationships/viewProps" Target="viewProps.xml" /><Relationship Id="rId3" Type="http://schemas.openxmlformats.org/officeDocument/2006/relationships/slide" Target="slides/slide1.xml" /><Relationship Id="rId30" Type="http://schemas.openxmlformats.org/officeDocument/2006/relationships/theme" Target="theme/theme1.xml" /><Relationship Id="rId31" Type="http://schemas.openxmlformats.org/officeDocument/2006/relationships/tableStyles" Target="tableStyles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wmf" /><Relationship Id="rId2" Type="http://schemas.openxmlformats.org/officeDocument/2006/relationships/image" Target="../media/image5.wmf" /><Relationship Id="rId3" Type="http://schemas.openxmlformats.org/officeDocument/2006/relationships/image" Target="../media/image6.wmf" /></Relationships>
</file>

<file path=ppt/drawings/_rels/vmlDrawing10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9.wmf" /><Relationship Id="rId2" Type="http://schemas.openxmlformats.org/officeDocument/2006/relationships/image" Target="../media/image43.wmf" /><Relationship Id="rId3" Type="http://schemas.openxmlformats.org/officeDocument/2006/relationships/image" Target="../media/image44.wmf" /></Relationships>
</file>

<file path=ppt/drawings/_rels/vmlDrawing1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6.wmf" /><Relationship Id="rId2" Type="http://schemas.openxmlformats.org/officeDocument/2006/relationships/image" Target="../media/image47.wmf" /></Relationships>
</file>

<file path=ppt/drawings/_rels/vmlDrawing1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8.wmf" /><Relationship Id="rId2" Type="http://schemas.openxmlformats.org/officeDocument/2006/relationships/image" Target="../media/image49.wmf" /><Relationship Id="rId3" Type="http://schemas.openxmlformats.org/officeDocument/2006/relationships/image" Target="../media/image50.wmf" /><Relationship Id="rId4" Type="http://schemas.openxmlformats.org/officeDocument/2006/relationships/image" Target="../media/image51.wmf" /><Relationship Id="rId5" Type="http://schemas.openxmlformats.org/officeDocument/2006/relationships/image" Target="../media/image52.wmf" /></Relationships>
</file>

<file path=ppt/drawings/_rels/vmlDrawing1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4.wmf" /><Relationship Id="rId2" Type="http://schemas.openxmlformats.org/officeDocument/2006/relationships/image" Target="../media/image55.wmf" /><Relationship Id="rId3" Type="http://schemas.openxmlformats.org/officeDocument/2006/relationships/image" Target="../media/image56.wmf" /></Relationships>
</file>

<file path=ppt/drawings/_rels/vmlDrawing1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7.wmf" /></Relationships>
</file>

<file path=ppt/drawings/_rels/vmlDrawing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8.emf" /></Relationships>
</file>

<file path=ppt/drawings/_rels/vmlDrawing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9.wmf" /><Relationship Id="rId2" Type="http://schemas.openxmlformats.org/officeDocument/2006/relationships/image" Target="../media/image10.wmf" /></Relationships>
</file>

<file path=ppt/drawings/_rels/vmlDrawing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0.wmf" /></Relationships>
</file>

<file path=ppt/drawings/_rels/vmlDrawing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4.wmf" /><Relationship Id="rId2" Type="http://schemas.openxmlformats.org/officeDocument/2006/relationships/image" Target="../media/image15.wmf" /><Relationship Id="rId3" Type="http://schemas.openxmlformats.org/officeDocument/2006/relationships/image" Target="../media/image16.wmf" /><Relationship Id="rId4" Type="http://schemas.openxmlformats.org/officeDocument/2006/relationships/image" Target="../media/image17.wmf" /><Relationship Id="rId5" Type="http://schemas.openxmlformats.org/officeDocument/2006/relationships/image" Target="../media/image18.wmf" /><Relationship Id="rId6" Type="http://schemas.openxmlformats.org/officeDocument/2006/relationships/image" Target="../media/image19.wmf" /></Relationships>
</file>

<file path=ppt/drawings/_rels/vmlDrawing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0.wmf" /><Relationship Id="rId2" Type="http://schemas.openxmlformats.org/officeDocument/2006/relationships/image" Target="../media/image21.wmf" /></Relationships>
</file>

<file path=ppt/drawings/_rels/vmlDrawing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2.wmf" /><Relationship Id="rId2" Type="http://schemas.openxmlformats.org/officeDocument/2006/relationships/image" Target="../media/image23.wmf" /><Relationship Id="rId3" Type="http://schemas.openxmlformats.org/officeDocument/2006/relationships/image" Target="../media/image24.wmf" /><Relationship Id="rId4" Type="http://schemas.openxmlformats.org/officeDocument/2006/relationships/image" Target="../media/image25.wmf" /><Relationship Id="rId5" Type="http://schemas.openxmlformats.org/officeDocument/2006/relationships/image" Target="../media/image26.wmf" /><Relationship Id="rId6" Type="http://schemas.openxmlformats.org/officeDocument/2006/relationships/image" Target="../media/image27.wmf" /><Relationship Id="rId7" Type="http://schemas.openxmlformats.org/officeDocument/2006/relationships/image" Target="../media/image28.wmf" /></Relationships>
</file>

<file path=ppt/drawings/_rels/vmlDrawing8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9.wmf" /><Relationship Id="rId2" Type="http://schemas.openxmlformats.org/officeDocument/2006/relationships/image" Target="../media/image30.wmf" /><Relationship Id="rId3" Type="http://schemas.openxmlformats.org/officeDocument/2006/relationships/image" Target="../media/image31.wmf" /><Relationship Id="rId4" Type="http://schemas.openxmlformats.org/officeDocument/2006/relationships/image" Target="../media/image32.wmf" /><Relationship Id="rId5" Type="http://schemas.openxmlformats.org/officeDocument/2006/relationships/image" Target="../media/image33.wmf" /><Relationship Id="rId6" Type="http://schemas.openxmlformats.org/officeDocument/2006/relationships/image" Target="../media/image34.wmf" /><Relationship Id="rId7" Type="http://schemas.openxmlformats.org/officeDocument/2006/relationships/image" Target="../media/image35.wmf" /><Relationship Id="rId8" Type="http://schemas.openxmlformats.org/officeDocument/2006/relationships/image" Target="../media/image15.wmf" /></Relationships>
</file>

<file path=ppt/drawings/_rels/vmlDrawing9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6.wmf" /><Relationship Id="rId2" Type="http://schemas.openxmlformats.org/officeDocument/2006/relationships/image" Target="../media/image37.wmf" /><Relationship Id="rId3" Type="http://schemas.openxmlformats.org/officeDocument/2006/relationships/image" Target="../media/image30.wmf" /><Relationship Id="rId4" Type="http://schemas.openxmlformats.org/officeDocument/2006/relationships/image" Target="../media/image38.wmf" /><Relationship Id="rId5" Type="http://schemas.openxmlformats.org/officeDocument/2006/relationships/image" Target="../media/image32.wmf" /><Relationship Id="rId6" Type="http://schemas.openxmlformats.org/officeDocument/2006/relationships/image" Target="../media/image39.wmf" /><Relationship Id="rId7" Type="http://schemas.openxmlformats.org/officeDocument/2006/relationships/image" Target="../media/image40.wmf" /><Relationship Id="rId8" Type="http://schemas.openxmlformats.org/officeDocument/2006/relationships/image" Target="../media/image41.wmf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-635" y="0"/>
            <a:ext cx="12192635" cy="581660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235010" y="121191"/>
            <a:ext cx="288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384130" y="266501"/>
            <a:ext cx="216000" cy="21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1.png" /><Relationship Id="rId13" Type="http://schemas.openxmlformats.org/officeDocument/2006/relationships/image" Target="file:///D:\qq&#25991;&#20214;\712321467\Image\C2C\Image2\%7b75232B38-A165-1FB7-499C-2E1C792CACB5%7d.png" TargetMode="External" /><Relationship Id="rId14" Type="http://schemas.openxmlformats.org/officeDocument/2006/relationships/image" Target="../media/image2.png" /><Relationship Id="rId15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  <p:pic>
        <p:nvPicPr>
          <p:cNvPr id="9" name="图片 8" descr="logo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553575" y="-308610"/>
            <a:ext cx="2743200" cy="1403985"/>
          </a:xfrm>
          <a:prstGeom prst="rect">
            <a:avLst/>
          </a:prstGeom>
        </p:spPr>
      </p:pic>
      <p:pic>
        <p:nvPicPr>
          <p:cNvPr id="10" name="图片 1073743875" descr="学科网 zxxk.com"/>
          <p:cNvPicPr>
            <a:picLocks noChangeAspect="1"/>
          </p:cNvPicPr>
          <p:nvPr/>
        </p:nvPicPr>
        <p:blipFill>
          <a:blip r:embed="rId14" r:link="rId1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oleObject" Target="../embeddings/oleObject19.bin" TargetMode="Internal" /><Relationship Id="rId11" Type="http://schemas.openxmlformats.org/officeDocument/2006/relationships/image" Target="../media/image26.wmf" /><Relationship Id="rId12" Type="http://schemas.openxmlformats.org/officeDocument/2006/relationships/oleObject" Target="../embeddings/oleObject20.bin" TargetMode="Internal" /><Relationship Id="rId13" Type="http://schemas.openxmlformats.org/officeDocument/2006/relationships/image" Target="../media/image27.wmf" /><Relationship Id="rId14" Type="http://schemas.openxmlformats.org/officeDocument/2006/relationships/oleObject" Target="../embeddings/oleObject21.bin" TargetMode="Internal" /><Relationship Id="rId15" Type="http://schemas.openxmlformats.org/officeDocument/2006/relationships/image" Target="../media/image28.wmf" /><Relationship Id="rId16" Type="http://schemas.openxmlformats.org/officeDocument/2006/relationships/vmlDrawing" Target="../drawings/vmlDrawing7.vml" /><Relationship Id="rId2" Type="http://schemas.openxmlformats.org/officeDocument/2006/relationships/oleObject" Target="../embeddings/oleObject15.bin" TargetMode="Internal" /><Relationship Id="rId3" Type="http://schemas.openxmlformats.org/officeDocument/2006/relationships/image" Target="../media/image22.wmf" /><Relationship Id="rId4" Type="http://schemas.openxmlformats.org/officeDocument/2006/relationships/oleObject" Target="../embeddings/oleObject16.bin" TargetMode="Internal" /><Relationship Id="rId5" Type="http://schemas.openxmlformats.org/officeDocument/2006/relationships/image" Target="../media/image23.wmf" /><Relationship Id="rId6" Type="http://schemas.openxmlformats.org/officeDocument/2006/relationships/oleObject" Target="../embeddings/oleObject17.bin" TargetMode="Internal" /><Relationship Id="rId7" Type="http://schemas.openxmlformats.org/officeDocument/2006/relationships/image" Target="../media/image24.wmf" /><Relationship Id="rId8" Type="http://schemas.openxmlformats.org/officeDocument/2006/relationships/oleObject" Target="../embeddings/oleObject18.bin" TargetMode="Internal" /><Relationship Id="rId9" Type="http://schemas.openxmlformats.org/officeDocument/2006/relationships/image" Target="../media/image25.wmf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oleObject" Target="../embeddings/oleObject26.bin" TargetMode="Internal" /><Relationship Id="rId11" Type="http://schemas.openxmlformats.org/officeDocument/2006/relationships/image" Target="../media/image33.wmf" /><Relationship Id="rId12" Type="http://schemas.openxmlformats.org/officeDocument/2006/relationships/oleObject" Target="../embeddings/oleObject27.bin" TargetMode="Internal" /><Relationship Id="rId13" Type="http://schemas.openxmlformats.org/officeDocument/2006/relationships/image" Target="../media/image34.wmf" /><Relationship Id="rId14" Type="http://schemas.openxmlformats.org/officeDocument/2006/relationships/oleObject" Target="../embeddings/oleObject28.bin" TargetMode="Internal" /><Relationship Id="rId15" Type="http://schemas.openxmlformats.org/officeDocument/2006/relationships/image" Target="../media/image35.wmf" /><Relationship Id="rId16" Type="http://schemas.openxmlformats.org/officeDocument/2006/relationships/oleObject" Target="../embeddings/oleObject29.bin" TargetMode="Internal" /><Relationship Id="rId17" Type="http://schemas.openxmlformats.org/officeDocument/2006/relationships/image" Target="../media/image15.wmf" /><Relationship Id="rId18" Type="http://schemas.openxmlformats.org/officeDocument/2006/relationships/vmlDrawing" Target="../drawings/vmlDrawing8.vml" /><Relationship Id="rId2" Type="http://schemas.openxmlformats.org/officeDocument/2006/relationships/oleObject" Target="../embeddings/oleObject22.bin" TargetMode="Internal" /><Relationship Id="rId3" Type="http://schemas.openxmlformats.org/officeDocument/2006/relationships/image" Target="../media/image29.wmf" /><Relationship Id="rId4" Type="http://schemas.openxmlformats.org/officeDocument/2006/relationships/oleObject" Target="../embeddings/oleObject23.bin" TargetMode="Internal" /><Relationship Id="rId5" Type="http://schemas.openxmlformats.org/officeDocument/2006/relationships/image" Target="../media/image30.wmf" /><Relationship Id="rId6" Type="http://schemas.openxmlformats.org/officeDocument/2006/relationships/oleObject" Target="../embeddings/oleObject24.bin" TargetMode="Internal" /><Relationship Id="rId7" Type="http://schemas.openxmlformats.org/officeDocument/2006/relationships/image" Target="../media/image31.wmf" /><Relationship Id="rId8" Type="http://schemas.openxmlformats.org/officeDocument/2006/relationships/oleObject" Target="../embeddings/oleObject25.bin" TargetMode="Internal" /><Relationship Id="rId9" Type="http://schemas.openxmlformats.org/officeDocument/2006/relationships/image" Target="../media/image32.wmf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oleObject" Target="../embeddings/oleObject34.bin" TargetMode="Internal" /><Relationship Id="rId11" Type="http://schemas.openxmlformats.org/officeDocument/2006/relationships/image" Target="../media/image32.wmf" /><Relationship Id="rId12" Type="http://schemas.openxmlformats.org/officeDocument/2006/relationships/oleObject" Target="../embeddings/oleObject35.bin" TargetMode="Internal" /><Relationship Id="rId13" Type="http://schemas.openxmlformats.org/officeDocument/2006/relationships/image" Target="../media/image39.wmf" /><Relationship Id="rId14" Type="http://schemas.openxmlformats.org/officeDocument/2006/relationships/oleObject" Target="../embeddings/oleObject36.bin" TargetMode="Internal" /><Relationship Id="rId15" Type="http://schemas.openxmlformats.org/officeDocument/2006/relationships/image" Target="../media/image40.wmf" /><Relationship Id="rId16" Type="http://schemas.openxmlformats.org/officeDocument/2006/relationships/oleObject" Target="../embeddings/oleObject37.bin" TargetMode="Internal" /><Relationship Id="rId17" Type="http://schemas.openxmlformats.org/officeDocument/2006/relationships/image" Target="../media/image41.wmf" /><Relationship Id="rId18" Type="http://schemas.openxmlformats.org/officeDocument/2006/relationships/vmlDrawing" Target="../drawings/vmlDrawing9.vml" /><Relationship Id="rId2" Type="http://schemas.openxmlformats.org/officeDocument/2006/relationships/oleObject" Target="../embeddings/oleObject30.bin" TargetMode="Internal" /><Relationship Id="rId3" Type="http://schemas.openxmlformats.org/officeDocument/2006/relationships/image" Target="../media/image36.wmf" /><Relationship Id="rId4" Type="http://schemas.openxmlformats.org/officeDocument/2006/relationships/oleObject" Target="../embeddings/oleObject31.bin" TargetMode="Internal" /><Relationship Id="rId5" Type="http://schemas.openxmlformats.org/officeDocument/2006/relationships/image" Target="../media/image37.wmf" /><Relationship Id="rId6" Type="http://schemas.openxmlformats.org/officeDocument/2006/relationships/oleObject" Target="../embeddings/oleObject32.bin" TargetMode="Internal" /><Relationship Id="rId7" Type="http://schemas.openxmlformats.org/officeDocument/2006/relationships/image" Target="../media/image30.wmf" /><Relationship Id="rId8" Type="http://schemas.openxmlformats.org/officeDocument/2006/relationships/oleObject" Target="../embeddings/oleObject33.bin" TargetMode="Internal" /><Relationship Id="rId9" Type="http://schemas.openxmlformats.org/officeDocument/2006/relationships/image" Target="../media/image38.wmf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2.png" /><Relationship Id="rId3" Type="http://schemas.openxmlformats.org/officeDocument/2006/relationships/oleObject" Target="../embeddings/oleObject38.bin" TargetMode="Internal" /><Relationship Id="rId4" Type="http://schemas.openxmlformats.org/officeDocument/2006/relationships/image" Target="../media/image29.wmf" /><Relationship Id="rId5" Type="http://schemas.openxmlformats.org/officeDocument/2006/relationships/oleObject" Target="../embeddings/oleObject39.bin" TargetMode="Internal" /><Relationship Id="rId6" Type="http://schemas.openxmlformats.org/officeDocument/2006/relationships/image" Target="../media/image43.wmf" /><Relationship Id="rId7" Type="http://schemas.openxmlformats.org/officeDocument/2006/relationships/oleObject" Target="../embeddings/oleObject40.bin" TargetMode="Internal" /><Relationship Id="rId8" Type="http://schemas.openxmlformats.org/officeDocument/2006/relationships/image" Target="../media/image44.wmf" /><Relationship Id="rId9" Type="http://schemas.openxmlformats.org/officeDocument/2006/relationships/vmlDrawing" Target="../drawings/vmlDrawing10.v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5.gif" /><Relationship Id="rId3" Type="http://schemas.openxmlformats.org/officeDocument/2006/relationships/oleObject" Target="../embeddings/oleObject41.bin" TargetMode="Internal" /><Relationship Id="rId4" Type="http://schemas.openxmlformats.org/officeDocument/2006/relationships/image" Target="../media/image46.wmf" /><Relationship Id="rId5" Type="http://schemas.openxmlformats.org/officeDocument/2006/relationships/oleObject" Target="../embeddings/oleObject42.bin" TargetMode="Internal" /><Relationship Id="rId6" Type="http://schemas.openxmlformats.org/officeDocument/2006/relationships/image" Target="../media/image47.wmf" /><Relationship Id="rId7" Type="http://schemas.openxmlformats.org/officeDocument/2006/relationships/vmlDrawing" Target="../drawings/vmlDrawing11.v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51.wmf" /><Relationship Id="rId11" Type="http://schemas.openxmlformats.org/officeDocument/2006/relationships/oleObject" Target="../embeddings/oleObject47.bin" TargetMode="Internal" /><Relationship Id="rId12" Type="http://schemas.openxmlformats.org/officeDocument/2006/relationships/image" Target="../media/image52.wmf" /><Relationship Id="rId13" Type="http://schemas.openxmlformats.org/officeDocument/2006/relationships/image" Target="../media/image53.png" /><Relationship Id="rId14" Type="http://schemas.openxmlformats.org/officeDocument/2006/relationships/vmlDrawing" Target="../drawings/vmlDrawing12.vml" /><Relationship Id="rId2" Type="http://schemas.openxmlformats.org/officeDocument/2006/relationships/image" Target="../media/image45.gif" /><Relationship Id="rId3" Type="http://schemas.openxmlformats.org/officeDocument/2006/relationships/oleObject" Target="../embeddings/oleObject43.bin" TargetMode="Internal" /><Relationship Id="rId4" Type="http://schemas.openxmlformats.org/officeDocument/2006/relationships/image" Target="../media/image48.wmf" /><Relationship Id="rId5" Type="http://schemas.openxmlformats.org/officeDocument/2006/relationships/oleObject" Target="../embeddings/oleObject44.bin" TargetMode="Internal" /><Relationship Id="rId6" Type="http://schemas.openxmlformats.org/officeDocument/2006/relationships/image" Target="../media/image49.wmf" /><Relationship Id="rId7" Type="http://schemas.openxmlformats.org/officeDocument/2006/relationships/oleObject" Target="../embeddings/oleObject45.bin" TargetMode="Internal" /><Relationship Id="rId8" Type="http://schemas.openxmlformats.org/officeDocument/2006/relationships/image" Target="../media/image50.wmf" /><Relationship Id="rId9" Type="http://schemas.openxmlformats.org/officeDocument/2006/relationships/oleObject" Target="../embeddings/oleObject46.bin" TargetMode="Interna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5.gif" /><Relationship Id="rId3" Type="http://schemas.openxmlformats.org/officeDocument/2006/relationships/oleObject" Target="../embeddings/oleObject48.bin" TargetMode="Internal" /><Relationship Id="rId4" Type="http://schemas.openxmlformats.org/officeDocument/2006/relationships/image" Target="../media/image54.wmf" /><Relationship Id="rId5" Type="http://schemas.openxmlformats.org/officeDocument/2006/relationships/oleObject" Target="../embeddings/oleObject49.bin" TargetMode="Internal" /><Relationship Id="rId6" Type="http://schemas.openxmlformats.org/officeDocument/2006/relationships/image" Target="../media/image55.wmf" /><Relationship Id="rId7" Type="http://schemas.openxmlformats.org/officeDocument/2006/relationships/oleObject" Target="../embeddings/oleObject50.bin" TargetMode="Internal" /><Relationship Id="rId8" Type="http://schemas.openxmlformats.org/officeDocument/2006/relationships/image" Target="../media/image56.wmf" /><Relationship Id="rId9" Type="http://schemas.openxmlformats.org/officeDocument/2006/relationships/vmlDrawing" Target="../drawings/vmlDrawing13.v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oleObject" Target="../embeddings/oleObject51.bin" TargetMode="Internal" /><Relationship Id="rId3" Type="http://schemas.openxmlformats.org/officeDocument/2006/relationships/image" Target="../media/image57.wmf" /><Relationship Id="rId4" Type="http://schemas.openxmlformats.org/officeDocument/2006/relationships/vmlDrawing" Target="../drawings/vmlDrawing14.v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5.gif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8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5.gif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9.png" /><Relationship Id="rId3" Type="http://schemas.openxmlformats.org/officeDocument/2006/relationships/tags" Target="../tags/tag1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oleObject" Target="../embeddings/oleObject1.bin" TargetMode="Internal" /><Relationship Id="rId3" Type="http://schemas.openxmlformats.org/officeDocument/2006/relationships/image" Target="../media/image4.wmf" /><Relationship Id="rId4" Type="http://schemas.openxmlformats.org/officeDocument/2006/relationships/oleObject" Target="../embeddings/oleObject2.bin" TargetMode="Internal" /><Relationship Id="rId5" Type="http://schemas.openxmlformats.org/officeDocument/2006/relationships/image" Target="../media/image5.wmf" /><Relationship Id="rId6" Type="http://schemas.openxmlformats.org/officeDocument/2006/relationships/oleObject" Target="../embeddings/oleObject3.bin" TargetMode="Internal" /><Relationship Id="rId7" Type="http://schemas.openxmlformats.org/officeDocument/2006/relationships/image" Target="../media/image6.wmf" /><Relationship Id="rId8" Type="http://schemas.openxmlformats.org/officeDocument/2006/relationships/vmlDrawing" Target="../drawings/vmlDrawing1.v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oleObject" Target="../embeddings/Document1.doc" TargetMode="Internal" /><Relationship Id="rId3" Type="http://schemas.openxmlformats.org/officeDocument/2006/relationships/image" Target="../media/image8.emf" /><Relationship Id="rId4" Type="http://schemas.openxmlformats.org/officeDocument/2006/relationships/vmlDrawing" Target="../drawings/vmlDrawing2.v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oleObject" Target="../embeddings/oleObject4.bin" TargetMode="Internal" /><Relationship Id="rId3" Type="http://schemas.openxmlformats.org/officeDocument/2006/relationships/image" Target="../media/image9.wmf" /><Relationship Id="rId4" Type="http://schemas.openxmlformats.org/officeDocument/2006/relationships/oleObject" Target="../embeddings/oleObject5.bin" TargetMode="Internal" /><Relationship Id="rId5" Type="http://schemas.openxmlformats.org/officeDocument/2006/relationships/image" Target="../media/image10.wmf" /><Relationship Id="rId6" Type="http://schemas.openxmlformats.org/officeDocument/2006/relationships/vmlDrawing" Target="../drawings/vmlDrawing3.v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oleObject" Target="../embeddings/oleObject6.bin" TargetMode="Internal" /><Relationship Id="rId3" Type="http://schemas.openxmlformats.org/officeDocument/2006/relationships/image" Target="../media/image10.wmf" /><Relationship Id="rId4" Type="http://schemas.openxmlformats.org/officeDocument/2006/relationships/vmlDrawing" Target="../drawings/vmlDrawing4.v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16.wmf" /><Relationship Id="rId11" Type="http://schemas.openxmlformats.org/officeDocument/2006/relationships/oleObject" Target="../embeddings/oleObject10.bin" TargetMode="Internal" /><Relationship Id="rId12" Type="http://schemas.openxmlformats.org/officeDocument/2006/relationships/image" Target="../media/image17.wmf" /><Relationship Id="rId13" Type="http://schemas.openxmlformats.org/officeDocument/2006/relationships/oleObject" Target="../embeddings/oleObject11.bin" TargetMode="Internal" /><Relationship Id="rId14" Type="http://schemas.openxmlformats.org/officeDocument/2006/relationships/image" Target="../media/image18.wmf" /><Relationship Id="rId15" Type="http://schemas.openxmlformats.org/officeDocument/2006/relationships/oleObject" Target="../embeddings/oleObject12.bin" TargetMode="Internal" /><Relationship Id="rId16" Type="http://schemas.openxmlformats.org/officeDocument/2006/relationships/image" Target="../media/image19.wmf" /><Relationship Id="rId17" Type="http://schemas.openxmlformats.org/officeDocument/2006/relationships/vmlDrawing" Target="../drawings/vmlDrawing5.vml" /><Relationship Id="rId2" Type="http://schemas.openxmlformats.org/officeDocument/2006/relationships/image" Target="../media/image11.png" /><Relationship Id="rId3" Type="http://schemas.openxmlformats.org/officeDocument/2006/relationships/image" Target="../media/image12.png" /><Relationship Id="rId4" Type="http://schemas.openxmlformats.org/officeDocument/2006/relationships/image" Target="../media/image13.png" /><Relationship Id="rId5" Type="http://schemas.openxmlformats.org/officeDocument/2006/relationships/oleObject" Target="../embeddings/oleObject7.bin" TargetMode="Internal" /><Relationship Id="rId6" Type="http://schemas.openxmlformats.org/officeDocument/2006/relationships/image" Target="../media/image14.wmf" /><Relationship Id="rId7" Type="http://schemas.openxmlformats.org/officeDocument/2006/relationships/oleObject" Target="../embeddings/oleObject8.bin" TargetMode="Internal" /><Relationship Id="rId8" Type="http://schemas.openxmlformats.org/officeDocument/2006/relationships/image" Target="../media/image15.wmf" /><Relationship Id="rId9" Type="http://schemas.openxmlformats.org/officeDocument/2006/relationships/oleObject" Target="../embeddings/oleObject9.bin" TargetMode="Interna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oleObject" Target="../embeddings/oleObject13.bin" TargetMode="Internal" /><Relationship Id="rId3" Type="http://schemas.openxmlformats.org/officeDocument/2006/relationships/image" Target="../media/image20.wmf" /><Relationship Id="rId4" Type="http://schemas.openxmlformats.org/officeDocument/2006/relationships/oleObject" Target="../embeddings/oleObject14.bin" TargetMode="Internal" /><Relationship Id="rId5" Type="http://schemas.openxmlformats.org/officeDocument/2006/relationships/image" Target="../media/image21.wmf" /><Relationship Id="rId6" Type="http://schemas.openxmlformats.org/officeDocument/2006/relationships/vmlDrawing" Target="../drawings/vmlDrawing6.v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-635" y="2752725"/>
            <a:ext cx="12192635" cy="41052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625811" y="1644899"/>
            <a:ext cx="6098959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数学</a:t>
            </a:r>
            <a:r>
              <a:rPr lang="zh-CN" altLang="en-US" sz="2800"/>
              <a:t>（人教</a:t>
            </a:r>
            <a:r>
              <a:rPr lang="en-US" altLang="zh-CN" sz="2800"/>
              <a:t>A</a:t>
            </a:r>
            <a:r>
              <a:rPr lang="zh-CN" altLang="en-US" sz="2800"/>
              <a:t>版）</a:t>
            </a:r>
            <a:endParaRPr lang="zh-CN" altLang="en-US" sz="2800"/>
          </a:p>
        </p:txBody>
      </p:sp>
      <p:sp>
        <p:nvSpPr>
          <p:cNvPr id="13" name="文本框 12"/>
          <p:cNvSpPr txBox="1"/>
          <p:nvPr/>
        </p:nvSpPr>
        <p:spPr>
          <a:xfrm>
            <a:off x="10303940" y="2383197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必修第二册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6809105" y="3284855"/>
            <a:ext cx="51047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第七章</a:t>
            </a:r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复数   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244322" y="4159954"/>
            <a:ext cx="4679950" cy="206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7.2.1 复数的加、减运算</a:t>
            </a:r>
            <a:endParaRPr sz="32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/>
            <a:r>
              <a:rPr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</a:t>
            </a:r>
            <a:r>
              <a:rPr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及其几何意义</a:t>
            </a:r>
            <a:endParaRPr sz="32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/>
            <a:endParaRPr sz="3200" b="1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l"/>
            <a:endParaRPr lang="zh-CN" sz="32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 descr="数 学 拷贝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95" y="615950"/>
            <a:ext cx="5789295" cy="578929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9" name="文本框 108"/>
          <p:cNvSpPr txBox="1"/>
          <p:nvPr/>
        </p:nvSpPr>
        <p:spPr>
          <a:xfrm>
            <a:off x="5032375" y="840740"/>
            <a:ext cx="5080000" cy="2755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zh-CN" sz="1200" b="0">
                <a:ea typeface="宋体" panose="02010600030101010101" pitchFamily="2" charset="-122"/>
              </a:rPr>
              <a:t>，</a:t>
            </a:r>
            <a:endParaRPr lang="zh-CN" altLang="en-US"/>
          </a:p>
        </p:txBody>
      </p:sp>
      <p:sp>
        <p:nvSpPr>
          <p:cNvPr id="112" name="文本框 111"/>
          <p:cNvSpPr txBox="1"/>
          <p:nvPr/>
        </p:nvSpPr>
        <p:spPr>
          <a:xfrm>
            <a:off x="3556000" y="3118485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en-US" sz="1200" b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
</a:t>
            </a:r>
            <a:endParaRPr lang="zh-CN" altLang="en-US"/>
          </a:p>
        </p:txBody>
      </p:sp>
      <p:sp>
        <p:nvSpPr>
          <p:cNvPr id="113" name="文本框 112"/>
          <p:cNvSpPr txBox="1"/>
          <p:nvPr/>
        </p:nvSpPr>
        <p:spPr>
          <a:xfrm>
            <a:off x="3556000" y="3836035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en-US" sz="1200" b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    
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94055" y="128905"/>
            <a:ext cx="49149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探究二：复数的减法</a:t>
            </a:r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06400" y="683895"/>
            <a:ext cx="10906125" cy="11245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smtClean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思考 </a:t>
            </a:r>
            <a:r>
              <a:rPr lang="zh-CN" altLang="en-US" sz="2800" b="1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我们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知道，实数的减法是加法的逆运算</a:t>
            </a:r>
            <a:r>
              <a:rPr lang="zh-CN" altLang="en-US" sz="2800" b="1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. 类比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实数减法的意义，</a:t>
            </a:r>
            <a:endParaRPr lang="zh-CN" altLang="en-US" sz="28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你认为该如何定义复数的减法?</a:t>
            </a:r>
            <a:endParaRPr lang="zh-CN" altLang="en-US" sz="2800"/>
          </a:p>
        </p:txBody>
      </p:sp>
      <p:sp>
        <p:nvSpPr>
          <p:cNvPr id="9" name="文本框 8"/>
          <p:cNvSpPr txBox="1"/>
          <p:nvPr/>
        </p:nvSpPr>
        <p:spPr>
          <a:xfrm>
            <a:off x="629920" y="1840865"/>
            <a:ext cx="80060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我们规定，复数的减法是加法的逆运算，即把满足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graphicFrame>
        <p:nvGraphicFramePr>
          <p:cNvPr id="15" name="对象 14"/>
          <p:cNvGraphicFramePr>
            <a:graphicFrameLocks noChangeAspect="1"/>
          </p:cNvGraphicFramePr>
          <p:nvPr/>
        </p:nvGraphicFramePr>
        <p:xfrm>
          <a:off x="2623291" y="2481459"/>
          <a:ext cx="3505200" cy="48736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3" name="Equation" r:id="rId2" imgW="38404800" imgH="4876800" progId="Equation.DSMT4">
                  <p:embed/>
                </p:oleObj>
              </mc:Choice>
              <mc:Fallback>
                <p:oleObj name="Equation" r:id="rId2" imgW="38404800" imgH="48768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23291" y="2481459"/>
                        <a:ext cx="3505200" cy="487363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/>
          <p:cNvSpPr/>
          <p:nvPr/>
        </p:nvSpPr>
        <p:spPr>
          <a:xfrm>
            <a:off x="406609" y="3166361"/>
            <a:ext cx="11531601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的复数</a:t>
            </a:r>
            <a:r>
              <a:rPr lang="zh-CN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CN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i(</a:t>
            </a:r>
            <a:r>
              <a:rPr lang="zh-CN" altLang="en-US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∈R)叫做复数</a:t>
            </a:r>
            <a:r>
              <a:rPr lang="zh-CN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CN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i(</a:t>
            </a:r>
            <a:r>
              <a:rPr lang="zh-CN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CN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∈R</a:t>
            </a:r>
            <a:r>
              <a:rPr lang="zh-CN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)减去复数</a:t>
            </a:r>
            <a:r>
              <a:rPr lang="zh-CN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CN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i(</a:t>
            </a:r>
            <a:r>
              <a:rPr lang="zh-CN" altLang="en-US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∈R)的</a:t>
            </a:r>
            <a:r>
              <a:rPr lang="zh-CN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差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20584" y="3823029"/>
            <a:ext cx="9829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记</a:t>
            </a:r>
            <a:r>
              <a:rPr lang="zh-CN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作 </a:t>
            </a:r>
            <a:endParaRPr lang="zh-CN" alt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对象 19"/>
          <p:cNvGraphicFramePr>
            <a:graphicFrameLocks noChangeAspect="1"/>
          </p:cNvGraphicFramePr>
          <p:nvPr/>
        </p:nvGraphicFramePr>
        <p:xfrm>
          <a:off x="1903518" y="3885722"/>
          <a:ext cx="2503488" cy="48736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4" name="Equation" r:id="rId4" imgW="27432000" imgH="4876800" progId="Equation.DSMT4">
                  <p:embed/>
                </p:oleObj>
              </mc:Choice>
              <mc:Fallback>
                <p:oleObj name="Equation" r:id="rId4" imgW="27432000" imgH="48768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3518" y="3885722"/>
                        <a:ext cx="2503488" cy="4873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/>
          <p:cNvSpPr/>
          <p:nvPr/>
        </p:nvSpPr>
        <p:spPr>
          <a:xfrm>
            <a:off x="709718" y="4570502"/>
            <a:ext cx="44500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根据复数相等的含义</a:t>
            </a:r>
            <a:r>
              <a:rPr lang="zh-CN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可得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对象 21"/>
          <p:cNvGraphicFramePr>
            <a:graphicFrameLocks noChangeAspect="1"/>
          </p:cNvGraphicFramePr>
          <p:nvPr/>
        </p:nvGraphicFramePr>
        <p:xfrm>
          <a:off x="5272088" y="4612710"/>
          <a:ext cx="2614612" cy="48736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5" name="Equation" r:id="rId6" imgW="28651200" imgH="4876800" progId="Equation.DSMT4">
                  <p:embed/>
                </p:oleObj>
              </mc:Choice>
              <mc:Fallback>
                <p:oleObj name="Equation" r:id="rId6" imgW="28651200" imgH="48768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72088" y="4612710"/>
                        <a:ext cx="2614612" cy="4873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7999339" y="4612719"/>
          <a:ext cx="2836862" cy="5175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6" name="Equation" r:id="rId8" imgW="31089600" imgH="5181600" progId="Equation.DSMT4">
                  <p:embed/>
                </p:oleObj>
              </mc:Choice>
              <mc:Fallback>
                <p:oleObj name="Equation" r:id="rId8" imgW="31089600" imgH="5181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999339" y="4612719"/>
                        <a:ext cx="2836862" cy="517525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/>
        </p:nvGraphicFramePr>
        <p:xfrm>
          <a:off x="1494155" y="5367020"/>
          <a:ext cx="3130550" cy="40894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7" name="Equation" r:id="rId10" imgW="1701800" imgH="203200" progId="Equation.DSMT4">
                  <p:embed/>
                </p:oleObj>
              </mc:Choice>
              <mc:Fallback>
                <p:oleObj name="Equation" r:id="rId10" imgW="1701800" imgH="203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494155" y="5367020"/>
                        <a:ext cx="3130550" cy="40894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>
            <a:graphicFrameLocks noChangeAspect="1"/>
          </p:cNvGraphicFramePr>
          <p:nvPr/>
        </p:nvGraphicFramePr>
        <p:xfrm>
          <a:off x="4948490" y="5290357"/>
          <a:ext cx="407987" cy="5111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8" name="Equation" r:id="rId12" imgW="4267200" imgH="4876800" progId="Equation.DSMT4">
                  <p:embed/>
                </p:oleObj>
              </mc:Choice>
              <mc:Fallback>
                <p:oleObj name="Equation" r:id="rId12" imgW="4267200" imgH="48768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948490" y="5290357"/>
                        <a:ext cx="407987" cy="511175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/>
          <p:cNvGraphicFramePr>
            <a:graphicFrameLocks noChangeAspect="1"/>
          </p:cNvGraphicFramePr>
          <p:nvPr/>
        </p:nvGraphicFramePr>
        <p:xfrm>
          <a:off x="5680327" y="5290452"/>
          <a:ext cx="5232400" cy="51276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9" name="Equation" r:id="rId14" imgW="54559200" imgH="4876800" progId="Equation.DSMT4">
                  <p:embed/>
                </p:oleObj>
              </mc:Choice>
              <mc:Fallback>
                <p:oleObj name="Equation" r:id="rId14" imgW="54559200" imgH="48768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680327" y="5290452"/>
                        <a:ext cx="5232400" cy="5127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9" name="文本框 108"/>
          <p:cNvSpPr txBox="1"/>
          <p:nvPr/>
        </p:nvSpPr>
        <p:spPr>
          <a:xfrm>
            <a:off x="5032375" y="840740"/>
            <a:ext cx="5080000" cy="2755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zh-CN" sz="1200" b="0">
                <a:ea typeface="宋体" panose="02010600030101010101" pitchFamily="2" charset="-122"/>
              </a:rPr>
              <a:t>，</a:t>
            </a:r>
            <a:endParaRPr lang="zh-CN" altLang="en-US"/>
          </a:p>
        </p:txBody>
      </p:sp>
      <p:sp>
        <p:nvSpPr>
          <p:cNvPr id="112" name="文本框 111"/>
          <p:cNvSpPr txBox="1"/>
          <p:nvPr/>
        </p:nvSpPr>
        <p:spPr>
          <a:xfrm>
            <a:off x="3556000" y="3118485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en-US" sz="1200" b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
</a:t>
            </a:r>
            <a:endParaRPr lang="zh-CN" altLang="en-US"/>
          </a:p>
        </p:txBody>
      </p:sp>
      <p:sp>
        <p:nvSpPr>
          <p:cNvPr id="113" name="文本框 112"/>
          <p:cNvSpPr txBox="1"/>
          <p:nvPr/>
        </p:nvSpPr>
        <p:spPr>
          <a:xfrm>
            <a:off x="3556000" y="3836035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en-US" sz="1200" b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    
</a:t>
            </a:r>
            <a:endParaRPr lang="zh-CN" altLang="en-US"/>
          </a:p>
        </p:txBody>
      </p:sp>
      <p:sp>
        <p:nvSpPr>
          <p:cNvPr id="122" name="文本框 121"/>
          <p:cNvSpPr txBox="1"/>
          <p:nvPr/>
        </p:nvSpPr>
        <p:spPr>
          <a:xfrm>
            <a:off x="603885" y="3004820"/>
            <a:ext cx="9887585" cy="3538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800" b="0">
                <a:ea typeface="宋体" panose="02010600030101010101" pitchFamily="2" charset="-122"/>
              </a:rPr>
              <a:t>4.  复数加法与减法的运算法则(1)设z1＝a＋bi，z2＝c＋di是任意两个复数，则</a:t>
            </a: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</a:rPr>
              <a:t>①</a:t>
            </a:r>
            <a:r>
              <a:rPr lang="en-US" sz="2800" b="0" i="1">
                <a:latin typeface="Times New Roman" panose="02020603050405020304" pitchFamily="18" charset="0"/>
                <a:ea typeface="宋体" panose="02010600030101010101" pitchFamily="2" charset="-122"/>
              </a:rPr>
              <a:t>z</a:t>
            </a:r>
            <a:r>
              <a:rPr lang="en-US" sz="2800" b="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sz="2800" b="0">
                <a:ea typeface="宋体" panose="02010600030101010101" pitchFamily="2" charset="-122"/>
              </a:rPr>
              <a:t>＋</a:t>
            </a:r>
            <a:r>
              <a:rPr lang="en-US" sz="2800" b="0" i="1">
                <a:latin typeface="Times New Roman" panose="02020603050405020304" pitchFamily="18" charset="0"/>
                <a:ea typeface="宋体" panose="02010600030101010101" pitchFamily="2" charset="-122"/>
              </a:rPr>
              <a:t>z</a:t>
            </a:r>
            <a:r>
              <a:rPr lang="en-US" sz="2800" b="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sz="2800" b="0">
                <a:ea typeface="宋体" panose="02010600030101010101" pitchFamily="2" charset="-122"/>
              </a:rPr>
              <a:t>＝</a:t>
            </a:r>
            <a:r>
              <a:rPr lang="en-US" sz="2800" b="0" u="sng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en-US" sz="2800" b="0" i="1" u="sng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sz="2800" b="0" u="sng">
                <a:ea typeface="宋体" panose="02010600030101010101" pitchFamily="2" charset="-122"/>
              </a:rPr>
              <a:t>＋</a:t>
            </a:r>
            <a:r>
              <a:rPr lang="en-US" sz="2800" b="0" i="1" u="sng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en-US" sz="2800" b="0" u="sng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zh-CN" sz="2800" b="0" u="sng">
                <a:ea typeface="宋体" panose="02010600030101010101" pitchFamily="2" charset="-122"/>
              </a:rPr>
              <a:t>＋</a:t>
            </a:r>
            <a:r>
              <a:rPr lang="en-US" sz="2800" b="0" u="sng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en-US" sz="2800" b="0" i="1" u="sng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sz="2800" b="0" u="sng">
                <a:ea typeface="宋体" panose="02010600030101010101" pitchFamily="2" charset="-122"/>
              </a:rPr>
              <a:t>＋</a:t>
            </a:r>
            <a:r>
              <a:rPr lang="en-US" sz="2800" b="0" i="1" u="sng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en-US" sz="2800" b="0" u="sng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en-US" sz="2800" b="0"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r>
              <a:rPr lang="zh-CN" sz="2800" b="0">
                <a:ea typeface="宋体" panose="02010600030101010101" pitchFamily="2" charset="-122"/>
              </a:rPr>
              <a:t>；</a:t>
            </a: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</a:rPr>
              <a:t>②</a:t>
            </a:r>
            <a:r>
              <a:rPr lang="en-US" sz="2800" b="0" i="1">
                <a:latin typeface="Times New Roman" panose="02020603050405020304" pitchFamily="18" charset="0"/>
                <a:ea typeface="宋体" panose="02010600030101010101" pitchFamily="2" charset="-122"/>
              </a:rPr>
              <a:t>z</a:t>
            </a:r>
            <a:r>
              <a:rPr lang="en-US" sz="2800" b="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sz="2800" b="0">
                <a:ea typeface="宋体" panose="02010600030101010101" pitchFamily="2" charset="-122"/>
              </a:rPr>
              <a:t>－</a:t>
            </a:r>
            <a:r>
              <a:rPr lang="en-US" sz="2800" b="0" i="1">
                <a:latin typeface="Times New Roman" panose="02020603050405020304" pitchFamily="18" charset="0"/>
                <a:ea typeface="宋体" panose="02010600030101010101" pitchFamily="2" charset="-122"/>
              </a:rPr>
              <a:t>z</a:t>
            </a:r>
            <a:r>
              <a:rPr lang="en-US" sz="2800" b="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sz="2800" b="0">
                <a:ea typeface="宋体" panose="02010600030101010101" pitchFamily="2" charset="-122"/>
              </a:rPr>
              <a:t>＝</a:t>
            </a:r>
            <a:r>
              <a:rPr lang="en-US" sz="2800" b="0" u="sng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en-US" sz="2800" b="0" i="1" u="sng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sz="2800" b="0" u="sng">
                <a:ea typeface="宋体" panose="02010600030101010101" pitchFamily="2" charset="-122"/>
              </a:rPr>
              <a:t>－</a:t>
            </a:r>
            <a:r>
              <a:rPr lang="en-US" sz="2800" b="0" i="1" u="sng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en-US" sz="2800" b="0" u="sng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zh-CN" sz="2800" b="0" u="sng">
                <a:ea typeface="宋体" panose="02010600030101010101" pitchFamily="2" charset="-122"/>
              </a:rPr>
              <a:t>＋</a:t>
            </a:r>
            <a:r>
              <a:rPr lang="en-US" sz="2800" b="0" u="sng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en-US" sz="2800" b="0" i="1" u="sng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sz="2800" b="0" u="sng">
                <a:ea typeface="宋体" panose="02010600030101010101" pitchFamily="2" charset="-122"/>
              </a:rPr>
              <a:t>－</a:t>
            </a:r>
            <a:r>
              <a:rPr lang="en-US" sz="2800" b="0" i="1" u="sng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en-US" sz="2800" b="0" u="sng">
                <a:latin typeface="Times New Roman" panose="02020603050405020304" pitchFamily="18" charset="0"/>
                <a:ea typeface="宋体" panose="02010600030101010101" pitchFamily="2" charset="-122"/>
              </a:rPr>
              <a:t>)i</a:t>
            </a:r>
            <a:r>
              <a:rPr lang="en-US" sz="2800" b="0">
                <a:latin typeface="Times New Roman" panose="02020603050405020304" pitchFamily="18" charset="0"/>
                <a:ea typeface="宋体" panose="02010600030101010101" pitchFamily="2" charset="-122"/>
              </a:rPr>
              <a:t>.(2)</a:t>
            </a:r>
            <a:r>
              <a:rPr lang="zh-CN" sz="2800" b="0">
                <a:ea typeface="宋体" panose="02010600030101010101" pitchFamily="2" charset="-122"/>
              </a:rPr>
              <a:t>对任意</a:t>
            </a:r>
            <a:r>
              <a:rPr lang="en-US" sz="2800" b="0" i="1">
                <a:latin typeface="Times New Roman" panose="02020603050405020304" pitchFamily="18" charset="0"/>
                <a:ea typeface="宋体" panose="02010600030101010101" pitchFamily="2" charset="-122"/>
              </a:rPr>
              <a:t>z</a:t>
            </a:r>
            <a:r>
              <a:rPr lang="en-US" sz="2800" b="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sz="2800" b="0">
                <a:ea typeface="宋体" panose="02010600030101010101" pitchFamily="2" charset="-122"/>
              </a:rPr>
              <a:t>，</a:t>
            </a:r>
            <a:r>
              <a:rPr lang="en-US" sz="2800" b="0" i="1">
                <a:latin typeface="Times New Roman" panose="02020603050405020304" pitchFamily="18" charset="0"/>
                <a:ea typeface="宋体" panose="02010600030101010101" pitchFamily="2" charset="-122"/>
              </a:rPr>
              <a:t>z</a:t>
            </a:r>
            <a:r>
              <a:rPr lang="en-US" sz="2800" b="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sz="2800" b="0">
                <a:ea typeface="宋体" panose="02010600030101010101" pitchFamily="2" charset="-122"/>
              </a:rPr>
              <a:t>，</a:t>
            </a:r>
            <a:r>
              <a:rPr lang="en-US" sz="2800" b="0" i="1">
                <a:latin typeface="Times New Roman" panose="02020603050405020304" pitchFamily="18" charset="0"/>
                <a:ea typeface="宋体" panose="02010600030101010101" pitchFamily="2" charset="-122"/>
              </a:rPr>
              <a:t>z</a:t>
            </a:r>
            <a:r>
              <a:rPr lang="en-US" sz="2800" b="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</a:rPr>
              <a:t>∈</a:t>
            </a:r>
            <a:r>
              <a:rPr lang="en-US" sz="2800" b="0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sz="2800" b="0">
                <a:ea typeface="宋体" panose="02010600030101010101" pitchFamily="2" charset="-122"/>
              </a:rPr>
              <a:t>，有</a:t>
            </a: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</a:rPr>
              <a:t>①</a:t>
            </a:r>
            <a:r>
              <a:rPr lang="en-US" sz="2800" b="0" i="1">
                <a:latin typeface="Times New Roman" panose="02020603050405020304" pitchFamily="18" charset="0"/>
                <a:ea typeface="宋体" panose="02010600030101010101" pitchFamily="2" charset="-122"/>
              </a:rPr>
              <a:t>z</a:t>
            </a:r>
            <a:r>
              <a:rPr lang="en-US" sz="2800" b="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sz="2800" b="0">
                <a:ea typeface="宋体" panose="02010600030101010101" pitchFamily="2" charset="-122"/>
              </a:rPr>
              <a:t>＋</a:t>
            </a:r>
            <a:r>
              <a:rPr lang="en-US" sz="2800" b="0" i="1">
                <a:latin typeface="Times New Roman" panose="02020603050405020304" pitchFamily="18" charset="0"/>
                <a:ea typeface="宋体" panose="02010600030101010101" pitchFamily="2" charset="-122"/>
              </a:rPr>
              <a:t>z</a:t>
            </a:r>
            <a:r>
              <a:rPr lang="en-US" sz="2800" b="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sz="2800" b="0">
                <a:ea typeface="宋体" panose="02010600030101010101" pitchFamily="2" charset="-122"/>
              </a:rPr>
              <a:t>＝</a:t>
            </a:r>
            <a:r>
              <a:rPr lang="en-US" sz="2800" b="0" i="1">
                <a:latin typeface="Times New Roman" panose="02020603050405020304" pitchFamily="18" charset="0"/>
                <a:ea typeface="宋体" panose="02010600030101010101" pitchFamily="2" charset="-122"/>
              </a:rPr>
              <a:t>z</a:t>
            </a:r>
            <a:r>
              <a:rPr lang="en-US" sz="2800" b="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sz="2800" b="0">
                <a:ea typeface="宋体" panose="02010600030101010101" pitchFamily="2" charset="-122"/>
              </a:rPr>
              <a:t>＋</a:t>
            </a:r>
            <a:r>
              <a:rPr lang="en-US" sz="2800" b="0" i="1">
                <a:latin typeface="Times New Roman" panose="02020603050405020304" pitchFamily="18" charset="0"/>
                <a:ea typeface="宋体" panose="02010600030101010101" pitchFamily="2" charset="-122"/>
              </a:rPr>
              <a:t>z</a:t>
            </a:r>
            <a:r>
              <a:rPr lang="en-US" sz="2800" b="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sz="2800" b="0">
                <a:ea typeface="宋体" panose="02010600030101010101" pitchFamily="2" charset="-122"/>
              </a:rPr>
              <a:t>；</a:t>
            </a: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</a:rPr>
              <a:t>②</a:t>
            </a:r>
            <a:r>
              <a:rPr lang="en-US" sz="2800" b="0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en-US" sz="2800" b="0" i="1">
                <a:latin typeface="Times New Roman" panose="02020603050405020304" pitchFamily="18" charset="0"/>
                <a:ea typeface="宋体" panose="02010600030101010101" pitchFamily="2" charset="-122"/>
              </a:rPr>
              <a:t>z</a:t>
            </a:r>
            <a:r>
              <a:rPr lang="en-US" sz="2800" b="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sz="2800" b="0">
                <a:ea typeface="宋体" panose="02010600030101010101" pitchFamily="2" charset="-122"/>
              </a:rPr>
              <a:t>＋</a:t>
            </a:r>
            <a:r>
              <a:rPr lang="en-US" sz="2800" b="0" i="1">
                <a:latin typeface="Times New Roman" panose="02020603050405020304" pitchFamily="18" charset="0"/>
                <a:ea typeface="宋体" panose="02010600030101010101" pitchFamily="2" charset="-122"/>
              </a:rPr>
              <a:t>z</a:t>
            </a:r>
            <a:r>
              <a:rPr lang="en-US" sz="2800" b="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sz="2800" b="0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zh-CN" sz="2800" b="0">
                <a:ea typeface="宋体" panose="02010600030101010101" pitchFamily="2" charset="-122"/>
              </a:rPr>
              <a:t>＋</a:t>
            </a:r>
            <a:r>
              <a:rPr lang="en-US" sz="2800" b="0" i="1">
                <a:latin typeface="Times New Roman" panose="02020603050405020304" pitchFamily="18" charset="0"/>
                <a:ea typeface="宋体" panose="02010600030101010101" pitchFamily="2" charset="-122"/>
              </a:rPr>
              <a:t>z</a:t>
            </a:r>
            <a:r>
              <a:rPr lang="en-US" sz="2800" b="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sz="2800" b="0">
                <a:ea typeface="宋体" panose="02010600030101010101" pitchFamily="2" charset="-122"/>
              </a:rPr>
              <a:t>＝</a:t>
            </a:r>
            <a:r>
              <a:rPr lang="en-US" sz="2800" b="0" i="1">
                <a:latin typeface="Times New Roman" panose="02020603050405020304" pitchFamily="18" charset="0"/>
                <a:ea typeface="宋体" panose="02010600030101010101" pitchFamily="2" charset="-122"/>
              </a:rPr>
              <a:t>z</a:t>
            </a:r>
            <a:r>
              <a:rPr lang="en-US" sz="2800" b="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sz="2800" b="0">
                <a:ea typeface="宋体" panose="02010600030101010101" pitchFamily="2" charset="-122"/>
              </a:rPr>
              <a:t>＋</a:t>
            </a:r>
            <a:r>
              <a:rPr lang="en-US" sz="2800" b="0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en-US" sz="2800" b="0" i="1">
                <a:latin typeface="Times New Roman" panose="02020603050405020304" pitchFamily="18" charset="0"/>
                <a:ea typeface="宋体" panose="02010600030101010101" pitchFamily="2" charset="-122"/>
              </a:rPr>
              <a:t>z</a:t>
            </a:r>
            <a:r>
              <a:rPr lang="en-US" sz="2800" b="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sz="2800" b="0">
                <a:ea typeface="宋体" panose="02010600030101010101" pitchFamily="2" charset="-122"/>
              </a:rPr>
              <a:t>＋</a:t>
            </a:r>
            <a:r>
              <a:rPr lang="en-US" sz="2800" b="0" i="1">
                <a:latin typeface="Times New Roman" panose="02020603050405020304" pitchFamily="18" charset="0"/>
                <a:ea typeface="宋体" panose="02010600030101010101" pitchFamily="2" charset="-122"/>
              </a:rPr>
              <a:t>z</a:t>
            </a:r>
            <a:r>
              <a:rPr lang="en-US" sz="2800" b="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en-US" sz="2800" b="0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zh-CN" sz="2800" b="0" i="1">
                <a:ea typeface="宋体" panose="02010600030101010101" pitchFamily="2" charset="-122"/>
              </a:rPr>
              <a:t>．</a:t>
            </a: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
</a:t>
            </a:r>
            <a:endParaRPr lang="zh-CN" altLang="en-US" sz="2800"/>
          </a:p>
        </p:txBody>
      </p:sp>
      <p:sp>
        <p:nvSpPr>
          <p:cNvPr id="2" name="文本框 1"/>
          <p:cNvSpPr txBox="1"/>
          <p:nvPr/>
        </p:nvSpPr>
        <p:spPr>
          <a:xfrm>
            <a:off x="782955" y="92075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>
                <a:solidFill>
                  <a:srgbClr val="FF0000"/>
                </a:solidFill>
              </a:rPr>
              <a:t>总结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03885" y="840740"/>
            <a:ext cx="9433560" cy="798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2800">
                <a:ea typeface="宋体" panose="02010600030101010101" pitchFamily="2" charset="-122"/>
                <a:sym typeface="+mn-ea"/>
              </a:rPr>
              <a:t>1、两个复数的和与差仍然是个复数,且是一个确定的复数。</a:t>
            </a:r>
            <a:endParaRPr lang="zh-CN" sz="2800">
              <a:ea typeface="宋体" panose="02010600030101010101" pitchFamily="2" charset="-122"/>
              <a:sym typeface="+mn-ea"/>
            </a:endParaRPr>
          </a:p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03885" y="1395095"/>
            <a:ext cx="10622280" cy="1229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2800">
                <a:ea typeface="宋体" panose="02010600030101010101" pitchFamily="2" charset="-122"/>
                <a:sym typeface="+mn-ea"/>
              </a:rPr>
              <a:t>2、两个复数的和与差实质是实部与实部相加减作为实部, 虚部与虚部相加减作为虚部,类似于实数运算中的合并同类项；</a:t>
            </a:r>
            <a:endParaRPr lang="zh-CN" sz="2800">
              <a:ea typeface="宋体" panose="02010600030101010101" pitchFamily="2" charset="-122"/>
              <a:sym typeface="+mn-ea"/>
            </a:endParaRPr>
          </a:p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03885" y="2379980"/>
            <a:ext cx="1175385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sz="2800">
                <a:ea typeface="宋体" panose="02010600030101010101" pitchFamily="2" charset="-122"/>
                <a:sym typeface="+mn-ea"/>
              </a:rPr>
              <a:t>3、复数的加、减法与实数加、减法法则一致，且加法满足实数的运算率。</a:t>
            </a:r>
            <a:endParaRPr lang="zh-CN" sz="280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" name="文本框 111"/>
          <p:cNvSpPr txBox="1"/>
          <p:nvPr/>
        </p:nvSpPr>
        <p:spPr>
          <a:xfrm>
            <a:off x="3556000" y="3118485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en-US" sz="1200" b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
</a:t>
            </a:r>
            <a:endParaRPr lang="zh-CN" altLang="en-US"/>
          </a:p>
        </p:txBody>
      </p:sp>
      <p:sp>
        <p:nvSpPr>
          <p:cNvPr id="113" name="文本框 112"/>
          <p:cNvSpPr txBox="1"/>
          <p:nvPr/>
        </p:nvSpPr>
        <p:spPr>
          <a:xfrm>
            <a:off x="3556000" y="3836035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en-US" sz="1200" b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    
</a:t>
            </a:r>
            <a:endParaRPr lang="zh-CN" altLang="en-US"/>
          </a:p>
        </p:txBody>
      </p:sp>
      <p:sp>
        <p:nvSpPr>
          <p:cNvPr id="26" name="文本框 2"/>
          <p:cNvSpPr txBox="1"/>
          <p:nvPr/>
        </p:nvSpPr>
        <p:spPr>
          <a:xfrm>
            <a:off x="308951" y="636280"/>
            <a:ext cx="11573367" cy="11264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探究 </a:t>
            </a:r>
            <a:r>
              <a:rPr lang="zh-CN" altLang="en-US" sz="2800" b="1" smtClean="0">
                <a:latin typeface="楷体" panose="02010609060101010101" pitchFamily="49" charset="-122"/>
                <a:ea typeface="楷体" panose="02010609060101010101" pitchFamily="49" charset="-122"/>
              </a:rPr>
              <a:t>我们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知道，复数与复平面内以原点为起点的向量一一对应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而我们讨论过向量加法的几何意义，你能由此出发讨论复数加法的几何意义吗？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642633" y="1890155"/>
            <a:ext cx="8011371" cy="552845"/>
            <a:chOff x="758703" y="2735927"/>
            <a:chExt cx="8011371" cy="552845"/>
          </a:xfrm>
        </p:grpSpPr>
        <p:sp>
          <p:nvSpPr>
            <p:cNvPr id="28" name="Text Box 20"/>
            <p:cNvSpPr txBox="1"/>
            <p:nvPr/>
          </p:nvSpPr>
          <p:spPr>
            <a:xfrm>
              <a:off x="758703" y="2735927"/>
              <a:ext cx="8011371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2800" b="1" smtClean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如图，设    </a:t>
              </a:r>
              <a:r>
                <a:rPr lang="en-US" altLang="zh-CN" sz="2800" b="1" smtClean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           </a:t>
              </a:r>
              <a:r>
                <a:rPr lang="zh-CN" altLang="en-US" sz="2800" b="1" smtClean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分别</a:t>
              </a:r>
              <a:r>
                <a:rPr lang="zh-CN" altLang="en-US"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与</a:t>
              </a:r>
              <a:r>
                <a:rPr lang="zh-CN" altLang="en-US" sz="2800" b="1" smtClean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复数</a:t>
              </a:r>
              <a:r>
                <a:rPr lang="en-US" altLang="zh-CN" sz="2800" b="1" i="1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a</a:t>
              </a:r>
              <a:r>
                <a:rPr lang="en-US" altLang="zh-CN" sz="2800" b="1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+</a:t>
              </a:r>
              <a:r>
                <a:rPr lang="en-US" altLang="zh-CN" sz="2800" b="1" i="1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b</a:t>
              </a:r>
              <a:r>
                <a:rPr lang="en-US" altLang="zh-CN" sz="2800" b="1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i</a:t>
              </a:r>
              <a:r>
                <a:rPr lang="zh-CN" altLang="en-US" sz="2800" b="1" smtClean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800" b="1" i="1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c</a:t>
              </a:r>
              <a:r>
                <a:rPr lang="en-US" altLang="zh-CN" sz="2800" b="1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+</a:t>
              </a:r>
              <a:r>
                <a:rPr lang="en-US" altLang="zh-CN" sz="2800" b="1" i="1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d</a:t>
              </a:r>
              <a:r>
                <a:rPr lang="en-US" altLang="zh-CN" sz="2800" b="1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i </a:t>
              </a:r>
              <a:r>
                <a:rPr lang="zh-CN" altLang="en-US"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对应</a:t>
              </a:r>
              <a:r>
                <a:rPr lang="zh-CN" altLang="en-US" sz="2800" b="1" smtClean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，则</a:t>
              </a:r>
              <a:endPara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9" name="对象 28">
              <a:hlinkClick action="ppaction://ole?verb=0"/>
            </p:cNvPr>
            <p:cNvGraphicFramePr>
              <a:graphicFrameLocks noChangeAspect="1"/>
            </p:cNvGraphicFramePr>
            <p:nvPr/>
          </p:nvGraphicFramePr>
          <p:xfrm>
            <a:off x="2293056" y="2762475"/>
            <a:ext cx="1312409" cy="526297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spid="_x0000_s1060" name="Equation" r:id="rId2" imgW="15240000" imgH="6096000" progId="Equation.DSMT4">
                    <p:embed/>
                  </p:oleObj>
                </mc:Choice>
                <mc:Fallback>
                  <p:oleObj name="Equation" r:id="rId2" imgW="15240000" imgH="60960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293056" y="2762475"/>
                          <a:ext cx="1312409" cy="52629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0" name="对象 29">
            <a:hlinkClick action="ppaction://ole?verb=0"/>
          </p:cNvPr>
          <p:cNvGraphicFramePr>
            <a:graphicFrameLocks noChangeAspect="1"/>
          </p:cNvGraphicFramePr>
          <p:nvPr/>
        </p:nvGraphicFramePr>
        <p:xfrm>
          <a:off x="925603" y="2541055"/>
          <a:ext cx="3669637" cy="556056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1" name="Equation" r:id="rId4" imgW="40233600" imgH="6096000" progId="Equation.DSMT4">
                  <p:embed/>
                </p:oleObj>
              </mc:Choice>
              <mc:Fallback>
                <p:oleObj name="Equation" r:id="rId4" imgW="40233600" imgH="60960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5603" y="2541055"/>
                        <a:ext cx="3669637" cy="556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对象 30">
            <a:hlinkClick action="ppaction://ole?verb=0"/>
          </p:cNvPr>
          <p:cNvGraphicFramePr>
            <a:graphicFrameLocks noChangeAspect="1"/>
          </p:cNvGraphicFramePr>
          <p:nvPr/>
        </p:nvGraphicFramePr>
        <p:xfrm>
          <a:off x="730089" y="3173815"/>
          <a:ext cx="6336784" cy="58623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2" name="Equation" r:id="rId6" imgW="65836800" imgH="6096000" progId="Equation.DSMT4">
                  <p:embed/>
                </p:oleObj>
              </mc:Choice>
              <mc:Fallback>
                <p:oleObj name="Equation" r:id="rId6" imgW="65836800" imgH="60960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30089" y="3173815"/>
                        <a:ext cx="6336784" cy="5862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Text Box 37"/>
          <p:cNvSpPr txBox="1"/>
          <p:nvPr/>
        </p:nvSpPr>
        <p:spPr>
          <a:xfrm>
            <a:off x="694068" y="5442430"/>
            <a:ext cx="11239685" cy="112646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800" b="1" smtClean="0">
                <a:ea typeface="+mn-ea"/>
              </a:rPr>
              <a:t>     因此</a:t>
            </a:r>
            <a:r>
              <a:rPr lang="zh-CN" altLang="en-US" sz="2800" b="1" smtClean="0">
                <a:solidFill>
                  <a:srgbClr val="FF0000"/>
                </a:solidFill>
                <a:ea typeface="+mn-ea"/>
              </a:rPr>
              <a:t>复数</a:t>
            </a:r>
            <a:r>
              <a:rPr lang="zh-CN" altLang="en-US" sz="2800" b="1">
                <a:solidFill>
                  <a:srgbClr val="FF0000"/>
                </a:solidFill>
                <a:ea typeface="+mn-ea"/>
              </a:rPr>
              <a:t>的</a:t>
            </a:r>
            <a:r>
              <a:rPr lang="zh-CN" altLang="en-US" sz="2800" b="1" smtClean="0">
                <a:solidFill>
                  <a:srgbClr val="FF0000"/>
                </a:solidFill>
                <a:ea typeface="+mn-ea"/>
              </a:rPr>
              <a:t>加法</a:t>
            </a:r>
            <a:r>
              <a:rPr lang="zh-CN" altLang="en-US" sz="2800" b="1">
                <a:ea typeface="+mn-ea"/>
              </a:rPr>
              <a:t>还</a:t>
            </a:r>
            <a:r>
              <a:rPr lang="zh-CN" altLang="en-US" sz="2800" b="1" smtClean="0">
                <a:ea typeface="+mn-ea"/>
              </a:rPr>
              <a:t>可以</a:t>
            </a:r>
            <a:r>
              <a:rPr lang="zh-CN" altLang="en-US" sz="2800" b="1">
                <a:ea typeface="+mn-ea"/>
              </a:rPr>
              <a:t>按照</a:t>
            </a:r>
            <a:r>
              <a:rPr lang="zh-CN" altLang="en-US" sz="2800" b="1">
                <a:solidFill>
                  <a:srgbClr val="FF0000"/>
                </a:solidFill>
                <a:ea typeface="+mn-ea"/>
              </a:rPr>
              <a:t>向量的加法来</a:t>
            </a:r>
            <a:r>
              <a:rPr lang="zh-CN" altLang="en-US" sz="2800" b="1" smtClean="0">
                <a:solidFill>
                  <a:srgbClr val="FF0000"/>
                </a:solidFill>
                <a:ea typeface="+mn-ea"/>
              </a:rPr>
              <a:t>进行</a:t>
            </a:r>
            <a:r>
              <a:rPr lang="zh-CN" altLang="en-US" sz="2800" b="1" smtClean="0">
                <a:ea typeface="+mn-ea"/>
              </a:rPr>
              <a:t>，这是</a:t>
            </a:r>
            <a:r>
              <a:rPr lang="zh-CN" altLang="en-US" sz="2800" b="1" smtClean="0">
                <a:solidFill>
                  <a:srgbClr val="FF0000"/>
                </a:solidFill>
                <a:ea typeface="+mn-ea"/>
              </a:rPr>
              <a:t>复数加法的几何意义</a:t>
            </a:r>
            <a:r>
              <a:rPr lang="en-US" altLang="zh-CN" sz="2800" b="1" smtClean="0">
                <a:ea typeface="+mn-ea"/>
              </a:rPr>
              <a:t>.</a:t>
            </a:r>
            <a:endParaRPr lang="zh-CN" altLang="en-US" sz="2800" b="1">
              <a:ea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14769" y="4731274"/>
            <a:ext cx="10283692" cy="549131"/>
            <a:chOff x="1064324" y="3998484"/>
            <a:chExt cx="10283692" cy="549131"/>
          </a:xfrm>
        </p:grpSpPr>
        <p:sp>
          <p:nvSpPr>
            <p:cNvPr id="71" name="Text Box 20"/>
            <p:cNvSpPr txBox="1"/>
            <p:nvPr/>
          </p:nvSpPr>
          <p:spPr>
            <a:xfrm>
              <a:off x="1064324" y="4002711"/>
              <a:ext cx="10283692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2800" b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这说明</a:t>
              </a:r>
              <a:r>
                <a:rPr lang="zh-CN" altLang="en-US" sz="28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向量                的和</a:t>
              </a:r>
              <a:r>
                <a:rPr lang="zh-CN" altLang="en-US" sz="2800" b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就是与</a:t>
              </a:r>
              <a:r>
                <a:rPr lang="zh-CN" altLang="en-US" sz="28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复数</a:t>
              </a:r>
              <a:r>
                <a:rPr lang="en-US" altLang="zh-CN" sz="28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zh-CN" sz="2800" b="1" i="1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altLang="zh-CN" sz="2800" b="1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altLang="zh-CN" sz="2800" b="1" i="1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altLang="zh-CN" sz="28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)+(</a:t>
              </a:r>
              <a:r>
                <a:rPr lang="en-US" altLang="zh-CN" sz="2800" b="1" i="1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altLang="zh-CN" sz="2800" b="1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altLang="zh-CN" sz="2800" b="1" i="1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altLang="zh-CN" sz="28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)i </a:t>
              </a:r>
              <a:r>
                <a:rPr lang="zh-CN" altLang="en-US" sz="28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对应的向量</a:t>
              </a:r>
              <a:r>
                <a:rPr lang="en-US" altLang="zh-CN" sz="2800" b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4" name="对象 73"/>
            <p:cNvGraphicFramePr>
              <a:graphicFrameLocks noChangeAspect="1"/>
            </p:cNvGraphicFramePr>
            <p:nvPr/>
          </p:nvGraphicFramePr>
          <p:xfrm>
            <a:off x="2925521" y="3998484"/>
            <a:ext cx="1455560" cy="549131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spid="_x0000_s1063" name="Equation" r:id="rId8" imgW="16764000" imgH="6096000" progId="Equation.DSMT4">
                    <p:embed/>
                  </p:oleObj>
                </mc:Choice>
                <mc:Fallback>
                  <p:oleObj name="Equation" r:id="rId8" imgW="16764000" imgH="60960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925521" y="3998484"/>
                          <a:ext cx="1455560" cy="549131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文本框 2"/>
          <p:cNvSpPr txBox="1"/>
          <p:nvPr/>
        </p:nvSpPr>
        <p:spPr>
          <a:xfrm>
            <a:off x="694055" y="128905"/>
            <a:ext cx="49149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探究三：复数加法的几何意义</a:t>
            </a:r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495136" y="1967605"/>
            <a:ext cx="1722647" cy="1705374"/>
            <a:chOff x="9124244" y="2917425"/>
            <a:chExt cx="1722647" cy="1705374"/>
          </a:xfrm>
        </p:grpSpPr>
        <p:sp>
          <p:nvSpPr>
            <p:cNvPr id="5" name="Line 9"/>
            <p:cNvSpPr/>
            <p:nvPr/>
          </p:nvSpPr>
          <p:spPr>
            <a:xfrm flipV="1">
              <a:off x="9124244" y="3177213"/>
              <a:ext cx="1509615" cy="1445586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sz="20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6" name="Line 10"/>
            <p:cNvSpPr/>
            <p:nvPr/>
          </p:nvSpPr>
          <p:spPr>
            <a:xfrm flipH="1">
              <a:off x="10512574" y="3163169"/>
              <a:ext cx="121285" cy="868045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sz="20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7" name="Line 11"/>
            <p:cNvSpPr/>
            <p:nvPr/>
          </p:nvSpPr>
          <p:spPr>
            <a:xfrm flipV="1">
              <a:off x="9305854" y="3163169"/>
              <a:ext cx="1336040" cy="558165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sz="20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8" name="Text Box 15"/>
            <p:cNvSpPr txBox="1"/>
            <p:nvPr/>
          </p:nvSpPr>
          <p:spPr>
            <a:xfrm>
              <a:off x="10589081" y="2917425"/>
              <a:ext cx="257810" cy="4000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CN" sz="2000" b="1" i="1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Z</a:t>
              </a:r>
              <a:endParaRPr lang="en-US" altLang="zh-CN" sz="2000" b="1" i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907343" y="1789634"/>
            <a:ext cx="3061772" cy="2268651"/>
            <a:chOff x="8523730" y="2732982"/>
            <a:chExt cx="3061772" cy="2268651"/>
          </a:xfrm>
        </p:grpSpPr>
        <p:sp>
          <p:nvSpPr>
            <p:cNvPr id="38" name="Line 5"/>
            <p:cNvSpPr/>
            <p:nvPr/>
          </p:nvSpPr>
          <p:spPr>
            <a:xfrm>
              <a:off x="8523730" y="4622799"/>
              <a:ext cx="2974975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sz="20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39" name="Line 6"/>
            <p:cNvSpPr/>
            <p:nvPr/>
          </p:nvSpPr>
          <p:spPr>
            <a:xfrm flipV="1">
              <a:off x="9123610" y="2795314"/>
              <a:ext cx="1270" cy="2176735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sz="20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40" name="Line 7"/>
            <p:cNvSpPr/>
            <p:nvPr/>
          </p:nvSpPr>
          <p:spPr>
            <a:xfrm flipV="1">
              <a:off x="9124244" y="4002404"/>
              <a:ext cx="1396365" cy="619760"/>
            </a:xfrm>
            <a:prstGeom prst="line">
              <a:avLst/>
            </a:prstGeom>
            <a:ln w="28575" cap="flat" cmpd="sng">
              <a:solidFill>
                <a:schemeClr val="accent2">
                  <a:lumMod val="50000"/>
                </a:schemeClr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sz="20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41" name="Line 8"/>
            <p:cNvSpPr/>
            <p:nvPr/>
          </p:nvSpPr>
          <p:spPr>
            <a:xfrm flipV="1">
              <a:off x="9124244" y="3692524"/>
              <a:ext cx="182245" cy="930275"/>
            </a:xfrm>
            <a:prstGeom prst="line">
              <a:avLst/>
            </a:prstGeom>
            <a:ln w="28575" cap="flat" cmpd="sng">
              <a:solidFill>
                <a:schemeClr val="accent2">
                  <a:lumMod val="50000"/>
                </a:schemeClr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sz="20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42" name="Text Box 13"/>
            <p:cNvSpPr txBox="1"/>
            <p:nvPr/>
          </p:nvSpPr>
          <p:spPr>
            <a:xfrm>
              <a:off x="10455133" y="3896472"/>
              <a:ext cx="1049020" cy="4000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CN" sz="2000" b="1" i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Z</a:t>
              </a:r>
              <a:r>
                <a:rPr lang="en-US" altLang="zh-CN" sz="2000" b="1" baseline="-2500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lang="en-US" altLang="zh-CN" sz="2000" b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(</a:t>
              </a:r>
              <a:r>
                <a:rPr lang="en-US" altLang="zh-CN" sz="2000" b="1" i="1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a</a:t>
              </a:r>
              <a:r>
                <a:rPr lang="en-US" altLang="zh-CN" sz="2000" b="1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,</a:t>
              </a:r>
              <a:r>
                <a:rPr lang="en-US" altLang="zh-CN" sz="2000" b="1" i="1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b</a:t>
              </a:r>
              <a:r>
                <a:rPr lang="en-US" altLang="zh-CN" sz="2000" b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)</a:t>
              </a:r>
              <a:endParaRPr lang="en-US" altLang="zh-CN" sz="20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43" name="Text Box 14"/>
            <p:cNvSpPr txBox="1"/>
            <p:nvPr/>
          </p:nvSpPr>
          <p:spPr>
            <a:xfrm>
              <a:off x="8723558" y="3301364"/>
              <a:ext cx="983615" cy="4000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CN" sz="2000" b="1" i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Z</a:t>
              </a:r>
              <a:r>
                <a:rPr lang="en-US" altLang="zh-CN" sz="2000" b="1" baseline="-2500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000" b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(</a:t>
              </a:r>
              <a:r>
                <a:rPr lang="en-US" altLang="zh-CN" sz="2000" b="1" i="1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c</a:t>
              </a:r>
              <a:r>
                <a:rPr lang="en-US" altLang="zh-CN" sz="2000" b="1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,</a:t>
              </a:r>
              <a:r>
                <a:rPr lang="en-US" altLang="zh-CN" sz="2000" b="1" i="1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d</a:t>
              </a:r>
              <a:r>
                <a:rPr lang="en-US" altLang="zh-CN" sz="2000" b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)</a:t>
              </a:r>
              <a:endParaRPr lang="en-US" altLang="zh-CN" sz="20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4" name="对象 43">
              <a:hlinkClick action="ppaction://ole?verb=0"/>
            </p:cNvPr>
            <p:cNvGraphicFramePr>
              <a:graphicFrameLocks noChangeAspect="1"/>
            </p:cNvGraphicFramePr>
            <p:nvPr/>
          </p:nvGraphicFramePr>
          <p:xfrm>
            <a:off x="11252127" y="4668258"/>
            <a:ext cx="333375" cy="333375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spid="_x0000_s1064" name="Equation" r:id="rId10" imgW="3352800" imgH="3352800" progId="Equation.DSMT4">
                    <p:embed/>
                  </p:oleObj>
                </mc:Choice>
                <mc:Fallback>
                  <p:oleObj name="Equation" r:id="rId10" imgW="3352800" imgH="33528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1252127" y="4668258"/>
                          <a:ext cx="333375" cy="3333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对象 44">
              <a:hlinkClick action="ppaction://ole?verb=0"/>
            </p:cNvPr>
            <p:cNvGraphicFramePr>
              <a:graphicFrameLocks noChangeAspect="1"/>
            </p:cNvGraphicFramePr>
            <p:nvPr/>
          </p:nvGraphicFramePr>
          <p:xfrm>
            <a:off x="8843044" y="2732982"/>
            <a:ext cx="281200" cy="331827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spid="_x0000_s1065" name="Equation" r:id="rId12" imgW="3352800" imgH="3962400" progId="Equation.DSMT4">
                    <p:embed/>
                  </p:oleObj>
                </mc:Choice>
                <mc:Fallback>
                  <p:oleObj name="Equation" r:id="rId12" imgW="3352800" imgH="39624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8843044" y="2732982"/>
                          <a:ext cx="281200" cy="33182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对象 58">
              <a:hlinkClick action="ppaction://ole?verb=0"/>
            </p:cNvPr>
            <p:cNvGraphicFramePr>
              <a:graphicFrameLocks noChangeAspect="1"/>
            </p:cNvGraphicFramePr>
            <p:nvPr/>
          </p:nvGraphicFramePr>
          <p:xfrm>
            <a:off x="8813727" y="4641271"/>
            <a:ext cx="307975" cy="330200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spid="_x0000_s1066" name="Equation" r:id="rId14" imgW="3962400" imgH="4267200" progId="Equation.DSMT4">
                    <p:embed/>
                  </p:oleObj>
                </mc:Choice>
                <mc:Fallback>
                  <p:oleObj name="Equation" r:id="rId14" imgW="3962400" imgH="42672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8813727" y="4641271"/>
                          <a:ext cx="307975" cy="330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组合 9"/>
          <p:cNvGrpSpPr/>
          <p:nvPr/>
        </p:nvGrpSpPr>
        <p:grpSpPr>
          <a:xfrm>
            <a:off x="547370" y="3970655"/>
            <a:ext cx="8105775" cy="598170"/>
            <a:chOff x="1941" y="6207"/>
            <a:chExt cx="12765" cy="942"/>
          </a:xfrm>
        </p:grpSpPr>
        <p:graphicFrame>
          <p:nvGraphicFramePr>
            <p:cNvPr id="9" name="对象 -2147482561"/>
            <p:cNvGraphicFramePr>
              <a:graphicFrameLocks noChangeAspect="1"/>
            </p:cNvGraphicFramePr>
            <p:nvPr/>
          </p:nvGraphicFramePr>
          <p:xfrm>
            <a:off x="2560" y="6207"/>
            <a:ext cx="12147" cy="942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spid="_x0000_s1067" r:id="rId16" imgW="2819400" imgH="228600" progId="Equation.DSMT4">
                    <p:embed/>
                  </p:oleObj>
                </mc:Choice>
                <mc:Fallback>
                  <p:oleObj r:id="rId16" imgW="2819400" imgH="2286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2560" y="6207"/>
                          <a:ext cx="12147" cy="94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文本框 10"/>
            <p:cNvSpPr txBox="1"/>
            <p:nvPr/>
          </p:nvSpPr>
          <p:spPr>
            <a:xfrm>
              <a:off x="1941" y="6207"/>
              <a:ext cx="848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/>
                <a:t>而</a:t>
              </a:r>
              <a:endParaRPr lang="zh-CN" altLang="en-US" sz="280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  <p:cond evt="onBegin" delay="0">
                          <p:tn val="11"/>
                        </p:cond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  <p:cond evt="onBegin" delay="0">
                          <p:tn val="21"/>
                        </p:cond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  <p:cond evt="onBegin" delay="0">
                          <p:tn val="26"/>
                        </p:cond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  <p:cond evt="onBegin" delay="0">
                          <p:tn val="31"/>
                        </p:cond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  <p:cond evt="onBegin" delay="0">
                          <p:tn val="36"/>
                        </p:cond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" name="文本框 111"/>
          <p:cNvSpPr txBox="1"/>
          <p:nvPr/>
        </p:nvSpPr>
        <p:spPr>
          <a:xfrm>
            <a:off x="3556000" y="3118485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en-US" sz="1200" b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
</a:t>
            </a:r>
            <a:endParaRPr lang="zh-CN" altLang="en-US"/>
          </a:p>
        </p:txBody>
      </p:sp>
      <p:sp>
        <p:nvSpPr>
          <p:cNvPr id="4" name="Text Box 20"/>
          <p:cNvSpPr txBox="1"/>
          <p:nvPr/>
        </p:nvSpPr>
        <p:spPr>
          <a:xfrm>
            <a:off x="240881" y="5488328"/>
            <a:ext cx="36188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zh-CN" altLang="en-US" sz="2800" b="1" smtClean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思考 </a:t>
            </a:r>
            <a:r>
              <a:rPr lang="en-US" altLang="zh-CN" sz="2800" b="1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|</a:t>
            </a:r>
            <a:r>
              <a:rPr lang="en-US" altLang="zh-CN" sz="2800" b="1" i="1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</a:t>
            </a:r>
            <a:r>
              <a:rPr lang="en-US" altLang="zh-CN" sz="2800" b="1" baseline="-2500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2800" b="1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en-US" altLang="zh-CN" sz="2800" b="1" i="1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</a:t>
            </a:r>
            <a:r>
              <a:rPr lang="en-US" altLang="zh-CN" sz="2800" b="1" baseline="-2500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|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表示什么</a:t>
            </a:r>
            <a:r>
              <a:rPr lang="en-US" altLang="zh-CN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?</a:t>
            </a:r>
            <a:endParaRPr lang="en-US" altLang="zh-CN" sz="28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Text Box 21"/>
          <p:cNvSpPr txBox="1"/>
          <p:nvPr/>
        </p:nvSpPr>
        <p:spPr>
          <a:xfrm>
            <a:off x="1188667" y="6275673"/>
            <a:ext cx="6797351" cy="525401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en-US" altLang="zh-CN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zh-CN" sz="28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zh-CN" sz="28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表示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复平面上两点</a:t>
            </a:r>
            <a:r>
              <a:rPr lang="en-US" altLang="zh-CN" sz="28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zh-CN" sz="2800" b="1" baseline="-25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8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zh-CN" sz="2800" b="1" baseline="-25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距离</a:t>
            </a:r>
            <a:r>
              <a:rPr lang="en-US" altLang="zh-CN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40850" y="1878684"/>
            <a:ext cx="8073497" cy="550196"/>
            <a:chOff x="758703" y="2722439"/>
            <a:chExt cx="8073497" cy="550196"/>
          </a:xfrm>
        </p:grpSpPr>
        <p:sp>
          <p:nvSpPr>
            <p:cNvPr id="7" name="Text Box 20"/>
            <p:cNvSpPr txBox="1"/>
            <p:nvPr/>
          </p:nvSpPr>
          <p:spPr>
            <a:xfrm>
              <a:off x="758703" y="2735927"/>
              <a:ext cx="8073497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2800" b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如图，设    </a:t>
              </a:r>
              <a:r>
                <a:rPr lang="en-US" altLang="zh-CN" sz="2800" b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</a:t>
              </a:r>
              <a:r>
                <a:rPr lang="zh-CN" altLang="en-US" sz="2800" b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分别</a:t>
              </a:r>
              <a:r>
                <a:rPr lang="zh-CN" altLang="en-US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与</a:t>
              </a:r>
              <a:r>
                <a:rPr lang="zh-CN" altLang="en-US" sz="2800" b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复数</a:t>
              </a:r>
              <a:r>
                <a:rPr lang="en-US" altLang="zh-CN" sz="2800" b="1" i="1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altLang="zh-CN" sz="2800" b="1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altLang="zh-CN" sz="2800" b="1" i="1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altLang="zh-CN" sz="2800" b="1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zh-CN" altLang="en-US" sz="2800" b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，</a:t>
              </a:r>
              <a:r>
                <a:rPr lang="en-US" altLang="zh-CN" sz="2800" b="1" i="1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altLang="zh-CN" sz="2800" b="1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altLang="zh-CN" sz="2800" b="1" i="1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altLang="zh-CN" sz="2800" b="1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 </a:t>
              </a:r>
              <a:r>
                <a:rPr lang="zh-CN" altLang="en-US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对应</a:t>
              </a:r>
              <a:r>
                <a:rPr lang="zh-CN" altLang="en-US" sz="2800" b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，则</a:t>
              </a:r>
              <a:endPara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" name="对象 8">
              <a:hlinkClick action="ppaction://ole?verb=0"/>
            </p:cNvPr>
            <p:cNvGraphicFramePr>
              <a:graphicFrameLocks noChangeAspect="1"/>
            </p:cNvGraphicFramePr>
            <p:nvPr/>
          </p:nvGraphicFramePr>
          <p:xfrm>
            <a:off x="2267987" y="2722439"/>
            <a:ext cx="1376362" cy="550196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spid="_x0000_s1068" name="Equation" r:id="rId2" imgW="15240000" imgH="6096000" progId="Equation.DSMT4">
                    <p:embed/>
                  </p:oleObj>
                </mc:Choice>
                <mc:Fallback>
                  <p:oleObj name="Equation" r:id="rId2" imgW="15240000" imgH="60960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267987" y="2722439"/>
                          <a:ext cx="1376362" cy="55019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3" name="对象 22">
            <a:hlinkClick action="ppaction://ole?verb=0"/>
          </p:cNvPr>
          <p:cNvGraphicFramePr>
            <a:graphicFrameLocks noChangeAspect="1"/>
          </p:cNvGraphicFramePr>
          <p:nvPr/>
        </p:nvGraphicFramePr>
        <p:xfrm>
          <a:off x="3859302" y="5367148"/>
          <a:ext cx="5065712" cy="5969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9" name="Equation" r:id="rId4" imgW="56997600" imgH="6705600" progId="Equation.DSMT4">
                  <p:embed/>
                </p:oleObj>
              </mc:Choice>
              <mc:Fallback>
                <p:oleObj name="Equation" r:id="rId4" imgW="56997600" imgH="6705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59302" y="5367148"/>
                        <a:ext cx="5065712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>
            <a:hlinkClick action="ppaction://ole?verb=0"/>
          </p:cNvPr>
          <p:cNvGraphicFramePr>
            <a:graphicFrameLocks noChangeAspect="1"/>
          </p:cNvGraphicFramePr>
          <p:nvPr/>
        </p:nvGraphicFramePr>
        <p:xfrm>
          <a:off x="603428" y="2642002"/>
          <a:ext cx="3669637" cy="556056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0" name="Equation" r:id="rId6" imgW="40233600" imgH="6096000" progId="Equation.DSMT4">
                  <p:embed/>
                </p:oleObj>
              </mc:Choice>
              <mc:Fallback>
                <p:oleObj name="Equation" r:id="rId6" imgW="40233600" imgH="60960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3428" y="2642002"/>
                        <a:ext cx="3669637" cy="556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>
            <a:hlinkClick action="ppaction://ole?verb=0"/>
          </p:cNvPr>
          <p:cNvGraphicFramePr>
            <a:graphicFrameLocks noChangeAspect="1"/>
          </p:cNvGraphicFramePr>
          <p:nvPr/>
        </p:nvGraphicFramePr>
        <p:xfrm>
          <a:off x="426441" y="3344892"/>
          <a:ext cx="6572250" cy="5873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1" name="Equation" r:id="rId8" imgW="68275200" imgH="6096000" progId="Equation.DSMT4">
                  <p:embed/>
                </p:oleObj>
              </mc:Choice>
              <mc:Fallback>
                <p:oleObj name="Equation" r:id="rId8" imgW="68275200" imgH="60960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26441" y="3344892"/>
                        <a:ext cx="6572250" cy="58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37"/>
          <p:cNvSpPr txBox="1"/>
          <p:nvPr/>
        </p:nvSpPr>
        <p:spPr>
          <a:xfrm>
            <a:off x="390525" y="4615180"/>
            <a:ext cx="11591925" cy="6076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800" b="1" smtClean="0">
                <a:ea typeface="+mn-ea"/>
              </a:rPr>
              <a:t>因此</a:t>
            </a:r>
            <a:r>
              <a:rPr lang="zh-CN" altLang="en-US" sz="2800" b="1" smtClean="0">
                <a:solidFill>
                  <a:srgbClr val="FF0000"/>
                </a:solidFill>
                <a:ea typeface="+mn-ea"/>
              </a:rPr>
              <a:t>复数的减法</a:t>
            </a:r>
            <a:r>
              <a:rPr lang="zh-CN" altLang="en-US" sz="2800" b="1">
                <a:ea typeface="+mn-ea"/>
              </a:rPr>
              <a:t>还</a:t>
            </a:r>
            <a:r>
              <a:rPr lang="zh-CN" altLang="en-US" sz="2800" b="1" smtClean="0">
                <a:ea typeface="+mn-ea"/>
              </a:rPr>
              <a:t>可以</a:t>
            </a:r>
            <a:r>
              <a:rPr lang="zh-CN" altLang="en-US" sz="2800" b="1">
                <a:ea typeface="+mn-ea"/>
              </a:rPr>
              <a:t>按照</a:t>
            </a:r>
            <a:r>
              <a:rPr lang="zh-CN" altLang="en-US" sz="2800" b="1">
                <a:solidFill>
                  <a:srgbClr val="FF0000"/>
                </a:solidFill>
                <a:ea typeface="+mn-ea"/>
              </a:rPr>
              <a:t>向量</a:t>
            </a:r>
            <a:r>
              <a:rPr lang="zh-CN" altLang="en-US" sz="2800" b="1" smtClean="0">
                <a:solidFill>
                  <a:srgbClr val="FF0000"/>
                </a:solidFill>
                <a:ea typeface="+mn-ea"/>
              </a:rPr>
              <a:t>的减法</a:t>
            </a:r>
            <a:r>
              <a:rPr lang="zh-CN" altLang="en-US" sz="2800" b="1">
                <a:solidFill>
                  <a:srgbClr val="FF0000"/>
                </a:solidFill>
                <a:ea typeface="+mn-ea"/>
              </a:rPr>
              <a:t>来</a:t>
            </a:r>
            <a:r>
              <a:rPr lang="zh-CN" altLang="en-US" sz="2800" b="1" smtClean="0">
                <a:solidFill>
                  <a:srgbClr val="FF0000"/>
                </a:solidFill>
                <a:ea typeface="+mn-ea"/>
              </a:rPr>
              <a:t>进行</a:t>
            </a:r>
            <a:r>
              <a:rPr lang="zh-CN" altLang="en-US" sz="2800" b="1" smtClean="0">
                <a:ea typeface="+mn-ea"/>
              </a:rPr>
              <a:t>，这是</a:t>
            </a:r>
            <a:r>
              <a:rPr lang="zh-CN" altLang="en-US" sz="2800" b="1" smtClean="0">
                <a:solidFill>
                  <a:srgbClr val="FF0000"/>
                </a:solidFill>
                <a:ea typeface="+mn-ea"/>
              </a:rPr>
              <a:t>复数减法的几何意义</a:t>
            </a:r>
            <a:r>
              <a:rPr lang="en-US" altLang="zh-CN" sz="2800" b="1" smtClean="0">
                <a:ea typeface="+mn-ea"/>
              </a:rPr>
              <a:t>.</a:t>
            </a:r>
            <a:endParaRPr lang="zh-CN" altLang="en-US" sz="2800" b="1">
              <a:ea typeface="+mn-ea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602971" y="3943478"/>
            <a:ext cx="10283692" cy="549131"/>
            <a:chOff x="1064324" y="3998484"/>
            <a:chExt cx="10283692" cy="549131"/>
          </a:xfrm>
        </p:grpSpPr>
        <p:sp>
          <p:nvSpPr>
            <p:cNvPr id="29" name="Text Box 20"/>
            <p:cNvSpPr txBox="1"/>
            <p:nvPr/>
          </p:nvSpPr>
          <p:spPr>
            <a:xfrm>
              <a:off x="1064324" y="4002711"/>
              <a:ext cx="10283692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2800" b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这说明</a:t>
              </a:r>
              <a:r>
                <a:rPr lang="zh-CN" altLang="en-US" sz="28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向量                的差</a:t>
              </a:r>
              <a:r>
                <a:rPr lang="zh-CN" altLang="en-US" sz="2800" b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就是与</a:t>
              </a:r>
              <a:r>
                <a:rPr lang="zh-CN" altLang="en-US" sz="28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复数</a:t>
              </a:r>
              <a:r>
                <a:rPr lang="en-US" altLang="zh-CN" sz="28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zh-CN" sz="2800" b="1" i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altLang="zh-CN" sz="28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altLang="zh-CN" sz="2800" b="1" i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altLang="zh-CN" sz="28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)+(</a:t>
              </a:r>
              <a:r>
                <a:rPr lang="en-US" altLang="zh-CN" sz="2800" b="1" i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altLang="zh-CN" sz="28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altLang="zh-CN" sz="2800" b="1" i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altLang="zh-CN" sz="28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)i </a:t>
              </a:r>
              <a:r>
                <a:rPr lang="zh-CN" altLang="en-US" sz="28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对应的向量</a:t>
              </a:r>
              <a:r>
                <a:rPr lang="en-US" altLang="zh-CN" sz="2800" b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0" name="对象 29"/>
            <p:cNvGraphicFramePr>
              <a:graphicFrameLocks noChangeAspect="1"/>
            </p:cNvGraphicFramePr>
            <p:nvPr/>
          </p:nvGraphicFramePr>
          <p:xfrm>
            <a:off x="2925521" y="3998484"/>
            <a:ext cx="1455560" cy="549131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spid="_x0000_s1072" name="Equation" r:id="rId10" imgW="16764000" imgH="6096000" progId="Equation.DSMT4">
                    <p:embed/>
                  </p:oleObj>
                </mc:Choice>
                <mc:Fallback>
                  <p:oleObj name="Equation" r:id="rId10" imgW="16764000" imgH="60960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925521" y="3998484"/>
                          <a:ext cx="1455560" cy="549131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文本框 2"/>
          <p:cNvSpPr txBox="1"/>
          <p:nvPr/>
        </p:nvSpPr>
        <p:spPr>
          <a:xfrm>
            <a:off x="0" y="664845"/>
            <a:ext cx="10817225" cy="11245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smtClean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思考 </a:t>
            </a:r>
            <a:r>
              <a:rPr lang="zh-CN" altLang="en-US" sz="2800" b="1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我们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知道，实数的减法是加法的逆运算</a:t>
            </a:r>
            <a:r>
              <a:rPr lang="zh-CN" altLang="en-US" sz="2800" b="1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. 类比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实数减法的意义，</a:t>
            </a:r>
            <a:endParaRPr lang="zh-CN" altLang="en-US" sz="28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你认为该如何定义复数的减法?</a:t>
            </a:r>
            <a:endParaRPr lang="zh-CN" altLang="en-US" sz="2800"/>
          </a:p>
        </p:txBody>
      </p:sp>
      <p:sp>
        <p:nvSpPr>
          <p:cNvPr id="8" name="文本框 7"/>
          <p:cNvSpPr txBox="1"/>
          <p:nvPr/>
        </p:nvSpPr>
        <p:spPr>
          <a:xfrm>
            <a:off x="694055" y="128905"/>
            <a:ext cx="49149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探究四：复数减法的几何意义</a:t>
            </a:r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8324215" y="1340485"/>
            <a:ext cx="3243580" cy="2462530"/>
            <a:chOff x="13109" y="2111"/>
            <a:chExt cx="5108" cy="3878"/>
          </a:xfrm>
        </p:grpSpPr>
        <p:sp>
          <p:nvSpPr>
            <p:cNvPr id="10" name="Line 9"/>
            <p:cNvSpPr/>
            <p:nvPr/>
          </p:nvSpPr>
          <p:spPr>
            <a:xfrm>
              <a:off x="14418" y="3816"/>
              <a:ext cx="1912" cy="432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sz="20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13109" y="2111"/>
              <a:ext cx="5108" cy="3878"/>
              <a:chOff x="8523730" y="2732982"/>
              <a:chExt cx="3061050" cy="2268536"/>
            </a:xfrm>
          </p:grpSpPr>
          <p:sp>
            <p:nvSpPr>
              <p:cNvPr id="14" name="Line 5"/>
              <p:cNvSpPr/>
              <p:nvPr/>
            </p:nvSpPr>
            <p:spPr>
              <a:xfrm>
                <a:off x="8523730" y="4622799"/>
                <a:ext cx="2974975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sz="20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Line 6"/>
              <p:cNvSpPr/>
              <p:nvPr/>
            </p:nvSpPr>
            <p:spPr>
              <a:xfrm flipV="1">
                <a:off x="9120980" y="2795314"/>
                <a:ext cx="3899" cy="2176042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sz="20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Line 7"/>
              <p:cNvSpPr/>
              <p:nvPr/>
            </p:nvSpPr>
            <p:spPr>
              <a:xfrm flipV="1">
                <a:off x="9124244" y="4002404"/>
                <a:ext cx="1396365" cy="619760"/>
              </a:xfrm>
              <a:prstGeom prst="line">
                <a:avLst/>
              </a:prstGeom>
              <a:ln w="28575" cap="flat" cmpd="sng">
                <a:solidFill>
                  <a:schemeClr val="accent2">
                    <a:lumMod val="50000"/>
                  </a:schemeClr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sz="20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Line 8"/>
              <p:cNvSpPr/>
              <p:nvPr/>
            </p:nvSpPr>
            <p:spPr>
              <a:xfrm flipV="1">
                <a:off x="9124244" y="3692524"/>
                <a:ext cx="182245" cy="930275"/>
              </a:xfrm>
              <a:prstGeom prst="line">
                <a:avLst/>
              </a:prstGeom>
              <a:ln w="28575" cap="flat" cmpd="sng">
                <a:solidFill>
                  <a:schemeClr val="accent2">
                    <a:lumMod val="50000"/>
                  </a:schemeClr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sz="20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 Box 13"/>
              <p:cNvSpPr txBox="1"/>
              <p:nvPr/>
            </p:nvSpPr>
            <p:spPr>
              <a:xfrm>
                <a:off x="10455133" y="3896472"/>
                <a:ext cx="1049020" cy="3673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sz="2000" b="1" i="1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000" b="1" baseline="-2500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000" b="1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000" b="1" i="1" err="1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000" b="1" err="1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000" b="1" i="1" err="1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000" b="1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endParaRPr lang="en-US" altLang="zh-CN" sz="2000" b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Text Box 14"/>
              <p:cNvSpPr txBox="1"/>
              <p:nvPr/>
            </p:nvSpPr>
            <p:spPr>
              <a:xfrm>
                <a:off x="8723558" y="3301364"/>
                <a:ext cx="983615" cy="3673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sz="2000" b="1" i="1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000" b="1" baseline="-2500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000" b="1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000" b="1" i="1" err="1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000" b="1" err="1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000" b="1" i="1" err="1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000" b="1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endParaRPr lang="en-US" altLang="zh-CN" sz="2000" b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graphicFrame>
            <p:nvGraphicFramePr>
              <p:cNvPr id="20" name="对象 19">
                <a:hlinkClick action="ppaction://ole?verb=0"/>
              </p:cNvPr>
              <p:cNvGraphicFramePr>
                <a:graphicFrameLocks noChangeAspect="1"/>
              </p:cNvGraphicFramePr>
              <p:nvPr/>
            </p:nvGraphicFramePr>
            <p:xfrm>
              <a:off x="11251405" y="4668143"/>
              <a:ext cx="333375" cy="333375"/>
            </p:xfrm>
            <a:graphic>
              <a:graphicData uri="http://schemas.openxmlformats.org/presentationml/2006/ole">
                <mc:AlternateContent>
                  <mc:Choice xmlns:v="urn:schemas-microsoft-com:vml" Requires="v">
                    <p:oleObj spid="_x0000_s1073" name="Equation" r:id="rId12" imgW="3352800" imgH="3352800" progId="Equation.DSMT4">
                      <p:embed/>
                    </p:oleObj>
                  </mc:Choice>
                  <mc:Fallback>
                    <p:oleObj name="Equation" r:id="rId12" imgW="3352800" imgH="3352800" progId="Equation.DSMT4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13"/>
                          <a:stretch>
                            <a:fillRect/>
                          </a:stretch>
                        </p:blipFill>
                        <p:spPr>
                          <a:xfrm>
                            <a:off x="11251405" y="4668143"/>
                            <a:ext cx="333375" cy="33337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1" name="对象 20">
                <a:hlinkClick action="ppaction://ole?verb=0"/>
              </p:cNvPr>
              <p:cNvGraphicFramePr>
                <a:graphicFrameLocks noChangeAspect="1"/>
              </p:cNvGraphicFramePr>
              <p:nvPr/>
            </p:nvGraphicFramePr>
            <p:xfrm>
              <a:off x="8843044" y="2732982"/>
              <a:ext cx="281200" cy="331827"/>
            </p:xfrm>
            <a:graphic>
              <a:graphicData uri="http://schemas.openxmlformats.org/presentationml/2006/ole">
                <mc:AlternateContent>
                  <mc:Choice xmlns:v="urn:schemas-microsoft-com:vml" Requires="v">
                    <p:oleObj spid="_x0000_s1074" name="Equation" r:id="rId14" imgW="3352800" imgH="3962400" progId="Equation.DSMT4">
                      <p:embed/>
                    </p:oleObj>
                  </mc:Choice>
                  <mc:Fallback>
                    <p:oleObj name="Equation" r:id="rId14" imgW="3352800" imgH="3962400" progId="Equation.DSMT4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15"/>
                          <a:stretch>
                            <a:fillRect/>
                          </a:stretch>
                        </p:blipFill>
                        <p:spPr>
                          <a:xfrm>
                            <a:off x="8843044" y="2732982"/>
                            <a:ext cx="281200" cy="33182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" name="对象 21">
                <a:hlinkClick action="ppaction://ole?verb=0"/>
              </p:cNvPr>
              <p:cNvGraphicFramePr>
                <a:graphicFrameLocks noChangeAspect="1"/>
              </p:cNvGraphicFramePr>
              <p:nvPr/>
            </p:nvGraphicFramePr>
            <p:xfrm>
              <a:off x="8813005" y="4641156"/>
              <a:ext cx="307975" cy="330200"/>
            </p:xfrm>
            <a:graphic>
              <a:graphicData uri="http://schemas.openxmlformats.org/presentationml/2006/ole">
                <mc:AlternateContent>
                  <mc:Choice xmlns:v="urn:schemas-microsoft-com:vml" Requires="v">
                    <p:oleObj spid="_x0000_s1075" name="Equation" r:id="rId16" imgW="3962400" imgH="4267200" progId="Equation.DSMT4">
                      <p:embed/>
                    </p:oleObj>
                  </mc:Choice>
                  <mc:Fallback>
                    <p:oleObj name="Equation" r:id="rId16" imgW="3962400" imgH="4267200" progId="Equation.DSMT4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17"/>
                          <a:stretch>
                            <a:fillRect/>
                          </a:stretch>
                        </p:blipFill>
                        <p:spPr>
                          <a:xfrm>
                            <a:off x="8813005" y="4641156"/>
                            <a:ext cx="307975" cy="3302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" name="文本框 111"/>
          <p:cNvSpPr txBox="1"/>
          <p:nvPr/>
        </p:nvSpPr>
        <p:spPr>
          <a:xfrm>
            <a:off x="3556000" y="3118485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en-US" sz="1200" b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
</a:t>
            </a:r>
            <a:endParaRPr lang="zh-CN" altLang="en-US"/>
          </a:p>
        </p:txBody>
      </p:sp>
      <p:sp>
        <p:nvSpPr>
          <p:cNvPr id="122" name="文本框 121"/>
          <p:cNvSpPr txBox="1"/>
          <p:nvPr/>
        </p:nvSpPr>
        <p:spPr>
          <a:xfrm>
            <a:off x="434975" y="861695"/>
            <a:ext cx="5080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小结</a:t>
            </a:r>
            <a:r>
              <a:rPr 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zh-CN" sz="2800" b="1">
                <a:ea typeface="宋体" panose="02010600030101010101" pitchFamily="2" charset="-122"/>
              </a:rPr>
              <a:t>复数加减法的几何意义</a:t>
            </a:r>
            <a:endParaRPr lang="zh-CN" altLang="en-US" sz="2800" b="1"/>
          </a:p>
        </p:txBody>
      </p:sp>
      <p:grpSp>
        <p:nvGrpSpPr>
          <p:cNvPr id="2" name="组合 1"/>
          <p:cNvGrpSpPr/>
          <p:nvPr/>
        </p:nvGrpSpPr>
        <p:grpSpPr>
          <a:xfrm>
            <a:off x="7058660" y="1535430"/>
            <a:ext cx="5293360" cy="2393950"/>
            <a:chOff x="11116" y="2418"/>
            <a:chExt cx="8336" cy="3770"/>
          </a:xfrm>
        </p:grpSpPr>
        <p:sp>
          <p:nvSpPr>
            <p:cNvPr id="113" name="文本框 112"/>
            <p:cNvSpPr txBox="1"/>
            <p:nvPr/>
          </p:nvSpPr>
          <p:spPr>
            <a:xfrm>
              <a:off x="11452" y="5754"/>
              <a:ext cx="8000" cy="43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indent="0"/>
              <a:r>
                <a:rPr lang="en-US" sz="1200" b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图3­2­1</a:t>
              </a:r>
              <a:endParaRPr lang="zh-CN" altLang="en-US"/>
            </a:p>
          </p:txBody>
        </p:sp>
        <p:pic>
          <p:nvPicPr>
            <p:cNvPr id="10" name="图片 3" descr="学科网(www.zxxk.com)--教育资源门户，提供试题试卷、教案、课件、教学论文、素材等各类教学资源库下载，还有大量丰富的教学资讯！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16" y="2418"/>
              <a:ext cx="3260" cy="3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" name="组合 7"/>
          <p:cNvGrpSpPr/>
          <p:nvPr/>
        </p:nvGrpSpPr>
        <p:grpSpPr>
          <a:xfrm>
            <a:off x="434975" y="1922780"/>
            <a:ext cx="6000750" cy="2675890"/>
            <a:chOff x="685" y="3028"/>
            <a:chExt cx="9450" cy="4214"/>
          </a:xfrm>
        </p:grpSpPr>
        <p:sp>
          <p:nvSpPr>
            <p:cNvPr id="3" name="文本框 2"/>
            <p:cNvSpPr txBox="1"/>
            <p:nvPr/>
          </p:nvSpPr>
          <p:spPr>
            <a:xfrm>
              <a:off x="685" y="3028"/>
              <a:ext cx="9450" cy="421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266700">
                <a:lnSpc>
                  <a:spcPct val="150000"/>
                </a:lnSpc>
              </a:pPr>
              <a:r>
                <a:rPr lang="zh-CN" sz="2800" b="0">
                  <a:ea typeface="宋体" panose="02010600030101010101" pitchFamily="2" charset="-122"/>
                </a:rPr>
                <a:t>如图</a:t>
              </a:r>
              <a:r>
                <a:rPr lang="en-US" sz="2800" b="0">
                  <a:latin typeface="Times New Roman" panose="02020603050405020304" pitchFamily="18" charset="0"/>
                  <a:ea typeface="宋体" panose="02010600030101010101" pitchFamily="2" charset="-122"/>
                </a:rPr>
                <a:t>3­2­1</a:t>
              </a:r>
              <a:r>
                <a:rPr lang="zh-CN" sz="2800" b="0">
                  <a:ea typeface="宋体" panose="02010600030101010101" pitchFamily="2" charset="-122"/>
                </a:rPr>
                <a:t>所示，设复数</a:t>
              </a:r>
              <a:r>
                <a:rPr lang="en-US" sz="2800" b="0" i="1">
                  <a:latin typeface="Times New Roman" panose="02020603050405020304" pitchFamily="18" charset="0"/>
                  <a:ea typeface="宋体" panose="02010600030101010101" pitchFamily="2" charset="-122"/>
                </a:rPr>
                <a:t>z</a:t>
              </a:r>
              <a:r>
                <a:rPr lang="en-US" sz="2800" b="0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  <a:r>
                <a:rPr lang="zh-CN" sz="2800" b="0">
                  <a:ea typeface="宋体" panose="02010600030101010101" pitchFamily="2" charset="-122"/>
                </a:rPr>
                <a:t>，</a:t>
              </a:r>
              <a:r>
                <a:rPr lang="en-US" sz="2800" b="0" i="1">
                  <a:latin typeface="Times New Roman" panose="02020603050405020304" pitchFamily="18" charset="0"/>
                  <a:ea typeface="宋体" panose="02010600030101010101" pitchFamily="2" charset="-122"/>
                </a:rPr>
                <a:t>z</a:t>
              </a:r>
              <a:r>
                <a:rPr lang="en-US" sz="2800" b="0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zh-CN" sz="2800" b="0">
                  <a:ea typeface="宋体" panose="02010600030101010101" pitchFamily="2" charset="-122"/>
                </a:rPr>
                <a:t>对应</a:t>
              </a:r>
              <a:endParaRPr lang="zh-CN" sz="2800" b="0">
                <a:ea typeface="宋体" panose="02010600030101010101" pitchFamily="2" charset="-122"/>
              </a:endParaRPr>
            </a:p>
            <a:p>
              <a:pPr indent="266700">
                <a:lnSpc>
                  <a:spcPct val="150000"/>
                </a:lnSpc>
              </a:pPr>
              <a:r>
                <a:rPr lang="zh-CN" sz="2800" b="0">
                  <a:ea typeface="宋体" panose="02010600030101010101" pitchFamily="2" charset="-122"/>
                </a:rPr>
                <a:t>向量分别为</a:t>
              </a:r>
              <a:r>
                <a:rPr lang="en-US" altLang="zh-CN" sz="2800" b="0">
                  <a:ea typeface="宋体" panose="02010600030101010101" pitchFamily="2" charset="-122"/>
                </a:rPr>
                <a:t>               </a:t>
              </a:r>
              <a:r>
                <a:rPr lang="zh-CN" sz="2800" b="0">
                  <a:ea typeface="宋体" panose="02010600030101010101" pitchFamily="2" charset="-122"/>
                </a:rPr>
                <a:t>，四边</a:t>
              </a:r>
              <a:r>
                <a:rPr lang="en-US" sz="2800" b="0" i="1">
                  <a:latin typeface="Times New Roman" panose="02020603050405020304" pitchFamily="18" charset="0"/>
                  <a:ea typeface="宋体" panose="02010600030101010101" pitchFamily="2" charset="-122"/>
                </a:rPr>
                <a:t>OZ</a:t>
              </a:r>
              <a:r>
                <a:rPr lang="en-US" sz="2800" b="0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  <a:r>
                <a:rPr lang="en-US" sz="2800" b="0" i="1">
                  <a:latin typeface="Times New Roman" panose="02020603050405020304" pitchFamily="18" charset="0"/>
                  <a:ea typeface="宋体" panose="02010600030101010101" pitchFamily="2" charset="-122"/>
                </a:rPr>
                <a:t>ZZ</a:t>
              </a:r>
              <a:r>
                <a:rPr lang="en-US" sz="2800" b="0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zh-CN" sz="2800" b="0">
                  <a:ea typeface="宋体" panose="02010600030101010101" pitchFamily="2" charset="-122"/>
                </a:rPr>
                <a:t>为平行四边形，向量</a:t>
              </a:r>
              <a:r>
                <a:rPr lang="en-US" altLang="zh-CN" sz="2800" b="0">
                  <a:ea typeface="宋体" panose="02010600030101010101" pitchFamily="2" charset="-122"/>
                </a:rPr>
                <a:t>       </a:t>
              </a:r>
              <a:r>
                <a:rPr lang="zh-CN" sz="2800" b="0">
                  <a:ea typeface="宋体" panose="02010600030101010101" pitchFamily="2" charset="-122"/>
                </a:rPr>
                <a:t>与复数</a:t>
              </a:r>
              <a:r>
                <a:rPr lang="en-US" sz="2800" b="0" i="1">
                  <a:latin typeface="Times New Roman" panose="02020603050405020304" pitchFamily="18" charset="0"/>
                  <a:ea typeface="宋体" panose="02010600030101010101" pitchFamily="2" charset="-122"/>
                </a:rPr>
                <a:t>z</a:t>
              </a:r>
              <a:r>
                <a:rPr lang="en-US" sz="2800" b="0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  <a:r>
                <a:rPr lang="zh-CN" sz="2800" b="0">
                  <a:ea typeface="宋体" panose="02010600030101010101" pitchFamily="2" charset="-122"/>
                </a:rPr>
                <a:t>＋</a:t>
              </a:r>
              <a:r>
                <a:rPr lang="en-US" sz="2800" b="0" i="1">
                  <a:latin typeface="Times New Roman" panose="02020603050405020304" pitchFamily="18" charset="0"/>
                  <a:ea typeface="宋体" panose="02010600030101010101" pitchFamily="2" charset="-122"/>
                </a:rPr>
                <a:t>z</a:t>
              </a:r>
              <a:r>
                <a:rPr lang="en-US" sz="2800" b="0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zh-CN" sz="2800" b="0">
                  <a:ea typeface="宋体" panose="02010600030101010101" pitchFamily="2" charset="-122"/>
                </a:rPr>
                <a:t>对应，向量</a:t>
              </a:r>
              <a:r>
                <a:rPr lang="en-US" altLang="zh-CN" sz="2800" b="0">
                  <a:ea typeface="宋体" panose="02010600030101010101" pitchFamily="2" charset="-122"/>
                </a:rPr>
                <a:t>      </a:t>
              </a:r>
              <a:r>
                <a:rPr lang="zh-CN" sz="2800" b="0">
                  <a:ea typeface="宋体" panose="02010600030101010101" pitchFamily="2" charset="-122"/>
                </a:rPr>
                <a:t>与复数</a:t>
              </a:r>
              <a:r>
                <a:rPr lang="en-US" sz="2800" b="0" i="1">
                  <a:latin typeface="Times New Roman" panose="02020603050405020304" pitchFamily="18" charset="0"/>
                  <a:ea typeface="宋体" panose="02010600030101010101" pitchFamily="2" charset="-122"/>
                </a:rPr>
                <a:t>z</a:t>
              </a:r>
              <a:r>
                <a:rPr lang="en-US" sz="2800" b="0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  <a:r>
                <a:rPr lang="zh-CN" sz="2800" b="0">
                  <a:ea typeface="宋体" panose="02010600030101010101" pitchFamily="2" charset="-122"/>
                </a:rPr>
                <a:t>－</a:t>
              </a:r>
              <a:r>
                <a:rPr lang="en-US" sz="2800" b="0" i="1">
                  <a:latin typeface="Times New Roman" panose="02020603050405020304" pitchFamily="18" charset="0"/>
                  <a:ea typeface="宋体" panose="02010600030101010101" pitchFamily="2" charset="-122"/>
                </a:rPr>
                <a:t>z</a:t>
              </a:r>
              <a:r>
                <a:rPr lang="en-US" sz="2800" b="0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zh-CN" sz="2800" b="0">
                  <a:ea typeface="宋体" panose="02010600030101010101" pitchFamily="2" charset="-122"/>
                </a:rPr>
                <a:t>对应．</a:t>
              </a:r>
              <a:endParaRPr lang="zh-CN" altLang="en-US" sz="2800"/>
            </a:p>
          </p:txBody>
        </p:sp>
        <p:graphicFrame>
          <p:nvGraphicFramePr>
            <p:cNvPr id="29" name="对象 28">
              <a:hlinkClick action="ppaction://ole?verb=0"/>
            </p:cNvPr>
            <p:cNvGraphicFramePr>
              <a:graphicFrameLocks noChangeAspect="1"/>
            </p:cNvGraphicFramePr>
            <p:nvPr/>
          </p:nvGraphicFramePr>
          <p:xfrm>
            <a:off x="4092" y="4357"/>
            <a:ext cx="2067" cy="829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spid="_x0000_s1076" name="Equation" r:id="rId3" imgW="15240000" imgH="6096000" progId="Equation.DSMT4">
                    <p:embed/>
                  </p:oleObj>
                </mc:Choice>
                <mc:Fallback>
                  <p:oleObj name="Equation" r:id="rId3" imgW="15240000" imgH="60960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092" y="4357"/>
                          <a:ext cx="2067" cy="82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对象 3">
              <a:hlinkClick action="ppaction://ole?verb=0"/>
            </p:cNvPr>
            <p:cNvGraphicFramePr>
              <a:graphicFrameLocks noChangeAspect="1"/>
            </p:cNvGraphicFramePr>
            <p:nvPr/>
          </p:nvGraphicFramePr>
          <p:xfrm>
            <a:off x="5795" y="5357"/>
            <a:ext cx="1111" cy="927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spid="_x0000_s1077" name="Equation" r:id="rId5" imgW="304800" imgH="254000" progId="Equation.DSMT4">
                    <p:embed/>
                  </p:oleObj>
                </mc:Choice>
                <mc:Fallback>
                  <p:oleObj name="Equation" r:id="rId5" imgW="304800" imgH="2540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795" y="5357"/>
                          <a:ext cx="1111" cy="92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对象 5">
              <a:hlinkClick action="ppaction://ole?verb=0"/>
            </p:cNvPr>
            <p:cNvGraphicFramePr>
              <a:graphicFrameLocks noChangeAspect="1"/>
            </p:cNvGraphicFramePr>
            <p:nvPr/>
          </p:nvGraphicFramePr>
          <p:xfrm>
            <a:off x="3629" y="6436"/>
            <a:ext cx="951" cy="724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spid="_x0000_s1078" name="Equation" r:id="rId7" imgW="330200" imgH="254000" progId="Equation.DSMT4">
                    <p:embed/>
                  </p:oleObj>
                </mc:Choice>
                <mc:Fallback>
                  <p:oleObj name="Equation" r:id="rId7" imgW="330200" imgH="2540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629" y="6436"/>
                          <a:ext cx="951" cy="72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317" name="图片 28720" descr="米老鼠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4380"/>
            <a:ext cx="2056130" cy="114808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5362" name="组合 15361"/>
          <p:cNvGrpSpPr/>
          <p:nvPr/>
        </p:nvGrpSpPr>
        <p:grpSpPr>
          <a:xfrm>
            <a:off x="2309813" y="1533208"/>
            <a:ext cx="7848600" cy="857250"/>
            <a:chOff x="385" y="572"/>
            <a:chExt cx="4763" cy="540"/>
          </a:xfrm>
        </p:grpSpPr>
        <p:sp>
          <p:nvSpPr>
            <p:cNvPr id="15363" name="矩形 15362"/>
            <p:cNvSpPr/>
            <p:nvPr/>
          </p:nvSpPr>
          <p:spPr>
            <a:xfrm>
              <a:off x="385" y="612"/>
              <a:ext cx="1452" cy="40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defPPr>
                <a:defRPr lang="zh-CN" altLang="en-US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/>
                  <a:ea typeface="宋体" panose="02010600030101010101" pitchFamily="2" charset="-122"/>
                </a:defRPr>
              </a:lvl5pPr>
            </a:lstStyle>
            <a:p>
              <a:pPr lvl="0"/>
              <a:r>
                <a:rPr sz="3600" b="1">
                  <a:solidFill>
                    <a:srgbClr val="0000CC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例1.</a:t>
              </a:r>
              <a:r>
                <a:rPr sz="3600" b="1">
                  <a:latin typeface="黑体" panose="02010609060101010101" pitchFamily="2" charset="-122"/>
                  <a:ea typeface="黑体" panose="02010609060101010101" pitchFamily="2" charset="-122"/>
                </a:rPr>
                <a:t>计算 </a:t>
              </a:r>
              <a:endParaRPr sz="3600" b="1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graphicFrame>
          <p:nvGraphicFramePr>
            <p:cNvPr id="15364" name="对象 15363"/>
            <p:cNvGraphicFramePr>
              <a:graphicFrameLocks noChangeAspect="1"/>
            </p:cNvGraphicFramePr>
            <p:nvPr/>
          </p:nvGraphicFramePr>
          <p:xfrm>
            <a:off x="1614" y="572"/>
            <a:ext cx="3534" cy="540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spid="_x0000_s1079" name="公式" r:id="rId3" imgW="1612900" imgH="203200" progId="Equation.3">
                    <p:embed/>
                  </p:oleObj>
                </mc:Choice>
                <mc:Fallback>
                  <p:oleObj name="公式" r:id="rId3" imgW="1612900" imgH="2032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614" y="572"/>
                          <a:ext cx="3534" cy="5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  <a:miter lim="800000"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365" name="矩形 15364"/>
          <p:cNvSpPr/>
          <p:nvPr/>
        </p:nvSpPr>
        <p:spPr>
          <a:xfrm>
            <a:off x="2508568" y="2847340"/>
            <a:ext cx="1223962" cy="7016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defRPr>
            </a:lvl5pPr>
          </a:lstStyle>
          <a:p>
            <a:pPr lvl="0"/>
            <a:r>
              <a:rPr sz="4000" b="1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解:</a:t>
            </a:r>
            <a:endParaRPr sz="4000" b="1">
              <a:solidFill>
                <a:srgbClr val="0000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15366" name="对象 15365"/>
          <p:cNvGraphicFramePr>
            <a:graphicFrameLocks noChangeAspect="1"/>
          </p:cNvGraphicFramePr>
          <p:nvPr/>
        </p:nvGraphicFramePr>
        <p:xfrm>
          <a:off x="3732530" y="2847340"/>
          <a:ext cx="6553200" cy="262096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0" name="Equation" r:id="rId5" imgW="1651000" imgH="660400" progId="Equation.DSMT4">
                  <p:embed/>
                </p:oleObj>
              </mc:Choice>
              <mc:Fallback>
                <p:oleObj name="Equation" r:id="rId5" imgW="1651000" imgH="6604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clrChange useA="0">
                          <a:clrFrom>
                            <a:srgbClr val="000000"/>
                          </a:clrFrom>
                          <a:clrTo>
                            <a:srgbClr val="003399"/>
                          </a:clrTo>
                        </a:clrChange>
                        <a:lum bright="-100000"/>
                      </a:blip>
                      <a:stretch>
                        <a:fillRect/>
                      </a:stretch>
                    </p:blipFill>
                    <p:spPr>
                      <a:xfrm>
                        <a:off x="3732530" y="2847340"/>
                        <a:ext cx="6553200" cy="2620963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758825" y="0"/>
            <a:ext cx="26720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sym typeface="+mn-ea"/>
              </a:rPr>
              <a:t>（三）典例分析</a:t>
            </a:r>
            <a:endParaRPr lang="zh-CN" altLang="en-US" sz="2800"/>
          </a:p>
        </p:txBody>
      </p:sp>
      <p:sp>
        <p:nvSpPr>
          <p:cNvPr id="3" name="文本框 2"/>
          <p:cNvSpPr txBox="1"/>
          <p:nvPr/>
        </p:nvSpPr>
        <p:spPr>
          <a:xfrm>
            <a:off x="2310130" y="742950"/>
            <a:ext cx="39331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/>
              <a:t>题型一  复数的加减运算</a:t>
            </a:r>
            <a:endParaRPr lang="zh-CN" altLang="en-US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/>
          <p:cNvSpPr txBox="1"/>
          <p:nvPr/>
        </p:nvSpPr>
        <p:spPr>
          <a:xfrm>
            <a:off x="822960" y="68580"/>
            <a:ext cx="26771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变式训练</a:t>
            </a:r>
            <a:r>
              <a:rPr lang="en-US" altLang="zh-CN" sz="2800" b="1">
                <a:solidFill>
                  <a:srgbClr val="FF0000"/>
                </a:solidFill>
              </a:rPr>
              <a:t>1</a:t>
            </a:r>
            <a:endParaRPr lang="en-US" altLang="zh-CN" sz="2800" b="1">
              <a:solidFill>
                <a:srgbClr val="FF0000"/>
              </a:solidFill>
            </a:endParaRPr>
          </a:p>
        </p:txBody>
      </p:sp>
      <p:pic>
        <p:nvPicPr>
          <p:cNvPr id="13320" name="图片 28720" descr="米老鼠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1445" y="734695"/>
            <a:ext cx="2056130" cy="11461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" name="组合 4"/>
          <p:cNvGrpSpPr/>
          <p:nvPr/>
        </p:nvGrpSpPr>
        <p:grpSpPr>
          <a:xfrm>
            <a:off x="2086610" y="590550"/>
            <a:ext cx="8176895" cy="1709420"/>
            <a:chOff x="276765" y="533099"/>
            <a:chExt cx="8018406" cy="1562989"/>
          </a:xfrm>
        </p:grpSpPr>
        <p:sp>
          <p:nvSpPr>
            <p:cNvPr id="6" name="文本框 5"/>
            <p:cNvSpPr txBox="1"/>
            <p:nvPr/>
          </p:nvSpPr>
          <p:spPr>
            <a:xfrm>
              <a:off x="276765" y="533099"/>
              <a:ext cx="1771922" cy="55563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>
              <a:defPPr>
                <a:defRPr lang="zh-CN"/>
              </a:defPPr>
              <a:lvl1pPr indent="457200">
                <a:lnSpc>
                  <a:spcPct val="120000"/>
                </a:lnSpc>
                <a:defRPr sz="2400" b="1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defRPr>
              </a:lvl1pPr>
            </a:lstStyle>
            <a:p>
              <a:pPr indent="0"/>
              <a:r>
                <a:rPr lang="en-US" altLang="zh-CN" sz="2800" smtClean="0"/>
                <a:t>1. </a:t>
              </a:r>
              <a:r>
                <a:rPr lang="zh-CN" altLang="en-US" sz="2800" smtClean="0">
                  <a:sym typeface="+mn-ea"/>
                </a:rPr>
                <a:t>计算：</a:t>
              </a:r>
              <a:endParaRPr lang="en-US" sz="2800">
                <a:sym typeface="+mn-ea"/>
              </a:endParaRPr>
            </a:p>
          </p:txBody>
        </p:sp>
        <p:graphicFrame>
          <p:nvGraphicFramePr>
            <p:cNvPr id="31" name="对象 30">
              <a:hlinkClick action="ppaction://ole?verb=0"/>
            </p:cNvPr>
            <p:cNvGraphicFramePr>
              <a:graphicFrameLocks noChangeAspect="1"/>
            </p:cNvGraphicFramePr>
            <p:nvPr/>
          </p:nvGraphicFramePr>
          <p:xfrm>
            <a:off x="685036" y="1159383"/>
            <a:ext cx="7610135" cy="936705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spid="_x0000_s1081" name="Equation" r:id="rId3" imgW="84124800" imgH="10363200" progId="Equation.DSMT4">
                    <p:embed/>
                  </p:oleObj>
                </mc:Choice>
                <mc:Fallback>
                  <p:oleObj name="Equation" r:id="rId3" imgW="84124800" imgH="103632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85036" y="1159383"/>
                          <a:ext cx="7610135" cy="93670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6" name="文本框 35"/>
          <p:cNvSpPr txBox="1"/>
          <p:nvPr/>
        </p:nvSpPr>
        <p:spPr>
          <a:xfrm>
            <a:off x="1158208" y="3121084"/>
            <a:ext cx="870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rgbClr val="00B0F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解：</a:t>
            </a:r>
            <a:endParaRPr lang="zh-CN" altLang="en-US" sz="2800" b="1">
              <a:solidFill>
                <a:srgbClr val="00B0F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37" name="对象 36"/>
          <p:cNvGraphicFramePr>
            <a:graphicFrameLocks noChangeAspect="1"/>
          </p:cNvGraphicFramePr>
          <p:nvPr/>
        </p:nvGraphicFramePr>
        <p:xfrm>
          <a:off x="1931313" y="3183875"/>
          <a:ext cx="5870463" cy="460429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2" name="Equation" r:id="rId5" imgW="64312800" imgH="4876800" progId="Equation.DSMT4">
                  <p:embed/>
                </p:oleObj>
              </mc:Choice>
              <mc:Fallback>
                <p:oleObj name="Equation" r:id="rId5" imgW="64312800" imgH="48768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31313" y="3183875"/>
                        <a:ext cx="5870463" cy="460429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对象 38"/>
          <p:cNvGraphicFramePr>
            <a:graphicFrameLocks noChangeAspect="1"/>
          </p:cNvGraphicFramePr>
          <p:nvPr/>
        </p:nvGraphicFramePr>
        <p:xfrm>
          <a:off x="1931313" y="3836741"/>
          <a:ext cx="4979988" cy="4603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3" name="Equation" r:id="rId7" imgW="54559200" imgH="4876800" progId="Equation.DSMT4">
                  <p:embed/>
                </p:oleObj>
              </mc:Choice>
              <mc:Fallback>
                <p:oleObj name="Equation" r:id="rId7" imgW="54559200" imgH="48768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31313" y="3836741"/>
                        <a:ext cx="4979988" cy="460375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对象 41"/>
          <p:cNvGraphicFramePr>
            <a:graphicFrameLocks noChangeAspect="1"/>
          </p:cNvGraphicFramePr>
          <p:nvPr/>
        </p:nvGraphicFramePr>
        <p:xfrm>
          <a:off x="1797963" y="4489553"/>
          <a:ext cx="9209088" cy="4603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4" name="Equation" r:id="rId9" imgW="100888800" imgH="4876800" progId="Equation.DSMT4">
                  <p:embed/>
                </p:oleObj>
              </mc:Choice>
              <mc:Fallback>
                <p:oleObj name="Equation" r:id="rId9" imgW="100888800" imgH="48768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97963" y="4489553"/>
                        <a:ext cx="9209088" cy="460375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对象 42"/>
          <p:cNvGraphicFramePr>
            <a:graphicFrameLocks noChangeAspect="1"/>
          </p:cNvGraphicFramePr>
          <p:nvPr/>
        </p:nvGraphicFramePr>
        <p:xfrm>
          <a:off x="1931313" y="5144373"/>
          <a:ext cx="6956425" cy="4603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5" name="Equation" r:id="rId11" imgW="76200000" imgH="4876800" progId="Equation.DSMT4">
                  <p:embed/>
                </p:oleObj>
              </mc:Choice>
              <mc:Fallback>
                <p:oleObj name="Equation" r:id="rId11" imgW="76200000" imgH="48768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931313" y="5144373"/>
                        <a:ext cx="6956425" cy="460375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269240" y="2141220"/>
            <a:ext cx="152844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+mn-ea"/>
                <a:cs typeface="+mn-ea"/>
              </a:rPr>
              <a:t>P77</a:t>
            </a:r>
            <a:r>
              <a:rPr lang="zh-CN" altLang="en-US" sz="2800">
                <a:solidFill>
                  <a:srgbClr val="FF0000"/>
                </a:solidFill>
                <a:latin typeface="+mn-ea"/>
                <a:cs typeface="+mn-ea"/>
              </a:rPr>
              <a:t>练习</a:t>
            </a:r>
            <a:endParaRPr lang="zh-CN" altLang="en-US" sz="2800">
              <a:solidFill>
                <a:srgbClr val="FF0000"/>
              </a:solidFill>
              <a:latin typeface="+mn-ea"/>
              <a:cs typeface="+mn-ea"/>
            </a:endParaRPr>
          </a:p>
        </p:txBody>
      </p:sp>
      <p:pic>
        <p:nvPicPr>
          <p:cNvPr id="13321" name="New picture"/>
          <p:cNvPicPr/>
          <p:nvPr/>
        </p:nvPicPr>
        <p:blipFill>
          <a:blip r:embed="rId13"/>
          <a:stretch>
            <a:fillRect/>
          </a:stretch>
        </p:blipFill>
        <p:spPr>
          <a:xfrm>
            <a:off x="12103100" y="12179300"/>
            <a:ext cx="368300" cy="266700"/>
          </a:xfrm>
          <a:prstGeom prst="cub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/>
          <p:cNvSpPr txBox="1"/>
          <p:nvPr/>
        </p:nvSpPr>
        <p:spPr>
          <a:xfrm>
            <a:off x="615950" y="60960"/>
            <a:ext cx="26771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变式训练</a:t>
            </a:r>
            <a:r>
              <a:rPr lang="en-US" altLang="zh-CN" sz="2800" b="1">
                <a:solidFill>
                  <a:srgbClr val="FF0000"/>
                </a:solidFill>
              </a:rPr>
              <a:t>1</a:t>
            </a:r>
            <a:endParaRPr lang="en-US" altLang="zh-CN" sz="2800" b="1">
              <a:solidFill>
                <a:srgbClr val="FF0000"/>
              </a:solidFill>
            </a:endParaRPr>
          </a:p>
        </p:txBody>
      </p:sp>
      <p:pic>
        <p:nvPicPr>
          <p:cNvPr id="13320" name="图片 28720" descr="米老鼠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1445" y="734695"/>
            <a:ext cx="2056130" cy="114617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4" name="对象 3">
            <a:hlinkClick action="ppaction://ole?verb="/>
          </p:cNvPr>
          <p:cNvGraphicFramePr>
            <a:graphicFrameLocks noChangeAspect="1"/>
          </p:cNvGraphicFramePr>
          <p:nvPr/>
        </p:nvGraphicFramePr>
        <p:xfrm>
          <a:off x="2052955" y="900430"/>
          <a:ext cx="6698615" cy="66294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6" r:id="rId3" imgW="2438400" imgH="241300" progId="Equation.DSMT4">
                  <p:embed/>
                </p:oleObj>
              </mc:Choice>
              <mc:Fallback>
                <p:oleObj r:id="rId3" imgW="2438400" imgH="2413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2955" y="900430"/>
                        <a:ext cx="6698615" cy="6629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hlinkClick action="ppaction://ole?verb="/>
          </p:cNvPr>
          <p:cNvGraphicFramePr>
            <a:graphicFrameLocks noChangeAspect="1"/>
          </p:cNvGraphicFramePr>
          <p:nvPr/>
        </p:nvGraphicFramePr>
        <p:xfrm>
          <a:off x="2810510" y="1880870"/>
          <a:ext cx="6380480" cy="10922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7" r:id="rId5" imgW="2819400" imgH="482600" progId="Equation.DSMT4">
                  <p:embed/>
                </p:oleObj>
              </mc:Choice>
              <mc:Fallback>
                <p:oleObj r:id="rId5" imgW="2819400" imgH="482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10510" y="1880870"/>
                        <a:ext cx="6380480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hlinkClick action="ppaction://ole?verb="/>
          </p:cNvPr>
          <p:cNvGraphicFramePr>
            <a:graphicFrameLocks noChangeAspect="1"/>
          </p:cNvGraphicFramePr>
          <p:nvPr/>
        </p:nvGraphicFramePr>
        <p:xfrm>
          <a:off x="2810510" y="3290570"/>
          <a:ext cx="6593205" cy="60769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8" r:id="rId7" imgW="2755900" imgH="254000" progId="Equation.DSMT4">
                  <p:embed/>
                </p:oleObj>
              </mc:Choice>
              <mc:Fallback>
                <p:oleObj r:id="rId7" imgW="2755900" imgH="2540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10510" y="3290570"/>
                        <a:ext cx="6593205" cy="6076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758825" y="0"/>
            <a:ext cx="26720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sym typeface="+mn-ea"/>
              </a:rPr>
              <a:t>（三）典例分析</a:t>
            </a:r>
            <a:endParaRPr lang="zh-CN" altLang="en-US" sz="2800"/>
          </a:p>
        </p:txBody>
      </p:sp>
      <p:sp>
        <p:nvSpPr>
          <p:cNvPr id="3" name="文本框 2"/>
          <p:cNvSpPr txBox="1"/>
          <p:nvPr/>
        </p:nvSpPr>
        <p:spPr>
          <a:xfrm>
            <a:off x="462915" y="815340"/>
            <a:ext cx="53555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/>
              <a:t>题型二  复数加减运算的几何意义</a:t>
            </a:r>
            <a:endParaRPr lang="zh-CN" altLang="en-US" sz="2800"/>
          </a:p>
        </p:txBody>
      </p:sp>
      <p:grpSp>
        <p:nvGrpSpPr>
          <p:cNvPr id="5" name="组合 4"/>
          <p:cNvGrpSpPr/>
          <p:nvPr/>
        </p:nvGrpSpPr>
        <p:grpSpPr>
          <a:xfrm>
            <a:off x="462915" y="1515745"/>
            <a:ext cx="9556750" cy="1814830"/>
            <a:chOff x="729" y="2387"/>
            <a:chExt cx="15050" cy="2858"/>
          </a:xfrm>
        </p:grpSpPr>
        <p:sp>
          <p:nvSpPr>
            <p:cNvPr id="4" name="文本框 3"/>
            <p:cNvSpPr txBox="1"/>
            <p:nvPr/>
          </p:nvSpPr>
          <p:spPr>
            <a:xfrm>
              <a:off x="729" y="2387"/>
              <a:ext cx="15050" cy="28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/>
                <a:t>例2 已知复平面内一平行四边形AOBC的点A、O、B对应复数</a:t>
              </a:r>
              <a:endParaRPr lang="zh-CN" altLang="en-US" sz="2800"/>
            </a:p>
            <a:p>
              <a:r>
                <a:rPr lang="zh-CN" altLang="en-US" sz="2800"/>
                <a:t>是 -3+2i ，0 , 2+i，求：</a:t>
              </a:r>
              <a:endParaRPr lang="zh-CN" altLang="en-US" sz="2800"/>
            </a:p>
            <a:p>
              <a:r>
                <a:rPr lang="zh-CN" altLang="en-US" sz="2800"/>
                <a:t> ① 点C对应的复数；    ② 向量</a:t>
              </a:r>
              <a:r>
                <a:rPr lang="en-US" altLang="zh-CN" sz="2800"/>
                <a:t>      </a:t>
              </a:r>
              <a:r>
                <a:rPr lang="zh-CN" altLang="en-US" sz="2800"/>
                <a:t>对应的复数；</a:t>
              </a:r>
              <a:endParaRPr lang="zh-CN" altLang="en-US" sz="2800"/>
            </a:p>
            <a:p>
              <a:r>
                <a:rPr lang="zh-CN" altLang="en-US" sz="2800"/>
                <a:t> ③ A，B两点间的距离。</a:t>
              </a:r>
              <a:endParaRPr lang="zh-CN" altLang="en-US" sz="2800"/>
            </a:p>
          </p:txBody>
        </p:sp>
        <p:graphicFrame>
          <p:nvGraphicFramePr>
            <p:cNvPr id="6" name="对象 -2147482520"/>
            <p:cNvGraphicFramePr>
              <a:graphicFrameLocks noChangeAspect="1"/>
            </p:cNvGraphicFramePr>
            <p:nvPr/>
          </p:nvGraphicFramePr>
          <p:xfrm>
            <a:off x="8491" y="3811"/>
            <a:ext cx="672" cy="726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spid="_x0000_s1089" r:id="rId2" imgW="266700" imgH="241300" progId="Equation.DSMT4">
                    <p:embed/>
                  </p:oleObj>
                </mc:Choice>
                <mc:Fallback>
                  <p:oleObj r:id="rId2" imgW="266700" imgH="2413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8491" y="3811"/>
                          <a:ext cx="672" cy="72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/>
          <p:cNvSpPr txBox="1"/>
          <p:nvPr/>
        </p:nvSpPr>
        <p:spPr>
          <a:xfrm>
            <a:off x="822960" y="68580"/>
            <a:ext cx="26771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变式训练</a:t>
            </a:r>
            <a:r>
              <a:rPr lang="en-US" altLang="zh-CN" sz="2800" b="1">
                <a:solidFill>
                  <a:srgbClr val="FF0000"/>
                </a:solidFill>
              </a:rPr>
              <a:t>2</a:t>
            </a:r>
            <a:endParaRPr lang="en-US" altLang="zh-CN" sz="2800" b="1">
              <a:solidFill>
                <a:srgbClr val="FF0000"/>
              </a:solidFill>
            </a:endParaRPr>
          </a:p>
        </p:txBody>
      </p:sp>
      <p:pic>
        <p:nvPicPr>
          <p:cNvPr id="13320" name="图片 28720" descr="米老鼠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1445" y="734695"/>
            <a:ext cx="2056130" cy="1146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2130425" y="832485"/>
            <a:ext cx="8089900" cy="2030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800"/>
              <a:t>1、已知四边形ABCD是复平面上的平行四边形，</a:t>
            </a:r>
            <a:endParaRPr lang="zh-CN" altLang="en-US" sz="2800"/>
          </a:p>
          <a:p>
            <a:pPr algn="l">
              <a:lnSpc>
                <a:spcPct val="150000"/>
              </a:lnSpc>
            </a:pPr>
            <a:r>
              <a:rPr lang="zh-CN" altLang="en-US" sz="2800"/>
              <a:t>顶点A，B，C分别对应于复数－5－2i，－4＋5i</a:t>
            </a:r>
            <a:r>
              <a:rPr lang="en-US" altLang="zh-CN" sz="2800"/>
              <a:t>,</a:t>
            </a:r>
            <a:r>
              <a:rPr lang="zh-CN" altLang="en-US" sz="2800"/>
              <a:t>2，</a:t>
            </a:r>
            <a:endParaRPr lang="zh-CN" altLang="en-US" sz="2800"/>
          </a:p>
          <a:p>
            <a:pPr algn="l">
              <a:lnSpc>
                <a:spcPct val="150000"/>
              </a:lnSpc>
            </a:pPr>
            <a:r>
              <a:rPr lang="zh-CN" altLang="en-US" sz="2800"/>
              <a:t>求点D对应的复数及对角线AC，BD的长．</a:t>
            </a:r>
            <a:endParaRPr lang="zh-CN" altLang="en-US" sz="2800"/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3"/>
          <p:cNvSpPr txBox="1">
            <a:spLocks noChangeArrowheads="1"/>
          </p:cNvSpPr>
          <p:nvPr/>
        </p:nvSpPr>
        <p:spPr bwMode="auto">
          <a:xfrm>
            <a:off x="4099878" y="993458"/>
            <a:ext cx="2432050" cy="5207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normAutofit fontScale="90000"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267970" fontAlgn="base">
              <a:spcBef>
                <a:spcPts val="1000"/>
              </a:spcBef>
              <a:spcAft>
                <a:spcPct val="0"/>
              </a:spcAft>
            </a:pPr>
            <a:r>
              <a:rPr lang="zh-CN" altLang="zh-CN" sz="2800" b="1" strike="noStrike" kern="100" noProof="1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能力目标</a:t>
            </a:r>
            <a:endParaRPr lang="zh-CN" altLang="en-US" sz="2800" strike="noStrike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标题 3"/>
          <p:cNvSpPr txBox="1">
            <a:spLocks noChangeArrowheads="1"/>
          </p:cNvSpPr>
          <p:nvPr/>
        </p:nvSpPr>
        <p:spPr bwMode="auto">
          <a:xfrm>
            <a:off x="7176453" y="977583"/>
            <a:ext cx="2433638" cy="5365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normAutofit lnSpcReduction="20000"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267970" fontAlgn="base">
              <a:spcBef>
                <a:spcPts val="1000"/>
              </a:spcBef>
              <a:spcAft>
                <a:spcPct val="0"/>
              </a:spcAft>
            </a:pPr>
            <a:r>
              <a:rPr lang="zh-CN" altLang="zh-CN" sz="2800" b="1" strike="noStrike" kern="100" noProof="1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素养目标</a:t>
            </a:r>
            <a:endParaRPr lang="zh-CN" altLang="en-US" sz="2800" strike="noStrike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24890" y="2007870"/>
            <a:ext cx="2265363" cy="2168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342900" algn="just" defTabSz="457200" eaLnBrk="0" hangingPunct="0">
              <a:lnSpc>
                <a:spcPct val="150000"/>
              </a:lnSpc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altLang="zh-CN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理解并掌握实数进行四则运算的规律，了解复数加减法运算的几何意义。</a:t>
            </a:r>
            <a:endParaRPr altLang="zh-CN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770630" y="1869440"/>
            <a:ext cx="3091180" cy="23069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just" defTabSz="457200" eaLnBrk="0" hangingPunct="0">
              <a:lnSpc>
                <a:spcPct val="200000"/>
              </a:lnSpc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altLang="zh-CN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</a:rPr>
              <a:t>在问题探究过程中，体会和学习类比，数形结合等数学思想方法，感悟运算形成的基本过程。</a:t>
            </a:r>
            <a:endParaRPr altLang="zh-CN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703695" y="2009458"/>
            <a:ext cx="3073400" cy="2168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342900" algn="just" defTabSz="457200" eaLnBrk="0" hangingPunct="0">
              <a:lnSpc>
                <a:spcPct val="150000"/>
              </a:lnSpc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altLang="zh-CN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通过探究学习,培养学生观察、理解、推理论证的能力。在掌握知识的同时,形成良好的思维品质和锲而不舍的钻研精神.</a:t>
            </a:r>
            <a:endParaRPr altLang="zh-CN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标题 3"/>
          <p:cNvSpPr txBox="1">
            <a:spLocks noChangeArrowheads="1"/>
          </p:cNvSpPr>
          <p:nvPr/>
        </p:nvSpPr>
        <p:spPr bwMode="auto">
          <a:xfrm>
            <a:off x="1190943" y="993458"/>
            <a:ext cx="2432050" cy="5207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normAutofit fontScale="90000"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267970" fontAlgn="base">
              <a:spcBef>
                <a:spcPts val="1000"/>
              </a:spcBef>
              <a:spcAft>
                <a:spcPct val="0"/>
              </a:spcAft>
            </a:pPr>
            <a:r>
              <a:rPr lang="zh-CN" altLang="zh-CN" sz="2800" b="1" strike="noStrike" kern="100" noProof="1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知识目标</a:t>
            </a:r>
            <a:endParaRPr lang="zh-CN" altLang="en-US" sz="2800" strike="noStrike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758825" y="0"/>
            <a:ext cx="26720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sym typeface="+mn-ea"/>
              </a:rPr>
              <a:t>（三）典例分析</a:t>
            </a:r>
            <a:endParaRPr lang="zh-CN" altLang="en-US" sz="2800"/>
          </a:p>
        </p:txBody>
      </p:sp>
      <p:sp>
        <p:nvSpPr>
          <p:cNvPr id="3" name="文本框 2"/>
          <p:cNvSpPr txBox="1"/>
          <p:nvPr/>
        </p:nvSpPr>
        <p:spPr>
          <a:xfrm>
            <a:off x="462915" y="815340"/>
            <a:ext cx="64223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/>
              <a:t>题型三  复数加、减运算几何意义的应用</a:t>
            </a:r>
            <a:endParaRPr lang="zh-CN" altLang="en-US" sz="2800"/>
          </a:p>
        </p:txBody>
      </p:sp>
      <p:sp>
        <p:nvSpPr>
          <p:cNvPr id="4" name="文本框 3"/>
          <p:cNvSpPr txBox="1"/>
          <p:nvPr/>
        </p:nvSpPr>
        <p:spPr>
          <a:xfrm>
            <a:off x="462915" y="1515745"/>
            <a:ext cx="928814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/>
              <a:t>例3 已知z∈C，且|z＋3－4i|＝1，求|z|的最大值与最小值．</a:t>
            </a:r>
            <a:endParaRPr lang="zh-CN" altLang="en-US" sz="2800"/>
          </a:p>
        </p:txBody>
      </p:sp>
      <p:sp>
        <p:nvSpPr>
          <p:cNvPr id="116" name="文本框 115"/>
          <p:cNvSpPr txBox="1"/>
          <p:nvPr/>
        </p:nvSpPr>
        <p:spPr>
          <a:xfrm>
            <a:off x="600710" y="2315845"/>
            <a:ext cx="9011920" cy="181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800" b="0">
                <a:solidFill>
                  <a:srgbClr val="FF0000"/>
                </a:solidFill>
                <a:ea typeface="宋体" panose="02010600030101010101" pitchFamily="2" charset="-122"/>
              </a:rPr>
              <a:t>【解析】由于</a:t>
            </a:r>
            <a:r>
              <a:rPr lang="en-US" sz="2800" b="0">
                <a:solidFill>
                  <a:srgbClr val="FF0000"/>
                </a:solidFill>
                <a:latin typeface="Times New Roman" panose="02020603050405020304" pitchFamily="18" charset="0"/>
                <a:cs typeface="楷体_GB2312" charset="0"/>
              </a:rPr>
              <a:t>|</a:t>
            </a:r>
            <a:r>
              <a:rPr lang="en-US" sz="2800" b="0" i="1">
                <a:solidFill>
                  <a:srgbClr val="FF0000"/>
                </a:solidFill>
                <a:latin typeface="Times New Roman" panose="02020603050405020304" pitchFamily="18" charset="0"/>
                <a:cs typeface="楷体_GB2312" charset="0"/>
              </a:rPr>
              <a:t>z</a:t>
            </a:r>
            <a:r>
              <a:rPr lang="zh-CN" sz="2800" b="0">
                <a:solidFill>
                  <a:srgbClr val="FF0000"/>
                </a:solidFill>
                <a:cs typeface="楷体_GB2312" charset="0"/>
              </a:rPr>
              <a:t>＋</a:t>
            </a:r>
            <a:r>
              <a:rPr lang="en-US" sz="2800" b="0">
                <a:solidFill>
                  <a:srgbClr val="FF0000"/>
                </a:solidFill>
                <a:latin typeface="Times New Roman" panose="02020603050405020304" pitchFamily="18" charset="0"/>
                <a:cs typeface="楷体_GB2312" charset="0"/>
              </a:rPr>
              <a:t>3</a:t>
            </a:r>
            <a:r>
              <a:rPr lang="zh-CN" sz="2800" b="0">
                <a:solidFill>
                  <a:srgbClr val="FF0000"/>
                </a:solidFill>
                <a:cs typeface="楷体_GB2312" charset="0"/>
              </a:rPr>
              <a:t>－</a:t>
            </a:r>
            <a:r>
              <a:rPr lang="en-US" sz="2800" b="0">
                <a:solidFill>
                  <a:srgbClr val="FF0000"/>
                </a:solidFill>
                <a:latin typeface="Times New Roman" panose="02020603050405020304" pitchFamily="18" charset="0"/>
                <a:cs typeface="楷体_GB2312" charset="0"/>
              </a:rPr>
              <a:t>4i|</a:t>
            </a:r>
            <a:r>
              <a:rPr lang="zh-CN" sz="2800" b="0">
                <a:solidFill>
                  <a:srgbClr val="FF0000"/>
                </a:solidFill>
                <a:cs typeface="楷体_GB2312" charset="0"/>
              </a:rPr>
              <a:t>＝</a:t>
            </a:r>
            <a:r>
              <a:rPr lang="en-US" sz="2800" b="0">
                <a:solidFill>
                  <a:srgbClr val="FF0000"/>
                </a:solidFill>
                <a:latin typeface="Times New Roman" panose="02020603050405020304" pitchFamily="18" charset="0"/>
                <a:cs typeface="楷体_GB2312" charset="0"/>
              </a:rPr>
              <a:t>|</a:t>
            </a:r>
            <a:r>
              <a:rPr lang="en-US" sz="2800" b="0" i="1">
                <a:solidFill>
                  <a:srgbClr val="FF0000"/>
                </a:solidFill>
                <a:latin typeface="Times New Roman" panose="02020603050405020304" pitchFamily="18" charset="0"/>
                <a:cs typeface="楷体_GB2312" charset="0"/>
              </a:rPr>
              <a:t>z</a:t>
            </a:r>
            <a:r>
              <a:rPr lang="zh-CN" sz="2800" b="0">
                <a:solidFill>
                  <a:srgbClr val="FF0000"/>
                </a:solidFill>
                <a:cs typeface="楷体_GB2312" charset="0"/>
              </a:rPr>
              <a:t>－</a:t>
            </a:r>
            <a:r>
              <a:rPr lang="en-US" sz="2800" b="0">
                <a:solidFill>
                  <a:srgbClr val="FF0000"/>
                </a:solidFill>
                <a:latin typeface="Times New Roman" panose="02020603050405020304" pitchFamily="18" charset="0"/>
                <a:cs typeface="楷体_GB2312" charset="0"/>
              </a:rPr>
              <a:t>(</a:t>
            </a:r>
            <a:r>
              <a:rPr lang="zh-CN" sz="2800" b="0">
                <a:solidFill>
                  <a:srgbClr val="FF0000"/>
                </a:solidFill>
                <a:cs typeface="楷体_GB2312" charset="0"/>
              </a:rPr>
              <a:t>－</a:t>
            </a:r>
            <a:r>
              <a:rPr lang="en-US" sz="2800" b="0">
                <a:solidFill>
                  <a:srgbClr val="FF0000"/>
                </a:solidFill>
                <a:latin typeface="Times New Roman" panose="02020603050405020304" pitchFamily="18" charset="0"/>
                <a:cs typeface="楷体_GB2312" charset="0"/>
              </a:rPr>
              <a:t>3</a:t>
            </a:r>
            <a:r>
              <a:rPr lang="zh-CN" sz="2800" b="0">
                <a:solidFill>
                  <a:srgbClr val="FF0000"/>
                </a:solidFill>
                <a:cs typeface="楷体_GB2312" charset="0"/>
              </a:rPr>
              <a:t>＋</a:t>
            </a:r>
            <a:r>
              <a:rPr lang="en-US" sz="2800" b="0">
                <a:solidFill>
                  <a:srgbClr val="FF0000"/>
                </a:solidFill>
                <a:latin typeface="Times New Roman" panose="02020603050405020304" pitchFamily="18" charset="0"/>
                <a:cs typeface="楷体_GB2312" charset="0"/>
              </a:rPr>
              <a:t>4i)|</a:t>
            </a:r>
            <a:r>
              <a:rPr lang="zh-CN" sz="2800" b="0">
                <a:solidFill>
                  <a:srgbClr val="FF0000"/>
                </a:solidFill>
                <a:cs typeface="楷体_GB2312" charset="0"/>
              </a:rPr>
              <a:t>＝</a:t>
            </a:r>
            <a:r>
              <a:rPr lang="en-US" sz="2800" b="0">
                <a:solidFill>
                  <a:srgbClr val="FF0000"/>
                </a:solidFill>
                <a:latin typeface="Times New Roman" panose="02020603050405020304" pitchFamily="18" charset="0"/>
                <a:cs typeface="楷体_GB2312" charset="0"/>
              </a:rPr>
              <a:t>1</a:t>
            </a:r>
            <a:r>
              <a:rPr lang="zh-CN" sz="2800" b="0">
                <a:solidFill>
                  <a:srgbClr val="FF0000"/>
                </a:solidFill>
                <a:cs typeface="楷体_GB2312" charset="0"/>
              </a:rPr>
              <a:t>，</a:t>
            </a:r>
            <a:r>
              <a:rPr lang="zh-CN" sz="2800" b="0">
                <a:solidFill>
                  <a:srgbClr val="FF0000"/>
                </a:solidFill>
                <a:ea typeface="宋体" panose="02010600030101010101" pitchFamily="2" charset="-122"/>
              </a:rPr>
              <a:t>所以在复平面上，复数</a:t>
            </a:r>
            <a:r>
              <a:rPr lang="en-US" sz="2800" b="0" i="1">
                <a:solidFill>
                  <a:srgbClr val="FF0000"/>
                </a:solidFill>
                <a:latin typeface="Times New Roman" panose="02020603050405020304" pitchFamily="18" charset="0"/>
                <a:cs typeface="楷体_GB2312" charset="0"/>
              </a:rPr>
              <a:t>z</a:t>
            </a:r>
            <a:r>
              <a:rPr lang="zh-CN" sz="2800" b="0">
                <a:solidFill>
                  <a:srgbClr val="FF0000"/>
                </a:solidFill>
                <a:ea typeface="宋体" panose="02010600030101010101" pitchFamily="2" charset="-122"/>
              </a:rPr>
              <a:t>对应的点</a:t>
            </a:r>
            <a:r>
              <a:rPr lang="en-US" sz="2800" b="0" i="1">
                <a:solidFill>
                  <a:srgbClr val="FF0000"/>
                </a:solidFill>
                <a:latin typeface="Times New Roman" panose="02020603050405020304" pitchFamily="18" charset="0"/>
                <a:cs typeface="楷体_GB2312" charset="0"/>
              </a:rPr>
              <a:t>Z</a:t>
            </a:r>
            <a:r>
              <a:rPr lang="zh-CN" sz="2800" b="0">
                <a:solidFill>
                  <a:srgbClr val="FF0000"/>
                </a:solidFill>
                <a:ea typeface="宋体" panose="02010600030101010101" pitchFamily="2" charset="-122"/>
              </a:rPr>
              <a:t>与复数</a:t>
            </a:r>
            <a:r>
              <a:rPr lang="zh-CN" sz="2800" b="0">
                <a:solidFill>
                  <a:srgbClr val="FF0000"/>
                </a:solidFill>
                <a:cs typeface="楷体_GB2312" charset="0"/>
              </a:rPr>
              <a:t>－</a:t>
            </a:r>
            <a:r>
              <a:rPr lang="en-US" sz="2800" b="0">
                <a:solidFill>
                  <a:srgbClr val="FF0000"/>
                </a:solidFill>
                <a:latin typeface="Times New Roman" panose="02020603050405020304" pitchFamily="18" charset="0"/>
                <a:cs typeface="楷体_GB2312" charset="0"/>
              </a:rPr>
              <a:t>3</a:t>
            </a:r>
            <a:r>
              <a:rPr lang="zh-CN" sz="2800" b="0">
                <a:solidFill>
                  <a:srgbClr val="FF0000"/>
                </a:solidFill>
                <a:cs typeface="楷体_GB2312" charset="0"/>
              </a:rPr>
              <a:t>＋</a:t>
            </a:r>
            <a:r>
              <a:rPr lang="en-US" sz="2800" b="0">
                <a:solidFill>
                  <a:srgbClr val="FF0000"/>
                </a:solidFill>
                <a:latin typeface="Times New Roman" panose="02020603050405020304" pitchFamily="18" charset="0"/>
                <a:cs typeface="楷体_GB2312" charset="0"/>
              </a:rPr>
              <a:t>4i</a:t>
            </a:r>
            <a:r>
              <a:rPr lang="zh-CN" sz="2800" b="0">
                <a:solidFill>
                  <a:srgbClr val="FF0000"/>
                </a:solidFill>
                <a:ea typeface="宋体" panose="02010600030101010101" pitchFamily="2" charset="-122"/>
              </a:rPr>
              <a:t>对应的点</a:t>
            </a:r>
            <a:r>
              <a:rPr lang="en-US" sz="2800" b="0" i="1">
                <a:solidFill>
                  <a:srgbClr val="FF0000"/>
                </a:solidFill>
                <a:latin typeface="Times New Roman" panose="02020603050405020304" pitchFamily="18" charset="0"/>
                <a:cs typeface="楷体_GB2312" charset="0"/>
              </a:rPr>
              <a:t>C</a:t>
            </a:r>
            <a:r>
              <a:rPr lang="zh-CN" sz="2800" b="0">
                <a:solidFill>
                  <a:srgbClr val="FF0000"/>
                </a:solidFill>
                <a:ea typeface="宋体" panose="02010600030101010101" pitchFamily="2" charset="-122"/>
              </a:rPr>
              <a:t>之间的距离等于</a:t>
            </a:r>
            <a:r>
              <a:rPr lang="en-US" sz="2800" b="0">
                <a:solidFill>
                  <a:srgbClr val="FF0000"/>
                </a:solidFill>
                <a:latin typeface="Times New Roman" panose="02020603050405020304" pitchFamily="18" charset="0"/>
                <a:cs typeface="楷体_GB2312" charset="0"/>
              </a:rPr>
              <a:t>1</a:t>
            </a:r>
            <a:r>
              <a:rPr lang="zh-CN" sz="2800" b="0">
                <a:solidFill>
                  <a:srgbClr val="FF0000"/>
                </a:solidFill>
                <a:cs typeface="楷体_GB2312" charset="0"/>
              </a:rPr>
              <a:t>，</a:t>
            </a:r>
            <a:r>
              <a:rPr lang="zh-CN" sz="2800" b="0">
                <a:solidFill>
                  <a:srgbClr val="FF0000"/>
                </a:solidFill>
                <a:ea typeface="宋体" panose="02010600030101010101" pitchFamily="2" charset="-122"/>
              </a:rPr>
              <a:t>故复数</a:t>
            </a:r>
            <a:r>
              <a:rPr lang="en-US" sz="2800" b="0" i="1">
                <a:solidFill>
                  <a:srgbClr val="FF0000"/>
                </a:solidFill>
                <a:latin typeface="Times New Roman" panose="02020603050405020304" pitchFamily="18" charset="0"/>
                <a:cs typeface="楷体_GB2312" charset="0"/>
              </a:rPr>
              <a:t>z</a:t>
            </a:r>
            <a:r>
              <a:rPr lang="zh-CN" sz="2800" b="0">
                <a:solidFill>
                  <a:srgbClr val="FF0000"/>
                </a:solidFill>
                <a:ea typeface="宋体" panose="02010600030101010101" pitchFamily="2" charset="-122"/>
              </a:rPr>
              <a:t>对应的点</a:t>
            </a:r>
            <a:r>
              <a:rPr lang="en-US" sz="2800" b="0" i="1">
                <a:solidFill>
                  <a:srgbClr val="FF0000"/>
                </a:solidFill>
                <a:latin typeface="Times New Roman" panose="02020603050405020304" pitchFamily="18" charset="0"/>
                <a:cs typeface="楷体_GB2312" charset="0"/>
              </a:rPr>
              <a:t>Z</a:t>
            </a:r>
            <a:r>
              <a:rPr lang="zh-CN" sz="2800" b="0">
                <a:solidFill>
                  <a:srgbClr val="FF0000"/>
                </a:solidFill>
                <a:ea typeface="宋体" panose="02010600030101010101" pitchFamily="2" charset="-122"/>
              </a:rPr>
              <a:t>的轨迹是以</a:t>
            </a:r>
            <a:r>
              <a:rPr lang="en-US" sz="2800" b="0" i="1">
                <a:solidFill>
                  <a:srgbClr val="FF0000"/>
                </a:solidFill>
                <a:latin typeface="Times New Roman" panose="02020603050405020304" pitchFamily="18" charset="0"/>
                <a:cs typeface="楷体_GB2312" charset="0"/>
              </a:rPr>
              <a:t>C</a:t>
            </a:r>
            <a:r>
              <a:rPr lang="en-US" sz="2800" b="0">
                <a:solidFill>
                  <a:srgbClr val="FF0000"/>
                </a:solidFill>
                <a:latin typeface="Times New Roman" panose="02020603050405020304" pitchFamily="18" charset="0"/>
                <a:cs typeface="楷体_GB2312" charset="0"/>
              </a:rPr>
              <a:t>(</a:t>
            </a:r>
            <a:r>
              <a:rPr lang="zh-CN" sz="2800" b="0">
                <a:solidFill>
                  <a:srgbClr val="FF0000"/>
                </a:solidFill>
                <a:cs typeface="楷体_GB2312" charset="0"/>
              </a:rPr>
              <a:t>－</a:t>
            </a:r>
            <a:r>
              <a:rPr lang="en-US" sz="2800" b="0">
                <a:solidFill>
                  <a:srgbClr val="FF0000"/>
                </a:solidFill>
                <a:latin typeface="Times New Roman" panose="02020603050405020304" pitchFamily="18" charset="0"/>
                <a:cs typeface="楷体_GB2312" charset="0"/>
              </a:rPr>
              <a:t>3,4)</a:t>
            </a:r>
            <a:r>
              <a:rPr lang="zh-CN" sz="2800" b="0">
                <a:solidFill>
                  <a:srgbClr val="FF0000"/>
                </a:solidFill>
                <a:ea typeface="宋体" panose="02010600030101010101" pitchFamily="2" charset="-122"/>
              </a:rPr>
              <a:t>为圆心，半径等于</a:t>
            </a:r>
            <a:r>
              <a:rPr lang="en-US" sz="2800" b="0">
                <a:solidFill>
                  <a:srgbClr val="FF0000"/>
                </a:solidFill>
                <a:latin typeface="Times New Roman" panose="02020603050405020304" pitchFamily="18" charset="0"/>
                <a:cs typeface="楷体_GB2312" charset="0"/>
              </a:rPr>
              <a:t>1</a:t>
            </a:r>
            <a:r>
              <a:rPr lang="zh-CN" sz="2800" b="0">
                <a:solidFill>
                  <a:srgbClr val="FF0000"/>
                </a:solidFill>
                <a:ea typeface="宋体" panose="02010600030101010101" pitchFamily="2" charset="-122"/>
              </a:rPr>
              <a:t>的圆</a:t>
            </a:r>
            <a:r>
              <a:rPr lang="zh-CN" sz="2800" b="0">
                <a:solidFill>
                  <a:srgbClr val="FF0000"/>
                </a:solidFill>
                <a:cs typeface="楷体_GB2312" charset="0"/>
              </a:rPr>
              <a:t>．</a:t>
            </a:r>
            <a:endParaRPr lang="zh-CN" altLang="en-US" sz="2800"/>
          </a:p>
        </p:txBody>
      </p:sp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9352915" y="3164840"/>
            <a:ext cx="2036445" cy="22567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7" name="文本框 116"/>
          <p:cNvSpPr txBox="1"/>
          <p:nvPr/>
        </p:nvSpPr>
        <p:spPr>
          <a:xfrm>
            <a:off x="600710" y="4130675"/>
            <a:ext cx="8752205" cy="21380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1050" b="0">
                <a:solidFill>
                  <a:srgbClr val="FF0000"/>
                </a:solidFill>
                <a:latin typeface="Times New Roman" panose="02020603050405020304" pitchFamily="18" charset="0"/>
                <a:cs typeface="楷体_GB2312" charset="0"/>
              </a:rPr>
              <a:t> 
</a:t>
            </a:r>
            <a:endParaRPr lang="zh-CN" sz="1050" b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indent="0"/>
            <a:r>
              <a:rPr lang="zh-CN" sz="2800" b="0">
                <a:solidFill>
                  <a:srgbClr val="FF0000"/>
                </a:solidFill>
                <a:ea typeface="宋体" panose="02010600030101010101" pitchFamily="2" charset="-122"/>
              </a:rPr>
              <a:t>而</a:t>
            </a:r>
            <a:r>
              <a:rPr lang="en-US" sz="2800" b="0">
                <a:solidFill>
                  <a:srgbClr val="FF0000"/>
                </a:solidFill>
                <a:latin typeface="Times New Roman" panose="02020603050405020304" pitchFamily="18" charset="0"/>
                <a:cs typeface="楷体_GB2312" charset="0"/>
              </a:rPr>
              <a:t>|</a:t>
            </a:r>
            <a:r>
              <a:rPr lang="en-US" sz="2800" b="0" i="1">
                <a:solidFill>
                  <a:srgbClr val="FF0000"/>
                </a:solidFill>
                <a:latin typeface="Times New Roman" panose="02020603050405020304" pitchFamily="18" charset="0"/>
                <a:cs typeface="楷体_GB2312" charset="0"/>
              </a:rPr>
              <a:t>z</a:t>
            </a:r>
            <a:r>
              <a:rPr lang="en-US" sz="2800" b="0">
                <a:solidFill>
                  <a:srgbClr val="FF0000"/>
                </a:solidFill>
                <a:latin typeface="Times New Roman" panose="02020603050405020304" pitchFamily="18" charset="0"/>
                <a:cs typeface="楷体_GB2312" charset="0"/>
              </a:rPr>
              <a:t>|</a:t>
            </a:r>
            <a:r>
              <a:rPr lang="zh-CN" sz="2800" b="0">
                <a:solidFill>
                  <a:srgbClr val="FF0000"/>
                </a:solidFill>
                <a:ea typeface="宋体" panose="02010600030101010101" pitchFamily="2" charset="-122"/>
              </a:rPr>
              <a:t>表示复数</a:t>
            </a:r>
            <a:r>
              <a:rPr lang="en-US" sz="2800" b="0" i="1">
                <a:solidFill>
                  <a:srgbClr val="FF0000"/>
                </a:solidFill>
                <a:latin typeface="Times New Roman" panose="02020603050405020304" pitchFamily="18" charset="0"/>
                <a:cs typeface="楷体_GB2312" charset="0"/>
              </a:rPr>
              <a:t>z</a:t>
            </a:r>
            <a:r>
              <a:rPr lang="zh-CN" sz="2800" b="0">
                <a:solidFill>
                  <a:srgbClr val="FF0000"/>
                </a:solidFill>
                <a:ea typeface="宋体" panose="02010600030101010101" pitchFamily="2" charset="-122"/>
              </a:rPr>
              <a:t>对应的点</a:t>
            </a:r>
            <a:r>
              <a:rPr lang="en-US" sz="2800" b="0" i="1">
                <a:solidFill>
                  <a:srgbClr val="FF0000"/>
                </a:solidFill>
                <a:latin typeface="Times New Roman" panose="02020603050405020304" pitchFamily="18" charset="0"/>
                <a:cs typeface="楷体_GB2312" charset="0"/>
              </a:rPr>
              <a:t>Z</a:t>
            </a:r>
            <a:r>
              <a:rPr lang="zh-CN" sz="2800" b="0">
                <a:solidFill>
                  <a:srgbClr val="FF0000"/>
                </a:solidFill>
                <a:ea typeface="宋体" panose="02010600030101010101" pitchFamily="2" charset="-122"/>
              </a:rPr>
              <a:t>到原点</a:t>
            </a:r>
            <a:r>
              <a:rPr lang="en-US" sz="2800" b="0" i="1">
                <a:solidFill>
                  <a:srgbClr val="FF0000"/>
                </a:solidFill>
                <a:latin typeface="Times New Roman" panose="02020603050405020304" pitchFamily="18" charset="0"/>
                <a:cs typeface="楷体_GB2312" charset="0"/>
              </a:rPr>
              <a:t>O</a:t>
            </a:r>
            <a:r>
              <a:rPr lang="zh-CN" sz="2800" b="0">
                <a:solidFill>
                  <a:srgbClr val="FF0000"/>
                </a:solidFill>
                <a:ea typeface="宋体" panose="02010600030101010101" pitchFamily="2" charset="-122"/>
              </a:rPr>
              <a:t>的距离，又</a:t>
            </a:r>
            <a:r>
              <a:rPr lang="en-US" sz="2800" b="0">
                <a:solidFill>
                  <a:srgbClr val="FF0000"/>
                </a:solidFill>
                <a:latin typeface="Times New Roman" panose="02020603050405020304" pitchFamily="18" charset="0"/>
                <a:cs typeface="楷体_GB2312" charset="0"/>
              </a:rPr>
              <a:t>|</a:t>
            </a:r>
            <a:r>
              <a:rPr lang="en-US" sz="2800" b="0" i="1">
                <a:solidFill>
                  <a:srgbClr val="FF0000"/>
                </a:solidFill>
                <a:latin typeface="Times New Roman" panose="02020603050405020304" pitchFamily="18" charset="0"/>
                <a:cs typeface="楷体_GB2312" charset="0"/>
              </a:rPr>
              <a:t>OC</a:t>
            </a:r>
            <a:r>
              <a:rPr lang="en-US" sz="2800" b="0">
                <a:solidFill>
                  <a:srgbClr val="FF0000"/>
                </a:solidFill>
                <a:latin typeface="Times New Roman" panose="02020603050405020304" pitchFamily="18" charset="0"/>
                <a:cs typeface="楷体_GB2312" charset="0"/>
              </a:rPr>
              <a:t>|</a:t>
            </a:r>
            <a:r>
              <a:rPr lang="zh-CN" sz="2800" b="0">
                <a:solidFill>
                  <a:srgbClr val="FF0000"/>
                </a:solidFill>
                <a:cs typeface="楷体_GB2312" charset="0"/>
              </a:rPr>
              <a:t>＝</a:t>
            </a:r>
            <a:r>
              <a:rPr lang="en-US" sz="2800" b="0">
                <a:solidFill>
                  <a:srgbClr val="FF0000"/>
                </a:solidFill>
                <a:latin typeface="Times New Roman" panose="02020603050405020304" pitchFamily="18" charset="0"/>
                <a:cs typeface="楷体_GB2312" charset="0"/>
              </a:rPr>
              <a:t>5</a:t>
            </a:r>
            <a:r>
              <a:rPr lang="zh-CN" sz="2800" b="0">
                <a:solidFill>
                  <a:srgbClr val="FF0000"/>
                </a:solidFill>
                <a:cs typeface="楷体_GB2312" charset="0"/>
              </a:rPr>
              <a:t>，</a:t>
            </a:r>
            <a:r>
              <a:rPr lang="zh-CN" sz="2800" b="0">
                <a:solidFill>
                  <a:srgbClr val="FF0000"/>
                </a:solidFill>
                <a:ea typeface="宋体" panose="02010600030101010101" pitchFamily="2" charset="-122"/>
              </a:rPr>
              <a:t>所以点</a:t>
            </a:r>
            <a:r>
              <a:rPr lang="en-US" sz="2800" b="0" i="1">
                <a:solidFill>
                  <a:srgbClr val="FF0000"/>
                </a:solidFill>
                <a:latin typeface="Times New Roman" panose="02020603050405020304" pitchFamily="18" charset="0"/>
                <a:cs typeface="楷体_GB2312" charset="0"/>
              </a:rPr>
              <a:t>Z</a:t>
            </a:r>
            <a:r>
              <a:rPr lang="zh-CN" sz="2800" b="0">
                <a:solidFill>
                  <a:srgbClr val="FF0000"/>
                </a:solidFill>
                <a:ea typeface="宋体" panose="02010600030101010101" pitchFamily="2" charset="-122"/>
              </a:rPr>
              <a:t>到原点</a:t>
            </a:r>
            <a:r>
              <a:rPr lang="en-US" sz="2800" b="0" i="1">
                <a:solidFill>
                  <a:srgbClr val="FF0000"/>
                </a:solidFill>
                <a:latin typeface="Times New Roman" panose="02020603050405020304" pitchFamily="18" charset="0"/>
                <a:cs typeface="楷体_GB2312" charset="0"/>
              </a:rPr>
              <a:t>O</a:t>
            </a:r>
            <a:r>
              <a:rPr lang="zh-CN" sz="2800" b="0">
                <a:solidFill>
                  <a:srgbClr val="FF0000"/>
                </a:solidFill>
                <a:ea typeface="宋体" panose="02010600030101010101" pitchFamily="2" charset="-122"/>
              </a:rPr>
              <a:t>的最大距离为</a:t>
            </a:r>
            <a:r>
              <a:rPr lang="en-US" sz="2800" b="0">
                <a:solidFill>
                  <a:srgbClr val="FF0000"/>
                </a:solidFill>
                <a:latin typeface="Times New Roman" panose="02020603050405020304" pitchFamily="18" charset="0"/>
                <a:cs typeface="楷体_GB2312" charset="0"/>
              </a:rPr>
              <a:t>5</a:t>
            </a:r>
            <a:r>
              <a:rPr lang="zh-CN" sz="2800" b="0">
                <a:solidFill>
                  <a:srgbClr val="FF0000"/>
                </a:solidFill>
                <a:cs typeface="楷体_GB2312" charset="0"/>
              </a:rPr>
              <a:t>＋</a:t>
            </a:r>
            <a:r>
              <a:rPr lang="en-US" sz="2800" b="0">
                <a:solidFill>
                  <a:srgbClr val="FF0000"/>
                </a:solidFill>
                <a:latin typeface="Times New Roman" panose="02020603050405020304" pitchFamily="18" charset="0"/>
                <a:cs typeface="楷体_GB2312" charset="0"/>
              </a:rPr>
              <a:t>1</a:t>
            </a:r>
            <a:r>
              <a:rPr lang="zh-CN" sz="2800" b="0">
                <a:solidFill>
                  <a:srgbClr val="FF0000"/>
                </a:solidFill>
                <a:cs typeface="楷体_GB2312" charset="0"/>
              </a:rPr>
              <a:t>＝</a:t>
            </a:r>
            <a:r>
              <a:rPr lang="en-US" sz="2800" b="0">
                <a:solidFill>
                  <a:srgbClr val="FF0000"/>
                </a:solidFill>
                <a:latin typeface="Times New Roman" panose="02020603050405020304" pitchFamily="18" charset="0"/>
                <a:cs typeface="楷体_GB2312" charset="0"/>
              </a:rPr>
              <a:t>6</a:t>
            </a:r>
            <a:r>
              <a:rPr lang="zh-CN" sz="2800" b="0">
                <a:solidFill>
                  <a:srgbClr val="FF0000"/>
                </a:solidFill>
                <a:ea typeface="宋体" panose="02010600030101010101" pitchFamily="2" charset="-122"/>
              </a:rPr>
              <a:t>，最小距离
</a:t>
            </a:r>
            <a:endParaRPr lang="zh-CN" sz="2800" b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indent="0"/>
            <a:r>
              <a:rPr lang="zh-CN" sz="2800" b="0">
                <a:solidFill>
                  <a:srgbClr val="FF0000"/>
                </a:solidFill>
                <a:ea typeface="宋体" panose="02010600030101010101" pitchFamily="2" charset="-122"/>
              </a:rPr>
              <a:t>为</a:t>
            </a:r>
            <a:r>
              <a:rPr lang="en-US" sz="2800" b="0">
                <a:solidFill>
                  <a:srgbClr val="FF0000"/>
                </a:solidFill>
                <a:latin typeface="Times New Roman" panose="02020603050405020304" pitchFamily="18" charset="0"/>
                <a:cs typeface="楷体_GB2312" charset="0"/>
              </a:rPr>
              <a:t>5</a:t>
            </a:r>
            <a:r>
              <a:rPr lang="zh-CN" sz="2800" b="0">
                <a:solidFill>
                  <a:srgbClr val="FF0000"/>
                </a:solidFill>
                <a:cs typeface="楷体_GB2312" charset="0"/>
              </a:rPr>
              <a:t>－</a:t>
            </a:r>
            <a:r>
              <a:rPr lang="en-US" sz="2800" b="0">
                <a:solidFill>
                  <a:srgbClr val="FF0000"/>
                </a:solidFill>
                <a:latin typeface="Times New Roman" panose="02020603050405020304" pitchFamily="18" charset="0"/>
                <a:cs typeface="楷体_GB2312" charset="0"/>
              </a:rPr>
              <a:t>1</a:t>
            </a:r>
            <a:r>
              <a:rPr lang="zh-CN" sz="2800" b="0">
                <a:solidFill>
                  <a:srgbClr val="FF0000"/>
                </a:solidFill>
                <a:cs typeface="楷体_GB2312" charset="0"/>
              </a:rPr>
              <a:t>＝</a:t>
            </a:r>
            <a:r>
              <a:rPr lang="en-US" sz="2800" b="0">
                <a:solidFill>
                  <a:srgbClr val="FF0000"/>
                </a:solidFill>
                <a:latin typeface="Times New Roman" panose="02020603050405020304" pitchFamily="18" charset="0"/>
                <a:cs typeface="楷体_GB2312" charset="0"/>
              </a:rPr>
              <a:t>4.</a:t>
            </a:r>
            <a:r>
              <a:rPr lang="zh-CN" sz="2800" b="0">
                <a:solidFill>
                  <a:srgbClr val="FF0000"/>
                </a:solidFill>
                <a:ea typeface="宋体" panose="02010600030101010101" pitchFamily="2" charset="-122"/>
              </a:rPr>
              <a:t>即</a:t>
            </a:r>
            <a:r>
              <a:rPr lang="en-US" sz="2800" b="0">
                <a:solidFill>
                  <a:srgbClr val="FF0000"/>
                </a:solidFill>
                <a:latin typeface="Times New Roman" panose="02020603050405020304" pitchFamily="18" charset="0"/>
                <a:cs typeface="楷体_GB2312" charset="0"/>
              </a:rPr>
              <a:t>|</a:t>
            </a:r>
            <a:r>
              <a:rPr lang="en-US" sz="2800" b="0" i="1">
                <a:solidFill>
                  <a:srgbClr val="FF0000"/>
                </a:solidFill>
                <a:latin typeface="Times New Roman" panose="02020603050405020304" pitchFamily="18" charset="0"/>
                <a:cs typeface="楷体_GB2312" charset="0"/>
              </a:rPr>
              <a:t>z</a:t>
            </a:r>
            <a:r>
              <a:rPr lang="en-US" sz="2800" b="0">
                <a:solidFill>
                  <a:srgbClr val="FF0000"/>
                </a:solidFill>
                <a:latin typeface="Times New Roman" panose="02020603050405020304" pitchFamily="18" charset="0"/>
                <a:cs typeface="楷体_GB2312" charset="0"/>
              </a:rPr>
              <a:t>|</a:t>
            </a:r>
            <a:r>
              <a:rPr lang="en-US" sz="2800" b="0" baseline="-25000">
                <a:solidFill>
                  <a:srgbClr val="FF0000"/>
                </a:solidFill>
                <a:latin typeface="Times New Roman" panose="02020603050405020304" pitchFamily="18" charset="0"/>
                <a:cs typeface="楷体_GB2312" charset="0"/>
              </a:rPr>
              <a:t>max</a:t>
            </a:r>
            <a:r>
              <a:rPr lang="zh-CN" sz="2800" b="0">
                <a:solidFill>
                  <a:srgbClr val="FF0000"/>
                </a:solidFill>
                <a:cs typeface="楷体_GB2312" charset="0"/>
              </a:rPr>
              <a:t>＝</a:t>
            </a:r>
            <a:r>
              <a:rPr lang="en-US" sz="2800" b="0">
                <a:solidFill>
                  <a:srgbClr val="FF0000"/>
                </a:solidFill>
                <a:latin typeface="Times New Roman" panose="02020603050405020304" pitchFamily="18" charset="0"/>
                <a:cs typeface="楷体_GB2312" charset="0"/>
              </a:rPr>
              <a:t>6</a:t>
            </a:r>
            <a:r>
              <a:rPr lang="zh-CN" sz="2800" b="0">
                <a:solidFill>
                  <a:srgbClr val="FF0000"/>
                </a:solidFill>
                <a:cs typeface="楷体_GB2312" charset="0"/>
              </a:rPr>
              <a:t>，</a:t>
            </a:r>
            <a:r>
              <a:rPr lang="en-US" sz="2800" b="0">
                <a:solidFill>
                  <a:srgbClr val="FF0000"/>
                </a:solidFill>
                <a:latin typeface="Times New Roman" panose="02020603050405020304" pitchFamily="18" charset="0"/>
                <a:cs typeface="楷体_GB2312" charset="0"/>
              </a:rPr>
              <a:t>|</a:t>
            </a:r>
            <a:r>
              <a:rPr lang="en-US" sz="2800" b="0" i="1">
                <a:solidFill>
                  <a:srgbClr val="FF0000"/>
                </a:solidFill>
                <a:latin typeface="Times New Roman" panose="02020603050405020304" pitchFamily="18" charset="0"/>
                <a:cs typeface="楷体_GB2312" charset="0"/>
              </a:rPr>
              <a:t>z</a:t>
            </a:r>
            <a:r>
              <a:rPr lang="en-US" sz="2800" b="0">
                <a:solidFill>
                  <a:srgbClr val="FF0000"/>
                </a:solidFill>
                <a:latin typeface="Times New Roman" panose="02020603050405020304" pitchFamily="18" charset="0"/>
                <a:cs typeface="楷体_GB2312" charset="0"/>
              </a:rPr>
              <a:t>|</a:t>
            </a:r>
            <a:r>
              <a:rPr lang="en-US" sz="2800" b="0" baseline="-25000">
                <a:solidFill>
                  <a:srgbClr val="FF0000"/>
                </a:solidFill>
                <a:latin typeface="Times New Roman" panose="02020603050405020304" pitchFamily="18" charset="0"/>
                <a:cs typeface="楷体_GB2312" charset="0"/>
              </a:rPr>
              <a:t>min</a:t>
            </a:r>
            <a:r>
              <a:rPr lang="zh-CN" sz="2800" b="0">
                <a:solidFill>
                  <a:srgbClr val="FF0000"/>
                </a:solidFill>
                <a:cs typeface="楷体_GB2312" charset="0"/>
              </a:rPr>
              <a:t>＝</a:t>
            </a:r>
            <a:r>
              <a:rPr lang="en-US" sz="2800" b="0">
                <a:solidFill>
                  <a:srgbClr val="FF0000"/>
                </a:solidFill>
                <a:latin typeface="Times New Roman" panose="02020603050405020304" pitchFamily="18" charset="0"/>
                <a:cs typeface="楷体_GB2312" charset="0"/>
              </a:rPr>
              <a:t>4.
</a:t>
            </a:r>
            <a:endParaRPr lang="zh-CN" altLang="en-US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/>
          <p:cNvSpPr txBox="1"/>
          <p:nvPr/>
        </p:nvSpPr>
        <p:spPr>
          <a:xfrm>
            <a:off x="822960" y="0"/>
            <a:ext cx="26771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变式训练</a:t>
            </a:r>
            <a:r>
              <a:rPr lang="en-US" altLang="zh-CN" sz="2800" b="1">
                <a:solidFill>
                  <a:srgbClr val="FF0000"/>
                </a:solidFill>
              </a:rPr>
              <a:t>3</a:t>
            </a:r>
            <a:endParaRPr lang="en-US" altLang="zh-CN" sz="2800" b="1">
              <a:solidFill>
                <a:srgbClr val="FF0000"/>
              </a:solidFill>
            </a:endParaRPr>
          </a:p>
        </p:txBody>
      </p:sp>
      <p:pic>
        <p:nvPicPr>
          <p:cNvPr id="13320" name="图片 28720" descr="米老鼠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1445" y="734695"/>
            <a:ext cx="2056130" cy="1146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2143760" y="1046480"/>
            <a:ext cx="879983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/>
              <a:t>1.已知z∈C，且|z|＝1，求|z－3+4i|的最大值与最小值．</a:t>
            </a:r>
            <a:endParaRPr lang="zh-CN" altLang="en-US" sz="2800"/>
          </a:p>
        </p:txBody>
      </p:sp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658495" y="0"/>
            <a:ext cx="2672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（四）课堂小结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3850" y="788670"/>
            <a:ext cx="748665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/>
              <a:t>（1）复数代数形式的加法、减法的运算法则。</a:t>
            </a:r>
            <a:endParaRPr lang="zh-CN" altLang="en-US" sz="2800"/>
          </a:p>
        </p:txBody>
      </p:sp>
      <p:sp>
        <p:nvSpPr>
          <p:cNvPr id="4" name="文本框 3"/>
          <p:cNvSpPr txBox="1"/>
          <p:nvPr/>
        </p:nvSpPr>
        <p:spPr>
          <a:xfrm>
            <a:off x="658495" y="1576705"/>
            <a:ext cx="1060513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/>
              <a:t>复数的加(减)法实质是:复数的实部与实部、虚部与虚部分别相加减; </a:t>
            </a:r>
            <a:endParaRPr lang="zh-CN" altLang="en-US" sz="2800"/>
          </a:p>
        </p:txBody>
      </p:sp>
      <p:sp>
        <p:nvSpPr>
          <p:cNvPr id="5" name="文本框 4"/>
          <p:cNvSpPr txBox="1"/>
          <p:nvPr/>
        </p:nvSpPr>
        <p:spPr>
          <a:xfrm>
            <a:off x="323850" y="2290445"/>
            <a:ext cx="50742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/>
              <a:t>（2）复数加法减法的几何意义.</a:t>
            </a:r>
            <a:endParaRPr lang="zh-CN" altLang="en-US" sz="2800"/>
          </a:p>
        </p:txBody>
      </p:sp>
      <p:sp>
        <p:nvSpPr>
          <p:cNvPr id="6" name="文本框 5"/>
          <p:cNvSpPr txBox="1"/>
          <p:nvPr/>
        </p:nvSpPr>
        <p:spPr>
          <a:xfrm>
            <a:off x="323850" y="3153410"/>
            <a:ext cx="9784080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/>
              <a:t>复数的加法可以按照向量的加法（平行四边形法则）来进行，</a:t>
            </a:r>
            <a:endParaRPr lang="zh-CN" altLang="en-US" sz="2800"/>
          </a:p>
          <a:p>
            <a:pPr algn="l"/>
            <a:r>
              <a:rPr lang="zh-CN" altLang="en-US" sz="2800"/>
              <a:t>复数的减法可以按照向量的减法（三角形法则）来进行。</a:t>
            </a:r>
            <a:endParaRPr lang="zh-CN" altLang="en-US" sz="2800"/>
          </a:p>
        </p:txBody>
      </p:sp>
      <p:pic>
        <p:nvPicPr>
          <p:cNvPr id="45" name="图片 4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575" y="4114165"/>
            <a:ext cx="2410460" cy="21691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/>
          <p:cNvSpPr txBox="1"/>
          <p:nvPr/>
        </p:nvSpPr>
        <p:spPr>
          <a:xfrm>
            <a:off x="822960" y="68580"/>
            <a:ext cx="26771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（五）作业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78865" y="1874520"/>
            <a:ext cx="578675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/>
              <a:t>课本80页习题7.2的1、2题  .P81   9  </a:t>
            </a:r>
            <a:endParaRPr lang="zh-CN" altLang="en-US" sz="2800"/>
          </a:p>
        </p:txBody>
      </p:sp>
      <p:sp>
        <p:nvSpPr>
          <p:cNvPr id="6" name="文本框 5"/>
          <p:cNvSpPr txBox="1"/>
          <p:nvPr/>
        </p:nvSpPr>
        <p:spPr>
          <a:xfrm>
            <a:off x="978535" y="2862580"/>
            <a:ext cx="928941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/>
              <a:t>补充：1  已知z∈C， |z|=1求｜Z- 2i｜的最大值与最小值。</a:t>
            </a:r>
            <a:endParaRPr lang="zh-CN" altLang="en-US" sz="2800"/>
          </a:p>
        </p:txBody>
      </p:sp>
    </p:spTree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文本框 13"/>
          <p:cNvSpPr txBox="1"/>
          <p:nvPr/>
        </p:nvSpPr>
        <p:spPr>
          <a:xfrm>
            <a:off x="7231766" y="2713087"/>
            <a:ext cx="30099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b="1">
                <a:latin typeface="华文行楷" panose="02010800040101010101" charset="-122"/>
                <a:ea typeface="华文行楷" panose="02010800040101010101" charset="-122"/>
              </a:rPr>
              <a:t>谢谢！</a:t>
            </a:r>
            <a:endParaRPr lang="zh-CN" altLang="en-US" sz="8000" b="1">
              <a:latin typeface="华文行楷" panose="02010800040101010101" charset="-122"/>
              <a:ea typeface="华文行楷" panose="02010800040101010101" charset="-122"/>
            </a:endParaRPr>
          </a:p>
        </p:txBody>
      </p:sp>
      <p:pic>
        <p:nvPicPr>
          <p:cNvPr id="10" name="图片 9" descr="数 学 拷贝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590" y="1243330"/>
            <a:ext cx="4371340" cy="437134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/>
          <p:cNvSpPr txBox="1"/>
          <p:nvPr/>
        </p:nvSpPr>
        <p:spPr>
          <a:xfrm>
            <a:off x="861060" y="106045"/>
            <a:ext cx="47231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  <a:sym typeface="+mn-ea"/>
              </a:rPr>
              <a:t>复习回顾，引入新课</a:t>
            </a:r>
            <a:endParaRPr lang="zh-CN" altLang="en-US" sz="2400"/>
          </a:p>
        </p:txBody>
      </p:sp>
      <p:sp>
        <p:nvSpPr>
          <p:cNvPr id="100" name="文本框 99"/>
          <p:cNvSpPr txBox="1"/>
          <p:nvPr/>
        </p:nvSpPr>
        <p:spPr>
          <a:xfrm>
            <a:off x="299085" y="930910"/>
            <a:ext cx="5080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zh-CN" sz="2800" b="1">
                <a:ea typeface="宋体" panose="02010600030101010101" pitchFamily="2" charset="-122"/>
              </a:rPr>
              <a:t>1．什么是复数？</a:t>
            </a:r>
            <a:endParaRPr lang="zh-CN" altLang="en-US" sz="2800" b="1"/>
          </a:p>
        </p:txBody>
      </p:sp>
      <p:sp>
        <p:nvSpPr>
          <p:cNvPr id="6" name="文本框 5"/>
          <p:cNvSpPr txBox="1"/>
          <p:nvPr/>
        </p:nvSpPr>
        <p:spPr>
          <a:xfrm>
            <a:off x="299085" y="2378710"/>
            <a:ext cx="5080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en-US" sz="2800" b="1">
                <a:latin typeface="Calibri"/>
                <a:ea typeface="宋体" panose="02010600030101010101" pitchFamily="2" charset="-122"/>
              </a:rPr>
              <a:t>2.</a:t>
            </a:r>
            <a:r>
              <a:rPr lang="zh-CN" sz="2800" b="1">
                <a:latin typeface="Calibri"/>
                <a:ea typeface="宋体" panose="02010600030101010101" pitchFamily="2" charset="-122"/>
              </a:rPr>
              <a:t>两个复数相等的条件是什么？</a:t>
            </a:r>
            <a:endParaRPr lang="zh-CN" altLang="en-US" sz="2800" b="1"/>
          </a:p>
        </p:txBody>
      </p:sp>
      <p:sp>
        <p:nvSpPr>
          <p:cNvPr id="9" name="文本框 8"/>
          <p:cNvSpPr txBox="1"/>
          <p:nvPr/>
        </p:nvSpPr>
        <p:spPr>
          <a:xfrm>
            <a:off x="393700" y="1621790"/>
            <a:ext cx="843470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对于形如的数叫做复数。其中叫做虚数单位，a叫做复数的实部，b叫做复数的虚部</a:t>
            </a:r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299085" y="3004820"/>
            <a:ext cx="5735955" cy="473710"/>
            <a:chOff x="471" y="4732"/>
            <a:chExt cx="9033" cy="746"/>
          </a:xfrm>
        </p:grpSpPr>
        <p:sp>
          <p:nvSpPr>
            <p:cNvPr id="11" name="文本框 10"/>
            <p:cNvSpPr txBox="1"/>
            <p:nvPr/>
          </p:nvSpPr>
          <p:spPr>
            <a:xfrm>
              <a:off x="5228" y="4796"/>
              <a:ext cx="172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/>
                <a:t>当且仅当</a:t>
              </a:r>
              <a:endParaRPr lang="zh-CN" altLang="en-US"/>
            </a:p>
          </p:txBody>
        </p:sp>
        <p:graphicFrame>
          <p:nvGraphicFramePr>
            <p:cNvPr id="2" name="对象 -2147482620"/>
            <p:cNvGraphicFramePr>
              <a:graphicFrameLocks noChangeAspect="1"/>
            </p:cNvGraphicFramePr>
            <p:nvPr/>
          </p:nvGraphicFramePr>
          <p:xfrm>
            <a:off x="471" y="4796"/>
            <a:ext cx="4757" cy="683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spid="_x0000_s1038" r:id="rId2" imgW="1726565" imgH="254000" progId="Equation.DSMT4">
                    <p:embed/>
                  </p:oleObj>
                </mc:Choice>
                <mc:Fallback>
                  <p:oleObj r:id="rId2" imgW="1726565" imgH="2540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471" y="4796"/>
                          <a:ext cx="4757" cy="68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对象 -2147482619"/>
            <p:cNvGraphicFramePr>
              <a:graphicFrameLocks noChangeAspect="1"/>
            </p:cNvGraphicFramePr>
            <p:nvPr/>
          </p:nvGraphicFramePr>
          <p:xfrm>
            <a:off x="6956" y="4732"/>
            <a:ext cx="2549" cy="629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spid="_x0000_s1039" r:id="rId4" imgW="723900" imgH="203200" progId="Equation.DSMT4">
                    <p:embed/>
                  </p:oleObj>
                </mc:Choice>
                <mc:Fallback>
                  <p:oleObj r:id="rId4" imgW="723900" imgH="2032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956" y="4732"/>
                          <a:ext cx="2549" cy="62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文本框 14"/>
          <p:cNvSpPr txBox="1"/>
          <p:nvPr/>
        </p:nvSpPr>
        <p:spPr>
          <a:xfrm>
            <a:off x="299085" y="3710940"/>
            <a:ext cx="429514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3．复数几何意义是什么？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6" name="Text Box 48"/>
          <p:cNvSpPr txBox="1"/>
          <p:nvPr/>
        </p:nvSpPr>
        <p:spPr>
          <a:xfrm>
            <a:off x="1774825" y="5248593"/>
            <a:ext cx="2314575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>
                <a:latin typeface="黑体" panose="02010609060101010101" pitchFamily="2" charset="-122"/>
                <a:ea typeface="黑体" panose="02010609060101010101" pitchFamily="2" charset="-122"/>
              </a:rPr>
              <a:t>复数</a:t>
            </a:r>
            <a:r>
              <a:rPr lang="en-US" altLang="zh-CN" sz="3200">
                <a:latin typeface="黑体" panose="02010609060101010101" pitchFamily="2" charset="-122"/>
                <a:ea typeface="黑体" panose="02010609060101010101" pitchFamily="2" charset="-122"/>
              </a:rPr>
              <a:t>z=a+bi</a:t>
            </a:r>
            <a:endParaRPr lang="en-US" altLang="zh-CN" sz="320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7" name="Text Box 49"/>
          <p:cNvSpPr txBox="1"/>
          <p:nvPr/>
        </p:nvSpPr>
        <p:spPr>
          <a:xfrm>
            <a:off x="3586163" y="4416743"/>
            <a:ext cx="403225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200">
                <a:latin typeface="黑体" panose="02010609060101010101" pitchFamily="2" charset="-122"/>
                <a:ea typeface="黑体" panose="02010609060101010101" pitchFamily="2" charset="-122"/>
              </a:rPr>
              <a:t>复平面内的点</a:t>
            </a:r>
            <a:r>
              <a:rPr lang="en-US" altLang="zh-CN" sz="3200">
                <a:latin typeface="黑体" panose="02010609060101010101" pitchFamily="2" charset="-122"/>
                <a:ea typeface="黑体" panose="02010609060101010101" pitchFamily="2" charset="-122"/>
              </a:rPr>
              <a:t>Z(a,b)</a:t>
            </a:r>
            <a:endParaRPr lang="en-US" altLang="zh-CN" sz="320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8" name="Text Box 50"/>
          <p:cNvSpPr txBox="1"/>
          <p:nvPr/>
        </p:nvSpPr>
        <p:spPr>
          <a:xfrm>
            <a:off x="5584825" y="5248593"/>
            <a:ext cx="45720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3200">
                <a:latin typeface="黑体" panose="02010609060101010101" pitchFamily="2" charset="-122"/>
                <a:ea typeface="黑体" panose="02010609060101010101" pitchFamily="2" charset="-122"/>
              </a:rPr>
              <a:t>复平面内的向量</a:t>
            </a:r>
            <a:endParaRPr lang="en-US" altLang="zh-CN" sz="320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9" name="Line 51"/>
          <p:cNvSpPr/>
          <p:nvPr/>
        </p:nvSpPr>
        <p:spPr>
          <a:xfrm flipV="1">
            <a:off x="2720975" y="4777105"/>
            <a:ext cx="762000" cy="533400"/>
          </a:xfrm>
          <a:prstGeom prst="line">
            <a:avLst/>
          </a:prstGeom>
          <a:ln w="38100" cap="flat" cmpd="sng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txBody>
          <a:bodyPr/>
          <a:lstStyle/>
          <a:p/>
        </p:txBody>
      </p:sp>
      <p:sp>
        <p:nvSpPr>
          <p:cNvPr id="20" name="Line 52"/>
          <p:cNvSpPr/>
          <p:nvPr/>
        </p:nvSpPr>
        <p:spPr>
          <a:xfrm flipH="1" flipV="1">
            <a:off x="7199313" y="4777105"/>
            <a:ext cx="762000" cy="533400"/>
          </a:xfrm>
          <a:prstGeom prst="line">
            <a:avLst/>
          </a:prstGeom>
          <a:ln w="38100" cap="flat" cmpd="sng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txBody>
          <a:bodyPr/>
          <a:lstStyle/>
          <a:p/>
        </p:txBody>
      </p:sp>
      <p:sp>
        <p:nvSpPr>
          <p:cNvPr id="21" name="Line 53"/>
          <p:cNvSpPr/>
          <p:nvPr/>
        </p:nvSpPr>
        <p:spPr>
          <a:xfrm flipV="1">
            <a:off x="4160838" y="5581968"/>
            <a:ext cx="1600200" cy="0"/>
          </a:xfrm>
          <a:prstGeom prst="line">
            <a:avLst/>
          </a:prstGeom>
          <a:ln w="38100" cap="flat" cmpd="sng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txBody>
          <a:bodyPr/>
          <a:lstStyle/>
          <a:p/>
        </p:txBody>
      </p:sp>
      <p:sp>
        <p:nvSpPr>
          <p:cNvPr id="22" name="Text Box 68"/>
          <p:cNvSpPr txBox="1"/>
          <p:nvPr/>
        </p:nvSpPr>
        <p:spPr>
          <a:xfrm>
            <a:off x="2003425" y="5781993"/>
            <a:ext cx="15240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>
                <a:solidFill>
                  <a:srgbClr val="FF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（数）</a:t>
            </a:r>
            <a:endParaRPr lang="zh-CN" altLang="en-US" sz="320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23" name="Text Box 69"/>
          <p:cNvSpPr txBox="1"/>
          <p:nvPr/>
        </p:nvSpPr>
        <p:spPr>
          <a:xfrm>
            <a:off x="6651625" y="5781993"/>
            <a:ext cx="15240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>
                <a:solidFill>
                  <a:srgbClr val="FF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（形）</a:t>
            </a:r>
            <a:endParaRPr lang="zh-CN" altLang="en-US" sz="320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24" name="Text Box 71"/>
          <p:cNvSpPr txBox="1"/>
          <p:nvPr/>
        </p:nvSpPr>
        <p:spPr>
          <a:xfrm>
            <a:off x="4160838" y="4993005"/>
            <a:ext cx="15240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FF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一一对应</a:t>
            </a:r>
            <a:endParaRPr lang="zh-CN" altLang="en-US" sz="240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graphicFrame>
        <p:nvGraphicFramePr>
          <p:cNvPr id="25" name="Object 1026"/>
          <p:cNvGraphicFramePr>
            <a:graphicFrameLocks noChangeAspect="1"/>
          </p:cNvGraphicFramePr>
          <p:nvPr/>
        </p:nvGraphicFramePr>
        <p:xfrm>
          <a:off x="8623300" y="5243830"/>
          <a:ext cx="1857375" cy="67786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0" r:id="rId6" imgW="660400" imgH="241300" progId="Equation.DSMT4">
                  <p:embed/>
                </p:oleObj>
              </mc:Choice>
              <mc:Fallback>
                <p:oleObj r:id="rId6" imgW="660400" imgH="2413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623300" y="5243830"/>
                        <a:ext cx="1857375" cy="6778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71"/>
          <p:cNvSpPr txBox="1"/>
          <p:nvPr/>
        </p:nvSpPr>
        <p:spPr>
          <a:xfrm rot="-2280000">
            <a:off x="2427288" y="4613593"/>
            <a:ext cx="1041400" cy="3371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>
                <a:solidFill>
                  <a:srgbClr val="FF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一一对应</a:t>
            </a:r>
            <a:endParaRPr lang="zh-CN" altLang="en-US" sz="160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28" name="Text Box 71"/>
          <p:cNvSpPr txBox="1"/>
          <p:nvPr/>
        </p:nvSpPr>
        <p:spPr>
          <a:xfrm rot="2100000">
            <a:off x="7350125" y="4642168"/>
            <a:ext cx="1041400" cy="3371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>
                <a:solidFill>
                  <a:srgbClr val="FF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一一对应</a:t>
            </a:r>
            <a:endParaRPr lang="zh-CN" altLang="en-US" sz="160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9" grpId="0"/>
      <p:bldP spid="6" grpId="0"/>
      <p:bldP spid="15" grpId="0"/>
      <p:bldP spid="17" grpId="0"/>
      <p:bldP spid="16" grpId="0"/>
      <p:bldP spid="27" grpId="0"/>
      <p:bldP spid="28" grpId="0"/>
      <p:bldP spid="24" grpId="0"/>
      <p:bldP spid="22" grpId="0"/>
      <p:bldP spid="23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/>
          <p:cNvSpPr txBox="1"/>
          <p:nvPr/>
        </p:nvSpPr>
        <p:spPr>
          <a:xfrm>
            <a:off x="861060" y="106045"/>
            <a:ext cx="47231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  <a:sym typeface="+mn-ea"/>
              </a:rPr>
              <a:t>复习回顾，引入新课</a:t>
            </a:r>
            <a:endParaRPr lang="zh-CN" altLang="en-US" sz="2400"/>
          </a:p>
        </p:txBody>
      </p:sp>
      <p:sp>
        <p:nvSpPr>
          <p:cNvPr id="379944" name="Text Box 40"/>
          <p:cNvSpPr txBox="1"/>
          <p:nvPr/>
        </p:nvSpPr>
        <p:spPr>
          <a:xfrm>
            <a:off x="4234815" y="4946650"/>
            <a:ext cx="1458913" cy="60769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800">
                <a:latin typeface="黑体" panose="02010609060101010101" pitchFamily="2" charset="-122"/>
                <a:ea typeface="黑体" panose="02010609060101010101" pitchFamily="2" charset="-122"/>
              </a:rPr>
              <a:t>复平面</a:t>
            </a:r>
            <a:endParaRPr lang="zh-CN" altLang="en-US" sz="280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79950" name="Line 46"/>
          <p:cNvSpPr/>
          <p:nvPr/>
        </p:nvSpPr>
        <p:spPr>
          <a:xfrm flipV="1">
            <a:off x="3342640" y="4395788"/>
            <a:ext cx="32004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379951" name="Line 47"/>
          <p:cNvSpPr/>
          <p:nvPr/>
        </p:nvSpPr>
        <p:spPr>
          <a:xfrm flipH="1">
            <a:off x="5971540" y="2249488"/>
            <a:ext cx="0" cy="31242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379958" name="Text Box 54"/>
          <p:cNvSpPr txBox="1"/>
          <p:nvPr/>
        </p:nvSpPr>
        <p:spPr>
          <a:xfrm>
            <a:off x="6543040" y="4243388"/>
            <a:ext cx="13208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实轴</a:t>
            </a:r>
            <a:endParaRPr lang="zh-CN" altLang="zh-CN" sz="28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79959" name="Text Box 55"/>
          <p:cNvSpPr txBox="1"/>
          <p:nvPr/>
        </p:nvSpPr>
        <p:spPr>
          <a:xfrm>
            <a:off x="6085840" y="2064068"/>
            <a:ext cx="11112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</a:rPr>
              <a:t>虚轴</a:t>
            </a:r>
            <a:endParaRPr lang="zh-CN" altLang="en-US" sz="28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79960" name="Text Box 56"/>
          <p:cNvSpPr txBox="1"/>
          <p:nvPr/>
        </p:nvSpPr>
        <p:spPr>
          <a:xfrm>
            <a:off x="5628640" y="4243388"/>
            <a:ext cx="457200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endParaRPr lang="en-US" altLang="zh-CN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79961" name="Line 57"/>
          <p:cNvSpPr/>
          <p:nvPr/>
        </p:nvSpPr>
        <p:spPr>
          <a:xfrm flipH="1">
            <a:off x="4333240" y="3252788"/>
            <a:ext cx="0" cy="1143000"/>
          </a:xfrm>
          <a:prstGeom prst="line">
            <a:avLst/>
          </a:prstGeom>
          <a:ln w="9525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379962" name="AutoShape 58"/>
          <p:cNvSpPr/>
          <p:nvPr/>
        </p:nvSpPr>
        <p:spPr>
          <a:xfrm>
            <a:off x="4257040" y="3176588"/>
            <a:ext cx="152400" cy="152400"/>
          </a:xfrm>
          <a:prstGeom prst="octagon">
            <a:avLst>
              <a:gd name="adj" fmla="val 29287"/>
            </a:avLst>
          </a:prstGeom>
          <a:solidFill>
            <a:schemeClr val="accent2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79963" name="Line 59"/>
          <p:cNvSpPr/>
          <p:nvPr/>
        </p:nvSpPr>
        <p:spPr>
          <a:xfrm>
            <a:off x="4409440" y="3252788"/>
            <a:ext cx="1600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379964" name="Text Box 60"/>
          <p:cNvSpPr txBox="1"/>
          <p:nvPr/>
        </p:nvSpPr>
        <p:spPr>
          <a:xfrm>
            <a:off x="6085840" y="3024188"/>
            <a:ext cx="4572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endParaRPr lang="en-US" altLang="zh-CN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79965" name="Text Box 61"/>
          <p:cNvSpPr txBox="1"/>
          <p:nvPr/>
        </p:nvSpPr>
        <p:spPr>
          <a:xfrm>
            <a:off x="4180840" y="4319588"/>
            <a:ext cx="4572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endParaRPr lang="en-US" altLang="zh-CN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79966" name="Text Box 62"/>
          <p:cNvSpPr txBox="1"/>
          <p:nvPr/>
        </p:nvSpPr>
        <p:spPr>
          <a:xfrm>
            <a:off x="3114040" y="3176588"/>
            <a:ext cx="13716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Z(a,b)</a:t>
            </a:r>
            <a:endParaRPr lang="en-US" altLang="zh-CN" sz="28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79970" name="Line 66"/>
          <p:cNvSpPr/>
          <p:nvPr/>
        </p:nvSpPr>
        <p:spPr>
          <a:xfrm flipH="1">
            <a:off x="4333240" y="4319588"/>
            <a:ext cx="0" cy="7620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379971" name="Line 67"/>
          <p:cNvSpPr/>
          <p:nvPr/>
        </p:nvSpPr>
        <p:spPr>
          <a:xfrm>
            <a:off x="5933440" y="3252788"/>
            <a:ext cx="762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379976" name="Text Box 72"/>
          <p:cNvSpPr txBox="1"/>
          <p:nvPr/>
        </p:nvSpPr>
        <p:spPr>
          <a:xfrm>
            <a:off x="3319780" y="2540159"/>
            <a:ext cx="131826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z=a+bi</a:t>
            </a:r>
            <a:endParaRPr lang="en-US" altLang="zh-CN" sz="32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cxnSp>
        <p:nvCxnSpPr>
          <p:cNvPr id="2" name="直接箭头连接符 1"/>
          <p:cNvCxnSpPr/>
          <p:nvPr/>
        </p:nvCxnSpPr>
        <p:spPr>
          <a:xfrm flipH="1" flipV="1">
            <a:off x="4333240" y="3252788"/>
            <a:ext cx="1649413" cy="1117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652145" y="989965"/>
            <a:ext cx="8175625" cy="782320"/>
            <a:chOff x="0" y="6529"/>
            <a:chExt cx="12875" cy="1232"/>
          </a:xfrm>
        </p:grpSpPr>
        <p:sp>
          <p:nvSpPr>
            <p:cNvPr id="6" name="文本框 5"/>
            <p:cNvSpPr txBox="1"/>
            <p:nvPr/>
          </p:nvSpPr>
          <p:spPr>
            <a:xfrm>
              <a:off x="0" y="6727"/>
              <a:ext cx="8000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indent="0"/>
              <a:r>
                <a:rPr lang="en-US" altLang="zh-CN" sz="2800" b="1">
                  <a:ea typeface="宋体" panose="02010600030101010101" pitchFamily="2" charset="-122"/>
                </a:rPr>
                <a:t>4</a:t>
              </a:r>
              <a:r>
                <a:rPr lang="zh-CN" altLang="en-US" sz="2800" b="1">
                  <a:ea typeface="宋体" panose="02010600030101010101" pitchFamily="2" charset="-122"/>
                </a:rPr>
                <a:t>、</a:t>
              </a:r>
              <a:r>
                <a:rPr lang="zh-CN" sz="2800" b="1">
                  <a:ea typeface="宋体" panose="02010600030101010101" pitchFamily="2" charset="-122"/>
                </a:rPr>
                <a:t>复数</a:t>
              </a:r>
              <a:endParaRPr lang="zh-CN" altLang="en-US" sz="2800" b="1"/>
            </a:p>
          </p:txBody>
        </p:sp>
        <p:pic>
          <p:nvPicPr>
            <p:cNvPr id="7" name="图片 6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273" y="6529"/>
              <a:ext cx="2921" cy="123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1" name="文本框 100"/>
            <p:cNvSpPr txBox="1"/>
            <p:nvPr/>
          </p:nvSpPr>
          <p:spPr>
            <a:xfrm>
              <a:off x="4875" y="6739"/>
              <a:ext cx="8000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indent="0"/>
              <a:r>
                <a:rPr lang="en-US" altLang="zh-CN" sz="2800" b="1">
                  <a:ea typeface="宋体" panose="02010600030101010101" pitchFamily="2" charset="-122"/>
                </a:rPr>
                <a:t>  </a:t>
              </a:r>
              <a:r>
                <a:rPr lang="zh-CN" sz="2800" b="1">
                  <a:ea typeface="宋体" panose="02010600030101010101" pitchFamily="2" charset="-122"/>
                </a:rPr>
                <a:t>的模</a:t>
              </a:r>
              <a:endParaRPr lang="zh-CN" altLang="en-US" sz="2800" b="1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9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9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9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9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66" grpId="0"/>
      <p:bldP spid="37997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/>
          <p:cNvSpPr txBox="1"/>
          <p:nvPr/>
        </p:nvSpPr>
        <p:spPr>
          <a:xfrm>
            <a:off x="861060" y="106045"/>
            <a:ext cx="26771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+mj-ea"/>
                <a:ea typeface="+mj-ea"/>
              </a:rPr>
              <a:t>引入</a:t>
            </a:r>
            <a:endParaRPr lang="zh-CN" altLang="en-US" sz="2400" b="1">
              <a:solidFill>
                <a:srgbClr val="FF0000"/>
              </a:solidFill>
              <a:latin typeface="+mj-ea"/>
              <a:ea typeface="+mj-ea"/>
            </a:endParaRPr>
          </a:p>
        </p:txBody>
      </p:sp>
      <p:graphicFrame>
        <p:nvGraphicFramePr>
          <p:cNvPr id="17412" name="对象 17411"/>
          <p:cNvGraphicFramePr>
            <a:graphicFrameLocks noChangeAspect="1"/>
          </p:cNvGraphicFramePr>
          <p:nvPr/>
        </p:nvGraphicFramePr>
        <p:xfrm>
          <a:off x="1904683" y="1122363"/>
          <a:ext cx="8382000" cy="36004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1" name="文档" r:id="rId2" imgW="3462655" imgH="1313815" progId="Word.Document.8">
                  <p:embed/>
                </p:oleObj>
              </mc:Choice>
              <mc:Fallback>
                <p:oleObj name="文档" r:id="rId2" imgW="3462655" imgH="131381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04683" y="1122363"/>
                        <a:ext cx="8382000" cy="3600450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/>
          <p:cNvSpPr txBox="1"/>
          <p:nvPr/>
        </p:nvSpPr>
        <p:spPr>
          <a:xfrm>
            <a:off x="861060" y="106045"/>
            <a:ext cx="50012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400" b="1">
                <a:solidFill>
                  <a:srgbClr val="FF0000"/>
                </a:solidFill>
                <a:ea typeface="黑体" panose="02010609060101010101" pitchFamily="2" charset="-122"/>
                <a:sym typeface="+mn-ea"/>
              </a:rPr>
              <a:t>探究一</a:t>
            </a:r>
            <a:r>
              <a:rPr lang="en-US" altLang="zh-CN" sz="2400" b="1">
                <a:solidFill>
                  <a:srgbClr val="FF0000"/>
                </a:solidFill>
                <a:ea typeface="黑体" panose="02010609060101010101" pitchFamily="2" charset="-122"/>
                <a:sym typeface="+mn-ea"/>
              </a:rPr>
              <a:t>  </a:t>
            </a:r>
            <a:r>
              <a:rPr sz="2400" b="1">
                <a:solidFill>
                  <a:srgbClr val="FF0000"/>
                </a:solidFill>
                <a:ea typeface="黑体" panose="02010609060101010101" pitchFamily="2" charset="-122"/>
                <a:sym typeface="+mn-ea"/>
              </a:rPr>
              <a:t>复数</a:t>
            </a:r>
            <a:r>
              <a:rPr lang="zh-CN" sz="2400" b="1">
                <a:solidFill>
                  <a:srgbClr val="FF0000"/>
                </a:solidFill>
                <a:ea typeface="黑体" panose="02010609060101010101" pitchFamily="2" charset="-122"/>
                <a:sym typeface="+mn-ea"/>
              </a:rPr>
              <a:t>的加法</a:t>
            </a:r>
            <a:endParaRPr lang="zh-CN" sz="2400" b="1">
              <a:solidFill>
                <a:srgbClr val="FF0000"/>
              </a:solidFill>
              <a:ea typeface="黑体" panose="02010609060101010101" pitchFamily="2" charset="-122"/>
              <a:sym typeface="+mn-ea"/>
            </a:endParaRPr>
          </a:p>
        </p:txBody>
      </p:sp>
      <p:sp>
        <p:nvSpPr>
          <p:cNvPr id="25" name="文本框 9"/>
          <p:cNvSpPr txBox="1"/>
          <p:nvPr/>
        </p:nvSpPr>
        <p:spPr>
          <a:xfrm>
            <a:off x="560413" y="1865035"/>
            <a:ext cx="10419593" cy="589085"/>
          </a:xfrm>
          <a:prstGeom prst="rect">
            <a:avLst/>
          </a:prstGeom>
          <a:noFill/>
        </p:spPr>
        <p:txBody>
          <a:bodyPr wrap="square" lIns="71323" tIns="35662" rIns="71323" bIns="35662" rtlCol="0" anchor="t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设</a:t>
            </a:r>
            <a:r>
              <a:rPr kumimoji="1" lang="en-US" altLang="zh-CN" sz="28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kumimoji="1" lang="en-US" altLang="zh-CN" sz="2800" b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1" lang="en-US" altLang="zh-C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kumimoji="1" lang="en-US" altLang="zh-CN" sz="2800" b="1" i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1" lang="en-US" altLang="zh-CN" sz="28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kumimoji="1" lang="en-US" altLang="zh-CN" sz="2800" b="1" i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1" lang="en-US" altLang="zh-CN" sz="28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1" lang="zh-CN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kumimoji="1" lang="en-US" altLang="zh-CN" sz="28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kumimoji="1" lang="en-US" altLang="zh-CN" sz="2800" b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1" lang="en-US" altLang="zh-C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kumimoji="1" lang="en-US" altLang="zh-CN" sz="2800" b="1" i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1" lang="en-US" altLang="zh-CN" sz="28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kumimoji="1" lang="en-US" altLang="zh-CN" sz="2800" b="1" i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1" lang="en-US" altLang="zh-CN" sz="28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(</a:t>
            </a:r>
            <a:r>
              <a:rPr kumimoji="1" lang="en-US" altLang="zh-CN" sz="2800" b="1" i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1" lang="en-US" altLang="zh-CN" sz="28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1" lang="en-US" altLang="zh-CN" sz="2800" b="1" i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1" lang="en-US" altLang="zh-CN" sz="28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1" lang="en-US" altLang="zh-CN" sz="2800" b="1" i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1" lang="en-US" altLang="zh-CN" sz="28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1" lang="en-US" altLang="zh-CN" sz="2800" b="1" i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1" lang="zh-CN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∈</a:t>
            </a:r>
            <a:r>
              <a:rPr kumimoji="1" lang="en-US" altLang="zh-C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R)</a:t>
            </a:r>
            <a:r>
              <a:rPr kumimoji="1" lang="zh-CN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是任意两个复数，那么它们的和 </a:t>
            </a:r>
            <a:r>
              <a:rPr kumimoji="1" lang="zh-CN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</a:t>
            </a:r>
            <a:endParaRPr kumimoji="1"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60413" y="1280541"/>
            <a:ext cx="53335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我们规定，复数的加法法则如下: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9" name="对象 28"/>
          <p:cNvGraphicFramePr>
            <a:graphicFrameLocks noChangeAspect="1"/>
          </p:cNvGraphicFramePr>
          <p:nvPr/>
        </p:nvGraphicFramePr>
        <p:xfrm>
          <a:off x="1931558" y="2617691"/>
          <a:ext cx="5203825" cy="51276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2" name="Equation" r:id="rId2" imgW="54254400" imgH="4876800" progId="Equation.DSMT4">
                  <p:embed/>
                </p:oleObj>
              </mc:Choice>
              <mc:Fallback>
                <p:oleObj name="Equation" r:id="rId2" imgW="54254400" imgH="48768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31558" y="2617691"/>
                        <a:ext cx="5203825" cy="5127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组合 5"/>
          <p:cNvGrpSpPr/>
          <p:nvPr/>
        </p:nvGrpSpPr>
        <p:grpSpPr>
          <a:xfrm>
            <a:off x="560705" y="3573145"/>
            <a:ext cx="7828280" cy="2675890"/>
            <a:chOff x="883" y="5627"/>
            <a:chExt cx="12328" cy="4214"/>
          </a:xfrm>
        </p:grpSpPr>
        <p:sp>
          <p:nvSpPr>
            <p:cNvPr id="2" name="文本框 1"/>
            <p:cNvSpPr txBox="1"/>
            <p:nvPr/>
          </p:nvSpPr>
          <p:spPr>
            <a:xfrm>
              <a:off x="883" y="5627"/>
              <a:ext cx="12328" cy="42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28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提出问题：</a:t>
              </a:r>
              <a:endPara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pPr algn="l">
                <a:lnSpc>
                  <a:spcPct val="150000"/>
                </a:lnSpc>
              </a:pPr>
              <a:r>
                <a:rPr lang="zh-CN" altLang="en-US" sz="28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(</a:t>
              </a:r>
              <a:r>
                <a:rPr lang="en-US" altLang="zh-CN" sz="28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1</a:t>
              </a:r>
              <a:r>
                <a:rPr lang="zh-CN" altLang="en-US" sz="28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)两个复数的和是个什么数,它的值唯一确定吗?</a:t>
              </a:r>
              <a:endPara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pPr algn="l">
                <a:lnSpc>
                  <a:spcPct val="150000"/>
                </a:lnSpc>
              </a:pPr>
              <a:r>
                <a:rPr lang="zh-CN" altLang="en-US" sz="28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(</a:t>
              </a:r>
              <a:r>
                <a:rPr lang="en-US" altLang="zh-CN" sz="28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2</a:t>
              </a:r>
              <a:r>
                <a:rPr lang="zh-CN" altLang="en-US" sz="28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)当</a:t>
              </a:r>
              <a:r>
                <a:rPr lang="en-US" altLang="zh-CN" sz="28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          </a:t>
              </a:r>
              <a:r>
                <a:rPr lang="zh-CN" altLang="en-US" sz="28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时,与实数加法法则一致吗?</a:t>
              </a:r>
              <a:endPara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pPr algn="l">
                <a:lnSpc>
                  <a:spcPct val="150000"/>
                </a:lnSpc>
              </a:pPr>
              <a:r>
                <a:rPr lang="zh-CN" altLang="en-US" sz="28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(</a:t>
              </a:r>
              <a:r>
                <a:rPr lang="en-US" altLang="zh-CN" sz="28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3</a:t>
              </a:r>
              <a:r>
                <a:rPr lang="zh-CN" altLang="en-US" sz="28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)它的实质是什么?类似于实数的哪种运算方法?</a:t>
              </a:r>
              <a:endPara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aphicFrame>
          <p:nvGraphicFramePr>
            <p:cNvPr id="4" name="对象 -2147482599"/>
            <p:cNvGraphicFramePr>
              <a:graphicFrameLocks noChangeAspect="1"/>
            </p:cNvGraphicFramePr>
            <p:nvPr/>
          </p:nvGraphicFramePr>
          <p:xfrm>
            <a:off x="2423" y="7992"/>
            <a:ext cx="2690" cy="763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spid="_x0000_s1043" r:id="rId4" imgW="673100" imgH="203200" progId="Equation.DSMT4">
                    <p:embed/>
                  </p:oleObj>
                </mc:Choice>
                <mc:Fallback>
                  <p:oleObj r:id="rId4" imgW="673100" imgH="2032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423" y="7992"/>
                          <a:ext cx="2690" cy="76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260985" y="1318895"/>
            <a:ext cx="12122150" cy="25019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800"/>
              <a:t>(</a:t>
            </a:r>
            <a:r>
              <a:rPr lang="en-US" altLang="zh-CN" sz="2800"/>
              <a:t>1</a:t>
            </a:r>
            <a:r>
              <a:rPr lang="zh-CN" altLang="en-US" sz="2800"/>
              <a:t>)两个复数的和仍然是个复数,且是一个确定的复数，它可以推广</a:t>
            </a:r>
            <a:endParaRPr lang="zh-CN" altLang="en-US" sz="2800"/>
          </a:p>
          <a:p>
            <a:pPr>
              <a:lnSpc>
                <a:spcPct val="140000"/>
              </a:lnSpc>
            </a:pPr>
            <a:r>
              <a:rPr lang="zh-CN" altLang="en-US" sz="2800"/>
              <a:t>到多个复数相加;</a:t>
            </a:r>
            <a:endParaRPr lang="zh-CN" altLang="en-US" sz="2800"/>
          </a:p>
          <a:p>
            <a:pPr>
              <a:lnSpc>
                <a:spcPct val="140000"/>
              </a:lnSpc>
            </a:pPr>
            <a:r>
              <a:rPr lang="zh-CN" altLang="en-US" sz="2800"/>
              <a:t>(</a:t>
            </a:r>
            <a:r>
              <a:rPr lang="en-US" altLang="zh-CN" sz="2800"/>
              <a:t>2</a:t>
            </a:r>
            <a:r>
              <a:rPr lang="zh-CN" altLang="en-US" sz="2800"/>
              <a:t>)当</a:t>
            </a:r>
            <a:r>
              <a:rPr lang="en-US" altLang="zh-CN" sz="2800"/>
              <a:t>                  </a:t>
            </a:r>
            <a:r>
              <a:rPr lang="zh-CN" altLang="en-US" sz="2800"/>
              <a:t>时, 复数的加法与实数加法法则一致;</a:t>
            </a:r>
            <a:endParaRPr lang="zh-CN" altLang="en-US" sz="2800"/>
          </a:p>
          <a:p>
            <a:pPr>
              <a:lnSpc>
                <a:spcPct val="140000"/>
              </a:lnSpc>
            </a:pPr>
            <a:r>
              <a:rPr lang="zh-CN" altLang="en-US" sz="2800"/>
              <a:t>(</a:t>
            </a:r>
            <a:r>
              <a:rPr lang="en-US" altLang="zh-CN" sz="2800"/>
              <a:t>3</a:t>
            </a:r>
            <a:r>
              <a:rPr lang="zh-CN" altLang="en-US" sz="2800"/>
              <a:t>)实质是实部与实部相加,虚部与虚部相加,类似于实数运算中的合并同类项．</a:t>
            </a:r>
            <a:endParaRPr lang="zh-CN" altLang="en-US" sz="2800"/>
          </a:p>
        </p:txBody>
      </p:sp>
      <p:graphicFrame>
        <p:nvGraphicFramePr>
          <p:cNvPr id="3" name="对象 -2147482599"/>
          <p:cNvGraphicFramePr>
            <a:graphicFrameLocks noChangeAspect="1"/>
          </p:cNvGraphicFramePr>
          <p:nvPr/>
        </p:nvGraphicFramePr>
        <p:xfrm>
          <a:off x="1137920" y="2719070"/>
          <a:ext cx="1708150" cy="48450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4" r:id="rId2" imgW="673100" imgH="203200" progId="Equation.DSMT4">
                  <p:embed/>
                </p:oleObj>
              </mc:Choice>
              <mc:Fallback>
                <p:oleObj r:id="rId2" imgW="673100" imgH="203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37920" y="2719070"/>
                        <a:ext cx="1708150" cy="48450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447040" y="654050"/>
            <a:ext cx="1076579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zh-CN" altLang="en-US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思考：实数的加法有交换律、结合律,复数的加法满足这些运算律吗?</a:t>
            </a:r>
            <a:endParaRPr lang="zh-CN" altLang="en-US" sz="28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23" name="文本框 122"/>
          <p:cNvSpPr txBox="1"/>
          <p:nvPr/>
        </p:nvSpPr>
        <p:spPr>
          <a:xfrm>
            <a:off x="3481070" y="1341120"/>
            <a:ext cx="5080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zh-CN" sz="2800" b="0">
                <a:ea typeface="宋体" panose="02010600030101010101" pitchFamily="2" charset="-122"/>
              </a:rPr>
              <a:t>,有    </a:t>
            </a:r>
            <a:endParaRPr lang="zh-CN" altLang="en-US" sz="2800" b="0">
              <a:ea typeface="宋体" panose="02010600030101010101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57175" y="1247140"/>
            <a:ext cx="14120495" cy="1014095"/>
            <a:chOff x="2629" y="2554"/>
            <a:chExt cx="22237" cy="1597"/>
          </a:xfrm>
        </p:grpSpPr>
        <p:sp>
          <p:nvSpPr>
            <p:cNvPr id="122" name="文本框 121"/>
            <p:cNvSpPr txBox="1"/>
            <p:nvPr/>
          </p:nvSpPr>
          <p:spPr>
            <a:xfrm>
              <a:off x="2629" y="2745"/>
              <a:ext cx="8000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/>
              <a:r>
                <a:rPr lang="zh-CN" sz="2800" b="0">
                  <a:ea typeface="宋体" panose="02010600030101010101" pitchFamily="2" charset="-122"/>
                </a:rPr>
                <a:t>对任意的</a:t>
              </a:r>
              <a:endParaRPr lang="zh-CN" altLang="en-US" sz="2800" b="0">
                <a:ea typeface="宋体" panose="02010600030101010101" pitchFamily="2" charset="-122"/>
              </a:endParaRPr>
            </a:p>
          </p:txBody>
        </p:sp>
        <p:pic>
          <p:nvPicPr>
            <p:cNvPr id="3" name="图片 2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5259" y="2554"/>
              <a:ext cx="2127" cy="103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" name="图片 3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8606" y="2696"/>
              <a:ext cx="2526" cy="80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4" name="文本框 123"/>
            <p:cNvSpPr txBox="1"/>
            <p:nvPr/>
          </p:nvSpPr>
          <p:spPr>
            <a:xfrm>
              <a:off x="10629" y="2650"/>
              <a:ext cx="8000" cy="150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indent="0"/>
              <a:r>
                <a:rPr lang="zh-CN" sz="2800" b="0">
                  <a:ea typeface="宋体" panose="02010600030101010101" pitchFamily="2" charset="-122"/>
                </a:rPr>
                <a:t>（交换律）</a:t>
              </a:r>
              <a:r>
                <a:rPr lang="en-US" sz="2800" b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,    
</a:t>
              </a:r>
              <a:endParaRPr lang="zh-CN" altLang="en-US" sz="2800"/>
            </a:p>
          </p:txBody>
        </p:sp>
        <p:pic>
          <p:nvPicPr>
            <p:cNvPr id="5" name="图片 4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3788" y="2674"/>
              <a:ext cx="3419" cy="84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5" name="文本框 124"/>
            <p:cNvSpPr txBox="1"/>
            <p:nvPr/>
          </p:nvSpPr>
          <p:spPr>
            <a:xfrm>
              <a:off x="16866" y="2684"/>
              <a:ext cx="8000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indent="0"/>
              <a:r>
                <a:rPr lang="zh-CN" sz="2800" b="0">
                  <a:ea typeface="宋体" panose="02010600030101010101" pitchFamily="2" charset="-122"/>
                </a:rPr>
                <a:t>（结合律）</a:t>
              </a:r>
              <a:r>
                <a:rPr lang="en-US" sz="2800" b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.</a:t>
              </a:r>
              <a:endParaRPr lang="zh-CN" altLang="en-US" sz="2800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256540" y="2270760"/>
            <a:ext cx="5080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zh-CN" sz="2800" b="0">
                <a:ea typeface="宋体" panose="02010600030101010101" pitchFamily="2" charset="-122"/>
              </a:rPr>
              <a:t>证明：设</a:t>
            </a:r>
            <a:endParaRPr lang="zh-CN" altLang="en-US" sz="2800"/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2117090" y="2108200"/>
          <a:ext cx="6518275" cy="73787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5" r:id="rId5" imgW="2476500" imgH="228600" progId="Equation.DSMT4">
                  <p:embed/>
                </p:oleObj>
              </mc:Choice>
              <mc:Fallback>
                <p:oleObj r:id="rId5" imgW="2476500" imgH="228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7090" y="2108200"/>
                        <a:ext cx="6518275" cy="73787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-2147482591"/>
          <p:cNvGraphicFramePr>
            <a:graphicFrameLocks noChangeAspect="1"/>
          </p:cNvGraphicFramePr>
          <p:nvPr/>
        </p:nvGraphicFramePr>
        <p:xfrm>
          <a:off x="921385" y="2928620"/>
          <a:ext cx="7713980" cy="60198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6" r:id="rId7" imgW="2819400" imgH="228600" progId="Equation.DSMT4">
                  <p:embed/>
                </p:oleObj>
              </mc:Choice>
              <mc:Fallback>
                <p:oleObj r:id="rId7" imgW="2819400" imgH="228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21385" y="2928620"/>
                        <a:ext cx="7713980" cy="60198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-2147482590"/>
          <p:cNvGraphicFramePr>
            <a:graphicFrameLocks noChangeAspect="1"/>
          </p:cNvGraphicFramePr>
          <p:nvPr/>
        </p:nvGraphicFramePr>
        <p:xfrm>
          <a:off x="921385" y="3666490"/>
          <a:ext cx="7312660" cy="60198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7" r:id="rId9" imgW="2730500" imgH="228600" progId="Equation.DSMT4">
                  <p:embed/>
                </p:oleObj>
              </mc:Choice>
              <mc:Fallback>
                <p:oleObj r:id="rId9" imgW="2730500" imgH="228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21385" y="3666490"/>
                        <a:ext cx="7312660" cy="60198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-2147482589"/>
          <p:cNvGraphicFramePr>
            <a:graphicFrameLocks noChangeAspect="1"/>
          </p:cNvGraphicFramePr>
          <p:nvPr/>
        </p:nvGraphicFramePr>
        <p:xfrm>
          <a:off x="852170" y="4554220"/>
          <a:ext cx="7451725" cy="56324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8" r:id="rId11" imgW="2946400" imgH="215900" progId="Equation.DSMT4">
                  <p:embed/>
                </p:oleObj>
              </mc:Choice>
              <mc:Fallback>
                <p:oleObj r:id="rId11" imgW="2946400" imgH="2159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52170" y="4554220"/>
                        <a:ext cx="7451725" cy="56324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-2147482588"/>
          <p:cNvGraphicFramePr>
            <a:graphicFrameLocks noChangeAspect="1"/>
          </p:cNvGraphicFramePr>
          <p:nvPr/>
        </p:nvGraphicFramePr>
        <p:xfrm>
          <a:off x="1006475" y="5283200"/>
          <a:ext cx="2948305" cy="6794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9" r:id="rId13" imgW="1041400" imgH="228600" progId="Equation.DSMT4">
                  <p:embed/>
                </p:oleObj>
              </mc:Choice>
              <mc:Fallback>
                <p:oleObj r:id="rId13" imgW="1041400" imgH="228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06475" y="5283200"/>
                        <a:ext cx="2948305" cy="6794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-2147482587"/>
          <p:cNvGraphicFramePr>
            <a:graphicFrameLocks noChangeAspect="1"/>
          </p:cNvGraphicFramePr>
          <p:nvPr/>
        </p:nvGraphicFramePr>
        <p:xfrm>
          <a:off x="2715895" y="5994400"/>
          <a:ext cx="4614545" cy="73533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0" r:id="rId15" imgW="1689100" imgH="228600" progId="Equation.DSMT4">
                  <p:embed/>
                </p:oleObj>
              </mc:Choice>
              <mc:Fallback>
                <p:oleObj r:id="rId15" imgW="1689100" imgH="228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715895" y="5994400"/>
                        <a:ext cx="4614545" cy="73533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文本框 19"/>
          <p:cNvSpPr txBox="1"/>
          <p:nvPr/>
        </p:nvSpPr>
        <p:spPr>
          <a:xfrm>
            <a:off x="1006475" y="6088380"/>
            <a:ext cx="5080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zh-CN" sz="2800" b="0">
                <a:ea typeface="宋体" panose="02010600030101010101" pitchFamily="2" charset="-122"/>
              </a:rPr>
              <a:t>同理可证</a:t>
            </a:r>
            <a:endParaRPr lang="zh-CN" altLang="en-US" sz="2800" b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" name="文本框 9"/>
          <p:cNvSpPr txBox="1"/>
          <p:nvPr/>
        </p:nvSpPr>
        <p:spPr>
          <a:xfrm>
            <a:off x="2902183" y="4175711"/>
            <a:ext cx="5577641" cy="589085"/>
          </a:xfrm>
          <a:prstGeom prst="rect">
            <a:avLst/>
          </a:prstGeom>
          <a:noFill/>
        </p:spPr>
        <p:txBody>
          <a:bodyPr wrap="square" lIns="71323" tIns="35662" rIns="71323" bIns="35662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即复数加法满足</a:t>
            </a:r>
            <a:r>
              <a:rPr lang="zh-CN" altLang="en-US" sz="2800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交换律和结合律</a:t>
            </a:r>
            <a:r>
              <a:rPr lang="en-US" altLang="zh-CN" sz="2800" b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5" name="文本框 9"/>
          <p:cNvSpPr txBox="1"/>
          <p:nvPr/>
        </p:nvSpPr>
        <p:spPr>
          <a:xfrm>
            <a:off x="2160399" y="1680411"/>
            <a:ext cx="6566407" cy="587375"/>
          </a:xfrm>
          <a:prstGeom prst="rect">
            <a:avLst/>
          </a:prstGeom>
          <a:noFill/>
        </p:spPr>
        <p:txBody>
          <a:bodyPr wrap="square" lIns="71323" tIns="35662" rIns="71323" bIns="35662" rtlCol="0" anchor="t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因此，对任意设</a:t>
            </a:r>
            <a:r>
              <a:rPr kumimoji="1" lang="en-US" altLang="zh-CN" sz="28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kumimoji="1" lang="en-US" altLang="zh-CN" sz="2800" b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1" lang="en-US" altLang="zh-C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1" lang="en-US" altLang="zh-CN" sz="28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kumimoji="1" lang="en-US" altLang="zh-CN" sz="2800" b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1" lang="en-US" altLang="zh-C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1" lang="en-US" altLang="zh-CN" sz="28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</a:t>
            </a:r>
            <a:r>
              <a:rPr kumimoji="1" lang="en-US" altLang="zh-CN" sz="2800" b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1" lang="zh-CN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∈</a:t>
            </a:r>
            <a:r>
              <a:rPr kumimoji="1" lang="en-US" altLang="zh-C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1" lang="zh-CN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，有</a:t>
            </a:r>
            <a:endParaRPr kumimoji="1"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3580258" y="2440482"/>
          <a:ext cx="2435790" cy="601919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1" name="Equation" r:id="rId2" imgW="24384000" imgH="5486400" progId="Equation.DSMT4">
                  <p:embed/>
                </p:oleObj>
              </mc:Choice>
              <mc:Fallback>
                <p:oleObj name="Equation" r:id="rId2" imgW="24384000" imgH="54864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580258" y="2440482"/>
                        <a:ext cx="2435790" cy="601919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>
            <a:graphicFrameLocks noChangeAspect="1"/>
          </p:cNvGraphicFramePr>
          <p:nvPr/>
        </p:nvGraphicFramePr>
        <p:xfrm>
          <a:off x="3579623" y="3308738"/>
          <a:ext cx="4222269" cy="600589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2" name="Equation" r:id="rId4" imgW="42367200" imgH="5486400" progId="Equation.DSMT4">
                  <p:embed/>
                </p:oleObj>
              </mc:Choice>
              <mc:Fallback>
                <p:oleObj name="Equation" r:id="rId4" imgW="42367200" imgH="54864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79623" y="3308738"/>
                        <a:ext cx="4222269" cy="600589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2281,&quot;width&quot;:2535}"/>
</p:tagLst>
</file>

<file path=ppt/tags/tag2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140</Paragraphs>
  <Slides>24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baseType="lpstr" size="37">
      <vt:lpstr>Arial</vt:lpstr>
      <vt:lpstr>Calibri</vt:lpstr>
      <vt:lpstr>Calibri Light</vt:lpstr>
      <vt:lpstr>微软雅黑</vt:lpstr>
      <vt:lpstr>宋体</vt:lpstr>
      <vt:lpstr>黑体</vt:lpstr>
      <vt:lpstr>楷体</vt:lpstr>
      <vt:lpstr>Trebuchet MS</vt:lpstr>
      <vt:lpstr>Times New Roman</vt:lpstr>
      <vt:lpstr>隶书</vt:lpstr>
      <vt:lpstr>楷体_GB2312</vt:lpstr>
      <vt:lpstr>华文行楷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20.1100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2022-03-25T14:08:38.209</cp:lastPrinted>
  <dcterms:created xsi:type="dcterms:W3CDTF">2022-03-25T14:08:38Z</dcterms:created>
  <dcterms:modified xsi:type="dcterms:W3CDTF">2022-03-25T06:08:39Z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