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1315" r:id="rId3"/>
    <p:sldId id="439" r:id="rId4"/>
    <p:sldId id="441" r:id="rId5"/>
    <p:sldId id="1317" r:id="rId6"/>
    <p:sldId id="1318" r:id="rId7"/>
    <p:sldId id="1319" r:id="rId8"/>
    <p:sldId id="1320" r:id="rId9"/>
    <p:sldId id="1321" r:id="rId10"/>
    <p:sldId id="1322" r:id="rId11"/>
    <p:sldId id="1323" r:id="rId12"/>
    <p:sldId id="1324" r:id="rId13"/>
    <p:sldId id="456" r:id="rId14"/>
    <p:sldId id="1325" r:id="rId15"/>
    <p:sldId id="1326" r:id="rId16"/>
    <p:sldId id="1327" r:id="rId17"/>
    <p:sldId id="1328" r:id="rId18"/>
    <p:sldId id="1329" r:id="rId19"/>
    <p:sldId id="1330" r:id="rId20"/>
    <p:sldId id="1332" r:id="rId21"/>
    <p:sldId id="1333" r:id="rId22"/>
    <p:sldId id="1334" r:id="rId23"/>
    <p:sldId id="473" r:id="rId24"/>
    <p:sldId id="1335" r:id="rId25"/>
    <p:sldId id="1336" r:id="rId26"/>
    <p:sldId id="1337" r:id="rId27"/>
    <p:sldId id="1338" r:id="rId28"/>
    <p:sldId id="1339" r:id="rId29"/>
    <p:sldId id="1340" r:id="rId31"/>
    <p:sldId id="1341" r:id="rId32"/>
    <p:sldId id="1342" r:id="rId33"/>
    <p:sldId id="1343" r:id="rId34"/>
    <p:sldId id="1344"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95" userDrawn="1">
          <p15:clr>
            <a:srgbClr val="5ACBF0"/>
          </p15:clr>
        </p15:guide>
        <p15:guide id="4" pos="576" userDrawn="1">
          <p15:clr>
            <a:srgbClr val="5ACBF0"/>
          </p15:clr>
        </p15:guide>
        <p15:guide id="5" pos="7237" userDrawn="1">
          <p15:clr>
            <a:srgbClr val="5ACBF0"/>
          </p15:clr>
        </p15:guide>
        <p15:guide id="6" pos="7104" userDrawn="1">
          <p15:clr>
            <a:srgbClr val="5ACBF0"/>
          </p15:clr>
        </p15:guide>
        <p15:guide id="8" pos="436" userDrawn="1">
          <p15:clr>
            <a:srgbClr val="5ACBF0"/>
          </p15:clr>
        </p15:guide>
        <p15:guide id="9"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6" autoAdjust="0"/>
    <p:restoredTop sz="94660"/>
  </p:normalViewPr>
  <p:slideViewPr>
    <p:cSldViewPr snapToGrid="0" showGuides="1">
      <p:cViewPr>
        <p:scale>
          <a:sx n="75" d="100"/>
          <a:sy n="75" d="100"/>
        </p:scale>
        <p:origin x="198" y="1296"/>
      </p:cViewPr>
      <p:guideLst>
        <p:guide pos="3795"/>
        <p:guide pos="576"/>
        <p:guide pos="7237"/>
        <p:guide pos="7104"/>
        <p:guide pos="436"/>
        <p:guide orient="horz" pos="216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67.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46.emf"/><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47.emf"/><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2.xml"/><Relationship Id="rId4" Type="http://schemas.openxmlformats.org/officeDocument/2006/relationships/tags" Target="../tags/tag1.xml"/><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6" name="组合 5"/>
          <p:cNvGrpSpPr/>
          <p:nvPr userDrawn="1"/>
        </p:nvGrpSpPr>
        <p:grpSpPr>
          <a:xfrm>
            <a:off x="0" y="0"/>
            <a:ext cx="12192000" cy="6858000"/>
            <a:chOff x="0" y="0"/>
            <a:chExt cx="12192000" cy="6858000"/>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7656" t="10823" r="37080" b="42549"/>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圆顶角 8"/>
            <p:cNvSpPr/>
            <p:nvPr/>
          </p:nvSpPr>
          <p:spPr>
            <a:xfrm>
              <a:off x="0" y="342900"/>
              <a:ext cx="12192000" cy="6515100"/>
            </a:xfrm>
            <a:prstGeom prst="round2SameRect">
              <a:avLst>
                <a:gd name="adj1" fmla="val 7374"/>
                <a:gd name="adj2" fmla="val 0"/>
              </a:avLst>
            </a:prstGeom>
            <a:gradFill flip="none" rotWithShape="1">
              <a:gsLst>
                <a:gs pos="0">
                  <a:srgbClr val="FCFDFE"/>
                </a:gs>
                <a:gs pos="100000">
                  <a:srgbClr val="FCFDFE">
                    <a:alpha val="78000"/>
                  </a:srgbClr>
                </a:gs>
              </a:gsLst>
              <a:lin ang="5400000" scaled="1"/>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圆角 15"/>
          <p:cNvSpPr/>
          <p:nvPr userDrawn="1">
            <p:custDataLst>
              <p:tags r:id="rId4"/>
            </p:custDataLst>
          </p:nvPr>
        </p:nvSpPr>
        <p:spPr>
          <a:xfrm>
            <a:off x="577850" y="640715"/>
            <a:ext cx="139700" cy="380365"/>
          </a:xfrm>
          <a:prstGeom prst="roundRect">
            <a:avLst>
              <a:gd name="adj" fmla="val 50000"/>
            </a:avLst>
          </a:prstGeom>
          <a:gradFill flip="none" rotWithShape="1">
            <a:gsLst>
              <a:gs pos="0">
                <a:srgbClr val="539BFC"/>
              </a:gs>
              <a:gs pos="70000">
                <a:srgbClr val="4175FC"/>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1" name="标题 10"/>
          <p:cNvSpPr>
            <a:spLocks noGrp="1"/>
          </p:cNvSpPr>
          <p:nvPr>
            <p:ph type="title"/>
            <p:custDataLst>
              <p:tags r:id="rId5"/>
            </p:custDataLst>
          </p:nvPr>
        </p:nvSpPr>
        <p:spPr>
          <a:xfrm>
            <a:off x="791845" y="528955"/>
            <a:ext cx="10515600" cy="700405"/>
          </a:xfrm>
        </p:spPr>
        <p:txBody>
          <a:bodyPr/>
          <a:lstStyle>
            <a:lvl1pPr>
              <a:defRPr kumimoji="0" lang="zh-CN" altLang="en-US" sz="2800" b="1" i="0" u="none" strike="noStrike" kern="1200" cap="none" spc="0" normalizeH="0" baseline="0" noProof="1">
                <a:solidFill>
                  <a:schemeClr val="tx1">
                    <a:lumMod val="95000"/>
                    <a:lumOff val="5000"/>
                  </a:schemeClr>
                </a:solidFill>
                <a:latin typeface="微软雅黑" panose="020B0503020204020204" charset="-122"/>
                <a:ea typeface="微软雅黑" panose="020B0503020204020204" charset="-122"/>
                <a:cs typeface="+mn-cs"/>
              </a:defRPr>
            </a:lvl1pPr>
          </a:lstStyle>
          <a:p>
            <a:r>
              <a:rPr lang="zh-CN" altLang="en-US"/>
              <a:t>单击此处编辑母版标题样式</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6" name="组合 5"/>
          <p:cNvGrpSpPr/>
          <p:nvPr userDrawn="1"/>
        </p:nvGrpSpPr>
        <p:grpSpPr>
          <a:xfrm>
            <a:off x="0" y="0"/>
            <a:ext cx="12192000" cy="6858000"/>
            <a:chOff x="0" y="0"/>
            <a:chExt cx="12192000" cy="6858000"/>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7656" t="10823" r="37080" b="42549"/>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圆顶角 8"/>
            <p:cNvSpPr/>
            <p:nvPr/>
          </p:nvSpPr>
          <p:spPr>
            <a:xfrm>
              <a:off x="0" y="342900"/>
              <a:ext cx="12192000" cy="6515100"/>
            </a:xfrm>
            <a:prstGeom prst="round2SameRect">
              <a:avLst>
                <a:gd name="adj1" fmla="val 7374"/>
                <a:gd name="adj2" fmla="val 0"/>
              </a:avLst>
            </a:prstGeom>
            <a:gradFill flip="none" rotWithShape="1">
              <a:gsLst>
                <a:gs pos="0">
                  <a:srgbClr val="FCFDFE"/>
                </a:gs>
                <a:gs pos="100000">
                  <a:srgbClr val="FCFDFE">
                    <a:alpha val="78000"/>
                  </a:srgbClr>
                </a:gs>
              </a:gsLst>
              <a:lin ang="5400000" scaled="1"/>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 name="平行四边形 9"/>
          <p:cNvSpPr/>
          <p:nvPr userDrawn="1">
            <p:custDataLst>
              <p:tags r:id="rId2"/>
            </p:custDataLst>
          </p:nvPr>
        </p:nvSpPr>
        <p:spPr>
          <a:xfrm flipH="1">
            <a:off x="4489" y="2717714"/>
            <a:ext cx="1161561" cy="1005888"/>
          </a:xfrm>
          <a:prstGeom prst="parallelogram">
            <a:avLst>
              <a:gd name="adj" fmla="val 54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userDrawn="1">
            <p:custDataLst>
              <p:tags r:id="rId3"/>
            </p:custDataLst>
          </p:nvPr>
        </p:nvSpPr>
        <p:spPr>
          <a:xfrm>
            <a:off x="0" y="2696574"/>
            <a:ext cx="926548" cy="1697627"/>
          </a:xfrm>
          <a:custGeom>
            <a:avLst/>
            <a:gdLst>
              <a:gd name="connsiteX0" fmla="*/ 0 w 926548"/>
              <a:gd name="connsiteY0" fmla="*/ 0 h 1697627"/>
              <a:gd name="connsiteX1" fmla="*/ 926548 w 926548"/>
              <a:gd name="connsiteY1" fmla="*/ 1697627 h 1697627"/>
              <a:gd name="connsiteX2" fmla="*/ 0 w 926548"/>
              <a:gd name="connsiteY2" fmla="*/ 1697627 h 1697627"/>
              <a:gd name="connsiteX3" fmla="*/ 0 w 926548"/>
              <a:gd name="connsiteY3" fmla="*/ 0 h 1697627"/>
            </a:gdLst>
            <a:ahLst/>
            <a:cxnLst>
              <a:cxn ang="0">
                <a:pos x="connsiteX0" y="connsiteY0"/>
              </a:cxn>
              <a:cxn ang="0">
                <a:pos x="connsiteX1" y="connsiteY1"/>
              </a:cxn>
              <a:cxn ang="0">
                <a:pos x="connsiteX2" y="connsiteY2"/>
              </a:cxn>
              <a:cxn ang="0">
                <a:pos x="connsiteX3" y="connsiteY3"/>
              </a:cxn>
            </a:cxnLst>
            <a:rect l="l" t="t" r="r" b="b"/>
            <a:pathLst>
              <a:path w="926548" h="1697627">
                <a:moveTo>
                  <a:pt x="0" y="0"/>
                </a:moveTo>
                <a:lnTo>
                  <a:pt x="926548" y="1697627"/>
                </a:lnTo>
                <a:lnTo>
                  <a:pt x="0" y="16976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7"/>
            </p:custDataLst>
          </p:nvPr>
        </p:nvSpPr>
        <p:spPr>
          <a:xfrm>
            <a:off x="5620385" y="3682365"/>
            <a:ext cx="4633595" cy="408940"/>
          </a:xfrm>
        </p:spPr>
        <p:txBody>
          <a:bodyPr vert="horz" wrap="square" lIns="90170" tIns="46990" rIns="90170" bIns="46990" rtlCol="0" anchor="t" anchorCtr="0">
            <a:normAutofit/>
          </a:bodyPr>
          <a:lstStyle>
            <a:lvl1pPr>
              <a:defRPr kumimoji="0" lang="zh-CN" altLang="en-US" sz="1800"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0" marR="0" lvl="0" indent="0">
              <a:lnSpc>
                <a:spcPct val="100000"/>
              </a:lnSpc>
              <a:spcAft>
                <a:spcPct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8"/>
            </p:custDataLst>
          </p:nvPr>
        </p:nvSpPr>
        <p:spPr>
          <a:xfrm>
            <a:off x="5620069" y="2730183"/>
            <a:ext cx="4633595" cy="835660"/>
          </a:xfrm>
        </p:spPr>
        <p:txBody>
          <a:bodyPr vert="horz" wrap="square" lIns="90170" tIns="46990" rIns="90170" bIns="46990" rtlCol="0" anchor="b" anchorCtr="0">
            <a:normAutofit/>
          </a:bodyPr>
          <a:lstStyle>
            <a:lvl1pPr>
              <a:defRPr kumimoji="0" lang="zh-CN" altLang="en-US" sz="3600" b="0" i="0" spc="4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ct val="0"/>
              </a:spcAft>
              <a:buClrTx/>
              <a:buSzTx/>
              <a:buFontTx/>
            </a:pPr>
            <a:r>
              <a:rPr lang="zh-CN" altLang="en-US"/>
              <a:t>编辑标题</a:t>
            </a: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file:///D:\qq&#25991;&#20214;\712321467\Image\C2C\Image2\%7b75232B38-A165-1FB7-499C-2E1C792CACB5%7d.png" TargetMode="External"/><Relationship Id="rId5" Type="http://schemas.openxmlformats.org/officeDocument/2006/relationships/image" Target="../media/image3.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fld>
            <a:endParaRPr lang="zh-CN" altLang="en-US"/>
          </a:p>
        </p:txBody>
      </p:sp>
      <p:pic>
        <p:nvPicPr>
          <p:cNvPr id="7" name="图片 1073743875" descr="学科网 zxxk.com"/>
          <p:cNvPicPr>
            <a:picLocks noChangeAspect="1"/>
          </p:cNvPicPr>
          <p:nvPr/>
        </p:nvPicPr>
        <p:blipFill>
          <a:blip r:embed="rId5" r:link="rId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5.jpeg"/><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1" Type="http://schemas.openxmlformats.org/officeDocument/2006/relationships/slideLayout" Target="../slideLayouts/slideLayout2.xml"/><Relationship Id="rId10" Type="http://schemas.openxmlformats.org/officeDocument/2006/relationships/tags" Target="../tags/tag45.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2" Type="http://schemas.openxmlformats.org/officeDocument/2006/relationships/slideLayout" Target="../slideLayouts/slideLayout2.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tags" Target="../tags/tag50.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5.jpeg"/><Relationship Id="rId1" Type="http://schemas.openxmlformats.org/officeDocument/2006/relationships/tags" Target="../tags/tag5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wmf"/><Relationship Id="rId1" Type="http://schemas.openxmlformats.org/officeDocument/2006/relationships/tags" Target="../tags/tag5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w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tags" Target="../tags/tag6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5.jpeg"/><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4.bin"/><Relationship Id="rId8" Type="http://schemas.openxmlformats.org/officeDocument/2006/relationships/image" Target="../media/image45.emf"/><Relationship Id="rId7" Type="http://schemas.openxmlformats.org/officeDocument/2006/relationships/oleObject" Target="../embeddings/oleObject3.bin"/><Relationship Id="rId6" Type="http://schemas.openxmlformats.org/officeDocument/2006/relationships/image" Target="../media/image44.emf"/><Relationship Id="rId5" Type="http://schemas.openxmlformats.org/officeDocument/2006/relationships/oleObject" Target="../embeddings/oleObject2.bin"/><Relationship Id="rId4" Type="http://schemas.openxmlformats.org/officeDocument/2006/relationships/image" Target="../media/image43.emf"/><Relationship Id="rId3" Type="http://schemas.openxmlformats.org/officeDocument/2006/relationships/image" Target="../media/image42.emf"/><Relationship Id="rId2" Type="http://schemas.openxmlformats.org/officeDocument/2006/relationships/oleObject" Target="../embeddings/oleObject1.bin"/><Relationship Id="rId13" Type="http://schemas.openxmlformats.org/officeDocument/2006/relationships/notesSlide" Target="../notesSlides/notesSlide4.xml"/><Relationship Id="rId12" Type="http://schemas.openxmlformats.org/officeDocument/2006/relationships/vmlDrawing" Target="../drawings/vmlDrawing1.vml"/><Relationship Id="rId11" Type="http://schemas.openxmlformats.org/officeDocument/2006/relationships/slideLayout" Target="../slideLayouts/slideLayout2.xml"/><Relationship Id="rId10" Type="http://schemas.openxmlformats.org/officeDocument/2006/relationships/image" Target="../media/image46.emf"/><Relationship Id="rId1" Type="http://schemas.openxmlformats.org/officeDocument/2006/relationships/tags" Target="../tags/tag64.xml"/></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image" Target="../media/image45.emf"/><Relationship Id="rId7" Type="http://schemas.openxmlformats.org/officeDocument/2006/relationships/oleObject" Target="../embeddings/oleObject7.bin"/><Relationship Id="rId6" Type="http://schemas.openxmlformats.org/officeDocument/2006/relationships/image" Target="../media/image44.emf"/><Relationship Id="rId5" Type="http://schemas.openxmlformats.org/officeDocument/2006/relationships/oleObject" Target="../embeddings/oleObject6.bin"/><Relationship Id="rId4" Type="http://schemas.openxmlformats.org/officeDocument/2006/relationships/image" Target="../media/image43.emf"/><Relationship Id="rId3" Type="http://schemas.openxmlformats.org/officeDocument/2006/relationships/image" Target="../media/image42.emf"/><Relationship Id="rId2" Type="http://schemas.openxmlformats.org/officeDocument/2006/relationships/oleObject" Target="../embeddings/oleObject5.bin"/><Relationship Id="rId14" Type="http://schemas.openxmlformats.org/officeDocument/2006/relationships/notesSlide" Target="../notesSlides/notesSlide5.xml"/><Relationship Id="rId13" Type="http://schemas.openxmlformats.org/officeDocument/2006/relationships/vmlDrawing" Target="../drawings/vmlDrawing2.vml"/><Relationship Id="rId12" Type="http://schemas.openxmlformats.org/officeDocument/2006/relationships/slideLayout" Target="../slideLayouts/slideLayout2.xml"/><Relationship Id="rId11" Type="http://schemas.openxmlformats.org/officeDocument/2006/relationships/image" Target="../media/image48.emf"/><Relationship Id="rId10" Type="http://schemas.openxmlformats.org/officeDocument/2006/relationships/image" Target="../media/image47.emf"/><Relationship Id="rId1" Type="http://schemas.openxmlformats.org/officeDocument/2006/relationships/tags" Target="../tags/tag6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3" Type="http://schemas.openxmlformats.org/officeDocument/2006/relationships/slideLayout" Target="../slideLayouts/slideLayout2.xml"/><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emf"/></Relationships>
</file>

<file path=ppt/slides/_rels/slide7.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0" Type="http://schemas.openxmlformats.org/officeDocument/2006/relationships/slideLayout" Target="../slideLayouts/slideLayout2.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rcRect l="36" r="36"/>
          <a:stretch>
            <a:fillRect/>
          </a:stretch>
        </p:blipFill>
        <p:spPr>
          <a:xfrm>
            <a:off x="2540" y="0"/>
            <a:ext cx="12189460" cy="6858000"/>
          </a:xfrm>
          <a:prstGeom prst="rect">
            <a:avLst/>
          </a:prstGeom>
        </p:spPr>
      </p:pic>
      <p:grpSp>
        <p:nvGrpSpPr>
          <p:cNvPr id="22" name="组合 21"/>
          <p:cNvGrpSpPr/>
          <p:nvPr/>
        </p:nvGrpSpPr>
        <p:grpSpPr>
          <a:xfrm flipH="1">
            <a:off x="914400" y="1318230"/>
            <a:ext cx="10363200" cy="4221540"/>
            <a:chOff x="838200" y="1460500"/>
            <a:chExt cx="9664700" cy="3937000"/>
          </a:xfrm>
        </p:grpSpPr>
        <p:sp>
          <p:nvSpPr>
            <p:cNvPr id="13" name="矩形: 圆角 12"/>
            <p:cNvSpPr/>
            <p:nvPr/>
          </p:nvSpPr>
          <p:spPr>
            <a:xfrm>
              <a:off x="838200" y="1460500"/>
              <a:ext cx="9664700" cy="3937000"/>
            </a:xfrm>
            <a:prstGeom prst="roundRect">
              <a:avLst>
                <a:gd name="adj" fmla="val 9794"/>
              </a:avLst>
            </a:prstGeom>
            <a:gradFill>
              <a:gsLst>
                <a:gs pos="52000">
                  <a:srgbClr val="FFFFFF">
                    <a:alpha val="100000"/>
                  </a:srgbClr>
                </a:gs>
                <a:gs pos="0">
                  <a:schemeClr val="bg1">
                    <a:alpha val="78000"/>
                  </a:schemeClr>
                </a:gs>
                <a:gs pos="100000">
                  <a:schemeClr val="bg1">
                    <a:alpha val="3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8109821" y="1460500"/>
              <a:ext cx="2393079" cy="2163898"/>
            </a:xfrm>
            <a:custGeom>
              <a:avLst/>
              <a:gdLst>
                <a:gd name="connsiteX0" fmla="*/ 29127 w 2819400"/>
                <a:gd name="connsiteY0" fmla="*/ 0 h 2565400"/>
                <a:gd name="connsiteX1" fmla="*/ 2433810 w 2819400"/>
                <a:gd name="connsiteY1" fmla="*/ 0 h 2565400"/>
                <a:gd name="connsiteX2" fmla="*/ 2819400 w 2819400"/>
                <a:gd name="connsiteY2" fmla="*/ 385590 h 2565400"/>
                <a:gd name="connsiteX3" fmla="*/ 2819400 w 2819400"/>
                <a:gd name="connsiteY3" fmla="*/ 2481938 h 2565400"/>
                <a:gd name="connsiteX4" fmla="*/ 2670411 w 2819400"/>
                <a:gd name="connsiteY4" fmla="*/ 2520247 h 2565400"/>
                <a:gd name="connsiteX5" fmla="*/ 2222500 w 2819400"/>
                <a:gd name="connsiteY5" fmla="*/ 2565400 h 2565400"/>
                <a:gd name="connsiteX6" fmla="*/ 0 w 2819400"/>
                <a:gd name="connsiteY6" fmla="*/ 342900 h 2565400"/>
                <a:gd name="connsiteX7" fmla="*/ 11475 w 2819400"/>
                <a:gd name="connsiteY7" fmla="*/ 115662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565400">
                  <a:moveTo>
                    <a:pt x="29127" y="0"/>
                  </a:moveTo>
                  <a:lnTo>
                    <a:pt x="2433810" y="0"/>
                  </a:lnTo>
                  <a:cubicBezTo>
                    <a:pt x="2646765" y="0"/>
                    <a:pt x="2819400" y="172635"/>
                    <a:pt x="2819400" y="385590"/>
                  </a:cubicBezTo>
                  <a:lnTo>
                    <a:pt x="2819400" y="2481938"/>
                  </a:lnTo>
                  <a:lnTo>
                    <a:pt x="2670411" y="2520247"/>
                  </a:lnTo>
                  <a:cubicBezTo>
                    <a:pt x="2525732" y="2549852"/>
                    <a:pt x="2375932" y="2565400"/>
                    <a:pt x="2222500" y="2565400"/>
                  </a:cubicBezTo>
                  <a:cubicBezTo>
                    <a:pt x="995047" y="2565400"/>
                    <a:pt x="0" y="1570353"/>
                    <a:pt x="0" y="342900"/>
                  </a:cubicBezTo>
                  <a:cubicBezTo>
                    <a:pt x="0" y="266184"/>
                    <a:pt x="3887" y="190376"/>
                    <a:pt x="11475" y="115662"/>
                  </a:cubicBezTo>
                  <a:close/>
                </a:path>
              </a:pathLst>
            </a:custGeom>
            <a:gradFill flip="none" rotWithShape="1">
              <a:gsLst>
                <a:gs pos="0">
                  <a:srgbClr val="4076FD">
                    <a:alpha val="50000"/>
                  </a:srgbClr>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18" y="2019935"/>
            <a:ext cx="12191365" cy="1677670"/>
          </a:xfrm>
          <a:prstGeom prst="rect">
            <a:avLst/>
          </a:prstGeom>
          <a:noFill/>
        </p:spPr>
        <p:txBody>
          <a:bodyPr wrap="square" rtlCol="0">
            <a:noAutofit/>
          </a:bodyPr>
          <a:lstStyle/>
          <a:p>
            <a:pPr algn="ctr"/>
            <a:r>
              <a:rPr lang="zh-CN" altLang="en-US" sz="4800" b="1">
                <a:latin typeface="微软雅黑" panose="020B0503020204020204" charset="-122"/>
                <a:ea typeface="微软雅黑" panose="020B0503020204020204" charset="-122"/>
                <a:cs typeface="微软雅黑" panose="020B0503020204020204" charset="-122"/>
              </a:rPr>
              <a:t>第</a:t>
            </a:r>
            <a:r>
              <a:rPr lang="en-US" altLang="zh-CN" sz="4800" b="1">
                <a:latin typeface="微软雅黑" panose="020B0503020204020204" charset="-122"/>
                <a:ea typeface="微软雅黑" panose="020B0503020204020204" charset="-122"/>
                <a:cs typeface="微软雅黑" panose="020B0503020204020204" charset="-122"/>
              </a:rPr>
              <a:t> </a:t>
            </a:r>
            <a:r>
              <a:rPr lang="en-US" altLang="zh-CN" sz="4800" b="1">
                <a:solidFill>
                  <a:srgbClr val="4175FC"/>
                </a:solidFill>
                <a:latin typeface="微软雅黑" panose="020B0503020204020204" charset="-122"/>
                <a:ea typeface="微软雅黑" panose="020B0503020204020204" charset="-122"/>
                <a:cs typeface="微软雅黑" panose="020B0503020204020204" charset="-122"/>
              </a:rPr>
              <a:t>8 </a:t>
            </a:r>
            <a:r>
              <a:rPr lang="zh-CN" altLang="en-US" sz="4800" b="1">
                <a:latin typeface="微软雅黑" panose="020B0503020204020204" charset="-122"/>
                <a:ea typeface="微软雅黑" panose="020B0503020204020204" charset="-122"/>
                <a:cs typeface="微软雅黑" panose="020B0503020204020204" charset="-122"/>
              </a:rPr>
              <a:t>章</a:t>
            </a:r>
            <a:endParaRPr lang="zh-CN" altLang="en-US" sz="4800" b="1">
              <a:latin typeface="微软雅黑" panose="020B0503020204020204" charset="-122"/>
              <a:ea typeface="微软雅黑" panose="020B0503020204020204" charset="-122"/>
              <a:cs typeface="微软雅黑" panose="020B0503020204020204" charset="-122"/>
            </a:endParaRPr>
          </a:p>
          <a:p>
            <a:pPr algn="ctr"/>
            <a:r>
              <a:rPr altLang="zh-CN" sz="4800" b="1">
                <a:effectLst/>
                <a:latin typeface="黑体" panose="02010609060101010101" charset="-122"/>
                <a:ea typeface="黑体" panose="02010609060101010101" charset="-122"/>
                <a:cs typeface="黑体" panose="02010609060101010101" charset="-122"/>
                <a:sym typeface="+mn-ea"/>
              </a:rPr>
              <a:t>立体几何初步</a:t>
            </a:r>
            <a:endParaRPr sz="4800" b="1">
              <a:effectLst/>
              <a:latin typeface="Times New Roman" panose="02020603050405020304" pitchFamily="18" charset="0"/>
              <a:ea typeface="黑体" panose="02010609060101010101" charset="-122"/>
              <a:cs typeface="Times New Roman" panose="02020603050405020304" pitchFamily="18" charset="0"/>
              <a:sym typeface="+mn-ea"/>
            </a:endParaRPr>
          </a:p>
          <a:p>
            <a:pPr algn="ctr"/>
            <a:endParaRPr lang="zh-CN" altLang="en-US" sz="4800" b="1">
              <a:effectLst/>
              <a:latin typeface="微软雅黑" panose="020B0503020204020204" charset="-122"/>
              <a:ea typeface="微软雅黑" panose="020B0503020204020204" charset="-122"/>
              <a:cs typeface="微软雅黑" panose="020B0503020204020204" charset="-122"/>
            </a:endParaRPr>
          </a:p>
        </p:txBody>
      </p:sp>
      <p:sp>
        <p:nvSpPr>
          <p:cNvPr id="31" name="矩形: 圆角 30"/>
          <p:cNvSpPr/>
          <p:nvPr/>
        </p:nvSpPr>
        <p:spPr>
          <a:xfrm flipV="1">
            <a:off x="8349137" y="2657103"/>
            <a:ext cx="1674812" cy="47625"/>
          </a:xfrm>
          <a:prstGeom prst="roundRect">
            <a:avLst>
              <a:gd name="adj" fmla="val 50000"/>
            </a:avLst>
          </a:prstGeom>
          <a:gradFill flip="none" rotWithShape="1">
            <a:gsLst>
              <a:gs pos="0">
                <a:srgbClr val="4076FD"/>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flipH="1">
            <a:off x="10644249" y="1800935"/>
            <a:ext cx="176150" cy="780068"/>
            <a:chOff x="8290832" y="4887686"/>
            <a:chExt cx="296617" cy="1313542"/>
          </a:xfrm>
          <a:solidFill>
            <a:srgbClr val="4076FD"/>
          </a:solidFill>
        </p:grpSpPr>
        <p:grpSp>
          <p:nvGrpSpPr>
            <p:cNvPr id="33" name="组合 32"/>
            <p:cNvGrpSpPr/>
            <p:nvPr/>
          </p:nvGrpSpPr>
          <p:grpSpPr>
            <a:xfrm>
              <a:off x="8452757" y="5040086"/>
              <a:ext cx="134692" cy="1161142"/>
              <a:chOff x="8490857" y="4963886"/>
              <a:chExt cx="134692" cy="1161142"/>
            </a:xfrm>
            <a:grpFill/>
          </p:grpSpPr>
          <p:sp>
            <p:nvSpPr>
              <p:cNvPr id="40" name="等腰三角形 39"/>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290832" y="4887686"/>
              <a:ext cx="134692" cy="1161142"/>
              <a:chOff x="8490857" y="4963886"/>
              <a:chExt cx="134692" cy="1161142"/>
            </a:xfrm>
            <a:grpFill/>
          </p:grpSpPr>
          <p:sp>
            <p:nvSpPr>
              <p:cNvPr id="35" name="等腰三角形 34"/>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8" name="文本框 57"/>
          <p:cNvSpPr txBox="1"/>
          <p:nvPr/>
        </p:nvSpPr>
        <p:spPr>
          <a:xfrm>
            <a:off x="3382963" y="5060950"/>
            <a:ext cx="5426075" cy="368300"/>
          </a:xfrm>
          <a:prstGeom prst="rect">
            <a:avLst/>
          </a:prstGeom>
          <a:noFill/>
        </p:spPr>
        <p:txBody>
          <a:bodyPr wrap="square" rtlCol="0">
            <a:spAutoFit/>
          </a:bodyPr>
          <a:lstStyle/>
          <a:p>
            <a:pPr algn="ctr"/>
            <a:r>
              <a:rPr lang="zh-CN" altLang="en-US">
                <a:latin typeface="Times New Roman" panose="02020603050405020304" pitchFamily="18" charset="0"/>
                <a:ea typeface="黑体" panose="02010609060101010101" charset="-122"/>
                <a:cs typeface="Times New Roman" panose="02020603050405020304" pitchFamily="18" charset="0"/>
              </a:rPr>
              <a:t>高一数学必修第二册同步高效课堂（人教</a:t>
            </a:r>
            <a:r>
              <a:rPr lang="en-US" altLang="zh-CN">
                <a:latin typeface="Times New Roman" panose="02020603050405020304" pitchFamily="18" charset="0"/>
                <a:ea typeface="黑体" panose="02010609060101010101" charset="-122"/>
                <a:cs typeface="Times New Roman" panose="02020603050405020304" pitchFamily="18" charset="0"/>
              </a:rPr>
              <a:t>A</a:t>
            </a:r>
            <a:r>
              <a:rPr lang="zh-CN" altLang="en-US">
                <a:latin typeface="Times New Roman" panose="02020603050405020304" pitchFamily="18" charset="0"/>
                <a:ea typeface="黑体" panose="02010609060101010101" charset="-122"/>
                <a:cs typeface="Times New Roman" panose="02020603050405020304" pitchFamily="18" charset="0"/>
              </a:rPr>
              <a:t>版</a:t>
            </a:r>
            <a:r>
              <a:rPr lang="en-US" altLang="zh-CN">
                <a:latin typeface="Times New Roman" panose="02020603050405020304" pitchFamily="18" charset="0"/>
                <a:ea typeface="黑体" panose="02010609060101010101" charset="-122"/>
                <a:cs typeface="Times New Roman" panose="02020603050405020304" pitchFamily="18" charset="0"/>
              </a:rPr>
              <a:t>2019</a:t>
            </a:r>
            <a:r>
              <a:rPr lang="zh-CN" altLang="en-US">
                <a:latin typeface="Times New Roman" panose="02020603050405020304" pitchFamily="18" charset="0"/>
                <a:ea typeface="黑体" panose="02010609060101010101" charset="-122"/>
                <a:cs typeface="Times New Roman" panose="02020603050405020304" pitchFamily="18" charset="0"/>
              </a:rPr>
              <a:t>）</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9" name="矩形: 圆角 13"/>
          <p:cNvSpPr/>
          <p:nvPr>
            <p:custDataLst>
              <p:tags r:id="rId2"/>
            </p:custDataLst>
          </p:nvPr>
        </p:nvSpPr>
        <p:spPr>
          <a:xfrm>
            <a:off x="2306320" y="669925"/>
            <a:ext cx="3429000" cy="342900"/>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4"/>
          <p:cNvSpPr/>
          <p:nvPr>
            <p:custDataLst>
              <p:tags r:id="rId3"/>
            </p:custDataLst>
          </p:nvPr>
        </p:nvSpPr>
        <p:spPr>
          <a:xfrm>
            <a:off x="4820920" y="5845175"/>
            <a:ext cx="4457700" cy="402590"/>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838992" y="3836670"/>
            <a:ext cx="8514016" cy="628650"/>
            <a:chOff x="-177" y="6094"/>
            <a:chExt cx="20046" cy="990"/>
          </a:xfrm>
        </p:grpSpPr>
        <p:sp>
          <p:nvSpPr>
            <p:cNvPr id="6" name="矩形: 圆角 29"/>
            <p:cNvSpPr/>
            <p:nvPr/>
          </p:nvSpPr>
          <p:spPr>
            <a:xfrm rot="10800000" flipV="1">
              <a:off x="-177" y="6094"/>
              <a:ext cx="20046" cy="990"/>
            </a:xfrm>
            <a:prstGeom prst="roundRect">
              <a:avLst>
                <a:gd name="adj" fmla="val 50000"/>
              </a:avLst>
            </a:prstGeom>
            <a:gradFill flip="none" rotWithShape="1">
              <a:gsLst>
                <a:gs pos="0">
                  <a:srgbClr val="4076FD"/>
                </a:gs>
                <a:gs pos="100000">
                  <a:schemeClr val="accent2">
                    <a:alpha val="57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288" y="6148"/>
              <a:ext cx="19311" cy="919"/>
            </a:xfrm>
            <a:prstGeom prst="rect">
              <a:avLst/>
            </a:prstGeom>
            <a:noFill/>
          </p:spPr>
          <p:txBody>
            <a:bodyPr wrap="square" rtlCol="0">
              <a:spAutoFit/>
            </a:bodyPr>
            <a:lstStyle/>
            <a:p>
              <a:pPr algn="ctr"/>
              <a:r>
                <a:rPr lang="en-US" altLang="zh-CN" sz="3200" b="1">
                  <a:solidFill>
                    <a:schemeClr val="bg1"/>
                  </a:solidFill>
                  <a:ea typeface="黑体" panose="02010609060101010101" charset="-122"/>
                </a:rPr>
                <a:t>8.1.2 </a:t>
              </a:r>
              <a:r>
                <a:rPr lang="zh-CN" altLang="en-US" sz="3200" b="1">
                  <a:solidFill>
                    <a:schemeClr val="bg1"/>
                  </a:solidFill>
                  <a:ea typeface="黑体" panose="02010609060101010101" charset="-122"/>
                </a:rPr>
                <a:t>圆柱、圆锥、圆台、球、简单组合体</a:t>
              </a:r>
              <a:endParaRPr lang="zh-CN" altLang="en-US" sz="3200" b="1">
                <a:solidFill>
                  <a:schemeClr val="bg1"/>
                </a:solidFill>
                <a:ea typeface="黑体" panose="02010609060101010101" charset="-122"/>
              </a:endParaRP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学习新知</a:t>
            </a:r>
            <a:r>
              <a:rPr lang="en-US" altLang="zh-CN"/>
              <a:t>——</a:t>
            </a:r>
            <a:r>
              <a:rPr lang="zh-CN" altLang="en-US"/>
              <a:t>圆锥的相关概念</a:t>
            </a:r>
            <a:endParaRPr lang="zh-CN" altLang="en-US"/>
          </a:p>
        </p:txBody>
      </p:sp>
      <p:sp>
        <p:nvSpPr>
          <p:cNvPr id="3" name="文本框 2"/>
          <p:cNvSpPr txBox="1"/>
          <p:nvPr/>
        </p:nvSpPr>
        <p:spPr>
          <a:xfrm>
            <a:off x="357505" y="2430145"/>
            <a:ext cx="8598535" cy="3731260"/>
          </a:xfrm>
          <a:prstGeom prst="rect">
            <a:avLst/>
          </a:prstGeom>
          <a:noFill/>
        </p:spPr>
        <p:txBody>
          <a:bodyPr wrap="square" rtlCol="0" anchor="t">
            <a:spAutoFit/>
          </a:bodyPr>
          <a:lstStyle/>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轴</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：旋转轴</a:t>
            </a:r>
            <a:r>
              <a:rPr kumimoji="0" lang="en-US" altLang="zh-CN" sz="2600" i="0" u="none" strike="noStrike" cap="none" spc="0" normalizeH="0" baseline="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SO</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kumimoji="0" lang="en-US" altLang="zh-CN" sz="2600" i="0" u="none" strike="noStrike" cap="none" spc="0" normalizeH="0" baseline="0">
              <a:ln>
                <a:noFill/>
              </a:ln>
              <a:solidFill>
                <a:srgbClr val="00B050"/>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底面</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sz="2600" kern="100">
                <a:effectLst/>
                <a:latin typeface="Times New Roman" panose="02020603050405020304" pitchFamily="18" charset="0"/>
                <a:ea typeface="黑体" panose="02010609060101010101" charset="-122"/>
                <a:cs typeface="Times New Roman" panose="02020603050405020304" pitchFamily="18" charset="0"/>
                <a:sym typeface="+mn-ea"/>
              </a:rPr>
              <a:t>垂直于轴的边</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旋转而成的</a:t>
            </a:r>
            <a:r>
              <a:rPr lang="zh-CN" altLang="zh-CN" sz="2600" b="1" noProof="0" smtClean="0">
                <a:ln>
                  <a:noFill/>
                </a:ln>
                <a:solidFill>
                  <a:srgbClr val="FF7F3F"/>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圆面</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（圆面</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侧面</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sz="2600" kern="100">
                <a:effectLst/>
                <a:latin typeface="Times New Roman" panose="02020603050405020304" pitchFamily="18" charset="0"/>
                <a:ea typeface="黑体" panose="02010609060101010101" charset="-122"/>
                <a:cs typeface="Times New Roman" panose="02020603050405020304" pitchFamily="18" charset="0"/>
                <a:sym typeface="+mn-ea"/>
              </a:rPr>
              <a:t>直角三角形的斜边</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旋转而成的曲面</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母线</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无论旋转到什么位置，不垂直于轴的边；</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SA</a:t>
            </a:r>
            <a:r>
              <a:rPr lang="zh-CN" altLang="en-US"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SB</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4" name="文本框 3"/>
          <p:cNvSpPr txBox="1"/>
          <p:nvPr/>
        </p:nvSpPr>
        <p:spPr>
          <a:xfrm>
            <a:off x="758190" y="1165860"/>
            <a:ext cx="8386445" cy="1130935"/>
          </a:xfrm>
          <a:prstGeom prst="rect">
            <a:avLst/>
          </a:prstGeom>
          <a:noFill/>
        </p:spPr>
        <p:txBody>
          <a:bodyPr wrap="square" rtlCol="0">
            <a:spAutoFit/>
          </a:bodyPr>
          <a:lstStyle/>
          <a:p>
            <a:pPr>
              <a:lnSpc>
                <a:spcPct val="130000"/>
              </a:lnSpc>
              <a:spcBef>
                <a:spcPct val="0"/>
              </a:spcBef>
              <a:spcAft>
                <a:spcPct val="0"/>
              </a:spcAft>
            </a:pPr>
            <a:r>
              <a:rPr lang="zh-CN" altLang="en-US" sz="2600">
                <a:latin typeface="黑体" panose="02010609060101010101" charset="-122"/>
                <a:ea typeface="黑体" panose="02010609060101010101" charset="-122"/>
                <a:cs typeface="黑体" panose="02010609060101010101" charset="-122"/>
                <a:sym typeface="+mn-ea"/>
              </a:rPr>
              <a:t>以直角三角形的一条直角边所在直线为旋转轴，其余两边旋转形成的面所围成的几何体叫做</a:t>
            </a:r>
            <a:r>
              <a:rPr lang="zh-CN" altLang="en-US" sz="2600" b="1">
                <a:solidFill>
                  <a:srgbClr val="0F4DD9"/>
                </a:solidFill>
                <a:latin typeface="黑体" panose="02010609060101010101" charset="-122"/>
                <a:ea typeface="黑体" panose="02010609060101010101" charset="-122"/>
                <a:cs typeface="黑体" panose="02010609060101010101" charset="-122"/>
                <a:sym typeface="+mn-ea"/>
              </a:rPr>
              <a:t>圆锥</a:t>
            </a:r>
            <a:r>
              <a:rPr lang="en-US" altLang="zh-CN" sz="2600">
                <a:solidFill>
                  <a:schemeClr val="tx1"/>
                </a:solidFill>
                <a:latin typeface="黑体" panose="02010609060101010101" charset="-122"/>
                <a:ea typeface="黑体" panose="02010609060101010101" charset="-122"/>
                <a:cs typeface="黑体" panose="02010609060101010101" charset="-122"/>
                <a:sym typeface="+mn-ea"/>
              </a:rPr>
              <a:t>.</a:t>
            </a:r>
            <a:endParaRPr lang="en-US" altLang="zh-CN" sz="26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5" name="左弧形箭头 34"/>
          <p:cNvSpPr/>
          <p:nvPr/>
        </p:nvSpPr>
        <p:spPr>
          <a:xfrm>
            <a:off x="9739630" y="1543685"/>
            <a:ext cx="541655" cy="272415"/>
          </a:xfrm>
          <a:prstGeom prst="curvedRightArrow">
            <a:avLst>
              <a:gd name="adj1" fmla="val 20000"/>
              <a:gd name="adj2" fmla="val 40000"/>
              <a:gd name="adj3" fmla="val 73809"/>
            </a:avLst>
          </a:prstGeom>
          <a:solidFill>
            <a:srgbClr val="FF7F3F"/>
          </a:solidFill>
          <a:ln w="25400" cap="flat" cmpd="sng">
            <a:noFill/>
            <a:prstDash val="solid"/>
            <a:miter/>
            <a:headEnd type="none" w="med" len="med"/>
            <a:tailEnd type="none" w="med" len="med"/>
          </a:ln>
        </p:spPr>
        <p:txBody>
          <a:bodyPr/>
          <a:lstStyle/>
          <a:p>
            <a:endParaRPr lang="zh-CN" altLang="en-US"/>
          </a:p>
        </p:txBody>
      </p:sp>
      <p:sp>
        <p:nvSpPr>
          <p:cNvPr id="56323" name="椭圆 56322"/>
          <p:cNvSpPr/>
          <p:nvPr/>
        </p:nvSpPr>
        <p:spPr>
          <a:xfrm>
            <a:off x="8586470" y="4481830"/>
            <a:ext cx="2881630" cy="899795"/>
          </a:xfrm>
          <a:prstGeom prst="ellipse">
            <a:avLst/>
          </a:prstGeom>
          <a:solidFill>
            <a:schemeClr val="accent1">
              <a:lumMod val="40000"/>
              <a:lumOff val="60000"/>
            </a:schemeClr>
          </a:solidFill>
          <a:ln w="28575" cap="flat" cmpd="sng">
            <a:noFill/>
            <a:prstDash val="solid"/>
            <a:headEnd type="none" w="med" len="med"/>
            <a:tailEnd type="none" w="med" len="med"/>
          </a:ln>
        </p:spPr>
        <p:txBody>
          <a:bodyPr/>
          <a:lstStyle/>
          <a:p>
            <a:endParaRPr lang="zh-CN" altLang="en-US"/>
          </a:p>
        </p:txBody>
      </p:sp>
      <p:grpSp>
        <p:nvGrpSpPr>
          <p:cNvPr id="56324" name="组合 56323"/>
          <p:cNvGrpSpPr/>
          <p:nvPr/>
        </p:nvGrpSpPr>
        <p:grpSpPr>
          <a:xfrm>
            <a:off x="8601710" y="4478020"/>
            <a:ext cx="2860675" cy="466725"/>
            <a:chOff x="3872" y="2722"/>
            <a:chExt cx="1304" cy="235"/>
          </a:xfrm>
        </p:grpSpPr>
        <p:sp>
          <p:nvSpPr>
            <p:cNvPr id="56325" name="任意多边形 56324"/>
            <p:cNvSpPr/>
            <p:nvPr/>
          </p:nvSpPr>
          <p:spPr>
            <a:xfrm>
              <a:off x="4540" y="2722"/>
              <a:ext cx="636" cy="235"/>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CCECFF"/>
              </a:solidFill>
              <a:prstDash val="dash"/>
              <a:headEnd type="none" w="med" len="med"/>
              <a:tailEnd type="none" w="med" len="med"/>
            </a:ln>
          </p:spPr>
          <p:txBody>
            <a:bodyPr/>
            <a:lstStyle/>
            <a:p>
              <a:endParaRPr lang="zh-CN" altLang="en-US"/>
            </a:p>
          </p:txBody>
        </p:sp>
        <p:sp>
          <p:nvSpPr>
            <p:cNvPr id="56326" name="任意多边形 56325"/>
            <p:cNvSpPr/>
            <p:nvPr/>
          </p:nvSpPr>
          <p:spPr>
            <a:xfrm flipH="1">
              <a:off x="3872" y="2722"/>
              <a:ext cx="668" cy="203"/>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CCECFF"/>
              </a:solidFill>
              <a:prstDash val="dash"/>
              <a:headEnd type="none" w="med" len="med"/>
              <a:tailEnd type="none" w="med" len="med"/>
            </a:ln>
          </p:spPr>
          <p:txBody>
            <a:bodyPr/>
            <a:lstStyle/>
            <a:p>
              <a:endParaRPr lang="zh-CN" altLang="en-US"/>
            </a:p>
          </p:txBody>
        </p:sp>
      </p:grpSp>
      <p:sp>
        <p:nvSpPr>
          <p:cNvPr id="56328" name="直接连接符 56327"/>
          <p:cNvSpPr/>
          <p:nvPr/>
        </p:nvSpPr>
        <p:spPr>
          <a:xfrm flipH="1" flipV="1">
            <a:off x="10052685" y="2042795"/>
            <a:ext cx="1430655" cy="2861945"/>
          </a:xfrm>
          <a:prstGeom prst="line">
            <a:avLst/>
          </a:prstGeom>
          <a:ln w="38100" cap="flat" cmpd="sng">
            <a:solidFill>
              <a:schemeClr val="tx1"/>
            </a:solidFill>
            <a:prstDash val="solid"/>
            <a:headEnd type="none" w="med" len="med"/>
            <a:tailEnd type="none" w="med" len="med"/>
          </a:ln>
        </p:spPr>
        <p:txBody>
          <a:bodyPr/>
          <a:lstStyle/>
          <a:p/>
        </p:txBody>
      </p:sp>
      <p:sp>
        <p:nvSpPr>
          <p:cNvPr id="56331" name="直接连接符 56330"/>
          <p:cNvSpPr/>
          <p:nvPr/>
        </p:nvSpPr>
        <p:spPr>
          <a:xfrm flipV="1">
            <a:off x="8587105" y="2042795"/>
            <a:ext cx="1421130" cy="2861945"/>
          </a:xfrm>
          <a:prstGeom prst="line">
            <a:avLst/>
          </a:prstGeom>
          <a:ln w="28575" cap="flat" cmpd="sng">
            <a:solidFill>
              <a:srgbClr val="00B0F0"/>
            </a:solidFill>
            <a:prstDash val="solid"/>
            <a:headEnd type="none" w="med" len="med"/>
            <a:tailEnd type="none" w="med" len="med"/>
          </a:ln>
        </p:spPr>
        <p:txBody>
          <a:bodyPr/>
          <a:lstStyle/>
          <a:p/>
        </p:txBody>
      </p:sp>
      <p:cxnSp>
        <p:nvCxnSpPr>
          <p:cNvPr id="42" name="直接连接符 41"/>
          <p:cNvCxnSpPr/>
          <p:nvPr/>
        </p:nvCxnSpPr>
        <p:spPr>
          <a:xfrm>
            <a:off x="10038715" y="2042795"/>
            <a:ext cx="774065" cy="3261360"/>
          </a:xfrm>
          <a:prstGeom prst="line">
            <a:avLst/>
          </a:prstGeom>
          <a:ln w="38100">
            <a:solidFill>
              <a:srgbClr val="FF7F3F">
                <a:alpha val="53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0052685" y="4880610"/>
            <a:ext cx="760095" cy="426720"/>
          </a:xfrm>
          <a:prstGeom prst="line">
            <a:avLst/>
          </a:prstGeom>
          <a:ln w="38100">
            <a:solidFill>
              <a:srgbClr val="FF7F3F">
                <a:alpha val="53000"/>
              </a:srgb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10601325" y="5237480"/>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B</a:t>
            </a:r>
            <a:endParaRPr lang="en-US" altLang="zh-CN" sz="2400" b="1" i="1">
              <a:latin typeface="Times New Roman" panose="02020603050405020304" pitchFamily="18" charset="0"/>
              <a:cs typeface="Times New Roman" panose="02020603050405020304" pitchFamily="18" charset="0"/>
            </a:endParaRPr>
          </a:p>
        </p:txBody>
      </p:sp>
      <p:grpSp>
        <p:nvGrpSpPr>
          <p:cNvPr id="45" name="组合 44"/>
          <p:cNvGrpSpPr/>
          <p:nvPr/>
        </p:nvGrpSpPr>
        <p:grpSpPr>
          <a:xfrm>
            <a:off x="10120630" y="1296670"/>
            <a:ext cx="1118235" cy="368935"/>
            <a:chOff x="3296" y="7913"/>
            <a:chExt cx="1761" cy="581"/>
          </a:xfrm>
        </p:grpSpPr>
        <p:sp>
          <p:nvSpPr>
            <p:cNvPr id="46" name="文本框 45"/>
            <p:cNvSpPr txBox="1"/>
            <p:nvPr/>
          </p:nvSpPr>
          <p:spPr>
            <a:xfrm>
              <a:off x="4002" y="7913"/>
              <a:ext cx="1055"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轴</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48" name="直接箭头连接符 47"/>
            <p:cNvCxnSpPr/>
            <p:nvPr/>
          </p:nvCxnSpPr>
          <p:spPr>
            <a:xfrm>
              <a:off x="3296" y="8204"/>
              <a:ext cx="857" cy="12"/>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grpSp>
      <p:grpSp>
        <p:nvGrpSpPr>
          <p:cNvPr id="50" name="组合 49"/>
          <p:cNvGrpSpPr/>
          <p:nvPr/>
        </p:nvGrpSpPr>
        <p:grpSpPr>
          <a:xfrm>
            <a:off x="10038715" y="1073785"/>
            <a:ext cx="76200" cy="4447540"/>
            <a:chOff x="15791" y="1085"/>
            <a:chExt cx="0" cy="8458"/>
          </a:xfrm>
        </p:grpSpPr>
        <p:sp>
          <p:nvSpPr>
            <p:cNvPr id="56393" name="直接连接符 56392"/>
            <p:cNvSpPr/>
            <p:nvPr/>
          </p:nvSpPr>
          <p:spPr>
            <a:xfrm flipH="1" flipV="1">
              <a:off x="15791" y="2765"/>
              <a:ext cx="0" cy="4876"/>
            </a:xfrm>
            <a:prstGeom prst="line">
              <a:avLst/>
            </a:prstGeom>
            <a:ln w="38100" cap="flat" cmpd="sng">
              <a:solidFill>
                <a:srgbClr val="0F4DD9"/>
              </a:solidFill>
              <a:prstDash val="dash"/>
              <a:miter/>
              <a:headEnd type="none" w="med" len="med"/>
              <a:tailEnd type="none" w="med" len="med"/>
            </a:ln>
          </p:spPr>
          <p:txBody>
            <a:bodyPr/>
            <a:lstStyle/>
            <a:p/>
          </p:txBody>
        </p:sp>
        <p:sp>
          <p:nvSpPr>
            <p:cNvPr id="56394" name="直接连接符 56393"/>
            <p:cNvSpPr/>
            <p:nvPr/>
          </p:nvSpPr>
          <p:spPr>
            <a:xfrm flipH="1" flipV="1">
              <a:off x="15791" y="1085"/>
              <a:ext cx="0" cy="1680"/>
            </a:xfrm>
            <a:prstGeom prst="line">
              <a:avLst/>
            </a:prstGeom>
            <a:ln w="38100" cap="flat" cmpd="sng">
              <a:solidFill>
                <a:srgbClr val="0F4DD9"/>
              </a:solidFill>
              <a:prstDash val="solid"/>
              <a:miter/>
              <a:headEnd type="none" w="med" len="med"/>
              <a:tailEnd type="none" w="med" len="med"/>
            </a:ln>
          </p:spPr>
          <p:txBody>
            <a:bodyPr/>
            <a:lstStyle/>
            <a:p/>
          </p:txBody>
        </p:sp>
        <p:sp>
          <p:nvSpPr>
            <p:cNvPr id="56395" name="直接连接符 56394"/>
            <p:cNvSpPr/>
            <p:nvPr/>
          </p:nvSpPr>
          <p:spPr>
            <a:xfrm flipH="1" flipV="1">
              <a:off x="15791" y="7863"/>
              <a:ext cx="0" cy="1680"/>
            </a:xfrm>
            <a:prstGeom prst="line">
              <a:avLst/>
            </a:prstGeom>
            <a:ln w="38100" cap="flat" cmpd="sng">
              <a:solidFill>
                <a:srgbClr val="0F4DD9"/>
              </a:solidFill>
              <a:prstDash val="solid"/>
              <a:miter/>
              <a:headEnd type="none" w="med" len="med"/>
              <a:tailEnd type="none" w="med" len="med"/>
            </a:ln>
          </p:spPr>
          <p:txBody>
            <a:bodyPr/>
            <a:lstStyle/>
            <a:p/>
          </p:txBody>
        </p:sp>
      </p:grpSp>
      <p:sp>
        <p:nvSpPr>
          <p:cNvPr id="52" name="文本框 51"/>
          <p:cNvSpPr txBox="1"/>
          <p:nvPr/>
        </p:nvSpPr>
        <p:spPr>
          <a:xfrm>
            <a:off x="7371715" y="3228975"/>
            <a:ext cx="885190" cy="3689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底面</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53" name="直接箭头连接符 52"/>
          <p:cNvCxnSpPr/>
          <p:nvPr/>
        </p:nvCxnSpPr>
        <p:spPr>
          <a:xfrm>
            <a:off x="8162925" y="3612515"/>
            <a:ext cx="1346835" cy="1069340"/>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grpSp>
        <p:nvGrpSpPr>
          <p:cNvPr id="54" name="组合 53"/>
          <p:cNvGrpSpPr/>
          <p:nvPr/>
        </p:nvGrpSpPr>
        <p:grpSpPr>
          <a:xfrm>
            <a:off x="7078980" y="3596005"/>
            <a:ext cx="3429635" cy="1165225"/>
            <a:chOff x="11836" y="6014"/>
            <a:chExt cx="5401" cy="1835"/>
          </a:xfrm>
        </p:grpSpPr>
        <p:grpSp>
          <p:nvGrpSpPr>
            <p:cNvPr id="55" name="组合 54"/>
            <p:cNvGrpSpPr/>
            <p:nvPr/>
          </p:nvGrpSpPr>
          <p:grpSpPr>
            <a:xfrm>
              <a:off x="11836" y="6948"/>
              <a:ext cx="5401" cy="901"/>
              <a:chOff x="3336" y="4735"/>
              <a:chExt cx="5401" cy="901"/>
            </a:xfrm>
          </p:grpSpPr>
          <p:cxnSp>
            <p:nvCxnSpPr>
              <p:cNvPr id="56" name="直接箭头连接符 55"/>
              <p:cNvCxnSpPr>
                <a:endCxn id="57" idx="3"/>
              </p:cNvCxnSpPr>
              <p:nvPr/>
            </p:nvCxnSpPr>
            <p:spPr>
              <a:xfrm flipH="1">
                <a:off x="4528" y="4735"/>
                <a:ext cx="4209" cy="611"/>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sp>
            <p:nvSpPr>
              <p:cNvPr id="57" name="文本框 56"/>
              <p:cNvSpPr txBox="1"/>
              <p:nvPr/>
            </p:nvSpPr>
            <p:spPr>
              <a:xfrm>
                <a:off x="3336" y="5055"/>
                <a:ext cx="1192"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zh-CN"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母线</a:t>
                </a:r>
                <a:endParaRPr kumimoji="0" lang="zh-CN" altLang="zh-CN"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grpSp>
        <p:cxnSp>
          <p:nvCxnSpPr>
            <p:cNvPr id="58" name="直接箭头连接符 57"/>
            <p:cNvCxnSpPr/>
            <p:nvPr/>
          </p:nvCxnSpPr>
          <p:spPr>
            <a:xfrm flipH="1">
              <a:off x="13019" y="6014"/>
              <a:ext cx="2075" cy="1345"/>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grpSp>
      <p:sp>
        <p:nvSpPr>
          <p:cNvPr id="61" name="直接连接符 60"/>
          <p:cNvSpPr/>
          <p:nvPr/>
        </p:nvSpPr>
        <p:spPr>
          <a:xfrm flipV="1">
            <a:off x="8614410" y="2026285"/>
            <a:ext cx="1420495" cy="2861945"/>
          </a:xfrm>
          <a:prstGeom prst="line">
            <a:avLst/>
          </a:prstGeom>
          <a:ln w="28575" cap="flat" cmpd="sng">
            <a:solidFill>
              <a:srgbClr val="00B0F0"/>
            </a:solidFill>
            <a:prstDash val="solid"/>
            <a:headEnd type="none" w="med" len="med"/>
            <a:tailEnd type="none" w="med" len="med"/>
          </a:ln>
        </p:spPr>
        <p:txBody>
          <a:bodyPr/>
          <a:lstStyle/>
          <a:p/>
        </p:txBody>
      </p:sp>
      <p:sp>
        <p:nvSpPr>
          <p:cNvPr id="62" name="直接连接符 61"/>
          <p:cNvSpPr/>
          <p:nvPr/>
        </p:nvSpPr>
        <p:spPr>
          <a:xfrm flipV="1">
            <a:off x="10035540" y="2026285"/>
            <a:ext cx="635" cy="2862580"/>
          </a:xfrm>
          <a:prstGeom prst="line">
            <a:avLst/>
          </a:prstGeom>
          <a:ln w="38100" cap="flat" cmpd="sng">
            <a:solidFill>
              <a:srgbClr val="3366FF"/>
            </a:solidFill>
            <a:prstDash val="dash"/>
            <a:miter/>
            <a:headEnd type="none" w="med" len="med"/>
            <a:tailEnd type="none" w="med" len="med"/>
          </a:ln>
        </p:spPr>
        <p:txBody>
          <a:bodyPr/>
          <a:lstStyle/>
          <a:p/>
        </p:txBody>
      </p:sp>
      <p:cxnSp>
        <p:nvCxnSpPr>
          <p:cNvPr id="63" name="直接连接符 62"/>
          <p:cNvCxnSpPr/>
          <p:nvPr/>
        </p:nvCxnSpPr>
        <p:spPr>
          <a:xfrm flipV="1">
            <a:off x="8642985" y="4888865"/>
            <a:ext cx="1403985" cy="635"/>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8086725" y="4706620"/>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A</a:t>
            </a:r>
            <a:endParaRPr lang="en-US" altLang="zh-CN" sz="2400" b="1" i="1">
              <a:latin typeface="Times New Roman" panose="02020603050405020304" pitchFamily="18" charset="0"/>
              <a:cs typeface="Times New Roman" panose="02020603050405020304" pitchFamily="18" charset="0"/>
            </a:endParaRPr>
          </a:p>
        </p:txBody>
      </p:sp>
      <p:sp>
        <p:nvSpPr>
          <p:cNvPr id="65" name="文本框 64"/>
          <p:cNvSpPr txBox="1"/>
          <p:nvPr/>
        </p:nvSpPr>
        <p:spPr>
          <a:xfrm>
            <a:off x="9570720" y="1750060"/>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S</a:t>
            </a:r>
            <a:endParaRPr lang="en-US" altLang="zh-CN" sz="2400" b="1" i="1">
              <a:latin typeface="Times New Roman" panose="02020603050405020304" pitchFamily="18" charset="0"/>
              <a:cs typeface="Times New Roman" panose="02020603050405020304" pitchFamily="18" charset="0"/>
            </a:endParaRPr>
          </a:p>
        </p:txBody>
      </p:sp>
      <p:sp>
        <p:nvSpPr>
          <p:cNvPr id="66" name="文本框 65"/>
          <p:cNvSpPr txBox="1"/>
          <p:nvPr/>
        </p:nvSpPr>
        <p:spPr>
          <a:xfrm>
            <a:off x="9910445" y="4547235"/>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O</a:t>
            </a:r>
            <a:endParaRPr lang="en-US" altLang="zh-CN" sz="2400" b="1" i="1">
              <a:latin typeface="Times New Roman" panose="02020603050405020304" pitchFamily="18" charset="0"/>
              <a:cs typeface="Times New Roman" panose="02020603050405020304" pitchFamily="18" charset="0"/>
            </a:endParaRPr>
          </a:p>
        </p:txBody>
      </p:sp>
      <p:sp>
        <p:nvSpPr>
          <p:cNvPr id="67" name="矩形 1024002"/>
          <p:cNvSpPr/>
          <p:nvPr/>
        </p:nvSpPr>
        <p:spPr>
          <a:xfrm>
            <a:off x="9230360" y="5718175"/>
            <a:ext cx="1529715" cy="398780"/>
          </a:xfrm>
          <a:prstGeom prst="rect">
            <a:avLst/>
          </a:prstGeom>
          <a:noFill/>
          <a:ln w="9525">
            <a:noFill/>
          </a:ln>
        </p:spPr>
        <p:txBody>
          <a:bodyPr wrap="square" anchor="ctr" anchorCtr="0">
            <a:spAutoFit/>
          </a:bodyPr>
          <a:lstStyle/>
          <a:p>
            <a:pPr algn="ctr" eaLnBrk="0" hangingPunct="0"/>
            <a:r>
              <a:rPr lang="zh-CN" altLang="en-US"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圆锥</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SO</a:t>
            </a:r>
            <a:endPar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p:txBody>
      </p:sp>
      <p:sp>
        <p:nvSpPr>
          <p:cNvPr id="6" name="椭圆 5"/>
          <p:cNvSpPr/>
          <p:nvPr/>
        </p:nvSpPr>
        <p:spPr>
          <a:xfrm>
            <a:off x="8598535" y="4487545"/>
            <a:ext cx="2881630" cy="899795"/>
          </a:xfrm>
          <a:prstGeom prst="ellipse">
            <a:avLst/>
          </a:prstGeom>
          <a:noFill/>
          <a:ln w="28575" cap="flat" cmpd="sng">
            <a:solidFill>
              <a:schemeClr val="tx1"/>
            </a:solidFill>
            <a:prstDash val="solid"/>
            <a:headEnd type="none" w="med" len="med"/>
            <a:tailEnd type="none" w="med" len="med"/>
          </a:ln>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323"/>
                                        </p:tgtEl>
                                        <p:attrNameLst>
                                          <p:attrName>style.visibility</p:attrName>
                                        </p:attrNameLst>
                                      </p:cBhvr>
                                      <p:to>
                                        <p:strVal val="visible"/>
                                      </p:to>
                                    </p:set>
                                    <p:animEffect transition="in" filter="fade">
                                      <p:cBhvr>
                                        <p:cTn id="35" dur="500"/>
                                        <p:tgtEl>
                                          <p:spTgt spid="563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left)">
                                      <p:cBhvr>
                                        <p:cTn id="40" dur="500"/>
                                        <p:tgtEl>
                                          <p:spTgt spid="3">
                                            <p:txEl>
                                              <p:pRg st="3" end="3"/>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left)">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wipe(left)">
                                      <p:cBhvr>
                                        <p:cTn id="49" dur="500"/>
                                        <p:tgtEl>
                                          <p:spTgt spid="3">
                                            <p:txEl>
                                              <p:pRg st="5" end="5"/>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left)">
                                      <p:cBhvr>
                                        <p:cTn id="53" dur="5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2" grpId="0" animBg="1"/>
      <p:bldP spid="563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直接连接符 40"/>
          <p:cNvSpPr/>
          <p:nvPr/>
        </p:nvSpPr>
        <p:spPr>
          <a:xfrm flipV="1">
            <a:off x="8560435" y="3583305"/>
            <a:ext cx="643255" cy="1282065"/>
          </a:xfrm>
          <a:prstGeom prst="line">
            <a:avLst/>
          </a:prstGeom>
          <a:ln w="38100" cap="flat" cmpd="sng">
            <a:solidFill>
              <a:schemeClr val="tx1"/>
            </a:solidFill>
            <a:prstDash val="solid"/>
            <a:headEnd type="none" w="med" len="med"/>
            <a:tailEnd type="none" w="med" len="med"/>
          </a:ln>
        </p:spPr>
        <p:txBody>
          <a:bodyPr/>
          <a:lstStyle/>
          <a:p/>
        </p:txBody>
      </p:sp>
      <p:sp>
        <p:nvSpPr>
          <p:cNvPr id="2" name="标题 1"/>
          <p:cNvSpPr>
            <a:spLocks noGrp="1"/>
          </p:cNvSpPr>
          <p:nvPr>
            <p:ph type="title"/>
          </p:nvPr>
        </p:nvSpPr>
        <p:spPr/>
        <p:txBody>
          <a:bodyPr/>
          <a:lstStyle/>
          <a:p>
            <a:r>
              <a:rPr lang="zh-CN" altLang="en-US"/>
              <a:t>学习新知</a:t>
            </a:r>
            <a:r>
              <a:rPr lang="en-US" altLang="zh-CN"/>
              <a:t>——</a:t>
            </a:r>
            <a:r>
              <a:rPr lang="zh-CN" altLang="en-US"/>
              <a:t>圆台的相关概念</a:t>
            </a:r>
            <a:endParaRPr lang="zh-CN" altLang="en-US"/>
          </a:p>
        </p:txBody>
      </p:sp>
      <p:sp>
        <p:nvSpPr>
          <p:cNvPr id="4" name="文本框 3"/>
          <p:cNvSpPr txBox="1"/>
          <p:nvPr/>
        </p:nvSpPr>
        <p:spPr>
          <a:xfrm>
            <a:off x="769620" y="1176020"/>
            <a:ext cx="7258050" cy="1130935"/>
          </a:xfrm>
          <a:prstGeom prst="rect">
            <a:avLst/>
          </a:prstGeom>
          <a:noFill/>
        </p:spPr>
        <p:txBody>
          <a:bodyPr wrap="square" rtlCol="0">
            <a:spAutoFit/>
          </a:bodyPr>
          <a:lstStyle/>
          <a:p>
            <a:pPr>
              <a:lnSpc>
                <a:spcPct val="130000"/>
              </a:lnSpc>
              <a:spcBef>
                <a:spcPct val="0"/>
              </a:spcBef>
              <a:spcAft>
                <a:spcPct val="0"/>
              </a:spcAft>
            </a:pPr>
            <a:r>
              <a:rPr lang="zh-CN" altLang="en-US" sz="2600">
                <a:solidFill>
                  <a:schemeClr val="tx1"/>
                </a:solidFill>
                <a:latin typeface="黑体" panose="02010609060101010101" charset="-122"/>
                <a:ea typeface="黑体" panose="02010609060101010101" charset="-122"/>
                <a:cs typeface="黑体" panose="02010609060101010101" charset="-122"/>
                <a:sym typeface="+mn-ea"/>
              </a:rPr>
              <a:t>用平行于圆锥底面的平面去截圆锥，底面与截面之间部分叫做</a:t>
            </a:r>
            <a:r>
              <a:rPr lang="zh-CN" altLang="en-US" sz="2600" b="1">
                <a:solidFill>
                  <a:srgbClr val="0F4DD9"/>
                </a:solidFill>
                <a:latin typeface="黑体" panose="02010609060101010101" charset="-122"/>
                <a:ea typeface="黑体" panose="02010609060101010101" charset="-122"/>
                <a:cs typeface="黑体" panose="02010609060101010101" charset="-122"/>
                <a:sym typeface="+mn-ea"/>
              </a:rPr>
              <a:t>圆台</a:t>
            </a:r>
            <a:r>
              <a:rPr lang="en-US" altLang="zh-CN" sz="2600">
                <a:solidFill>
                  <a:schemeClr val="tx1"/>
                </a:solidFill>
                <a:latin typeface="黑体" panose="02010609060101010101" charset="-122"/>
                <a:ea typeface="黑体" panose="02010609060101010101" charset="-122"/>
                <a:cs typeface="黑体" panose="02010609060101010101" charset="-122"/>
                <a:sym typeface="+mn-ea"/>
              </a:rPr>
              <a:t>.</a:t>
            </a:r>
            <a:endParaRPr lang="en-US" altLang="zh-CN" sz="26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nvSpPr>
        <p:spPr>
          <a:xfrm>
            <a:off x="360045" y="2306955"/>
            <a:ext cx="8274050" cy="3731260"/>
          </a:xfrm>
          <a:prstGeom prst="rect">
            <a:avLst/>
          </a:prstGeom>
          <a:noFill/>
        </p:spPr>
        <p:txBody>
          <a:bodyPr wrap="square" rtlCol="0" anchor="t">
            <a:spAutoFit/>
          </a:bodyPr>
          <a:lstStyle/>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圆台的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轴</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：圆锥的轴</a:t>
            </a:r>
            <a:r>
              <a:rPr kumimoji="0" lang="en-US" altLang="zh-CN" sz="2600" i="0" u="none" strike="noStrike" cap="none" spc="0" normalizeH="0" baseline="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SO</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kumimoji="0" lang="en-US" altLang="zh-CN" sz="2600" i="0" u="none" strike="noStrike" cap="none" spc="0" normalizeH="0" baseline="0">
              <a:ln>
                <a:noFill/>
              </a:ln>
              <a:solidFill>
                <a:srgbClr val="00B050"/>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圆台的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底面</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圆锥的底面和截面</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（圆面</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与圆面</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a:t>
            </a:r>
            <a:r>
              <a:rPr lang="en-US" altLang="zh-CN"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圆台的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侧面</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圆锥的侧面在底面和截面之间的部分；</a:t>
            </a:r>
            <a:endPar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圆台的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母线</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圆锥的母线在底面和截面之间的部分；</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a:t>
            </a:r>
            <a:r>
              <a:rPr lang="en-US" altLang="zh-CN" sz="2600" i="1">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a:t>
            </a:r>
            <a:r>
              <a:rPr lang="en-US" altLang="zh-CN"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BB</a:t>
            </a:r>
            <a:r>
              <a:rPr lang="en-US" altLang="zh-CN"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6" name="椭圆 5"/>
          <p:cNvSpPr/>
          <p:nvPr/>
        </p:nvSpPr>
        <p:spPr>
          <a:xfrm>
            <a:off x="8592820" y="4423410"/>
            <a:ext cx="2881630" cy="899795"/>
          </a:xfrm>
          <a:prstGeom prst="ellipse">
            <a:avLst/>
          </a:prstGeom>
          <a:solidFill>
            <a:srgbClr val="0F4DD9">
              <a:alpha val="47000"/>
            </a:srgbClr>
          </a:solidFill>
          <a:ln w="28575" cap="flat" cmpd="sng">
            <a:noFill/>
            <a:prstDash val="solid"/>
            <a:headEnd type="none" w="med" len="med"/>
            <a:tailEnd type="none" w="med" len="med"/>
          </a:ln>
        </p:spPr>
        <p:txBody>
          <a:bodyPr/>
          <a:lstStyle/>
          <a:p>
            <a:endParaRPr lang="zh-CN" altLang="en-US"/>
          </a:p>
        </p:txBody>
      </p:sp>
      <p:grpSp>
        <p:nvGrpSpPr>
          <p:cNvPr id="7" name="组合 6"/>
          <p:cNvGrpSpPr/>
          <p:nvPr/>
        </p:nvGrpSpPr>
        <p:grpSpPr>
          <a:xfrm>
            <a:off x="8590280" y="4404995"/>
            <a:ext cx="2860675" cy="466725"/>
            <a:chOff x="3872" y="2722"/>
            <a:chExt cx="1304" cy="235"/>
          </a:xfrm>
        </p:grpSpPr>
        <p:sp>
          <p:nvSpPr>
            <p:cNvPr id="8" name="任意多边形 7"/>
            <p:cNvSpPr/>
            <p:nvPr/>
          </p:nvSpPr>
          <p:spPr>
            <a:xfrm>
              <a:off x="4540" y="2722"/>
              <a:ext cx="636" cy="235"/>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CCECFF"/>
              </a:solidFill>
              <a:prstDash val="dash"/>
              <a:headEnd type="none" w="med" len="med"/>
              <a:tailEnd type="none" w="med" len="med"/>
            </a:ln>
          </p:spPr>
          <p:txBody>
            <a:bodyPr/>
            <a:lstStyle/>
            <a:p>
              <a:endParaRPr lang="zh-CN" altLang="en-US"/>
            </a:p>
          </p:txBody>
        </p:sp>
        <p:sp>
          <p:nvSpPr>
            <p:cNvPr id="12" name="任意多边形 11"/>
            <p:cNvSpPr/>
            <p:nvPr/>
          </p:nvSpPr>
          <p:spPr>
            <a:xfrm flipH="1">
              <a:off x="3872" y="2722"/>
              <a:ext cx="668" cy="203"/>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CCECFF"/>
              </a:solidFill>
              <a:prstDash val="dash"/>
              <a:headEnd type="none" w="med" len="med"/>
              <a:tailEnd type="none" w="med" len="med"/>
            </a:ln>
          </p:spPr>
          <p:txBody>
            <a:bodyPr/>
            <a:lstStyle/>
            <a:p>
              <a:endParaRPr lang="zh-CN" altLang="en-US"/>
            </a:p>
          </p:txBody>
        </p:sp>
      </p:grpSp>
      <p:sp>
        <p:nvSpPr>
          <p:cNvPr id="13" name="直接连接符 12"/>
          <p:cNvSpPr/>
          <p:nvPr/>
        </p:nvSpPr>
        <p:spPr>
          <a:xfrm flipH="1" flipV="1">
            <a:off x="10836275" y="3547745"/>
            <a:ext cx="635000" cy="1282065"/>
          </a:xfrm>
          <a:prstGeom prst="line">
            <a:avLst/>
          </a:prstGeom>
          <a:ln w="38100" cap="flat" cmpd="sng">
            <a:solidFill>
              <a:schemeClr val="tx1"/>
            </a:solidFill>
            <a:prstDash val="solid"/>
            <a:headEnd type="none" w="med" len="med"/>
            <a:tailEnd type="none" w="med" len="med"/>
          </a:ln>
        </p:spPr>
        <p:txBody>
          <a:bodyPr/>
          <a:lstStyle/>
          <a:p/>
        </p:txBody>
      </p:sp>
      <p:sp>
        <p:nvSpPr>
          <p:cNvPr id="14" name="直接连接符 13"/>
          <p:cNvSpPr/>
          <p:nvPr/>
        </p:nvSpPr>
        <p:spPr>
          <a:xfrm flipV="1">
            <a:off x="8575675" y="3547745"/>
            <a:ext cx="643255" cy="1282065"/>
          </a:xfrm>
          <a:prstGeom prst="line">
            <a:avLst/>
          </a:prstGeom>
          <a:ln w="38100" cap="flat" cmpd="sng">
            <a:solidFill>
              <a:srgbClr val="FF7F3F"/>
            </a:solidFill>
            <a:prstDash val="solid"/>
            <a:headEnd type="none" w="med" len="med"/>
            <a:tailEnd type="none" w="med" len="med"/>
          </a:ln>
        </p:spPr>
        <p:txBody>
          <a:bodyPr/>
          <a:lstStyle/>
          <a:p/>
        </p:txBody>
      </p:sp>
      <p:cxnSp>
        <p:nvCxnSpPr>
          <p:cNvPr id="16" name="直接连接符 15"/>
          <p:cNvCxnSpPr/>
          <p:nvPr/>
        </p:nvCxnSpPr>
        <p:spPr>
          <a:xfrm flipV="1">
            <a:off x="8621395" y="4807585"/>
            <a:ext cx="1403985" cy="635"/>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914890" y="4577715"/>
            <a:ext cx="584200" cy="460375"/>
          </a:xfrm>
          <a:prstGeom prst="rect">
            <a:avLst/>
          </a:prstGeom>
          <a:noFill/>
          <a:ln w="9525">
            <a:noFill/>
          </a:ln>
        </p:spPr>
        <p:txBody>
          <a:bodyPr>
            <a:spAutoFit/>
          </a:bodyPr>
          <a:lstStyle/>
          <a:p>
            <a:pPr algn="ctr">
              <a:spcBef>
                <a:spcPct val="50000"/>
              </a:spcBef>
            </a:pPr>
            <a:r>
              <a:rPr lang="en-US" altLang="zh-CN" sz="2400" b="1" i="1">
                <a:solidFill>
                  <a:schemeClr val="tx1"/>
                </a:solidFill>
                <a:latin typeface="Times New Roman" panose="02020603050405020304" pitchFamily="18" charset="0"/>
                <a:cs typeface="Times New Roman" panose="02020603050405020304" pitchFamily="18" charset="0"/>
              </a:rPr>
              <a:t>O</a:t>
            </a:r>
            <a:endParaRPr lang="en-US" altLang="zh-CN" sz="2400" b="1" i="1">
              <a:solidFill>
                <a:schemeClr val="tx1"/>
              </a:solidFill>
              <a:latin typeface="Times New Roman" panose="02020603050405020304" pitchFamily="18" charset="0"/>
              <a:cs typeface="Times New Roman" panose="02020603050405020304" pitchFamily="18" charset="0"/>
            </a:endParaRPr>
          </a:p>
        </p:txBody>
      </p:sp>
      <p:sp>
        <p:nvSpPr>
          <p:cNvPr id="17" name="椭圆 16"/>
          <p:cNvSpPr/>
          <p:nvPr/>
        </p:nvSpPr>
        <p:spPr>
          <a:xfrm>
            <a:off x="9218930" y="3437890"/>
            <a:ext cx="1616710" cy="274955"/>
          </a:xfrm>
          <a:prstGeom prst="ellipse">
            <a:avLst/>
          </a:prstGeom>
          <a:solidFill>
            <a:srgbClr val="0F4DD9">
              <a:alpha val="47000"/>
            </a:srgbClr>
          </a:solidFill>
          <a:ln w="28575" cap="flat" cmpd="sng">
            <a:noFill/>
            <a:prstDash val="solid"/>
            <a:headEnd type="none" w="med" len="med"/>
            <a:tailEnd type="none" w="med" len="med"/>
          </a:ln>
        </p:spPr>
        <p:txBody>
          <a:bodyPr/>
          <a:lstStyle/>
          <a:p>
            <a:endParaRPr lang="zh-CN" altLang="en-US"/>
          </a:p>
        </p:txBody>
      </p:sp>
      <p:sp>
        <p:nvSpPr>
          <p:cNvPr id="19" name="直接连接符 18"/>
          <p:cNvSpPr/>
          <p:nvPr/>
        </p:nvSpPr>
        <p:spPr>
          <a:xfrm flipV="1">
            <a:off x="9218930" y="1886585"/>
            <a:ext cx="794385" cy="1660525"/>
          </a:xfrm>
          <a:prstGeom prst="line">
            <a:avLst/>
          </a:prstGeom>
          <a:ln w="28575" cap="flat" cmpd="sng">
            <a:solidFill>
              <a:schemeClr val="tx1"/>
            </a:solidFill>
            <a:prstDash val="dash"/>
            <a:headEnd type="none" w="med" len="med"/>
            <a:tailEnd type="none" w="med" len="med"/>
          </a:ln>
        </p:spPr>
        <p:txBody>
          <a:bodyPr/>
          <a:lstStyle/>
          <a:p/>
        </p:txBody>
      </p:sp>
      <p:sp>
        <p:nvSpPr>
          <p:cNvPr id="21" name="直接连接符 20"/>
          <p:cNvSpPr/>
          <p:nvPr/>
        </p:nvSpPr>
        <p:spPr>
          <a:xfrm flipH="1" flipV="1">
            <a:off x="10012680" y="1886585"/>
            <a:ext cx="823595" cy="1660525"/>
          </a:xfrm>
          <a:prstGeom prst="line">
            <a:avLst/>
          </a:prstGeom>
          <a:ln w="28575" cap="flat" cmpd="sng">
            <a:solidFill>
              <a:schemeClr val="tx1"/>
            </a:solidFill>
            <a:prstDash val="dash"/>
            <a:headEnd type="none" w="med" len="med"/>
            <a:tailEnd type="none" w="med" len="med"/>
          </a:ln>
        </p:spPr>
        <p:txBody>
          <a:bodyPr/>
          <a:lstStyle/>
          <a:p/>
        </p:txBody>
      </p:sp>
      <p:sp>
        <p:nvSpPr>
          <p:cNvPr id="22" name="文本框 21"/>
          <p:cNvSpPr txBox="1"/>
          <p:nvPr/>
        </p:nvSpPr>
        <p:spPr>
          <a:xfrm>
            <a:off x="9833610" y="3390900"/>
            <a:ext cx="757555" cy="398780"/>
          </a:xfrm>
          <a:prstGeom prst="rect">
            <a:avLst/>
          </a:prstGeom>
          <a:noFill/>
          <a:ln w="9525">
            <a:noFill/>
          </a:ln>
        </p:spPr>
        <p:txBody>
          <a:bodyPr wrap="square">
            <a:spAutoFit/>
          </a:bodyPr>
          <a:lstStyle/>
          <a:p>
            <a:pPr algn="ctr">
              <a:spcBef>
                <a:spcPct val="50000"/>
              </a:spcBef>
            </a:pPr>
            <a:r>
              <a:rPr lang="en-US" altLang="zh-CN" sz="2000" b="1" i="1">
                <a:solidFill>
                  <a:schemeClr val="tx1"/>
                </a:solidFill>
                <a:effectLst/>
                <a:latin typeface="Times New Roman" panose="02020603050405020304" pitchFamily="18" charset="0"/>
                <a:cs typeface="Times New Roman" panose="02020603050405020304" pitchFamily="18" charset="0"/>
              </a:rPr>
              <a:t>O</a:t>
            </a:r>
            <a:r>
              <a:rPr lang="en-US" altLang="zh-CN" sz="2000" b="1">
                <a:solidFill>
                  <a:schemeClr val="tx1"/>
                </a:solidFill>
                <a:effectLst/>
                <a:latin typeface="Arial" panose="020B0604020202020204" pitchFamily="34" charset="0"/>
                <a:ea typeface="宋体" panose="02010600030101010101" pitchFamily="2" charset="-122"/>
                <a:sym typeface="+mn-ea"/>
              </a:rPr>
              <a:t>′</a:t>
            </a:r>
            <a:endParaRPr lang="en-US" altLang="zh-CN" sz="2000" b="1" i="1">
              <a:solidFill>
                <a:schemeClr val="tx1"/>
              </a:solidFill>
              <a:effectLst/>
              <a:latin typeface="Arial" panose="020B0604020202020204" pitchFamily="34" charset="0"/>
              <a:ea typeface="宋体" panose="02010600030101010101" pitchFamily="2" charset="-122"/>
              <a:cs typeface="Times New Roman" panose="02020603050405020304" pitchFamily="18" charset="0"/>
              <a:sym typeface="+mn-ea"/>
            </a:endParaRPr>
          </a:p>
        </p:txBody>
      </p:sp>
      <p:sp>
        <p:nvSpPr>
          <p:cNvPr id="23" name="文本框 22"/>
          <p:cNvSpPr txBox="1"/>
          <p:nvPr/>
        </p:nvSpPr>
        <p:spPr>
          <a:xfrm>
            <a:off x="9559290" y="1619250"/>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S</a:t>
            </a:r>
            <a:endParaRPr lang="en-US" altLang="zh-CN" sz="2400" b="1" i="1">
              <a:latin typeface="Times New Roman" panose="02020603050405020304" pitchFamily="18" charset="0"/>
              <a:cs typeface="Times New Roman" panose="02020603050405020304" pitchFamily="18" charset="0"/>
            </a:endParaRPr>
          </a:p>
        </p:txBody>
      </p:sp>
      <p:sp>
        <p:nvSpPr>
          <p:cNvPr id="24" name="直接连接符 23"/>
          <p:cNvSpPr/>
          <p:nvPr/>
        </p:nvSpPr>
        <p:spPr>
          <a:xfrm flipH="1" flipV="1">
            <a:off x="10012045" y="1894205"/>
            <a:ext cx="635" cy="1619885"/>
          </a:xfrm>
          <a:prstGeom prst="line">
            <a:avLst/>
          </a:prstGeom>
          <a:ln w="28575" cap="flat" cmpd="sng">
            <a:solidFill>
              <a:schemeClr val="tx1"/>
            </a:solidFill>
            <a:prstDash val="dash"/>
            <a:headEnd type="none" w="med" len="med"/>
            <a:tailEnd type="none" w="med" len="med"/>
          </a:ln>
        </p:spPr>
        <p:txBody>
          <a:bodyPr/>
          <a:lstStyle/>
          <a:p/>
        </p:txBody>
      </p:sp>
      <p:sp>
        <p:nvSpPr>
          <p:cNvPr id="28" name="文本框 27"/>
          <p:cNvSpPr txBox="1"/>
          <p:nvPr/>
        </p:nvSpPr>
        <p:spPr>
          <a:xfrm>
            <a:off x="8037195" y="4577715"/>
            <a:ext cx="584200" cy="460375"/>
          </a:xfrm>
          <a:prstGeom prst="rect">
            <a:avLst/>
          </a:prstGeom>
          <a:noFill/>
          <a:ln w="9525">
            <a:noFill/>
          </a:ln>
        </p:spPr>
        <p:txBody>
          <a:bodyPr>
            <a:spAutoFit/>
          </a:bodyPr>
          <a:lstStyle/>
          <a:p>
            <a:pPr algn="ctr">
              <a:spcBef>
                <a:spcPct val="50000"/>
              </a:spcBef>
            </a:pPr>
            <a:r>
              <a:rPr lang="en-US" altLang="zh-CN" sz="2400" b="1" i="1">
                <a:solidFill>
                  <a:schemeClr val="tx1"/>
                </a:solidFill>
                <a:latin typeface="Times New Roman" panose="02020603050405020304" pitchFamily="18" charset="0"/>
                <a:cs typeface="Times New Roman" panose="02020603050405020304" pitchFamily="18" charset="0"/>
              </a:rPr>
              <a:t>A</a:t>
            </a:r>
            <a:endParaRPr lang="en-US" altLang="zh-CN" sz="2400" b="1" i="1">
              <a:solidFill>
                <a:schemeClr val="tx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8634730" y="3252470"/>
            <a:ext cx="584200" cy="460375"/>
          </a:xfrm>
          <a:prstGeom prst="rect">
            <a:avLst/>
          </a:prstGeom>
          <a:noFill/>
          <a:ln w="9525">
            <a:noFill/>
          </a:ln>
        </p:spPr>
        <p:txBody>
          <a:bodyPr>
            <a:spAutoFit/>
          </a:bodyPr>
          <a:lstStyle/>
          <a:p>
            <a:pPr algn="ctr">
              <a:spcBef>
                <a:spcPct val="50000"/>
              </a:spcBef>
            </a:pPr>
            <a:r>
              <a:rPr lang="en-US" altLang="zh-CN" sz="2400" b="1" i="1">
                <a:solidFill>
                  <a:schemeClr val="tx1"/>
                </a:solidFill>
                <a:effectLst/>
                <a:latin typeface="Times New Roman" panose="02020603050405020304" pitchFamily="18" charset="0"/>
                <a:cs typeface="Times New Roman" panose="02020603050405020304" pitchFamily="18" charset="0"/>
              </a:rPr>
              <a:t>A</a:t>
            </a:r>
            <a:r>
              <a:rPr lang="en-US" altLang="zh-CN" sz="2400">
                <a:solidFill>
                  <a:schemeClr val="tx1"/>
                </a:solidFill>
                <a:effectLst/>
                <a:latin typeface="Arial" panose="020B0604020202020204" pitchFamily="34" charset="0"/>
                <a:ea typeface="宋体" panose="02010600030101010101" pitchFamily="2" charset="-122"/>
                <a:sym typeface="+mn-ea"/>
              </a:rPr>
              <a:t>′</a:t>
            </a:r>
            <a:endParaRPr lang="en-US" altLang="zh-CN" sz="2400" b="1" i="1">
              <a:solidFill>
                <a:schemeClr val="tx1"/>
              </a:solidFill>
              <a:effectLst/>
              <a:latin typeface="Arial" panose="020B0604020202020204" pitchFamily="34" charset="0"/>
              <a:ea typeface="宋体" panose="02010600030101010101" pitchFamily="2" charset="-122"/>
              <a:cs typeface="Times New Roman" panose="02020603050405020304" pitchFamily="18" charset="0"/>
              <a:sym typeface="+mn-ea"/>
            </a:endParaRPr>
          </a:p>
        </p:txBody>
      </p:sp>
      <p:sp>
        <p:nvSpPr>
          <p:cNvPr id="34" name="直接连接符 33"/>
          <p:cNvSpPr/>
          <p:nvPr/>
        </p:nvSpPr>
        <p:spPr>
          <a:xfrm flipH="1" flipV="1">
            <a:off x="10013315" y="1884045"/>
            <a:ext cx="441960" cy="1829435"/>
          </a:xfrm>
          <a:prstGeom prst="line">
            <a:avLst/>
          </a:prstGeom>
          <a:ln w="28575" cap="flat" cmpd="sng">
            <a:solidFill>
              <a:schemeClr val="tx1"/>
            </a:solidFill>
            <a:prstDash val="dash"/>
            <a:headEnd type="none" w="med" len="med"/>
            <a:tailEnd type="none" w="med" len="med"/>
          </a:ln>
        </p:spPr>
        <p:txBody>
          <a:bodyPr/>
          <a:lstStyle/>
          <a:p/>
        </p:txBody>
      </p:sp>
      <p:sp>
        <p:nvSpPr>
          <p:cNvPr id="37" name="文本框 36"/>
          <p:cNvSpPr txBox="1"/>
          <p:nvPr/>
        </p:nvSpPr>
        <p:spPr>
          <a:xfrm>
            <a:off x="10615295" y="5174615"/>
            <a:ext cx="584200" cy="460375"/>
          </a:xfrm>
          <a:prstGeom prst="rect">
            <a:avLst/>
          </a:prstGeom>
          <a:noFill/>
          <a:ln w="9525">
            <a:noFill/>
          </a:ln>
        </p:spPr>
        <p:txBody>
          <a:bodyPr>
            <a:spAutoFit/>
          </a:bodyPr>
          <a:lstStyle/>
          <a:p>
            <a:pPr algn="ctr">
              <a:spcBef>
                <a:spcPct val="50000"/>
              </a:spcBef>
            </a:pPr>
            <a:r>
              <a:rPr lang="en-US" altLang="zh-CN" sz="2400" b="1" i="1">
                <a:solidFill>
                  <a:schemeClr val="tx1"/>
                </a:solidFill>
                <a:latin typeface="Times New Roman" panose="02020603050405020304" pitchFamily="18" charset="0"/>
                <a:cs typeface="Times New Roman" panose="02020603050405020304" pitchFamily="18" charset="0"/>
              </a:rPr>
              <a:t>B</a:t>
            </a:r>
            <a:endParaRPr lang="en-US" altLang="zh-CN" sz="2400" b="1" i="1">
              <a:solidFill>
                <a:schemeClr val="tx1"/>
              </a:solidFill>
              <a:latin typeface="Times New Roman" panose="02020603050405020304" pitchFamily="18" charset="0"/>
              <a:cs typeface="Times New Roman" panose="02020603050405020304" pitchFamily="18" charset="0"/>
            </a:endParaRPr>
          </a:p>
        </p:txBody>
      </p:sp>
      <p:sp>
        <p:nvSpPr>
          <p:cNvPr id="38" name="文本框 37"/>
          <p:cNvSpPr txBox="1"/>
          <p:nvPr/>
        </p:nvSpPr>
        <p:spPr>
          <a:xfrm>
            <a:off x="10400030" y="3594735"/>
            <a:ext cx="584200" cy="460375"/>
          </a:xfrm>
          <a:prstGeom prst="rect">
            <a:avLst/>
          </a:prstGeom>
          <a:noFill/>
          <a:ln w="9525">
            <a:noFill/>
          </a:ln>
        </p:spPr>
        <p:txBody>
          <a:bodyPr>
            <a:spAutoFit/>
          </a:bodyPr>
          <a:lstStyle/>
          <a:p>
            <a:pPr algn="ctr">
              <a:spcBef>
                <a:spcPct val="50000"/>
              </a:spcBef>
            </a:pPr>
            <a:r>
              <a:rPr lang="en-US" altLang="zh-CN" sz="2400" b="1" i="1">
                <a:solidFill>
                  <a:schemeClr val="tx1"/>
                </a:solidFill>
                <a:effectLst/>
                <a:latin typeface="Times New Roman" panose="02020603050405020304" pitchFamily="18" charset="0"/>
                <a:cs typeface="Times New Roman" panose="02020603050405020304" pitchFamily="18" charset="0"/>
              </a:rPr>
              <a:t>B</a:t>
            </a:r>
            <a:r>
              <a:rPr lang="en-US" altLang="zh-CN" sz="2400" b="1">
                <a:solidFill>
                  <a:schemeClr val="tx1"/>
                </a:solidFill>
                <a:effectLst/>
                <a:latin typeface="Arial" panose="020B0604020202020204" pitchFamily="34" charset="0"/>
                <a:ea typeface="宋体" panose="02010600030101010101" pitchFamily="2" charset="-122"/>
                <a:sym typeface="+mn-ea"/>
              </a:rPr>
              <a:t>′</a:t>
            </a:r>
            <a:endParaRPr lang="en-US" altLang="zh-CN" sz="2400" b="1" i="1">
              <a:solidFill>
                <a:schemeClr val="tx1"/>
              </a:solidFill>
              <a:effectLst/>
              <a:latin typeface="Arial" panose="020B0604020202020204" pitchFamily="34" charset="0"/>
              <a:ea typeface="宋体" panose="02010600030101010101" pitchFamily="2" charset="-122"/>
              <a:cs typeface="Times New Roman" panose="02020603050405020304" pitchFamily="18" charset="0"/>
              <a:sym typeface="+mn-ea"/>
            </a:endParaRPr>
          </a:p>
        </p:txBody>
      </p:sp>
      <p:sp>
        <p:nvSpPr>
          <p:cNvPr id="47" name="直接连接符 46"/>
          <p:cNvSpPr/>
          <p:nvPr/>
        </p:nvSpPr>
        <p:spPr>
          <a:xfrm flipH="1" flipV="1">
            <a:off x="10013315" y="3548380"/>
            <a:ext cx="0" cy="1259840"/>
          </a:xfrm>
          <a:prstGeom prst="line">
            <a:avLst/>
          </a:prstGeom>
          <a:ln w="38100" cap="flat" cmpd="sng">
            <a:solidFill>
              <a:srgbClr val="00B0F0"/>
            </a:solidFill>
            <a:prstDash val="dash"/>
            <a:headEnd type="none" w="med" len="med"/>
            <a:tailEnd type="none" w="med" len="med"/>
          </a:ln>
        </p:spPr>
        <p:txBody>
          <a:bodyPr/>
          <a:lstStyle/>
          <a:p/>
        </p:txBody>
      </p:sp>
      <p:grpSp>
        <p:nvGrpSpPr>
          <p:cNvPr id="49" name="组合 48"/>
          <p:cNvGrpSpPr/>
          <p:nvPr/>
        </p:nvGrpSpPr>
        <p:grpSpPr>
          <a:xfrm>
            <a:off x="10025380" y="2531745"/>
            <a:ext cx="1270635" cy="368935"/>
            <a:chOff x="3296" y="7913"/>
            <a:chExt cx="2001" cy="581"/>
          </a:xfrm>
        </p:grpSpPr>
        <p:sp>
          <p:nvSpPr>
            <p:cNvPr id="68" name="文本框 67"/>
            <p:cNvSpPr txBox="1"/>
            <p:nvPr/>
          </p:nvSpPr>
          <p:spPr>
            <a:xfrm>
              <a:off x="4242" y="7913"/>
              <a:ext cx="1055"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轴</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69" name="直接箭头连接符 68"/>
            <p:cNvCxnSpPr/>
            <p:nvPr/>
          </p:nvCxnSpPr>
          <p:spPr>
            <a:xfrm>
              <a:off x="3296" y="8204"/>
              <a:ext cx="1134" cy="0"/>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grpSp>
      <p:cxnSp>
        <p:nvCxnSpPr>
          <p:cNvPr id="71" name="直接箭头连接符 70"/>
          <p:cNvCxnSpPr>
            <a:endCxn id="22" idx="1"/>
          </p:cNvCxnSpPr>
          <p:nvPr/>
        </p:nvCxnSpPr>
        <p:spPr>
          <a:xfrm flipV="1">
            <a:off x="7689850" y="3590290"/>
            <a:ext cx="2143760" cy="367030"/>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sp>
        <p:nvSpPr>
          <p:cNvPr id="72" name="文本框 71"/>
          <p:cNvSpPr txBox="1"/>
          <p:nvPr/>
        </p:nvSpPr>
        <p:spPr>
          <a:xfrm>
            <a:off x="7190105" y="3616325"/>
            <a:ext cx="523875" cy="7385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底面</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73" name="直接箭头连接符 72"/>
          <p:cNvCxnSpPr/>
          <p:nvPr/>
        </p:nvCxnSpPr>
        <p:spPr>
          <a:xfrm>
            <a:off x="7700010" y="4022725"/>
            <a:ext cx="1853565" cy="1097915"/>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cxnSp>
        <p:nvCxnSpPr>
          <p:cNvPr id="76" name="直接箭头连接符 75"/>
          <p:cNvCxnSpPr/>
          <p:nvPr/>
        </p:nvCxnSpPr>
        <p:spPr>
          <a:xfrm flipH="1">
            <a:off x="7868920" y="4391660"/>
            <a:ext cx="2686050" cy="698500"/>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sp>
        <p:nvSpPr>
          <p:cNvPr id="77" name="文本框 76"/>
          <p:cNvSpPr txBox="1"/>
          <p:nvPr/>
        </p:nvSpPr>
        <p:spPr>
          <a:xfrm>
            <a:off x="7071360" y="4897120"/>
            <a:ext cx="756920" cy="3689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zh-CN"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母线</a:t>
            </a:r>
            <a:endParaRPr kumimoji="0" lang="zh-CN" altLang="zh-CN"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78" name="直接箭头连接符 77"/>
          <p:cNvCxnSpPr/>
          <p:nvPr/>
        </p:nvCxnSpPr>
        <p:spPr>
          <a:xfrm flipH="1">
            <a:off x="7807960" y="4130675"/>
            <a:ext cx="1038860" cy="837565"/>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sp>
        <p:nvSpPr>
          <p:cNvPr id="9219" name="矩形 1024002"/>
          <p:cNvSpPr/>
          <p:nvPr/>
        </p:nvSpPr>
        <p:spPr>
          <a:xfrm>
            <a:off x="9218930" y="5547360"/>
            <a:ext cx="1529715" cy="398780"/>
          </a:xfrm>
          <a:prstGeom prst="rect">
            <a:avLst/>
          </a:prstGeom>
          <a:noFill/>
          <a:ln w="9525">
            <a:noFill/>
          </a:ln>
        </p:spPr>
        <p:txBody>
          <a:bodyPr wrap="square" anchor="ctr" anchorCtr="0">
            <a:spAutoFit/>
          </a:bodyPr>
          <a:lstStyle/>
          <a:p>
            <a:pPr algn="ctr" eaLnBrk="0" hangingPunct="0"/>
            <a:r>
              <a:rPr lang="zh-CN" altLang="en-US"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圆台</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O</a:t>
            </a:r>
            <a:r>
              <a:rPr lang="en-US" altLang="zh-CN" sz="2000">
                <a:solidFill>
                  <a:schemeClr val="tx1"/>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O</a:t>
            </a:r>
            <a:endPar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p:txBody>
      </p:sp>
      <p:sp>
        <p:nvSpPr>
          <p:cNvPr id="39" name="椭圆 38"/>
          <p:cNvSpPr/>
          <p:nvPr/>
        </p:nvSpPr>
        <p:spPr>
          <a:xfrm>
            <a:off x="9212580" y="3434715"/>
            <a:ext cx="1616710" cy="274955"/>
          </a:xfrm>
          <a:prstGeom prst="ellipse">
            <a:avLst/>
          </a:prstGeom>
          <a:noFill/>
          <a:ln w="28575" cap="flat" cmpd="sng">
            <a:solidFill>
              <a:schemeClr val="tx1"/>
            </a:solidFill>
            <a:prstDash val="solid"/>
            <a:headEnd type="none" w="med" len="med"/>
            <a:tailEnd type="none" w="med" len="med"/>
          </a:ln>
        </p:spPr>
        <p:txBody>
          <a:bodyPr/>
          <a:lstStyle/>
          <a:p>
            <a:endParaRPr lang="zh-CN" altLang="en-US"/>
          </a:p>
        </p:txBody>
      </p:sp>
      <p:sp>
        <p:nvSpPr>
          <p:cNvPr id="40" name="椭圆 39"/>
          <p:cNvSpPr/>
          <p:nvPr/>
        </p:nvSpPr>
        <p:spPr>
          <a:xfrm>
            <a:off x="8576628" y="4427064"/>
            <a:ext cx="2881313" cy="899951"/>
          </a:xfrm>
          <a:prstGeom prst="ellipse">
            <a:avLst/>
          </a:prstGeom>
          <a:noFill/>
          <a:ln w="28575" cap="flat" cmpd="sng">
            <a:solidFill>
              <a:schemeClr val="tx1"/>
            </a:solidFill>
            <a:prstDash val="solid"/>
            <a:headEnd type="none" w="med" len="med"/>
            <a:tailEnd type="none" w="med" len="med"/>
          </a:ln>
        </p:spPr>
        <p:txBody>
          <a:bodyPr/>
          <a:lstStyle/>
          <a:p>
            <a:endParaRPr lang="zh-CN" altLang="en-US"/>
          </a:p>
        </p:txBody>
      </p:sp>
      <p:sp>
        <p:nvSpPr>
          <p:cNvPr id="42" name="直接连接符 41"/>
          <p:cNvSpPr/>
          <p:nvPr/>
        </p:nvSpPr>
        <p:spPr>
          <a:xfrm flipH="1" flipV="1">
            <a:off x="10447020" y="3658235"/>
            <a:ext cx="379730" cy="1601470"/>
          </a:xfrm>
          <a:prstGeom prst="line">
            <a:avLst/>
          </a:prstGeom>
          <a:ln w="38100" cap="flat" cmpd="sng">
            <a:solidFill>
              <a:schemeClr val="tx1"/>
            </a:solidFill>
            <a:prstDash val="solid"/>
            <a:headEnd type="none" w="med" len="med"/>
            <a:tailEnd type="none" w="med" len="med"/>
          </a:ln>
        </p:spPr>
        <p:txBody>
          <a:bodyPr/>
          <a:lstStyle/>
          <a:p/>
        </p:txBody>
      </p:sp>
      <p:sp>
        <p:nvSpPr>
          <p:cNvPr id="33" name="直接连接符 32"/>
          <p:cNvSpPr/>
          <p:nvPr/>
        </p:nvSpPr>
        <p:spPr>
          <a:xfrm flipH="1" flipV="1">
            <a:off x="10449560" y="3658235"/>
            <a:ext cx="379730" cy="1601470"/>
          </a:xfrm>
          <a:prstGeom prst="line">
            <a:avLst/>
          </a:prstGeom>
          <a:ln w="38100" cap="flat" cmpd="sng">
            <a:solidFill>
              <a:srgbClr val="FF7F3F"/>
            </a:solidFill>
            <a:prstDash val="solid"/>
            <a:headEnd type="none" w="med" len="med"/>
            <a:tailEnd type="none" w="med" len="med"/>
          </a:ln>
        </p:spPr>
        <p:txBody>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wipe(left)">
                                      <p:cBhvr>
                                        <p:cTn id="43" dur="500"/>
                                        <p:tgtEl>
                                          <p:spTgt spid="10">
                                            <p:txEl>
                                              <p:pRg st="3" end="3"/>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wipe(left)">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wipe(left)">
                                      <p:cBhvr>
                                        <p:cTn id="52" dur="500"/>
                                        <p:tgtEl>
                                          <p:spTgt spid="1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wipe(left)">
                                      <p:cBhvr>
                                        <p:cTn id="57" dur="500"/>
                                        <p:tgtEl>
                                          <p:spTgt spid="1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par>
                                <p:cTn id="63" presetID="10"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500"/>
                                        <p:tgtEl>
                                          <p:spTgt spid="77"/>
                                        </p:tgtEl>
                                      </p:cBhvr>
                                    </p:animEffect>
                                  </p:childTnLst>
                                </p:cTn>
                              </p:par>
                              <p:par>
                                <p:cTn id="69" presetID="10"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7" grpId="0" animBg="1"/>
      <p:bldP spid="1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87375" y="0"/>
            <a:ext cx="12779375" cy="6858000"/>
            <a:chOff x="-925" y="0"/>
            <a:chExt cx="20125" cy="1080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7813" b="7813"/>
            <a:stretch>
              <a:fillRect/>
            </a:stretch>
          </p:blipFill>
          <p:spPr>
            <a:xfrm>
              <a:off x="0" y="0"/>
              <a:ext cx="19200" cy="108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椭圆 5"/>
            <p:cNvSpPr/>
            <p:nvPr>
              <p:custDataLst>
                <p:tags r:id="rId3"/>
              </p:custDataLst>
            </p:nvPr>
          </p:nvSpPr>
          <p:spPr>
            <a:xfrm>
              <a:off x="-925" y="5963"/>
              <a:ext cx="2875" cy="2875"/>
            </a:xfrm>
            <a:prstGeom prst="ellipse">
              <a:avLst/>
            </a:prstGeom>
            <a:solidFill>
              <a:schemeClr val="accent2">
                <a:lumMod val="60000"/>
                <a:lumOff val="40000"/>
                <a:alpha val="38000"/>
              </a:schemeClr>
            </a:solidFill>
            <a:ln>
              <a:noFill/>
            </a:ln>
            <a:effectLst>
              <a:softEdge rad="4699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椭圆 4"/>
            <p:cNvSpPr/>
            <p:nvPr>
              <p:custDataLst>
                <p:tags r:id="rId4"/>
              </p:custDataLst>
            </p:nvPr>
          </p:nvSpPr>
          <p:spPr>
            <a:xfrm>
              <a:off x="9373" y="1081"/>
              <a:ext cx="2875" cy="2875"/>
            </a:xfrm>
            <a:prstGeom prst="ellipse">
              <a:avLst/>
            </a:prstGeom>
            <a:solidFill>
              <a:schemeClr val="accent2">
                <a:alpha val="38000"/>
              </a:schemeClr>
            </a:solidFill>
            <a:ln>
              <a:noFill/>
            </a:ln>
            <a:effectLst>
              <a:softEdge rad="4699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圆角 13"/>
            <p:cNvSpPr/>
            <p:nvPr>
              <p:custDataLst>
                <p:tags r:id="rId5"/>
              </p:custDataLst>
            </p:nvPr>
          </p:nvSpPr>
          <p:spPr>
            <a:xfrm>
              <a:off x="1180" y="780"/>
              <a:ext cx="5400" cy="540"/>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4"/>
            <p:cNvSpPr/>
            <p:nvPr>
              <p:custDataLst>
                <p:tags r:id="rId6"/>
              </p:custDataLst>
            </p:nvPr>
          </p:nvSpPr>
          <p:spPr>
            <a:xfrm>
              <a:off x="7592" y="9205"/>
              <a:ext cx="7020" cy="634"/>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5"/>
            <p:cNvSpPr/>
            <p:nvPr>
              <p:custDataLst>
                <p:tags r:id="rId7"/>
              </p:custDataLst>
            </p:nvPr>
          </p:nvSpPr>
          <p:spPr>
            <a:xfrm>
              <a:off x="13364" y="10320"/>
              <a:ext cx="4800" cy="180"/>
            </a:xfrm>
            <a:prstGeom prst="roundRect">
              <a:avLst>
                <a:gd name="adj" fmla="val 50000"/>
              </a:avLst>
            </a:prstGeom>
            <a:gradFill flip="none" rotWithShape="1">
              <a:gsLst>
                <a:gs pos="0">
                  <a:srgbClr val="4076FD"/>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914400" y="1318230"/>
            <a:ext cx="10363200" cy="4221540"/>
            <a:chOff x="838200" y="1460500"/>
            <a:chExt cx="9664700" cy="3937000"/>
          </a:xfrm>
        </p:grpSpPr>
        <p:sp>
          <p:nvSpPr>
            <p:cNvPr id="13" name="矩形: 圆角 12"/>
            <p:cNvSpPr/>
            <p:nvPr/>
          </p:nvSpPr>
          <p:spPr>
            <a:xfrm>
              <a:off x="838200" y="1460500"/>
              <a:ext cx="9664700" cy="3937000"/>
            </a:xfrm>
            <a:prstGeom prst="roundRect">
              <a:avLst>
                <a:gd name="adj" fmla="val 9794"/>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7683500" y="1460500"/>
              <a:ext cx="2819400" cy="2565400"/>
            </a:xfrm>
            <a:custGeom>
              <a:avLst/>
              <a:gdLst>
                <a:gd name="connsiteX0" fmla="*/ 29127 w 2819400"/>
                <a:gd name="connsiteY0" fmla="*/ 0 h 2565400"/>
                <a:gd name="connsiteX1" fmla="*/ 2433810 w 2819400"/>
                <a:gd name="connsiteY1" fmla="*/ 0 h 2565400"/>
                <a:gd name="connsiteX2" fmla="*/ 2819400 w 2819400"/>
                <a:gd name="connsiteY2" fmla="*/ 385590 h 2565400"/>
                <a:gd name="connsiteX3" fmla="*/ 2819400 w 2819400"/>
                <a:gd name="connsiteY3" fmla="*/ 2481938 h 2565400"/>
                <a:gd name="connsiteX4" fmla="*/ 2670411 w 2819400"/>
                <a:gd name="connsiteY4" fmla="*/ 2520247 h 2565400"/>
                <a:gd name="connsiteX5" fmla="*/ 2222500 w 2819400"/>
                <a:gd name="connsiteY5" fmla="*/ 2565400 h 2565400"/>
                <a:gd name="connsiteX6" fmla="*/ 0 w 2819400"/>
                <a:gd name="connsiteY6" fmla="*/ 342900 h 2565400"/>
                <a:gd name="connsiteX7" fmla="*/ 11475 w 2819400"/>
                <a:gd name="connsiteY7" fmla="*/ 115662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565400">
                  <a:moveTo>
                    <a:pt x="29127" y="0"/>
                  </a:moveTo>
                  <a:lnTo>
                    <a:pt x="2433810" y="0"/>
                  </a:lnTo>
                  <a:cubicBezTo>
                    <a:pt x="2646765" y="0"/>
                    <a:pt x="2819400" y="172635"/>
                    <a:pt x="2819400" y="385590"/>
                  </a:cubicBezTo>
                  <a:lnTo>
                    <a:pt x="2819400" y="2481938"/>
                  </a:lnTo>
                  <a:lnTo>
                    <a:pt x="2670411" y="2520247"/>
                  </a:lnTo>
                  <a:cubicBezTo>
                    <a:pt x="2525732" y="2549852"/>
                    <a:pt x="2375932" y="2565400"/>
                    <a:pt x="2222500" y="2565400"/>
                  </a:cubicBezTo>
                  <a:cubicBezTo>
                    <a:pt x="995047" y="2565400"/>
                    <a:pt x="0" y="1570353"/>
                    <a:pt x="0" y="342900"/>
                  </a:cubicBezTo>
                  <a:cubicBezTo>
                    <a:pt x="0" y="266184"/>
                    <a:pt x="3887" y="190376"/>
                    <a:pt x="11475" y="115662"/>
                  </a:cubicBezTo>
                  <a:close/>
                </a:path>
              </a:pathLst>
            </a:custGeom>
            <a:gradFill flip="none" rotWithShape="1">
              <a:gsLst>
                <a:gs pos="0">
                  <a:srgbClr val="4076FD">
                    <a:alpha val="22000"/>
                  </a:srgbClr>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flipH="1" flipV="1">
              <a:off x="838200" y="3918350"/>
              <a:ext cx="1625600" cy="1479150"/>
            </a:xfrm>
            <a:custGeom>
              <a:avLst/>
              <a:gdLst>
                <a:gd name="connsiteX0" fmla="*/ 29127 w 2819400"/>
                <a:gd name="connsiteY0" fmla="*/ 0 h 2565400"/>
                <a:gd name="connsiteX1" fmla="*/ 2433810 w 2819400"/>
                <a:gd name="connsiteY1" fmla="*/ 0 h 2565400"/>
                <a:gd name="connsiteX2" fmla="*/ 2819400 w 2819400"/>
                <a:gd name="connsiteY2" fmla="*/ 385590 h 2565400"/>
                <a:gd name="connsiteX3" fmla="*/ 2819400 w 2819400"/>
                <a:gd name="connsiteY3" fmla="*/ 2481938 h 2565400"/>
                <a:gd name="connsiteX4" fmla="*/ 2670411 w 2819400"/>
                <a:gd name="connsiteY4" fmla="*/ 2520247 h 2565400"/>
                <a:gd name="connsiteX5" fmla="*/ 2222500 w 2819400"/>
                <a:gd name="connsiteY5" fmla="*/ 2565400 h 2565400"/>
                <a:gd name="connsiteX6" fmla="*/ 0 w 2819400"/>
                <a:gd name="connsiteY6" fmla="*/ 342900 h 2565400"/>
                <a:gd name="connsiteX7" fmla="*/ 11475 w 2819400"/>
                <a:gd name="connsiteY7" fmla="*/ 115662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565400">
                  <a:moveTo>
                    <a:pt x="29127" y="0"/>
                  </a:moveTo>
                  <a:lnTo>
                    <a:pt x="2433810" y="0"/>
                  </a:lnTo>
                  <a:cubicBezTo>
                    <a:pt x="2646765" y="0"/>
                    <a:pt x="2819400" y="172635"/>
                    <a:pt x="2819400" y="385590"/>
                  </a:cubicBezTo>
                  <a:lnTo>
                    <a:pt x="2819400" y="2481938"/>
                  </a:lnTo>
                  <a:lnTo>
                    <a:pt x="2670411" y="2520247"/>
                  </a:lnTo>
                  <a:cubicBezTo>
                    <a:pt x="2525732" y="2549852"/>
                    <a:pt x="2375932" y="2565400"/>
                    <a:pt x="2222500" y="2565400"/>
                  </a:cubicBezTo>
                  <a:cubicBezTo>
                    <a:pt x="995047" y="2565400"/>
                    <a:pt x="0" y="1570353"/>
                    <a:pt x="0" y="342900"/>
                  </a:cubicBezTo>
                  <a:cubicBezTo>
                    <a:pt x="0" y="266184"/>
                    <a:pt x="3887" y="190376"/>
                    <a:pt x="11475" y="115662"/>
                  </a:cubicBezTo>
                  <a:close/>
                </a:path>
              </a:pathLst>
            </a:custGeom>
            <a:gradFill flip="none" rotWithShape="1">
              <a:gsLst>
                <a:gs pos="0">
                  <a:srgbClr val="4076FD">
                    <a:alpha val="61000"/>
                  </a:srgbClr>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10644249" y="2030170"/>
            <a:ext cx="176150" cy="780068"/>
            <a:chOff x="8290832" y="4887686"/>
            <a:chExt cx="296617" cy="1313542"/>
          </a:xfrm>
          <a:solidFill>
            <a:srgbClr val="4076FD"/>
          </a:solidFill>
        </p:grpSpPr>
        <p:grpSp>
          <p:nvGrpSpPr>
            <p:cNvPr id="33" name="组合 32"/>
            <p:cNvGrpSpPr/>
            <p:nvPr/>
          </p:nvGrpSpPr>
          <p:grpSpPr>
            <a:xfrm>
              <a:off x="8452757" y="5040086"/>
              <a:ext cx="134692" cy="1161142"/>
              <a:chOff x="8490857" y="4963886"/>
              <a:chExt cx="134692" cy="1161142"/>
            </a:xfrm>
            <a:grpFill/>
          </p:grpSpPr>
          <p:sp>
            <p:nvSpPr>
              <p:cNvPr id="40" name="等腰三角形 39"/>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290832" y="4887686"/>
              <a:ext cx="134692" cy="1161142"/>
              <a:chOff x="8490857" y="4963886"/>
              <a:chExt cx="134692" cy="1161142"/>
            </a:xfrm>
            <a:grpFill/>
          </p:grpSpPr>
          <p:sp>
            <p:nvSpPr>
              <p:cNvPr id="35" name="等腰三角形 34"/>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5" name="组合 44"/>
          <p:cNvGrpSpPr/>
          <p:nvPr/>
        </p:nvGrpSpPr>
        <p:grpSpPr>
          <a:xfrm flipH="1">
            <a:off x="1424049" y="4303470"/>
            <a:ext cx="176150" cy="780068"/>
            <a:chOff x="8290832" y="4887686"/>
            <a:chExt cx="296617" cy="1313542"/>
          </a:xfrm>
          <a:solidFill>
            <a:srgbClr val="4076FD"/>
          </a:solidFill>
        </p:grpSpPr>
        <p:grpSp>
          <p:nvGrpSpPr>
            <p:cNvPr id="46" name="组合 45"/>
            <p:cNvGrpSpPr/>
            <p:nvPr/>
          </p:nvGrpSpPr>
          <p:grpSpPr>
            <a:xfrm>
              <a:off x="8452757" y="5040086"/>
              <a:ext cx="134692" cy="1161142"/>
              <a:chOff x="8490857" y="4963886"/>
              <a:chExt cx="134692" cy="1161142"/>
            </a:xfrm>
            <a:grpFill/>
          </p:grpSpPr>
          <p:sp>
            <p:nvSpPr>
              <p:cNvPr id="53" name="等腰三角形 5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8290832" y="48876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文本框 1"/>
          <p:cNvSpPr txBox="1"/>
          <p:nvPr/>
        </p:nvSpPr>
        <p:spPr>
          <a:xfrm>
            <a:off x="2225040" y="2222500"/>
            <a:ext cx="4761865" cy="2861310"/>
          </a:xfrm>
          <a:prstGeom prst="rect">
            <a:avLst/>
          </a:prstGeom>
          <a:noFill/>
        </p:spPr>
        <p:txBody>
          <a:bodyPr wrap="square" rtlCol="0">
            <a:spAutoFit/>
          </a:bodyPr>
          <a:lstStyle/>
          <a:p>
            <a:r>
              <a:rPr lang="en-US" altLang="zh-CN" sz="18000">
                <a:gradFill>
                  <a:gsLst>
                    <a:gs pos="0">
                      <a:srgbClr val="4479FD"/>
                    </a:gs>
                    <a:gs pos="100000">
                      <a:srgbClr val="4175FC"/>
                    </a:gs>
                  </a:gsLst>
                  <a:lin ang="10800000" scaled="0"/>
                </a:gradFill>
                <a:latin typeface="黑体" panose="02010609060101010101" charset="-122"/>
                <a:ea typeface="黑体" panose="02010609060101010101" charset="-122"/>
              </a:rPr>
              <a:t>02</a:t>
            </a:r>
            <a:endParaRPr lang="zh-CN" altLang="en-US" sz="18000">
              <a:gradFill>
                <a:gsLst>
                  <a:gs pos="0">
                    <a:srgbClr val="4479FD"/>
                  </a:gs>
                  <a:gs pos="100000">
                    <a:srgbClr val="4175FC"/>
                  </a:gs>
                </a:gsLst>
                <a:lin ang="10800000" scaled="0"/>
              </a:gradFill>
              <a:latin typeface="黑体" panose="02010609060101010101" charset="-122"/>
              <a:ea typeface="黑体" panose="02010609060101010101" charset="-122"/>
            </a:endParaRPr>
          </a:p>
        </p:txBody>
      </p:sp>
      <p:sp>
        <p:nvSpPr>
          <p:cNvPr id="60" name="文本框 59"/>
          <p:cNvSpPr txBox="1"/>
          <p:nvPr/>
        </p:nvSpPr>
        <p:spPr>
          <a:xfrm>
            <a:off x="5041265" y="2860675"/>
            <a:ext cx="6133465" cy="1568450"/>
          </a:xfrm>
          <a:prstGeom prst="rect">
            <a:avLst/>
          </a:prstGeom>
          <a:noFill/>
        </p:spPr>
        <p:txBody>
          <a:bodyPr wrap="square" rtlCol="0">
            <a:spAutoFit/>
          </a:bodyPr>
          <a:lstStyle/>
          <a:p>
            <a:pPr algn="l"/>
            <a:r>
              <a:rPr lang="zh-CN" altLang="en-US" sz="4800" b="1">
                <a:latin typeface="微软雅黑" panose="020B0503020204020204" charset="-122"/>
                <a:ea typeface="微软雅黑" panose="020B0503020204020204" charset="-122"/>
              </a:rPr>
              <a:t>球</a:t>
            </a:r>
            <a:r>
              <a:rPr lang="zh-CN" altLang="en-US" sz="4800" b="1">
                <a:solidFill>
                  <a:srgbClr val="4479FD"/>
                </a:solidFill>
                <a:latin typeface="微软雅黑" panose="020B0503020204020204" charset="-122"/>
                <a:ea typeface="微软雅黑" panose="020B0503020204020204" charset="-122"/>
              </a:rPr>
              <a:t>体</a:t>
            </a:r>
            <a:r>
              <a:rPr lang="zh-CN" altLang="en-US" sz="4800" b="1">
                <a:latin typeface="微软雅黑" panose="020B0503020204020204" charset="-122"/>
                <a:ea typeface="微软雅黑" panose="020B0503020204020204" charset="-122"/>
              </a:rPr>
              <a:t>、简</a:t>
            </a:r>
            <a:r>
              <a:rPr lang="zh-CN" altLang="en-US" sz="4800" b="1">
                <a:solidFill>
                  <a:srgbClr val="4479FD"/>
                </a:solidFill>
                <a:latin typeface="微软雅黑" panose="020B0503020204020204" charset="-122"/>
                <a:ea typeface="微软雅黑" panose="020B0503020204020204" charset="-122"/>
              </a:rPr>
              <a:t>单</a:t>
            </a:r>
            <a:r>
              <a:rPr lang="zh-CN" altLang="en-US" sz="4800" b="1">
                <a:latin typeface="微软雅黑" panose="020B0503020204020204" charset="-122"/>
                <a:ea typeface="微软雅黑" panose="020B0503020204020204" charset="-122"/>
              </a:rPr>
              <a:t>组</a:t>
            </a:r>
            <a:r>
              <a:rPr lang="zh-CN" altLang="en-US" sz="4800" b="1">
                <a:solidFill>
                  <a:srgbClr val="4479FD"/>
                </a:solidFill>
                <a:latin typeface="微软雅黑" panose="020B0503020204020204" charset="-122"/>
                <a:ea typeface="微软雅黑" panose="020B0503020204020204" charset="-122"/>
              </a:rPr>
              <a:t>合</a:t>
            </a:r>
            <a:r>
              <a:rPr lang="zh-CN" altLang="en-US" sz="4800" b="1">
                <a:latin typeface="微软雅黑" panose="020B0503020204020204" charset="-122"/>
                <a:ea typeface="微软雅黑" panose="020B0503020204020204" charset="-122"/>
              </a:rPr>
              <a:t>体</a:t>
            </a:r>
            <a:endParaRPr lang="zh-CN" altLang="en-US" sz="4800" b="1">
              <a:latin typeface="微软雅黑" panose="020B0503020204020204" charset="-122"/>
              <a:ea typeface="微软雅黑" panose="020B0503020204020204" charset="-122"/>
            </a:endParaRPr>
          </a:p>
          <a:p>
            <a:pPr algn="l"/>
            <a:r>
              <a:rPr lang="zh-CN" altLang="en-US" sz="4800" b="1">
                <a:latin typeface="微软雅黑" panose="020B0503020204020204" charset="-122"/>
                <a:ea typeface="微软雅黑" panose="020B0503020204020204" charset="-122"/>
                <a:sym typeface="+mn-ea"/>
              </a:rPr>
              <a:t>的</a:t>
            </a:r>
            <a:r>
              <a:rPr lang="zh-CN" altLang="en-US" sz="4800" b="1">
                <a:solidFill>
                  <a:srgbClr val="4479FD"/>
                </a:solidFill>
                <a:latin typeface="微软雅黑" panose="020B0503020204020204" charset="-122"/>
                <a:ea typeface="微软雅黑" panose="020B0503020204020204" charset="-122"/>
                <a:sym typeface="+mn-ea"/>
              </a:rPr>
              <a:t>结</a:t>
            </a:r>
            <a:r>
              <a:rPr lang="zh-CN" altLang="en-US" sz="4800" b="1">
                <a:latin typeface="微软雅黑" panose="020B0503020204020204" charset="-122"/>
                <a:ea typeface="微软雅黑" panose="020B0503020204020204" charset="-122"/>
                <a:sym typeface="+mn-ea"/>
              </a:rPr>
              <a:t>构</a:t>
            </a:r>
            <a:r>
              <a:rPr lang="zh-CN" altLang="en-US" sz="4800" b="1">
                <a:solidFill>
                  <a:srgbClr val="4479FD"/>
                </a:solidFill>
                <a:latin typeface="微软雅黑" panose="020B0503020204020204" charset="-122"/>
                <a:ea typeface="微软雅黑" panose="020B0503020204020204" charset="-122"/>
                <a:sym typeface="+mn-ea"/>
              </a:rPr>
              <a:t>特</a:t>
            </a:r>
            <a:r>
              <a:rPr lang="zh-CN" altLang="en-US" sz="4800" b="1">
                <a:latin typeface="微软雅黑" panose="020B0503020204020204" charset="-122"/>
                <a:ea typeface="微软雅黑" panose="020B0503020204020204" charset="-122"/>
                <a:sym typeface="+mn-ea"/>
              </a:rPr>
              <a:t>征</a:t>
            </a:r>
            <a:r>
              <a:rPr lang="en-US" altLang="zh-CN" sz="4800" b="1">
                <a:latin typeface="微软雅黑" panose="020B0503020204020204" charset="-122"/>
                <a:ea typeface="微软雅黑" panose="020B0503020204020204" charset="-122"/>
                <a:sym typeface="+mn-ea"/>
              </a:rPr>
              <a:t> </a:t>
            </a:r>
            <a:endParaRPr lang="zh-CN" altLang="en-US" sz="4800" b="1">
              <a:latin typeface="微软雅黑" panose="020B0503020204020204" charset="-122"/>
              <a:ea typeface="微软雅黑" panose="020B0503020204020204" charset="-122"/>
            </a:endParaRPr>
          </a:p>
        </p:txBody>
      </p:sp>
      <p:sp>
        <p:nvSpPr>
          <p:cNvPr id="14" name="文本框 13"/>
          <p:cNvSpPr txBox="1"/>
          <p:nvPr/>
        </p:nvSpPr>
        <p:spPr>
          <a:xfrm>
            <a:off x="1718945" y="1555750"/>
            <a:ext cx="8754110" cy="405765"/>
          </a:xfrm>
          <a:prstGeom prst="rect">
            <a:avLst/>
          </a:prstGeom>
          <a:noFill/>
        </p:spPr>
        <p:txBody>
          <a:bodyPr wrap="square" rtlCol="0">
            <a:noAutofit/>
          </a:bodyPr>
          <a:lstStyle/>
          <a:p>
            <a:pPr algn="ctr"/>
            <a:r>
              <a:rPr lang="en-US" altLang="zh-CN">
                <a:latin typeface="Times New Roman" panose="02020603050405020304" pitchFamily="18" charset="0"/>
                <a:ea typeface="黑体" panose="02010609060101010101" charset="-122"/>
                <a:cs typeface="Times New Roman" panose="02020603050405020304" pitchFamily="18" charset="0"/>
                <a:sym typeface="+mn-ea"/>
              </a:rPr>
              <a:t>8.1 </a:t>
            </a:r>
            <a:r>
              <a:rPr lang="zh-CN" altLang="en-US">
                <a:latin typeface="Times New Roman" panose="02020603050405020304" pitchFamily="18" charset="0"/>
                <a:ea typeface="黑体" panose="02010609060101010101" charset="-122"/>
                <a:cs typeface="Times New Roman" panose="02020603050405020304" pitchFamily="18" charset="0"/>
                <a:sym typeface="+mn-ea"/>
              </a:rPr>
              <a:t>基本几何图形</a:t>
            </a:r>
            <a:r>
              <a:rPr lang="en-US" altLang="zh-CN">
                <a:latin typeface="Times New Roman" panose="02020603050405020304" pitchFamily="18" charset="0"/>
                <a:ea typeface="黑体" panose="02010609060101010101" charset="-122"/>
                <a:cs typeface="Times New Roman" panose="02020603050405020304" pitchFamily="18" charset="0"/>
                <a:sym typeface="+mn-ea"/>
              </a:rPr>
              <a:t> </a:t>
            </a:r>
            <a:r>
              <a:rPr lang="zh-CN" altLang="en-US">
                <a:latin typeface="Times New Roman" panose="02020603050405020304" pitchFamily="18" charset="0"/>
                <a:ea typeface="黑体" panose="02010609060101010101" charset="-122"/>
                <a:cs typeface="Times New Roman" panose="02020603050405020304" pitchFamily="18" charset="0"/>
                <a:sym typeface="+mn-ea"/>
              </a:rPr>
              <a:t>第</a:t>
            </a:r>
            <a:r>
              <a:rPr lang="en-US" altLang="zh-CN">
                <a:latin typeface="Times New Roman" panose="02020603050405020304" pitchFamily="18" charset="0"/>
                <a:ea typeface="黑体" panose="02010609060101010101" charset="-122"/>
                <a:cs typeface="Times New Roman" panose="02020603050405020304" pitchFamily="18" charset="0"/>
                <a:sym typeface="+mn-ea"/>
              </a:rPr>
              <a:t>2</a:t>
            </a:r>
            <a:r>
              <a:rPr lang="zh-CN" altLang="en-US">
                <a:latin typeface="Times New Roman" panose="02020603050405020304" pitchFamily="18" charset="0"/>
                <a:ea typeface="黑体" panose="02010609060101010101" charset="-122"/>
                <a:cs typeface="Times New Roman" panose="02020603050405020304" pitchFamily="18" charset="0"/>
                <a:sym typeface="+mn-ea"/>
              </a:rPr>
              <a:t>课时</a:t>
            </a:r>
            <a:r>
              <a:rPr lang="en-US" altLang="zh-CN">
                <a:latin typeface="Times New Roman" panose="02020603050405020304" pitchFamily="18" charset="0"/>
                <a:ea typeface="黑体" panose="02010609060101010101" charset="-122"/>
                <a:cs typeface="Times New Roman" panose="02020603050405020304" pitchFamily="18" charset="0"/>
                <a:sym typeface="+mn-ea"/>
              </a:rPr>
              <a:t> </a:t>
            </a:r>
            <a:r>
              <a:rPr lang="zh-CN" altLang="en-US">
                <a:latin typeface="Times New Roman" panose="02020603050405020304" pitchFamily="18" charset="0"/>
                <a:ea typeface="黑体" panose="02010609060101010101" charset="-122"/>
                <a:cs typeface="Times New Roman" panose="02020603050405020304" pitchFamily="18" charset="0"/>
                <a:sym typeface="+mn-ea"/>
              </a:rPr>
              <a:t>圆柱、圆锥、圆台、球、简单组合体</a:t>
            </a:r>
            <a:r>
              <a:rPr lang="en-US" altLang="zh-CN" b="1">
                <a:latin typeface="微软雅黑" panose="020B0503020204020204" charset="-122"/>
                <a:ea typeface="微软雅黑" panose="020B0503020204020204" charset="-122"/>
                <a:cs typeface="微软雅黑" panose="020B0503020204020204" charset="-122"/>
                <a:sym typeface="+mn-ea"/>
              </a:rPr>
              <a:t> </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学习新知</a:t>
            </a:r>
            <a:r>
              <a:rPr lang="en-US" altLang="zh-CN"/>
              <a:t>——</a:t>
            </a:r>
            <a:r>
              <a:rPr lang="zh-CN" altLang="en-US"/>
              <a:t>球的相关概念</a:t>
            </a:r>
            <a:endParaRPr lang="zh-CN" altLang="en-US"/>
          </a:p>
        </p:txBody>
      </p:sp>
      <p:sp>
        <p:nvSpPr>
          <p:cNvPr id="35" name="文本框 34"/>
          <p:cNvSpPr txBox="1"/>
          <p:nvPr/>
        </p:nvSpPr>
        <p:spPr>
          <a:xfrm>
            <a:off x="779780" y="1122680"/>
            <a:ext cx="10354310" cy="1130935"/>
          </a:xfrm>
          <a:prstGeom prst="rect">
            <a:avLst/>
          </a:prstGeom>
          <a:noFill/>
        </p:spPr>
        <p:txBody>
          <a:bodyPr wrap="square" rtlCol="0">
            <a:spAutoFit/>
          </a:bodyPr>
          <a:lstStyle/>
          <a:p>
            <a:pPr marL="0" marR="0" indent="0" algn="l" defTabSz="914400" rtl="0" fontAlgn="auto" latinLnBrk="1" hangingPunct="0">
              <a:lnSpc>
                <a:spcPct val="130000"/>
              </a:lnSpc>
              <a:spcBef>
                <a:spcPct val="0"/>
              </a:spcBef>
              <a:spcAft>
                <a:spcPct val="0"/>
              </a:spcAft>
              <a:buClrTx/>
              <a:buSzTx/>
              <a:buFontTx/>
              <a:buNone/>
            </a:pPr>
            <a:r>
              <a:rPr lang="zh-CN" sz="2600" kern="100">
                <a:effectLst/>
                <a:latin typeface="黑体" panose="02010609060101010101" charset="-122"/>
                <a:ea typeface="黑体" panose="02010609060101010101" charset="-122"/>
                <a:cs typeface="黑体" panose="02010609060101010101" charset="-122"/>
                <a:sym typeface="+mn-ea"/>
              </a:rPr>
              <a:t>半圆以它的直径所在直线为旋转轴，旋转一周形成的曲面叫做</a:t>
            </a:r>
            <a:r>
              <a:rPr lang="zh-CN" sz="2600" b="1" kern="100">
                <a:solidFill>
                  <a:srgbClr val="0F4DD9"/>
                </a:solidFill>
                <a:effectLst/>
                <a:latin typeface="黑体" panose="02010609060101010101" charset="-122"/>
                <a:ea typeface="黑体" panose="02010609060101010101" charset="-122"/>
                <a:cs typeface="黑体" panose="02010609060101010101" charset="-122"/>
                <a:sym typeface="+mn-ea"/>
              </a:rPr>
              <a:t>球面</a:t>
            </a:r>
            <a:r>
              <a:rPr lang="en-US" altLang="zh-CN" sz="2600" kern="100">
                <a:effectLst/>
                <a:latin typeface="黑体" panose="02010609060101010101" charset="-122"/>
                <a:ea typeface="黑体" panose="02010609060101010101" charset="-122"/>
                <a:cs typeface="黑体" panose="02010609060101010101" charset="-122"/>
                <a:sym typeface="+mn-ea"/>
              </a:rPr>
              <a:t>.</a:t>
            </a:r>
            <a:endParaRPr lang="en-US" altLang="zh-CN" sz="2600" kern="100">
              <a:effectLst/>
              <a:latin typeface="黑体" panose="02010609060101010101" charset="-122"/>
              <a:ea typeface="黑体" panose="02010609060101010101" charset="-122"/>
              <a:cs typeface="黑体" panose="02010609060101010101" charset="-122"/>
              <a:sym typeface="+mn-ea"/>
            </a:endParaRPr>
          </a:p>
          <a:p>
            <a:pPr marL="0" marR="0" indent="0" algn="l" defTabSz="914400" rtl="0" fontAlgn="auto" latinLnBrk="1" hangingPunct="0">
              <a:lnSpc>
                <a:spcPct val="130000"/>
              </a:lnSpc>
              <a:spcBef>
                <a:spcPct val="0"/>
              </a:spcBef>
              <a:spcAft>
                <a:spcPct val="0"/>
              </a:spcAft>
              <a:buClrTx/>
              <a:buSzTx/>
              <a:buFontTx/>
              <a:buNone/>
            </a:pPr>
            <a:r>
              <a:rPr lang="zh-CN" altLang="en-US" sz="2600" kern="100">
                <a:effectLst/>
                <a:latin typeface="黑体" panose="02010609060101010101" charset="-122"/>
                <a:ea typeface="黑体" panose="02010609060101010101" charset="-122"/>
                <a:cs typeface="黑体" panose="02010609060101010101" charset="-122"/>
                <a:sym typeface="+mn-ea"/>
              </a:rPr>
              <a:t>球面所围成</a:t>
            </a:r>
            <a:r>
              <a:rPr lang="zh-CN" sz="2600" kern="100">
                <a:effectLst/>
                <a:latin typeface="黑体" panose="02010609060101010101" charset="-122"/>
                <a:ea typeface="黑体" panose="02010609060101010101" charset="-122"/>
                <a:cs typeface="黑体" panose="02010609060101010101" charset="-122"/>
                <a:sym typeface="+mn-ea"/>
              </a:rPr>
              <a:t>的旋转体叫做</a:t>
            </a:r>
            <a:r>
              <a:rPr lang="zh-CN" sz="2600" b="1" kern="100">
                <a:solidFill>
                  <a:srgbClr val="0F4DD9"/>
                </a:solidFill>
                <a:effectLst/>
                <a:latin typeface="黑体" panose="02010609060101010101" charset="-122"/>
                <a:ea typeface="黑体" panose="02010609060101010101" charset="-122"/>
                <a:cs typeface="黑体" panose="02010609060101010101" charset="-122"/>
                <a:sym typeface="+mn-ea"/>
              </a:rPr>
              <a:t>球体</a:t>
            </a:r>
            <a:r>
              <a:rPr lang="zh-CN" sz="2600" kern="100">
                <a:effectLst/>
                <a:latin typeface="黑体" panose="02010609060101010101" charset="-122"/>
                <a:ea typeface="黑体" panose="02010609060101010101" charset="-122"/>
                <a:cs typeface="黑体" panose="02010609060101010101" charset="-122"/>
                <a:sym typeface="+mn-ea"/>
              </a:rPr>
              <a:t>，简称</a:t>
            </a:r>
            <a:r>
              <a:rPr lang="zh-CN" sz="2600" b="1" kern="100">
                <a:solidFill>
                  <a:srgbClr val="0F4DD9"/>
                </a:solidFill>
                <a:effectLst/>
                <a:latin typeface="黑体" panose="02010609060101010101" charset="-122"/>
                <a:ea typeface="黑体" panose="02010609060101010101" charset="-122"/>
                <a:cs typeface="黑体" panose="02010609060101010101" charset="-122"/>
                <a:sym typeface="+mn-ea"/>
              </a:rPr>
              <a:t>球</a:t>
            </a:r>
            <a:r>
              <a:rPr lang="en-US" altLang="zh-CN" sz="2600" b="1">
                <a:solidFill>
                  <a:srgbClr val="7030A0"/>
                </a:solidFill>
                <a:latin typeface="黑体" panose="02010609060101010101" charset="-122"/>
                <a:ea typeface="黑体" panose="02010609060101010101" charset="-122"/>
                <a:cs typeface="黑体" panose="02010609060101010101" charset="-122"/>
                <a:sym typeface="+mn-ea"/>
              </a:rPr>
              <a:t>.</a:t>
            </a:r>
            <a:endParaRPr lang="en-US" altLang="zh-CN" sz="2600" b="1">
              <a:solidFill>
                <a:srgbClr val="7030A0"/>
              </a:solidFill>
              <a:latin typeface="黑体" panose="02010609060101010101" charset="-122"/>
              <a:ea typeface="黑体" panose="02010609060101010101" charset="-122"/>
              <a:cs typeface="黑体" panose="02010609060101010101" charset="-122"/>
              <a:sym typeface="+mn-ea"/>
            </a:endParaRPr>
          </a:p>
        </p:txBody>
      </p:sp>
      <p:sp>
        <p:nvSpPr>
          <p:cNvPr id="36" name="文本框 35"/>
          <p:cNvSpPr txBox="1"/>
          <p:nvPr/>
        </p:nvSpPr>
        <p:spPr>
          <a:xfrm>
            <a:off x="379730" y="2289175"/>
            <a:ext cx="8809355" cy="3731260"/>
          </a:xfrm>
          <a:prstGeom prst="rect">
            <a:avLst/>
          </a:prstGeom>
          <a:noFill/>
        </p:spPr>
        <p:txBody>
          <a:bodyPr wrap="square" rtlCol="0" anchor="t">
            <a:spAutoFit/>
          </a:bodyPr>
          <a:lstStyle/>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球的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球心</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sz="2600" kern="100">
                <a:effectLst/>
                <a:latin typeface="Times New Roman" panose="02020603050405020304" pitchFamily="18" charset="0"/>
                <a:ea typeface="黑体" panose="02010609060101010101" charset="-122"/>
                <a:cs typeface="Times New Roman" panose="02020603050405020304" pitchFamily="18" charset="0"/>
                <a:sym typeface="+mn-ea"/>
              </a:rPr>
              <a:t>半圆的圆心</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kumimoji="0" lang="en-US" altLang="zh-CN" sz="2600" i="0" u="none" strike="noStrike" cap="none" spc="0" normalizeH="0" baseline="0">
              <a:ln>
                <a:noFill/>
              </a:ln>
              <a:solidFill>
                <a:srgbClr val="00B050"/>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球的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半径</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连接球心和球面上任意一点的线段</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a:t>
            </a:r>
            <a:endPar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endParaRPr>
          </a:p>
          <a:p>
            <a:pPr marL="0" marR="0" indent="0" algn="l" defTabSz="914400" rtl="0" fontAlgn="auto" latinLnBrk="1" hangingPunct="0">
              <a:lnSpc>
                <a:spcPct val="130000"/>
              </a:lnSpc>
              <a:spcBef>
                <a:spcPct val="0"/>
              </a:spcBef>
              <a:spcAft>
                <a:spcPct val="0"/>
              </a:spcAft>
              <a:buClrTx/>
              <a:buSzTx/>
              <a:buFontTx/>
              <a:buNone/>
            </a:pP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OA</a:t>
            </a:r>
            <a:r>
              <a:rPr lang="zh-CN" altLang="en-US"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OB</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0B050"/>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球的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直径</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连接球面上两点并且经过球心的线段</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CD</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3" name="左弧形箭头 2"/>
          <p:cNvSpPr/>
          <p:nvPr/>
        </p:nvSpPr>
        <p:spPr>
          <a:xfrm>
            <a:off x="9296083" y="2381250"/>
            <a:ext cx="541337" cy="244475"/>
          </a:xfrm>
          <a:prstGeom prst="curvedRightArrow">
            <a:avLst>
              <a:gd name="adj1" fmla="val 20000"/>
              <a:gd name="adj2" fmla="val 40000"/>
              <a:gd name="adj3" fmla="val 73809"/>
            </a:avLst>
          </a:prstGeom>
          <a:solidFill>
            <a:srgbClr val="FF7F3F"/>
          </a:solidFill>
          <a:ln w="9525" cap="flat" cmpd="sng">
            <a:noFill/>
            <a:prstDash val="solid"/>
            <a:miter/>
            <a:headEnd type="none" w="med" len="med"/>
            <a:tailEnd type="none" w="med" len="med"/>
          </a:ln>
        </p:spPr>
        <p:txBody>
          <a:bodyPr/>
          <a:lstStyle/>
          <a:p>
            <a:endParaRPr lang="zh-CN" altLang="en-US"/>
          </a:p>
        </p:txBody>
      </p:sp>
      <p:sp>
        <p:nvSpPr>
          <p:cNvPr id="13" name="文本框 12"/>
          <p:cNvSpPr txBox="1"/>
          <p:nvPr/>
        </p:nvSpPr>
        <p:spPr>
          <a:xfrm>
            <a:off x="10273030" y="2700020"/>
            <a:ext cx="52832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A</a:t>
            </a:r>
            <a:endParaRPr lang="en-US" altLang="zh-CN" sz="2400" b="1" i="1">
              <a:latin typeface="Times New Roman" panose="02020603050405020304" pitchFamily="18" charset="0"/>
              <a:cs typeface="Times New Roman" panose="02020603050405020304" pitchFamily="18" charset="0"/>
            </a:endParaRPr>
          </a:p>
        </p:txBody>
      </p:sp>
      <p:sp>
        <p:nvSpPr>
          <p:cNvPr id="14" name="文本框 13"/>
          <p:cNvSpPr txBox="1"/>
          <p:nvPr/>
        </p:nvSpPr>
        <p:spPr>
          <a:xfrm>
            <a:off x="10031095" y="4350385"/>
            <a:ext cx="52832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B</a:t>
            </a:r>
            <a:endParaRPr lang="en-US" altLang="zh-CN" sz="2400" b="1" i="1">
              <a:latin typeface="Times New Roman" panose="02020603050405020304" pitchFamily="18" charset="0"/>
              <a:cs typeface="Times New Roman" panose="02020603050405020304" pitchFamily="18" charset="0"/>
            </a:endParaRPr>
          </a:p>
        </p:txBody>
      </p:sp>
      <p:grpSp>
        <p:nvGrpSpPr>
          <p:cNvPr id="53250" name="组合 53249"/>
          <p:cNvGrpSpPr/>
          <p:nvPr/>
        </p:nvGrpSpPr>
        <p:grpSpPr>
          <a:xfrm>
            <a:off x="8138160" y="2209800"/>
            <a:ext cx="2698750" cy="3269615"/>
            <a:chOff x="3649" y="1200"/>
            <a:chExt cx="1445" cy="1731"/>
          </a:xfrm>
        </p:grpSpPr>
        <p:grpSp>
          <p:nvGrpSpPr>
            <p:cNvPr id="53251" name="组合 53250"/>
            <p:cNvGrpSpPr/>
            <p:nvPr/>
          </p:nvGrpSpPr>
          <p:grpSpPr>
            <a:xfrm>
              <a:off x="3649" y="1200"/>
              <a:ext cx="1445" cy="1731"/>
              <a:chOff x="3986" y="1851"/>
              <a:chExt cx="1190" cy="1443"/>
            </a:xfrm>
          </p:grpSpPr>
          <p:sp>
            <p:nvSpPr>
              <p:cNvPr id="53252" name="椭圆 53251"/>
              <p:cNvSpPr/>
              <p:nvPr/>
            </p:nvSpPr>
            <p:spPr>
              <a:xfrm>
                <a:off x="3986" y="2105"/>
                <a:ext cx="1162" cy="1189"/>
              </a:xfrm>
              <a:prstGeom prst="ellipse">
                <a:avLst/>
              </a:prstGeom>
              <a:noFill/>
              <a:ln w="38100" cap="flat" cmpd="sng">
                <a:solidFill>
                  <a:schemeClr val="tx1"/>
                </a:solidFill>
                <a:prstDash val="solid"/>
                <a:headEnd type="none" w="med" len="med"/>
                <a:tailEnd type="none" w="med" len="med"/>
              </a:ln>
            </p:spPr>
            <p:txBody>
              <a:bodyPr/>
              <a:lstStyle/>
              <a:p>
                <a:endParaRPr lang="zh-CN" altLang="en-US"/>
              </a:p>
            </p:txBody>
          </p:sp>
          <p:sp>
            <p:nvSpPr>
              <p:cNvPr id="53253" name="椭圆 53252"/>
              <p:cNvSpPr/>
              <p:nvPr/>
            </p:nvSpPr>
            <p:spPr>
              <a:xfrm>
                <a:off x="3986" y="2585"/>
                <a:ext cx="1162" cy="254"/>
              </a:xfrm>
              <a:prstGeom prst="ellipse">
                <a:avLst/>
              </a:prstGeom>
              <a:solidFill>
                <a:schemeClr val="tx2">
                  <a:lumMod val="20000"/>
                  <a:lumOff val="80000"/>
                  <a:alpha val="47000"/>
                </a:schemeClr>
              </a:solidFill>
              <a:ln w="38100" cap="flat" cmpd="sng">
                <a:solidFill>
                  <a:schemeClr val="tx1"/>
                </a:solidFill>
                <a:prstDash val="solid"/>
                <a:headEnd type="none" w="med" len="med"/>
                <a:tailEnd type="none" w="med" len="med"/>
              </a:ln>
            </p:spPr>
            <p:txBody>
              <a:bodyPr/>
              <a:lstStyle/>
              <a:p>
                <a:endParaRPr lang="zh-CN" altLang="en-US"/>
              </a:p>
            </p:txBody>
          </p:sp>
          <p:sp>
            <p:nvSpPr>
              <p:cNvPr id="53254" name="直接连接符 53253"/>
              <p:cNvSpPr/>
              <p:nvPr/>
            </p:nvSpPr>
            <p:spPr>
              <a:xfrm>
                <a:off x="4014" y="2727"/>
                <a:ext cx="1162" cy="0"/>
              </a:xfrm>
              <a:prstGeom prst="line">
                <a:avLst/>
              </a:prstGeom>
              <a:ln w="38100" cap="flat" cmpd="sng">
                <a:solidFill>
                  <a:schemeClr val="tx1"/>
                </a:solidFill>
                <a:prstDash val="dash"/>
                <a:headEnd type="none" w="med" len="med"/>
                <a:tailEnd type="none" w="med" len="med"/>
              </a:ln>
            </p:spPr>
            <p:txBody>
              <a:bodyPr/>
              <a:lstStyle/>
              <a:p/>
            </p:txBody>
          </p:sp>
          <p:grpSp>
            <p:nvGrpSpPr>
              <p:cNvPr id="53255" name="组合 53254"/>
              <p:cNvGrpSpPr/>
              <p:nvPr/>
            </p:nvGrpSpPr>
            <p:grpSpPr>
              <a:xfrm>
                <a:off x="4581" y="1851"/>
                <a:ext cx="0" cy="0"/>
                <a:chOff x="4581" y="1851"/>
                <a:chExt cx="0" cy="1441"/>
              </a:xfrm>
            </p:grpSpPr>
            <p:grpSp>
              <p:nvGrpSpPr>
                <p:cNvPr id="53256" name="组合 53255"/>
                <p:cNvGrpSpPr/>
                <p:nvPr/>
              </p:nvGrpSpPr>
              <p:grpSpPr>
                <a:xfrm>
                  <a:off x="4581" y="2105"/>
                  <a:ext cx="0" cy="1187"/>
                  <a:chOff x="4581" y="2105"/>
                  <a:chExt cx="0" cy="1187"/>
                </a:xfrm>
              </p:grpSpPr>
              <p:sp>
                <p:nvSpPr>
                  <p:cNvPr id="53257" name="直接连接符 53256"/>
                  <p:cNvSpPr/>
                  <p:nvPr/>
                </p:nvSpPr>
                <p:spPr>
                  <a:xfrm flipH="1" flipV="1">
                    <a:off x="4581" y="2105"/>
                    <a:ext cx="0" cy="622"/>
                  </a:xfrm>
                  <a:prstGeom prst="line">
                    <a:avLst/>
                  </a:prstGeom>
                  <a:ln w="38100" cap="flat" cmpd="sng">
                    <a:solidFill>
                      <a:schemeClr val="tx1"/>
                    </a:solidFill>
                    <a:prstDash val="dash"/>
                    <a:headEnd type="none" w="med" len="med"/>
                    <a:tailEnd type="none" w="med" len="med"/>
                  </a:ln>
                </p:spPr>
                <p:txBody>
                  <a:bodyPr/>
                  <a:lstStyle/>
                  <a:p/>
                </p:txBody>
              </p:sp>
              <p:sp>
                <p:nvSpPr>
                  <p:cNvPr id="53258" name="直接连接符 53257"/>
                  <p:cNvSpPr/>
                  <p:nvPr/>
                </p:nvSpPr>
                <p:spPr>
                  <a:xfrm flipH="1" flipV="1">
                    <a:off x="4581" y="2670"/>
                    <a:ext cx="0" cy="622"/>
                  </a:xfrm>
                  <a:prstGeom prst="line">
                    <a:avLst/>
                  </a:prstGeom>
                  <a:ln w="38100" cap="flat" cmpd="sng">
                    <a:solidFill>
                      <a:schemeClr val="tx1"/>
                    </a:solidFill>
                    <a:prstDash val="dash"/>
                    <a:headEnd type="none" w="med" len="med"/>
                    <a:tailEnd type="none" w="med" len="med"/>
                  </a:ln>
                </p:spPr>
                <p:txBody>
                  <a:bodyPr/>
                  <a:lstStyle/>
                  <a:p/>
                </p:txBody>
              </p:sp>
            </p:grpSp>
            <p:sp>
              <p:nvSpPr>
                <p:cNvPr id="53259" name="直接连接符 53258"/>
                <p:cNvSpPr/>
                <p:nvPr/>
              </p:nvSpPr>
              <p:spPr>
                <a:xfrm flipH="1" flipV="1">
                  <a:off x="4581" y="1851"/>
                  <a:ext cx="0" cy="254"/>
                </a:xfrm>
                <a:prstGeom prst="line">
                  <a:avLst/>
                </a:prstGeom>
                <a:ln w="38100" cap="flat" cmpd="sng">
                  <a:solidFill>
                    <a:schemeClr val="tx1"/>
                  </a:solidFill>
                  <a:prstDash val="solid"/>
                  <a:headEnd type="none" w="med" len="med"/>
                  <a:tailEnd type="none" w="med" len="med"/>
                </a:ln>
              </p:spPr>
              <p:txBody>
                <a:bodyPr/>
                <a:lstStyle/>
                <a:p/>
              </p:txBody>
            </p:sp>
          </p:grpSp>
          <p:grpSp>
            <p:nvGrpSpPr>
              <p:cNvPr id="53261" name="组合 53260"/>
              <p:cNvGrpSpPr/>
              <p:nvPr/>
            </p:nvGrpSpPr>
            <p:grpSpPr>
              <a:xfrm>
                <a:off x="3986" y="2585"/>
                <a:ext cx="1162" cy="142"/>
                <a:chOff x="3986" y="2585"/>
                <a:chExt cx="1162" cy="142"/>
              </a:xfrm>
            </p:grpSpPr>
            <p:sp>
              <p:nvSpPr>
                <p:cNvPr id="53262" name="任意多边形 53261"/>
                <p:cNvSpPr/>
                <p:nvPr/>
              </p:nvSpPr>
              <p:spPr>
                <a:xfrm flipH="1">
                  <a:off x="3986" y="2585"/>
                  <a:ext cx="595" cy="14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4925" cap="flat" cmpd="sng">
                  <a:solidFill>
                    <a:srgbClr val="FFFFCC"/>
                  </a:solidFill>
                  <a:prstDash val="dash"/>
                  <a:headEnd type="none" w="med" len="med"/>
                  <a:tailEnd type="none" w="med" len="med"/>
                </a:ln>
              </p:spPr>
              <p:txBody>
                <a:bodyPr/>
                <a:lstStyle/>
                <a:p>
                  <a:endParaRPr lang="zh-CN" altLang="en-US"/>
                </a:p>
              </p:txBody>
            </p:sp>
            <p:sp>
              <p:nvSpPr>
                <p:cNvPr id="53263" name="任意多边形 53262"/>
                <p:cNvSpPr/>
                <p:nvPr/>
              </p:nvSpPr>
              <p:spPr>
                <a:xfrm>
                  <a:off x="4581" y="2585"/>
                  <a:ext cx="567" cy="14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4925" cap="flat" cmpd="sng">
                  <a:solidFill>
                    <a:srgbClr val="FFFFCC"/>
                  </a:solidFill>
                  <a:prstDash val="dash"/>
                  <a:headEnd type="none" w="med" len="med"/>
                  <a:tailEnd type="none" w="med" len="med"/>
                </a:ln>
              </p:spPr>
              <p:txBody>
                <a:bodyPr/>
                <a:lstStyle/>
                <a:p>
                  <a:endParaRPr lang="zh-CN" altLang="en-US"/>
                </a:p>
              </p:txBody>
            </p:sp>
          </p:grpSp>
          <p:sp>
            <p:nvSpPr>
              <p:cNvPr id="53264" name="直接连接符 53263"/>
              <p:cNvSpPr/>
              <p:nvPr/>
            </p:nvSpPr>
            <p:spPr>
              <a:xfrm flipV="1">
                <a:off x="4611" y="2227"/>
                <a:ext cx="314" cy="500"/>
              </a:xfrm>
              <a:prstGeom prst="line">
                <a:avLst/>
              </a:prstGeom>
              <a:ln w="38100" cap="flat" cmpd="sng">
                <a:solidFill>
                  <a:schemeClr val="tx1"/>
                </a:solidFill>
                <a:prstDash val="dash"/>
                <a:headEnd type="none" w="med" len="med"/>
                <a:tailEnd type="none" w="med" len="med"/>
              </a:ln>
            </p:spPr>
            <p:txBody>
              <a:bodyPr/>
              <a:lstStyle/>
              <a:p/>
            </p:txBody>
          </p:sp>
        </p:grpSp>
        <p:sp>
          <p:nvSpPr>
            <p:cNvPr id="53266" name="文本框 53265"/>
            <p:cNvSpPr txBox="1"/>
            <p:nvPr/>
          </p:nvSpPr>
          <p:spPr>
            <a:xfrm>
              <a:off x="4125" y="2044"/>
              <a:ext cx="283" cy="244"/>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O</a:t>
              </a:r>
              <a:endParaRPr lang="en-US" altLang="zh-CN" sz="2400" b="1" i="1">
                <a:latin typeface="Times New Roman" panose="02020603050405020304" pitchFamily="18" charset="0"/>
                <a:cs typeface="Times New Roman" panose="02020603050405020304" pitchFamily="18" charset="0"/>
              </a:endParaRPr>
            </a:p>
          </p:txBody>
        </p:sp>
        <p:grpSp>
          <p:nvGrpSpPr>
            <p:cNvPr id="53267" name="组合 53266"/>
            <p:cNvGrpSpPr/>
            <p:nvPr/>
          </p:nvGrpSpPr>
          <p:grpSpPr>
            <a:xfrm>
              <a:off x="4372" y="1505"/>
              <a:ext cx="326" cy="1426"/>
              <a:chOff x="4425" y="1785"/>
              <a:chExt cx="326" cy="1426"/>
            </a:xfrm>
          </p:grpSpPr>
          <p:sp>
            <p:nvSpPr>
              <p:cNvPr id="53268" name="任意多边形 53267"/>
              <p:cNvSpPr/>
              <p:nvPr/>
            </p:nvSpPr>
            <p:spPr>
              <a:xfrm>
                <a:off x="4425" y="1785"/>
                <a:ext cx="326" cy="858"/>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FF7F3F"/>
                </a:solidFill>
                <a:prstDash val="solid"/>
                <a:headEnd type="none" w="med" len="med"/>
                <a:tailEnd type="none" w="med" len="med"/>
              </a:ln>
            </p:spPr>
            <p:txBody>
              <a:bodyPr/>
              <a:lstStyle/>
              <a:p>
                <a:endParaRPr lang="zh-CN" altLang="en-US"/>
              </a:p>
            </p:txBody>
          </p:sp>
          <p:sp>
            <p:nvSpPr>
              <p:cNvPr id="53269" name="任意多边形 53268"/>
              <p:cNvSpPr/>
              <p:nvPr/>
            </p:nvSpPr>
            <p:spPr>
              <a:xfrm flipV="1">
                <a:off x="4425" y="2643"/>
                <a:ext cx="326" cy="568"/>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FF7F3F"/>
                </a:solidFill>
                <a:prstDash val="solid"/>
                <a:headEnd type="none" w="med" len="med"/>
                <a:tailEnd type="none" w="med" len="med"/>
              </a:ln>
            </p:spPr>
            <p:txBody>
              <a:bodyPr/>
              <a:lstStyle/>
              <a:p>
                <a:endParaRPr lang="zh-CN" altLang="en-US"/>
              </a:p>
            </p:txBody>
          </p:sp>
        </p:grpSp>
      </p:grpSp>
      <p:sp>
        <p:nvSpPr>
          <p:cNvPr id="5" name="直接连接符 4"/>
          <p:cNvSpPr/>
          <p:nvPr/>
        </p:nvSpPr>
        <p:spPr>
          <a:xfrm flipV="1">
            <a:off x="8725535" y="3977005"/>
            <a:ext cx="1671955" cy="429260"/>
          </a:xfrm>
          <a:prstGeom prst="line">
            <a:avLst/>
          </a:prstGeom>
          <a:ln w="38100" cap="flat" cmpd="sng">
            <a:solidFill>
              <a:schemeClr val="tx1"/>
            </a:solidFill>
            <a:prstDash val="dash"/>
            <a:headEnd type="none" w="med" len="med"/>
            <a:tailEnd type="none" w="med" len="med"/>
          </a:ln>
        </p:spPr>
        <p:txBody>
          <a:bodyPr/>
          <a:lstStyle/>
          <a:p/>
        </p:txBody>
      </p:sp>
      <p:cxnSp>
        <p:nvCxnSpPr>
          <p:cNvPr id="10" name="直接连接符 9"/>
          <p:cNvCxnSpPr/>
          <p:nvPr/>
        </p:nvCxnSpPr>
        <p:spPr>
          <a:xfrm>
            <a:off x="9562465" y="4180840"/>
            <a:ext cx="510540" cy="213360"/>
          </a:xfrm>
          <a:prstGeom prst="line">
            <a:avLst/>
          </a:prstGeom>
          <a:ln w="34925">
            <a:solidFill>
              <a:srgbClr val="FF7F3F"/>
            </a:soli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467850" y="4139565"/>
            <a:ext cx="107950" cy="1079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406130" y="4350385"/>
            <a:ext cx="52832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C</a:t>
            </a:r>
            <a:endParaRPr lang="en-US" altLang="zh-CN" sz="2400" b="1" i="1">
              <a:latin typeface="Times New Roman" panose="02020603050405020304" pitchFamily="18" charset="0"/>
              <a:cs typeface="Times New Roman" panose="02020603050405020304" pitchFamily="18" charset="0"/>
            </a:endParaRPr>
          </a:p>
        </p:txBody>
      </p:sp>
      <p:sp>
        <p:nvSpPr>
          <p:cNvPr id="22" name="文本框 21"/>
          <p:cNvSpPr txBox="1"/>
          <p:nvPr/>
        </p:nvSpPr>
        <p:spPr>
          <a:xfrm>
            <a:off x="10245090" y="3572510"/>
            <a:ext cx="52832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D</a:t>
            </a:r>
            <a:endParaRPr lang="en-US" altLang="zh-CN" sz="2400" b="1" i="1">
              <a:latin typeface="Times New Roman" panose="02020603050405020304" pitchFamily="18" charset="0"/>
              <a:cs typeface="Times New Roman" panose="02020603050405020304" pitchFamily="18" charset="0"/>
            </a:endParaRPr>
          </a:p>
        </p:txBody>
      </p:sp>
      <p:sp>
        <p:nvSpPr>
          <p:cNvPr id="9219" name="矩形 1024002"/>
          <p:cNvSpPr/>
          <p:nvPr/>
        </p:nvSpPr>
        <p:spPr>
          <a:xfrm>
            <a:off x="8896985" y="5959475"/>
            <a:ext cx="1284605" cy="398780"/>
          </a:xfrm>
          <a:prstGeom prst="rect">
            <a:avLst/>
          </a:prstGeom>
          <a:noFill/>
          <a:ln w="9525">
            <a:noFill/>
          </a:ln>
        </p:spPr>
        <p:txBody>
          <a:bodyPr wrap="square" anchor="ctr" anchorCtr="0">
            <a:spAutoFit/>
          </a:bodyPr>
          <a:lstStyle/>
          <a:p>
            <a:pPr algn="ctr" eaLnBrk="0" hangingPunct="0"/>
            <a:r>
              <a:rPr lang="zh-CN" altLang="en-US" sz="2000" b="1">
                <a:solidFill>
                  <a:schemeClr val="tx1"/>
                </a:solidFill>
                <a:effectLst/>
                <a:latin typeface="Times New Roman" panose="02020603050405020304" pitchFamily="18" charset="0"/>
                <a:ea typeface="黑体" panose="02010609060101010101" charset="-122"/>
                <a:cs typeface="Times New Roman" panose="02020603050405020304" pitchFamily="18" charset="0"/>
              </a:rPr>
              <a:t>球</a:t>
            </a:r>
            <a:r>
              <a:rPr lang="en-US" altLang="zh-CN" sz="2000" b="1" i="1">
                <a:solidFill>
                  <a:schemeClr val="tx1"/>
                </a:solidFill>
                <a:effectLst/>
                <a:latin typeface="Times New Roman" panose="02020603050405020304" pitchFamily="18" charset="0"/>
                <a:ea typeface="黑体" panose="02010609060101010101" charset="-122"/>
                <a:cs typeface="Times New Roman" panose="02020603050405020304" pitchFamily="18" charset="0"/>
              </a:rPr>
              <a:t>O</a:t>
            </a:r>
            <a:endParaRPr lang="en-US" altLang="zh-CN" sz="2000" b="1" i="1">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p:txBody>
      </p:sp>
      <p:grpSp>
        <p:nvGrpSpPr>
          <p:cNvPr id="4" name="组合 3"/>
          <p:cNvGrpSpPr/>
          <p:nvPr/>
        </p:nvGrpSpPr>
        <p:grpSpPr>
          <a:xfrm>
            <a:off x="8113395" y="4247515"/>
            <a:ext cx="1397000" cy="1723390"/>
            <a:chOff x="-40" y="6942"/>
            <a:chExt cx="2200" cy="2714"/>
          </a:xfrm>
        </p:grpSpPr>
        <p:sp>
          <p:nvSpPr>
            <p:cNvPr id="6" name="文本框 5"/>
            <p:cNvSpPr txBox="1"/>
            <p:nvPr/>
          </p:nvSpPr>
          <p:spPr>
            <a:xfrm>
              <a:off x="-40" y="9075"/>
              <a:ext cx="1055"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球心</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47" name="直接箭头连接符 46"/>
            <p:cNvCxnSpPr>
              <a:stCxn id="15" idx="4"/>
            </p:cNvCxnSpPr>
            <p:nvPr/>
          </p:nvCxnSpPr>
          <p:spPr>
            <a:xfrm flipH="1">
              <a:off x="655" y="6942"/>
              <a:ext cx="1505" cy="2076"/>
            </a:xfrm>
            <a:prstGeom prst="straightConnector1">
              <a:avLst/>
            </a:prstGeom>
            <a:noFill/>
            <a:ln w="38100" cap="flat">
              <a:solidFill>
                <a:schemeClr val="accent1"/>
              </a:solidFill>
              <a:prstDash val="solid"/>
              <a:miter lim="800000"/>
              <a:tailEnd type="triangle"/>
            </a:ln>
          </p:spPr>
          <p:style>
            <a:lnRef idx="0">
              <a:scrgbClr r="0" g="0" b="0"/>
            </a:lnRef>
            <a:fillRef idx="0">
              <a:scrgbClr r="0" g="0" b="0"/>
            </a:fillRef>
            <a:effectRef idx="0">
              <a:scrgbClr r="0" g="0" b="0"/>
            </a:effectRef>
            <a:fontRef idx="none"/>
          </p:style>
        </p:cxnSp>
      </p:grpSp>
      <p:sp>
        <p:nvSpPr>
          <p:cNvPr id="8" name="直接连接符 7"/>
          <p:cNvSpPr/>
          <p:nvPr/>
        </p:nvSpPr>
        <p:spPr>
          <a:xfrm flipH="1" flipV="1">
            <a:off x="9538335" y="2755900"/>
            <a:ext cx="0" cy="2736215"/>
          </a:xfrm>
          <a:prstGeom prst="line">
            <a:avLst/>
          </a:prstGeom>
          <a:ln w="38100" cap="flat" cmpd="sng">
            <a:solidFill>
              <a:srgbClr val="3366FF"/>
            </a:solidFill>
            <a:prstDash val="dash"/>
            <a:miter/>
            <a:headEnd type="none" w="med" len="med"/>
            <a:tailEnd type="none" w="med" len="med"/>
          </a:ln>
        </p:spPr>
        <p:txBody>
          <a:bodyPr/>
          <a:lstStyle/>
          <a:p/>
        </p:txBody>
      </p:sp>
      <p:grpSp>
        <p:nvGrpSpPr>
          <p:cNvPr id="9" name="组合 8"/>
          <p:cNvGrpSpPr/>
          <p:nvPr/>
        </p:nvGrpSpPr>
        <p:grpSpPr>
          <a:xfrm>
            <a:off x="8138160" y="2771140"/>
            <a:ext cx="1414145" cy="2693670"/>
            <a:chOff x="16044" y="2999"/>
            <a:chExt cx="1806" cy="3583"/>
          </a:xfrm>
        </p:grpSpPr>
        <p:sp>
          <p:nvSpPr>
            <p:cNvPr id="20" name="任意多边形 19"/>
            <p:cNvSpPr/>
            <p:nvPr/>
          </p:nvSpPr>
          <p:spPr>
            <a:xfrm flipH="1">
              <a:off x="16044" y="2999"/>
              <a:ext cx="1806" cy="1866"/>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00B0F0"/>
              </a:solidFill>
              <a:prstDash val="solid"/>
              <a:headEnd type="none" w="med" len="med"/>
              <a:tailEnd type="none" w="med" len="med"/>
            </a:ln>
          </p:spPr>
          <p:txBody>
            <a:bodyPr/>
            <a:lstStyle/>
            <a:p>
              <a:endParaRPr lang="zh-CN" altLang="en-US"/>
            </a:p>
          </p:txBody>
        </p:sp>
        <p:sp>
          <p:nvSpPr>
            <p:cNvPr id="24" name="任意多边形 23"/>
            <p:cNvSpPr/>
            <p:nvPr/>
          </p:nvSpPr>
          <p:spPr>
            <a:xfrm flipH="1" flipV="1">
              <a:off x="16044" y="4887"/>
              <a:ext cx="1806" cy="1695"/>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38100" cap="flat" cmpd="sng">
              <a:solidFill>
                <a:srgbClr val="00B0F0"/>
              </a:solidFill>
              <a:prstDash val="solid"/>
              <a:headEnd type="none" w="med" len="med"/>
              <a:tailEnd type="none" w="med" len="med"/>
            </a:ln>
          </p:spPr>
          <p:txBody>
            <a:bodyPr/>
            <a:lstStyle/>
            <a:p>
              <a:endParaRPr lang="zh-CN" altLang="en-US"/>
            </a:p>
          </p:txBody>
        </p:sp>
      </p:grpSp>
      <p:grpSp>
        <p:nvGrpSpPr>
          <p:cNvPr id="25" name="组合 24"/>
          <p:cNvGrpSpPr/>
          <p:nvPr/>
        </p:nvGrpSpPr>
        <p:grpSpPr>
          <a:xfrm>
            <a:off x="7894955" y="2369820"/>
            <a:ext cx="1910080" cy="1225550"/>
            <a:chOff x="-223" y="9650"/>
            <a:chExt cx="3008" cy="1930"/>
          </a:xfrm>
        </p:grpSpPr>
        <p:sp>
          <p:nvSpPr>
            <p:cNvPr id="26" name="文本框 25"/>
            <p:cNvSpPr txBox="1"/>
            <p:nvPr/>
          </p:nvSpPr>
          <p:spPr>
            <a:xfrm>
              <a:off x="-223" y="9650"/>
              <a:ext cx="1055"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半径</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28" name="直接箭头连接符 27"/>
            <p:cNvCxnSpPr/>
            <p:nvPr/>
          </p:nvCxnSpPr>
          <p:spPr>
            <a:xfrm flipH="1" flipV="1">
              <a:off x="778" y="9661"/>
              <a:ext cx="2007" cy="1919"/>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grpSp>
      <p:grpSp>
        <p:nvGrpSpPr>
          <p:cNvPr id="32" name="组合 31"/>
          <p:cNvGrpSpPr/>
          <p:nvPr/>
        </p:nvGrpSpPr>
        <p:grpSpPr>
          <a:xfrm>
            <a:off x="10209530" y="2450465"/>
            <a:ext cx="1247140" cy="1577340"/>
            <a:chOff x="857" y="10244"/>
            <a:chExt cx="1964" cy="2484"/>
          </a:xfrm>
        </p:grpSpPr>
        <p:sp>
          <p:nvSpPr>
            <p:cNvPr id="33" name="文本框 32"/>
            <p:cNvSpPr txBox="1"/>
            <p:nvPr/>
          </p:nvSpPr>
          <p:spPr>
            <a:xfrm>
              <a:off x="1766" y="10244"/>
              <a:ext cx="1055"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直径</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34" name="直接箭头连接符 33"/>
            <p:cNvCxnSpPr/>
            <p:nvPr/>
          </p:nvCxnSpPr>
          <p:spPr>
            <a:xfrm flipV="1">
              <a:off x="857" y="10858"/>
              <a:ext cx="1436" cy="1870"/>
            </a:xfrm>
            <a:prstGeom prst="straightConnector1">
              <a:avLst/>
            </a:prstGeom>
            <a:noFill/>
            <a:ln w="38100" cap="flat">
              <a:solidFill>
                <a:schemeClr val="accent1"/>
              </a:solidFill>
              <a:prstDash val="solid"/>
              <a:miter lim="800000"/>
              <a:tailEnd type="triangle"/>
            </a:ln>
          </p:spPr>
          <p:style>
            <a:lnRef idx="0">
              <a:scrgbClr r="0" g="0" b="0"/>
            </a:lnRef>
            <a:fillRef idx="0">
              <a:scrgbClr r="0" g="0" b="0"/>
            </a:fillRef>
            <a:effectRef idx="0">
              <a:scrgbClr r="0" g="0" b="0"/>
            </a:effectRef>
            <a:fontRef idx="none"/>
          </p:style>
        </p:cxnSp>
      </p:grpSp>
      <p:cxnSp>
        <p:nvCxnSpPr>
          <p:cNvPr id="37" name="直接连接符 36"/>
          <p:cNvCxnSpPr/>
          <p:nvPr/>
        </p:nvCxnSpPr>
        <p:spPr>
          <a:xfrm flipH="1">
            <a:off x="9541510" y="2208530"/>
            <a:ext cx="10160" cy="581660"/>
          </a:xfrm>
          <a:prstGeom prst="line">
            <a:avLst/>
          </a:prstGeom>
          <a:ln w="28575">
            <a:solidFill>
              <a:srgbClr val="0F4DD9"/>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flipH="1">
            <a:off x="9530080" y="5443220"/>
            <a:ext cx="4445" cy="455930"/>
          </a:xfrm>
          <a:prstGeom prst="line">
            <a:avLst/>
          </a:prstGeom>
          <a:ln w="28575">
            <a:solidFill>
              <a:srgbClr val="0F4DD9"/>
            </a:solidFill>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animEffect transition="in" filter="wipe(left)">
                                      <p:cBhvr>
                                        <p:cTn id="11" dur="500"/>
                                        <p:tgtEl>
                                          <p:spTgt spid="3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wipe(left)">
                                      <p:cBhvr>
                                        <p:cTn id="21" dur="500"/>
                                        <p:tgtEl>
                                          <p:spTgt spid="36">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6">
                                            <p:txEl>
                                              <p:pRg st="3" end="3"/>
                                            </p:txEl>
                                          </p:spTgt>
                                        </p:tgtEl>
                                        <p:attrNameLst>
                                          <p:attrName>style.visibility</p:attrName>
                                        </p:attrNameLst>
                                      </p:cBhvr>
                                      <p:to>
                                        <p:strVal val="visible"/>
                                      </p:to>
                                    </p:set>
                                    <p:animEffect transition="in" filter="wipe(left)">
                                      <p:cBhvr>
                                        <p:cTn id="25" dur="500"/>
                                        <p:tgtEl>
                                          <p:spTgt spid="36">
                                            <p:txEl>
                                              <p:pRg st="3" end="3"/>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6">
                                            <p:txEl>
                                              <p:pRg st="4" end="4"/>
                                            </p:txEl>
                                          </p:spTgt>
                                        </p:tgtEl>
                                        <p:attrNameLst>
                                          <p:attrName>style.visibility</p:attrName>
                                        </p:attrNameLst>
                                      </p:cBhvr>
                                      <p:to>
                                        <p:strVal val="visible"/>
                                      </p:to>
                                    </p:set>
                                    <p:animEffect transition="in" filter="wipe(left)">
                                      <p:cBhvr>
                                        <p:cTn id="29" dur="500"/>
                                        <p:tgtEl>
                                          <p:spTgt spid="3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xEl>
                                              <p:pRg st="5" end="5"/>
                                            </p:txEl>
                                          </p:spTgt>
                                        </p:tgtEl>
                                        <p:attrNameLst>
                                          <p:attrName>style.visibility</p:attrName>
                                        </p:attrNameLst>
                                      </p:cBhvr>
                                      <p:to>
                                        <p:strVal val="visible"/>
                                      </p:to>
                                    </p:set>
                                    <p:animEffect transition="in" filter="wipe(left)">
                                      <p:cBhvr>
                                        <p:cTn id="39" dur="500"/>
                                        <p:tgtEl>
                                          <p:spTgt spid="3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xEl>
                                              <p:pRg st="6" end="6"/>
                                            </p:txEl>
                                          </p:spTgt>
                                        </p:tgtEl>
                                        <p:attrNameLst>
                                          <p:attrName>style.visibility</p:attrName>
                                        </p:attrNameLst>
                                      </p:cBhvr>
                                      <p:to>
                                        <p:strVal val="visible"/>
                                      </p:to>
                                    </p:set>
                                    <p:animEffect transition="in" filter="wipe(left)">
                                      <p:cBhvr>
                                        <p:cTn id="44" dur="500"/>
                                        <p:tgtEl>
                                          <p:spTgt spid="3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学习新知</a:t>
            </a:r>
            <a:endParaRPr lang="zh-CN" altLang="en-US"/>
          </a:p>
        </p:txBody>
      </p:sp>
      <p:sp>
        <p:nvSpPr>
          <p:cNvPr id="35" name="文本框 34"/>
          <p:cNvSpPr txBox="1"/>
          <p:nvPr/>
        </p:nvSpPr>
        <p:spPr>
          <a:xfrm>
            <a:off x="779780" y="1122680"/>
            <a:ext cx="10354310" cy="1651000"/>
          </a:xfrm>
          <a:prstGeom prst="rect">
            <a:avLst/>
          </a:prstGeom>
          <a:noFill/>
        </p:spPr>
        <p:txBody>
          <a:bodyPr wrap="square" rtlCol="0">
            <a:spAutoFit/>
          </a:bodyPr>
          <a:lstStyle/>
          <a:p>
            <a:pPr marL="0" marR="0" indent="0" algn="l" defTabSz="914400" rtl="0" fontAlgn="auto" latinLnBrk="1" hangingPunct="0">
              <a:lnSpc>
                <a:spcPct val="130000"/>
              </a:lnSpc>
              <a:spcBef>
                <a:spcPct val="0"/>
              </a:spcBef>
              <a:spcAft>
                <a:spcPct val="0"/>
              </a:spcAft>
              <a:buClrTx/>
              <a:buSzTx/>
              <a:buFontTx/>
              <a:buNone/>
            </a:pPr>
            <a:r>
              <a:rPr lang="zh-CN" altLang="en-US" sz="2600">
                <a:solidFill>
                  <a:schemeClr val="tx1"/>
                </a:solidFill>
                <a:latin typeface="黑体" panose="02010609060101010101" charset="-122"/>
                <a:ea typeface="黑体" panose="02010609060101010101" charset="-122"/>
                <a:cs typeface="黑体" panose="02010609060101010101" charset="-122"/>
                <a:sym typeface="+mn-ea"/>
              </a:rPr>
              <a:t>棱柱、棱锥、棱台、圆柱、圆锥、圆台和球是常见的简单几何体．其中棱柱与圆柱统称为柱体，棱锥与圆锥统称为椎体，棱台和圆台统称为台体．</a:t>
            </a:r>
            <a:endParaRPr lang="zh-CN" altLang="en-US" sz="26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1" name="立方体 10"/>
          <p:cNvSpPr/>
          <p:nvPr/>
        </p:nvSpPr>
        <p:spPr>
          <a:xfrm>
            <a:off x="2178685" y="3108643"/>
            <a:ext cx="1109980" cy="1657350"/>
          </a:xfrm>
          <a:prstGeom prst="cube">
            <a:avLst/>
          </a:prstGeom>
          <a:solidFill>
            <a:srgbClr val="0F4DD9"/>
          </a:solidFill>
          <a:ln>
            <a:solidFill>
              <a:srgbClr val="0F4DD9"/>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流程图: 磁盘 16"/>
          <p:cNvSpPr/>
          <p:nvPr/>
        </p:nvSpPr>
        <p:spPr>
          <a:xfrm>
            <a:off x="780415" y="3096895"/>
            <a:ext cx="1128395" cy="1680845"/>
          </a:xfrm>
          <a:prstGeom prst="flowChartMagneticDisk">
            <a:avLst/>
          </a:prstGeom>
          <a:solidFill>
            <a:srgbClr val="537AFA"/>
          </a:solidFill>
          <a:ln>
            <a:solidFill>
              <a:srgbClr val="0F4DD9"/>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5308" name="矩形 55307"/>
          <p:cNvSpPr/>
          <p:nvPr>
            <p:custDataLst>
              <p:tags r:id="rId1"/>
            </p:custDataLst>
          </p:nvPr>
        </p:nvSpPr>
        <p:spPr>
          <a:xfrm>
            <a:off x="927100" y="5266844"/>
            <a:ext cx="2038350" cy="891540"/>
          </a:xfrm>
          <a:prstGeom prst="rect">
            <a:avLst/>
          </a:prstGeom>
          <a:noFill/>
          <a:ln w="9525">
            <a:noFill/>
          </a:ln>
        </p:spPr>
        <p:txBody>
          <a:bodyPr wrap="square">
            <a:spAutoFit/>
          </a:bodyPr>
          <a:lstStyle/>
          <a:p>
            <a:pPr algn="ctr">
              <a:spcBef>
                <a:spcPct val="0"/>
              </a:spcBef>
            </a:pPr>
            <a:r>
              <a:rPr lang="zh-CN" altLang="en-US" sz="2600">
                <a:solidFill>
                  <a:schemeClr val="tx1"/>
                </a:solidFill>
                <a:latin typeface="黑体" panose="02010609060101010101" charset="-122"/>
                <a:ea typeface="黑体" panose="02010609060101010101" charset="-122"/>
              </a:rPr>
              <a:t>圆柱与棱柱</a:t>
            </a:r>
            <a:endParaRPr lang="zh-CN" altLang="en-US" sz="2600">
              <a:solidFill>
                <a:schemeClr val="tx1"/>
              </a:solidFill>
              <a:latin typeface="黑体" panose="02010609060101010101" charset="-122"/>
              <a:ea typeface="黑体" panose="02010609060101010101" charset="-122"/>
            </a:endParaRPr>
          </a:p>
          <a:p>
            <a:pPr algn="ctr">
              <a:spcBef>
                <a:spcPct val="0"/>
              </a:spcBef>
            </a:pPr>
            <a:r>
              <a:rPr lang="zh-CN" altLang="en-US" sz="2600">
                <a:solidFill>
                  <a:schemeClr val="tx1"/>
                </a:solidFill>
                <a:latin typeface="黑体" panose="02010609060101010101" charset="-122"/>
                <a:ea typeface="黑体" panose="02010609060101010101" charset="-122"/>
              </a:rPr>
              <a:t>统称为</a:t>
            </a:r>
            <a:r>
              <a:rPr lang="zh-CN" altLang="en-US" sz="2600">
                <a:solidFill>
                  <a:srgbClr val="0F4DD9"/>
                </a:solidFill>
                <a:latin typeface="黑体" panose="02010609060101010101" charset="-122"/>
                <a:ea typeface="黑体" panose="02010609060101010101" charset="-122"/>
              </a:rPr>
              <a:t>柱体</a:t>
            </a:r>
            <a:endParaRPr lang="zh-CN" altLang="en-US" sz="2600">
              <a:solidFill>
                <a:srgbClr val="0F4DD9"/>
              </a:solidFill>
              <a:latin typeface="黑体" panose="02010609060101010101" charset="-122"/>
              <a:ea typeface="黑体" panose="02010609060101010101" charset="-122"/>
            </a:endParaRPr>
          </a:p>
        </p:txBody>
      </p:sp>
      <p:grpSp>
        <p:nvGrpSpPr>
          <p:cNvPr id="55315" name="组合 55314"/>
          <p:cNvGrpSpPr/>
          <p:nvPr>
            <p:custDataLst>
              <p:tags r:id="rId2"/>
            </p:custDataLst>
          </p:nvPr>
        </p:nvGrpSpPr>
        <p:grpSpPr>
          <a:xfrm>
            <a:off x="3971290" y="3176905"/>
            <a:ext cx="1583690" cy="1520825"/>
            <a:chOff x="383" y="2256"/>
            <a:chExt cx="1537" cy="1536"/>
          </a:xfrm>
        </p:grpSpPr>
        <p:grpSp>
          <p:nvGrpSpPr>
            <p:cNvPr id="55316" name="组合 55315"/>
            <p:cNvGrpSpPr/>
            <p:nvPr/>
          </p:nvGrpSpPr>
          <p:grpSpPr>
            <a:xfrm>
              <a:off x="383" y="2256"/>
              <a:ext cx="1536" cy="1294"/>
              <a:chOff x="383" y="2256"/>
              <a:chExt cx="1536" cy="1294"/>
            </a:xfrm>
          </p:grpSpPr>
          <p:sp>
            <p:nvSpPr>
              <p:cNvPr id="55317" name="任意多边形 55316"/>
              <p:cNvSpPr/>
              <p:nvPr>
                <p:custDataLst>
                  <p:tags r:id="rId3"/>
                </p:custDataLst>
              </p:nvPr>
            </p:nvSpPr>
            <p:spPr>
              <a:xfrm rot="-10768250" flipH="1">
                <a:off x="383" y="2398"/>
                <a:ext cx="1536" cy="1152"/>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solidFill>
                <a:srgbClr val="537AFA"/>
              </a:solidFill>
              <a:ln w="38100" cap="flat" cmpd="sng">
                <a:solidFill>
                  <a:srgbClr val="0F4DD9"/>
                </a:solidFill>
                <a:prstDash val="solid"/>
                <a:miter/>
                <a:headEnd type="none" w="med" len="med"/>
                <a:tailEnd type="none" w="med" len="med"/>
              </a:ln>
            </p:spPr>
            <p:txBody>
              <a:bodyPr/>
              <a:lstStyle/>
              <a:p>
                <a:endParaRPr lang="zh-CN" altLang="en-US" sz="2000" b="1"/>
              </a:p>
            </p:txBody>
          </p:sp>
          <p:sp>
            <p:nvSpPr>
              <p:cNvPr id="55318" name="椭圆 55317"/>
              <p:cNvSpPr/>
              <p:nvPr>
                <p:custDataLst>
                  <p:tags r:id="rId4"/>
                </p:custDataLst>
              </p:nvPr>
            </p:nvSpPr>
            <p:spPr>
              <a:xfrm>
                <a:off x="768" y="2256"/>
                <a:ext cx="768" cy="240"/>
              </a:xfrm>
              <a:prstGeom prst="ellipse">
                <a:avLst/>
              </a:prstGeom>
              <a:solidFill>
                <a:srgbClr val="0F4DD9"/>
              </a:solidFill>
              <a:ln w="38100" cap="flat" cmpd="sng">
                <a:solidFill>
                  <a:srgbClr val="0F4DD9"/>
                </a:solidFill>
                <a:prstDash val="solid"/>
                <a:headEnd type="none" w="med" len="med"/>
                <a:tailEnd type="none" w="med" len="med"/>
              </a:ln>
            </p:spPr>
            <p:txBody>
              <a:bodyPr/>
              <a:lstStyle/>
              <a:p>
                <a:endParaRPr lang="zh-CN" altLang="en-US" sz="2000" b="1"/>
              </a:p>
            </p:txBody>
          </p:sp>
        </p:grpSp>
        <p:sp>
          <p:nvSpPr>
            <p:cNvPr id="55319" name="椭圆 55318"/>
            <p:cNvSpPr/>
            <p:nvPr>
              <p:custDataLst>
                <p:tags r:id="rId5"/>
              </p:custDataLst>
            </p:nvPr>
          </p:nvSpPr>
          <p:spPr>
            <a:xfrm>
              <a:off x="384" y="3312"/>
              <a:ext cx="1536" cy="480"/>
            </a:xfrm>
            <a:prstGeom prst="ellipse">
              <a:avLst/>
            </a:prstGeom>
            <a:solidFill>
              <a:srgbClr val="0F4DD9"/>
            </a:solidFill>
            <a:ln w="38100" cap="flat" cmpd="sng">
              <a:solidFill>
                <a:srgbClr val="0F4DD9"/>
              </a:solidFill>
              <a:prstDash val="solid"/>
              <a:headEnd type="none" w="med" len="med"/>
              <a:tailEnd type="none" w="med" len="med"/>
            </a:ln>
          </p:spPr>
          <p:txBody>
            <a:bodyPr/>
            <a:lstStyle/>
            <a:p>
              <a:endParaRPr lang="zh-CN" altLang="en-US" sz="2000" b="1"/>
            </a:p>
          </p:txBody>
        </p:sp>
      </p:grpSp>
      <p:grpSp>
        <p:nvGrpSpPr>
          <p:cNvPr id="14" name="组合 13"/>
          <p:cNvGrpSpPr/>
          <p:nvPr/>
        </p:nvGrpSpPr>
        <p:grpSpPr>
          <a:xfrm>
            <a:off x="5730240" y="3065780"/>
            <a:ext cx="1744345" cy="2108835"/>
            <a:chOff x="9924" y="5178"/>
            <a:chExt cx="3152" cy="3810"/>
          </a:xfrm>
        </p:grpSpPr>
        <p:sp>
          <p:nvSpPr>
            <p:cNvPr id="9" name="任意多边形 8"/>
            <p:cNvSpPr/>
            <p:nvPr/>
          </p:nvSpPr>
          <p:spPr>
            <a:xfrm>
              <a:off x="9926" y="5234"/>
              <a:ext cx="2294" cy="3206"/>
            </a:xfrm>
            <a:custGeom>
              <a:avLst/>
              <a:gdLst>
                <a:gd name="connisteX0" fmla="*/ 804545 w 1456690"/>
                <a:gd name="connsiteY0" fmla="*/ 0 h 2035810"/>
                <a:gd name="connisteX1" fmla="*/ 1456690 w 1456690"/>
                <a:gd name="connsiteY1" fmla="*/ 384175 h 2035810"/>
                <a:gd name="connisteX2" fmla="*/ 1334770 w 1456690"/>
                <a:gd name="connsiteY2" fmla="*/ 2035810 h 2035810"/>
                <a:gd name="connisteX3" fmla="*/ 0 w 1456690"/>
                <a:gd name="connsiteY3" fmla="*/ 1280160 h 2035810"/>
                <a:gd name="connisteX4" fmla="*/ 804545 w 1456690"/>
                <a:gd name="connsiteY4" fmla="*/ 0 h 203581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456690" h="2035810">
                  <a:moveTo>
                    <a:pt x="804545" y="0"/>
                  </a:moveTo>
                  <a:lnTo>
                    <a:pt x="1456690" y="384175"/>
                  </a:lnTo>
                  <a:lnTo>
                    <a:pt x="1334770" y="2035810"/>
                  </a:lnTo>
                  <a:lnTo>
                    <a:pt x="0" y="1280160"/>
                  </a:lnTo>
                  <a:lnTo>
                    <a:pt x="804545" y="0"/>
                  </a:lnTo>
                  <a:close/>
                </a:path>
              </a:pathLst>
            </a:custGeom>
            <a:solidFill>
              <a:srgbClr val="5075F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任意多边形 11"/>
            <p:cNvSpPr/>
            <p:nvPr/>
          </p:nvSpPr>
          <p:spPr>
            <a:xfrm>
              <a:off x="11243" y="5178"/>
              <a:ext cx="1509" cy="627"/>
            </a:xfrm>
            <a:custGeom>
              <a:avLst/>
              <a:gdLst>
                <a:gd name="connisteX0" fmla="*/ 0 w 938530"/>
                <a:gd name="connsiteY0" fmla="*/ 18415 h 384175"/>
                <a:gd name="connisteX1" fmla="*/ 633730 w 938530"/>
                <a:gd name="connsiteY1" fmla="*/ 384175 h 384175"/>
                <a:gd name="connisteX2" fmla="*/ 938530 w 938530"/>
                <a:gd name="connsiteY2" fmla="*/ 0 h 384175"/>
                <a:gd name="connisteX3" fmla="*/ 0 w 938530"/>
                <a:gd name="connsiteY3" fmla="*/ 18415 h 384175"/>
              </a:gdLst>
              <a:ahLst/>
              <a:cxnLst>
                <a:cxn ang="0">
                  <a:pos x="connisteX0" y="connsiteY0"/>
                </a:cxn>
                <a:cxn ang="0">
                  <a:pos x="connisteX1" y="connsiteY1"/>
                </a:cxn>
                <a:cxn ang="0">
                  <a:pos x="connisteX2" y="connsiteY2"/>
                </a:cxn>
                <a:cxn ang="0">
                  <a:pos x="connisteX3" y="connsiteY3"/>
                </a:cxn>
              </a:cxnLst>
              <a:rect l="l" t="t" r="r" b="b"/>
              <a:pathLst>
                <a:path w="938530" h="384175">
                  <a:moveTo>
                    <a:pt x="0" y="18415"/>
                  </a:moveTo>
                  <a:lnTo>
                    <a:pt x="633730" y="384175"/>
                  </a:lnTo>
                  <a:lnTo>
                    <a:pt x="938530" y="0"/>
                  </a:lnTo>
                  <a:lnTo>
                    <a:pt x="0" y="18415"/>
                  </a:lnTo>
                  <a:close/>
                </a:path>
              </a:pathLst>
            </a:custGeom>
            <a:solidFill>
              <a:srgbClr val="5075F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任意多边形 12"/>
            <p:cNvSpPr/>
            <p:nvPr/>
          </p:nvSpPr>
          <p:spPr>
            <a:xfrm>
              <a:off x="12055" y="5196"/>
              <a:ext cx="1018" cy="3245"/>
            </a:xfrm>
            <a:custGeom>
              <a:avLst/>
              <a:gdLst>
                <a:gd name="connisteX0" fmla="*/ 109855 w 646430"/>
                <a:gd name="connsiteY0" fmla="*/ 390525 h 2060575"/>
                <a:gd name="connisteX1" fmla="*/ 0 w 646430"/>
                <a:gd name="connsiteY1" fmla="*/ 2060575 h 2060575"/>
                <a:gd name="connisteX2" fmla="*/ 646430 w 646430"/>
                <a:gd name="connsiteY2" fmla="*/ 1298575 h 2060575"/>
                <a:gd name="connisteX3" fmla="*/ 438785 w 646430"/>
                <a:gd name="connsiteY3" fmla="*/ 0 h 2060575"/>
                <a:gd name="connisteX4" fmla="*/ 109855 w 646430"/>
                <a:gd name="connsiteY4" fmla="*/ 390525 h 206057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646430" h="2060575">
                  <a:moveTo>
                    <a:pt x="109855" y="390525"/>
                  </a:moveTo>
                  <a:lnTo>
                    <a:pt x="0" y="2060575"/>
                  </a:lnTo>
                  <a:lnTo>
                    <a:pt x="646430" y="1298575"/>
                  </a:lnTo>
                  <a:lnTo>
                    <a:pt x="438785" y="0"/>
                  </a:lnTo>
                  <a:lnTo>
                    <a:pt x="109855" y="390525"/>
                  </a:lnTo>
                  <a:close/>
                </a:path>
              </a:pathLst>
            </a:custGeom>
            <a:solidFill>
              <a:srgbClr val="537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6" name="组合 5"/>
            <p:cNvGrpSpPr/>
            <p:nvPr/>
          </p:nvGrpSpPr>
          <p:grpSpPr>
            <a:xfrm>
              <a:off x="9924" y="5180"/>
              <a:ext cx="3152" cy="3809"/>
              <a:chOff x="10668" y="5234"/>
              <a:chExt cx="3152" cy="3809"/>
            </a:xfrm>
          </p:grpSpPr>
          <p:sp>
            <p:nvSpPr>
              <p:cNvPr id="33798" name="直接连接符 33797"/>
              <p:cNvSpPr/>
              <p:nvPr/>
            </p:nvSpPr>
            <p:spPr>
              <a:xfrm rot="3120000" flipV="1">
                <a:off x="10606" y="7435"/>
                <a:ext cx="2268" cy="948"/>
              </a:xfrm>
              <a:prstGeom prst="line">
                <a:avLst/>
              </a:prstGeom>
              <a:ln w="38100" cap="flat" cmpd="sng">
                <a:solidFill>
                  <a:srgbClr val="0F4DD9"/>
                </a:solidFill>
                <a:prstDash val="solid"/>
                <a:headEnd type="none" w="med" len="med"/>
                <a:tailEnd type="none" w="med" len="med"/>
              </a:ln>
            </p:spPr>
            <p:txBody>
              <a:bodyPr/>
              <a:lstStyle/>
              <a:p/>
            </p:txBody>
          </p:sp>
          <p:sp>
            <p:nvSpPr>
              <p:cNvPr id="33799" name="直接连接符 33798"/>
              <p:cNvSpPr/>
              <p:nvPr/>
            </p:nvSpPr>
            <p:spPr>
              <a:xfrm flipV="1">
                <a:off x="12776" y="7305"/>
                <a:ext cx="1044" cy="1205"/>
              </a:xfrm>
              <a:prstGeom prst="line">
                <a:avLst/>
              </a:prstGeom>
              <a:ln w="38100" cap="flat" cmpd="sng">
                <a:solidFill>
                  <a:srgbClr val="0F4DD9"/>
                </a:solidFill>
                <a:prstDash val="solid"/>
                <a:headEnd type="none" w="med" len="med"/>
                <a:tailEnd type="none" w="med" len="med"/>
              </a:ln>
            </p:spPr>
            <p:txBody>
              <a:bodyPr/>
              <a:lstStyle/>
              <a:p/>
            </p:txBody>
          </p:sp>
          <p:sp>
            <p:nvSpPr>
              <p:cNvPr id="33800" name="直接连接符 33799"/>
              <p:cNvSpPr/>
              <p:nvPr/>
            </p:nvSpPr>
            <p:spPr>
              <a:xfrm>
                <a:off x="10753" y="7306"/>
                <a:ext cx="3060" cy="1"/>
              </a:xfrm>
              <a:prstGeom prst="line">
                <a:avLst/>
              </a:prstGeom>
              <a:ln w="19050" cap="flat" cmpd="sng">
                <a:solidFill>
                  <a:srgbClr val="0F4DD9"/>
                </a:solidFill>
                <a:prstDash val="dash"/>
                <a:headEnd type="none" w="med" len="med"/>
                <a:tailEnd type="none" w="med" len="med"/>
              </a:ln>
            </p:spPr>
            <p:txBody>
              <a:bodyPr/>
              <a:lstStyle/>
              <a:p/>
            </p:txBody>
          </p:sp>
          <p:sp>
            <p:nvSpPr>
              <p:cNvPr id="33802" name="直接连接符 33801"/>
              <p:cNvSpPr/>
              <p:nvPr/>
            </p:nvSpPr>
            <p:spPr>
              <a:xfrm flipV="1">
                <a:off x="10668" y="5235"/>
                <a:ext cx="1281" cy="2070"/>
              </a:xfrm>
              <a:prstGeom prst="line">
                <a:avLst/>
              </a:prstGeom>
              <a:ln w="38100" cap="flat" cmpd="sng">
                <a:solidFill>
                  <a:srgbClr val="0F4DD9"/>
                </a:solidFill>
                <a:prstDash val="solid"/>
                <a:headEnd type="none" w="med" len="med"/>
                <a:tailEnd type="none" w="med" len="med"/>
              </a:ln>
            </p:spPr>
            <p:txBody>
              <a:bodyPr/>
              <a:lstStyle/>
              <a:p/>
            </p:txBody>
          </p:sp>
          <p:sp>
            <p:nvSpPr>
              <p:cNvPr id="33803" name="直接连接符 33802"/>
              <p:cNvSpPr/>
              <p:nvPr/>
            </p:nvSpPr>
            <p:spPr>
              <a:xfrm>
                <a:off x="11901" y="5241"/>
                <a:ext cx="1064" cy="627"/>
              </a:xfrm>
              <a:prstGeom prst="line">
                <a:avLst/>
              </a:prstGeom>
              <a:ln w="38100" cap="flat" cmpd="sng">
                <a:solidFill>
                  <a:srgbClr val="0F4DD9"/>
                </a:solidFill>
                <a:prstDash val="solid"/>
                <a:headEnd type="none" w="med" len="med"/>
                <a:tailEnd type="none" w="med" len="med"/>
              </a:ln>
            </p:spPr>
            <p:txBody>
              <a:bodyPr/>
              <a:lstStyle/>
              <a:p/>
            </p:txBody>
          </p:sp>
          <p:sp>
            <p:nvSpPr>
              <p:cNvPr id="33804" name="直接连接符 33803"/>
              <p:cNvSpPr/>
              <p:nvPr/>
            </p:nvSpPr>
            <p:spPr>
              <a:xfrm flipV="1">
                <a:off x="12965" y="5242"/>
                <a:ext cx="530" cy="624"/>
              </a:xfrm>
              <a:prstGeom prst="line">
                <a:avLst/>
              </a:prstGeom>
              <a:ln w="38100" cap="flat" cmpd="sng">
                <a:solidFill>
                  <a:srgbClr val="0F4DD9"/>
                </a:solidFill>
                <a:prstDash val="solid"/>
                <a:headEnd type="none" w="med" len="med"/>
                <a:tailEnd type="none" w="med" len="med"/>
              </a:ln>
            </p:spPr>
            <p:txBody>
              <a:bodyPr/>
              <a:lstStyle/>
              <a:p/>
            </p:txBody>
          </p:sp>
          <p:sp>
            <p:nvSpPr>
              <p:cNvPr id="33806" name="直接连接符 33805"/>
              <p:cNvSpPr/>
              <p:nvPr/>
            </p:nvSpPr>
            <p:spPr>
              <a:xfrm>
                <a:off x="11938" y="5241"/>
                <a:ext cx="1603" cy="1"/>
              </a:xfrm>
              <a:prstGeom prst="line">
                <a:avLst/>
              </a:prstGeom>
              <a:ln w="38100" cap="flat" cmpd="sng">
                <a:solidFill>
                  <a:srgbClr val="0F4DD9"/>
                </a:solidFill>
                <a:prstDash val="solid"/>
                <a:headEnd type="none" w="med" len="med"/>
                <a:tailEnd type="none" w="med" len="med"/>
              </a:ln>
            </p:spPr>
            <p:txBody>
              <a:bodyPr/>
              <a:lstStyle/>
              <a:p/>
            </p:txBody>
          </p:sp>
          <p:sp>
            <p:nvSpPr>
              <p:cNvPr id="33807" name="直接连接符 33806"/>
              <p:cNvSpPr/>
              <p:nvPr/>
            </p:nvSpPr>
            <p:spPr>
              <a:xfrm flipV="1">
                <a:off x="12776" y="5867"/>
                <a:ext cx="189" cy="2643"/>
              </a:xfrm>
              <a:prstGeom prst="line">
                <a:avLst/>
              </a:prstGeom>
              <a:ln w="38100" cap="flat" cmpd="sng">
                <a:solidFill>
                  <a:srgbClr val="0F4DD9"/>
                </a:solidFill>
                <a:prstDash val="solid"/>
                <a:headEnd type="none" w="med" len="med"/>
                <a:tailEnd type="none" w="med" len="med"/>
              </a:ln>
            </p:spPr>
            <p:txBody>
              <a:bodyPr/>
              <a:lstStyle/>
              <a:p/>
            </p:txBody>
          </p:sp>
          <p:sp>
            <p:nvSpPr>
              <p:cNvPr id="33808" name="直接连接符 33807"/>
              <p:cNvSpPr/>
              <p:nvPr/>
            </p:nvSpPr>
            <p:spPr>
              <a:xfrm flipH="1" flipV="1">
                <a:off x="13496" y="5234"/>
                <a:ext cx="325" cy="2075"/>
              </a:xfrm>
              <a:prstGeom prst="line">
                <a:avLst/>
              </a:prstGeom>
              <a:ln w="38100" cap="flat" cmpd="sng">
                <a:solidFill>
                  <a:srgbClr val="0F4DD9"/>
                </a:solidFill>
                <a:prstDash val="solid"/>
                <a:headEnd type="none" w="med" len="med"/>
                <a:tailEnd type="none" w="med" len="med"/>
              </a:ln>
            </p:spPr>
            <p:txBody>
              <a:bodyPr/>
              <a:lstStyle/>
              <a:p/>
            </p:txBody>
          </p:sp>
        </p:grpSp>
      </p:grpSp>
      <p:sp>
        <p:nvSpPr>
          <p:cNvPr id="55310" name="矩形 55309"/>
          <p:cNvSpPr/>
          <p:nvPr>
            <p:custDataLst>
              <p:tags r:id="rId6"/>
            </p:custDataLst>
          </p:nvPr>
        </p:nvSpPr>
        <p:spPr>
          <a:xfrm>
            <a:off x="4664710" y="5266844"/>
            <a:ext cx="2159635" cy="891540"/>
          </a:xfrm>
          <a:prstGeom prst="rect">
            <a:avLst/>
          </a:prstGeom>
          <a:noFill/>
          <a:ln w="9525">
            <a:noFill/>
          </a:ln>
        </p:spPr>
        <p:txBody>
          <a:bodyPr>
            <a:spAutoFit/>
          </a:bodyPr>
          <a:lstStyle/>
          <a:p>
            <a:pPr algn="ctr">
              <a:spcBef>
                <a:spcPct val="0"/>
              </a:spcBef>
            </a:pPr>
            <a:r>
              <a:rPr lang="zh-CN" altLang="en-US" sz="2600">
                <a:latin typeface="黑体" panose="02010609060101010101" charset="-122"/>
                <a:ea typeface="黑体" panose="02010609060101010101" charset="-122"/>
              </a:rPr>
              <a:t>圆台与棱台统称为</a:t>
            </a:r>
            <a:r>
              <a:rPr lang="zh-CN" altLang="en-US" sz="2600">
                <a:solidFill>
                  <a:srgbClr val="0F4DD9"/>
                </a:solidFill>
                <a:latin typeface="黑体" panose="02010609060101010101" charset="-122"/>
                <a:ea typeface="黑体" panose="02010609060101010101" charset="-122"/>
              </a:rPr>
              <a:t>台体</a:t>
            </a:r>
            <a:endParaRPr lang="zh-CN" altLang="en-US" sz="2600">
              <a:solidFill>
                <a:srgbClr val="0F4DD9"/>
              </a:solidFill>
              <a:latin typeface="黑体" panose="02010609060101010101" charset="-122"/>
              <a:ea typeface="黑体" panose="02010609060101010101" charset="-122"/>
            </a:endParaRPr>
          </a:p>
        </p:txBody>
      </p:sp>
      <p:grpSp>
        <p:nvGrpSpPr>
          <p:cNvPr id="55301" name="组合 55300"/>
          <p:cNvGrpSpPr/>
          <p:nvPr>
            <p:custDataLst>
              <p:tags r:id="rId7"/>
            </p:custDataLst>
          </p:nvPr>
        </p:nvGrpSpPr>
        <p:grpSpPr>
          <a:xfrm>
            <a:off x="7976870" y="3112770"/>
            <a:ext cx="1558925" cy="1671955"/>
            <a:chOff x="4320" y="3120"/>
            <a:chExt cx="1152" cy="1008"/>
          </a:xfrm>
        </p:grpSpPr>
        <p:sp>
          <p:nvSpPr>
            <p:cNvPr id="55302" name="等腰三角形 55301"/>
            <p:cNvSpPr/>
            <p:nvPr>
              <p:custDataLst>
                <p:tags r:id="rId8"/>
              </p:custDataLst>
            </p:nvPr>
          </p:nvSpPr>
          <p:spPr>
            <a:xfrm>
              <a:off x="4368" y="3120"/>
              <a:ext cx="1056" cy="768"/>
            </a:xfrm>
            <a:prstGeom prst="triangle">
              <a:avLst>
                <a:gd name="adj" fmla="val 50000"/>
              </a:avLst>
            </a:prstGeom>
            <a:solidFill>
              <a:srgbClr val="537AFA"/>
            </a:solidFill>
            <a:ln w="9525" cap="flat" cmpd="sng">
              <a:solidFill>
                <a:srgbClr val="0F4DD9"/>
              </a:solidFill>
              <a:prstDash val="solid"/>
              <a:miter/>
              <a:headEnd type="none" w="med" len="med"/>
              <a:tailEnd type="none" w="med" len="med"/>
            </a:ln>
          </p:spPr>
          <p:txBody>
            <a:bodyPr/>
            <a:lstStyle/>
            <a:p>
              <a:endParaRPr lang="zh-CN" altLang="en-US" sz="2000" b="1"/>
            </a:p>
          </p:txBody>
        </p:sp>
        <p:sp>
          <p:nvSpPr>
            <p:cNvPr id="55303" name="椭圆 55302"/>
            <p:cNvSpPr/>
            <p:nvPr>
              <p:custDataLst>
                <p:tags r:id="rId9"/>
              </p:custDataLst>
            </p:nvPr>
          </p:nvSpPr>
          <p:spPr>
            <a:xfrm>
              <a:off x="4320" y="3792"/>
              <a:ext cx="1152" cy="336"/>
            </a:xfrm>
            <a:prstGeom prst="ellipse">
              <a:avLst/>
            </a:prstGeom>
            <a:solidFill>
              <a:srgbClr val="537AFA"/>
            </a:solidFill>
            <a:ln w="9525" cap="flat" cmpd="sng">
              <a:solidFill>
                <a:srgbClr val="0F4DD9"/>
              </a:solidFill>
              <a:prstDash val="solid"/>
              <a:headEnd type="none" w="med" len="med"/>
              <a:tailEnd type="none" w="med" len="med"/>
            </a:ln>
          </p:spPr>
          <p:txBody>
            <a:bodyPr/>
            <a:lstStyle/>
            <a:p>
              <a:endParaRPr lang="zh-CN" altLang="en-US" sz="2000" b="1"/>
            </a:p>
          </p:txBody>
        </p:sp>
      </p:grpSp>
      <p:grpSp>
        <p:nvGrpSpPr>
          <p:cNvPr id="47" name="组合 46"/>
          <p:cNvGrpSpPr/>
          <p:nvPr/>
        </p:nvGrpSpPr>
        <p:grpSpPr>
          <a:xfrm>
            <a:off x="9732645" y="3066415"/>
            <a:ext cx="1675130" cy="1764665"/>
            <a:chOff x="15327" y="4694"/>
            <a:chExt cx="2638" cy="2779"/>
          </a:xfrm>
        </p:grpSpPr>
        <p:sp>
          <p:nvSpPr>
            <p:cNvPr id="41" name="任意多边形 40"/>
            <p:cNvSpPr/>
            <p:nvPr/>
          </p:nvSpPr>
          <p:spPr>
            <a:xfrm>
              <a:off x="15350" y="4773"/>
              <a:ext cx="1068" cy="2700"/>
            </a:xfrm>
            <a:custGeom>
              <a:avLst/>
              <a:gdLst>
                <a:gd name="connisteX0" fmla="*/ 0 w 678180"/>
                <a:gd name="connsiteY0" fmla="*/ 1272540 h 1714500"/>
                <a:gd name="connisteX1" fmla="*/ 678180 w 678180"/>
                <a:gd name="connsiteY1" fmla="*/ 0 h 1714500"/>
                <a:gd name="connisteX2" fmla="*/ 510540 w 678180"/>
                <a:gd name="connsiteY2" fmla="*/ 1714500 h 1714500"/>
                <a:gd name="connisteX3" fmla="*/ 0 w 678180"/>
                <a:gd name="connsiteY3" fmla="*/ 1272540 h 1714500"/>
              </a:gdLst>
              <a:ahLst/>
              <a:cxnLst>
                <a:cxn ang="0">
                  <a:pos x="connisteX0" y="connsiteY0"/>
                </a:cxn>
                <a:cxn ang="0">
                  <a:pos x="connisteX1" y="connsiteY1"/>
                </a:cxn>
                <a:cxn ang="0">
                  <a:pos x="connisteX2" y="connsiteY2"/>
                </a:cxn>
                <a:cxn ang="0">
                  <a:pos x="connisteX3" y="connsiteY3"/>
                </a:cxn>
              </a:cxnLst>
              <a:rect l="l" t="t" r="r" b="b"/>
              <a:pathLst>
                <a:path w="678180" h="1714500">
                  <a:moveTo>
                    <a:pt x="0" y="1272540"/>
                  </a:moveTo>
                  <a:lnTo>
                    <a:pt x="678180" y="0"/>
                  </a:lnTo>
                  <a:lnTo>
                    <a:pt x="510540" y="1714500"/>
                  </a:lnTo>
                  <a:lnTo>
                    <a:pt x="0" y="1272540"/>
                  </a:lnTo>
                  <a:close/>
                </a:path>
              </a:pathLst>
            </a:custGeom>
            <a:solidFill>
              <a:srgbClr val="537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4" name="任意多边形 43"/>
            <p:cNvSpPr/>
            <p:nvPr/>
          </p:nvSpPr>
          <p:spPr>
            <a:xfrm>
              <a:off x="16204" y="4708"/>
              <a:ext cx="1123" cy="2736"/>
            </a:xfrm>
            <a:custGeom>
              <a:avLst/>
              <a:gdLst>
                <a:gd name="connisteX0" fmla="*/ 0 w 713105"/>
                <a:gd name="connsiteY0" fmla="*/ 1737360 h 1737360"/>
                <a:gd name="connisteX1" fmla="*/ 713105 w 713105"/>
                <a:gd name="connsiteY1" fmla="*/ 1737360 h 1737360"/>
                <a:gd name="connisteX2" fmla="*/ 158115 w 713105"/>
                <a:gd name="connsiteY2" fmla="*/ 0 h 1737360"/>
                <a:gd name="connisteX3" fmla="*/ 0 w 713105"/>
                <a:gd name="connsiteY3" fmla="*/ 1737360 h 1737360"/>
              </a:gdLst>
              <a:ahLst/>
              <a:cxnLst>
                <a:cxn ang="0">
                  <a:pos x="connisteX0" y="connsiteY0"/>
                </a:cxn>
                <a:cxn ang="0">
                  <a:pos x="connisteX1" y="connsiteY1"/>
                </a:cxn>
                <a:cxn ang="0">
                  <a:pos x="connisteX2" y="connsiteY2"/>
                </a:cxn>
                <a:cxn ang="0">
                  <a:pos x="connisteX3" y="connsiteY3"/>
                </a:cxn>
              </a:cxnLst>
              <a:rect l="l" t="t" r="r" b="b"/>
              <a:pathLst>
                <a:path w="713105" h="1737360">
                  <a:moveTo>
                    <a:pt x="0" y="1737360"/>
                  </a:moveTo>
                  <a:lnTo>
                    <a:pt x="713105" y="1737360"/>
                  </a:lnTo>
                  <a:lnTo>
                    <a:pt x="158115" y="0"/>
                  </a:lnTo>
                  <a:lnTo>
                    <a:pt x="0" y="1737360"/>
                  </a:lnTo>
                  <a:close/>
                </a:path>
              </a:pathLst>
            </a:custGeom>
            <a:solidFill>
              <a:srgbClr val="537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6" name="任意多边形 45"/>
            <p:cNvSpPr/>
            <p:nvPr/>
          </p:nvSpPr>
          <p:spPr>
            <a:xfrm>
              <a:off x="16451" y="4698"/>
              <a:ext cx="1488" cy="2746"/>
            </a:xfrm>
            <a:custGeom>
              <a:avLst/>
              <a:gdLst>
                <a:gd name="connisteX0" fmla="*/ 542925 w 944880"/>
                <a:gd name="connsiteY0" fmla="*/ 1743710 h 1743710"/>
                <a:gd name="connisteX1" fmla="*/ 0 w 944880"/>
                <a:gd name="connsiteY1" fmla="*/ 0 h 1743710"/>
                <a:gd name="connisteX2" fmla="*/ 944880 w 944880"/>
                <a:gd name="connsiteY2" fmla="*/ 1334770 h 1743710"/>
                <a:gd name="connisteX3" fmla="*/ 542925 w 944880"/>
                <a:gd name="connsiteY3" fmla="*/ 1743710 h 1743710"/>
              </a:gdLst>
              <a:ahLst/>
              <a:cxnLst>
                <a:cxn ang="0">
                  <a:pos x="connisteX0" y="connsiteY0"/>
                </a:cxn>
                <a:cxn ang="0">
                  <a:pos x="connisteX1" y="connsiteY1"/>
                </a:cxn>
                <a:cxn ang="0">
                  <a:pos x="connisteX2" y="connsiteY2"/>
                </a:cxn>
                <a:cxn ang="0">
                  <a:pos x="connisteX3" y="connsiteY3"/>
                </a:cxn>
              </a:cxnLst>
              <a:rect l="l" t="t" r="r" b="b"/>
              <a:pathLst>
                <a:path w="944880" h="1743710">
                  <a:moveTo>
                    <a:pt x="542925" y="1743710"/>
                  </a:moveTo>
                  <a:lnTo>
                    <a:pt x="0" y="0"/>
                  </a:lnTo>
                  <a:lnTo>
                    <a:pt x="944880" y="1334770"/>
                  </a:lnTo>
                  <a:lnTo>
                    <a:pt x="542925" y="1743710"/>
                  </a:lnTo>
                  <a:close/>
                </a:path>
              </a:pathLst>
            </a:custGeom>
            <a:solidFill>
              <a:srgbClr val="537AF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40" name="组合 39"/>
            <p:cNvGrpSpPr/>
            <p:nvPr/>
          </p:nvGrpSpPr>
          <p:grpSpPr>
            <a:xfrm>
              <a:off x="15327" y="4694"/>
              <a:ext cx="2638" cy="2779"/>
              <a:chOff x="15327" y="4694"/>
              <a:chExt cx="2638" cy="2779"/>
            </a:xfrm>
          </p:grpSpPr>
          <p:sp>
            <p:nvSpPr>
              <p:cNvPr id="16" name="直接连接符 15"/>
              <p:cNvSpPr/>
              <p:nvPr/>
            </p:nvSpPr>
            <p:spPr>
              <a:xfrm>
                <a:off x="15327" y="6772"/>
                <a:ext cx="848" cy="693"/>
              </a:xfrm>
              <a:prstGeom prst="line">
                <a:avLst/>
              </a:prstGeom>
              <a:ln w="38100" cap="flat" cmpd="sng">
                <a:solidFill>
                  <a:srgbClr val="0F4DD9"/>
                </a:solidFill>
                <a:prstDash val="solid"/>
                <a:headEnd type="none" w="med" len="med"/>
                <a:tailEnd type="none" w="med" len="med"/>
              </a:ln>
            </p:spPr>
            <p:txBody>
              <a:bodyPr/>
              <a:lstStyle/>
              <a:p/>
            </p:txBody>
          </p:sp>
          <p:sp>
            <p:nvSpPr>
              <p:cNvPr id="19" name="直接连接符 18"/>
              <p:cNvSpPr/>
              <p:nvPr/>
            </p:nvSpPr>
            <p:spPr>
              <a:xfrm>
                <a:off x="16740" y="6478"/>
                <a:ext cx="1136" cy="294"/>
              </a:xfrm>
              <a:prstGeom prst="line">
                <a:avLst/>
              </a:prstGeom>
              <a:ln w="12700" cap="flat" cmpd="sng">
                <a:solidFill>
                  <a:srgbClr val="0F4DD9"/>
                </a:solidFill>
                <a:prstDash val="dash"/>
                <a:headEnd type="none" w="med" len="med"/>
                <a:tailEnd type="none" w="med" len="med"/>
              </a:ln>
            </p:spPr>
            <p:txBody>
              <a:bodyPr/>
              <a:lstStyle/>
              <a:p/>
            </p:txBody>
          </p:sp>
          <p:sp>
            <p:nvSpPr>
              <p:cNvPr id="20" name="直接连接符 19"/>
              <p:cNvSpPr/>
              <p:nvPr/>
            </p:nvSpPr>
            <p:spPr>
              <a:xfrm flipV="1">
                <a:off x="15352" y="6478"/>
                <a:ext cx="1388" cy="294"/>
              </a:xfrm>
              <a:prstGeom prst="line">
                <a:avLst/>
              </a:prstGeom>
              <a:ln w="12700" cap="flat" cmpd="sng">
                <a:solidFill>
                  <a:srgbClr val="0F4DD9"/>
                </a:solidFill>
                <a:prstDash val="dash"/>
                <a:headEnd type="none" w="med" len="med"/>
                <a:tailEnd type="none" w="med" len="med"/>
              </a:ln>
            </p:spPr>
            <p:txBody>
              <a:bodyPr/>
              <a:lstStyle/>
              <a:p/>
            </p:txBody>
          </p:sp>
          <p:sp>
            <p:nvSpPr>
              <p:cNvPr id="21" name="直接连接符 20"/>
              <p:cNvSpPr/>
              <p:nvPr/>
            </p:nvSpPr>
            <p:spPr>
              <a:xfrm flipV="1">
                <a:off x="15327" y="4694"/>
                <a:ext cx="1105" cy="2075"/>
              </a:xfrm>
              <a:prstGeom prst="line">
                <a:avLst/>
              </a:prstGeom>
              <a:ln w="38100" cap="flat" cmpd="sng">
                <a:solidFill>
                  <a:srgbClr val="0F4DD9"/>
                </a:solidFill>
                <a:prstDash val="solid"/>
                <a:headEnd type="none" w="med" len="med"/>
                <a:tailEnd type="none" w="med" len="med"/>
              </a:ln>
            </p:spPr>
            <p:txBody>
              <a:bodyPr/>
              <a:lstStyle/>
              <a:p/>
            </p:txBody>
          </p:sp>
          <p:sp>
            <p:nvSpPr>
              <p:cNvPr id="22" name="直接连接符 21"/>
              <p:cNvSpPr/>
              <p:nvPr/>
            </p:nvSpPr>
            <p:spPr>
              <a:xfrm>
                <a:off x="16175" y="7465"/>
                <a:ext cx="1152" cy="1"/>
              </a:xfrm>
              <a:prstGeom prst="line">
                <a:avLst/>
              </a:prstGeom>
              <a:ln w="38100" cap="flat" cmpd="sng">
                <a:solidFill>
                  <a:srgbClr val="0F4DD9"/>
                </a:solidFill>
                <a:prstDash val="solid"/>
                <a:headEnd type="none" w="med" len="med"/>
                <a:tailEnd type="none" w="med" len="med"/>
              </a:ln>
            </p:spPr>
            <p:txBody>
              <a:bodyPr/>
              <a:lstStyle/>
              <a:p/>
            </p:txBody>
          </p:sp>
          <p:sp>
            <p:nvSpPr>
              <p:cNvPr id="24" name="直接连接符 23"/>
              <p:cNvSpPr/>
              <p:nvPr/>
            </p:nvSpPr>
            <p:spPr>
              <a:xfrm flipV="1">
                <a:off x="17327" y="6772"/>
                <a:ext cx="638" cy="692"/>
              </a:xfrm>
              <a:prstGeom prst="line">
                <a:avLst/>
              </a:prstGeom>
              <a:ln w="38100" cap="flat" cmpd="sng">
                <a:solidFill>
                  <a:srgbClr val="0F4DD9"/>
                </a:solidFill>
                <a:prstDash val="solid"/>
                <a:headEnd type="none" w="med" len="med"/>
                <a:tailEnd type="none" w="med" len="med"/>
              </a:ln>
            </p:spPr>
            <p:txBody>
              <a:bodyPr/>
              <a:lstStyle/>
              <a:p/>
            </p:txBody>
          </p:sp>
          <p:sp>
            <p:nvSpPr>
              <p:cNvPr id="34" name="直接连接符 33"/>
              <p:cNvSpPr/>
              <p:nvPr/>
            </p:nvSpPr>
            <p:spPr>
              <a:xfrm flipH="1" flipV="1">
                <a:off x="16432" y="4826"/>
                <a:ext cx="308" cy="1651"/>
              </a:xfrm>
              <a:prstGeom prst="line">
                <a:avLst/>
              </a:prstGeom>
              <a:ln w="12700" cap="flat" cmpd="sng">
                <a:solidFill>
                  <a:srgbClr val="0F4DD9"/>
                </a:solidFill>
                <a:prstDash val="dash"/>
                <a:headEnd type="none" w="med" len="med"/>
                <a:tailEnd type="none" w="med" len="med"/>
              </a:ln>
            </p:spPr>
            <p:txBody>
              <a:bodyPr/>
              <a:lstStyle/>
              <a:p/>
            </p:txBody>
          </p:sp>
          <p:sp>
            <p:nvSpPr>
              <p:cNvPr id="37" name="直接连接符 36"/>
              <p:cNvSpPr/>
              <p:nvPr/>
            </p:nvSpPr>
            <p:spPr>
              <a:xfrm flipV="1">
                <a:off x="16175" y="4694"/>
                <a:ext cx="256" cy="2741"/>
              </a:xfrm>
              <a:prstGeom prst="line">
                <a:avLst/>
              </a:prstGeom>
              <a:ln w="38100" cap="flat" cmpd="sng">
                <a:solidFill>
                  <a:srgbClr val="0F4DD9"/>
                </a:solidFill>
                <a:prstDash val="solid"/>
                <a:headEnd type="none" w="med" len="med"/>
                <a:tailEnd type="none" w="med" len="med"/>
              </a:ln>
            </p:spPr>
            <p:txBody>
              <a:bodyPr/>
              <a:lstStyle/>
              <a:p/>
            </p:txBody>
          </p:sp>
          <p:sp>
            <p:nvSpPr>
              <p:cNvPr id="38" name="直接连接符 37"/>
              <p:cNvSpPr/>
              <p:nvPr/>
            </p:nvSpPr>
            <p:spPr>
              <a:xfrm flipH="1" flipV="1">
                <a:off x="16431" y="4695"/>
                <a:ext cx="865" cy="2778"/>
              </a:xfrm>
              <a:prstGeom prst="line">
                <a:avLst/>
              </a:prstGeom>
              <a:ln w="38100" cap="flat" cmpd="sng">
                <a:solidFill>
                  <a:srgbClr val="0F4DD9"/>
                </a:solidFill>
                <a:prstDash val="solid"/>
                <a:headEnd type="none" w="med" len="med"/>
                <a:tailEnd type="none" w="med" len="med"/>
              </a:ln>
            </p:spPr>
            <p:txBody>
              <a:bodyPr/>
              <a:lstStyle/>
              <a:p/>
            </p:txBody>
          </p:sp>
          <p:sp>
            <p:nvSpPr>
              <p:cNvPr id="39" name="直接连接符 38"/>
              <p:cNvSpPr/>
              <p:nvPr/>
            </p:nvSpPr>
            <p:spPr>
              <a:xfrm flipH="1" flipV="1">
                <a:off x="16431" y="4694"/>
                <a:ext cx="1525" cy="2145"/>
              </a:xfrm>
              <a:prstGeom prst="line">
                <a:avLst/>
              </a:prstGeom>
              <a:ln w="38100" cap="flat" cmpd="sng">
                <a:solidFill>
                  <a:srgbClr val="0F4DD9"/>
                </a:solidFill>
                <a:prstDash val="solid"/>
                <a:headEnd type="none" w="med" len="med"/>
                <a:tailEnd type="none" w="med" len="med"/>
              </a:ln>
            </p:spPr>
            <p:txBody>
              <a:bodyPr/>
              <a:lstStyle/>
              <a:p/>
            </p:txBody>
          </p:sp>
        </p:grpSp>
      </p:grpSp>
      <p:sp>
        <p:nvSpPr>
          <p:cNvPr id="55312" name="矩形 55311"/>
          <p:cNvSpPr/>
          <p:nvPr>
            <p:custDataLst>
              <p:tags r:id="rId10"/>
            </p:custDataLst>
          </p:nvPr>
        </p:nvSpPr>
        <p:spPr>
          <a:xfrm>
            <a:off x="8523605" y="5266844"/>
            <a:ext cx="2150110" cy="891540"/>
          </a:xfrm>
          <a:prstGeom prst="rect">
            <a:avLst/>
          </a:prstGeom>
          <a:noFill/>
          <a:ln w="9525">
            <a:noFill/>
          </a:ln>
        </p:spPr>
        <p:txBody>
          <a:bodyPr>
            <a:spAutoFit/>
          </a:bodyPr>
          <a:lstStyle/>
          <a:p>
            <a:pPr algn="l">
              <a:spcBef>
                <a:spcPct val="0"/>
              </a:spcBef>
            </a:pPr>
            <a:r>
              <a:rPr lang="zh-CN" altLang="en-US" sz="2600">
                <a:solidFill>
                  <a:schemeClr val="tx1"/>
                </a:solidFill>
                <a:latin typeface="黑体" panose="02010609060101010101" charset="-122"/>
                <a:ea typeface="黑体" panose="02010609060101010101" charset="-122"/>
              </a:rPr>
              <a:t>圆锥与棱锥统称为</a:t>
            </a:r>
            <a:r>
              <a:rPr lang="zh-CN" altLang="en-US" sz="2600">
                <a:solidFill>
                  <a:srgbClr val="0F4DD9"/>
                </a:solidFill>
                <a:latin typeface="黑体" panose="02010609060101010101" charset="-122"/>
                <a:ea typeface="黑体" panose="02010609060101010101" charset="-122"/>
              </a:rPr>
              <a:t>锥体</a:t>
            </a:r>
            <a:endParaRPr lang="zh-CN" altLang="en-US" sz="2600">
              <a:solidFill>
                <a:srgbClr val="0F4DD9"/>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308"/>
                                        </p:tgtEl>
                                        <p:attrNameLst>
                                          <p:attrName>style.visibility</p:attrName>
                                        </p:attrNameLst>
                                      </p:cBhvr>
                                      <p:to>
                                        <p:strVal val="visible"/>
                                      </p:to>
                                    </p:set>
                                    <p:animEffect transition="in" filter="fade">
                                      <p:cBhvr>
                                        <p:cTn id="13" dur="500"/>
                                        <p:tgtEl>
                                          <p:spTgt spid="553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315"/>
                                        </p:tgtEl>
                                        <p:attrNameLst>
                                          <p:attrName>style.visibility</p:attrName>
                                        </p:attrNameLst>
                                      </p:cBhvr>
                                      <p:to>
                                        <p:strVal val="visible"/>
                                      </p:to>
                                    </p:set>
                                    <p:animEffect transition="in" filter="fade">
                                      <p:cBhvr>
                                        <p:cTn id="18" dur="500"/>
                                        <p:tgtEl>
                                          <p:spTgt spid="553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310"/>
                                        </p:tgtEl>
                                        <p:attrNameLst>
                                          <p:attrName>style.visibility</p:attrName>
                                        </p:attrNameLst>
                                      </p:cBhvr>
                                      <p:to>
                                        <p:strVal val="visible"/>
                                      </p:to>
                                    </p:set>
                                    <p:animEffect transition="in" filter="fade">
                                      <p:cBhvr>
                                        <p:cTn id="24" dur="500"/>
                                        <p:tgtEl>
                                          <p:spTgt spid="553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301"/>
                                        </p:tgtEl>
                                        <p:attrNameLst>
                                          <p:attrName>style.visibility</p:attrName>
                                        </p:attrNameLst>
                                      </p:cBhvr>
                                      <p:to>
                                        <p:strVal val="visible"/>
                                      </p:to>
                                    </p:set>
                                    <p:animEffect transition="in" filter="fade">
                                      <p:cBhvr>
                                        <p:cTn id="29" dur="500"/>
                                        <p:tgtEl>
                                          <p:spTgt spid="55301"/>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312"/>
                                        </p:tgtEl>
                                        <p:attrNameLst>
                                          <p:attrName>style.visibility</p:attrName>
                                        </p:attrNameLst>
                                      </p:cBhvr>
                                      <p:to>
                                        <p:strVal val="visible"/>
                                      </p:to>
                                    </p:set>
                                    <p:animEffect transition="in" filter="fade">
                                      <p:cBhvr>
                                        <p:cTn id="35" dur="500"/>
                                        <p:tgtEl>
                                          <p:spTgt spid="55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55308" grpId="0"/>
      <p:bldP spid="55310" grpId="0"/>
      <p:bldP spid="553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学习新知</a:t>
            </a:r>
            <a:endParaRPr lang="zh-CN" altLang="en-US"/>
          </a:p>
        </p:txBody>
      </p:sp>
      <p:sp>
        <p:nvSpPr>
          <p:cNvPr id="4" name="圆角矩形 3"/>
          <p:cNvSpPr/>
          <p:nvPr/>
        </p:nvSpPr>
        <p:spPr>
          <a:xfrm>
            <a:off x="692785" y="1172210"/>
            <a:ext cx="10794365" cy="1802765"/>
          </a:xfrm>
          <a:prstGeom prst="roundRect">
            <a:avLst/>
          </a:prstGeom>
          <a:solidFill>
            <a:srgbClr val="EAEFFE"/>
          </a:solid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621665" y="1311910"/>
            <a:ext cx="1590675" cy="521970"/>
          </a:xfrm>
          <a:prstGeom prst="rect">
            <a:avLst/>
          </a:prstGeom>
          <a:noFill/>
        </p:spPr>
        <p:txBody>
          <a:bodyPr wrap="square" rtlCol="0">
            <a:spAutoFit/>
          </a:bodyPr>
          <a:lstStyle/>
          <a:p>
            <a:r>
              <a:rPr lang="zh-CN" sz="2800" b="1">
                <a:solidFill>
                  <a:srgbClr val="0F4DD9"/>
                </a:solidFill>
                <a:latin typeface="黑体" panose="02010609060101010101" charset="-122"/>
                <a:ea typeface="黑体" panose="02010609060101010101" charset="-122"/>
                <a:cs typeface="Times New Roman" panose="02020603050405020304" pitchFamily="18" charset="0"/>
              </a:rPr>
              <a:t>【</a:t>
            </a:r>
            <a:r>
              <a:rPr lang="zh-CN" altLang="en-US" sz="2800" b="1">
                <a:solidFill>
                  <a:srgbClr val="0F4DD9"/>
                </a:solidFill>
                <a:latin typeface="黑体" panose="02010609060101010101" charset="-122"/>
                <a:ea typeface="黑体" panose="02010609060101010101" charset="-122"/>
                <a:cs typeface="Times New Roman" panose="02020603050405020304" pitchFamily="18" charset="0"/>
              </a:rPr>
              <a:t>探究</a:t>
            </a:r>
            <a:r>
              <a:rPr lang="zh-CN" sz="2800" b="1">
                <a:solidFill>
                  <a:srgbClr val="0F4DD9"/>
                </a:solidFill>
                <a:latin typeface="黑体" panose="02010609060101010101" charset="-122"/>
                <a:ea typeface="黑体" panose="02010609060101010101" charset="-122"/>
                <a:cs typeface="Times New Roman" panose="02020603050405020304" pitchFamily="18" charset="0"/>
              </a:rPr>
              <a:t>】</a:t>
            </a:r>
            <a:endParaRPr lang="zh-CN" sz="2800" b="1">
              <a:solidFill>
                <a:srgbClr val="0F4DD9"/>
              </a:solidFill>
              <a:latin typeface="黑体" panose="02010609060101010101" charset="-122"/>
              <a:ea typeface="黑体" panose="02010609060101010101" charset="-122"/>
              <a:cs typeface="Times New Roman" panose="02020603050405020304" pitchFamily="18" charset="0"/>
            </a:endParaRPr>
          </a:p>
        </p:txBody>
      </p:sp>
      <p:sp>
        <p:nvSpPr>
          <p:cNvPr id="5" name="文本框 4"/>
          <p:cNvSpPr txBox="1"/>
          <p:nvPr/>
        </p:nvSpPr>
        <p:spPr>
          <a:xfrm>
            <a:off x="2045970" y="1225550"/>
            <a:ext cx="9359265" cy="1651000"/>
          </a:xfrm>
          <a:prstGeom prst="rect">
            <a:avLst/>
          </a:prstGeom>
          <a:noFill/>
        </p:spPr>
        <p:txBody>
          <a:bodyPr wrap="square" rtlCol="0">
            <a:spAutoFit/>
          </a:bodyPr>
          <a:lstStyle/>
          <a:p>
            <a:pPr>
              <a:lnSpc>
                <a:spcPct val="130000"/>
              </a:lnSpc>
              <a:spcBef>
                <a:spcPct val="0"/>
              </a:spcBef>
              <a:spcAft>
                <a:spcPct val="0"/>
              </a:spcAft>
            </a:pPr>
            <a:r>
              <a:rPr lang="zh-CN" altLang="en-US" sz="2600">
                <a:latin typeface="黑体" panose="02010609060101010101" charset="-122"/>
                <a:ea typeface="黑体" panose="02010609060101010101" charset="-122"/>
                <a:sym typeface="+mn-ea"/>
              </a:rPr>
              <a:t>棱柱、棱锥与棱台都是多面体，它们在结构上有哪些相同点和不同点？当底面发生变化时，它们能否互相转化？圆柱、圆锥与圆台呢？</a:t>
            </a:r>
            <a:endParaRPr lang="zh-CN" altLang="en-US" sz="2600">
              <a:latin typeface="黑体" panose="02010609060101010101" charset="-122"/>
              <a:ea typeface="黑体" panose="02010609060101010101" charset="-122"/>
            </a:endParaRPr>
          </a:p>
        </p:txBody>
      </p:sp>
      <p:sp>
        <p:nvSpPr>
          <p:cNvPr id="57350" name="文本框 57349"/>
          <p:cNvSpPr txBox="1"/>
          <p:nvPr/>
        </p:nvSpPr>
        <p:spPr>
          <a:xfrm>
            <a:off x="3063240" y="4337685"/>
            <a:ext cx="1787525" cy="460375"/>
          </a:xfrm>
          <a:prstGeom prst="rect">
            <a:avLst/>
          </a:prstGeom>
          <a:noFill/>
          <a:ln w="9525">
            <a:noFill/>
          </a:ln>
        </p:spPr>
        <p:txBody>
          <a:bodyPr wrap="square">
            <a:spAutoFit/>
          </a:bodyPr>
          <a:lstStyle/>
          <a:p>
            <a:pPr algn="l">
              <a:spcBef>
                <a:spcPct val="0"/>
              </a:spcBef>
            </a:pPr>
            <a:r>
              <a:rPr lang="zh-CN" altLang="en-US" sz="2400">
                <a:solidFill>
                  <a:schemeClr val="tx1"/>
                </a:solidFill>
                <a:latin typeface="黑体" panose="02010609060101010101" charset="-122"/>
                <a:ea typeface="黑体" panose="02010609060101010101" charset="-122"/>
              </a:rPr>
              <a:t>上底面变小</a:t>
            </a:r>
            <a:endParaRPr lang="zh-CN" altLang="en-US" sz="2400">
              <a:solidFill>
                <a:schemeClr val="tx1"/>
              </a:solidFill>
              <a:latin typeface="黑体" panose="02010609060101010101" charset="-122"/>
              <a:ea typeface="黑体" panose="02010609060101010101" charset="-122"/>
            </a:endParaRPr>
          </a:p>
        </p:txBody>
      </p:sp>
      <p:sp>
        <p:nvSpPr>
          <p:cNvPr id="57351" name="文本框 57350"/>
          <p:cNvSpPr txBox="1"/>
          <p:nvPr/>
        </p:nvSpPr>
        <p:spPr>
          <a:xfrm>
            <a:off x="6333490" y="4264660"/>
            <a:ext cx="3150870" cy="460375"/>
          </a:xfrm>
          <a:prstGeom prst="rect">
            <a:avLst/>
          </a:prstGeom>
          <a:noFill/>
          <a:ln w="9525">
            <a:noFill/>
          </a:ln>
        </p:spPr>
        <p:txBody>
          <a:bodyPr wrap="square">
            <a:spAutoFit/>
          </a:bodyPr>
          <a:lstStyle/>
          <a:p>
            <a:pPr algn="ctr">
              <a:spcBef>
                <a:spcPct val="0"/>
              </a:spcBef>
            </a:pPr>
            <a:r>
              <a:rPr lang="zh-CN" altLang="en-US" sz="2400">
                <a:solidFill>
                  <a:schemeClr val="tx1"/>
                </a:solidFill>
                <a:latin typeface="黑体" panose="02010609060101010101" charset="-122"/>
                <a:ea typeface="黑体" panose="02010609060101010101" charset="-122"/>
              </a:rPr>
              <a:t>上底面缩小到一个点</a:t>
            </a:r>
            <a:endParaRPr lang="zh-CN" altLang="en-US" sz="2400">
              <a:solidFill>
                <a:schemeClr val="tx1"/>
              </a:solidFill>
              <a:latin typeface="黑体" panose="02010609060101010101" charset="-122"/>
              <a:ea typeface="黑体" panose="02010609060101010101" charset="-122"/>
            </a:endParaRPr>
          </a:p>
        </p:txBody>
      </p:sp>
      <p:sp>
        <p:nvSpPr>
          <p:cNvPr id="57352" name="文本框 57351"/>
          <p:cNvSpPr txBox="1"/>
          <p:nvPr/>
        </p:nvSpPr>
        <p:spPr>
          <a:xfrm>
            <a:off x="6882130" y="5128260"/>
            <a:ext cx="2053590" cy="460375"/>
          </a:xfrm>
          <a:prstGeom prst="rect">
            <a:avLst/>
          </a:prstGeom>
          <a:noFill/>
          <a:ln w="9525">
            <a:noFill/>
          </a:ln>
        </p:spPr>
        <p:txBody>
          <a:bodyPr wrap="square">
            <a:spAutoFit/>
          </a:bodyPr>
          <a:lstStyle/>
          <a:p>
            <a:pPr algn="ctr">
              <a:spcBef>
                <a:spcPct val="0"/>
              </a:spcBef>
            </a:pPr>
            <a:r>
              <a:rPr lang="zh-CN" altLang="en-US" sz="2400">
                <a:solidFill>
                  <a:schemeClr val="tx1"/>
                </a:solidFill>
                <a:latin typeface="黑体" panose="02010609060101010101" charset="-122"/>
                <a:ea typeface="黑体" panose="02010609060101010101" charset="-122"/>
              </a:rPr>
              <a:t>上底面扩大</a:t>
            </a:r>
            <a:endParaRPr lang="zh-CN" altLang="en-US" sz="2400">
              <a:solidFill>
                <a:schemeClr val="tx1"/>
              </a:solidFill>
              <a:latin typeface="黑体" panose="02010609060101010101" charset="-122"/>
              <a:ea typeface="黑体" panose="02010609060101010101" charset="-122"/>
            </a:endParaRPr>
          </a:p>
        </p:txBody>
      </p:sp>
      <p:sp>
        <p:nvSpPr>
          <p:cNvPr id="57353" name="文本框 57352"/>
          <p:cNvSpPr txBox="1"/>
          <p:nvPr/>
        </p:nvSpPr>
        <p:spPr>
          <a:xfrm>
            <a:off x="2935605" y="5162550"/>
            <a:ext cx="2124710" cy="829945"/>
          </a:xfrm>
          <a:prstGeom prst="rect">
            <a:avLst/>
          </a:prstGeom>
          <a:noFill/>
          <a:ln w="9525">
            <a:noFill/>
          </a:ln>
        </p:spPr>
        <p:txBody>
          <a:bodyPr wrap="square">
            <a:spAutoFit/>
          </a:bodyPr>
          <a:lstStyle/>
          <a:p>
            <a:pPr algn="l">
              <a:spcBef>
                <a:spcPct val="0"/>
              </a:spcBef>
            </a:pPr>
            <a:r>
              <a:rPr lang="zh-CN" altLang="en-US" sz="2400">
                <a:solidFill>
                  <a:schemeClr val="tx1"/>
                </a:solidFill>
                <a:latin typeface="黑体" panose="02010609060101010101" charset="-122"/>
                <a:ea typeface="黑体" panose="02010609060101010101" charset="-122"/>
              </a:rPr>
              <a:t>上底面扩大到</a:t>
            </a:r>
            <a:endParaRPr lang="zh-CN" altLang="en-US" sz="2400">
              <a:solidFill>
                <a:schemeClr val="tx1"/>
              </a:solidFill>
              <a:latin typeface="黑体" panose="02010609060101010101" charset="-122"/>
              <a:ea typeface="黑体" panose="02010609060101010101" charset="-122"/>
            </a:endParaRPr>
          </a:p>
          <a:p>
            <a:pPr algn="l">
              <a:spcBef>
                <a:spcPct val="0"/>
              </a:spcBef>
            </a:pPr>
            <a:r>
              <a:rPr lang="zh-CN" altLang="en-US" sz="2400">
                <a:solidFill>
                  <a:schemeClr val="tx1"/>
                </a:solidFill>
                <a:latin typeface="黑体" panose="02010609060101010101" charset="-122"/>
                <a:ea typeface="黑体" panose="02010609060101010101" charset="-122"/>
              </a:rPr>
              <a:t>与下底面相等</a:t>
            </a:r>
            <a:endParaRPr lang="zh-CN" altLang="en-US" sz="2400">
              <a:solidFill>
                <a:schemeClr val="tx1"/>
              </a:solidFill>
              <a:latin typeface="黑体" panose="02010609060101010101" charset="-122"/>
              <a:ea typeface="黑体" panose="02010609060101010101" charset="-122"/>
            </a:endParaRPr>
          </a:p>
        </p:txBody>
      </p:sp>
      <p:sp>
        <p:nvSpPr>
          <p:cNvPr id="57354" name="直接连接符 57353"/>
          <p:cNvSpPr/>
          <p:nvPr/>
        </p:nvSpPr>
        <p:spPr>
          <a:xfrm>
            <a:off x="3033713" y="4840605"/>
            <a:ext cx="1768475" cy="635"/>
          </a:xfrm>
          <a:prstGeom prst="line">
            <a:avLst/>
          </a:prstGeom>
          <a:ln w="57150" cap="flat" cmpd="sng">
            <a:solidFill>
              <a:srgbClr val="FF7F3F"/>
            </a:solidFill>
            <a:prstDash val="solid"/>
            <a:headEnd type="none" w="med" len="med"/>
            <a:tailEnd type="triangle" w="med" len="med"/>
          </a:ln>
        </p:spPr>
        <p:txBody>
          <a:bodyPr/>
          <a:lstStyle/>
          <a:p/>
        </p:txBody>
      </p:sp>
      <p:sp>
        <p:nvSpPr>
          <p:cNvPr id="57355" name="直接连接符 57354"/>
          <p:cNvSpPr/>
          <p:nvPr/>
        </p:nvSpPr>
        <p:spPr>
          <a:xfrm>
            <a:off x="6720205" y="4769485"/>
            <a:ext cx="2377440" cy="635"/>
          </a:xfrm>
          <a:prstGeom prst="line">
            <a:avLst/>
          </a:prstGeom>
          <a:ln w="57150" cap="flat" cmpd="sng">
            <a:solidFill>
              <a:srgbClr val="FF7F3F"/>
            </a:solidFill>
            <a:prstDash val="solid"/>
            <a:headEnd type="none" w="med" len="med"/>
            <a:tailEnd type="triangle" w="med" len="med"/>
          </a:ln>
        </p:spPr>
        <p:txBody>
          <a:bodyPr/>
          <a:lstStyle/>
          <a:p/>
        </p:txBody>
      </p:sp>
      <p:sp>
        <p:nvSpPr>
          <p:cNvPr id="57356" name="直接连接符 57355"/>
          <p:cNvSpPr/>
          <p:nvPr/>
        </p:nvSpPr>
        <p:spPr>
          <a:xfrm flipH="1">
            <a:off x="3028950" y="5033645"/>
            <a:ext cx="1778000" cy="635"/>
          </a:xfrm>
          <a:prstGeom prst="line">
            <a:avLst/>
          </a:prstGeom>
          <a:ln w="57150" cap="flat" cmpd="sng">
            <a:solidFill>
              <a:srgbClr val="FF7F3F"/>
            </a:solidFill>
            <a:prstDash val="solid"/>
            <a:headEnd type="none" w="med" len="med"/>
            <a:tailEnd type="triangle" w="med" len="med"/>
          </a:ln>
        </p:spPr>
        <p:txBody>
          <a:bodyPr/>
          <a:lstStyle/>
          <a:p/>
        </p:txBody>
      </p:sp>
      <p:sp>
        <p:nvSpPr>
          <p:cNvPr id="57357" name="直接连接符 57356"/>
          <p:cNvSpPr/>
          <p:nvPr/>
        </p:nvSpPr>
        <p:spPr>
          <a:xfrm flipH="1">
            <a:off x="6737668" y="4985385"/>
            <a:ext cx="2342515" cy="635"/>
          </a:xfrm>
          <a:prstGeom prst="line">
            <a:avLst/>
          </a:prstGeom>
          <a:ln w="57150" cap="flat" cmpd="sng">
            <a:solidFill>
              <a:srgbClr val="FF7F3F"/>
            </a:solidFill>
            <a:prstDash val="solid"/>
            <a:headEnd type="none" w="med" len="med"/>
            <a:tailEnd type="triangle" w="med" len="med"/>
          </a:ln>
        </p:spPr>
        <p:txBody>
          <a:bodyPr/>
          <a:lstStyle/>
          <a:p/>
        </p:txBody>
      </p:sp>
      <p:sp>
        <p:nvSpPr>
          <p:cNvPr id="57358" name="圆柱形 57357"/>
          <p:cNvSpPr/>
          <p:nvPr/>
        </p:nvSpPr>
        <p:spPr>
          <a:xfrm>
            <a:off x="1659821" y="3903529"/>
            <a:ext cx="1080806" cy="2088606"/>
          </a:xfrm>
          <a:prstGeom prst="can">
            <a:avLst>
              <a:gd name="adj" fmla="val 48310"/>
            </a:avLst>
          </a:prstGeom>
          <a:solidFill>
            <a:schemeClr val="bg1"/>
          </a:solidFill>
          <a:ln w="38100" cap="flat" cmpd="sng">
            <a:solidFill>
              <a:srgbClr val="0F4DD9"/>
            </a:solidFill>
            <a:prstDash val="solid"/>
            <a:headEnd type="none" w="med" len="med"/>
            <a:tailEnd type="none" w="med" len="med"/>
          </a:ln>
        </p:spPr>
        <p:txBody>
          <a:bodyPr/>
          <a:lstStyle/>
          <a:p>
            <a:endParaRPr lang="zh-CN" altLang="en-US" sz="2000" b="1"/>
          </a:p>
        </p:txBody>
      </p:sp>
      <p:grpSp>
        <p:nvGrpSpPr>
          <p:cNvPr id="57359" name="组合 57358"/>
          <p:cNvGrpSpPr/>
          <p:nvPr/>
        </p:nvGrpSpPr>
        <p:grpSpPr>
          <a:xfrm>
            <a:off x="9181724" y="3796401"/>
            <a:ext cx="1223644" cy="2302862"/>
            <a:chOff x="4320" y="3120"/>
            <a:chExt cx="1152" cy="1008"/>
          </a:xfrm>
        </p:grpSpPr>
        <p:sp>
          <p:nvSpPr>
            <p:cNvPr id="57360" name="等腰三角形 57359"/>
            <p:cNvSpPr/>
            <p:nvPr/>
          </p:nvSpPr>
          <p:spPr>
            <a:xfrm>
              <a:off x="4368" y="3120"/>
              <a:ext cx="1056" cy="768"/>
            </a:xfrm>
            <a:prstGeom prst="triangle">
              <a:avLst>
                <a:gd name="adj" fmla="val 50000"/>
              </a:avLst>
            </a:prstGeom>
            <a:solidFill>
              <a:schemeClr val="bg1"/>
            </a:solidFill>
            <a:ln w="38100" cap="flat" cmpd="sng">
              <a:solidFill>
                <a:srgbClr val="0F4DD9"/>
              </a:solidFill>
              <a:prstDash val="solid"/>
              <a:miter/>
              <a:headEnd type="none" w="med" len="med"/>
              <a:tailEnd type="none" w="med" len="med"/>
            </a:ln>
          </p:spPr>
          <p:txBody>
            <a:bodyPr/>
            <a:lstStyle/>
            <a:p>
              <a:endParaRPr lang="zh-CN" altLang="en-US" sz="2000" b="1"/>
            </a:p>
          </p:txBody>
        </p:sp>
        <p:sp>
          <p:nvSpPr>
            <p:cNvPr id="57361" name="椭圆 57360"/>
            <p:cNvSpPr/>
            <p:nvPr/>
          </p:nvSpPr>
          <p:spPr>
            <a:xfrm>
              <a:off x="4320" y="3792"/>
              <a:ext cx="1152" cy="336"/>
            </a:xfrm>
            <a:prstGeom prst="ellipse">
              <a:avLst/>
            </a:prstGeom>
            <a:solidFill>
              <a:schemeClr val="bg1"/>
            </a:solidFill>
            <a:ln w="38100" cap="flat" cmpd="sng">
              <a:solidFill>
                <a:srgbClr val="0F4DD9"/>
              </a:solidFill>
              <a:prstDash val="solid"/>
              <a:headEnd type="none" w="med" len="med"/>
              <a:tailEnd type="none" w="med" len="med"/>
            </a:ln>
          </p:spPr>
          <p:txBody>
            <a:bodyPr/>
            <a:lstStyle/>
            <a:p>
              <a:endParaRPr lang="zh-CN" altLang="en-US" sz="2000" b="1"/>
            </a:p>
          </p:txBody>
        </p:sp>
      </p:grpSp>
      <p:grpSp>
        <p:nvGrpSpPr>
          <p:cNvPr id="57362" name="组合 57361"/>
          <p:cNvGrpSpPr/>
          <p:nvPr/>
        </p:nvGrpSpPr>
        <p:grpSpPr>
          <a:xfrm>
            <a:off x="5150524" y="3960664"/>
            <a:ext cx="1295063" cy="1974336"/>
            <a:chOff x="383" y="2256"/>
            <a:chExt cx="1537" cy="1536"/>
          </a:xfrm>
        </p:grpSpPr>
        <p:grpSp>
          <p:nvGrpSpPr>
            <p:cNvPr id="57363" name="组合 57362"/>
            <p:cNvGrpSpPr/>
            <p:nvPr/>
          </p:nvGrpSpPr>
          <p:grpSpPr>
            <a:xfrm>
              <a:off x="383" y="2256"/>
              <a:ext cx="1536" cy="1294"/>
              <a:chOff x="383" y="2256"/>
              <a:chExt cx="1536" cy="1294"/>
            </a:xfrm>
          </p:grpSpPr>
          <p:sp>
            <p:nvSpPr>
              <p:cNvPr id="57364" name="任意多边形 57363"/>
              <p:cNvSpPr/>
              <p:nvPr/>
            </p:nvSpPr>
            <p:spPr>
              <a:xfrm rot="-10768250" flipH="1">
                <a:off x="383" y="2398"/>
                <a:ext cx="1536" cy="1152"/>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solidFill>
                <a:schemeClr val="bg1"/>
              </a:solidFill>
              <a:ln w="38100" cap="flat" cmpd="sng">
                <a:solidFill>
                  <a:srgbClr val="0F4DD9"/>
                </a:solidFill>
                <a:prstDash val="solid"/>
                <a:miter/>
                <a:headEnd type="none" w="med" len="med"/>
                <a:tailEnd type="none" w="med" len="med"/>
              </a:ln>
            </p:spPr>
            <p:txBody>
              <a:bodyPr/>
              <a:lstStyle/>
              <a:p>
                <a:endParaRPr lang="zh-CN" altLang="en-US" sz="2000" b="1"/>
              </a:p>
            </p:txBody>
          </p:sp>
          <p:sp>
            <p:nvSpPr>
              <p:cNvPr id="57365" name="椭圆 57364"/>
              <p:cNvSpPr/>
              <p:nvPr/>
            </p:nvSpPr>
            <p:spPr>
              <a:xfrm>
                <a:off x="768" y="2256"/>
                <a:ext cx="768" cy="240"/>
              </a:xfrm>
              <a:prstGeom prst="ellipse">
                <a:avLst/>
              </a:prstGeom>
              <a:solidFill>
                <a:schemeClr val="bg1"/>
              </a:solidFill>
              <a:ln w="38100" cap="flat" cmpd="sng">
                <a:solidFill>
                  <a:srgbClr val="0F4DD9"/>
                </a:solidFill>
                <a:prstDash val="solid"/>
                <a:headEnd type="none" w="med" len="med"/>
                <a:tailEnd type="none" w="med" len="med"/>
              </a:ln>
            </p:spPr>
            <p:txBody>
              <a:bodyPr/>
              <a:lstStyle/>
              <a:p>
                <a:endParaRPr lang="zh-CN" altLang="en-US" sz="2000" b="1"/>
              </a:p>
            </p:txBody>
          </p:sp>
        </p:grpSp>
        <p:sp>
          <p:nvSpPr>
            <p:cNvPr id="57366" name="椭圆 57365"/>
            <p:cNvSpPr/>
            <p:nvPr/>
          </p:nvSpPr>
          <p:spPr>
            <a:xfrm>
              <a:off x="384" y="3312"/>
              <a:ext cx="1536" cy="480"/>
            </a:xfrm>
            <a:prstGeom prst="ellipse">
              <a:avLst/>
            </a:prstGeom>
            <a:solidFill>
              <a:schemeClr val="bg1"/>
            </a:solidFill>
            <a:ln w="38100" cap="flat" cmpd="sng">
              <a:solidFill>
                <a:srgbClr val="0F4DD9"/>
              </a:solidFill>
              <a:prstDash val="solid"/>
              <a:headEnd type="none" w="med" len="med"/>
              <a:tailEnd type="none" w="med" len="med"/>
            </a:ln>
          </p:spPr>
          <p:txBody>
            <a:bodyPr/>
            <a:lstStyle/>
            <a:p>
              <a:endParaRPr lang="zh-CN" altLang="en-US" sz="2000" b="1"/>
            </a:p>
          </p:txBody>
        </p:sp>
      </p:grpSp>
      <p:sp>
        <p:nvSpPr>
          <p:cNvPr id="6" name="文本框 5"/>
          <p:cNvSpPr txBox="1"/>
          <p:nvPr/>
        </p:nvSpPr>
        <p:spPr>
          <a:xfrm>
            <a:off x="1735087" y="6158230"/>
            <a:ext cx="930275" cy="460375"/>
          </a:xfrm>
          <a:prstGeom prst="rect">
            <a:avLst/>
          </a:prstGeom>
          <a:noFill/>
        </p:spPr>
        <p:txBody>
          <a:bodyPr wrap="square" rtlCol="0">
            <a:spAutoFit/>
          </a:bodyPr>
          <a:lstStyle/>
          <a:p>
            <a:pPr algn="ctr"/>
            <a:r>
              <a:rPr lang="zh-CN" altLang="en-US" sz="2400">
                <a:latin typeface="黑体" panose="02010609060101010101" charset="-122"/>
                <a:ea typeface="黑体" panose="02010609060101010101" charset="-122"/>
              </a:rPr>
              <a:t>圆柱</a:t>
            </a:r>
            <a:endParaRPr lang="zh-CN" altLang="en-US" sz="2400">
              <a:latin typeface="黑体" panose="02010609060101010101" charset="-122"/>
              <a:ea typeface="黑体" panose="02010609060101010101" charset="-122"/>
            </a:endParaRPr>
          </a:p>
        </p:txBody>
      </p:sp>
      <p:sp>
        <p:nvSpPr>
          <p:cNvPr id="7" name="文本框 6"/>
          <p:cNvSpPr txBox="1"/>
          <p:nvPr/>
        </p:nvSpPr>
        <p:spPr>
          <a:xfrm>
            <a:off x="5332918" y="6158230"/>
            <a:ext cx="930275" cy="460375"/>
          </a:xfrm>
          <a:prstGeom prst="rect">
            <a:avLst/>
          </a:prstGeom>
          <a:noFill/>
        </p:spPr>
        <p:txBody>
          <a:bodyPr wrap="square" rtlCol="0">
            <a:spAutoFit/>
          </a:bodyPr>
          <a:lstStyle/>
          <a:p>
            <a:pPr algn="ctr"/>
            <a:r>
              <a:rPr lang="zh-CN" altLang="en-US" sz="2400">
                <a:latin typeface="黑体" panose="02010609060101010101" charset="-122"/>
                <a:ea typeface="黑体" panose="02010609060101010101" charset="-122"/>
              </a:rPr>
              <a:t>圆台</a:t>
            </a:r>
            <a:endParaRPr lang="zh-CN" altLang="en-US" sz="2400">
              <a:latin typeface="黑体" panose="02010609060101010101" charset="-122"/>
              <a:ea typeface="黑体" panose="02010609060101010101" charset="-122"/>
            </a:endParaRPr>
          </a:p>
        </p:txBody>
      </p:sp>
      <p:sp>
        <p:nvSpPr>
          <p:cNvPr id="8" name="文本框 7"/>
          <p:cNvSpPr txBox="1"/>
          <p:nvPr/>
        </p:nvSpPr>
        <p:spPr>
          <a:xfrm>
            <a:off x="9328409" y="6158230"/>
            <a:ext cx="930275" cy="460375"/>
          </a:xfrm>
          <a:prstGeom prst="rect">
            <a:avLst/>
          </a:prstGeom>
          <a:noFill/>
        </p:spPr>
        <p:txBody>
          <a:bodyPr wrap="square" rtlCol="0">
            <a:spAutoFit/>
          </a:bodyPr>
          <a:lstStyle/>
          <a:p>
            <a:pPr algn="ctr"/>
            <a:r>
              <a:rPr lang="zh-CN" altLang="en-US" sz="2400">
                <a:latin typeface="黑体" panose="02010609060101010101" charset="-122"/>
                <a:ea typeface="黑体" panose="02010609060101010101" charset="-122"/>
              </a:rPr>
              <a:t>圆锥</a:t>
            </a:r>
            <a:endParaRPr lang="zh-CN" altLang="en-US" sz="2400">
              <a:latin typeface="黑体" panose="02010609060101010101" charset="-122"/>
              <a:ea typeface="黑体" panose="02010609060101010101" charset="-122"/>
            </a:endParaRPr>
          </a:p>
        </p:txBody>
      </p:sp>
      <p:grpSp>
        <p:nvGrpSpPr>
          <p:cNvPr id="33" name="组合 32"/>
          <p:cNvGrpSpPr/>
          <p:nvPr>
            <p:custDataLst>
              <p:tags r:id="rId1"/>
            </p:custDataLst>
          </p:nvPr>
        </p:nvGrpSpPr>
        <p:grpSpPr>
          <a:xfrm>
            <a:off x="682625" y="3138593"/>
            <a:ext cx="4911725" cy="614045"/>
            <a:chOff x="5836920" y="2010833"/>
            <a:chExt cx="4911725" cy="614045"/>
          </a:xfrm>
        </p:grpSpPr>
        <p:sp>
          <p:nvSpPr>
            <p:cNvPr id="9" name="矩形: 圆角 5"/>
            <p:cNvSpPr/>
            <p:nvPr>
              <p:custDataLst>
                <p:tags r:id="rId2"/>
              </p:custDataLst>
            </p:nvPr>
          </p:nvSpPr>
          <p:spPr>
            <a:xfrm flipH="1">
              <a:off x="5836920" y="2010833"/>
              <a:ext cx="4911725" cy="614045"/>
            </a:xfrm>
            <a:prstGeom prst="roundRect">
              <a:avLst>
                <a:gd name="adj" fmla="val 50000"/>
              </a:avLst>
            </a:prstGeom>
            <a:gradFill flip="none" rotWithShape="1">
              <a:gsLst>
                <a:gs pos="63000">
                  <a:srgbClr val="4176FD">
                    <a:alpha val="100000"/>
                  </a:srgbClr>
                </a:gs>
                <a:gs pos="0">
                  <a:srgbClr val="4175FC"/>
                </a:gs>
                <a:gs pos="98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0" name="文本框 9"/>
            <p:cNvSpPr txBox="1"/>
            <p:nvPr>
              <p:custDataLst>
                <p:tags r:id="rId3"/>
              </p:custDataLst>
            </p:nvPr>
          </p:nvSpPr>
          <p:spPr>
            <a:xfrm>
              <a:off x="5946775" y="2054013"/>
              <a:ext cx="4411980" cy="521970"/>
            </a:xfrm>
            <a:prstGeom prst="rect">
              <a:avLst/>
            </a:prstGeom>
            <a:noFill/>
          </p:spPr>
          <p:txBody>
            <a:bodyPr wrap="square" rtlCol="0">
              <a:spAutoFit/>
            </a:bodyPr>
            <a:lstStyle/>
            <a:p>
              <a:r>
                <a:rPr lang="zh-CN" altLang="en-US" sz="2800" b="1">
                  <a:solidFill>
                    <a:schemeClr val="bg1"/>
                  </a:solidFill>
                  <a:latin typeface="Times New Roman" panose="02020603050405020304" pitchFamily="18" charset="0"/>
                  <a:ea typeface="黑体" panose="02010609060101010101" charset="-122"/>
                  <a:cs typeface="Times New Roman" panose="02020603050405020304" pitchFamily="18" charset="0"/>
                </a:rPr>
                <a:t>圆柱、圆锥、圆台的关系</a:t>
              </a:r>
              <a:endParaRPr lang="zh-CN" altLang="en-US" sz="2800" b="1">
                <a:solidFill>
                  <a:schemeClr val="bg1"/>
                </a:solidFill>
                <a:latin typeface="Times New Roman" panose="02020603050405020304" pitchFamily="18" charset="0"/>
                <a:ea typeface="黑体" panose="02010609060101010101" charset="-122"/>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54"/>
                                        </p:tgtEl>
                                        <p:attrNameLst>
                                          <p:attrName>style.visibility</p:attrName>
                                        </p:attrNameLst>
                                      </p:cBhvr>
                                      <p:to>
                                        <p:strVal val="visible"/>
                                      </p:to>
                                    </p:set>
                                    <p:animEffect transition="in" filter="wipe(left)">
                                      <p:cBhvr>
                                        <p:cTn id="7" dur="500"/>
                                        <p:tgtEl>
                                          <p:spTgt spid="573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wipe(left)">
                                      <p:cBhvr>
                                        <p:cTn id="12" dur="5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355"/>
                                        </p:tgtEl>
                                        <p:attrNameLst>
                                          <p:attrName>style.visibility</p:attrName>
                                        </p:attrNameLst>
                                      </p:cBhvr>
                                      <p:to>
                                        <p:strVal val="visible"/>
                                      </p:to>
                                    </p:set>
                                    <p:animEffect transition="in" filter="wipe(left)">
                                      <p:cBhvr>
                                        <p:cTn id="17" dur="500"/>
                                        <p:tgtEl>
                                          <p:spTgt spid="573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51"/>
                                        </p:tgtEl>
                                        <p:attrNameLst>
                                          <p:attrName>style.visibility</p:attrName>
                                        </p:attrNameLst>
                                      </p:cBhvr>
                                      <p:to>
                                        <p:strVal val="visible"/>
                                      </p:to>
                                    </p:set>
                                    <p:animEffect transition="in" filter="wipe(left)">
                                      <p:cBhvr>
                                        <p:cTn id="22" dur="500"/>
                                        <p:tgtEl>
                                          <p:spTgt spid="573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7357"/>
                                        </p:tgtEl>
                                        <p:attrNameLst>
                                          <p:attrName>style.visibility</p:attrName>
                                        </p:attrNameLst>
                                      </p:cBhvr>
                                      <p:to>
                                        <p:strVal val="visible"/>
                                      </p:to>
                                    </p:set>
                                    <p:animEffect transition="in" filter="wipe(right)">
                                      <p:cBhvr>
                                        <p:cTn id="27" dur="500"/>
                                        <p:tgtEl>
                                          <p:spTgt spid="573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7352"/>
                                        </p:tgtEl>
                                        <p:attrNameLst>
                                          <p:attrName>style.visibility</p:attrName>
                                        </p:attrNameLst>
                                      </p:cBhvr>
                                      <p:to>
                                        <p:strVal val="visible"/>
                                      </p:to>
                                    </p:set>
                                    <p:animEffect transition="in" filter="wipe(right)">
                                      <p:cBhvr>
                                        <p:cTn id="32" dur="500"/>
                                        <p:tgtEl>
                                          <p:spTgt spid="573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7356"/>
                                        </p:tgtEl>
                                        <p:attrNameLst>
                                          <p:attrName>style.visibility</p:attrName>
                                        </p:attrNameLst>
                                      </p:cBhvr>
                                      <p:to>
                                        <p:strVal val="visible"/>
                                      </p:to>
                                    </p:set>
                                    <p:animEffect transition="in" filter="wipe(right)">
                                      <p:cBhvr>
                                        <p:cTn id="37" dur="500"/>
                                        <p:tgtEl>
                                          <p:spTgt spid="573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7353"/>
                                        </p:tgtEl>
                                        <p:attrNameLst>
                                          <p:attrName>style.visibility</p:attrName>
                                        </p:attrNameLst>
                                      </p:cBhvr>
                                      <p:to>
                                        <p:strVal val="visible"/>
                                      </p:to>
                                    </p:set>
                                    <p:animEffect transition="in" filter="wipe(right)">
                                      <p:cBhvr>
                                        <p:cTn id="42"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1" grpId="0"/>
      <p:bldP spid="57352" grpId="0"/>
      <p:bldP spid="573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学习新知</a:t>
            </a:r>
            <a:r>
              <a:rPr lang="en-US" altLang="zh-CN"/>
              <a:t>——</a:t>
            </a:r>
            <a:r>
              <a:rPr lang="zh-CN" altLang="en-US"/>
              <a:t>简单组合体</a:t>
            </a:r>
            <a:endParaRPr lang="zh-CN" altLang="en-US"/>
          </a:p>
        </p:txBody>
      </p:sp>
      <p:sp>
        <p:nvSpPr>
          <p:cNvPr id="5" name="文本框 4"/>
          <p:cNvSpPr txBox="1"/>
          <p:nvPr/>
        </p:nvSpPr>
        <p:spPr>
          <a:xfrm>
            <a:off x="788670" y="1225550"/>
            <a:ext cx="10502265" cy="1651000"/>
          </a:xfrm>
          <a:prstGeom prst="rect">
            <a:avLst/>
          </a:prstGeom>
          <a:noFill/>
        </p:spPr>
        <p:txBody>
          <a:bodyPr wrap="square" rtlCol="0">
            <a:spAutoFit/>
          </a:bodyPr>
          <a:lstStyle/>
          <a:p>
            <a:pPr>
              <a:lnSpc>
                <a:spcPct val="130000"/>
              </a:lnSpc>
              <a:spcBef>
                <a:spcPct val="0"/>
              </a:spcBef>
              <a:spcAft>
                <a:spcPct val="0"/>
              </a:spcAft>
            </a:pPr>
            <a:r>
              <a:rPr lang="zh-CN" altLang="en-US" sz="2600">
                <a:latin typeface="黑体" panose="02010609060101010101" charset="-122"/>
                <a:ea typeface="黑体" panose="02010609060101010101" charset="-122"/>
              </a:rPr>
              <a:t>现实生活中的物体表示的几何体，除柱体、椎体、台体和球等简单几何体外，还有大量的几何体是由简单几何体组合而成的，这些几何体称作简单组合体．</a:t>
            </a:r>
            <a:endParaRPr lang="zh-CN" altLang="en-US" sz="2600">
              <a:latin typeface="黑体" panose="02010609060101010101" charset="-122"/>
              <a:ea typeface="黑体" panose="02010609060101010101" charset="-122"/>
            </a:endParaRPr>
          </a:p>
        </p:txBody>
      </p:sp>
      <p:pic>
        <p:nvPicPr>
          <p:cNvPr id="11" name="图片 10"/>
          <p:cNvPicPr>
            <a:picLocks noChangeAspect="1"/>
          </p:cNvPicPr>
          <p:nvPr/>
        </p:nvPicPr>
        <p:blipFill>
          <a:blip r:embed="rId1"/>
          <a:stretch>
            <a:fillRect/>
          </a:stretch>
        </p:blipFill>
        <p:spPr>
          <a:xfrm>
            <a:off x="2058670" y="2830830"/>
            <a:ext cx="7449820" cy="2967355"/>
          </a:xfrm>
          <a:prstGeom prst="rect">
            <a:avLst/>
          </a:prstGeom>
          <a:noFill/>
          <a:ln w="9525">
            <a:noFill/>
          </a:ln>
        </p:spPr>
      </p:pic>
      <p:sp>
        <p:nvSpPr>
          <p:cNvPr id="58375" name="文本框 58374"/>
          <p:cNvSpPr txBox="1"/>
          <p:nvPr/>
        </p:nvSpPr>
        <p:spPr>
          <a:xfrm>
            <a:off x="775335" y="5786715"/>
            <a:ext cx="12192000" cy="491490"/>
          </a:xfrm>
          <a:prstGeom prst="rect">
            <a:avLst/>
          </a:prstGeom>
          <a:noFill/>
          <a:ln w="28575">
            <a:noFill/>
          </a:ln>
        </p:spPr>
        <p:txBody>
          <a:bodyPr>
            <a:spAutoFit/>
          </a:bodyPr>
          <a:lstStyle/>
          <a:p>
            <a:pPr algn="l"/>
            <a:r>
              <a:rPr lang="zh-CN" altLang="en-US" sz="2600">
                <a:solidFill>
                  <a:srgbClr val="0F4DD9"/>
                </a:solidFill>
                <a:latin typeface="Times New Roman" panose="02020603050405020304" pitchFamily="18" charset="0"/>
                <a:ea typeface="黑体" panose="02010609060101010101" charset="-122"/>
                <a:cs typeface="Times New Roman" panose="02020603050405020304" pitchFamily="18" charset="0"/>
              </a:rPr>
              <a:t>请你说一说图</a:t>
            </a:r>
            <a:r>
              <a:rPr lang="en-US" altLang="zh-CN" sz="2600">
                <a:solidFill>
                  <a:srgbClr val="0F4DD9"/>
                </a:solidFill>
                <a:latin typeface="Times New Roman" panose="02020603050405020304" pitchFamily="18" charset="0"/>
                <a:ea typeface="黑体" panose="02010609060101010101" charset="-122"/>
                <a:cs typeface="Times New Roman" panose="02020603050405020304" pitchFamily="18" charset="0"/>
              </a:rPr>
              <a:t>8.1-14</a:t>
            </a:r>
            <a:r>
              <a:rPr lang="zh-CN" altLang="en-US" sz="2600">
                <a:solidFill>
                  <a:srgbClr val="0F4DD9"/>
                </a:solidFill>
                <a:latin typeface="Times New Roman" panose="02020603050405020304" pitchFamily="18" charset="0"/>
                <a:ea typeface="黑体" panose="02010609060101010101" charset="-122"/>
                <a:cs typeface="Times New Roman" panose="02020603050405020304" pitchFamily="18" charset="0"/>
              </a:rPr>
              <a:t>中各几何体是由哪些简单几何体组合而成的．</a:t>
            </a:r>
            <a:endParaRPr lang="zh-CN" altLang="en-US" sz="2600">
              <a:solidFill>
                <a:srgbClr val="0F4DD9"/>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学习新知</a:t>
            </a:r>
            <a:r>
              <a:rPr lang="en-US" altLang="zh-CN"/>
              <a:t>——</a:t>
            </a:r>
            <a:r>
              <a:rPr lang="zh-CN" altLang="en-US"/>
              <a:t>简单组合体</a:t>
            </a:r>
            <a:endParaRPr lang="zh-CN" altLang="en-US"/>
          </a:p>
        </p:txBody>
      </p:sp>
      <p:sp>
        <p:nvSpPr>
          <p:cNvPr id="5" name="文本框 4"/>
          <p:cNvSpPr txBox="1"/>
          <p:nvPr/>
        </p:nvSpPr>
        <p:spPr>
          <a:xfrm>
            <a:off x="778510" y="1145540"/>
            <a:ext cx="10502265" cy="610870"/>
          </a:xfrm>
          <a:prstGeom prst="rect">
            <a:avLst/>
          </a:prstGeom>
          <a:noFill/>
        </p:spPr>
        <p:txBody>
          <a:bodyPr wrap="square" rtlCol="0">
            <a:spAutoFit/>
          </a:bodyPr>
          <a:lstStyle/>
          <a:p>
            <a:pPr>
              <a:lnSpc>
                <a:spcPct val="130000"/>
              </a:lnSpc>
              <a:spcBef>
                <a:spcPct val="0"/>
              </a:spcBef>
              <a:spcAft>
                <a:spcPct val="0"/>
              </a:spcAft>
            </a:pPr>
            <a:r>
              <a:rPr lang="zh-CN" altLang="en-US" sz="2600">
                <a:latin typeface="黑体" panose="02010609060101010101" charset="-122"/>
                <a:ea typeface="黑体" panose="02010609060101010101" charset="-122"/>
              </a:rPr>
              <a:t>请你说说下图中各几何体是由哪些简单几何体组合而成的</a:t>
            </a:r>
            <a:r>
              <a:rPr lang="en-US" altLang="zh-CN" sz="2600">
                <a:latin typeface="黑体" panose="02010609060101010101" charset="-122"/>
                <a:ea typeface="黑体" panose="02010609060101010101" charset="-122"/>
              </a:rPr>
              <a:t>?</a:t>
            </a:r>
            <a:endParaRPr lang="en-US" altLang="zh-CN" sz="2600">
              <a:latin typeface="黑体" panose="02010609060101010101" charset="-122"/>
              <a:ea typeface="黑体" panose="02010609060101010101" charset="-122"/>
            </a:endParaRPr>
          </a:p>
        </p:txBody>
      </p:sp>
      <p:sp>
        <p:nvSpPr>
          <p:cNvPr id="17" name="圆角矩形 16"/>
          <p:cNvSpPr/>
          <p:nvPr/>
        </p:nvSpPr>
        <p:spPr>
          <a:xfrm>
            <a:off x="701675" y="4260215"/>
            <a:ext cx="6988175" cy="2274570"/>
          </a:xfrm>
          <a:prstGeom prst="roundRect">
            <a:avLst>
              <a:gd name="adj" fmla="val 7894"/>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pic>
        <p:nvPicPr>
          <p:cNvPr id="4" name="图片 3"/>
          <p:cNvPicPr>
            <a:picLocks noChangeAspect="1"/>
          </p:cNvPicPr>
          <p:nvPr/>
        </p:nvPicPr>
        <p:blipFill>
          <a:blip r:embed="rId1">
            <a:clrChange>
              <a:clrFrom>
                <a:srgbClr val="FFFFFF">
                  <a:alpha val="100000"/>
                </a:srgbClr>
              </a:clrFrom>
              <a:clrTo>
                <a:srgbClr val="FFFFFF">
                  <a:alpha val="100000"/>
                  <a:alpha val="0"/>
                </a:srgbClr>
              </a:clrTo>
            </a:clrChange>
          </a:blip>
          <a:srcRect l="4243" t="3057" r="81516" b="15159"/>
          <a:stretch>
            <a:fillRect/>
          </a:stretch>
        </p:blipFill>
        <p:spPr>
          <a:xfrm>
            <a:off x="1228090" y="1743075"/>
            <a:ext cx="967740" cy="2038350"/>
          </a:xfrm>
          <a:prstGeom prst="rect">
            <a:avLst/>
          </a:prstGeom>
        </p:spPr>
      </p:pic>
      <p:sp>
        <p:nvSpPr>
          <p:cNvPr id="6" name="文本框 5"/>
          <p:cNvSpPr txBox="1"/>
          <p:nvPr/>
        </p:nvSpPr>
        <p:spPr>
          <a:xfrm>
            <a:off x="795020" y="4356735"/>
            <a:ext cx="6272530" cy="491490"/>
          </a:xfrm>
          <a:prstGeom prst="rect">
            <a:avLst/>
          </a:prstGeom>
          <a:noFill/>
        </p:spPr>
        <p:txBody>
          <a:bodyPr wrap="none" rtlCol="0">
            <a:spAutoFit/>
          </a:bodyPr>
          <a:lstStyle/>
          <a:p>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(1)</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中物体是两个圆台、两个圆柱拼接而成</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endPar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 name="文本框 6"/>
          <p:cNvSpPr txBox="1"/>
          <p:nvPr/>
        </p:nvSpPr>
        <p:spPr>
          <a:xfrm>
            <a:off x="795020" y="4890135"/>
            <a:ext cx="5612130" cy="491490"/>
          </a:xfrm>
          <a:prstGeom prst="rect">
            <a:avLst/>
          </a:prstGeom>
          <a:noFill/>
        </p:spPr>
        <p:txBody>
          <a:bodyPr wrap="none" rtlCol="0">
            <a:spAutoFit/>
          </a:bodyPr>
          <a:lstStyle/>
          <a:p>
            <a:pPr algn="l"/>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(2)</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中物体是</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球、</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圆台、</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圆柱</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拼接而成</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endPar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8" name="文本框 7"/>
          <p:cNvSpPr txBox="1"/>
          <p:nvPr/>
        </p:nvSpPr>
        <p:spPr>
          <a:xfrm>
            <a:off x="795020" y="5423535"/>
            <a:ext cx="5281930" cy="491490"/>
          </a:xfrm>
          <a:prstGeom prst="rect">
            <a:avLst/>
          </a:prstGeom>
          <a:noFill/>
        </p:spPr>
        <p:txBody>
          <a:bodyPr wrap="none" rtlCol="0">
            <a:spAutoFit/>
          </a:bodyPr>
          <a:lstStyle/>
          <a:p>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(3)</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中物体是正方体截去一个三棱锥</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endPar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9" name="文本框 8"/>
          <p:cNvSpPr txBox="1"/>
          <p:nvPr/>
        </p:nvSpPr>
        <p:spPr>
          <a:xfrm>
            <a:off x="795020" y="5956935"/>
            <a:ext cx="5273040" cy="491490"/>
          </a:xfrm>
          <a:prstGeom prst="rect">
            <a:avLst/>
          </a:prstGeom>
          <a:noFill/>
        </p:spPr>
        <p:txBody>
          <a:bodyPr wrap="none" rtlCol="0">
            <a:spAutoFit/>
          </a:bodyPr>
          <a:lstStyle/>
          <a:p>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(4)</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中物体是长方体截去两个长方体</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endPar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34" name="圆角矩形 33"/>
          <p:cNvSpPr/>
          <p:nvPr/>
        </p:nvSpPr>
        <p:spPr>
          <a:xfrm>
            <a:off x="8056245" y="4249420"/>
            <a:ext cx="3429000" cy="2285365"/>
          </a:xfrm>
          <a:prstGeom prst="roundRect">
            <a:avLst>
              <a:gd name="adj" fmla="val 13743"/>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400" b="1">
                <a:latin typeface="黑体" panose="02010609060101010101" charset="-122"/>
                <a:ea typeface="黑体" panose="02010609060101010101" charset="-122"/>
                <a:cs typeface="黑体" panose="02010609060101010101" charset="-122"/>
                <a:sym typeface="+mn-ea"/>
              </a:rPr>
              <a:t>简单组合体构成的两种基本形式：</a:t>
            </a:r>
            <a:endParaRPr lang="zh-CN" altLang="en-US" sz="2400" b="1">
              <a:latin typeface="黑体" panose="02010609060101010101" charset="-122"/>
              <a:ea typeface="黑体" panose="02010609060101010101" charset="-122"/>
              <a:cs typeface="黑体" panose="02010609060101010101" charset="-122"/>
              <a:sym typeface="+mn-ea"/>
            </a:endParaRPr>
          </a:p>
          <a:p>
            <a:pPr algn="l"/>
            <a:r>
              <a:rPr lang="en-US" altLang="zh-CN" sz="2400">
                <a:latin typeface="Times New Roman" panose="02020603050405020304" pitchFamily="18" charset="0"/>
                <a:ea typeface="黑体" panose="02010609060101010101" charset="-122"/>
                <a:cs typeface="Times New Roman" panose="02020603050405020304" pitchFamily="18" charset="0"/>
                <a:sym typeface="+mn-ea"/>
              </a:rPr>
              <a:t>(1)</a:t>
            </a:r>
            <a:r>
              <a:rPr lang="zh-CN" altLang="en-US" sz="2400">
                <a:latin typeface="Times New Roman" panose="02020603050405020304" pitchFamily="18" charset="0"/>
                <a:ea typeface="黑体" panose="02010609060101010101" charset="-122"/>
                <a:cs typeface="Times New Roman" panose="02020603050405020304" pitchFamily="18" charset="0"/>
                <a:sym typeface="+mn-ea"/>
              </a:rPr>
              <a:t>由简单几何体拼接而成</a:t>
            </a:r>
            <a:r>
              <a:rPr lang="en-US" altLang="zh-CN" sz="2400">
                <a:latin typeface="Times New Roman" panose="02020603050405020304" pitchFamily="18" charset="0"/>
                <a:ea typeface="黑体" panose="02010609060101010101" charset="-122"/>
                <a:cs typeface="Times New Roman" panose="02020603050405020304" pitchFamily="18" charset="0"/>
                <a:sym typeface="+mn-ea"/>
              </a:rPr>
              <a:t>;</a:t>
            </a:r>
            <a:endParaRPr lang="en-US" altLang="zh-CN" sz="2400">
              <a:latin typeface="Times New Roman" panose="02020603050405020304" pitchFamily="18" charset="0"/>
              <a:ea typeface="黑体" panose="02010609060101010101" charset="-122"/>
              <a:cs typeface="Times New Roman" panose="02020603050405020304" pitchFamily="18" charset="0"/>
              <a:sym typeface="+mn-ea"/>
            </a:endParaRPr>
          </a:p>
          <a:p>
            <a:pPr algn="l"/>
            <a:r>
              <a:rPr lang="en-US" altLang="zh-CN" sz="2400">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400">
                <a:latin typeface="Times New Roman" panose="02020603050405020304" pitchFamily="18" charset="0"/>
                <a:ea typeface="黑体" panose="02010609060101010101" charset="-122"/>
                <a:cs typeface="Times New Roman" panose="02020603050405020304" pitchFamily="18" charset="0"/>
                <a:sym typeface="+mn-ea"/>
              </a:rPr>
              <a:t>由简单几何体截去或挖去一部分而成</a:t>
            </a:r>
            <a:r>
              <a:rPr lang="en-US" altLang="zh-CN" sz="2400">
                <a:latin typeface="Times New Roman" panose="02020603050405020304" pitchFamily="18" charset="0"/>
                <a:ea typeface="黑体" panose="02010609060101010101" charset="-122"/>
                <a:cs typeface="Times New Roman" panose="02020603050405020304" pitchFamily="18" charset="0"/>
                <a:sym typeface="+mn-ea"/>
              </a:rPr>
              <a:t>.</a:t>
            </a:r>
            <a:endParaRPr lang="en-US" altLang="zh-CN" sz="2400">
              <a:latin typeface="Times New Roman" panose="02020603050405020304" pitchFamily="18" charset="0"/>
              <a:ea typeface="黑体" panose="02010609060101010101" charset="-122"/>
              <a:cs typeface="Times New Roman" panose="02020603050405020304" pitchFamily="18" charset="0"/>
              <a:sym typeface="+mn-ea"/>
            </a:endParaRPr>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rcRect l="42977" t="13325" r="35193" b="22191"/>
          <a:stretch>
            <a:fillRect/>
          </a:stretch>
        </p:blipFill>
        <p:spPr>
          <a:xfrm>
            <a:off x="5162550" y="1958658"/>
            <a:ext cx="1483360" cy="1607185"/>
          </a:xfrm>
          <a:prstGeom prst="rect">
            <a:avLst/>
          </a:prstGeom>
        </p:spPr>
      </p:pic>
      <p:pic>
        <p:nvPicPr>
          <p:cNvPr id="10" name="图片 9"/>
          <p:cNvPicPr>
            <a:picLocks noChangeAspect="1"/>
          </p:cNvPicPr>
          <p:nvPr/>
        </p:nvPicPr>
        <p:blipFill>
          <a:blip r:embed="rId1">
            <a:clrChange>
              <a:clrFrom>
                <a:srgbClr val="FFFFFF">
                  <a:alpha val="100000"/>
                </a:srgbClr>
              </a:clrFrom>
              <a:clrTo>
                <a:srgbClr val="FFFFFF">
                  <a:alpha val="100000"/>
                  <a:alpha val="0"/>
                </a:srgbClr>
              </a:clrTo>
            </a:clrChange>
          </a:blip>
          <a:srcRect l="23428" t="3057" r="64162" b="17147"/>
          <a:stretch>
            <a:fillRect/>
          </a:stretch>
        </p:blipFill>
        <p:spPr>
          <a:xfrm>
            <a:off x="3225165" y="1767840"/>
            <a:ext cx="843280" cy="1988820"/>
          </a:xfrm>
          <a:prstGeom prst="rect">
            <a:avLst/>
          </a:prstGeom>
        </p:spPr>
      </p:pic>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rcRect l="67171" t="26777" r="3430" b="24688"/>
          <a:stretch>
            <a:fillRect/>
          </a:stretch>
        </p:blipFill>
        <p:spPr>
          <a:xfrm>
            <a:off x="7461885" y="2157413"/>
            <a:ext cx="1997710" cy="1209675"/>
          </a:xfrm>
          <a:prstGeom prst="rect">
            <a:avLst/>
          </a:prstGeom>
        </p:spPr>
      </p:pic>
      <p:sp>
        <p:nvSpPr>
          <p:cNvPr id="13" name="文本框 12"/>
          <p:cNvSpPr txBox="1"/>
          <p:nvPr/>
        </p:nvSpPr>
        <p:spPr>
          <a:xfrm>
            <a:off x="1307783" y="3672840"/>
            <a:ext cx="808355" cy="398780"/>
          </a:xfrm>
          <a:prstGeom prst="rect">
            <a:avLst/>
          </a:prstGeom>
          <a:noFill/>
        </p:spPr>
        <p:txBody>
          <a:bodyPr wrap="square" rtlCol="0">
            <a:spAutoFit/>
          </a:bodyPr>
          <a:lstStyle/>
          <a:p>
            <a:r>
              <a:rPr lang="zh-CN" altLang="en-US" sz="2000">
                <a:latin typeface="Times New Roman" panose="02020603050405020304" pitchFamily="18" charset="0"/>
                <a:ea typeface="黑体" panose="02010609060101010101" charset="-122"/>
                <a:cs typeface="Times New Roman" panose="02020603050405020304" pitchFamily="18" charset="0"/>
              </a:rPr>
              <a:t>（</a:t>
            </a:r>
            <a:r>
              <a:rPr lang="en-US" altLang="zh-CN" sz="2000">
                <a:latin typeface="Times New Roman" panose="02020603050405020304" pitchFamily="18" charset="0"/>
                <a:ea typeface="黑体" panose="02010609060101010101" charset="-122"/>
                <a:cs typeface="Times New Roman" panose="02020603050405020304" pitchFamily="18" charset="0"/>
              </a:rPr>
              <a:t>1</a:t>
            </a:r>
            <a:r>
              <a:rPr lang="zh-CN" altLang="en-US" sz="2000">
                <a:latin typeface="Times New Roman" panose="02020603050405020304" pitchFamily="18" charset="0"/>
                <a:ea typeface="黑体" panose="02010609060101010101" charset="-122"/>
                <a:cs typeface="Times New Roman" panose="02020603050405020304" pitchFamily="18" charset="0"/>
              </a:rPr>
              <a:t>）</a:t>
            </a:r>
            <a:endParaRPr lang="zh-CN" altLang="en-US" sz="2000">
              <a:latin typeface="Times New Roman" panose="02020603050405020304" pitchFamily="18" charset="0"/>
              <a:ea typeface="黑体" panose="02010609060101010101" charset="-122"/>
              <a:cs typeface="Times New Roman" panose="02020603050405020304" pitchFamily="18" charset="0"/>
            </a:endParaRPr>
          </a:p>
        </p:txBody>
      </p:sp>
      <p:sp>
        <p:nvSpPr>
          <p:cNvPr id="14" name="文本框 13"/>
          <p:cNvSpPr txBox="1"/>
          <p:nvPr/>
        </p:nvSpPr>
        <p:spPr>
          <a:xfrm>
            <a:off x="3242628" y="3672840"/>
            <a:ext cx="808355" cy="398780"/>
          </a:xfrm>
          <a:prstGeom prst="rect">
            <a:avLst/>
          </a:prstGeom>
          <a:noFill/>
        </p:spPr>
        <p:txBody>
          <a:bodyPr wrap="square" rtlCol="0">
            <a:spAutoFit/>
          </a:bodyPr>
          <a:lstStyle/>
          <a:p>
            <a:r>
              <a:rPr lang="zh-CN" altLang="en-US" sz="2000">
                <a:latin typeface="Times New Roman" panose="02020603050405020304" pitchFamily="18" charset="0"/>
                <a:ea typeface="黑体" panose="02010609060101010101" charset="-122"/>
                <a:cs typeface="Times New Roman" panose="02020603050405020304" pitchFamily="18" charset="0"/>
              </a:rPr>
              <a:t>（</a:t>
            </a:r>
            <a:r>
              <a:rPr lang="en-US" altLang="zh-CN" sz="2000">
                <a:latin typeface="Times New Roman" panose="02020603050405020304" pitchFamily="18" charset="0"/>
                <a:ea typeface="黑体" panose="02010609060101010101" charset="-122"/>
                <a:cs typeface="Times New Roman" panose="02020603050405020304" pitchFamily="18" charset="0"/>
              </a:rPr>
              <a:t>2</a:t>
            </a:r>
            <a:r>
              <a:rPr lang="zh-CN" altLang="en-US" sz="2000">
                <a:latin typeface="Times New Roman" panose="02020603050405020304" pitchFamily="18" charset="0"/>
                <a:ea typeface="黑体" panose="02010609060101010101" charset="-122"/>
                <a:cs typeface="Times New Roman" panose="02020603050405020304" pitchFamily="18" charset="0"/>
              </a:rPr>
              <a:t>）</a:t>
            </a:r>
            <a:endParaRPr lang="zh-CN" altLang="en-US" sz="2000">
              <a:latin typeface="Times New Roman" panose="02020603050405020304" pitchFamily="18" charset="0"/>
              <a:ea typeface="黑体" panose="02010609060101010101" charset="-122"/>
              <a:cs typeface="Times New Roman" panose="02020603050405020304" pitchFamily="18" charset="0"/>
            </a:endParaRPr>
          </a:p>
        </p:txBody>
      </p:sp>
      <p:sp>
        <p:nvSpPr>
          <p:cNvPr id="15" name="文本框 14"/>
          <p:cNvSpPr txBox="1"/>
          <p:nvPr/>
        </p:nvSpPr>
        <p:spPr>
          <a:xfrm>
            <a:off x="5500053" y="3672840"/>
            <a:ext cx="808355" cy="398780"/>
          </a:xfrm>
          <a:prstGeom prst="rect">
            <a:avLst/>
          </a:prstGeom>
          <a:noFill/>
        </p:spPr>
        <p:txBody>
          <a:bodyPr wrap="square" rtlCol="0">
            <a:spAutoFit/>
          </a:bodyPr>
          <a:lstStyle/>
          <a:p>
            <a:r>
              <a:rPr lang="zh-CN" altLang="en-US" sz="2000">
                <a:latin typeface="Times New Roman" panose="02020603050405020304" pitchFamily="18" charset="0"/>
                <a:ea typeface="黑体" panose="02010609060101010101" charset="-122"/>
                <a:cs typeface="Times New Roman" panose="02020603050405020304" pitchFamily="18" charset="0"/>
              </a:rPr>
              <a:t>（</a:t>
            </a:r>
            <a:r>
              <a:rPr lang="en-US" altLang="zh-CN" sz="2000">
                <a:latin typeface="Times New Roman" panose="02020603050405020304" pitchFamily="18" charset="0"/>
                <a:ea typeface="黑体" panose="02010609060101010101" charset="-122"/>
                <a:cs typeface="Times New Roman" panose="02020603050405020304" pitchFamily="18" charset="0"/>
              </a:rPr>
              <a:t>3</a:t>
            </a:r>
            <a:r>
              <a:rPr lang="zh-CN" altLang="en-US" sz="2000">
                <a:latin typeface="Times New Roman" panose="02020603050405020304" pitchFamily="18" charset="0"/>
                <a:ea typeface="黑体" panose="02010609060101010101" charset="-122"/>
                <a:cs typeface="Times New Roman" panose="02020603050405020304" pitchFamily="18" charset="0"/>
              </a:rPr>
              <a:t>）</a:t>
            </a:r>
            <a:endParaRPr lang="zh-CN" altLang="en-US" sz="2000">
              <a:latin typeface="Times New Roman" panose="02020603050405020304" pitchFamily="18" charset="0"/>
              <a:ea typeface="黑体" panose="02010609060101010101" charset="-122"/>
              <a:cs typeface="Times New Roman" panose="02020603050405020304" pitchFamily="18" charset="0"/>
            </a:endParaRPr>
          </a:p>
        </p:txBody>
      </p:sp>
      <p:sp>
        <p:nvSpPr>
          <p:cNvPr id="16" name="文本框 15"/>
          <p:cNvSpPr txBox="1"/>
          <p:nvPr/>
        </p:nvSpPr>
        <p:spPr>
          <a:xfrm>
            <a:off x="8056563" y="3672840"/>
            <a:ext cx="808355" cy="398780"/>
          </a:xfrm>
          <a:prstGeom prst="rect">
            <a:avLst/>
          </a:prstGeom>
          <a:noFill/>
        </p:spPr>
        <p:txBody>
          <a:bodyPr wrap="square" rtlCol="0">
            <a:spAutoFit/>
          </a:bodyPr>
          <a:lstStyle/>
          <a:p>
            <a:r>
              <a:rPr lang="zh-CN" altLang="en-US" sz="2000">
                <a:latin typeface="Times New Roman" panose="02020603050405020304" pitchFamily="18" charset="0"/>
                <a:ea typeface="黑体" panose="02010609060101010101" charset="-122"/>
                <a:cs typeface="Times New Roman" panose="02020603050405020304" pitchFamily="18" charset="0"/>
              </a:rPr>
              <a:t>（</a:t>
            </a:r>
            <a:r>
              <a:rPr lang="en-US" altLang="zh-CN" sz="2000">
                <a:latin typeface="Times New Roman" panose="02020603050405020304" pitchFamily="18" charset="0"/>
                <a:ea typeface="黑体" panose="02010609060101010101" charset="-122"/>
                <a:cs typeface="Times New Roman" panose="02020603050405020304" pitchFamily="18" charset="0"/>
              </a:rPr>
              <a:t>4</a:t>
            </a:r>
            <a:r>
              <a:rPr lang="zh-CN" altLang="en-US" sz="2000">
                <a:latin typeface="Times New Roman" panose="02020603050405020304" pitchFamily="18" charset="0"/>
                <a:ea typeface="黑体" panose="02010609060101010101" charset="-122"/>
                <a:cs typeface="Times New Roman" panose="02020603050405020304" pitchFamily="18" charset="0"/>
              </a:rPr>
              <a:t>）</a:t>
            </a:r>
            <a:endParaRPr lang="zh-CN" altLang="en-US" sz="200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7" grpId="0"/>
      <p:bldP spid="8" grpId="0"/>
      <p:bldP spid="9"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学习新知</a:t>
            </a:r>
            <a:endParaRPr lang="zh-CN" altLang="en-US"/>
          </a:p>
        </p:txBody>
      </p:sp>
      <p:sp>
        <p:nvSpPr>
          <p:cNvPr id="5" name="文本框 4"/>
          <p:cNvSpPr txBox="1"/>
          <p:nvPr/>
        </p:nvSpPr>
        <p:spPr>
          <a:xfrm>
            <a:off x="788670" y="1271270"/>
            <a:ext cx="10502265" cy="1651000"/>
          </a:xfrm>
          <a:prstGeom prst="rect">
            <a:avLst/>
          </a:prstGeom>
          <a:noFill/>
        </p:spPr>
        <p:txBody>
          <a:bodyPr wrap="square" rtlCol="0">
            <a:spAutoFit/>
          </a:bodyPr>
          <a:lstStyle/>
          <a:p>
            <a:pPr>
              <a:lnSpc>
                <a:spcPct val="130000"/>
              </a:lnSpc>
              <a:spcBef>
                <a:spcPct val="0"/>
              </a:spcBef>
              <a:spcAft>
                <a:spcPct val="0"/>
              </a:spcAft>
            </a:pPr>
            <a:r>
              <a:rPr lang="zh-CN" altLang="en-US" sz="2600">
                <a:latin typeface="黑体" panose="02010609060101010101" charset="-122"/>
                <a:ea typeface="黑体" panose="02010609060101010101" charset="-122"/>
              </a:rPr>
              <a:t>棱柱、棱锥、棱台、圆柱、圆锥、圆台和球都是常见的简单几何体，其中棱柱与圆柱统称为柱体，棱锥与圆锥统称为锥体，棱台与圆台统称为台体</a:t>
            </a:r>
            <a:r>
              <a:rPr lang="en-US" altLang="zh-CN" sz="2600">
                <a:latin typeface="黑体" panose="02010609060101010101" charset="-122"/>
                <a:ea typeface="黑体" panose="02010609060101010101" charset="-122"/>
              </a:rPr>
              <a:t>.</a:t>
            </a:r>
            <a:endParaRPr lang="en-US" altLang="zh-CN" sz="2600">
              <a:latin typeface="黑体" panose="02010609060101010101" charset="-122"/>
              <a:ea typeface="黑体" panose="02010609060101010101" charset="-122"/>
            </a:endParaRPr>
          </a:p>
        </p:txBody>
      </p:sp>
      <p:sp>
        <p:nvSpPr>
          <p:cNvPr id="11" name="圆角矩形 10"/>
          <p:cNvSpPr/>
          <p:nvPr/>
        </p:nvSpPr>
        <p:spPr>
          <a:xfrm>
            <a:off x="4686935" y="2998470"/>
            <a:ext cx="2398395" cy="539750"/>
          </a:xfrm>
          <a:prstGeom prst="roundRect">
            <a:avLst/>
          </a:prstGeom>
          <a:solidFill>
            <a:srgbClr val="0F4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简单几何体</a:t>
            </a:r>
            <a:endParaRPr lang="zh-CN" altLang="en-US" sz="2800" b="1">
              <a:solidFill>
                <a:schemeClr val="bg1"/>
              </a:solidFill>
              <a:latin typeface="黑体" panose="02010609060101010101" charset="-122"/>
              <a:ea typeface="黑体" panose="02010609060101010101" charset="-122"/>
              <a:sym typeface="+mn-ea"/>
            </a:endParaRPr>
          </a:p>
        </p:txBody>
      </p:sp>
      <p:sp>
        <p:nvSpPr>
          <p:cNvPr id="18" name="左大括号 18"/>
          <p:cNvSpPr/>
          <p:nvPr/>
        </p:nvSpPr>
        <p:spPr>
          <a:xfrm rot="5400000">
            <a:off x="5716425" y="628760"/>
            <a:ext cx="360000" cy="6480000"/>
          </a:xfrm>
          <a:prstGeom prst="leftBrace">
            <a:avLst>
              <a:gd name="adj1" fmla="val 49927"/>
              <a:gd name="adj2" fmla="val 50000"/>
            </a:avLst>
          </a:prstGeom>
          <a:noFill/>
          <a:ln w="47625">
            <a:solidFill>
              <a:srgbClr val="00B050"/>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defTabSz="815975" eaLnBrk="1" hangingPunct="1"/>
            <a:endParaRPr lang="zh-CN" altLang="en-US" sz="2800" b="1">
              <a:solidFill>
                <a:schemeClr val="bg1"/>
              </a:solidFill>
              <a:latin typeface="黑体" panose="02010609060101010101" charset="-122"/>
              <a:ea typeface="黑体" panose="02010609060101010101" charset="-122"/>
            </a:endParaRPr>
          </a:p>
        </p:txBody>
      </p:sp>
      <p:sp>
        <p:nvSpPr>
          <p:cNvPr id="19" name="圆角矩形 18"/>
          <p:cNvSpPr/>
          <p:nvPr/>
        </p:nvSpPr>
        <p:spPr>
          <a:xfrm>
            <a:off x="1705610" y="4232275"/>
            <a:ext cx="1882140" cy="539750"/>
          </a:xfrm>
          <a:prstGeom prst="roundRect">
            <a:avLst/>
          </a:prstGeom>
          <a:solidFill>
            <a:srgbClr val="4D7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柱体</a:t>
            </a:r>
            <a:endParaRPr lang="zh-CN" altLang="en-US" sz="2800" b="1">
              <a:solidFill>
                <a:schemeClr val="bg1"/>
              </a:solidFill>
              <a:latin typeface="黑体" panose="02010609060101010101" charset="-122"/>
              <a:ea typeface="黑体" panose="02010609060101010101" charset="-122"/>
              <a:sym typeface="+mn-ea"/>
            </a:endParaRPr>
          </a:p>
        </p:txBody>
      </p:sp>
      <p:sp>
        <p:nvSpPr>
          <p:cNvPr id="20" name="圆角矩形 19"/>
          <p:cNvSpPr/>
          <p:nvPr/>
        </p:nvSpPr>
        <p:spPr>
          <a:xfrm>
            <a:off x="4944745" y="4232275"/>
            <a:ext cx="1882775" cy="539750"/>
          </a:xfrm>
          <a:prstGeom prst="roundRect">
            <a:avLst/>
          </a:prstGeom>
          <a:solidFill>
            <a:srgbClr val="4D7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锥体</a:t>
            </a:r>
            <a:endParaRPr lang="zh-CN" altLang="en-US" sz="2800" b="1">
              <a:solidFill>
                <a:schemeClr val="bg1"/>
              </a:solidFill>
              <a:latin typeface="黑体" panose="02010609060101010101" charset="-122"/>
              <a:ea typeface="黑体" panose="02010609060101010101" charset="-122"/>
              <a:sym typeface="+mn-ea"/>
            </a:endParaRPr>
          </a:p>
        </p:txBody>
      </p:sp>
      <p:sp>
        <p:nvSpPr>
          <p:cNvPr id="21" name="圆角矩形 20"/>
          <p:cNvSpPr/>
          <p:nvPr/>
        </p:nvSpPr>
        <p:spPr>
          <a:xfrm>
            <a:off x="8216900" y="4232275"/>
            <a:ext cx="1882775" cy="539750"/>
          </a:xfrm>
          <a:prstGeom prst="roundRect">
            <a:avLst/>
          </a:prstGeom>
          <a:solidFill>
            <a:srgbClr val="4D7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台体</a:t>
            </a:r>
            <a:endParaRPr lang="zh-CN" altLang="en-US" sz="2800" b="1">
              <a:solidFill>
                <a:schemeClr val="bg1"/>
              </a:solidFill>
              <a:latin typeface="黑体" panose="02010609060101010101" charset="-122"/>
              <a:ea typeface="黑体" panose="02010609060101010101" charset="-122"/>
              <a:sym typeface="+mn-ea"/>
            </a:endParaRPr>
          </a:p>
        </p:txBody>
      </p:sp>
      <p:sp>
        <p:nvSpPr>
          <p:cNvPr id="22" name="左大括号 21"/>
          <p:cNvSpPr/>
          <p:nvPr/>
        </p:nvSpPr>
        <p:spPr>
          <a:xfrm rot="5400000">
            <a:off x="2505340" y="4308645"/>
            <a:ext cx="252000" cy="1440000"/>
          </a:xfrm>
          <a:prstGeom prst="leftBrace">
            <a:avLst>
              <a:gd name="adj1" fmla="val 49927"/>
              <a:gd name="adj2" fmla="val 50000"/>
            </a:avLst>
          </a:prstGeom>
          <a:noFill/>
          <a:ln w="47625">
            <a:solidFill>
              <a:srgbClr val="00B050"/>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defTabSz="815975" eaLnBrk="1" hangingPunct="1"/>
            <a:endParaRPr lang="zh-CN" altLang="en-US" sz="2800" b="1">
              <a:solidFill>
                <a:schemeClr val="bg1"/>
              </a:solidFill>
              <a:latin typeface="黑体" panose="02010609060101010101" charset="-122"/>
              <a:ea typeface="黑体" panose="02010609060101010101" charset="-122"/>
            </a:endParaRPr>
          </a:p>
        </p:txBody>
      </p:sp>
      <p:sp>
        <p:nvSpPr>
          <p:cNvPr id="23" name="圆角矩形 22"/>
          <p:cNvSpPr/>
          <p:nvPr/>
        </p:nvSpPr>
        <p:spPr>
          <a:xfrm>
            <a:off x="1216025" y="5330825"/>
            <a:ext cx="1367790" cy="539750"/>
          </a:xfrm>
          <a:prstGeom prst="roundRect">
            <a:avLst/>
          </a:prstGeom>
          <a:solidFill>
            <a:srgbClr val="FF7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棱柱</a:t>
            </a:r>
            <a:endParaRPr lang="zh-CN" altLang="en-US" sz="2800" b="1">
              <a:solidFill>
                <a:schemeClr val="bg1"/>
              </a:solidFill>
              <a:latin typeface="黑体" panose="02010609060101010101" charset="-122"/>
              <a:ea typeface="黑体" panose="02010609060101010101" charset="-122"/>
              <a:sym typeface="+mn-ea"/>
            </a:endParaRPr>
          </a:p>
        </p:txBody>
      </p:sp>
      <p:sp>
        <p:nvSpPr>
          <p:cNvPr id="24" name="圆角矩形 23"/>
          <p:cNvSpPr/>
          <p:nvPr/>
        </p:nvSpPr>
        <p:spPr>
          <a:xfrm>
            <a:off x="2724785" y="5330825"/>
            <a:ext cx="1368000" cy="539750"/>
          </a:xfrm>
          <a:prstGeom prst="roundRect">
            <a:avLst/>
          </a:prstGeom>
          <a:solidFill>
            <a:srgbClr val="FF7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圆柱</a:t>
            </a:r>
            <a:endParaRPr lang="zh-CN" altLang="en-US" sz="2800" b="1">
              <a:solidFill>
                <a:schemeClr val="bg1"/>
              </a:solidFill>
              <a:latin typeface="黑体" panose="02010609060101010101" charset="-122"/>
              <a:ea typeface="黑体" panose="02010609060101010101" charset="-122"/>
              <a:sym typeface="+mn-ea"/>
            </a:endParaRPr>
          </a:p>
        </p:txBody>
      </p:sp>
      <p:sp>
        <p:nvSpPr>
          <p:cNvPr id="25" name="左大括号 18"/>
          <p:cNvSpPr/>
          <p:nvPr/>
        </p:nvSpPr>
        <p:spPr>
          <a:xfrm rot="5400000">
            <a:off x="5760350" y="4308645"/>
            <a:ext cx="252000" cy="1440000"/>
          </a:xfrm>
          <a:prstGeom prst="leftBrace">
            <a:avLst>
              <a:gd name="adj1" fmla="val 49927"/>
              <a:gd name="adj2" fmla="val 50000"/>
            </a:avLst>
          </a:prstGeom>
          <a:noFill/>
          <a:ln w="47625">
            <a:solidFill>
              <a:srgbClr val="00B050"/>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defTabSz="815975" eaLnBrk="1" hangingPunct="1"/>
            <a:endParaRPr lang="zh-CN" altLang="en-US" sz="2800" b="1">
              <a:solidFill>
                <a:schemeClr val="bg1"/>
              </a:solidFill>
              <a:latin typeface="黑体" panose="02010609060101010101" charset="-122"/>
              <a:ea typeface="黑体" panose="02010609060101010101" charset="-122"/>
            </a:endParaRPr>
          </a:p>
        </p:txBody>
      </p:sp>
      <p:sp>
        <p:nvSpPr>
          <p:cNvPr id="26" name="圆角矩形 25"/>
          <p:cNvSpPr/>
          <p:nvPr/>
        </p:nvSpPr>
        <p:spPr>
          <a:xfrm>
            <a:off x="4471035" y="5330825"/>
            <a:ext cx="1367790" cy="539750"/>
          </a:xfrm>
          <a:prstGeom prst="roundRect">
            <a:avLst/>
          </a:prstGeom>
          <a:solidFill>
            <a:srgbClr val="FF7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棱锥</a:t>
            </a:r>
            <a:endParaRPr lang="zh-CN" altLang="en-US" sz="2800" b="1">
              <a:solidFill>
                <a:schemeClr val="bg1"/>
              </a:solidFill>
              <a:latin typeface="黑体" panose="02010609060101010101" charset="-122"/>
              <a:ea typeface="黑体" panose="02010609060101010101" charset="-122"/>
              <a:sym typeface="+mn-ea"/>
            </a:endParaRPr>
          </a:p>
        </p:txBody>
      </p:sp>
      <p:sp>
        <p:nvSpPr>
          <p:cNvPr id="27" name="圆角矩形 26"/>
          <p:cNvSpPr/>
          <p:nvPr/>
        </p:nvSpPr>
        <p:spPr>
          <a:xfrm>
            <a:off x="5979795" y="5330825"/>
            <a:ext cx="1368000" cy="539750"/>
          </a:xfrm>
          <a:prstGeom prst="roundRect">
            <a:avLst/>
          </a:prstGeom>
          <a:solidFill>
            <a:srgbClr val="FF7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圆锥</a:t>
            </a:r>
            <a:endParaRPr lang="zh-CN" altLang="en-US" sz="2800" b="1">
              <a:solidFill>
                <a:schemeClr val="bg1"/>
              </a:solidFill>
              <a:latin typeface="黑体" panose="02010609060101010101" charset="-122"/>
              <a:ea typeface="黑体" panose="02010609060101010101" charset="-122"/>
              <a:sym typeface="+mn-ea"/>
            </a:endParaRPr>
          </a:p>
        </p:txBody>
      </p:sp>
      <p:sp>
        <p:nvSpPr>
          <p:cNvPr id="28" name="左大括号 18"/>
          <p:cNvSpPr/>
          <p:nvPr/>
        </p:nvSpPr>
        <p:spPr>
          <a:xfrm rot="5400000">
            <a:off x="9099180" y="4308645"/>
            <a:ext cx="252000" cy="1440000"/>
          </a:xfrm>
          <a:prstGeom prst="leftBrace">
            <a:avLst>
              <a:gd name="adj1" fmla="val 49927"/>
              <a:gd name="adj2" fmla="val 50000"/>
            </a:avLst>
          </a:prstGeom>
          <a:noFill/>
          <a:ln w="47625">
            <a:solidFill>
              <a:srgbClr val="00B050"/>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marR="0" lvl="0" indent="0" algn="ctr" defTabSz="815975" eaLnBrk="1" hangingPunct="1"/>
            <a:endParaRPr lang="zh-CN" altLang="en-US" sz="2800" b="1">
              <a:solidFill>
                <a:schemeClr val="bg1"/>
              </a:solidFill>
              <a:latin typeface="黑体" panose="02010609060101010101" charset="-122"/>
              <a:ea typeface="黑体" panose="02010609060101010101" charset="-122"/>
            </a:endParaRPr>
          </a:p>
        </p:txBody>
      </p:sp>
      <p:sp>
        <p:nvSpPr>
          <p:cNvPr id="29" name="圆角矩形 28"/>
          <p:cNvSpPr/>
          <p:nvPr/>
        </p:nvSpPr>
        <p:spPr>
          <a:xfrm>
            <a:off x="7809865" y="5330825"/>
            <a:ext cx="1367790" cy="539750"/>
          </a:xfrm>
          <a:prstGeom prst="roundRect">
            <a:avLst/>
          </a:prstGeom>
          <a:solidFill>
            <a:srgbClr val="FF7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棱台</a:t>
            </a:r>
            <a:endParaRPr lang="zh-CN" altLang="en-US" sz="2800" b="1">
              <a:solidFill>
                <a:schemeClr val="bg1"/>
              </a:solidFill>
              <a:latin typeface="黑体" panose="02010609060101010101" charset="-122"/>
              <a:ea typeface="黑体" panose="02010609060101010101" charset="-122"/>
              <a:sym typeface="+mn-ea"/>
            </a:endParaRPr>
          </a:p>
        </p:txBody>
      </p:sp>
      <p:sp>
        <p:nvSpPr>
          <p:cNvPr id="30" name="圆角矩形 29"/>
          <p:cNvSpPr/>
          <p:nvPr/>
        </p:nvSpPr>
        <p:spPr>
          <a:xfrm>
            <a:off x="9318625" y="5330825"/>
            <a:ext cx="1368000" cy="539750"/>
          </a:xfrm>
          <a:prstGeom prst="roundRect">
            <a:avLst/>
          </a:prstGeom>
          <a:solidFill>
            <a:srgbClr val="FF7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latin typeface="黑体" panose="02010609060101010101" charset="-122"/>
                <a:ea typeface="黑体" panose="02010609060101010101" charset="-122"/>
                <a:sym typeface="+mn-ea"/>
              </a:rPr>
              <a:t>圆台</a:t>
            </a:r>
            <a:endParaRPr lang="zh-CN" altLang="en-US" sz="2800" b="1">
              <a:solidFill>
                <a:schemeClr val="bg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20" grpId="0" animBg="1"/>
      <p:bldP spid="21" grpId="0" animBg="1"/>
      <p:bldP spid="28" grpId="0" animBg="1"/>
      <p:bldP spid="25" grpId="0" animBg="1"/>
      <p:bldP spid="22" grpId="0" animBg="1"/>
      <p:bldP spid="23" grpId="0" animBg="1"/>
      <p:bldP spid="24" grpId="0" animBg="1"/>
      <p:bldP spid="26" grpId="0" animBg="1"/>
      <p:bldP spid="27"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学习新知</a:t>
            </a:r>
            <a:endParaRPr lang="zh-CN" altLang="en-US"/>
          </a:p>
        </p:txBody>
      </p:sp>
      <p:sp>
        <p:nvSpPr>
          <p:cNvPr id="4" name="文本框 3"/>
          <p:cNvSpPr txBox="1"/>
          <p:nvPr/>
        </p:nvSpPr>
        <p:spPr>
          <a:xfrm>
            <a:off x="767715" y="1149985"/>
            <a:ext cx="956945" cy="650875"/>
          </a:xfrm>
          <a:prstGeom prst="rect">
            <a:avLst/>
          </a:prstGeom>
          <a:noFill/>
        </p:spPr>
        <p:txBody>
          <a:bodyPr wrap="square" rtlCol="0">
            <a:spAutoFit/>
          </a:bodyPr>
          <a:lstStyle/>
          <a:p>
            <a:pPr algn="l">
              <a:lnSpc>
                <a:spcPct val="130000"/>
              </a:lnSpc>
            </a:pPr>
            <a:r>
              <a:rPr lang="zh-CN" altLang="en-US" sz="2800" b="1">
                <a:solidFill>
                  <a:srgbClr val="0F4DD9"/>
                </a:solidFill>
                <a:latin typeface="Times New Roman" panose="02020603050405020304" pitchFamily="18" charset="0"/>
                <a:cs typeface="Times New Roman" panose="02020603050405020304" pitchFamily="18" charset="0"/>
              </a:rPr>
              <a:t>例</a:t>
            </a:r>
            <a:r>
              <a:rPr lang="en-US" altLang="zh-CN" sz="2800" b="1">
                <a:solidFill>
                  <a:srgbClr val="0F4DD9"/>
                </a:solidFill>
                <a:latin typeface="Times New Roman" panose="02020603050405020304" pitchFamily="18" charset="0"/>
                <a:cs typeface="Times New Roman" panose="02020603050405020304" pitchFamily="18" charset="0"/>
              </a:rPr>
              <a:t>2</a:t>
            </a:r>
            <a:r>
              <a:rPr lang="zh-CN" altLang="en-US" sz="2800" b="1">
                <a:solidFill>
                  <a:srgbClr val="0F4DD9"/>
                </a:solidFill>
                <a:latin typeface="Times New Roman" panose="02020603050405020304" pitchFamily="18" charset="0"/>
                <a:cs typeface="Times New Roman" panose="02020603050405020304" pitchFamily="18" charset="0"/>
              </a:rPr>
              <a:t>：</a:t>
            </a:r>
            <a:endParaRPr lang="zh-CN" altLang="en-US" sz="2800" b="1">
              <a:solidFill>
                <a:srgbClr val="0F4DD9"/>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576070" y="1172210"/>
            <a:ext cx="9867900" cy="1130935"/>
          </a:xfrm>
          <a:prstGeom prst="rect">
            <a:avLst/>
          </a:prstGeom>
          <a:noFill/>
        </p:spPr>
        <p:txBody>
          <a:bodyPr wrap="square" rtlCol="0">
            <a:spAutoFit/>
          </a:bodyPr>
          <a:lstStyle/>
          <a:p>
            <a:pPr>
              <a:lnSpc>
                <a:spcPct val="130000"/>
              </a:lnSpc>
              <a:spcBef>
                <a:spcPct val="0"/>
              </a:spcBef>
              <a:spcAft>
                <a:spcPct val="0"/>
              </a:spcAft>
            </a:pPr>
            <a:r>
              <a:rPr lang="zh-CN" altLang="zh-CN" sz="2600"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如图，将直角梯形</a:t>
            </a:r>
            <a:r>
              <a:rPr lang="en-US" altLang="zh-CN" sz="2600" i="1"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ABCD</a:t>
            </a:r>
            <a:r>
              <a:rPr lang="zh-CN" altLang="zh-CN" sz="2600"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绕边</a:t>
            </a:r>
            <a:r>
              <a:rPr lang="en-US" altLang="zh-CN" sz="2600" i="1"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AB</a:t>
            </a:r>
            <a:r>
              <a:rPr lang="zh-CN" altLang="zh-CN" sz="2600"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所在的直线旋转一周，由此形成的几何体是由哪些简单几何体组成的？</a:t>
            </a:r>
            <a:endParaRPr lang="zh-CN" altLang="zh-CN" sz="2600"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3" name="圆角矩形 12"/>
          <p:cNvSpPr/>
          <p:nvPr/>
        </p:nvSpPr>
        <p:spPr>
          <a:xfrm>
            <a:off x="692150" y="2440940"/>
            <a:ext cx="10804525" cy="4017645"/>
          </a:xfrm>
          <a:prstGeom prst="roundRect">
            <a:avLst>
              <a:gd name="adj" fmla="val 8673"/>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sp>
        <p:nvSpPr>
          <p:cNvPr id="8" name="文本框 7"/>
          <p:cNvSpPr txBox="1"/>
          <p:nvPr/>
        </p:nvSpPr>
        <p:spPr>
          <a:xfrm>
            <a:off x="640080" y="2644140"/>
            <a:ext cx="1600835" cy="491490"/>
          </a:xfrm>
          <a:prstGeom prst="rect">
            <a:avLst/>
          </a:prstGeom>
          <a:noFill/>
        </p:spPr>
        <p:txBody>
          <a:bodyPr wrap="square" rtlCol="0">
            <a:spAutoFit/>
          </a:bodyPr>
          <a:lstStyle/>
          <a:p>
            <a:r>
              <a:rPr lang="zh-CN" sz="2600" b="1">
                <a:solidFill>
                  <a:srgbClr val="0F4DD9"/>
                </a:solidFill>
                <a:latin typeface="黑体" panose="02010609060101010101" charset="-122"/>
                <a:ea typeface="黑体" panose="02010609060101010101" charset="-122"/>
                <a:cs typeface="Times New Roman" panose="02020603050405020304" pitchFamily="18" charset="0"/>
              </a:rPr>
              <a:t>【解析】</a:t>
            </a:r>
            <a:endParaRPr lang="zh-CN" sz="2600" b="1">
              <a:solidFill>
                <a:srgbClr val="0F4DD9"/>
              </a:solidFill>
              <a:latin typeface="黑体" panose="02010609060101010101" charset="-122"/>
              <a:ea typeface="黑体" panose="02010609060101010101" charset="-122"/>
              <a:cs typeface="Times New Roman" panose="02020603050405020304" pitchFamily="18" charset="0"/>
            </a:endParaRPr>
          </a:p>
        </p:txBody>
      </p:sp>
      <p:sp>
        <p:nvSpPr>
          <p:cNvPr id="6" name="文本框 5"/>
          <p:cNvSpPr txBox="1"/>
          <p:nvPr/>
        </p:nvSpPr>
        <p:spPr>
          <a:xfrm>
            <a:off x="1937385" y="2644140"/>
            <a:ext cx="5252085" cy="491490"/>
          </a:xfrm>
          <a:prstGeom prst="rect">
            <a:avLst/>
          </a:prstGeom>
          <a:noFill/>
        </p:spPr>
        <p:txBody>
          <a:bodyPr wrap="square" rtlCol="0">
            <a:spAutoFit/>
          </a:bodyPr>
          <a:lstStyle/>
          <a:p>
            <a:r>
              <a:rPr lang="zh-CN" altLang="zh-CN" sz="2600" kern="100" noProof="0">
                <a:ln>
                  <a:noFill/>
                </a:ln>
                <a:effectLst/>
                <a:uLnTx/>
                <a:uFillTx/>
                <a:latin typeface="黑体" panose="02010609060101010101" charset="-122"/>
                <a:ea typeface="黑体" panose="02010609060101010101" charset="-122"/>
                <a:cs typeface="黑体" panose="02010609060101010101" charset="-122"/>
                <a:sym typeface="+mn-ea"/>
              </a:rPr>
              <a:t>画出形成的几何体如图所示</a:t>
            </a:r>
            <a:r>
              <a:rPr lang="en-US" altLang="zh-CN" sz="2600" kern="100" noProof="0">
                <a:ln>
                  <a:noFill/>
                </a:ln>
                <a:effectLst/>
                <a:uLnTx/>
                <a:uFillTx/>
                <a:latin typeface="黑体" panose="02010609060101010101" charset="-122"/>
                <a:ea typeface="黑体" panose="02010609060101010101" charset="-122"/>
                <a:cs typeface="黑体" panose="02010609060101010101" charset="-122"/>
                <a:sym typeface="+mn-ea"/>
              </a:rPr>
              <a:t>.</a:t>
            </a:r>
            <a:endParaRPr lang="zh-CN" altLang="en-US" sz="2600">
              <a:latin typeface="黑体" panose="02010609060101010101" charset="-122"/>
              <a:ea typeface="黑体" panose="02010609060101010101" charset="-122"/>
              <a:cs typeface="黑体" panose="02010609060101010101" charset="-122"/>
            </a:endParaRPr>
          </a:p>
        </p:txBody>
      </p:sp>
      <p:pic>
        <p:nvPicPr>
          <p:cNvPr id="7" name="Picture 2"/>
          <p:cNvPicPr>
            <a:picLocks noChangeAspect="1"/>
          </p:cNvPicPr>
          <p:nvPr/>
        </p:nvPicPr>
        <p:blipFill>
          <a:blip r:embed="rId1">
            <a:clrChange>
              <a:clrFrom>
                <a:srgbClr val="FFFFFF"/>
              </a:clrFrom>
              <a:clrTo>
                <a:srgbClr val="FFFFFF">
                  <a:alpha val="0"/>
                </a:srgbClr>
              </a:clrTo>
            </a:clrChange>
          </a:blip>
          <a:stretch>
            <a:fillRect/>
          </a:stretch>
        </p:blipFill>
        <p:spPr>
          <a:xfrm>
            <a:off x="1706880" y="3310573"/>
            <a:ext cx="1706245" cy="2298700"/>
          </a:xfrm>
          <a:prstGeom prst="rect">
            <a:avLst/>
          </a:prstGeom>
          <a:noFill/>
          <a:ln w="9525">
            <a:noFill/>
          </a:ln>
        </p:spPr>
      </p:pic>
      <p:pic>
        <p:nvPicPr>
          <p:cNvPr id="9" name="Picture 3"/>
          <p:cNvPicPr>
            <a:picLocks noChangeAspect="1"/>
          </p:cNvPicPr>
          <p:nvPr/>
        </p:nvPicPr>
        <p:blipFill>
          <a:blip r:embed="rId2">
            <a:clrChange>
              <a:clrFrom>
                <a:srgbClr val="FFFFFF"/>
              </a:clrFrom>
              <a:clrTo>
                <a:srgbClr val="FFFFFF">
                  <a:alpha val="0"/>
                </a:srgbClr>
              </a:clrTo>
            </a:clrChange>
          </a:blip>
          <a:stretch>
            <a:fillRect/>
          </a:stretch>
        </p:blipFill>
        <p:spPr>
          <a:xfrm>
            <a:off x="4505325" y="3101975"/>
            <a:ext cx="2369820" cy="2715895"/>
          </a:xfrm>
          <a:prstGeom prst="rect">
            <a:avLst/>
          </a:prstGeom>
          <a:noFill/>
          <a:ln w="9525">
            <a:noFill/>
          </a:ln>
        </p:spPr>
      </p:pic>
      <p:sp>
        <p:nvSpPr>
          <p:cNvPr id="10" name="矩形 1"/>
          <p:cNvSpPr>
            <a:spLocks noChangeArrowheads="1"/>
          </p:cNvSpPr>
          <p:nvPr/>
        </p:nvSpPr>
        <p:spPr bwMode="auto">
          <a:xfrm>
            <a:off x="779145" y="5665470"/>
            <a:ext cx="111918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50000"/>
              </a:lnSpc>
              <a:spcBef>
                <a:spcPct val="0"/>
              </a:spcBef>
              <a:spcAft>
                <a:spcPct val="0"/>
              </a:spcAft>
              <a:buClrTx/>
              <a:buSzTx/>
              <a:buFontTx/>
              <a:buNone/>
              <a:defRPr/>
            </a:pPr>
            <a:r>
              <a:rPr kumimoji="0" lang="zh-CN" altLang="zh-CN" sz="2600" b="0" i="0" u="none" strike="noStrike" kern="100" cap="none" spc="0" normalizeH="0" baseline="0" noProof="0">
                <a:ln>
                  <a:noFill/>
                </a:ln>
                <a:solidFill>
                  <a:schemeClr val="tx1"/>
                </a:solidFill>
                <a:effectLst/>
                <a:uLnTx/>
                <a:uFillTx/>
                <a:latin typeface="黑体" panose="02010609060101010101" charset="-122"/>
                <a:ea typeface="黑体" panose="02010609060101010101" charset="-122"/>
                <a:cs typeface="黑体" panose="02010609060101010101" charset="-122"/>
              </a:rPr>
              <a:t>由图可知，旋转得到的几何体是由一个圆柱和一个圆锥组成的</a:t>
            </a:r>
            <a:r>
              <a:rPr kumimoji="0" lang="en-US" altLang="zh-CN" sz="2600" b="0" i="0" u="none" strike="noStrike" kern="100" cap="none" spc="0" normalizeH="0" baseline="0" noProof="0">
                <a:ln>
                  <a:noFill/>
                </a:ln>
                <a:solidFill>
                  <a:schemeClr val="tx1"/>
                </a:solidFill>
                <a:effectLst/>
                <a:uLnTx/>
                <a:uFillTx/>
                <a:latin typeface="黑体" panose="02010609060101010101" charset="-122"/>
                <a:ea typeface="黑体" panose="02010609060101010101" charset="-122"/>
                <a:cs typeface="黑体" panose="02010609060101010101" charset="-122"/>
              </a:rPr>
              <a:t>. </a:t>
            </a:r>
            <a:endParaRPr kumimoji="0" lang="en-US" altLang="zh-CN" sz="2600" b="0" i="0" u="none" strike="noStrike" kern="100" cap="none" spc="0" normalizeH="0" baseline="0" noProof="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学习目标</a:t>
            </a:r>
            <a:endParaRPr lang="zh-CN" altLang="en-US"/>
          </a:p>
        </p:txBody>
      </p:sp>
      <p:sp>
        <p:nvSpPr>
          <p:cNvPr id="32" name="文本框 31"/>
          <p:cNvSpPr txBox="1"/>
          <p:nvPr/>
        </p:nvSpPr>
        <p:spPr>
          <a:xfrm>
            <a:off x="667385" y="1616075"/>
            <a:ext cx="10154285" cy="2977515"/>
          </a:xfrm>
          <a:prstGeom prst="rect">
            <a:avLst/>
          </a:prstGeom>
          <a:noFill/>
        </p:spPr>
        <p:txBody>
          <a:bodyPr wrap="square" lIns="0" tIns="0" rIns="0" bIns="0">
            <a:noAutofit/>
          </a:bodyPr>
          <a:lstStyle/>
          <a:p>
            <a:pPr marL="342900" indent="-342900" algn="just" fontAlgn="auto">
              <a:lnSpc>
                <a:spcPct val="200000"/>
              </a:lnSpc>
              <a:buClr>
                <a:srgbClr val="ED7D31"/>
              </a:buClr>
              <a:buFont typeface="Wingdings" panose="05000000000000000000" charset="0"/>
              <a:buChar char="l"/>
            </a:pPr>
            <a:r>
              <a:rPr lang="en-US" altLang="zh-CN" sz="3000">
                <a:latin typeface="Times New Roman" panose="02020603050405020304" pitchFamily="18" charset="0"/>
                <a:ea typeface="黑体" panose="02010609060101010101" charset="-122"/>
                <a:cs typeface="Times New Roman" panose="02020603050405020304" pitchFamily="18" charset="0"/>
                <a:sym typeface="+mn-ea"/>
              </a:rPr>
              <a:t>1.</a:t>
            </a:r>
            <a:r>
              <a:rPr lang="zh-CN" altLang="en-US" sz="3000">
                <a:latin typeface="Times New Roman" panose="02020603050405020304" pitchFamily="18" charset="0"/>
                <a:ea typeface="黑体" panose="02010609060101010101" charset="-122"/>
                <a:cs typeface="Times New Roman" panose="02020603050405020304" pitchFamily="18" charset="0"/>
                <a:sym typeface="+mn-ea"/>
              </a:rPr>
              <a:t>了解圆柱、圆锥、圆台、球的定义</a:t>
            </a:r>
            <a:r>
              <a:rPr lang="en-US" altLang="zh-CN" sz="3000">
                <a:latin typeface="Times New Roman" panose="02020603050405020304" pitchFamily="18" charset="0"/>
                <a:ea typeface="黑体" panose="02010609060101010101" charset="-122"/>
                <a:cs typeface="Times New Roman" panose="02020603050405020304" pitchFamily="18" charset="0"/>
                <a:sym typeface="+mn-ea"/>
              </a:rPr>
              <a:t>.</a:t>
            </a:r>
            <a:endParaRPr lang="en-US" altLang="zh-CN" sz="3000">
              <a:latin typeface="Times New Roman" panose="02020603050405020304" pitchFamily="18" charset="0"/>
              <a:ea typeface="黑体" panose="02010609060101010101" charset="-122"/>
              <a:cs typeface="Times New Roman" panose="02020603050405020304" pitchFamily="18" charset="0"/>
              <a:sym typeface="+mn-ea"/>
            </a:endParaRPr>
          </a:p>
          <a:p>
            <a:pPr marL="342900" indent="-342900" algn="just" fontAlgn="auto">
              <a:lnSpc>
                <a:spcPct val="200000"/>
              </a:lnSpc>
              <a:buClr>
                <a:srgbClr val="ED7D31"/>
              </a:buClr>
              <a:buFont typeface="Wingdings" panose="05000000000000000000" charset="0"/>
              <a:buChar char="l"/>
            </a:pPr>
            <a:r>
              <a:rPr lang="en-US" altLang="zh-CN" sz="3000">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3000">
                <a:latin typeface="Times New Roman" panose="02020603050405020304" pitchFamily="18" charset="0"/>
                <a:ea typeface="黑体" panose="02010609060101010101" charset="-122"/>
                <a:cs typeface="Times New Roman" panose="02020603050405020304" pitchFamily="18" charset="0"/>
                <a:sym typeface="+mn-ea"/>
              </a:rPr>
              <a:t>掌握圆柱、圆锥、圆台、球的结构特征</a:t>
            </a:r>
            <a:r>
              <a:rPr lang="en-US" altLang="zh-CN" sz="3000">
                <a:latin typeface="Times New Roman" panose="02020603050405020304" pitchFamily="18" charset="0"/>
                <a:ea typeface="黑体" panose="02010609060101010101" charset="-122"/>
                <a:cs typeface="Times New Roman" panose="02020603050405020304" pitchFamily="18" charset="0"/>
                <a:sym typeface="+mn-ea"/>
              </a:rPr>
              <a:t>.</a:t>
            </a:r>
            <a:endParaRPr lang="en-US" altLang="zh-CN" sz="3000">
              <a:latin typeface="Times New Roman" panose="02020603050405020304" pitchFamily="18" charset="0"/>
              <a:ea typeface="黑体" panose="02010609060101010101" charset="-122"/>
              <a:cs typeface="Times New Roman" panose="02020603050405020304" pitchFamily="18" charset="0"/>
              <a:sym typeface="+mn-ea"/>
            </a:endParaRPr>
          </a:p>
          <a:p>
            <a:pPr marL="342900" indent="-342900" algn="just" fontAlgn="auto">
              <a:lnSpc>
                <a:spcPct val="200000"/>
              </a:lnSpc>
              <a:buClr>
                <a:srgbClr val="ED7D31"/>
              </a:buClr>
              <a:buFont typeface="Wingdings" panose="05000000000000000000" charset="0"/>
              <a:buChar char="l"/>
            </a:pPr>
            <a:r>
              <a:rPr lang="en-US" altLang="zh-CN" sz="3000">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3000">
                <a:latin typeface="Times New Roman" panose="02020603050405020304" pitchFamily="18" charset="0"/>
                <a:ea typeface="黑体" panose="02010609060101010101" charset="-122"/>
                <a:cs typeface="Times New Roman" panose="02020603050405020304" pitchFamily="18" charset="0"/>
                <a:sym typeface="+mn-ea"/>
              </a:rPr>
              <a:t>了解简单组合体的概念及结构特征．</a:t>
            </a:r>
            <a:endParaRPr lang="zh-CN" altLang="en-US" sz="3000">
              <a:latin typeface="Times New Roman" panose="02020603050405020304" pitchFamily="18" charset="0"/>
              <a:ea typeface="黑体" panose="02010609060101010101" charset="-122"/>
              <a:cs typeface="Times New Roman" panose="02020603050405020304" pitchFamily="18" charset="0"/>
              <a:sym typeface="+mn-ea"/>
            </a:endParaRPr>
          </a:p>
        </p:txBody>
      </p:sp>
      <p:grpSp>
        <p:nvGrpSpPr>
          <p:cNvPr id="33" name="组合 32"/>
          <p:cNvGrpSpPr/>
          <p:nvPr/>
        </p:nvGrpSpPr>
        <p:grpSpPr>
          <a:xfrm rot="16200000" flipH="1">
            <a:off x="10828399" y="5261685"/>
            <a:ext cx="176150" cy="780068"/>
            <a:chOff x="8290832" y="4887686"/>
            <a:chExt cx="296617" cy="1313542"/>
          </a:xfrm>
          <a:solidFill>
            <a:srgbClr val="4076FD"/>
          </a:solidFill>
        </p:grpSpPr>
        <p:grpSp>
          <p:nvGrpSpPr>
            <p:cNvPr id="34" name="组合 33"/>
            <p:cNvGrpSpPr/>
            <p:nvPr/>
          </p:nvGrpSpPr>
          <p:grpSpPr>
            <a:xfrm>
              <a:off x="8452757" y="5040086"/>
              <a:ext cx="134692" cy="1161142"/>
              <a:chOff x="8490857" y="4963886"/>
              <a:chExt cx="134692" cy="1161142"/>
            </a:xfrm>
            <a:grpFill/>
          </p:grpSpPr>
          <p:sp>
            <p:nvSpPr>
              <p:cNvPr id="35" name="等腰三角形 34"/>
              <p:cNvSpPr/>
              <p:nvPr>
                <p:custDataLst>
                  <p:tags r:id="rId1"/>
                </p:custDataLst>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custDataLst>
                  <p:tags r:id="rId2"/>
                </p:custDataLst>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custDataLst>
                  <p:tags r:id="rId3"/>
                </p:custDataLst>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custDataLst>
                  <p:tags r:id="rId4"/>
                </p:custDataLst>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custDataLst>
                  <p:tags r:id="rId5"/>
                </p:custDataLst>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290832" y="4887686"/>
              <a:ext cx="134692" cy="1161142"/>
              <a:chOff x="8490857" y="4963886"/>
              <a:chExt cx="134692" cy="1161142"/>
            </a:xfrm>
            <a:grpFill/>
          </p:grpSpPr>
          <p:sp>
            <p:nvSpPr>
              <p:cNvPr id="41" name="等腰三角形 40"/>
              <p:cNvSpPr/>
              <p:nvPr>
                <p:custDataLst>
                  <p:tags r:id="rId6"/>
                </p:custDataLst>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custDataLst>
                  <p:tags r:id="rId7"/>
                </p:custDataLst>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custDataLst>
                  <p:tags r:id="rId8"/>
                </p:custDataLst>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custDataLst>
                  <p:tags r:id="rId9"/>
                </p:custDataLst>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custDataLst>
                  <p:tags r:id="rId10"/>
                </p:custDataLst>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6" name="矩形: 圆角 13"/>
          <p:cNvSpPr/>
          <p:nvPr>
            <p:custDataLst>
              <p:tags r:id="rId11"/>
            </p:custDataLst>
          </p:nvPr>
        </p:nvSpPr>
        <p:spPr>
          <a:xfrm>
            <a:off x="8764905" y="5964555"/>
            <a:ext cx="2736850" cy="227965"/>
          </a:xfrm>
          <a:prstGeom prst="roundRect">
            <a:avLst>
              <a:gd name="adj" fmla="val 50000"/>
            </a:avLst>
          </a:prstGeom>
          <a:gradFill flip="none" rotWithShape="1">
            <a:gsLst>
              <a:gs pos="0">
                <a:srgbClr val="4076FD"/>
              </a:gs>
              <a:gs pos="100000">
                <a:schemeClr val="accent2">
                  <a:alpha val="11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学习新知</a:t>
            </a:r>
            <a:endParaRPr lang="zh-CN" altLang="en-US"/>
          </a:p>
        </p:txBody>
      </p:sp>
      <p:sp>
        <p:nvSpPr>
          <p:cNvPr id="3" name="文本框 2"/>
          <p:cNvSpPr txBox="1"/>
          <p:nvPr/>
        </p:nvSpPr>
        <p:spPr>
          <a:xfrm>
            <a:off x="1957070" y="1103630"/>
            <a:ext cx="4762500" cy="610870"/>
          </a:xfrm>
          <a:prstGeom prst="rect">
            <a:avLst/>
          </a:prstGeom>
          <a:noFill/>
        </p:spPr>
        <p:txBody>
          <a:bodyPr wrap="square" rtlCol="0">
            <a:spAutoFit/>
          </a:bodyPr>
          <a:lstStyle/>
          <a:p>
            <a:pPr>
              <a:lnSpc>
                <a:spcPct val="130000"/>
              </a:lnSpc>
              <a:spcBef>
                <a:spcPct val="0"/>
              </a:spcBef>
              <a:spcAft>
                <a:spcPct val="0"/>
              </a:spcAft>
            </a:pPr>
            <a:r>
              <a:rPr lang="zh-CN" altLang="en-US" sz="2600"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描述下列组合体的结构特征</a:t>
            </a:r>
            <a:r>
              <a:rPr lang="en-US" altLang="zh-CN" sz="2600"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a:t>
            </a:r>
            <a:endParaRPr lang="en-US" altLang="zh-CN" sz="2600" kern="100" noProof="0" smtClean="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3" name="圆角矩形 12"/>
          <p:cNvSpPr/>
          <p:nvPr/>
        </p:nvSpPr>
        <p:spPr>
          <a:xfrm>
            <a:off x="692150" y="4381500"/>
            <a:ext cx="10734040" cy="2077085"/>
          </a:xfrm>
          <a:prstGeom prst="roundRect">
            <a:avLst>
              <a:gd name="adj" fmla="val 12145"/>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sp>
        <p:nvSpPr>
          <p:cNvPr id="8" name="文本框 7"/>
          <p:cNvSpPr txBox="1"/>
          <p:nvPr/>
        </p:nvSpPr>
        <p:spPr>
          <a:xfrm>
            <a:off x="640080" y="4484370"/>
            <a:ext cx="1600835" cy="491490"/>
          </a:xfrm>
          <a:prstGeom prst="rect">
            <a:avLst/>
          </a:prstGeom>
          <a:noFill/>
        </p:spPr>
        <p:txBody>
          <a:bodyPr wrap="square" rtlCol="0">
            <a:spAutoFit/>
          </a:bodyPr>
          <a:lstStyle/>
          <a:p>
            <a:r>
              <a:rPr lang="zh-CN" sz="2600" b="1">
                <a:solidFill>
                  <a:srgbClr val="0F4DD9"/>
                </a:solidFill>
                <a:latin typeface="黑体" panose="02010609060101010101" charset="-122"/>
                <a:ea typeface="黑体" panose="02010609060101010101" charset="-122"/>
                <a:cs typeface="Times New Roman" panose="02020603050405020304" pitchFamily="18" charset="0"/>
              </a:rPr>
              <a:t>【解析】</a:t>
            </a:r>
            <a:endParaRPr lang="zh-CN" sz="2600" b="1">
              <a:solidFill>
                <a:srgbClr val="0F4DD9"/>
              </a:solidFill>
              <a:latin typeface="黑体" panose="02010609060101010101" charset="-122"/>
              <a:ea typeface="黑体" panose="02010609060101010101" charset="-122"/>
              <a:cs typeface="Times New Roman" panose="02020603050405020304" pitchFamily="18" charset="0"/>
            </a:endParaRPr>
          </a:p>
        </p:txBody>
      </p:sp>
      <p:sp>
        <p:nvSpPr>
          <p:cNvPr id="5" name="文本框 4"/>
          <p:cNvSpPr txBox="1"/>
          <p:nvPr/>
        </p:nvSpPr>
        <p:spPr>
          <a:xfrm>
            <a:off x="640080" y="1207770"/>
            <a:ext cx="1600835" cy="491490"/>
          </a:xfrm>
          <a:prstGeom prst="rect">
            <a:avLst/>
          </a:prstGeom>
          <a:noFill/>
        </p:spPr>
        <p:txBody>
          <a:bodyPr wrap="square" rtlCol="0">
            <a:spAutoFit/>
          </a:bodyPr>
          <a:lstStyle/>
          <a:p>
            <a:r>
              <a:rPr lang="zh-CN" sz="2600" b="1">
                <a:solidFill>
                  <a:srgbClr val="0F4DD9"/>
                </a:solidFill>
                <a:latin typeface="黑体" panose="02010609060101010101" charset="-122"/>
                <a:ea typeface="黑体" panose="02010609060101010101" charset="-122"/>
                <a:cs typeface="Times New Roman" panose="02020603050405020304" pitchFamily="18" charset="0"/>
              </a:rPr>
              <a:t>【变式】</a:t>
            </a:r>
            <a:endParaRPr lang="zh-CN" sz="2600" b="1">
              <a:solidFill>
                <a:srgbClr val="0F4DD9"/>
              </a:solidFill>
              <a:latin typeface="黑体" panose="02010609060101010101" charset="-122"/>
              <a:ea typeface="黑体" panose="02010609060101010101" charset="-122"/>
              <a:cs typeface="Times New Roman" panose="02020603050405020304" pitchFamily="18" charset="0"/>
            </a:endParaRPr>
          </a:p>
        </p:txBody>
      </p:sp>
      <p:pic>
        <p:nvPicPr>
          <p:cNvPr id="11" name="图片 10"/>
          <p:cNvPicPr>
            <a:picLocks noChangeAspect="1"/>
          </p:cNvPicPr>
          <p:nvPr/>
        </p:nvPicPr>
        <p:blipFill>
          <a:blip r:embed="rId1">
            <a:clrChange>
              <a:clrFrom>
                <a:srgbClr val="FFFFFF">
                  <a:alpha val="100000"/>
                </a:srgbClr>
              </a:clrFrom>
              <a:clrTo>
                <a:srgbClr val="FFFFFF">
                  <a:alpha val="100000"/>
                  <a:alpha val="0"/>
                </a:srgbClr>
              </a:clrTo>
            </a:clrChange>
          </a:blip>
          <a:srcRect b="22746"/>
          <a:stretch>
            <a:fillRect/>
          </a:stretch>
        </p:blipFill>
        <p:spPr>
          <a:xfrm>
            <a:off x="1914525" y="1507490"/>
            <a:ext cx="5977890" cy="2415540"/>
          </a:xfrm>
          <a:prstGeom prst="rect">
            <a:avLst/>
          </a:prstGeom>
        </p:spPr>
      </p:pic>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rcRect t="80158"/>
          <a:stretch>
            <a:fillRect/>
          </a:stretch>
        </p:blipFill>
        <p:spPr>
          <a:xfrm>
            <a:off x="1914525" y="3761105"/>
            <a:ext cx="5977890" cy="620395"/>
          </a:xfrm>
          <a:prstGeom prst="rect">
            <a:avLst/>
          </a:prstGeom>
        </p:spPr>
      </p:pic>
      <p:sp>
        <p:nvSpPr>
          <p:cNvPr id="14" name="文本框 13"/>
          <p:cNvSpPr txBox="1"/>
          <p:nvPr/>
        </p:nvSpPr>
        <p:spPr>
          <a:xfrm>
            <a:off x="1936750" y="4404360"/>
            <a:ext cx="9535160" cy="570865"/>
          </a:xfrm>
          <a:prstGeom prst="rect">
            <a:avLst/>
          </a:prstGeom>
          <a:noFill/>
        </p:spPr>
        <p:txBody>
          <a:bodyPr wrap="square" rtlCol="0">
            <a:spAutoFit/>
          </a:bodyPr>
          <a:lstStyle/>
          <a:p>
            <a:pPr indent="0">
              <a:lnSpc>
                <a:spcPct val="120000"/>
              </a:lnSpc>
            </a:pPr>
            <a:r>
              <a:rPr lang="zh-CN" altLang="zh-CN" sz="2600" kern="100" smtClean="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图</a:t>
            </a:r>
            <a:r>
              <a:rPr lang="en-US"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①</a:t>
            </a:r>
            <a:r>
              <a:rPr lang="zh-CN"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所示的几何体是由两个圆台拼接而成的组合体</a:t>
            </a:r>
            <a:r>
              <a:rPr lang="zh-CN" altLang="zh-CN" sz="2600" kern="100" smtClean="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t>
            </a:r>
            <a:endParaRPr lang="zh-CN"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5" name="文本框 14"/>
          <p:cNvSpPr txBox="1"/>
          <p:nvPr/>
        </p:nvSpPr>
        <p:spPr>
          <a:xfrm>
            <a:off x="1936750" y="5412740"/>
            <a:ext cx="9535160" cy="1050290"/>
          </a:xfrm>
          <a:prstGeom prst="rect">
            <a:avLst/>
          </a:prstGeom>
          <a:noFill/>
        </p:spPr>
        <p:txBody>
          <a:bodyPr wrap="square" rtlCol="0">
            <a:spAutoFit/>
          </a:bodyPr>
          <a:lstStyle/>
          <a:p>
            <a:pPr indent="0">
              <a:lnSpc>
                <a:spcPct val="120000"/>
              </a:lnSpc>
            </a:pPr>
            <a:r>
              <a:rPr lang="zh-CN" altLang="zh-CN" sz="2600" kern="100" smtClean="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图</a:t>
            </a:r>
            <a:r>
              <a:rPr lang="en-US"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③</a:t>
            </a:r>
            <a:r>
              <a:rPr lang="zh-CN"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所示的几何体是在一个圆柱中间挖去一个三棱柱后得到的组合体．</a:t>
            </a:r>
            <a:endParaRPr lang="zh-CN"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p:txBody>
      </p:sp>
      <p:sp>
        <p:nvSpPr>
          <p:cNvPr id="16" name="文本框 15"/>
          <p:cNvSpPr txBox="1"/>
          <p:nvPr/>
        </p:nvSpPr>
        <p:spPr>
          <a:xfrm>
            <a:off x="1936750" y="4908550"/>
            <a:ext cx="9535160" cy="570865"/>
          </a:xfrm>
          <a:prstGeom prst="rect">
            <a:avLst/>
          </a:prstGeom>
          <a:noFill/>
        </p:spPr>
        <p:txBody>
          <a:bodyPr wrap="square" rtlCol="0">
            <a:spAutoFit/>
          </a:bodyPr>
          <a:lstStyle/>
          <a:p>
            <a:pPr indent="0">
              <a:lnSpc>
                <a:spcPct val="120000"/>
              </a:lnSpc>
            </a:pPr>
            <a:r>
              <a:rPr lang="zh-CN" altLang="zh-CN" sz="2600" kern="100" smtClean="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图</a:t>
            </a:r>
            <a:r>
              <a:rPr lang="en-US"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②</a:t>
            </a:r>
            <a:r>
              <a:rPr lang="zh-CN"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所示的几何体是由一个圆台挖去一个圆锥得到的组合体</a:t>
            </a:r>
            <a:r>
              <a:rPr lang="zh-CN" altLang="zh-CN" sz="2600" kern="100" smtClean="0">
                <a:solidFill>
                  <a:schemeClr val="tx1"/>
                </a:solidFill>
                <a:latin typeface="Times New Roman" panose="02020603050405020304" pitchFamily="18" charset="0"/>
                <a:ea typeface="黑体" panose="02010609060101010101" charset="-122"/>
                <a:cs typeface="Times New Roman" panose="02020603050405020304" pitchFamily="18" charset="0"/>
                <a:sym typeface="+mn-ea"/>
              </a:rPr>
              <a:t>；</a:t>
            </a:r>
            <a:endParaRPr lang="zh-CN" altLang="zh-CN" sz="2600" kern="100">
              <a:solidFill>
                <a:schemeClr val="tx1"/>
              </a:solidFill>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P spid="16"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学习新知</a:t>
            </a:r>
            <a:endParaRPr lang="zh-CN" altLang="en-US"/>
          </a:p>
        </p:txBody>
      </p:sp>
      <p:sp>
        <p:nvSpPr>
          <p:cNvPr id="4" name="圆角矩形 3"/>
          <p:cNvSpPr/>
          <p:nvPr>
            <p:custDataLst>
              <p:tags r:id="rId1"/>
            </p:custDataLst>
          </p:nvPr>
        </p:nvSpPr>
        <p:spPr>
          <a:xfrm>
            <a:off x="709295" y="1721485"/>
            <a:ext cx="10774045" cy="4097655"/>
          </a:xfrm>
          <a:prstGeom prst="roundRect">
            <a:avLst>
              <a:gd name="adj" fmla="val 10463"/>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sp>
        <p:nvSpPr>
          <p:cNvPr id="6" name="圆角矩形 5"/>
          <p:cNvSpPr/>
          <p:nvPr>
            <p:custDataLst>
              <p:tags r:id="rId2"/>
            </p:custDataLst>
          </p:nvPr>
        </p:nvSpPr>
        <p:spPr>
          <a:xfrm>
            <a:off x="3802380" y="1348105"/>
            <a:ext cx="4587240" cy="723265"/>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latin typeface="黑体" panose="02010609060101010101" charset="-122"/>
                <a:ea typeface="黑体" panose="02010609060101010101" charset="-122"/>
                <a:cs typeface="黑体" panose="02010609060101010101" charset="-122"/>
                <a:sym typeface="+mn-ea"/>
              </a:rPr>
              <a:t>简单组合体的识别</a:t>
            </a:r>
            <a:endParaRPr lang="zh-CN" altLang="en-US" sz="2800" b="1">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799465" y="2251710"/>
            <a:ext cx="10584815" cy="3322955"/>
          </a:xfrm>
          <a:prstGeom prst="rect">
            <a:avLst/>
          </a:prstGeom>
          <a:noFill/>
        </p:spPr>
        <p:txBody>
          <a:bodyPr wrap="square" rtlCol="0">
            <a:spAutoFit/>
          </a:bodyPr>
          <a:lstStyle/>
          <a:p>
            <a:pPr>
              <a:lnSpc>
                <a:spcPct val="150000"/>
              </a:lnSpc>
            </a:pPr>
            <a:r>
              <a:rPr lang="en-US" altLang="zh-CN" sz="2800">
                <a:latin typeface="Times New Roman" panose="02020603050405020304" pitchFamily="18" charset="0"/>
                <a:ea typeface="黑体" panose="02010609060101010101" charset="-122"/>
                <a:cs typeface="Times New Roman" panose="02020603050405020304" pitchFamily="18" charset="0"/>
              </a:rPr>
              <a:t>(1) </a:t>
            </a:r>
            <a:r>
              <a:rPr lang="zh-CN" altLang="en-US" sz="2800">
                <a:latin typeface="Times New Roman" panose="02020603050405020304" pitchFamily="18" charset="0"/>
                <a:ea typeface="黑体" panose="02010609060101010101" charset="-122"/>
                <a:cs typeface="Times New Roman" panose="02020603050405020304" pitchFamily="18" charset="0"/>
              </a:rPr>
              <a:t>明确组合体的结构特征，主要弄清它是由哪些简单几何体组成的，必要时也可以指出棱数、面数和顶点数；</a:t>
            </a:r>
            <a:endParaRPr lang="zh-CN" altLang="en-US" sz="2800">
              <a:latin typeface="Times New Roman" panose="02020603050405020304" pitchFamily="18" charset="0"/>
              <a:ea typeface="黑体" panose="02010609060101010101" charset="-122"/>
              <a:cs typeface="Times New Roman" panose="02020603050405020304" pitchFamily="18" charset="0"/>
            </a:endParaRPr>
          </a:p>
          <a:p>
            <a:pPr>
              <a:lnSpc>
                <a:spcPct val="150000"/>
              </a:lnSpc>
            </a:pPr>
            <a:r>
              <a:rPr lang="en-US" altLang="zh-CN" sz="2800">
                <a:latin typeface="Times New Roman" panose="02020603050405020304" pitchFamily="18" charset="0"/>
                <a:ea typeface="黑体" panose="02010609060101010101" charset="-122"/>
                <a:cs typeface="Times New Roman" panose="02020603050405020304" pitchFamily="18" charset="0"/>
              </a:rPr>
              <a:t>(2) </a:t>
            </a:r>
            <a:r>
              <a:rPr lang="zh-CN" altLang="en-US" sz="2800">
                <a:latin typeface="Times New Roman" panose="02020603050405020304" pitchFamily="18" charset="0"/>
                <a:ea typeface="黑体" panose="02010609060101010101" charset="-122"/>
                <a:cs typeface="Times New Roman" panose="02020603050405020304" pitchFamily="18" charset="0"/>
              </a:rPr>
              <a:t>会识别较复杂的图形是学好立体几何的第一步，因此我们应注意观察周围的物体，然后将它们</a:t>
            </a:r>
            <a:r>
              <a:rPr lang="en-US" altLang="zh-CN" sz="2800">
                <a:latin typeface="Times New Roman" panose="02020603050405020304" pitchFamily="18" charset="0"/>
                <a:ea typeface="黑体" panose="02010609060101010101" charset="-122"/>
                <a:cs typeface="Times New Roman" panose="02020603050405020304" pitchFamily="18" charset="0"/>
              </a:rPr>
              <a:t>“</a:t>
            </a:r>
            <a:r>
              <a:rPr lang="zh-CN" altLang="en-US" sz="2800">
                <a:latin typeface="Times New Roman" panose="02020603050405020304" pitchFamily="18" charset="0"/>
                <a:ea typeface="黑体" panose="02010609060101010101" charset="-122"/>
                <a:cs typeface="Times New Roman" panose="02020603050405020304" pitchFamily="18" charset="0"/>
              </a:rPr>
              <a:t>分拆</a:t>
            </a:r>
            <a:r>
              <a:rPr lang="en-US" altLang="zh-CN" sz="2800">
                <a:latin typeface="Times New Roman" panose="02020603050405020304" pitchFamily="18" charset="0"/>
                <a:ea typeface="黑体" panose="02010609060101010101" charset="-122"/>
                <a:cs typeface="Times New Roman" panose="02020603050405020304" pitchFamily="18" charset="0"/>
              </a:rPr>
              <a:t>”</a:t>
            </a:r>
            <a:r>
              <a:rPr lang="zh-CN" altLang="en-US" sz="2800">
                <a:latin typeface="Times New Roman" panose="02020603050405020304" pitchFamily="18" charset="0"/>
                <a:ea typeface="黑体" panose="02010609060101010101" charset="-122"/>
                <a:cs typeface="Times New Roman" panose="02020603050405020304" pitchFamily="18" charset="0"/>
              </a:rPr>
              <a:t>成几个简单的几何体，进而培养我们的空间想象能力和识图能力．</a:t>
            </a:r>
            <a:endParaRPr lang="zh-CN" altLang="en-US" sz="2800">
              <a:latin typeface="Times New Roman" panose="02020603050405020304" pitchFamily="18" charset="0"/>
              <a:ea typeface="黑体" panose="02010609060101010101" charset="-122"/>
              <a:cs typeface="Times New Roman" panose="02020603050405020304" pitchFamily="18" charset="0"/>
            </a:endParaRPr>
          </a:p>
        </p:txBody>
      </p:sp>
      <p:pic>
        <p:nvPicPr>
          <p:cNvPr id="3" name="Picture 3"/>
          <p:cNvPicPr>
            <a:picLocks noChangeAspect="1"/>
          </p:cNvPicPr>
          <p:nvPr/>
        </p:nvPicPr>
        <p:blipFill>
          <a:blip r:embed="rId3"/>
          <a:stretch>
            <a:fillRect/>
          </a:stretch>
        </p:blipFill>
        <p:spPr>
          <a:xfrm flipH="1">
            <a:off x="11811000" y="12001500"/>
            <a:ext cx="0" cy="0"/>
          </a:xfrm>
          <a:prstGeom prst="rect">
            <a:avLst/>
          </a:prstGeom>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87375" y="0"/>
            <a:ext cx="12779375" cy="6858000"/>
            <a:chOff x="-925" y="0"/>
            <a:chExt cx="20125" cy="1080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7813" b="7813"/>
            <a:stretch>
              <a:fillRect/>
            </a:stretch>
          </p:blipFill>
          <p:spPr>
            <a:xfrm>
              <a:off x="0" y="0"/>
              <a:ext cx="19200" cy="108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椭圆 5"/>
            <p:cNvSpPr/>
            <p:nvPr>
              <p:custDataLst>
                <p:tags r:id="rId3"/>
              </p:custDataLst>
            </p:nvPr>
          </p:nvSpPr>
          <p:spPr>
            <a:xfrm>
              <a:off x="-925" y="5963"/>
              <a:ext cx="2875" cy="2875"/>
            </a:xfrm>
            <a:prstGeom prst="ellipse">
              <a:avLst/>
            </a:prstGeom>
            <a:solidFill>
              <a:schemeClr val="accent2">
                <a:lumMod val="60000"/>
                <a:lumOff val="40000"/>
                <a:alpha val="38000"/>
              </a:schemeClr>
            </a:solidFill>
            <a:ln>
              <a:noFill/>
            </a:ln>
            <a:effectLst>
              <a:softEdge rad="4699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椭圆 4"/>
            <p:cNvSpPr/>
            <p:nvPr>
              <p:custDataLst>
                <p:tags r:id="rId4"/>
              </p:custDataLst>
            </p:nvPr>
          </p:nvSpPr>
          <p:spPr>
            <a:xfrm>
              <a:off x="9373" y="1081"/>
              <a:ext cx="2875" cy="2875"/>
            </a:xfrm>
            <a:prstGeom prst="ellipse">
              <a:avLst/>
            </a:prstGeom>
            <a:solidFill>
              <a:schemeClr val="accent2">
                <a:alpha val="38000"/>
              </a:schemeClr>
            </a:solidFill>
            <a:ln>
              <a:noFill/>
            </a:ln>
            <a:effectLst>
              <a:softEdge rad="4699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圆角 13"/>
            <p:cNvSpPr/>
            <p:nvPr>
              <p:custDataLst>
                <p:tags r:id="rId5"/>
              </p:custDataLst>
            </p:nvPr>
          </p:nvSpPr>
          <p:spPr>
            <a:xfrm>
              <a:off x="1180" y="780"/>
              <a:ext cx="5400" cy="540"/>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4"/>
            <p:cNvSpPr/>
            <p:nvPr>
              <p:custDataLst>
                <p:tags r:id="rId6"/>
              </p:custDataLst>
            </p:nvPr>
          </p:nvSpPr>
          <p:spPr>
            <a:xfrm>
              <a:off x="7592" y="9205"/>
              <a:ext cx="7020" cy="634"/>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5"/>
            <p:cNvSpPr/>
            <p:nvPr>
              <p:custDataLst>
                <p:tags r:id="rId7"/>
              </p:custDataLst>
            </p:nvPr>
          </p:nvSpPr>
          <p:spPr>
            <a:xfrm>
              <a:off x="13364" y="10320"/>
              <a:ext cx="4800" cy="180"/>
            </a:xfrm>
            <a:prstGeom prst="roundRect">
              <a:avLst>
                <a:gd name="adj" fmla="val 50000"/>
              </a:avLst>
            </a:prstGeom>
            <a:gradFill flip="none" rotWithShape="1">
              <a:gsLst>
                <a:gs pos="0">
                  <a:srgbClr val="4076FD"/>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914400" y="1318230"/>
            <a:ext cx="10363200" cy="4221540"/>
            <a:chOff x="838200" y="1460500"/>
            <a:chExt cx="9664700" cy="3937000"/>
          </a:xfrm>
        </p:grpSpPr>
        <p:sp>
          <p:nvSpPr>
            <p:cNvPr id="13" name="矩形: 圆角 12"/>
            <p:cNvSpPr/>
            <p:nvPr/>
          </p:nvSpPr>
          <p:spPr>
            <a:xfrm>
              <a:off x="838200" y="1460500"/>
              <a:ext cx="9664700" cy="3937000"/>
            </a:xfrm>
            <a:prstGeom prst="roundRect">
              <a:avLst>
                <a:gd name="adj" fmla="val 9794"/>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7683500" y="1460500"/>
              <a:ext cx="2819400" cy="2565400"/>
            </a:xfrm>
            <a:custGeom>
              <a:avLst/>
              <a:gdLst>
                <a:gd name="connsiteX0" fmla="*/ 29127 w 2819400"/>
                <a:gd name="connsiteY0" fmla="*/ 0 h 2565400"/>
                <a:gd name="connsiteX1" fmla="*/ 2433810 w 2819400"/>
                <a:gd name="connsiteY1" fmla="*/ 0 h 2565400"/>
                <a:gd name="connsiteX2" fmla="*/ 2819400 w 2819400"/>
                <a:gd name="connsiteY2" fmla="*/ 385590 h 2565400"/>
                <a:gd name="connsiteX3" fmla="*/ 2819400 w 2819400"/>
                <a:gd name="connsiteY3" fmla="*/ 2481938 h 2565400"/>
                <a:gd name="connsiteX4" fmla="*/ 2670411 w 2819400"/>
                <a:gd name="connsiteY4" fmla="*/ 2520247 h 2565400"/>
                <a:gd name="connsiteX5" fmla="*/ 2222500 w 2819400"/>
                <a:gd name="connsiteY5" fmla="*/ 2565400 h 2565400"/>
                <a:gd name="connsiteX6" fmla="*/ 0 w 2819400"/>
                <a:gd name="connsiteY6" fmla="*/ 342900 h 2565400"/>
                <a:gd name="connsiteX7" fmla="*/ 11475 w 2819400"/>
                <a:gd name="connsiteY7" fmla="*/ 115662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565400">
                  <a:moveTo>
                    <a:pt x="29127" y="0"/>
                  </a:moveTo>
                  <a:lnTo>
                    <a:pt x="2433810" y="0"/>
                  </a:lnTo>
                  <a:cubicBezTo>
                    <a:pt x="2646765" y="0"/>
                    <a:pt x="2819400" y="172635"/>
                    <a:pt x="2819400" y="385590"/>
                  </a:cubicBezTo>
                  <a:lnTo>
                    <a:pt x="2819400" y="2481938"/>
                  </a:lnTo>
                  <a:lnTo>
                    <a:pt x="2670411" y="2520247"/>
                  </a:lnTo>
                  <a:cubicBezTo>
                    <a:pt x="2525732" y="2549852"/>
                    <a:pt x="2375932" y="2565400"/>
                    <a:pt x="2222500" y="2565400"/>
                  </a:cubicBezTo>
                  <a:cubicBezTo>
                    <a:pt x="995047" y="2565400"/>
                    <a:pt x="0" y="1570353"/>
                    <a:pt x="0" y="342900"/>
                  </a:cubicBezTo>
                  <a:cubicBezTo>
                    <a:pt x="0" y="266184"/>
                    <a:pt x="3887" y="190376"/>
                    <a:pt x="11475" y="115662"/>
                  </a:cubicBezTo>
                  <a:close/>
                </a:path>
              </a:pathLst>
            </a:custGeom>
            <a:gradFill flip="none" rotWithShape="1">
              <a:gsLst>
                <a:gs pos="0">
                  <a:srgbClr val="4076FD">
                    <a:alpha val="22000"/>
                  </a:srgbClr>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flipH="1" flipV="1">
              <a:off x="838200" y="3918350"/>
              <a:ext cx="1625600" cy="1479150"/>
            </a:xfrm>
            <a:custGeom>
              <a:avLst/>
              <a:gdLst>
                <a:gd name="connsiteX0" fmla="*/ 29127 w 2819400"/>
                <a:gd name="connsiteY0" fmla="*/ 0 h 2565400"/>
                <a:gd name="connsiteX1" fmla="*/ 2433810 w 2819400"/>
                <a:gd name="connsiteY1" fmla="*/ 0 h 2565400"/>
                <a:gd name="connsiteX2" fmla="*/ 2819400 w 2819400"/>
                <a:gd name="connsiteY2" fmla="*/ 385590 h 2565400"/>
                <a:gd name="connsiteX3" fmla="*/ 2819400 w 2819400"/>
                <a:gd name="connsiteY3" fmla="*/ 2481938 h 2565400"/>
                <a:gd name="connsiteX4" fmla="*/ 2670411 w 2819400"/>
                <a:gd name="connsiteY4" fmla="*/ 2520247 h 2565400"/>
                <a:gd name="connsiteX5" fmla="*/ 2222500 w 2819400"/>
                <a:gd name="connsiteY5" fmla="*/ 2565400 h 2565400"/>
                <a:gd name="connsiteX6" fmla="*/ 0 w 2819400"/>
                <a:gd name="connsiteY6" fmla="*/ 342900 h 2565400"/>
                <a:gd name="connsiteX7" fmla="*/ 11475 w 2819400"/>
                <a:gd name="connsiteY7" fmla="*/ 115662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565400">
                  <a:moveTo>
                    <a:pt x="29127" y="0"/>
                  </a:moveTo>
                  <a:lnTo>
                    <a:pt x="2433810" y="0"/>
                  </a:lnTo>
                  <a:cubicBezTo>
                    <a:pt x="2646765" y="0"/>
                    <a:pt x="2819400" y="172635"/>
                    <a:pt x="2819400" y="385590"/>
                  </a:cubicBezTo>
                  <a:lnTo>
                    <a:pt x="2819400" y="2481938"/>
                  </a:lnTo>
                  <a:lnTo>
                    <a:pt x="2670411" y="2520247"/>
                  </a:lnTo>
                  <a:cubicBezTo>
                    <a:pt x="2525732" y="2549852"/>
                    <a:pt x="2375932" y="2565400"/>
                    <a:pt x="2222500" y="2565400"/>
                  </a:cubicBezTo>
                  <a:cubicBezTo>
                    <a:pt x="995047" y="2565400"/>
                    <a:pt x="0" y="1570353"/>
                    <a:pt x="0" y="342900"/>
                  </a:cubicBezTo>
                  <a:cubicBezTo>
                    <a:pt x="0" y="266184"/>
                    <a:pt x="3887" y="190376"/>
                    <a:pt x="11475" y="115662"/>
                  </a:cubicBezTo>
                  <a:close/>
                </a:path>
              </a:pathLst>
            </a:custGeom>
            <a:gradFill flip="none" rotWithShape="1">
              <a:gsLst>
                <a:gs pos="0">
                  <a:srgbClr val="4076FD">
                    <a:alpha val="61000"/>
                  </a:srgbClr>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10644249" y="2030170"/>
            <a:ext cx="176150" cy="780068"/>
            <a:chOff x="8290832" y="4887686"/>
            <a:chExt cx="296617" cy="1313542"/>
          </a:xfrm>
          <a:solidFill>
            <a:srgbClr val="4076FD"/>
          </a:solidFill>
        </p:grpSpPr>
        <p:grpSp>
          <p:nvGrpSpPr>
            <p:cNvPr id="33" name="组合 32"/>
            <p:cNvGrpSpPr/>
            <p:nvPr/>
          </p:nvGrpSpPr>
          <p:grpSpPr>
            <a:xfrm>
              <a:off x="8452757" y="5040086"/>
              <a:ext cx="134692" cy="1161142"/>
              <a:chOff x="8490857" y="4963886"/>
              <a:chExt cx="134692" cy="1161142"/>
            </a:xfrm>
            <a:grpFill/>
          </p:grpSpPr>
          <p:sp>
            <p:nvSpPr>
              <p:cNvPr id="40" name="等腰三角形 39"/>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290832" y="4887686"/>
              <a:ext cx="134692" cy="1161142"/>
              <a:chOff x="8490857" y="4963886"/>
              <a:chExt cx="134692" cy="1161142"/>
            </a:xfrm>
            <a:grpFill/>
          </p:grpSpPr>
          <p:sp>
            <p:nvSpPr>
              <p:cNvPr id="35" name="等腰三角形 34"/>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5" name="组合 44"/>
          <p:cNvGrpSpPr/>
          <p:nvPr/>
        </p:nvGrpSpPr>
        <p:grpSpPr>
          <a:xfrm flipH="1">
            <a:off x="1424049" y="4303470"/>
            <a:ext cx="176150" cy="780068"/>
            <a:chOff x="8290832" y="4887686"/>
            <a:chExt cx="296617" cy="1313542"/>
          </a:xfrm>
          <a:solidFill>
            <a:srgbClr val="4076FD"/>
          </a:solidFill>
        </p:grpSpPr>
        <p:grpSp>
          <p:nvGrpSpPr>
            <p:cNvPr id="46" name="组合 45"/>
            <p:cNvGrpSpPr/>
            <p:nvPr/>
          </p:nvGrpSpPr>
          <p:grpSpPr>
            <a:xfrm>
              <a:off x="8452757" y="5040086"/>
              <a:ext cx="134692" cy="1161142"/>
              <a:chOff x="8490857" y="4963886"/>
              <a:chExt cx="134692" cy="1161142"/>
            </a:xfrm>
            <a:grpFill/>
          </p:grpSpPr>
          <p:sp>
            <p:nvSpPr>
              <p:cNvPr id="53" name="等腰三角形 5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8290832" y="48876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文本框 1"/>
          <p:cNvSpPr txBox="1"/>
          <p:nvPr/>
        </p:nvSpPr>
        <p:spPr>
          <a:xfrm>
            <a:off x="2225040" y="2222500"/>
            <a:ext cx="4807585" cy="2861310"/>
          </a:xfrm>
          <a:prstGeom prst="rect">
            <a:avLst/>
          </a:prstGeom>
          <a:noFill/>
        </p:spPr>
        <p:txBody>
          <a:bodyPr wrap="square" rtlCol="0">
            <a:spAutoFit/>
          </a:bodyPr>
          <a:lstStyle/>
          <a:p>
            <a:r>
              <a:rPr lang="en-US" altLang="zh-CN" sz="18000">
                <a:gradFill>
                  <a:gsLst>
                    <a:gs pos="0">
                      <a:srgbClr val="4479FD"/>
                    </a:gs>
                    <a:gs pos="100000">
                      <a:srgbClr val="4175FC"/>
                    </a:gs>
                  </a:gsLst>
                  <a:lin ang="10800000" scaled="0"/>
                </a:gradFill>
                <a:latin typeface="黑体" panose="02010609060101010101" charset="-122"/>
                <a:ea typeface="黑体" panose="02010609060101010101" charset="-122"/>
              </a:rPr>
              <a:t>03</a:t>
            </a:r>
            <a:endParaRPr lang="zh-CN" altLang="en-US" sz="18000">
              <a:gradFill>
                <a:gsLst>
                  <a:gs pos="0">
                    <a:srgbClr val="4479FD"/>
                  </a:gs>
                  <a:gs pos="100000">
                    <a:srgbClr val="4175FC"/>
                  </a:gs>
                </a:gsLst>
                <a:lin ang="10800000" scaled="0"/>
              </a:gradFill>
              <a:latin typeface="黑体" panose="02010609060101010101" charset="-122"/>
              <a:ea typeface="黑体" panose="02010609060101010101" charset="-122"/>
            </a:endParaRPr>
          </a:p>
        </p:txBody>
      </p:sp>
      <p:sp>
        <p:nvSpPr>
          <p:cNvPr id="60" name="文本框 59"/>
          <p:cNvSpPr txBox="1"/>
          <p:nvPr/>
        </p:nvSpPr>
        <p:spPr>
          <a:xfrm>
            <a:off x="5263515" y="3123565"/>
            <a:ext cx="4137660" cy="829945"/>
          </a:xfrm>
          <a:prstGeom prst="rect">
            <a:avLst/>
          </a:prstGeom>
          <a:noFill/>
        </p:spPr>
        <p:txBody>
          <a:bodyPr wrap="square" rtlCol="0">
            <a:spAutoFit/>
          </a:bodyPr>
          <a:lstStyle/>
          <a:p>
            <a:r>
              <a:rPr lang="zh-CN" altLang="en-US" sz="4800" b="1">
                <a:solidFill>
                  <a:schemeClr val="tx1">
                    <a:lumMod val="95000"/>
                    <a:lumOff val="5000"/>
                  </a:schemeClr>
                </a:solidFill>
                <a:latin typeface="微软雅黑" panose="020B0503020204020204" charset="-122"/>
                <a:ea typeface="微软雅黑" panose="020B0503020204020204" charset="-122"/>
                <a:sym typeface="+mn-ea"/>
              </a:rPr>
              <a:t>题</a:t>
            </a:r>
            <a:r>
              <a:rPr lang="zh-CN" altLang="en-US" sz="4800" b="1">
                <a:solidFill>
                  <a:srgbClr val="4378FD"/>
                </a:solidFill>
                <a:latin typeface="微软雅黑" panose="020B0503020204020204" charset="-122"/>
                <a:ea typeface="微软雅黑" panose="020B0503020204020204" charset="-122"/>
                <a:sym typeface="+mn-ea"/>
              </a:rPr>
              <a:t>型</a:t>
            </a:r>
            <a:r>
              <a:rPr lang="zh-CN" altLang="en-US" sz="4800" b="1">
                <a:solidFill>
                  <a:schemeClr val="tx1">
                    <a:lumMod val="95000"/>
                    <a:lumOff val="5000"/>
                  </a:schemeClr>
                </a:solidFill>
                <a:latin typeface="微软雅黑" panose="020B0503020204020204" charset="-122"/>
                <a:ea typeface="微软雅黑" panose="020B0503020204020204" charset="-122"/>
                <a:sym typeface="+mn-ea"/>
              </a:rPr>
              <a:t>强</a:t>
            </a:r>
            <a:r>
              <a:rPr lang="zh-CN" altLang="en-US" sz="4800" b="1">
                <a:solidFill>
                  <a:srgbClr val="4378FD"/>
                </a:solidFill>
                <a:latin typeface="微软雅黑" panose="020B0503020204020204" charset="-122"/>
                <a:ea typeface="微软雅黑" panose="020B0503020204020204" charset="-122"/>
                <a:sym typeface="+mn-ea"/>
              </a:rPr>
              <a:t>化</a:t>
            </a:r>
            <a:r>
              <a:rPr lang="zh-CN" altLang="en-US" sz="4800" b="1">
                <a:solidFill>
                  <a:schemeClr val="tx1">
                    <a:lumMod val="95000"/>
                    <a:lumOff val="5000"/>
                  </a:schemeClr>
                </a:solidFill>
                <a:latin typeface="微软雅黑" panose="020B0503020204020204" charset="-122"/>
                <a:ea typeface="微软雅黑" panose="020B0503020204020204" charset="-122"/>
                <a:sym typeface="+mn-ea"/>
              </a:rPr>
              <a:t>训</a:t>
            </a:r>
            <a:r>
              <a:rPr lang="zh-CN" altLang="en-US" sz="4800" b="1">
                <a:solidFill>
                  <a:srgbClr val="4378FD"/>
                </a:solidFill>
                <a:latin typeface="微软雅黑" panose="020B0503020204020204" charset="-122"/>
                <a:ea typeface="微软雅黑" panose="020B0503020204020204" charset="-122"/>
                <a:sym typeface="+mn-ea"/>
              </a:rPr>
              <a:t>练</a:t>
            </a:r>
            <a:endParaRPr lang="en-US" altLang="zh-CN" sz="4800" b="1">
              <a:solidFill>
                <a:srgbClr val="4378FD"/>
              </a:solidFill>
              <a:latin typeface="微软雅黑" panose="020B0503020204020204" charset="-122"/>
              <a:ea typeface="微软雅黑" panose="020B0503020204020204" charset="-122"/>
            </a:endParaRPr>
          </a:p>
        </p:txBody>
      </p:sp>
      <p:sp>
        <p:nvSpPr>
          <p:cNvPr id="11" name="文本框 10"/>
          <p:cNvSpPr txBox="1"/>
          <p:nvPr/>
        </p:nvSpPr>
        <p:spPr>
          <a:xfrm>
            <a:off x="1718945" y="1555750"/>
            <a:ext cx="8754110" cy="405765"/>
          </a:xfrm>
          <a:prstGeom prst="rect">
            <a:avLst/>
          </a:prstGeom>
          <a:noFill/>
        </p:spPr>
        <p:txBody>
          <a:bodyPr wrap="square" rtlCol="0">
            <a:noAutofit/>
          </a:bodyPr>
          <a:lstStyle/>
          <a:p>
            <a:pPr algn="ctr"/>
            <a:r>
              <a:rPr lang="en-US" altLang="zh-CN">
                <a:latin typeface="Times New Roman" panose="02020603050405020304" pitchFamily="18" charset="0"/>
                <a:ea typeface="黑体" panose="02010609060101010101" charset="-122"/>
                <a:cs typeface="Times New Roman" panose="02020603050405020304" pitchFamily="18" charset="0"/>
                <a:sym typeface="+mn-ea"/>
              </a:rPr>
              <a:t>8.1 </a:t>
            </a:r>
            <a:r>
              <a:rPr lang="zh-CN" altLang="en-US">
                <a:latin typeface="Times New Roman" panose="02020603050405020304" pitchFamily="18" charset="0"/>
                <a:ea typeface="黑体" panose="02010609060101010101" charset="-122"/>
                <a:cs typeface="Times New Roman" panose="02020603050405020304" pitchFamily="18" charset="0"/>
                <a:sym typeface="+mn-ea"/>
              </a:rPr>
              <a:t>基本几何图形</a:t>
            </a:r>
            <a:r>
              <a:rPr lang="en-US" altLang="zh-CN">
                <a:latin typeface="Times New Roman" panose="02020603050405020304" pitchFamily="18" charset="0"/>
                <a:ea typeface="黑体" panose="02010609060101010101" charset="-122"/>
                <a:cs typeface="Times New Roman" panose="02020603050405020304" pitchFamily="18" charset="0"/>
                <a:sym typeface="+mn-ea"/>
              </a:rPr>
              <a:t> </a:t>
            </a:r>
            <a:r>
              <a:rPr lang="zh-CN" altLang="en-US">
                <a:latin typeface="Times New Roman" panose="02020603050405020304" pitchFamily="18" charset="0"/>
                <a:ea typeface="黑体" panose="02010609060101010101" charset="-122"/>
                <a:cs typeface="Times New Roman" panose="02020603050405020304" pitchFamily="18" charset="0"/>
                <a:sym typeface="+mn-ea"/>
              </a:rPr>
              <a:t>第</a:t>
            </a:r>
            <a:r>
              <a:rPr lang="en-US" altLang="zh-CN">
                <a:latin typeface="Times New Roman" panose="02020603050405020304" pitchFamily="18" charset="0"/>
                <a:ea typeface="黑体" panose="02010609060101010101" charset="-122"/>
                <a:cs typeface="Times New Roman" panose="02020603050405020304" pitchFamily="18" charset="0"/>
                <a:sym typeface="+mn-ea"/>
              </a:rPr>
              <a:t>2</a:t>
            </a:r>
            <a:r>
              <a:rPr lang="zh-CN" altLang="en-US">
                <a:latin typeface="Times New Roman" panose="02020603050405020304" pitchFamily="18" charset="0"/>
                <a:ea typeface="黑体" panose="02010609060101010101" charset="-122"/>
                <a:cs typeface="Times New Roman" panose="02020603050405020304" pitchFamily="18" charset="0"/>
                <a:sym typeface="+mn-ea"/>
              </a:rPr>
              <a:t>课时</a:t>
            </a:r>
            <a:r>
              <a:rPr lang="en-US" altLang="zh-CN">
                <a:latin typeface="Times New Roman" panose="02020603050405020304" pitchFamily="18" charset="0"/>
                <a:ea typeface="黑体" panose="02010609060101010101" charset="-122"/>
                <a:cs typeface="Times New Roman" panose="02020603050405020304" pitchFamily="18" charset="0"/>
                <a:sym typeface="+mn-ea"/>
              </a:rPr>
              <a:t> </a:t>
            </a:r>
            <a:r>
              <a:rPr lang="zh-CN" altLang="en-US">
                <a:latin typeface="Times New Roman" panose="02020603050405020304" pitchFamily="18" charset="0"/>
                <a:ea typeface="黑体" panose="02010609060101010101" charset="-122"/>
                <a:cs typeface="Times New Roman" panose="02020603050405020304" pitchFamily="18" charset="0"/>
                <a:sym typeface="+mn-ea"/>
              </a:rPr>
              <a:t>圆柱、圆锥、圆台、球、简单组合体</a:t>
            </a:r>
            <a:r>
              <a:rPr lang="en-US" altLang="zh-CN" b="1">
                <a:latin typeface="微软雅黑" panose="020B0503020204020204" charset="-122"/>
                <a:ea typeface="微软雅黑" panose="020B0503020204020204" charset="-122"/>
                <a:cs typeface="微软雅黑" panose="020B0503020204020204" charset="-122"/>
                <a:sym typeface="+mn-ea"/>
              </a:rPr>
              <a:t> </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1515" y="1575435"/>
            <a:ext cx="10807700" cy="4709160"/>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74395" y="1321435"/>
            <a:ext cx="4507230"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题型一</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旋转体的结构特点</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640080" y="2026920"/>
            <a:ext cx="1600835" cy="491490"/>
          </a:xfrm>
          <a:prstGeom prst="rect">
            <a:avLst/>
          </a:prstGeom>
          <a:noFill/>
        </p:spPr>
        <p:txBody>
          <a:bodyPr wrap="square" rtlCol="0">
            <a:spAutoFit/>
          </a:bodyPr>
          <a:lstStyle/>
          <a:p>
            <a:r>
              <a:rPr lang="zh-CN" sz="2600" b="1">
                <a:solidFill>
                  <a:srgbClr val="0F4DD9"/>
                </a:solidFill>
                <a:latin typeface="黑体" panose="02010609060101010101" charset="-122"/>
                <a:ea typeface="黑体" panose="02010609060101010101" charset="-122"/>
                <a:cs typeface="Times New Roman" panose="02020603050405020304" pitchFamily="18" charset="0"/>
              </a:rPr>
              <a:t>【练习</a:t>
            </a:r>
            <a:r>
              <a:rPr lang="en-US" altLang="zh-CN" sz="2600" b="1">
                <a:solidFill>
                  <a:srgbClr val="0F4DD9"/>
                </a:solidFill>
                <a:latin typeface="黑体" panose="02010609060101010101" charset="-122"/>
                <a:ea typeface="黑体" panose="02010609060101010101" charset="-122"/>
                <a:cs typeface="Times New Roman" panose="02020603050405020304" pitchFamily="18" charset="0"/>
              </a:rPr>
              <a:t>1</a:t>
            </a:r>
            <a:r>
              <a:rPr lang="zh-CN" sz="2600" b="1">
                <a:solidFill>
                  <a:srgbClr val="0F4DD9"/>
                </a:solidFill>
                <a:latin typeface="黑体" panose="02010609060101010101" charset="-122"/>
                <a:ea typeface="黑体" panose="02010609060101010101" charset="-122"/>
                <a:cs typeface="Times New Roman" panose="02020603050405020304" pitchFamily="18" charset="0"/>
              </a:rPr>
              <a:t>】</a:t>
            </a:r>
            <a:endParaRPr lang="zh-CN" sz="2600" b="1">
              <a:solidFill>
                <a:srgbClr val="0F4DD9"/>
              </a:solidFill>
              <a:latin typeface="黑体" panose="02010609060101010101" charset="-122"/>
              <a:ea typeface="黑体" panose="02010609060101010101" charset="-122"/>
              <a:cs typeface="Times New Roman" panose="02020603050405020304" pitchFamily="18" charset="0"/>
            </a:endParaRPr>
          </a:p>
        </p:txBody>
      </p:sp>
      <p:sp>
        <p:nvSpPr>
          <p:cNvPr id="9" name="文本框 8"/>
          <p:cNvSpPr txBox="1"/>
          <p:nvPr/>
        </p:nvSpPr>
        <p:spPr>
          <a:xfrm>
            <a:off x="2230755" y="2026920"/>
            <a:ext cx="9067800" cy="491490"/>
          </a:xfrm>
          <a:prstGeom prst="rect">
            <a:avLst/>
          </a:prstGeom>
          <a:noFill/>
        </p:spPr>
        <p:txBody>
          <a:bodyPr wrap="square" rtlCol="0">
            <a:spAutoFit/>
          </a:bodyPr>
          <a:lstStyle/>
          <a:p>
            <a:r>
              <a:rPr lang="zh-CN" altLang="en-US" sz="2600">
                <a:latin typeface="Times New Roman" panose="02020603050405020304" pitchFamily="18" charset="0"/>
                <a:ea typeface="黑体" panose="02010609060101010101" charset="-122"/>
                <a:cs typeface="Times New Roman" panose="02020603050405020304" pitchFamily="18" charset="0"/>
              </a:rPr>
              <a:t>下列结论中正确的是（</a:t>
            </a:r>
            <a:r>
              <a:rPr lang="en-US" altLang="zh-CN" sz="2600">
                <a:latin typeface="Times New Roman" panose="02020603050405020304" pitchFamily="18" charset="0"/>
                <a:ea typeface="黑体" panose="02010609060101010101" charset="-122"/>
                <a:cs typeface="Times New Roman" panose="02020603050405020304" pitchFamily="18" charset="0"/>
              </a:rPr>
              <a:t>      </a:t>
            </a:r>
            <a:r>
              <a:rPr lang="zh-CN" altLang="en-US" sz="2600">
                <a:latin typeface="Times New Roman" panose="02020603050405020304" pitchFamily="18" charset="0"/>
                <a:ea typeface="黑体" panose="02010609060101010101" charset="-122"/>
                <a:cs typeface="Times New Roman" panose="02020603050405020304" pitchFamily="18" charset="0"/>
              </a:rPr>
              <a:t>）</a:t>
            </a:r>
            <a:endParaRPr lang="zh-CN" altLang="en-US" sz="2600">
              <a:latin typeface="Times New Roman" panose="02020603050405020304" pitchFamily="18" charset="0"/>
              <a:ea typeface="黑体" panose="02010609060101010101" charset="-122"/>
              <a:cs typeface="Times New Roman" panose="02020603050405020304" pitchFamily="18" charset="0"/>
            </a:endParaRPr>
          </a:p>
        </p:txBody>
      </p:sp>
      <p:sp>
        <p:nvSpPr>
          <p:cNvPr id="10" name="文本框 9"/>
          <p:cNvSpPr txBox="1"/>
          <p:nvPr/>
        </p:nvSpPr>
        <p:spPr>
          <a:xfrm>
            <a:off x="802640" y="2430145"/>
            <a:ext cx="10413365" cy="3731260"/>
          </a:xfrm>
          <a:prstGeom prst="rect">
            <a:avLst/>
          </a:prstGeom>
          <a:noFill/>
        </p:spPr>
        <p:txBody>
          <a:bodyPr wrap="square" rtlCol="0">
            <a:spAutoFit/>
          </a:bodyPr>
          <a:lstStyle/>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A</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．以直角三角形的一边所在直线为旋转轴，其余各边旋转一周而形成的面所围成的几何体是一个圆锥</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B</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．以直角梯形的一边所在直线为旋转轴，其余各边旋转一周而形成的面所围成的几何体是一个圆台</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C</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．以平行四边形的一边所在直线为旋转轴，其余各边旋转一周而形成的面所围成的几何体是一个圆柱</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D</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．圆面绕其一条直径所在直线旋转</a:t>
            </a:r>
            <a:r>
              <a:rPr lang="en-US" altLang="zh-CN" sz="2600">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后得到的几何体是一个球</a:t>
            </a:r>
            <a:endParaRPr lang="zh-CN" altLang="en-US" sz="2600">
              <a:latin typeface="Times New Roman" panose="02020603050405020304" pitchFamily="18" charset="0"/>
              <a:ea typeface="黑体" panose="02010609060101010101" charset="-122"/>
              <a:cs typeface="Times New Roman" panose="02020603050405020304" pitchFamily="18" charset="0"/>
              <a:sym typeface="+mn-ea"/>
            </a:endParaRPr>
          </a:p>
        </p:txBody>
      </p:sp>
      <p:pic>
        <p:nvPicPr>
          <p:cNvPr id="11" name="Object 34"/>
          <p:cNvPicPr>
            <a:picLocks noChangeAspect="1"/>
          </p:cNvPicPr>
          <p:nvPr/>
        </p:nvPicPr>
        <p:blipFill>
          <a:blip r:embed="rId2"/>
          <a:stretch>
            <a:fillRect/>
          </a:stretch>
        </p:blipFill>
        <p:spPr>
          <a:xfrm>
            <a:off x="6055360" y="5673725"/>
            <a:ext cx="704215" cy="381000"/>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692785" y="5472430"/>
            <a:ext cx="10794365" cy="1031875"/>
          </a:xfrm>
          <a:prstGeom prst="roundRect">
            <a:avLst/>
          </a:prstGeom>
          <a:solidFill>
            <a:srgbClr val="EAEFFE"/>
          </a:solid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a:t>能力提升</a:t>
            </a:r>
            <a:endParaRPr lang="zh-CN" altLang="en-US"/>
          </a:p>
        </p:txBody>
      </p:sp>
      <p:sp>
        <p:nvSpPr>
          <p:cNvPr id="4" name="文本框 3"/>
          <p:cNvSpPr txBox="1"/>
          <p:nvPr/>
        </p:nvSpPr>
        <p:spPr>
          <a:xfrm>
            <a:off x="791845" y="1149350"/>
            <a:ext cx="10573385" cy="4251325"/>
          </a:xfrm>
          <a:prstGeom prst="rect">
            <a:avLst/>
          </a:prstGeom>
          <a:noFill/>
        </p:spPr>
        <p:txBody>
          <a:bodyPr wrap="square" rtlCol="0">
            <a:spAutoFit/>
          </a:bodyPr>
          <a:lstStyle/>
          <a:p>
            <a:pPr>
              <a:lnSpc>
                <a:spcPct val="130000"/>
              </a:lnSpc>
              <a:spcBef>
                <a:spcPct val="0"/>
              </a:spcBef>
              <a:spcAft>
                <a:spcPct val="0"/>
              </a:spcAft>
            </a:pPr>
            <a:r>
              <a:rPr lang="zh-CN" sz="2600" b="1">
                <a:solidFill>
                  <a:srgbClr val="0F4DD9"/>
                </a:solidFill>
                <a:latin typeface="黑体" panose="02010609060101010101" charset="-122"/>
                <a:ea typeface="黑体" panose="02010609060101010101" charset="-122"/>
                <a:cs typeface="Times New Roman" panose="02020603050405020304" pitchFamily="18" charset="0"/>
                <a:sym typeface="+mn-ea"/>
              </a:rPr>
              <a:t>【</a:t>
            </a:r>
            <a:r>
              <a:rPr lang="zh-CN" altLang="en-US" sz="2600" b="1">
                <a:solidFill>
                  <a:srgbClr val="0F4DD9"/>
                </a:solidFill>
                <a:latin typeface="黑体" panose="02010609060101010101" charset="-122"/>
                <a:ea typeface="黑体" panose="02010609060101010101" charset="-122"/>
                <a:cs typeface="Times New Roman" panose="02020603050405020304" pitchFamily="18" charset="0"/>
                <a:sym typeface="+mn-ea"/>
              </a:rPr>
              <a:t>详解</a:t>
            </a:r>
            <a:r>
              <a:rPr lang="zh-CN" sz="2600" b="1">
                <a:solidFill>
                  <a:srgbClr val="0F4DD9"/>
                </a:solidFill>
                <a:latin typeface="黑体" panose="02010609060101010101" charset="-122"/>
                <a:ea typeface="黑体" panose="02010609060101010101" charset="-122"/>
                <a:cs typeface="Times New Roman" panose="02020603050405020304" pitchFamily="18" charset="0"/>
                <a:sym typeface="+mn-ea"/>
              </a:rPr>
              <a:t>】</a:t>
            </a:r>
            <a:r>
              <a:rPr lang="zh-CN" altLang="en-US" sz="2600">
                <a:latin typeface="Times New Roman" panose="02020603050405020304" pitchFamily="18" charset="0"/>
                <a:ea typeface="黑体" panose="02010609060101010101" charset="-122"/>
                <a:cs typeface="Times New Roman" panose="02020603050405020304" pitchFamily="18" charset="0"/>
              </a:rPr>
              <a:t>在选项</a:t>
            </a:r>
            <a:r>
              <a:rPr lang="en-US" altLang="zh-CN" sz="2600">
                <a:latin typeface="Times New Roman" panose="02020603050405020304" pitchFamily="18" charset="0"/>
                <a:ea typeface="黑体" panose="02010609060101010101" charset="-122"/>
                <a:cs typeface="Times New Roman" panose="02020603050405020304" pitchFamily="18" charset="0"/>
              </a:rPr>
              <a:t>A</a:t>
            </a:r>
            <a:r>
              <a:rPr lang="zh-CN" altLang="en-US" sz="2600">
                <a:latin typeface="Times New Roman" panose="02020603050405020304" pitchFamily="18" charset="0"/>
                <a:ea typeface="黑体" panose="02010609060101010101" charset="-122"/>
                <a:cs typeface="Times New Roman" panose="02020603050405020304" pitchFamily="18" charset="0"/>
              </a:rPr>
              <a:t>中，若绕直角三角形的斜边所在直线旋转一周，则得</a:t>
            </a:r>
            <a:r>
              <a:rPr lang="en-US" altLang="zh-CN" sz="2600">
                <a:latin typeface="Times New Roman" panose="02020603050405020304" pitchFamily="18" charset="0"/>
                <a:ea typeface="黑体" panose="02010609060101010101" charset="-122"/>
                <a:cs typeface="Times New Roman" panose="02020603050405020304" pitchFamily="18" charset="0"/>
              </a:rPr>
              <a:t>    </a:t>
            </a:r>
            <a:r>
              <a:rPr lang="zh-CN" altLang="en-US" sz="2600">
                <a:latin typeface="Times New Roman" panose="02020603050405020304" pitchFamily="18" charset="0"/>
                <a:ea typeface="黑体" panose="02010609060101010101" charset="-122"/>
                <a:cs typeface="Times New Roman" panose="02020603050405020304" pitchFamily="18" charset="0"/>
              </a:rPr>
              <a:t>到的几何体不是一个圆锥，故选项</a:t>
            </a:r>
            <a:r>
              <a:rPr lang="en-US" altLang="zh-CN" sz="2600">
                <a:latin typeface="Times New Roman" panose="02020603050405020304" pitchFamily="18" charset="0"/>
                <a:ea typeface="黑体" panose="02010609060101010101" charset="-122"/>
                <a:cs typeface="Times New Roman" panose="02020603050405020304" pitchFamily="18" charset="0"/>
              </a:rPr>
              <a:t>A</a:t>
            </a:r>
            <a:r>
              <a:rPr lang="zh-CN" altLang="en-US" sz="2600">
                <a:latin typeface="Times New Roman" panose="02020603050405020304" pitchFamily="18" charset="0"/>
                <a:ea typeface="黑体" panose="02010609060101010101" charset="-122"/>
                <a:cs typeface="Times New Roman" panose="02020603050405020304" pitchFamily="18" charset="0"/>
              </a:rPr>
              <a:t>错误；</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zh-CN" altLang="en-US" sz="2600">
                <a:latin typeface="Times New Roman" panose="02020603050405020304" pitchFamily="18" charset="0"/>
                <a:ea typeface="黑体" panose="02010609060101010101" charset="-122"/>
                <a:cs typeface="Times New Roman" panose="02020603050405020304" pitchFamily="18" charset="0"/>
              </a:rPr>
              <a:t>在选项</a:t>
            </a:r>
            <a:r>
              <a:rPr lang="en-US" altLang="zh-CN" sz="2600">
                <a:latin typeface="Times New Roman" panose="02020603050405020304" pitchFamily="18" charset="0"/>
                <a:ea typeface="黑体" panose="02010609060101010101" charset="-122"/>
                <a:cs typeface="Times New Roman" panose="02020603050405020304" pitchFamily="18" charset="0"/>
              </a:rPr>
              <a:t>B</a:t>
            </a:r>
            <a:r>
              <a:rPr lang="zh-CN" altLang="en-US" sz="2600">
                <a:latin typeface="Times New Roman" panose="02020603050405020304" pitchFamily="18" charset="0"/>
                <a:ea typeface="黑体" panose="02010609060101010101" charset="-122"/>
                <a:cs typeface="Times New Roman" panose="02020603050405020304" pitchFamily="18" charset="0"/>
              </a:rPr>
              <a:t>中，若绕直角梯形的上底所在直线旋转一周，则得到的几何体不是圆台，故选项</a:t>
            </a:r>
            <a:r>
              <a:rPr lang="en-US" altLang="zh-CN" sz="2600">
                <a:latin typeface="Times New Roman" panose="02020603050405020304" pitchFamily="18" charset="0"/>
                <a:ea typeface="黑体" panose="02010609060101010101" charset="-122"/>
                <a:cs typeface="Times New Roman" panose="02020603050405020304" pitchFamily="18" charset="0"/>
              </a:rPr>
              <a:t>B</a:t>
            </a:r>
            <a:r>
              <a:rPr lang="zh-CN" altLang="en-US" sz="2600">
                <a:latin typeface="Times New Roman" panose="02020603050405020304" pitchFamily="18" charset="0"/>
                <a:ea typeface="黑体" panose="02010609060101010101" charset="-122"/>
                <a:cs typeface="Times New Roman" panose="02020603050405020304" pitchFamily="18" charset="0"/>
              </a:rPr>
              <a:t>错误；</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zh-CN" altLang="en-US" sz="2600">
                <a:latin typeface="Times New Roman" panose="02020603050405020304" pitchFamily="18" charset="0"/>
                <a:ea typeface="黑体" panose="02010609060101010101" charset="-122"/>
                <a:cs typeface="Times New Roman" panose="02020603050405020304" pitchFamily="18" charset="0"/>
              </a:rPr>
              <a:t>在选项</a:t>
            </a:r>
            <a:r>
              <a:rPr lang="en-US" altLang="zh-CN" sz="2600">
                <a:latin typeface="Times New Roman" panose="02020603050405020304" pitchFamily="18" charset="0"/>
                <a:ea typeface="黑体" panose="02010609060101010101" charset="-122"/>
                <a:cs typeface="Times New Roman" panose="02020603050405020304" pitchFamily="18" charset="0"/>
              </a:rPr>
              <a:t>C</a:t>
            </a:r>
            <a:r>
              <a:rPr lang="zh-CN" altLang="en-US" sz="2600">
                <a:latin typeface="Times New Roman" panose="02020603050405020304" pitchFamily="18" charset="0"/>
                <a:ea typeface="黑体" panose="02010609060101010101" charset="-122"/>
                <a:cs typeface="Times New Roman" panose="02020603050405020304" pitchFamily="18" charset="0"/>
              </a:rPr>
              <a:t>中，若平行四边形的一个内角为锐角，则绕其一边所在直线旋转一周，得到的几何体不是圆柱，故选项</a:t>
            </a:r>
            <a:r>
              <a:rPr lang="en-US" altLang="zh-CN" sz="2600">
                <a:latin typeface="Times New Roman" panose="02020603050405020304" pitchFamily="18" charset="0"/>
                <a:ea typeface="黑体" panose="02010609060101010101" charset="-122"/>
                <a:cs typeface="Times New Roman" panose="02020603050405020304" pitchFamily="18" charset="0"/>
              </a:rPr>
              <a:t>C</a:t>
            </a:r>
            <a:r>
              <a:rPr lang="zh-CN" altLang="en-US" sz="2600">
                <a:latin typeface="Times New Roman" panose="02020603050405020304" pitchFamily="18" charset="0"/>
                <a:ea typeface="黑体" panose="02010609060101010101" charset="-122"/>
                <a:cs typeface="Times New Roman" panose="02020603050405020304" pitchFamily="18" charset="0"/>
              </a:rPr>
              <a:t>错误；</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zh-CN" altLang="en-US" sz="2600">
                <a:latin typeface="Times New Roman" panose="02020603050405020304" pitchFamily="18" charset="0"/>
                <a:ea typeface="黑体" panose="02010609060101010101" charset="-122"/>
                <a:cs typeface="Times New Roman" panose="02020603050405020304" pitchFamily="18" charset="0"/>
              </a:rPr>
              <a:t>在选项</a:t>
            </a:r>
            <a:r>
              <a:rPr lang="en-US" altLang="zh-CN" sz="2600">
                <a:latin typeface="Times New Roman" panose="02020603050405020304" pitchFamily="18" charset="0"/>
                <a:ea typeface="黑体" panose="02010609060101010101" charset="-122"/>
                <a:cs typeface="Times New Roman" panose="02020603050405020304" pitchFamily="18" charset="0"/>
              </a:rPr>
              <a:t>D</a:t>
            </a:r>
            <a:r>
              <a:rPr lang="zh-CN" altLang="en-US" sz="2600">
                <a:latin typeface="Times New Roman" panose="02020603050405020304" pitchFamily="18" charset="0"/>
                <a:ea typeface="黑体" panose="02010609060101010101" charset="-122"/>
                <a:cs typeface="Times New Roman" panose="02020603050405020304" pitchFamily="18" charset="0"/>
              </a:rPr>
              <a:t>中，圆面绕其一条直径所在直线旋转</a:t>
            </a:r>
            <a:r>
              <a:rPr lang="en-US" altLang="zh-CN" sz="2600">
                <a:latin typeface="Times New Roman" panose="02020603050405020304" pitchFamily="18" charset="0"/>
                <a:ea typeface="黑体" panose="02010609060101010101" charset="-122"/>
                <a:cs typeface="Times New Roman" panose="02020603050405020304" pitchFamily="18" charset="0"/>
              </a:rPr>
              <a:t>       </a:t>
            </a:r>
            <a:r>
              <a:rPr lang="zh-CN" altLang="en-US" sz="2600">
                <a:latin typeface="Times New Roman" panose="02020603050405020304" pitchFamily="18" charset="0"/>
                <a:ea typeface="黑体" panose="02010609060101010101" charset="-122"/>
                <a:cs typeface="Times New Roman" panose="02020603050405020304" pitchFamily="18" charset="0"/>
              </a:rPr>
              <a:t>后得到的几何体是一个球，故选项</a:t>
            </a:r>
            <a:r>
              <a:rPr lang="en-US" altLang="zh-CN" sz="2600">
                <a:latin typeface="Times New Roman" panose="02020603050405020304" pitchFamily="18" charset="0"/>
                <a:ea typeface="黑体" panose="02010609060101010101" charset="-122"/>
                <a:cs typeface="Times New Roman" panose="02020603050405020304" pitchFamily="18" charset="0"/>
              </a:rPr>
              <a:t>D</a:t>
            </a:r>
            <a:r>
              <a:rPr lang="zh-CN" altLang="en-US" sz="2600">
                <a:latin typeface="Times New Roman" panose="02020603050405020304" pitchFamily="18" charset="0"/>
                <a:ea typeface="黑体" panose="02010609060101010101" charset="-122"/>
                <a:cs typeface="Times New Roman" panose="02020603050405020304" pitchFamily="18" charset="0"/>
              </a:rPr>
              <a:t>正确</a:t>
            </a:r>
            <a:r>
              <a:rPr lang="en-US" altLang="zh-CN" sz="2600">
                <a:latin typeface="Times New Roman" panose="02020603050405020304" pitchFamily="18" charset="0"/>
                <a:ea typeface="黑体" panose="02010609060101010101" charset="-122"/>
                <a:cs typeface="Times New Roman" panose="02020603050405020304" pitchFamily="18" charset="0"/>
              </a:rPr>
              <a:t>.        </a:t>
            </a:r>
            <a:r>
              <a:rPr lang="en-US" altLang="zh-CN" sz="2600" b="1">
                <a:latin typeface="Times New Roman" panose="02020603050405020304" pitchFamily="18" charset="0"/>
                <a:ea typeface="黑体" panose="02010609060101010101" charset="-122"/>
                <a:cs typeface="Times New Roman" panose="02020603050405020304" pitchFamily="18" charset="0"/>
              </a:rPr>
              <a:t> </a:t>
            </a:r>
            <a:r>
              <a:rPr lang="zh-CN" altLang="en-US" sz="2600" b="1">
                <a:latin typeface="Times New Roman" panose="02020603050405020304" pitchFamily="18" charset="0"/>
                <a:ea typeface="黑体" panose="02010609060101010101" charset="-122"/>
                <a:cs typeface="Times New Roman" panose="02020603050405020304" pitchFamily="18" charset="0"/>
              </a:rPr>
              <a:t>故选</a:t>
            </a:r>
            <a:r>
              <a:rPr lang="en-US" altLang="zh-CN" sz="2600" b="1">
                <a:latin typeface="Times New Roman" panose="02020603050405020304" pitchFamily="18" charset="0"/>
                <a:ea typeface="黑体" panose="02010609060101010101" charset="-122"/>
                <a:cs typeface="Times New Roman" panose="02020603050405020304" pitchFamily="18" charset="0"/>
              </a:rPr>
              <a:t>:D.</a:t>
            </a:r>
            <a:endParaRPr lang="zh-CN" altLang="en-US" sz="2600" b="1">
              <a:latin typeface="Times New Roman" panose="02020603050405020304" pitchFamily="18" charset="0"/>
              <a:ea typeface="黑体" panose="02010609060101010101" charset="-122"/>
              <a:cs typeface="Times New Roman" panose="02020603050405020304" pitchFamily="18" charset="0"/>
            </a:endParaRPr>
          </a:p>
        </p:txBody>
      </p:sp>
      <p:sp>
        <p:nvSpPr>
          <p:cNvPr id="6" name="文本框 5"/>
          <p:cNvSpPr txBox="1"/>
          <p:nvPr/>
        </p:nvSpPr>
        <p:spPr>
          <a:xfrm>
            <a:off x="644525" y="5550535"/>
            <a:ext cx="10662920" cy="891540"/>
          </a:xfrm>
          <a:prstGeom prst="rect">
            <a:avLst/>
          </a:prstGeom>
          <a:noFill/>
        </p:spPr>
        <p:txBody>
          <a:bodyPr wrap="square" rtlCol="0">
            <a:spAutoFit/>
          </a:bodyPr>
          <a:lstStyle/>
          <a:p>
            <a:r>
              <a:rPr lang="zh-CN" altLang="en-US" sz="2600" b="1">
                <a:solidFill>
                  <a:srgbClr val="FF7F3F"/>
                </a:solidFill>
                <a:latin typeface="Times New Roman" panose="02020603050405020304" pitchFamily="18" charset="0"/>
                <a:ea typeface="黑体" panose="02010609060101010101" charset="-122"/>
                <a:cs typeface="Times New Roman" panose="02020603050405020304" pitchFamily="18" charset="0"/>
              </a:rPr>
              <a:t>【点睛】</a:t>
            </a:r>
            <a:r>
              <a:rPr lang="zh-CN" altLang="en-US" sz="2600">
                <a:solidFill>
                  <a:srgbClr val="FF7F3F"/>
                </a:solidFill>
                <a:latin typeface="Times New Roman" panose="02020603050405020304" pitchFamily="18" charset="0"/>
                <a:ea typeface="黑体" panose="02010609060101010101" charset="-122"/>
                <a:cs typeface="Times New Roman" panose="02020603050405020304" pitchFamily="18" charset="0"/>
              </a:rPr>
              <a:t>本题考查简单旋转体的定义，注意对定义的理解和掌握，属于</a:t>
            </a:r>
            <a:endParaRPr lang="zh-CN" altLang="en-US" sz="2600">
              <a:solidFill>
                <a:srgbClr val="FF7F3F"/>
              </a:solidFill>
              <a:latin typeface="Times New Roman" panose="02020603050405020304" pitchFamily="18" charset="0"/>
              <a:ea typeface="黑体" panose="02010609060101010101" charset="-122"/>
              <a:cs typeface="Times New Roman" panose="02020603050405020304" pitchFamily="18" charset="0"/>
            </a:endParaRPr>
          </a:p>
          <a:p>
            <a:r>
              <a:rPr lang="zh-CN" altLang="en-US" sz="2600">
                <a:solidFill>
                  <a:srgbClr val="FF7F3F"/>
                </a:solidFill>
                <a:latin typeface="Times New Roman" panose="02020603050405020304" pitchFamily="18" charset="0"/>
                <a:ea typeface="黑体" panose="02010609060101010101" charset="-122"/>
                <a:cs typeface="Times New Roman" panose="02020603050405020304" pitchFamily="18" charset="0"/>
              </a:rPr>
              <a:t> </a:t>
            </a:r>
            <a:r>
              <a:rPr lang="en-US" altLang="zh-CN" sz="2600">
                <a:solidFill>
                  <a:srgbClr val="FF7F3F"/>
                </a:solidFill>
                <a:latin typeface="Times New Roman" panose="02020603050405020304" pitchFamily="18" charset="0"/>
                <a:ea typeface="黑体" panose="02010609060101010101" charset="-122"/>
                <a:cs typeface="Times New Roman" panose="02020603050405020304" pitchFamily="18" charset="0"/>
              </a:rPr>
              <a:t>               </a:t>
            </a:r>
            <a:r>
              <a:rPr lang="zh-CN" altLang="en-US" sz="2600">
                <a:solidFill>
                  <a:srgbClr val="FF7F3F"/>
                </a:solidFill>
                <a:latin typeface="Times New Roman" panose="02020603050405020304" pitchFamily="18" charset="0"/>
                <a:ea typeface="黑体" panose="02010609060101010101" charset="-122"/>
                <a:cs typeface="Times New Roman" panose="02020603050405020304" pitchFamily="18" charset="0"/>
              </a:rPr>
              <a:t>基础题</a:t>
            </a:r>
            <a:r>
              <a:rPr lang="en-US" altLang="zh-CN" sz="2600">
                <a:solidFill>
                  <a:srgbClr val="FF7F3F"/>
                </a:solidFill>
                <a:latin typeface="Times New Roman" panose="02020603050405020304" pitchFamily="18" charset="0"/>
                <a:ea typeface="黑体" panose="02010609060101010101" charset="-122"/>
                <a:cs typeface="Times New Roman" panose="02020603050405020304" pitchFamily="18" charset="0"/>
              </a:rPr>
              <a:t>.</a:t>
            </a:r>
            <a:endParaRPr lang="en-US" altLang="zh-CN" sz="2600">
              <a:solidFill>
                <a:srgbClr val="FF7F3F"/>
              </a:solidFill>
              <a:latin typeface="Times New Roman" panose="02020603050405020304" pitchFamily="18" charset="0"/>
              <a:ea typeface="黑体" panose="02010609060101010101" charset="-122"/>
              <a:cs typeface="Times New Roman" panose="02020603050405020304" pitchFamily="18" charset="0"/>
            </a:endParaRPr>
          </a:p>
        </p:txBody>
      </p:sp>
      <p:pic>
        <p:nvPicPr>
          <p:cNvPr id="12" name="Object 34"/>
          <p:cNvPicPr>
            <a:picLocks noChangeAspect="1"/>
          </p:cNvPicPr>
          <p:nvPr/>
        </p:nvPicPr>
        <p:blipFill>
          <a:blip r:embed="rId1"/>
          <a:stretch>
            <a:fillRect/>
          </a:stretch>
        </p:blipFill>
        <p:spPr>
          <a:xfrm>
            <a:off x="7372350" y="4404360"/>
            <a:ext cx="704215" cy="381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1515" y="1506855"/>
            <a:ext cx="10807700" cy="4777740"/>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74395" y="1252855"/>
            <a:ext cx="4507230"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题型一</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旋转体的结构特点</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nvSpPr>
        <p:spPr>
          <a:xfrm>
            <a:off x="802640" y="1824355"/>
            <a:ext cx="10413365" cy="4371340"/>
          </a:xfrm>
          <a:prstGeom prst="rect">
            <a:avLst/>
          </a:prstGeom>
          <a:noFill/>
        </p:spPr>
        <p:txBody>
          <a:bodyPr wrap="square" rtlCol="0">
            <a:spAutoFit/>
          </a:bodyPr>
          <a:lstStyle/>
          <a:p>
            <a:pPr>
              <a:lnSpc>
                <a:spcPct val="130000"/>
              </a:lnSpc>
              <a:spcBef>
                <a:spcPct val="0"/>
              </a:spcBef>
              <a:spcAft>
                <a:spcPct val="0"/>
              </a:spcAft>
            </a:pPr>
            <a:r>
              <a:rPr lang="zh-CN" altLang="en-US" sz="2600" b="1">
                <a:latin typeface="Times New Roman" panose="02020603050405020304" pitchFamily="18" charset="0"/>
                <a:ea typeface="黑体" panose="02010609060101010101" charset="-122"/>
                <a:cs typeface="Times New Roman" panose="02020603050405020304" pitchFamily="18" charset="0"/>
                <a:sym typeface="+mn-ea"/>
              </a:rPr>
              <a:t>判断旋转体结构特点的注意事项</a:t>
            </a:r>
            <a:endParaRPr lang="zh-CN" altLang="en-US" sz="2600" b="1">
              <a:latin typeface="Times New Roman" panose="02020603050405020304" pitchFamily="18" charset="0"/>
              <a:ea typeface="黑体" panose="02010609060101010101" charset="-122"/>
              <a:cs typeface="Times New Roman" panose="02020603050405020304" pitchFamily="18" charset="0"/>
              <a:sym typeface="+mn-ea"/>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1</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．判断简单旋转体结构特征的方法</a:t>
            </a:r>
            <a:endParaRPr lang="zh-CN" altLang="en-US" sz="2600">
              <a:latin typeface="Times New Roman" panose="02020603050405020304" pitchFamily="18" charset="0"/>
              <a:ea typeface="黑体" panose="02010609060101010101" charset="-122"/>
              <a:cs typeface="Times New Roman" panose="02020603050405020304" pitchFamily="18" charset="0"/>
              <a:sym typeface="+mn-ea"/>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(1) </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明确由哪个平面图形旋转而成．</a:t>
            </a:r>
            <a:r>
              <a:rPr lang="en-US" altLang="zh-CN" sz="2600">
                <a:latin typeface="Times New Roman" panose="02020603050405020304" pitchFamily="18" charset="0"/>
                <a:ea typeface="黑体" panose="02010609060101010101" charset="-122"/>
                <a:cs typeface="Times New Roman" panose="02020603050405020304" pitchFamily="18" charset="0"/>
                <a:sym typeface="+mn-ea"/>
              </a:rPr>
              <a:t>(2) </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明确旋转轴是哪条直线．</a:t>
            </a:r>
            <a:endParaRPr lang="zh-CN" altLang="en-US" sz="2600">
              <a:latin typeface="Times New Roman" panose="02020603050405020304" pitchFamily="18" charset="0"/>
              <a:ea typeface="黑体" panose="02010609060101010101" charset="-122"/>
              <a:cs typeface="Times New Roman" panose="02020603050405020304" pitchFamily="18" charset="0"/>
              <a:sym typeface="+mn-ea"/>
            </a:endParaRPr>
          </a:p>
          <a:p>
            <a:pPr>
              <a:lnSpc>
                <a:spcPct val="130000"/>
              </a:lnSpc>
              <a:spcBef>
                <a:spcPct val="0"/>
              </a:spcBef>
              <a:spcAft>
                <a:spcPct val="0"/>
              </a:spcAft>
            </a:pPr>
            <a:endParaRPr lang="zh-CN" altLang="en-US" sz="600">
              <a:latin typeface="Times New Roman" panose="02020603050405020304" pitchFamily="18" charset="0"/>
              <a:ea typeface="黑体" panose="02010609060101010101" charset="-122"/>
              <a:cs typeface="Times New Roman" panose="02020603050405020304" pitchFamily="18" charset="0"/>
              <a:sym typeface="+mn-ea"/>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．简单旋转体的轴截面及其应用</a:t>
            </a:r>
            <a:endParaRPr lang="zh-CN" altLang="en-US" sz="2600">
              <a:latin typeface="Times New Roman" panose="02020603050405020304" pitchFamily="18" charset="0"/>
              <a:ea typeface="黑体" panose="02010609060101010101" charset="-122"/>
              <a:cs typeface="Times New Roman" panose="02020603050405020304" pitchFamily="18" charset="0"/>
              <a:sym typeface="+mn-ea"/>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(1) </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简单旋转体的轴截面中有底面半径、母线、高等体现简单旋转体结构特征的关键量．</a:t>
            </a:r>
            <a:endParaRPr lang="zh-CN" altLang="en-US" sz="2600">
              <a:latin typeface="Times New Roman" panose="02020603050405020304" pitchFamily="18" charset="0"/>
              <a:ea typeface="黑体" panose="02010609060101010101" charset="-122"/>
              <a:cs typeface="Times New Roman" panose="02020603050405020304" pitchFamily="18" charset="0"/>
              <a:sym typeface="+mn-ea"/>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sym typeface="+mn-ea"/>
              </a:rPr>
              <a:t>(2) </a:t>
            </a:r>
            <a:r>
              <a:rPr lang="zh-CN" altLang="en-US" sz="2600">
                <a:latin typeface="Times New Roman" panose="02020603050405020304" pitchFamily="18" charset="0"/>
                <a:ea typeface="黑体" panose="02010609060101010101" charset="-122"/>
                <a:cs typeface="Times New Roman" panose="02020603050405020304" pitchFamily="18" charset="0"/>
                <a:sym typeface="+mn-ea"/>
              </a:rPr>
              <a:t>在轴截面中解决简单旋转体问题体现了化空间图形为平面图形的转化思想．</a:t>
            </a:r>
            <a:endParaRPr lang="zh-CN" altLang="en-US" sz="2600">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通性通法</a:t>
            </a:r>
            <a:endParaRPr lang="zh-CN" altLang="en-US"/>
          </a:p>
        </p:txBody>
      </p:sp>
      <p:sp>
        <p:nvSpPr>
          <p:cNvPr id="4" name="圆角矩形 3"/>
          <p:cNvSpPr/>
          <p:nvPr>
            <p:custDataLst>
              <p:tags r:id="rId1"/>
            </p:custDataLst>
          </p:nvPr>
        </p:nvSpPr>
        <p:spPr>
          <a:xfrm>
            <a:off x="709295" y="1721485"/>
            <a:ext cx="10744835" cy="4097655"/>
          </a:xfrm>
          <a:prstGeom prst="roundRect">
            <a:avLst>
              <a:gd name="adj" fmla="val 10463"/>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sp>
        <p:nvSpPr>
          <p:cNvPr id="6" name="圆角矩形 5"/>
          <p:cNvSpPr/>
          <p:nvPr>
            <p:custDataLst>
              <p:tags r:id="rId2"/>
            </p:custDataLst>
          </p:nvPr>
        </p:nvSpPr>
        <p:spPr>
          <a:xfrm>
            <a:off x="2774950" y="1348105"/>
            <a:ext cx="6642100" cy="723265"/>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latin typeface="黑体" panose="02010609060101010101" charset="-122"/>
                <a:ea typeface="黑体" panose="02010609060101010101" charset="-122"/>
                <a:cs typeface="黑体" panose="02010609060101010101" charset="-122"/>
                <a:sym typeface="+mn-ea"/>
              </a:rPr>
              <a:t>简单旋转体结构特征问题的解题策略</a:t>
            </a:r>
            <a:endParaRPr lang="zh-CN" altLang="en-US" sz="2800" b="1">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799465" y="2251710"/>
            <a:ext cx="10584815" cy="3322955"/>
          </a:xfrm>
          <a:prstGeom prst="rect">
            <a:avLst/>
          </a:prstGeom>
          <a:noFill/>
        </p:spPr>
        <p:txBody>
          <a:bodyPr wrap="square" rtlCol="0">
            <a:spAutoFit/>
          </a:bodyPr>
          <a:lstStyle/>
          <a:p>
            <a:pPr>
              <a:lnSpc>
                <a:spcPct val="150000"/>
              </a:lnSpc>
            </a:pPr>
            <a:r>
              <a:rPr lang="en-US" altLang="zh-CN" sz="2800">
                <a:latin typeface="Times New Roman" panose="02020603050405020304" pitchFamily="18" charset="0"/>
                <a:ea typeface="黑体" panose="02010609060101010101" charset="-122"/>
                <a:cs typeface="Times New Roman" panose="02020603050405020304" pitchFamily="18" charset="0"/>
              </a:rPr>
              <a:t>(1) </a:t>
            </a:r>
            <a:r>
              <a:rPr lang="zh-CN" altLang="en-US" sz="2800">
                <a:latin typeface="Times New Roman" panose="02020603050405020304" pitchFamily="18" charset="0"/>
                <a:ea typeface="黑体" panose="02010609060101010101" charset="-122"/>
                <a:cs typeface="Times New Roman" panose="02020603050405020304" pitchFamily="18" charset="0"/>
              </a:rPr>
              <a:t>准确掌握圆柱、圆锥、圆台和球的生成过程及其特征性质是解决此类概念问题的关键；</a:t>
            </a:r>
            <a:endParaRPr lang="zh-CN" altLang="en-US" sz="2800">
              <a:latin typeface="Times New Roman" panose="02020603050405020304" pitchFamily="18" charset="0"/>
              <a:ea typeface="黑体" panose="02010609060101010101" charset="-122"/>
              <a:cs typeface="Times New Roman" panose="02020603050405020304" pitchFamily="18" charset="0"/>
            </a:endParaRPr>
          </a:p>
          <a:p>
            <a:pPr>
              <a:lnSpc>
                <a:spcPct val="150000"/>
              </a:lnSpc>
            </a:pPr>
            <a:r>
              <a:rPr lang="en-US" altLang="zh-CN" sz="2800">
                <a:latin typeface="Times New Roman" panose="02020603050405020304" pitchFamily="18" charset="0"/>
                <a:ea typeface="黑体" panose="02010609060101010101" charset="-122"/>
                <a:cs typeface="Times New Roman" panose="02020603050405020304" pitchFamily="18" charset="0"/>
              </a:rPr>
              <a:t>(2) </a:t>
            </a:r>
            <a:r>
              <a:rPr lang="zh-CN" altLang="en-US" sz="2800">
                <a:latin typeface="Times New Roman" panose="02020603050405020304" pitchFamily="18" charset="0"/>
                <a:ea typeface="黑体" panose="02010609060101010101" charset="-122"/>
                <a:cs typeface="Times New Roman" panose="02020603050405020304" pitchFamily="18" charset="0"/>
              </a:rPr>
              <a:t>解题时要注意明确两点：</a:t>
            </a:r>
            <a:endParaRPr lang="zh-CN" altLang="en-US" sz="2800">
              <a:latin typeface="Times New Roman" panose="02020603050405020304" pitchFamily="18" charset="0"/>
              <a:ea typeface="黑体" panose="02010609060101010101" charset="-122"/>
              <a:cs typeface="Times New Roman" panose="02020603050405020304" pitchFamily="18" charset="0"/>
            </a:endParaRPr>
          </a:p>
          <a:p>
            <a:pPr>
              <a:lnSpc>
                <a:spcPct val="150000"/>
              </a:lnSpc>
            </a:pPr>
            <a:r>
              <a:rPr lang="en-US" altLang="en-US" sz="2800">
                <a:latin typeface="Times New Roman" panose="02020603050405020304" pitchFamily="18" charset="0"/>
                <a:ea typeface="黑体" panose="02010609060101010101" charset="-122"/>
                <a:cs typeface="Times New Roman" panose="02020603050405020304" pitchFamily="18" charset="0"/>
              </a:rPr>
              <a:t>① </a:t>
            </a:r>
            <a:r>
              <a:rPr lang="zh-CN" altLang="en-US" sz="2800">
                <a:latin typeface="Times New Roman" panose="02020603050405020304" pitchFamily="18" charset="0"/>
                <a:ea typeface="黑体" panose="02010609060101010101" charset="-122"/>
                <a:cs typeface="Times New Roman" panose="02020603050405020304" pitchFamily="18" charset="0"/>
              </a:rPr>
              <a:t>明确由哪个平面图形旋转而成；</a:t>
            </a:r>
            <a:endParaRPr lang="zh-CN" altLang="en-US" sz="2800">
              <a:latin typeface="Times New Roman" panose="02020603050405020304" pitchFamily="18" charset="0"/>
              <a:ea typeface="黑体" panose="02010609060101010101" charset="-122"/>
              <a:cs typeface="Times New Roman" panose="02020603050405020304" pitchFamily="18" charset="0"/>
            </a:endParaRPr>
          </a:p>
          <a:p>
            <a:pPr>
              <a:lnSpc>
                <a:spcPct val="150000"/>
              </a:lnSpc>
            </a:pPr>
            <a:r>
              <a:rPr lang="en-US" altLang="en-US" sz="2800">
                <a:latin typeface="Times New Roman" panose="02020603050405020304" pitchFamily="18" charset="0"/>
                <a:ea typeface="黑体" panose="02010609060101010101" charset="-122"/>
                <a:cs typeface="Times New Roman" panose="02020603050405020304" pitchFamily="18" charset="0"/>
              </a:rPr>
              <a:t>② </a:t>
            </a:r>
            <a:r>
              <a:rPr lang="zh-CN" altLang="en-US" sz="2800">
                <a:latin typeface="Times New Roman" panose="02020603050405020304" pitchFamily="18" charset="0"/>
                <a:ea typeface="黑体" panose="02010609060101010101" charset="-122"/>
                <a:cs typeface="Times New Roman" panose="02020603050405020304" pitchFamily="18" charset="0"/>
              </a:rPr>
              <a:t>明确旋转轴是哪条直线．</a:t>
            </a:r>
            <a:endParaRPr lang="zh-CN" altLang="en-US" sz="280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2150" y="1461135"/>
            <a:ext cx="10807700" cy="3074035"/>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94715" y="1207135"/>
            <a:ext cx="5251450"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题型二</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简单组合体的结构特征</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767080" y="1741170"/>
            <a:ext cx="10677525" cy="1410970"/>
          </a:xfrm>
          <a:prstGeom prst="rect">
            <a:avLst/>
          </a:prstGeom>
          <a:noFill/>
        </p:spPr>
        <p:txBody>
          <a:bodyPr wrap="square" rtlCol="0">
            <a:spAutoFit/>
          </a:bodyPr>
          <a:lstStyle/>
          <a:p>
            <a:pPr>
              <a:lnSpc>
                <a:spcPct val="110000"/>
              </a:lnSpc>
              <a:spcBef>
                <a:spcPct val="0"/>
              </a:spcBef>
              <a:spcAft>
                <a:spcPct val="0"/>
              </a:spcAft>
            </a:pPr>
            <a:r>
              <a:rPr lang="zh-CN" sz="2600" b="1">
                <a:solidFill>
                  <a:srgbClr val="0F4DD9"/>
                </a:solidFill>
                <a:latin typeface="黑体" panose="02010609060101010101" charset="-122"/>
                <a:ea typeface="黑体" panose="02010609060101010101" charset="-122"/>
                <a:cs typeface="Times New Roman" panose="02020603050405020304" pitchFamily="18" charset="0"/>
              </a:rPr>
              <a:t>【练习</a:t>
            </a:r>
            <a:r>
              <a:rPr lang="en-US" altLang="zh-CN" sz="2600" b="1">
                <a:solidFill>
                  <a:srgbClr val="0F4DD9"/>
                </a:solidFill>
                <a:latin typeface="黑体" panose="02010609060101010101" charset="-122"/>
                <a:ea typeface="黑体" panose="02010609060101010101" charset="-122"/>
                <a:cs typeface="Times New Roman" panose="02020603050405020304" pitchFamily="18" charset="0"/>
              </a:rPr>
              <a:t>2</a:t>
            </a:r>
            <a:r>
              <a:rPr lang="zh-CN" sz="2600" b="1">
                <a:solidFill>
                  <a:srgbClr val="0F4DD9"/>
                </a:solidFill>
                <a:latin typeface="黑体" panose="02010609060101010101" charset="-122"/>
                <a:ea typeface="黑体" panose="02010609060101010101" charset="-122"/>
                <a:cs typeface="Times New Roman" panose="02020603050405020304" pitchFamily="18" charset="0"/>
              </a:rPr>
              <a:t>】</a:t>
            </a:r>
            <a:r>
              <a:rPr lang="zh-CN" altLang="en-US" sz="2600">
                <a:solidFill>
                  <a:schemeClr val="tx1"/>
                </a:solidFill>
                <a:latin typeface="黑体" panose="02010609060101010101" charset="-122"/>
                <a:ea typeface="黑体" panose="02010609060101010101" charset="-122"/>
                <a:cs typeface="Times New Roman" panose="02020603050405020304" pitchFamily="18" charset="0"/>
              </a:rPr>
              <a:t>如图所示的空间图形是由一个圆柱挖去一个以圆柱上底面为底面，下底面圆心为顶点的圆锥而得到的复杂空间图形，现用一个竖直的平面去截这个复杂空间图形，则截面图形可能是（</a:t>
            </a:r>
            <a:r>
              <a:rPr lang="en-US" altLang="zh-CN" sz="2600">
                <a:solidFill>
                  <a:schemeClr val="tx1"/>
                </a:solidFill>
                <a:latin typeface="黑体" panose="02010609060101010101" charset="-122"/>
                <a:ea typeface="黑体" panose="02010609060101010101" charset="-122"/>
                <a:cs typeface="Times New Roman" panose="02020603050405020304" pitchFamily="18" charset="0"/>
              </a:rPr>
              <a:t>    </a:t>
            </a:r>
            <a:r>
              <a:rPr lang="zh-CN" altLang="en-US" sz="2600">
                <a:solidFill>
                  <a:schemeClr val="tx1"/>
                </a:solidFill>
                <a:latin typeface="黑体" panose="02010609060101010101" charset="-122"/>
                <a:ea typeface="黑体" panose="02010609060101010101" charset="-122"/>
                <a:cs typeface="Times New Roman" panose="02020603050405020304" pitchFamily="18" charset="0"/>
              </a:rPr>
              <a:t>）</a:t>
            </a:r>
            <a:endParaRPr lang="zh-CN" altLang="en-US" sz="2600">
              <a:solidFill>
                <a:schemeClr val="tx1"/>
              </a:solidFill>
              <a:latin typeface="黑体" panose="02010609060101010101" charset="-122"/>
              <a:ea typeface="黑体" panose="02010609060101010101" charset="-122"/>
              <a:cs typeface="Times New Roman" panose="02020603050405020304" pitchFamily="18" charset="0"/>
            </a:endParaRPr>
          </a:p>
        </p:txBody>
      </p:sp>
      <p:pic>
        <p:nvPicPr>
          <p:cNvPr id="4" name="图片 100155"/>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751330" y="3184525"/>
            <a:ext cx="1041400" cy="1175385"/>
          </a:xfrm>
          <a:prstGeom prst="rect">
            <a:avLst/>
          </a:prstGeom>
          <a:noFill/>
          <a:ln w="9525">
            <a:noFill/>
          </a:ln>
        </p:spPr>
      </p:pic>
      <p:pic>
        <p:nvPicPr>
          <p:cNvPr id="6" name="图片 10015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601720" y="3173730"/>
            <a:ext cx="1062355" cy="1186180"/>
          </a:xfrm>
          <a:prstGeom prst="rect">
            <a:avLst/>
          </a:prstGeom>
          <a:noFill/>
          <a:ln w="9525">
            <a:noFill/>
          </a:ln>
        </p:spPr>
      </p:pic>
      <p:pic>
        <p:nvPicPr>
          <p:cNvPr id="7" name="图片 100159"/>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5473065" y="3173730"/>
            <a:ext cx="1062355" cy="1186180"/>
          </a:xfrm>
          <a:prstGeom prst="rect">
            <a:avLst/>
          </a:prstGeom>
          <a:noFill/>
          <a:ln w="9525">
            <a:noFill/>
          </a:ln>
        </p:spPr>
      </p:pic>
      <p:pic>
        <p:nvPicPr>
          <p:cNvPr id="12" name="图片 100161"/>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344410" y="3173730"/>
            <a:ext cx="1062355" cy="1186180"/>
          </a:xfrm>
          <a:prstGeom prst="rect">
            <a:avLst/>
          </a:prstGeom>
          <a:noFill/>
          <a:ln w="9525">
            <a:noFill/>
          </a:ln>
        </p:spPr>
      </p:pic>
      <p:pic>
        <p:nvPicPr>
          <p:cNvPr id="13" name="图片 12"/>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9330055" y="2700020"/>
            <a:ext cx="1461770" cy="1715770"/>
          </a:xfrm>
          <a:prstGeom prst="rect">
            <a:avLst/>
          </a:prstGeom>
        </p:spPr>
      </p:pic>
      <p:sp>
        <p:nvSpPr>
          <p:cNvPr id="14" name="文本框 13"/>
          <p:cNvSpPr txBox="1"/>
          <p:nvPr/>
        </p:nvSpPr>
        <p:spPr>
          <a:xfrm>
            <a:off x="1115695" y="3993515"/>
            <a:ext cx="669925" cy="491490"/>
          </a:xfrm>
          <a:prstGeom prst="rect">
            <a:avLst/>
          </a:prstGeom>
          <a:noFill/>
        </p:spPr>
        <p:txBody>
          <a:bodyPr wrap="square" rtlCol="0">
            <a:spAutoFit/>
          </a:bodyPr>
          <a:lstStyle/>
          <a:p>
            <a:pPr algn="ctr"/>
            <a:r>
              <a:rPr lang="en-US" altLang="zh-CN" sz="2600">
                <a:latin typeface="Times New Roman" panose="02020603050405020304" pitchFamily="18" charset="0"/>
                <a:cs typeface="Times New Roman" panose="02020603050405020304" pitchFamily="18" charset="0"/>
              </a:rPr>
              <a:t>A.</a:t>
            </a:r>
            <a:endParaRPr lang="en-US" altLang="zh-CN" sz="2600">
              <a:latin typeface="Times New Roman" panose="02020603050405020304" pitchFamily="18" charset="0"/>
              <a:cs typeface="Times New Roman" panose="02020603050405020304" pitchFamily="18" charset="0"/>
            </a:endParaRPr>
          </a:p>
        </p:txBody>
      </p:sp>
      <p:sp>
        <p:nvSpPr>
          <p:cNvPr id="15" name="文本框 14"/>
          <p:cNvSpPr txBox="1"/>
          <p:nvPr/>
        </p:nvSpPr>
        <p:spPr>
          <a:xfrm>
            <a:off x="2966085" y="3993515"/>
            <a:ext cx="669925" cy="491490"/>
          </a:xfrm>
          <a:prstGeom prst="rect">
            <a:avLst/>
          </a:prstGeom>
          <a:noFill/>
        </p:spPr>
        <p:txBody>
          <a:bodyPr wrap="square" rtlCol="0">
            <a:spAutoFit/>
          </a:bodyPr>
          <a:lstStyle/>
          <a:p>
            <a:pPr algn="ctr"/>
            <a:r>
              <a:rPr lang="en-US" altLang="zh-CN" sz="2600">
                <a:latin typeface="Times New Roman" panose="02020603050405020304" pitchFamily="18" charset="0"/>
                <a:cs typeface="Times New Roman" panose="02020603050405020304" pitchFamily="18" charset="0"/>
              </a:rPr>
              <a:t>B.</a:t>
            </a:r>
            <a:endParaRPr lang="en-US" altLang="zh-CN" sz="2600">
              <a:latin typeface="Times New Roman" panose="02020603050405020304" pitchFamily="18" charset="0"/>
              <a:cs typeface="Times New Roman" panose="02020603050405020304" pitchFamily="18" charset="0"/>
            </a:endParaRPr>
          </a:p>
        </p:txBody>
      </p:sp>
      <p:sp>
        <p:nvSpPr>
          <p:cNvPr id="16" name="文本框 15"/>
          <p:cNvSpPr txBox="1"/>
          <p:nvPr/>
        </p:nvSpPr>
        <p:spPr>
          <a:xfrm>
            <a:off x="4837430" y="3993515"/>
            <a:ext cx="669925" cy="491490"/>
          </a:xfrm>
          <a:prstGeom prst="rect">
            <a:avLst/>
          </a:prstGeom>
          <a:noFill/>
        </p:spPr>
        <p:txBody>
          <a:bodyPr wrap="square" rtlCol="0">
            <a:spAutoFit/>
          </a:bodyPr>
          <a:lstStyle/>
          <a:p>
            <a:pPr algn="ctr"/>
            <a:r>
              <a:rPr lang="en-US" altLang="zh-CN" sz="2600">
                <a:latin typeface="Times New Roman" panose="02020603050405020304" pitchFamily="18" charset="0"/>
                <a:cs typeface="Times New Roman" panose="02020603050405020304" pitchFamily="18" charset="0"/>
              </a:rPr>
              <a:t>C.</a:t>
            </a:r>
            <a:endParaRPr lang="en-US" altLang="zh-CN" sz="2600">
              <a:latin typeface="Times New Roman" panose="02020603050405020304" pitchFamily="18" charset="0"/>
              <a:cs typeface="Times New Roman" panose="02020603050405020304" pitchFamily="18" charset="0"/>
            </a:endParaRPr>
          </a:p>
        </p:txBody>
      </p:sp>
      <p:sp>
        <p:nvSpPr>
          <p:cNvPr id="17" name="文本框 16"/>
          <p:cNvSpPr txBox="1"/>
          <p:nvPr/>
        </p:nvSpPr>
        <p:spPr>
          <a:xfrm>
            <a:off x="6718935" y="3993515"/>
            <a:ext cx="669925" cy="491490"/>
          </a:xfrm>
          <a:prstGeom prst="rect">
            <a:avLst/>
          </a:prstGeom>
          <a:noFill/>
        </p:spPr>
        <p:txBody>
          <a:bodyPr wrap="square" rtlCol="0">
            <a:spAutoFit/>
          </a:bodyPr>
          <a:lstStyle/>
          <a:p>
            <a:pPr algn="ctr"/>
            <a:r>
              <a:rPr lang="en-US" altLang="zh-CN" sz="2600">
                <a:latin typeface="Times New Roman" panose="02020603050405020304" pitchFamily="18" charset="0"/>
                <a:cs typeface="Times New Roman" panose="02020603050405020304" pitchFamily="18" charset="0"/>
              </a:rPr>
              <a:t>D.</a:t>
            </a:r>
            <a:endParaRPr lang="en-US" altLang="zh-CN" sz="2600">
              <a:latin typeface="Times New Roman" panose="02020603050405020304" pitchFamily="18" charset="0"/>
              <a:cs typeface="Times New Roman" panose="02020603050405020304" pitchFamily="18" charset="0"/>
            </a:endParaRPr>
          </a:p>
        </p:txBody>
      </p:sp>
      <p:sp>
        <p:nvSpPr>
          <p:cNvPr id="18" name="文本框 17"/>
          <p:cNvSpPr txBox="1"/>
          <p:nvPr/>
        </p:nvSpPr>
        <p:spPr>
          <a:xfrm>
            <a:off x="782320" y="4620895"/>
            <a:ext cx="10662285" cy="1850390"/>
          </a:xfrm>
          <a:prstGeom prst="rect">
            <a:avLst/>
          </a:prstGeom>
          <a:noFill/>
        </p:spPr>
        <p:txBody>
          <a:bodyPr wrap="square" rtlCol="0">
            <a:spAutoFit/>
          </a:bodyPr>
          <a:lstStyle/>
          <a:p>
            <a:pPr>
              <a:lnSpc>
                <a:spcPct val="110000"/>
              </a:lnSpc>
              <a:spcBef>
                <a:spcPct val="0"/>
              </a:spcBef>
              <a:spcAft>
                <a:spcPct val="0"/>
              </a:spcAft>
            </a:pPr>
            <a:r>
              <a:rPr lang="zh-CN" altLang="en-US" sz="2600" b="1">
                <a:solidFill>
                  <a:srgbClr val="0F4DD9"/>
                </a:solidFill>
                <a:latin typeface="Times New Roman" panose="02020603050405020304" pitchFamily="18" charset="0"/>
                <a:ea typeface="黑体" panose="02010609060101010101" charset="-122"/>
                <a:cs typeface="Times New Roman" panose="02020603050405020304" pitchFamily="18" charset="0"/>
              </a:rPr>
              <a:t>【详解】</a:t>
            </a:r>
            <a:r>
              <a:rPr lang="zh-CN" altLang="en-US" sz="2600">
                <a:latin typeface="Times New Roman" panose="02020603050405020304" pitchFamily="18" charset="0"/>
                <a:ea typeface="黑体" panose="02010609060101010101" charset="-122"/>
                <a:cs typeface="Times New Roman" panose="02020603050405020304" pitchFamily="18" charset="0"/>
              </a:rPr>
              <a:t>一个圆柱被挖去一个圆锥后，剩下的几何体被一个竖直的平面所截后，圆柱的截面轮廓是矩形去掉上侧一条边，而圆锥截面的轮廓是三角形除去一条边或抛物线的一部分，且三角形顶点必在矩形下侧底边中点上、抛物线顶点不可能在矩形下侧底边上，排除</a:t>
            </a:r>
            <a:r>
              <a:rPr lang="en-US" altLang="zh-CN" sz="2600">
                <a:latin typeface="Times New Roman" panose="02020603050405020304" pitchFamily="18" charset="0"/>
                <a:ea typeface="黑体" panose="02010609060101010101" charset="-122"/>
                <a:cs typeface="Times New Roman" panose="02020603050405020304" pitchFamily="18" charset="0"/>
              </a:rPr>
              <a:t>B,C.   </a:t>
            </a:r>
            <a:r>
              <a:rPr lang="en-US" altLang="zh-CN" sz="2600" b="1">
                <a:latin typeface="Times New Roman" panose="02020603050405020304" pitchFamily="18" charset="0"/>
                <a:ea typeface="黑体" panose="02010609060101010101" charset="-122"/>
                <a:cs typeface="Times New Roman" panose="02020603050405020304" pitchFamily="18" charset="0"/>
              </a:rPr>
              <a:t> </a:t>
            </a:r>
            <a:r>
              <a:rPr lang="zh-CN" altLang="en-US" sz="2600" b="1">
                <a:latin typeface="Times New Roman" panose="02020603050405020304" pitchFamily="18" charset="0"/>
                <a:ea typeface="黑体" panose="02010609060101010101" charset="-122"/>
                <a:cs typeface="Times New Roman" panose="02020603050405020304" pitchFamily="18" charset="0"/>
              </a:rPr>
              <a:t>故选：</a:t>
            </a:r>
            <a:r>
              <a:rPr lang="en-US" altLang="zh-CN" sz="2600" b="1">
                <a:latin typeface="Times New Roman" panose="02020603050405020304" pitchFamily="18" charset="0"/>
                <a:ea typeface="黑体" panose="02010609060101010101" charset="-122"/>
                <a:cs typeface="Times New Roman" panose="02020603050405020304" pitchFamily="18" charset="0"/>
              </a:rPr>
              <a:t>AD.</a:t>
            </a:r>
            <a:endParaRPr lang="en-US" altLang="zh-CN" sz="2600" b="1">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2150" y="1495425"/>
            <a:ext cx="10807700" cy="4573905"/>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94715" y="1241425"/>
            <a:ext cx="5251450"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题型二</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简单组合体的结构特征</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789940" y="2244090"/>
            <a:ext cx="10677525" cy="3692525"/>
          </a:xfrm>
          <a:prstGeom prst="rect">
            <a:avLst/>
          </a:prstGeom>
          <a:noFill/>
        </p:spPr>
        <p:txBody>
          <a:bodyPr wrap="square" rtlCol="0">
            <a:spAutoFit/>
          </a:bodyPr>
          <a:lstStyle/>
          <a:p>
            <a:pPr>
              <a:lnSpc>
                <a:spcPct val="150000"/>
              </a:lnSpc>
              <a:spcBef>
                <a:spcPct val="0"/>
              </a:spcBef>
              <a:spcAft>
                <a:spcPct val="0"/>
              </a:spcAft>
            </a:pP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1. </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判断组合体构成的方法</a:t>
            </a:r>
            <a:endPar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endParaRPr>
          </a:p>
          <a:p>
            <a:pPr>
              <a:lnSpc>
                <a:spcPct val="150000"/>
              </a:lnSpc>
              <a:spcBef>
                <a:spcPct val="0"/>
              </a:spcBef>
              <a:spcAft>
                <a:spcPct val="0"/>
              </a:spcAft>
            </a:pP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(1) </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判定实物图是由哪些简单几何体组成的问题时，首先要熟练掌握简单几何体的结构特征；其次要善于将复杂的组合体</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分割</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为几个简单的几何体．</a:t>
            </a:r>
            <a:endPar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endParaRPr>
          </a:p>
          <a:p>
            <a:pPr>
              <a:lnSpc>
                <a:spcPct val="150000"/>
              </a:lnSpc>
              <a:spcBef>
                <a:spcPct val="0"/>
              </a:spcBef>
              <a:spcAft>
                <a:spcPct val="0"/>
              </a:spcAft>
            </a:pP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(2) </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组合体是由简单几何体拼接或截去一部分构成的．要仔细观察组合体的构成，结合柱、锥、台、球的结构特征，先分割，后验证．</a:t>
            </a:r>
            <a:endPar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9" name="文本框 8"/>
          <p:cNvSpPr txBox="1"/>
          <p:nvPr/>
        </p:nvSpPr>
        <p:spPr>
          <a:xfrm>
            <a:off x="629285" y="1868170"/>
            <a:ext cx="4064000" cy="521970"/>
          </a:xfrm>
          <a:prstGeom prst="rect">
            <a:avLst/>
          </a:prstGeom>
          <a:noFill/>
        </p:spPr>
        <p:txBody>
          <a:bodyPr wrap="square" rtlCol="0">
            <a:spAutoFit/>
          </a:bodyPr>
          <a:lstStyle/>
          <a:p>
            <a:r>
              <a:rPr lang="zh-CN" altLang="en-US" sz="2800" b="1">
                <a:latin typeface="Times New Roman" panose="02020603050405020304" pitchFamily="18" charset="0"/>
                <a:ea typeface="黑体" panose="02010609060101010101" charset="-122"/>
                <a:cs typeface="Times New Roman" panose="02020603050405020304" pitchFamily="18" charset="0"/>
                <a:sym typeface="+mn-ea"/>
              </a:rPr>
              <a:t>【反思感悟】</a:t>
            </a:r>
            <a:endParaRPr lang="zh-CN" altLang="en-US" sz="2800" b="1">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2150" y="1495425"/>
            <a:ext cx="10807700" cy="4573905"/>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94715" y="1241425"/>
            <a:ext cx="5251450"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题型二</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简单组合体的结构特征</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789940" y="2244090"/>
            <a:ext cx="10677525" cy="3692525"/>
          </a:xfrm>
          <a:prstGeom prst="rect">
            <a:avLst/>
          </a:prstGeom>
          <a:noFill/>
        </p:spPr>
        <p:txBody>
          <a:bodyPr wrap="square" rtlCol="0">
            <a:spAutoFit/>
          </a:bodyPr>
          <a:lstStyle/>
          <a:p>
            <a:pPr>
              <a:lnSpc>
                <a:spcPct val="150000"/>
              </a:lnSpc>
              <a:spcBef>
                <a:spcPct val="0"/>
              </a:spcBef>
              <a:spcAft>
                <a:spcPct val="0"/>
              </a:spcAft>
            </a:pP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2. </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简单组合体的识别</a:t>
            </a:r>
            <a:endPar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endParaRPr>
          </a:p>
          <a:p>
            <a:pPr>
              <a:lnSpc>
                <a:spcPct val="150000"/>
              </a:lnSpc>
              <a:spcBef>
                <a:spcPct val="0"/>
              </a:spcBef>
              <a:spcAft>
                <a:spcPct val="0"/>
              </a:spcAft>
            </a:pP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(1) </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明确组合体的结构特征，主要弄清它是由哪些简单几何体组成的，必要时也可以指出棱数、面数和顶点数；</a:t>
            </a:r>
            <a:endPar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endParaRPr>
          </a:p>
          <a:p>
            <a:pPr>
              <a:lnSpc>
                <a:spcPct val="150000"/>
              </a:lnSpc>
              <a:spcBef>
                <a:spcPct val="0"/>
              </a:spcBef>
              <a:spcAft>
                <a:spcPct val="0"/>
              </a:spcAft>
            </a:pP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(2) </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会识别较复杂的图形是学好立体几何的第一步，因此我们应注意观察周围的物体，然后将它们</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分拆</a:t>
            </a:r>
            <a:r>
              <a:rPr lang="en-US" altLang="zh-CN" sz="2600">
                <a:solidFill>
                  <a:schemeClr val="tx1"/>
                </a:solidFill>
                <a:latin typeface="Times New Roman" panose="02020603050405020304" pitchFamily="18" charset="0"/>
                <a:ea typeface="黑体" panose="02010609060101010101" charset="-122"/>
                <a:cs typeface="Times New Roman" panose="02020603050405020304" pitchFamily="18" charset="0"/>
              </a:rPr>
              <a:t>”</a:t>
            </a:r>
            <a:r>
              <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rPr>
              <a:t>成几个简单的几何体，进而培养我们的空间想象能力和识图能力．</a:t>
            </a:r>
            <a:endParaRPr lang="zh-CN" altLang="en-US" sz="260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9" name="文本框 8"/>
          <p:cNvSpPr txBox="1"/>
          <p:nvPr/>
        </p:nvSpPr>
        <p:spPr>
          <a:xfrm>
            <a:off x="629285" y="1868170"/>
            <a:ext cx="4064000" cy="521970"/>
          </a:xfrm>
          <a:prstGeom prst="rect">
            <a:avLst/>
          </a:prstGeom>
          <a:noFill/>
        </p:spPr>
        <p:txBody>
          <a:bodyPr wrap="square" rtlCol="0">
            <a:spAutoFit/>
          </a:bodyPr>
          <a:lstStyle/>
          <a:p>
            <a:r>
              <a:rPr lang="zh-CN" altLang="en-US" sz="2800" b="1">
                <a:latin typeface="Times New Roman" panose="02020603050405020304" pitchFamily="18" charset="0"/>
                <a:ea typeface="黑体" panose="02010609060101010101" charset="-122"/>
                <a:cs typeface="Times New Roman" panose="02020603050405020304" pitchFamily="18" charset="0"/>
                <a:sym typeface="+mn-ea"/>
              </a:rPr>
              <a:t>【反思感悟】</a:t>
            </a:r>
            <a:endParaRPr lang="zh-CN" altLang="en-US" sz="2800" b="1">
              <a:latin typeface="Times New Roman" panose="02020603050405020304" pitchFamily="18" charset="0"/>
              <a:ea typeface="黑体" panose="02010609060101010101" charset="-122"/>
              <a:cs typeface="Times New Roman" panose="02020603050405020304" pitchFamily="18" charset="0"/>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87375" y="0"/>
            <a:ext cx="12779375" cy="6858000"/>
            <a:chOff x="-925" y="0"/>
            <a:chExt cx="20125" cy="1080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7813" b="7813"/>
            <a:stretch>
              <a:fillRect/>
            </a:stretch>
          </p:blipFill>
          <p:spPr>
            <a:xfrm>
              <a:off x="0" y="0"/>
              <a:ext cx="19200" cy="108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椭圆 5"/>
            <p:cNvSpPr/>
            <p:nvPr>
              <p:custDataLst>
                <p:tags r:id="rId3"/>
              </p:custDataLst>
            </p:nvPr>
          </p:nvSpPr>
          <p:spPr>
            <a:xfrm>
              <a:off x="-925" y="5963"/>
              <a:ext cx="2875" cy="2875"/>
            </a:xfrm>
            <a:prstGeom prst="ellipse">
              <a:avLst/>
            </a:prstGeom>
            <a:solidFill>
              <a:schemeClr val="accent2">
                <a:lumMod val="60000"/>
                <a:lumOff val="40000"/>
                <a:alpha val="38000"/>
              </a:schemeClr>
            </a:solidFill>
            <a:ln>
              <a:noFill/>
            </a:ln>
            <a:effectLst>
              <a:softEdge rad="4699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椭圆 4"/>
            <p:cNvSpPr/>
            <p:nvPr>
              <p:custDataLst>
                <p:tags r:id="rId4"/>
              </p:custDataLst>
            </p:nvPr>
          </p:nvSpPr>
          <p:spPr>
            <a:xfrm>
              <a:off x="9373" y="1081"/>
              <a:ext cx="2875" cy="2875"/>
            </a:xfrm>
            <a:prstGeom prst="ellipse">
              <a:avLst/>
            </a:prstGeom>
            <a:solidFill>
              <a:schemeClr val="accent2">
                <a:alpha val="38000"/>
              </a:schemeClr>
            </a:solidFill>
            <a:ln>
              <a:noFill/>
            </a:ln>
            <a:effectLst>
              <a:softEdge rad="4699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圆角 13"/>
            <p:cNvSpPr/>
            <p:nvPr>
              <p:custDataLst>
                <p:tags r:id="rId5"/>
              </p:custDataLst>
            </p:nvPr>
          </p:nvSpPr>
          <p:spPr>
            <a:xfrm>
              <a:off x="1180" y="780"/>
              <a:ext cx="5400" cy="540"/>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4"/>
            <p:cNvSpPr/>
            <p:nvPr>
              <p:custDataLst>
                <p:tags r:id="rId6"/>
              </p:custDataLst>
            </p:nvPr>
          </p:nvSpPr>
          <p:spPr>
            <a:xfrm>
              <a:off x="7592" y="9205"/>
              <a:ext cx="7020" cy="634"/>
            </a:xfrm>
            <a:prstGeom prst="roundRect">
              <a:avLst>
                <a:gd name="adj" fmla="val 50000"/>
              </a:avLst>
            </a:prstGeom>
            <a:gradFill flip="none" rotWithShape="1">
              <a:gsLst>
                <a:gs pos="0">
                  <a:srgbClr val="4076FD"/>
                </a:gs>
                <a:gs pos="100000">
                  <a:schemeClr val="accent2">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5"/>
            <p:cNvSpPr/>
            <p:nvPr>
              <p:custDataLst>
                <p:tags r:id="rId7"/>
              </p:custDataLst>
            </p:nvPr>
          </p:nvSpPr>
          <p:spPr>
            <a:xfrm>
              <a:off x="13364" y="10320"/>
              <a:ext cx="4800" cy="180"/>
            </a:xfrm>
            <a:prstGeom prst="roundRect">
              <a:avLst>
                <a:gd name="adj" fmla="val 50000"/>
              </a:avLst>
            </a:prstGeom>
            <a:gradFill flip="none" rotWithShape="1">
              <a:gsLst>
                <a:gs pos="0">
                  <a:srgbClr val="4076FD"/>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914400" y="1318230"/>
            <a:ext cx="10363200" cy="4221540"/>
            <a:chOff x="838200" y="1460500"/>
            <a:chExt cx="9664700" cy="3937000"/>
          </a:xfrm>
        </p:grpSpPr>
        <p:sp>
          <p:nvSpPr>
            <p:cNvPr id="13" name="矩形: 圆角 12"/>
            <p:cNvSpPr/>
            <p:nvPr/>
          </p:nvSpPr>
          <p:spPr>
            <a:xfrm>
              <a:off x="838200" y="1460500"/>
              <a:ext cx="9664700" cy="3937000"/>
            </a:xfrm>
            <a:prstGeom prst="roundRect">
              <a:avLst>
                <a:gd name="adj" fmla="val 9794"/>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7683500" y="1460500"/>
              <a:ext cx="2819400" cy="2565400"/>
            </a:xfrm>
            <a:custGeom>
              <a:avLst/>
              <a:gdLst>
                <a:gd name="connsiteX0" fmla="*/ 29127 w 2819400"/>
                <a:gd name="connsiteY0" fmla="*/ 0 h 2565400"/>
                <a:gd name="connsiteX1" fmla="*/ 2433810 w 2819400"/>
                <a:gd name="connsiteY1" fmla="*/ 0 h 2565400"/>
                <a:gd name="connsiteX2" fmla="*/ 2819400 w 2819400"/>
                <a:gd name="connsiteY2" fmla="*/ 385590 h 2565400"/>
                <a:gd name="connsiteX3" fmla="*/ 2819400 w 2819400"/>
                <a:gd name="connsiteY3" fmla="*/ 2481938 h 2565400"/>
                <a:gd name="connsiteX4" fmla="*/ 2670411 w 2819400"/>
                <a:gd name="connsiteY4" fmla="*/ 2520247 h 2565400"/>
                <a:gd name="connsiteX5" fmla="*/ 2222500 w 2819400"/>
                <a:gd name="connsiteY5" fmla="*/ 2565400 h 2565400"/>
                <a:gd name="connsiteX6" fmla="*/ 0 w 2819400"/>
                <a:gd name="connsiteY6" fmla="*/ 342900 h 2565400"/>
                <a:gd name="connsiteX7" fmla="*/ 11475 w 2819400"/>
                <a:gd name="connsiteY7" fmla="*/ 115662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565400">
                  <a:moveTo>
                    <a:pt x="29127" y="0"/>
                  </a:moveTo>
                  <a:lnTo>
                    <a:pt x="2433810" y="0"/>
                  </a:lnTo>
                  <a:cubicBezTo>
                    <a:pt x="2646765" y="0"/>
                    <a:pt x="2819400" y="172635"/>
                    <a:pt x="2819400" y="385590"/>
                  </a:cubicBezTo>
                  <a:lnTo>
                    <a:pt x="2819400" y="2481938"/>
                  </a:lnTo>
                  <a:lnTo>
                    <a:pt x="2670411" y="2520247"/>
                  </a:lnTo>
                  <a:cubicBezTo>
                    <a:pt x="2525732" y="2549852"/>
                    <a:pt x="2375932" y="2565400"/>
                    <a:pt x="2222500" y="2565400"/>
                  </a:cubicBezTo>
                  <a:cubicBezTo>
                    <a:pt x="995047" y="2565400"/>
                    <a:pt x="0" y="1570353"/>
                    <a:pt x="0" y="342900"/>
                  </a:cubicBezTo>
                  <a:cubicBezTo>
                    <a:pt x="0" y="266184"/>
                    <a:pt x="3887" y="190376"/>
                    <a:pt x="11475" y="115662"/>
                  </a:cubicBezTo>
                  <a:close/>
                </a:path>
              </a:pathLst>
            </a:custGeom>
            <a:gradFill flip="none" rotWithShape="1">
              <a:gsLst>
                <a:gs pos="0">
                  <a:srgbClr val="4076FD">
                    <a:alpha val="22000"/>
                  </a:srgbClr>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flipH="1" flipV="1">
              <a:off x="838200" y="3918350"/>
              <a:ext cx="1625600" cy="1479150"/>
            </a:xfrm>
            <a:custGeom>
              <a:avLst/>
              <a:gdLst>
                <a:gd name="connsiteX0" fmla="*/ 29127 w 2819400"/>
                <a:gd name="connsiteY0" fmla="*/ 0 h 2565400"/>
                <a:gd name="connsiteX1" fmla="*/ 2433810 w 2819400"/>
                <a:gd name="connsiteY1" fmla="*/ 0 h 2565400"/>
                <a:gd name="connsiteX2" fmla="*/ 2819400 w 2819400"/>
                <a:gd name="connsiteY2" fmla="*/ 385590 h 2565400"/>
                <a:gd name="connsiteX3" fmla="*/ 2819400 w 2819400"/>
                <a:gd name="connsiteY3" fmla="*/ 2481938 h 2565400"/>
                <a:gd name="connsiteX4" fmla="*/ 2670411 w 2819400"/>
                <a:gd name="connsiteY4" fmla="*/ 2520247 h 2565400"/>
                <a:gd name="connsiteX5" fmla="*/ 2222500 w 2819400"/>
                <a:gd name="connsiteY5" fmla="*/ 2565400 h 2565400"/>
                <a:gd name="connsiteX6" fmla="*/ 0 w 2819400"/>
                <a:gd name="connsiteY6" fmla="*/ 342900 h 2565400"/>
                <a:gd name="connsiteX7" fmla="*/ 11475 w 2819400"/>
                <a:gd name="connsiteY7" fmla="*/ 115662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400" h="2565400">
                  <a:moveTo>
                    <a:pt x="29127" y="0"/>
                  </a:moveTo>
                  <a:lnTo>
                    <a:pt x="2433810" y="0"/>
                  </a:lnTo>
                  <a:cubicBezTo>
                    <a:pt x="2646765" y="0"/>
                    <a:pt x="2819400" y="172635"/>
                    <a:pt x="2819400" y="385590"/>
                  </a:cubicBezTo>
                  <a:lnTo>
                    <a:pt x="2819400" y="2481938"/>
                  </a:lnTo>
                  <a:lnTo>
                    <a:pt x="2670411" y="2520247"/>
                  </a:lnTo>
                  <a:cubicBezTo>
                    <a:pt x="2525732" y="2549852"/>
                    <a:pt x="2375932" y="2565400"/>
                    <a:pt x="2222500" y="2565400"/>
                  </a:cubicBezTo>
                  <a:cubicBezTo>
                    <a:pt x="995047" y="2565400"/>
                    <a:pt x="0" y="1570353"/>
                    <a:pt x="0" y="342900"/>
                  </a:cubicBezTo>
                  <a:cubicBezTo>
                    <a:pt x="0" y="266184"/>
                    <a:pt x="3887" y="190376"/>
                    <a:pt x="11475" y="115662"/>
                  </a:cubicBezTo>
                  <a:close/>
                </a:path>
              </a:pathLst>
            </a:custGeom>
            <a:gradFill flip="none" rotWithShape="1">
              <a:gsLst>
                <a:gs pos="0">
                  <a:srgbClr val="4076FD">
                    <a:alpha val="61000"/>
                  </a:srgbClr>
                </a:gs>
                <a:gs pos="100000">
                  <a:srgbClr val="4076FD">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flipH="1">
            <a:off x="10644249" y="2030170"/>
            <a:ext cx="176150" cy="780068"/>
            <a:chOff x="8290832" y="4887686"/>
            <a:chExt cx="296617" cy="1313542"/>
          </a:xfrm>
          <a:solidFill>
            <a:srgbClr val="4076FD"/>
          </a:solidFill>
        </p:grpSpPr>
        <p:grpSp>
          <p:nvGrpSpPr>
            <p:cNvPr id="33" name="组合 32"/>
            <p:cNvGrpSpPr/>
            <p:nvPr/>
          </p:nvGrpSpPr>
          <p:grpSpPr>
            <a:xfrm>
              <a:off x="8452757" y="5040086"/>
              <a:ext cx="134692" cy="1161142"/>
              <a:chOff x="8490857" y="4963886"/>
              <a:chExt cx="134692" cy="1161142"/>
            </a:xfrm>
            <a:grpFill/>
          </p:grpSpPr>
          <p:sp>
            <p:nvSpPr>
              <p:cNvPr id="40" name="等腰三角形 39"/>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290832" y="4887686"/>
              <a:ext cx="134692" cy="1161142"/>
              <a:chOff x="8490857" y="4963886"/>
              <a:chExt cx="134692" cy="1161142"/>
            </a:xfrm>
            <a:grpFill/>
          </p:grpSpPr>
          <p:sp>
            <p:nvSpPr>
              <p:cNvPr id="35" name="等腰三角形 34"/>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5" name="组合 44"/>
          <p:cNvGrpSpPr/>
          <p:nvPr/>
        </p:nvGrpSpPr>
        <p:grpSpPr>
          <a:xfrm flipH="1">
            <a:off x="1424049" y="4303470"/>
            <a:ext cx="176150" cy="780068"/>
            <a:chOff x="8290832" y="4887686"/>
            <a:chExt cx="296617" cy="1313542"/>
          </a:xfrm>
          <a:solidFill>
            <a:srgbClr val="4076FD"/>
          </a:solidFill>
        </p:grpSpPr>
        <p:grpSp>
          <p:nvGrpSpPr>
            <p:cNvPr id="46" name="组合 45"/>
            <p:cNvGrpSpPr/>
            <p:nvPr/>
          </p:nvGrpSpPr>
          <p:grpSpPr>
            <a:xfrm>
              <a:off x="8452757" y="5040086"/>
              <a:ext cx="134692" cy="1161142"/>
              <a:chOff x="8490857" y="4963886"/>
              <a:chExt cx="134692" cy="1161142"/>
            </a:xfrm>
            <a:grpFill/>
          </p:grpSpPr>
          <p:sp>
            <p:nvSpPr>
              <p:cNvPr id="53" name="等腰三角形 5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8290832" y="48876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文本框 1"/>
          <p:cNvSpPr txBox="1"/>
          <p:nvPr/>
        </p:nvSpPr>
        <p:spPr>
          <a:xfrm>
            <a:off x="2225040" y="2222500"/>
            <a:ext cx="5059680" cy="2861310"/>
          </a:xfrm>
          <a:prstGeom prst="rect">
            <a:avLst/>
          </a:prstGeom>
          <a:noFill/>
        </p:spPr>
        <p:txBody>
          <a:bodyPr wrap="square" rtlCol="0">
            <a:spAutoFit/>
          </a:bodyPr>
          <a:lstStyle/>
          <a:p>
            <a:r>
              <a:rPr lang="en-US" altLang="zh-CN" sz="18000">
                <a:gradFill>
                  <a:gsLst>
                    <a:gs pos="0">
                      <a:srgbClr val="4479FD"/>
                    </a:gs>
                    <a:gs pos="100000">
                      <a:srgbClr val="4175FC"/>
                    </a:gs>
                  </a:gsLst>
                  <a:lin ang="10800000" scaled="0"/>
                </a:gradFill>
                <a:latin typeface="黑体" panose="02010609060101010101" charset="-122"/>
                <a:ea typeface="黑体" panose="02010609060101010101" charset="-122"/>
              </a:rPr>
              <a:t>01</a:t>
            </a:r>
            <a:endParaRPr lang="zh-CN" altLang="en-US" sz="18000">
              <a:gradFill>
                <a:gsLst>
                  <a:gs pos="0">
                    <a:srgbClr val="4479FD"/>
                  </a:gs>
                  <a:gs pos="100000">
                    <a:srgbClr val="4175FC"/>
                  </a:gs>
                </a:gsLst>
                <a:lin ang="10800000" scaled="0"/>
              </a:gradFill>
              <a:latin typeface="黑体" panose="02010609060101010101" charset="-122"/>
              <a:ea typeface="黑体" panose="02010609060101010101" charset="-122"/>
            </a:endParaRPr>
          </a:p>
        </p:txBody>
      </p:sp>
      <p:sp>
        <p:nvSpPr>
          <p:cNvPr id="60" name="文本框 59"/>
          <p:cNvSpPr txBox="1"/>
          <p:nvPr/>
        </p:nvSpPr>
        <p:spPr>
          <a:xfrm>
            <a:off x="4859020" y="2818765"/>
            <a:ext cx="5580380" cy="1568450"/>
          </a:xfrm>
          <a:prstGeom prst="rect">
            <a:avLst/>
          </a:prstGeom>
          <a:noFill/>
        </p:spPr>
        <p:txBody>
          <a:bodyPr wrap="square" rtlCol="0">
            <a:spAutoFit/>
          </a:bodyPr>
          <a:lstStyle/>
          <a:p>
            <a:r>
              <a:rPr lang="zh-CN" altLang="en-US" sz="4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圆</a:t>
            </a:r>
            <a:r>
              <a:rPr lang="zh-CN" altLang="en-US" sz="4800" b="1">
                <a:solidFill>
                  <a:srgbClr val="4479FD"/>
                </a:solidFill>
                <a:latin typeface="微软雅黑" panose="020B0503020204020204" charset="-122"/>
                <a:ea typeface="微软雅黑" panose="020B0503020204020204" charset="-122"/>
                <a:cs typeface="微软雅黑" panose="020B0503020204020204" charset="-122"/>
                <a:sym typeface="+mn-ea"/>
              </a:rPr>
              <a:t>柱</a:t>
            </a:r>
            <a:r>
              <a:rPr lang="zh-CN" altLang="en-US" sz="4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、圆</a:t>
            </a:r>
            <a:r>
              <a:rPr lang="zh-CN" altLang="en-US" sz="4800" b="1">
                <a:solidFill>
                  <a:srgbClr val="4479FD"/>
                </a:solidFill>
                <a:latin typeface="微软雅黑" panose="020B0503020204020204" charset="-122"/>
                <a:ea typeface="微软雅黑" panose="020B0503020204020204" charset="-122"/>
                <a:cs typeface="微软雅黑" panose="020B0503020204020204" charset="-122"/>
                <a:sym typeface="+mn-ea"/>
              </a:rPr>
              <a:t>锥</a:t>
            </a:r>
            <a:r>
              <a:rPr lang="zh-CN" altLang="en-US" sz="4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、圆</a:t>
            </a:r>
            <a:r>
              <a:rPr lang="zh-CN" altLang="en-US" sz="4800" b="1">
                <a:solidFill>
                  <a:srgbClr val="4479FD"/>
                </a:solidFill>
                <a:latin typeface="微软雅黑" panose="020B0503020204020204" charset="-122"/>
                <a:ea typeface="微软雅黑" panose="020B0503020204020204" charset="-122"/>
                <a:cs typeface="微软雅黑" panose="020B0503020204020204" charset="-122"/>
                <a:sym typeface="+mn-ea"/>
              </a:rPr>
              <a:t>台</a:t>
            </a:r>
            <a:r>
              <a:rPr lang="zh-CN" altLang="en-US" sz="4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的</a:t>
            </a:r>
            <a:r>
              <a:rPr lang="zh-CN" altLang="en-US" sz="4800" b="1">
                <a:solidFill>
                  <a:srgbClr val="4479FD"/>
                </a:solidFill>
                <a:latin typeface="微软雅黑" panose="020B0503020204020204" charset="-122"/>
                <a:ea typeface="微软雅黑" panose="020B0503020204020204" charset="-122"/>
                <a:cs typeface="微软雅黑" panose="020B0503020204020204" charset="-122"/>
                <a:sym typeface="+mn-ea"/>
              </a:rPr>
              <a:t>结</a:t>
            </a:r>
            <a:r>
              <a:rPr lang="zh-CN" altLang="en-US" sz="4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构</a:t>
            </a:r>
            <a:r>
              <a:rPr lang="zh-CN" altLang="en-US" sz="4800" b="1">
                <a:solidFill>
                  <a:srgbClr val="4479FD"/>
                </a:solidFill>
                <a:latin typeface="微软雅黑" panose="020B0503020204020204" charset="-122"/>
                <a:ea typeface="微软雅黑" panose="020B0503020204020204" charset="-122"/>
                <a:cs typeface="微软雅黑" panose="020B0503020204020204" charset="-122"/>
                <a:sym typeface="+mn-ea"/>
              </a:rPr>
              <a:t>特</a:t>
            </a:r>
            <a:r>
              <a:rPr lang="zh-CN" altLang="en-US" sz="4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征</a:t>
            </a:r>
            <a:endParaRPr lang="zh-CN" altLang="en-US" sz="4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1718945" y="1555750"/>
            <a:ext cx="8754110" cy="405765"/>
          </a:xfrm>
          <a:prstGeom prst="rect">
            <a:avLst/>
          </a:prstGeom>
          <a:noFill/>
        </p:spPr>
        <p:txBody>
          <a:bodyPr wrap="square" rtlCol="0">
            <a:noAutofit/>
          </a:bodyPr>
          <a:lstStyle/>
          <a:p>
            <a:pPr algn="ctr"/>
            <a:r>
              <a:rPr lang="en-US" altLang="zh-CN">
                <a:latin typeface="Times New Roman" panose="02020603050405020304" pitchFamily="18" charset="0"/>
                <a:ea typeface="黑体" panose="02010609060101010101" charset="-122"/>
                <a:cs typeface="Times New Roman" panose="02020603050405020304" pitchFamily="18" charset="0"/>
                <a:sym typeface="+mn-ea"/>
              </a:rPr>
              <a:t>8.1 </a:t>
            </a:r>
            <a:r>
              <a:rPr lang="zh-CN" altLang="en-US">
                <a:latin typeface="Times New Roman" panose="02020603050405020304" pitchFamily="18" charset="0"/>
                <a:ea typeface="黑体" panose="02010609060101010101" charset="-122"/>
                <a:cs typeface="Times New Roman" panose="02020603050405020304" pitchFamily="18" charset="0"/>
                <a:sym typeface="+mn-ea"/>
              </a:rPr>
              <a:t>基本几何图形</a:t>
            </a:r>
            <a:r>
              <a:rPr lang="en-US" altLang="zh-CN">
                <a:latin typeface="Times New Roman" panose="02020603050405020304" pitchFamily="18" charset="0"/>
                <a:ea typeface="黑体" panose="02010609060101010101" charset="-122"/>
                <a:cs typeface="Times New Roman" panose="02020603050405020304" pitchFamily="18" charset="0"/>
                <a:sym typeface="+mn-ea"/>
              </a:rPr>
              <a:t> </a:t>
            </a:r>
            <a:r>
              <a:rPr lang="zh-CN" altLang="en-US">
                <a:latin typeface="Times New Roman" panose="02020603050405020304" pitchFamily="18" charset="0"/>
                <a:ea typeface="黑体" panose="02010609060101010101" charset="-122"/>
                <a:cs typeface="Times New Roman" panose="02020603050405020304" pitchFamily="18" charset="0"/>
                <a:sym typeface="+mn-ea"/>
              </a:rPr>
              <a:t>第</a:t>
            </a:r>
            <a:r>
              <a:rPr lang="en-US" altLang="zh-CN">
                <a:latin typeface="Times New Roman" panose="02020603050405020304" pitchFamily="18" charset="0"/>
                <a:ea typeface="黑体" panose="02010609060101010101" charset="-122"/>
                <a:cs typeface="Times New Roman" panose="02020603050405020304" pitchFamily="18" charset="0"/>
                <a:sym typeface="+mn-ea"/>
              </a:rPr>
              <a:t>2</a:t>
            </a:r>
            <a:r>
              <a:rPr lang="zh-CN" altLang="en-US">
                <a:latin typeface="Times New Roman" panose="02020603050405020304" pitchFamily="18" charset="0"/>
                <a:ea typeface="黑体" panose="02010609060101010101" charset="-122"/>
                <a:cs typeface="Times New Roman" panose="02020603050405020304" pitchFamily="18" charset="0"/>
                <a:sym typeface="+mn-ea"/>
              </a:rPr>
              <a:t>课时</a:t>
            </a:r>
            <a:r>
              <a:rPr lang="en-US" altLang="zh-CN">
                <a:latin typeface="Times New Roman" panose="02020603050405020304" pitchFamily="18" charset="0"/>
                <a:ea typeface="黑体" panose="02010609060101010101" charset="-122"/>
                <a:cs typeface="Times New Roman" panose="02020603050405020304" pitchFamily="18" charset="0"/>
                <a:sym typeface="+mn-ea"/>
              </a:rPr>
              <a:t> </a:t>
            </a:r>
            <a:r>
              <a:rPr lang="zh-CN" altLang="en-US">
                <a:latin typeface="Times New Roman" panose="02020603050405020304" pitchFamily="18" charset="0"/>
                <a:ea typeface="黑体" panose="02010609060101010101" charset="-122"/>
                <a:cs typeface="Times New Roman" panose="02020603050405020304" pitchFamily="18" charset="0"/>
                <a:sym typeface="+mn-ea"/>
              </a:rPr>
              <a:t>圆柱、圆锥、圆台、球、简单组合体</a:t>
            </a:r>
            <a:r>
              <a:rPr lang="en-US" altLang="zh-CN" b="1">
                <a:latin typeface="微软雅黑" panose="020B0503020204020204" charset="-122"/>
                <a:ea typeface="微软雅黑" panose="020B0503020204020204" charset="-122"/>
                <a:cs typeface="微软雅黑" panose="020B0503020204020204" charset="-122"/>
                <a:sym typeface="+mn-ea"/>
              </a:rPr>
              <a:t> </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2150" y="1461135"/>
            <a:ext cx="10807700" cy="2240280"/>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94715" y="1207135"/>
            <a:ext cx="4998085"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题型三</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旋转体的有关计算</a:t>
            </a:r>
            <a:endParaRPr lang="zh-CN" altLang="en-US" sz="2600" b="1">
              <a:latin typeface="黑体" panose="02010609060101010101" charset="-122"/>
              <a:ea typeface="黑体" panose="02010609060101010101" charset="-122"/>
              <a:cs typeface="黑体" panose="02010609060101010101" charset="-122"/>
              <a:sym typeface="+mn-ea"/>
            </a:endParaRPr>
          </a:p>
        </p:txBody>
      </p:sp>
      <p:graphicFrame>
        <p:nvGraphicFramePr>
          <p:cNvPr id="9" name="Object 10"/>
          <p:cNvGraphicFramePr>
            <a:graphicFrameLocks noChangeAspect="1"/>
          </p:cNvGraphicFramePr>
          <p:nvPr/>
        </p:nvGraphicFramePr>
        <p:xfrm>
          <a:off x="767715" y="1833880"/>
          <a:ext cx="12307570" cy="481330"/>
        </p:xfrm>
        <a:graphic>
          <a:graphicData uri="http://schemas.openxmlformats.org/presentationml/2006/ole">
            <mc:AlternateContent xmlns:mc="http://schemas.openxmlformats.org/markup-compatibility/2006">
              <mc:Choice xmlns:v="urn:schemas-microsoft-com:vml" Requires="v">
                <p:oleObj spid="_x0000_s1038" name="Microsoft Word 97-2003" r:id="rId2" imgW="11071860" imgH="397510" progId="Word.Document.8">
                  <p:embed/>
                </p:oleObj>
              </mc:Choice>
              <mc:Fallback>
                <p:oleObj name="Microsoft Word 97-2003" r:id="rId2" imgW="11071860" imgH="397510" progId="Word.Document.8">
                  <p:embed/>
                  <p:pic>
                    <p:nvPicPr>
                      <p:cNvPr id="0" name="OLE substitute image"/>
                      <p:cNvPicPr/>
                      <p:nvPr/>
                    </p:nvPicPr>
                    <p:blipFill>
                      <a:blip r:embed="rId3"/>
                      <a:stretch>
                        <a:fillRect/>
                      </a:stretch>
                    </p:blipFill>
                    <p:spPr>
                      <a:xfrm>
                        <a:off x="767715" y="1833880"/>
                        <a:ext cx="12307570" cy="481330"/>
                      </a:xfrm>
                      <a:prstGeom prst="rect">
                        <a:avLst/>
                      </a:prstGeom>
                      <a:noFill/>
                      <a:ln w="38100">
                        <a:noFill/>
                      </a:ln>
                    </p:spPr>
                  </p:pic>
                </p:oleObj>
              </mc:Fallback>
            </mc:AlternateContent>
          </a:graphicData>
        </a:graphic>
      </p:graphicFrame>
      <p:pic>
        <p:nvPicPr>
          <p:cNvPr id="11" name="图片 1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8818880" y="1951355"/>
            <a:ext cx="2622550" cy="1720850"/>
          </a:xfrm>
          <a:prstGeom prst="rect">
            <a:avLst/>
          </a:prstGeom>
        </p:spPr>
      </p:pic>
      <p:graphicFrame>
        <p:nvGraphicFramePr>
          <p:cNvPr id="19" name="Object 10"/>
          <p:cNvGraphicFramePr>
            <a:graphicFrameLocks noChangeAspect="1"/>
          </p:cNvGraphicFramePr>
          <p:nvPr/>
        </p:nvGraphicFramePr>
        <p:xfrm>
          <a:off x="894080" y="2921635"/>
          <a:ext cx="12307570" cy="1202690"/>
        </p:xfrm>
        <a:graphic>
          <a:graphicData uri="http://schemas.openxmlformats.org/presentationml/2006/ole">
            <mc:AlternateContent xmlns:mc="http://schemas.openxmlformats.org/markup-compatibility/2006">
              <mc:Choice xmlns:v="urn:schemas-microsoft-com:vml" Requires="v">
                <p:oleObj spid="_x0000_s1039" name="Microsoft Word 97-2003" r:id="rId5" imgW="11071860" imgH="993775" progId="Word.Document.8">
                  <p:embed/>
                </p:oleObj>
              </mc:Choice>
              <mc:Fallback>
                <p:oleObj name="Microsoft Word 97-2003" r:id="rId5" imgW="11071860" imgH="993775" progId="Word.Document.8">
                  <p:embed/>
                  <p:pic>
                    <p:nvPicPr>
                      <p:cNvPr id="0" name="OLE substitute image"/>
                      <p:cNvPicPr/>
                      <p:nvPr/>
                    </p:nvPicPr>
                    <p:blipFill>
                      <a:blip r:embed="rId6"/>
                      <a:stretch>
                        <a:fillRect/>
                      </a:stretch>
                    </p:blipFill>
                    <p:spPr>
                      <a:xfrm>
                        <a:off x="894080" y="2921635"/>
                        <a:ext cx="12307570" cy="1202690"/>
                      </a:xfrm>
                      <a:prstGeom prst="rect">
                        <a:avLst/>
                      </a:prstGeom>
                      <a:noFill/>
                      <a:ln w="38100">
                        <a:noFill/>
                      </a:ln>
                    </p:spPr>
                  </p:pic>
                </p:oleObj>
              </mc:Fallback>
            </mc:AlternateContent>
          </a:graphicData>
        </a:graphic>
      </p:graphicFrame>
      <p:graphicFrame>
        <p:nvGraphicFramePr>
          <p:cNvPr id="21" name="Object 10"/>
          <p:cNvGraphicFramePr>
            <a:graphicFrameLocks noChangeAspect="1"/>
          </p:cNvGraphicFramePr>
          <p:nvPr/>
        </p:nvGraphicFramePr>
        <p:xfrm>
          <a:off x="894080" y="2268220"/>
          <a:ext cx="12307570" cy="723265"/>
        </p:xfrm>
        <a:graphic>
          <a:graphicData uri="http://schemas.openxmlformats.org/presentationml/2006/ole">
            <mc:AlternateContent xmlns:mc="http://schemas.openxmlformats.org/markup-compatibility/2006">
              <mc:Choice xmlns:v="urn:schemas-microsoft-com:vml" Requires="v">
                <p:oleObj spid="_x0000_s1040" name="Microsoft Word 97-2003" r:id="rId7" imgW="11071860" imgH="597535" progId="Word.Document.8">
                  <p:embed/>
                </p:oleObj>
              </mc:Choice>
              <mc:Fallback>
                <p:oleObj name="Microsoft Word 97-2003" r:id="rId7" imgW="11071860" imgH="597535" progId="Word.Document.8">
                  <p:embed/>
                  <p:pic>
                    <p:nvPicPr>
                      <p:cNvPr id="0" name="OLE substitute image"/>
                      <p:cNvPicPr/>
                      <p:nvPr/>
                    </p:nvPicPr>
                    <p:blipFill>
                      <a:blip r:embed="rId8"/>
                      <a:stretch>
                        <a:fillRect/>
                      </a:stretch>
                    </p:blipFill>
                    <p:spPr>
                      <a:xfrm>
                        <a:off x="894080" y="2268220"/>
                        <a:ext cx="12307570" cy="723265"/>
                      </a:xfrm>
                      <a:prstGeom prst="rect">
                        <a:avLst/>
                      </a:prstGeom>
                      <a:noFill/>
                      <a:ln w="38100">
                        <a:noFill/>
                      </a:ln>
                    </p:spPr>
                  </p:pic>
                </p:oleObj>
              </mc:Fallback>
            </mc:AlternateContent>
          </a:graphicData>
        </a:graphic>
      </p:graphicFrame>
      <p:graphicFrame>
        <p:nvGraphicFramePr>
          <p:cNvPr id="23" name="Object 10"/>
          <p:cNvGraphicFramePr>
            <a:graphicFrameLocks noChangeAspect="1"/>
          </p:cNvGraphicFramePr>
          <p:nvPr/>
        </p:nvGraphicFramePr>
        <p:xfrm>
          <a:off x="859155" y="3800475"/>
          <a:ext cx="14402436" cy="2625090"/>
        </p:xfrm>
        <a:graphic>
          <a:graphicData uri="http://schemas.openxmlformats.org/presentationml/2006/ole">
            <mc:AlternateContent xmlns:mc="http://schemas.openxmlformats.org/markup-compatibility/2006">
              <mc:Choice xmlns:v="urn:schemas-microsoft-com:vml" Requires="v">
                <p:oleObj spid="_x0000_s1041" name="Microsoft Word 97-2003" r:id="rId9" imgW="11071860" imgH="1787525" progId="Word.Document.8">
                  <p:embed/>
                </p:oleObj>
              </mc:Choice>
              <mc:Fallback>
                <p:oleObj name="Microsoft Word 97-2003" r:id="rId9" imgW="11071860" imgH="1787525" progId="Word.Document.8">
                  <p:embed/>
                  <p:pic>
                    <p:nvPicPr>
                      <p:cNvPr id="0" name="OLE substitute image"/>
                      <p:cNvPicPr/>
                      <p:nvPr/>
                    </p:nvPicPr>
                    <p:blipFill>
                      <a:blip r:embed="rId10"/>
                      <a:stretch>
                        <a:fillRect/>
                      </a:stretch>
                    </p:blipFill>
                    <p:spPr>
                      <a:xfrm>
                        <a:off x="859155" y="3800475"/>
                        <a:ext cx="14402436" cy="2625090"/>
                      </a:xfrm>
                      <a:prstGeom prst="rect">
                        <a:avLst/>
                      </a:prstGeom>
                      <a:noFill/>
                      <a:ln w="38100">
                        <a:noFill/>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2150" y="1461135"/>
            <a:ext cx="10807700" cy="2240280"/>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94715" y="1207135"/>
            <a:ext cx="4998085"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题型三</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旋转体的有关计算</a:t>
            </a:r>
            <a:endParaRPr lang="zh-CN" altLang="en-US" sz="2600" b="1">
              <a:latin typeface="黑体" panose="02010609060101010101" charset="-122"/>
              <a:ea typeface="黑体" panose="02010609060101010101" charset="-122"/>
              <a:cs typeface="黑体" panose="02010609060101010101" charset="-122"/>
              <a:sym typeface="+mn-ea"/>
            </a:endParaRPr>
          </a:p>
        </p:txBody>
      </p:sp>
      <p:graphicFrame>
        <p:nvGraphicFramePr>
          <p:cNvPr id="9" name="Object 10"/>
          <p:cNvGraphicFramePr>
            <a:graphicFrameLocks noChangeAspect="1"/>
          </p:cNvGraphicFramePr>
          <p:nvPr/>
        </p:nvGraphicFramePr>
        <p:xfrm>
          <a:off x="767715" y="1833880"/>
          <a:ext cx="12307570" cy="481330"/>
        </p:xfrm>
        <a:graphic>
          <a:graphicData uri="http://schemas.openxmlformats.org/presentationml/2006/ole">
            <mc:AlternateContent xmlns:mc="http://schemas.openxmlformats.org/markup-compatibility/2006">
              <mc:Choice xmlns:v="urn:schemas-microsoft-com:vml" Requires="v">
                <p:oleObj spid="_x0000_s1042" name="Microsoft Word 97-2003" r:id="rId2" imgW="11071860" imgH="397510" progId="Word.Document.8">
                  <p:embed/>
                </p:oleObj>
              </mc:Choice>
              <mc:Fallback>
                <p:oleObj name="Microsoft Word 97-2003" r:id="rId2" imgW="11071860" imgH="397510" progId="Word.Document.8">
                  <p:embed/>
                  <p:pic>
                    <p:nvPicPr>
                      <p:cNvPr id="0" name="OLE substitute image"/>
                      <p:cNvPicPr/>
                      <p:nvPr/>
                    </p:nvPicPr>
                    <p:blipFill>
                      <a:blip r:embed="rId3"/>
                      <a:stretch>
                        <a:fillRect/>
                      </a:stretch>
                    </p:blipFill>
                    <p:spPr>
                      <a:xfrm>
                        <a:off x="767715" y="1833880"/>
                        <a:ext cx="12307570" cy="481330"/>
                      </a:xfrm>
                      <a:prstGeom prst="rect">
                        <a:avLst/>
                      </a:prstGeom>
                      <a:noFill/>
                      <a:ln w="38100">
                        <a:noFill/>
                      </a:ln>
                    </p:spPr>
                  </p:pic>
                </p:oleObj>
              </mc:Fallback>
            </mc:AlternateContent>
          </a:graphicData>
        </a:graphic>
      </p:graphicFrame>
      <p:pic>
        <p:nvPicPr>
          <p:cNvPr id="11" name="图片 1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8818880" y="1951355"/>
            <a:ext cx="2622550" cy="1720850"/>
          </a:xfrm>
          <a:prstGeom prst="rect">
            <a:avLst/>
          </a:prstGeom>
        </p:spPr>
      </p:pic>
      <p:graphicFrame>
        <p:nvGraphicFramePr>
          <p:cNvPr id="19" name="Object 10"/>
          <p:cNvGraphicFramePr>
            <a:graphicFrameLocks noChangeAspect="1"/>
          </p:cNvGraphicFramePr>
          <p:nvPr/>
        </p:nvGraphicFramePr>
        <p:xfrm>
          <a:off x="894080" y="2921635"/>
          <a:ext cx="12307570" cy="1202690"/>
        </p:xfrm>
        <a:graphic>
          <a:graphicData uri="http://schemas.openxmlformats.org/presentationml/2006/ole">
            <mc:AlternateContent xmlns:mc="http://schemas.openxmlformats.org/markup-compatibility/2006">
              <mc:Choice xmlns:v="urn:schemas-microsoft-com:vml" Requires="v">
                <p:oleObj spid="_x0000_s1043" name="Microsoft Word 97-2003" r:id="rId5" imgW="11071860" imgH="993775" progId="Word.Document.8">
                  <p:embed/>
                </p:oleObj>
              </mc:Choice>
              <mc:Fallback>
                <p:oleObj name="Microsoft Word 97-2003" r:id="rId5" imgW="11071860" imgH="993775" progId="Word.Document.8">
                  <p:embed/>
                  <p:pic>
                    <p:nvPicPr>
                      <p:cNvPr id="0" name="OLE substitute image"/>
                      <p:cNvPicPr/>
                      <p:nvPr/>
                    </p:nvPicPr>
                    <p:blipFill>
                      <a:blip r:embed="rId6"/>
                      <a:stretch>
                        <a:fillRect/>
                      </a:stretch>
                    </p:blipFill>
                    <p:spPr>
                      <a:xfrm>
                        <a:off x="894080" y="2921635"/>
                        <a:ext cx="12307570" cy="1202690"/>
                      </a:xfrm>
                      <a:prstGeom prst="rect">
                        <a:avLst/>
                      </a:prstGeom>
                      <a:noFill/>
                      <a:ln w="38100">
                        <a:noFill/>
                      </a:ln>
                    </p:spPr>
                  </p:pic>
                </p:oleObj>
              </mc:Fallback>
            </mc:AlternateContent>
          </a:graphicData>
        </a:graphic>
      </p:graphicFrame>
      <p:graphicFrame>
        <p:nvGraphicFramePr>
          <p:cNvPr id="21" name="Object 10"/>
          <p:cNvGraphicFramePr>
            <a:graphicFrameLocks noChangeAspect="1"/>
          </p:cNvGraphicFramePr>
          <p:nvPr/>
        </p:nvGraphicFramePr>
        <p:xfrm>
          <a:off x="894080" y="2268220"/>
          <a:ext cx="12307570" cy="723265"/>
        </p:xfrm>
        <a:graphic>
          <a:graphicData uri="http://schemas.openxmlformats.org/presentationml/2006/ole">
            <mc:AlternateContent xmlns:mc="http://schemas.openxmlformats.org/markup-compatibility/2006">
              <mc:Choice xmlns:v="urn:schemas-microsoft-com:vml" Requires="v">
                <p:oleObj spid="_x0000_s1044" name="Microsoft Word 97-2003" r:id="rId7" imgW="11071860" imgH="597535" progId="Word.Document.8">
                  <p:embed/>
                </p:oleObj>
              </mc:Choice>
              <mc:Fallback>
                <p:oleObj name="Microsoft Word 97-2003" r:id="rId7" imgW="11071860" imgH="597535" progId="Word.Document.8">
                  <p:embed/>
                  <p:pic>
                    <p:nvPicPr>
                      <p:cNvPr id="0" name="OLE substitute image"/>
                      <p:cNvPicPr/>
                      <p:nvPr/>
                    </p:nvPicPr>
                    <p:blipFill>
                      <a:blip r:embed="rId8"/>
                      <a:stretch>
                        <a:fillRect/>
                      </a:stretch>
                    </p:blipFill>
                    <p:spPr>
                      <a:xfrm>
                        <a:off x="894080" y="2268220"/>
                        <a:ext cx="12307570" cy="723265"/>
                      </a:xfrm>
                      <a:prstGeom prst="rect">
                        <a:avLst/>
                      </a:prstGeom>
                      <a:noFill/>
                      <a:ln w="38100">
                        <a:noFill/>
                      </a:ln>
                    </p:spPr>
                  </p:pic>
                </p:oleObj>
              </mc:Fallback>
            </mc:AlternateContent>
          </a:graphicData>
        </a:graphic>
      </p:graphicFrame>
      <p:graphicFrame>
        <p:nvGraphicFramePr>
          <p:cNvPr id="6" name="Object 10"/>
          <p:cNvGraphicFramePr>
            <a:graphicFrameLocks noChangeAspect="1"/>
          </p:cNvGraphicFramePr>
          <p:nvPr/>
        </p:nvGraphicFramePr>
        <p:xfrm>
          <a:off x="879475" y="3766820"/>
          <a:ext cx="12195810" cy="2879725"/>
        </p:xfrm>
        <a:graphic>
          <a:graphicData uri="http://schemas.openxmlformats.org/presentationml/2006/ole">
            <mc:AlternateContent xmlns:mc="http://schemas.openxmlformats.org/markup-compatibility/2006">
              <mc:Choice xmlns:v="urn:schemas-microsoft-com:vml" Requires="v">
                <p:oleObj spid="_x0000_s1045" name="Microsoft Word 97-2003" r:id="rId9" imgW="11071860" imgH="2381885" progId="Word.Document.8">
                  <p:embed/>
                </p:oleObj>
              </mc:Choice>
              <mc:Fallback>
                <p:oleObj name="Microsoft Word 97-2003" r:id="rId9" imgW="11071860" imgH="2381885" progId="Word.Document.8">
                  <p:embed/>
                  <p:pic>
                    <p:nvPicPr>
                      <p:cNvPr id="0" name="OLE substitute image"/>
                      <p:cNvPicPr/>
                      <p:nvPr/>
                    </p:nvPicPr>
                    <p:blipFill>
                      <a:blip r:embed="rId10"/>
                      <a:stretch>
                        <a:fillRect/>
                      </a:stretch>
                    </p:blipFill>
                    <p:spPr>
                      <a:xfrm>
                        <a:off x="879475" y="3766820"/>
                        <a:ext cx="12195810" cy="2879725"/>
                      </a:xfrm>
                      <a:prstGeom prst="rect">
                        <a:avLst/>
                      </a:prstGeom>
                      <a:noFill/>
                      <a:ln w="38100">
                        <a:noFill/>
                      </a:ln>
                    </p:spPr>
                  </p:pic>
                </p:oleObj>
              </mc:Fallback>
            </mc:AlternateContent>
          </a:graphicData>
        </a:graphic>
      </p:graphicFrame>
      <p:pic>
        <p:nvPicPr>
          <p:cNvPr id="4" name="图片 3"/>
          <p:cNvPicPr>
            <a:picLocks noChangeAspect="1"/>
          </p:cNvPicPr>
          <p:nvPr/>
        </p:nvPicPr>
        <p:blipFill>
          <a:blip r:embed="rId11">
            <a:clrChange>
              <a:clrFrom>
                <a:srgbClr val="FFFFFF">
                  <a:alpha val="100000"/>
                </a:srgbClr>
              </a:clrFrom>
              <a:clrTo>
                <a:srgbClr val="FFFFFF">
                  <a:alpha val="100000"/>
                  <a:alpha val="0"/>
                </a:srgbClr>
              </a:clrTo>
            </a:clrChange>
          </a:blip>
          <a:stretch>
            <a:fillRect/>
          </a:stretch>
        </p:blipFill>
        <p:spPr>
          <a:xfrm>
            <a:off x="6356985" y="3916045"/>
            <a:ext cx="4946015" cy="2187575"/>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能力提升</a:t>
            </a:r>
            <a:endParaRPr lang="zh-CN" altLang="en-US"/>
          </a:p>
        </p:txBody>
      </p:sp>
      <p:sp>
        <p:nvSpPr>
          <p:cNvPr id="3" name="圆角矩形 2"/>
          <p:cNvSpPr/>
          <p:nvPr/>
        </p:nvSpPr>
        <p:spPr>
          <a:xfrm>
            <a:off x="692150" y="1506855"/>
            <a:ext cx="10807700" cy="4733290"/>
          </a:xfrm>
          <a:prstGeom prst="roundRect">
            <a:avLst>
              <a:gd name="adj" fmla="val 6671"/>
            </a:avLst>
          </a:prstGeom>
          <a:solidFill>
            <a:srgbClr val="537AFA">
              <a:alpha val="3000"/>
            </a:srgbClr>
          </a:solidFill>
          <a:ln w="12700" cmpd="sng">
            <a:gradFill>
              <a:gsLst>
                <a:gs pos="4000">
                  <a:schemeClr val="accent2"/>
                </a:gs>
                <a:gs pos="100000">
                  <a:srgbClr val="5178FA"/>
                </a:gs>
              </a:gsLst>
              <a:lin ang="20940000" scaled="1"/>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1"/>
            </p:custDataLst>
          </p:nvPr>
        </p:nvSpPr>
        <p:spPr>
          <a:xfrm>
            <a:off x="894715" y="1252855"/>
            <a:ext cx="4998085" cy="515620"/>
          </a:xfrm>
          <a:prstGeom prst="roundRect">
            <a:avLst>
              <a:gd name="adj" fmla="val 50000"/>
            </a:avLst>
          </a:prstGeom>
          <a:gradFill>
            <a:gsLst>
              <a:gs pos="0">
                <a:srgbClr val="4076FD"/>
              </a:gs>
              <a:gs pos="100000">
                <a:srgbClr val="ED9466"/>
              </a:gs>
            </a:gsLst>
            <a:lin ang="14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600" b="1">
                <a:latin typeface="黑体" panose="02010609060101010101" charset="-122"/>
                <a:ea typeface="黑体" panose="02010609060101010101" charset="-122"/>
                <a:cs typeface="黑体" panose="02010609060101010101" charset="-122"/>
                <a:sym typeface="+mn-ea"/>
              </a:rPr>
              <a:t>题型三</a:t>
            </a:r>
            <a:r>
              <a:rPr lang="en-US" altLang="zh-CN" sz="2600" b="1">
                <a:latin typeface="黑体" panose="02010609060101010101" charset="-122"/>
                <a:ea typeface="黑体" panose="02010609060101010101" charset="-122"/>
                <a:cs typeface="黑体" panose="02010609060101010101" charset="-122"/>
                <a:sym typeface="+mn-ea"/>
              </a:rPr>
              <a:t> </a:t>
            </a:r>
            <a:r>
              <a:rPr lang="zh-CN" altLang="en-US" sz="2600" b="1">
                <a:latin typeface="黑体" panose="02010609060101010101" charset="-122"/>
                <a:ea typeface="黑体" panose="02010609060101010101" charset="-122"/>
                <a:cs typeface="黑体" panose="02010609060101010101" charset="-122"/>
                <a:sym typeface="+mn-ea"/>
              </a:rPr>
              <a:t>旋转体的有关计算</a:t>
            </a:r>
            <a:endParaRPr lang="zh-CN" altLang="en-US" sz="2600" b="1">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819785" y="1773555"/>
            <a:ext cx="10419080" cy="4391025"/>
          </a:xfrm>
          <a:prstGeom prst="rect">
            <a:avLst/>
          </a:prstGeom>
          <a:noFill/>
        </p:spPr>
        <p:txBody>
          <a:bodyPr wrap="square" rtlCol="0">
            <a:spAutoFit/>
          </a:bodyPr>
          <a:lstStyle/>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rPr>
              <a:t>1</a:t>
            </a:r>
            <a:r>
              <a:rPr lang="zh-CN" altLang="en-US" sz="2600">
                <a:latin typeface="Times New Roman" panose="02020603050405020304" pitchFamily="18" charset="0"/>
                <a:ea typeface="黑体" panose="02010609060101010101" charset="-122"/>
                <a:cs typeface="Times New Roman" panose="02020603050405020304" pitchFamily="18" charset="0"/>
              </a:rPr>
              <a:t>．求几何体表面上两点间的最小距离的步骤</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rPr>
              <a:t>(1) </a:t>
            </a:r>
            <a:r>
              <a:rPr lang="zh-CN" altLang="en-US" sz="2600">
                <a:latin typeface="Times New Roman" panose="02020603050405020304" pitchFamily="18" charset="0"/>
                <a:ea typeface="黑体" panose="02010609060101010101" charset="-122"/>
                <a:cs typeface="Times New Roman" panose="02020603050405020304" pitchFamily="18" charset="0"/>
              </a:rPr>
              <a:t>将几何体沿着某棱</a:t>
            </a:r>
            <a:r>
              <a:rPr lang="en-US" altLang="zh-CN" sz="2600">
                <a:latin typeface="Times New Roman" panose="02020603050405020304" pitchFamily="18" charset="0"/>
                <a:ea typeface="黑体" panose="02010609060101010101" charset="-122"/>
                <a:cs typeface="Times New Roman" panose="02020603050405020304" pitchFamily="18" charset="0"/>
              </a:rPr>
              <a:t>(</a:t>
            </a:r>
            <a:r>
              <a:rPr lang="zh-CN" altLang="en-US" sz="2600">
                <a:latin typeface="Times New Roman" panose="02020603050405020304" pitchFamily="18" charset="0"/>
                <a:ea typeface="黑体" panose="02010609060101010101" charset="-122"/>
                <a:cs typeface="Times New Roman" panose="02020603050405020304" pitchFamily="18" charset="0"/>
              </a:rPr>
              <a:t>母线</a:t>
            </a:r>
            <a:r>
              <a:rPr lang="en-US" altLang="zh-CN" sz="2600">
                <a:latin typeface="Times New Roman" panose="02020603050405020304" pitchFamily="18" charset="0"/>
                <a:ea typeface="黑体" panose="02010609060101010101" charset="-122"/>
                <a:cs typeface="Times New Roman" panose="02020603050405020304" pitchFamily="18" charset="0"/>
              </a:rPr>
              <a:t>)</a:t>
            </a:r>
            <a:r>
              <a:rPr lang="zh-CN" altLang="en-US" sz="2600">
                <a:latin typeface="Times New Roman" panose="02020603050405020304" pitchFamily="18" charset="0"/>
                <a:ea typeface="黑体" panose="02010609060101010101" charset="-122"/>
                <a:cs typeface="Times New Roman" panose="02020603050405020304" pitchFamily="18" charset="0"/>
              </a:rPr>
              <a:t>剪开后展开，画出其侧面展开图；</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rPr>
              <a:t>(2) </a:t>
            </a:r>
            <a:r>
              <a:rPr lang="zh-CN" altLang="en-US" sz="2600">
                <a:latin typeface="Times New Roman" panose="02020603050405020304" pitchFamily="18" charset="0"/>
                <a:ea typeface="黑体" panose="02010609060101010101" charset="-122"/>
                <a:cs typeface="Times New Roman" panose="02020603050405020304" pitchFamily="18" charset="0"/>
              </a:rPr>
              <a:t>将所求曲线问题转化为平面上的线段问题；</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rPr>
              <a:t>(3) </a:t>
            </a:r>
            <a:r>
              <a:rPr lang="zh-CN" altLang="en-US" sz="2600">
                <a:latin typeface="Times New Roman" panose="02020603050405020304" pitchFamily="18" charset="0"/>
                <a:ea typeface="黑体" panose="02010609060101010101" charset="-122"/>
                <a:cs typeface="Times New Roman" panose="02020603050405020304" pitchFamily="18" charset="0"/>
              </a:rPr>
              <a:t>结合已知条件求得结果．</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endParaRPr lang="zh-CN" altLang="en-US" sz="7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rPr>
              <a:t>2</a:t>
            </a:r>
            <a:r>
              <a:rPr lang="zh-CN" altLang="en-US" sz="2600">
                <a:latin typeface="Times New Roman" panose="02020603050405020304" pitchFamily="18" charset="0"/>
                <a:ea typeface="黑体" panose="02010609060101010101" charset="-122"/>
                <a:cs typeface="Times New Roman" panose="02020603050405020304" pitchFamily="18" charset="0"/>
              </a:rPr>
              <a:t>．与圆锥有关的截面问题的解决策略</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rPr>
              <a:t>(1) </a:t>
            </a:r>
            <a:r>
              <a:rPr lang="zh-CN" altLang="en-US" sz="2600">
                <a:latin typeface="Times New Roman" panose="02020603050405020304" pitchFamily="18" charset="0"/>
                <a:ea typeface="黑体" panose="02010609060101010101" charset="-122"/>
                <a:cs typeface="Times New Roman" panose="02020603050405020304" pitchFamily="18" charset="0"/>
              </a:rPr>
              <a:t>画出圆锥的轴截面；</a:t>
            </a:r>
            <a:endParaRPr lang="zh-CN" altLang="en-US" sz="2600">
              <a:latin typeface="Times New Roman" panose="02020603050405020304" pitchFamily="18" charset="0"/>
              <a:ea typeface="黑体" panose="02010609060101010101" charset="-122"/>
              <a:cs typeface="Times New Roman" panose="02020603050405020304" pitchFamily="18" charset="0"/>
            </a:endParaRPr>
          </a:p>
          <a:p>
            <a:pPr>
              <a:lnSpc>
                <a:spcPct val="130000"/>
              </a:lnSpc>
              <a:spcBef>
                <a:spcPct val="0"/>
              </a:spcBef>
              <a:spcAft>
                <a:spcPct val="0"/>
              </a:spcAft>
            </a:pPr>
            <a:r>
              <a:rPr lang="en-US" altLang="zh-CN" sz="2600">
                <a:latin typeface="Times New Roman" panose="02020603050405020304" pitchFamily="18" charset="0"/>
                <a:ea typeface="黑体" panose="02010609060101010101" charset="-122"/>
                <a:cs typeface="Times New Roman" panose="02020603050405020304" pitchFamily="18" charset="0"/>
              </a:rPr>
              <a:t>(2) </a:t>
            </a:r>
            <a:r>
              <a:rPr lang="zh-CN" altLang="en-US" sz="2600">
                <a:latin typeface="Times New Roman" panose="02020603050405020304" pitchFamily="18" charset="0"/>
                <a:ea typeface="黑体" panose="02010609060101010101" charset="-122"/>
                <a:cs typeface="Times New Roman" panose="02020603050405020304" pitchFamily="18" charset="0"/>
              </a:rPr>
              <a:t>在轴截面中借助直角三角形或三角形的相似关系建立高、母线长、底面圆的半径长的等量关系，求解便可．　</a:t>
            </a:r>
            <a:endParaRPr lang="zh-CN" altLang="en-US" sz="260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复习旧知</a:t>
            </a:r>
            <a:endParaRPr lang="zh-CN" altLang="en-US"/>
          </a:p>
        </p:txBody>
      </p:sp>
      <p:sp>
        <p:nvSpPr>
          <p:cNvPr id="3" name="文本框 2"/>
          <p:cNvSpPr txBox="1"/>
          <p:nvPr/>
        </p:nvSpPr>
        <p:spPr>
          <a:xfrm>
            <a:off x="774065" y="1259840"/>
            <a:ext cx="9060815" cy="521970"/>
          </a:xfrm>
          <a:prstGeom prst="rect">
            <a:avLst/>
          </a:prstGeom>
          <a:noFill/>
        </p:spPr>
        <p:txBody>
          <a:bodyPr wrap="square" rtlCol="0">
            <a:spAutoFit/>
          </a:bodyPr>
          <a:lstStyle/>
          <a:p>
            <a:r>
              <a:rPr lang="zh-CN" altLang="en-US" sz="2800">
                <a:ln>
                  <a:noFill/>
                </a:ln>
                <a:solidFill>
                  <a:schemeClr val="tx1"/>
                </a:solidFill>
                <a:effectLst/>
                <a:uFillTx/>
                <a:latin typeface="黑体" panose="02010609060101010101" charset="-122"/>
                <a:ea typeface="黑体" panose="02010609060101010101" charset="-122"/>
                <a:cs typeface="黑体" panose="02010609060101010101" charset="-122"/>
                <a:sym typeface="微软雅黑" panose="020B0503020204020204" charset="-122"/>
              </a:rPr>
              <a:t>一般地，由若</a:t>
            </a:r>
            <a:r>
              <a:rPr lang="zh-CN" altLang="en-US" sz="2800">
                <a:ln>
                  <a:noFill/>
                </a:ln>
                <a:effectLst/>
                <a:uFillTx/>
                <a:latin typeface="黑体" panose="02010609060101010101" charset="-122"/>
                <a:ea typeface="黑体" panose="02010609060101010101" charset="-122"/>
                <a:cs typeface="黑体" panose="02010609060101010101" charset="-122"/>
                <a:sym typeface="微软雅黑" panose="020B0503020204020204" charset="-122"/>
              </a:rPr>
              <a:t>干个平面多边形围成的几何体叫做</a:t>
            </a:r>
            <a:r>
              <a:rPr lang="zh-CN" altLang="en-US" sz="2800" b="1">
                <a:ln>
                  <a:noFill/>
                </a:ln>
                <a:solidFill>
                  <a:srgbClr val="0F4DD9"/>
                </a:solidFill>
                <a:effectLst/>
                <a:uFillTx/>
                <a:latin typeface="黑体" panose="02010609060101010101" charset="-122"/>
                <a:ea typeface="黑体" panose="02010609060101010101" charset="-122"/>
                <a:cs typeface="黑体" panose="02010609060101010101" charset="-122"/>
                <a:sym typeface="微软雅黑" panose="020B0503020204020204" charset="-122"/>
              </a:rPr>
              <a:t>多面体</a:t>
            </a:r>
            <a:r>
              <a:rPr lang="en-US" altLang="zh-CN" sz="2800">
                <a:ln>
                  <a:noFill/>
                </a:ln>
                <a:solidFill>
                  <a:schemeClr val="tx1"/>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endParaRPr lang="en-US" altLang="zh-CN" sz="2800">
              <a:ln>
                <a:noFill/>
              </a:ln>
              <a:solidFill>
                <a:schemeClr val="tx1"/>
              </a:solidFill>
              <a:effectLst/>
              <a:uFillTx/>
              <a:latin typeface="黑体" panose="02010609060101010101" charset="-122"/>
              <a:ea typeface="黑体" panose="02010609060101010101" charset="-122"/>
              <a:cs typeface="黑体" panose="02010609060101010101" charset="-122"/>
              <a:sym typeface="微软雅黑" panose="020B0503020204020204" charset="-122"/>
            </a:endParaRPr>
          </a:p>
        </p:txBody>
      </p:sp>
      <p:sp>
        <p:nvSpPr>
          <p:cNvPr id="4" name="文本框 3"/>
          <p:cNvSpPr txBox="1"/>
          <p:nvPr/>
        </p:nvSpPr>
        <p:spPr>
          <a:xfrm>
            <a:off x="316230" y="1752600"/>
            <a:ext cx="8382000" cy="4742815"/>
          </a:xfrm>
          <a:prstGeom prst="rect">
            <a:avLst/>
          </a:prstGeom>
          <a:noFill/>
        </p:spPr>
        <p:txBody>
          <a:bodyPr wrap="square" rtlCol="0">
            <a:spAutoFit/>
          </a:bodyPr>
          <a:lstStyle/>
          <a:p>
            <a:pPr marL="0" marR="0" indent="0" algn="l" defTabSz="914400" rtl="0" fontAlgn="auto" latinLnBrk="1" hangingPunct="0">
              <a:lnSpc>
                <a:spcPct val="120000"/>
              </a:lnSpc>
              <a:spcBef>
                <a:spcPct val="0"/>
              </a:spcBef>
              <a:spcAft>
                <a:spcPct val="0"/>
              </a:spcAft>
              <a:buClrTx/>
              <a:buSzTx/>
              <a:buFontTx/>
              <a:buNone/>
            </a:pPr>
            <a:r>
              <a:rPr lang="zh-CN" altLang="en-US" sz="28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多面体的</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面</a:t>
            </a:r>
            <a:r>
              <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zh-CN" altLang="en-US" sz="2800" b="1">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en-US" altLang="zh-CN" sz="2800" b="1">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围成多面体的各个多边形叫做多面体的面</a:t>
            </a:r>
            <a:r>
              <a:rPr lang="zh-CN" altLang="en-US" sz="28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8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en-US" altLang="zh-CN" sz="28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（面</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ABE</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，面</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BAF</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，面</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CDE</a:t>
            </a:r>
            <a:r>
              <a:rPr lang="en-US" altLang="zh-CN"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kumimoji="0" lang="en-US" altLang="zh-CN" sz="2800" b="1" i="0" u="none" strike="noStrike" cap="none" spc="0" normalizeH="0" baseline="0">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zh-CN" altLang="en-US" sz="28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多面体的</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棱</a:t>
            </a:r>
            <a:r>
              <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zh-CN" altLang="en-US" sz="2800" b="1">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en-US" altLang="zh-CN" sz="2800" b="1">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两个面的公共边叫做多面体的棱</a:t>
            </a:r>
            <a:r>
              <a:rPr lang="zh-CN" altLang="en-US" sz="28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8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zh-CN" altLang="en-US" sz="28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en-US" altLang="zh-CN" sz="28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AB</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AF</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BE</a:t>
            </a:r>
            <a:r>
              <a:rPr lang="en-US" altLang="zh-CN"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kumimoji="0" lang="en-US" altLang="zh-CN" sz="2800" b="1" i="0" u="none" strike="noStrike" cap="none" spc="0" normalizeH="0" baseline="0">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zh-CN" altLang="en-US" sz="28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多面体的</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顶点</a:t>
            </a:r>
            <a:r>
              <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800" b="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zh-CN" altLang="en-US" sz="2800" b="1">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en-US" altLang="zh-CN" sz="2800" b="1">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8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棱与棱的公共点叫做多面体的顶点</a:t>
            </a:r>
            <a:r>
              <a:rPr lang="en-US" altLang="zh-CN" sz="28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en-US" altLang="zh-CN" sz="28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20000"/>
              </a:lnSpc>
              <a:spcBef>
                <a:spcPct val="0"/>
              </a:spcBef>
              <a:spcAft>
                <a:spcPct val="0"/>
              </a:spcAft>
              <a:buClrTx/>
              <a:buSzTx/>
              <a:buFontTx/>
              <a:buNone/>
            </a:pPr>
            <a:r>
              <a:rPr lang="en-US" altLang="zh-CN" sz="2800">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B</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C</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D</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E</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800" b="1" i="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F</a:t>
            </a:r>
            <a:r>
              <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8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pic>
        <p:nvPicPr>
          <p:cNvPr id="6"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518400" y="2194560"/>
            <a:ext cx="4130040" cy="421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复习旧知</a:t>
            </a:r>
            <a:endParaRPr lang="zh-CN" altLang="en-US"/>
          </a:p>
        </p:txBody>
      </p:sp>
      <p:sp>
        <p:nvSpPr>
          <p:cNvPr id="8" name="圆角矩形 7"/>
          <p:cNvSpPr/>
          <p:nvPr/>
        </p:nvSpPr>
        <p:spPr>
          <a:xfrm>
            <a:off x="692150" y="5023485"/>
            <a:ext cx="6551295" cy="1603375"/>
          </a:xfrm>
          <a:prstGeom prst="roundRect">
            <a:avLst>
              <a:gd name="adj" fmla="val 11323"/>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sp>
        <p:nvSpPr>
          <p:cNvPr id="11" name="文本框 3"/>
          <p:cNvSpPr/>
          <p:nvPr/>
        </p:nvSpPr>
        <p:spPr>
          <a:xfrm>
            <a:off x="784225" y="1107440"/>
            <a:ext cx="10565130" cy="1210945"/>
          </a:xfrm>
          <a:prstGeom prst="rect">
            <a:avLst/>
          </a:prstGeom>
          <a:noFill/>
          <a:ln w="9525">
            <a:noFill/>
          </a:ln>
        </p:spPr>
        <p:txBody>
          <a:bodyPr wrap="square" anchor="t" anchorCtr="0">
            <a:spAutoFit/>
          </a:bodyPr>
          <a:lstStyle/>
          <a:p>
            <a:pPr eaLnBrk="0" fontAlgn="auto" hangingPunct="0">
              <a:lnSpc>
                <a:spcPct val="130000"/>
              </a:lnSpc>
            </a:pPr>
            <a:r>
              <a:rPr sz="2800">
                <a:latin typeface="黑体" panose="02010609060101010101" charset="-122"/>
                <a:ea typeface="黑体" panose="02010609060101010101" charset="-122"/>
                <a:cs typeface="黑体" panose="02010609060101010101" charset="-122"/>
                <a:sym typeface="+mn-ea"/>
              </a:rPr>
              <a:t>一般地,</a:t>
            </a:r>
            <a:r>
              <a:rPr sz="2800">
                <a:solidFill>
                  <a:schemeClr val="tx1"/>
                </a:solidFill>
                <a:latin typeface="黑体" panose="02010609060101010101" charset="-122"/>
                <a:ea typeface="黑体" panose="02010609060101010101" charset="-122"/>
                <a:cs typeface="黑体" panose="02010609060101010101" charset="-122"/>
                <a:sym typeface="+mn-ea"/>
              </a:rPr>
              <a:t>有两个面互相平行，其余各面都是四边形,并且相邻两个四边形的公共边都互相平行，由这些面所围成的几何体叫做</a:t>
            </a:r>
            <a:r>
              <a:rPr sz="2800" b="1">
                <a:solidFill>
                  <a:srgbClr val="0F4DD9"/>
                </a:solidFill>
                <a:latin typeface="黑体" panose="02010609060101010101" charset="-122"/>
                <a:ea typeface="黑体" panose="02010609060101010101" charset="-122"/>
                <a:cs typeface="黑体" panose="02010609060101010101" charset="-122"/>
                <a:sym typeface="+mn-ea"/>
              </a:rPr>
              <a:t>棱柱</a:t>
            </a:r>
            <a:r>
              <a:rPr sz="2800">
                <a:latin typeface="黑体" panose="02010609060101010101" charset="-122"/>
                <a:ea typeface="黑体" panose="02010609060101010101" charset="-122"/>
                <a:cs typeface="黑体" panose="02010609060101010101" charset="-122"/>
                <a:sym typeface="+mn-ea"/>
              </a:rPr>
              <a:t>.</a:t>
            </a:r>
            <a:endParaRPr lang="zh-CN" altLang="en-US" sz="2800">
              <a:latin typeface="黑体" panose="02010609060101010101" charset="-122"/>
              <a:ea typeface="黑体" panose="02010609060101010101" charset="-122"/>
              <a:cs typeface="黑体" panose="02010609060101010101" charset="-122"/>
            </a:endParaRPr>
          </a:p>
        </p:txBody>
      </p:sp>
      <p:sp>
        <p:nvSpPr>
          <p:cNvPr id="16390" name="文本框 6"/>
          <p:cNvSpPr/>
          <p:nvPr/>
        </p:nvSpPr>
        <p:spPr>
          <a:xfrm>
            <a:off x="2792730" y="5076190"/>
            <a:ext cx="5649595" cy="1529715"/>
          </a:xfrm>
          <a:prstGeom prst="rect">
            <a:avLst/>
          </a:prstGeom>
          <a:noFill/>
          <a:ln w="34925">
            <a:noFill/>
            <a:prstDash val="dash"/>
          </a:ln>
        </p:spPr>
        <p:txBody>
          <a:bodyPr wrap="square" anchor="t" anchorCtr="0">
            <a:spAutoFit/>
          </a:bodyPr>
          <a:lstStyle/>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rPr>
              <a:t>棱柱的底面互相平行且全等；</a:t>
            </a:r>
            <a:endParaRPr lang="en-US" altLang="zh-CN" sz="2600" b="1">
              <a:solidFill>
                <a:srgbClr val="0F4DD9"/>
              </a:solidFill>
              <a:latin typeface="黑体" panose="02010609060101010101" charset="-122"/>
              <a:ea typeface="黑体" panose="02010609060101010101" charset="-122"/>
            </a:endParaRPr>
          </a:p>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rPr>
              <a:t>棱柱的侧面都是平行四边形；</a:t>
            </a:r>
            <a:endParaRPr lang="en-US" altLang="zh-CN" sz="2600" b="1">
              <a:solidFill>
                <a:srgbClr val="0F4DD9"/>
              </a:solidFill>
              <a:latin typeface="黑体" panose="02010609060101010101" charset="-122"/>
              <a:ea typeface="黑体" panose="02010609060101010101" charset="-122"/>
            </a:endParaRPr>
          </a:p>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rPr>
              <a:t>棱柱的侧棱平行且相等．</a:t>
            </a:r>
            <a:endParaRPr lang="zh-CN" altLang="en-US" sz="2600" b="1">
              <a:solidFill>
                <a:srgbClr val="0F4DD9"/>
              </a:solidFill>
              <a:latin typeface="黑体" panose="02010609060101010101" charset="-122"/>
              <a:ea typeface="黑体" panose="02010609060101010101" charset="-122"/>
            </a:endParaRPr>
          </a:p>
        </p:txBody>
      </p:sp>
      <p:sp>
        <p:nvSpPr>
          <p:cNvPr id="7" name="文本框 6"/>
          <p:cNvSpPr/>
          <p:nvPr/>
        </p:nvSpPr>
        <p:spPr>
          <a:xfrm>
            <a:off x="766445" y="5048250"/>
            <a:ext cx="2609215" cy="607695"/>
          </a:xfrm>
          <a:prstGeom prst="rect">
            <a:avLst/>
          </a:prstGeom>
          <a:noFill/>
          <a:ln w="34925">
            <a:noFill/>
            <a:prstDash val="dash"/>
          </a:ln>
        </p:spPr>
        <p:txBody>
          <a:bodyPr wrap="square" anchor="t" anchorCtr="0">
            <a:spAutoFit/>
          </a:bodyPr>
          <a:lstStyle/>
          <a:p>
            <a:pPr eaLnBrk="0" fontAlgn="auto" hangingPunct="0">
              <a:lnSpc>
                <a:spcPct val="120000"/>
              </a:lnSpc>
            </a:pPr>
            <a:r>
              <a:rPr lang="zh-CN" altLang="en-US" sz="2800" b="1">
                <a:solidFill>
                  <a:schemeClr val="tx1"/>
                </a:solidFill>
                <a:latin typeface="黑体" panose="02010609060101010101" charset="-122"/>
                <a:ea typeface="黑体" panose="02010609060101010101" charset="-122"/>
                <a:sym typeface="+mn-ea"/>
              </a:rPr>
              <a:t>棱柱的特点：</a:t>
            </a:r>
            <a:endParaRPr lang="zh-CN" altLang="en-US" sz="2800" b="1">
              <a:solidFill>
                <a:schemeClr val="tx1"/>
              </a:solidFill>
              <a:latin typeface="黑体" panose="02010609060101010101" charset="-122"/>
              <a:ea typeface="黑体" panose="02010609060101010101" charset="-122"/>
              <a:sym typeface="+mn-ea"/>
            </a:endParaRPr>
          </a:p>
        </p:txBody>
      </p:sp>
      <p:sp>
        <p:nvSpPr>
          <p:cNvPr id="5" name="文本框 3"/>
          <p:cNvSpPr/>
          <p:nvPr/>
        </p:nvSpPr>
        <p:spPr>
          <a:xfrm>
            <a:off x="420370" y="2267585"/>
            <a:ext cx="7794625" cy="2675255"/>
          </a:xfrm>
          <a:prstGeom prst="rect">
            <a:avLst/>
          </a:prstGeom>
          <a:noFill/>
          <a:ln w="9525">
            <a:noFill/>
          </a:ln>
        </p:spPr>
        <p:txBody>
          <a:bodyPr wrap="square" anchor="t" anchorCtr="0">
            <a:spAutoFit/>
          </a:bodyPr>
          <a:lstStyle/>
          <a:p>
            <a:pPr algn="l" fontAlgn="auto">
              <a:lnSpc>
                <a:spcPct val="120000"/>
              </a:lnSpc>
            </a:pPr>
            <a:r>
              <a:rPr lang="en-US" sz="2800">
                <a:latin typeface="黑体" panose="02010609060101010101" charset="-122"/>
                <a:ea typeface="黑体" panose="02010609060101010101" charset="-122"/>
                <a:cs typeface="黑体" panose="02010609060101010101" charset="-122"/>
                <a:sym typeface="+mn-ea"/>
              </a:rPr>
              <a:t>  </a:t>
            </a:r>
            <a:r>
              <a:rPr sz="2800">
                <a:latin typeface="黑体" panose="02010609060101010101" charset="-122"/>
                <a:ea typeface="黑体" panose="02010609060101010101" charset="-122"/>
                <a:cs typeface="黑体" panose="02010609060101010101" charset="-122"/>
                <a:sym typeface="+mn-ea"/>
              </a:rPr>
              <a:t>在棱柱中，</a:t>
            </a:r>
            <a:endParaRPr sz="2800">
              <a:latin typeface="黑体" panose="02010609060101010101" charset="-122"/>
              <a:ea typeface="黑体" panose="02010609060101010101" charset="-122"/>
              <a:cs typeface="黑体" panose="02010609060101010101" charset="-122"/>
              <a:sym typeface="+mn-ea"/>
            </a:endParaRPr>
          </a:p>
          <a:p>
            <a:pPr algn="l" fontAlgn="auto">
              <a:lnSpc>
                <a:spcPct val="120000"/>
              </a:lnSpc>
            </a:pPr>
            <a:r>
              <a:rPr lang="zh-CN" altLang="en-US" sz="2800">
                <a:ln>
                  <a:noFill/>
                </a:ln>
                <a:solidFill>
                  <a:srgbClr val="0F4DD9"/>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sz="2800" b="1">
                <a:solidFill>
                  <a:srgbClr val="FF7F3F"/>
                </a:solidFill>
                <a:latin typeface="黑体" panose="02010609060101010101" charset="-122"/>
                <a:ea typeface="黑体" panose="02010609060101010101" charset="-122"/>
                <a:cs typeface="黑体" panose="02010609060101010101" charset="-122"/>
                <a:sym typeface="+mn-ea"/>
              </a:rPr>
              <a:t>底面</a:t>
            </a:r>
            <a:r>
              <a:rPr lang="zh-CN" altLang="en-US" sz="2800" b="1">
                <a:solidFill>
                  <a:srgbClr val="FF7F3F"/>
                </a:solidFill>
                <a:latin typeface="黑体" panose="02010609060101010101" charset="-122"/>
                <a:ea typeface="黑体" panose="02010609060101010101" charset="-122"/>
                <a:sym typeface="+mn-ea"/>
              </a:rPr>
              <a:t>：</a:t>
            </a:r>
            <a:r>
              <a:rPr sz="2800">
                <a:latin typeface="黑体" panose="02010609060101010101" charset="-122"/>
                <a:ea typeface="黑体" panose="02010609060101010101" charset="-122"/>
                <a:cs typeface="黑体" panose="02010609060101010101" charset="-122"/>
                <a:sym typeface="+mn-ea"/>
              </a:rPr>
              <a:t>两个互相平行的面，简称</a:t>
            </a:r>
            <a:r>
              <a:rPr sz="2800" b="1">
                <a:solidFill>
                  <a:srgbClr val="FF7F3F"/>
                </a:solidFill>
                <a:latin typeface="黑体" panose="02010609060101010101" charset="-122"/>
                <a:ea typeface="黑体" panose="02010609060101010101" charset="-122"/>
                <a:cs typeface="黑体" panose="02010609060101010101" charset="-122"/>
                <a:sym typeface="+mn-ea"/>
              </a:rPr>
              <a:t>底</a:t>
            </a:r>
            <a:r>
              <a:rPr sz="2800">
                <a:latin typeface="黑体" panose="02010609060101010101" charset="-122"/>
                <a:ea typeface="黑体" panose="02010609060101010101" charset="-122"/>
                <a:cs typeface="黑体" panose="02010609060101010101" charset="-122"/>
                <a:sym typeface="+mn-ea"/>
              </a:rPr>
              <a:t>；</a:t>
            </a:r>
            <a:endParaRPr sz="2800">
              <a:latin typeface="黑体" panose="02010609060101010101" charset="-122"/>
              <a:ea typeface="黑体" panose="02010609060101010101" charset="-122"/>
              <a:cs typeface="黑体" panose="02010609060101010101" charset="-122"/>
              <a:sym typeface="+mn-ea"/>
            </a:endParaRPr>
          </a:p>
          <a:p>
            <a:pPr algn="l" fontAlgn="auto">
              <a:lnSpc>
                <a:spcPct val="120000"/>
              </a:lnSpc>
            </a:pPr>
            <a:r>
              <a:rPr lang="zh-CN" altLang="en-US" sz="2800">
                <a:ln>
                  <a:noFill/>
                </a:ln>
                <a:solidFill>
                  <a:srgbClr val="0F4DD9"/>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sz="2800" b="1">
                <a:solidFill>
                  <a:srgbClr val="FF7F3F"/>
                </a:solidFill>
                <a:latin typeface="黑体" panose="02010609060101010101" charset="-122"/>
                <a:ea typeface="黑体" panose="02010609060101010101" charset="-122"/>
                <a:cs typeface="黑体" panose="02010609060101010101" charset="-122"/>
                <a:sym typeface="+mn-ea"/>
              </a:rPr>
              <a:t>侧面</a:t>
            </a:r>
            <a:r>
              <a:rPr lang="zh-CN" altLang="en-US" sz="2800" b="1">
                <a:solidFill>
                  <a:srgbClr val="FF7F3F"/>
                </a:solidFill>
                <a:latin typeface="黑体" panose="02010609060101010101" charset="-122"/>
                <a:ea typeface="黑体" panose="02010609060101010101" charset="-122"/>
                <a:sym typeface="+mn-ea"/>
              </a:rPr>
              <a:t>：</a:t>
            </a:r>
            <a:r>
              <a:rPr sz="2800">
                <a:latin typeface="黑体" panose="02010609060101010101" charset="-122"/>
                <a:ea typeface="黑体" panose="02010609060101010101" charset="-122"/>
                <a:cs typeface="黑体" panose="02010609060101010101" charset="-122"/>
                <a:sym typeface="+mn-ea"/>
              </a:rPr>
              <a:t>其余各面；</a:t>
            </a:r>
            <a:endParaRPr lang="en-US" sz="2800">
              <a:latin typeface="黑体" panose="02010609060101010101" charset="-122"/>
              <a:ea typeface="黑体" panose="02010609060101010101" charset="-122"/>
              <a:cs typeface="黑体" panose="02010609060101010101" charset="-122"/>
              <a:sym typeface="+mn-ea"/>
            </a:endParaRPr>
          </a:p>
          <a:p>
            <a:pPr algn="l" fontAlgn="auto">
              <a:lnSpc>
                <a:spcPct val="120000"/>
              </a:lnSpc>
            </a:pPr>
            <a:r>
              <a:rPr lang="zh-CN" altLang="en-US" sz="2800">
                <a:ln>
                  <a:noFill/>
                </a:ln>
                <a:solidFill>
                  <a:srgbClr val="0F4DD9"/>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sz="2800" b="1">
                <a:solidFill>
                  <a:srgbClr val="FF7F3F"/>
                </a:solidFill>
                <a:latin typeface="黑体" panose="02010609060101010101" charset="-122"/>
                <a:ea typeface="黑体" panose="02010609060101010101" charset="-122"/>
                <a:cs typeface="黑体" panose="02010609060101010101" charset="-122"/>
                <a:sym typeface="+mn-ea"/>
              </a:rPr>
              <a:t>侧棱</a:t>
            </a:r>
            <a:r>
              <a:rPr lang="zh-CN" altLang="en-US" sz="2800" b="1">
                <a:solidFill>
                  <a:srgbClr val="FF7F3F"/>
                </a:solidFill>
                <a:latin typeface="黑体" panose="02010609060101010101" charset="-122"/>
                <a:ea typeface="黑体" panose="02010609060101010101" charset="-122"/>
                <a:sym typeface="+mn-ea"/>
              </a:rPr>
              <a:t>：</a:t>
            </a:r>
            <a:r>
              <a:rPr sz="2800">
                <a:latin typeface="黑体" panose="02010609060101010101" charset="-122"/>
                <a:ea typeface="黑体" panose="02010609060101010101" charset="-122"/>
                <a:cs typeface="黑体" panose="02010609060101010101" charset="-122"/>
                <a:sym typeface="+mn-ea"/>
              </a:rPr>
              <a:t>相邻侧面的公共边；</a:t>
            </a:r>
            <a:endParaRPr sz="2800">
              <a:latin typeface="黑体" panose="02010609060101010101" charset="-122"/>
              <a:ea typeface="黑体" panose="02010609060101010101" charset="-122"/>
              <a:cs typeface="黑体" panose="02010609060101010101" charset="-122"/>
              <a:sym typeface="+mn-ea"/>
            </a:endParaRPr>
          </a:p>
          <a:p>
            <a:pPr algn="l" fontAlgn="auto">
              <a:lnSpc>
                <a:spcPct val="120000"/>
              </a:lnSpc>
            </a:pPr>
            <a:r>
              <a:rPr lang="zh-CN" altLang="en-US" sz="2800">
                <a:ln>
                  <a:noFill/>
                </a:ln>
                <a:solidFill>
                  <a:srgbClr val="0F4DD9"/>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sz="2800" b="1">
                <a:solidFill>
                  <a:srgbClr val="FF7F3F"/>
                </a:solidFill>
                <a:latin typeface="黑体" panose="02010609060101010101" charset="-122"/>
                <a:ea typeface="黑体" panose="02010609060101010101" charset="-122"/>
                <a:cs typeface="黑体" panose="02010609060101010101" charset="-122"/>
                <a:sym typeface="+mn-ea"/>
              </a:rPr>
              <a:t>顶点</a:t>
            </a:r>
            <a:r>
              <a:rPr lang="zh-CN" altLang="en-US" sz="2800" b="1">
                <a:solidFill>
                  <a:srgbClr val="FF7F3F"/>
                </a:solidFill>
                <a:latin typeface="黑体" panose="02010609060101010101" charset="-122"/>
                <a:ea typeface="黑体" panose="02010609060101010101" charset="-122"/>
                <a:sym typeface="+mn-ea"/>
              </a:rPr>
              <a:t>：</a:t>
            </a:r>
            <a:r>
              <a:rPr sz="2800">
                <a:latin typeface="黑体" panose="02010609060101010101" charset="-122"/>
                <a:ea typeface="黑体" panose="02010609060101010101" charset="-122"/>
                <a:cs typeface="黑体" panose="02010609060101010101" charset="-122"/>
                <a:sym typeface="+mn-ea"/>
              </a:rPr>
              <a:t>侧面与底面的公共顶点.</a:t>
            </a:r>
            <a:endParaRPr lang="zh-CN" altLang="en-US" sz="2800">
              <a:latin typeface="黑体" panose="02010609060101010101" charset="-122"/>
              <a:ea typeface="黑体" panose="02010609060101010101" charset="-122"/>
              <a:cs typeface="黑体" panose="02010609060101010101" charset="-122"/>
            </a:endParaRPr>
          </a:p>
        </p:txBody>
      </p:sp>
      <p:grpSp>
        <p:nvGrpSpPr>
          <p:cNvPr id="9" name="组合 8"/>
          <p:cNvGrpSpPr/>
          <p:nvPr/>
        </p:nvGrpSpPr>
        <p:grpSpPr>
          <a:xfrm>
            <a:off x="8545830" y="2216150"/>
            <a:ext cx="2864485" cy="3853180"/>
            <a:chOff x="13526" y="3453"/>
            <a:chExt cx="4511" cy="6068"/>
          </a:xfrm>
        </p:grpSpPr>
        <p:sp>
          <p:nvSpPr>
            <p:cNvPr id="10" name="六边形 2"/>
            <p:cNvSpPr/>
            <p:nvPr/>
          </p:nvSpPr>
          <p:spPr>
            <a:xfrm>
              <a:off x="14017" y="7845"/>
              <a:ext cx="3316" cy="1021"/>
            </a:xfrm>
            <a:custGeom>
              <a:avLst/>
              <a:gdLst>
                <a:gd name="connsiteX0" fmla="*/ 0 w 1377950"/>
                <a:gd name="connsiteY0" fmla="*/ 450844 h 761988"/>
                <a:gd name="connsiteX1" fmla="*/ 476247 w 1377950"/>
                <a:gd name="connsiteY1" fmla="*/ 6350 h 761988"/>
                <a:gd name="connsiteX2" fmla="*/ 1066803 w 1377950"/>
                <a:gd name="connsiteY2" fmla="*/ 0 h 761988"/>
                <a:gd name="connsiteX3" fmla="*/ 1377950 w 1377950"/>
                <a:gd name="connsiteY3" fmla="*/ 349244 h 761988"/>
                <a:gd name="connsiteX4" fmla="*/ 882653 w 1377950"/>
                <a:gd name="connsiteY4" fmla="*/ 761988 h 761988"/>
                <a:gd name="connsiteX5" fmla="*/ 273047 w 1377950"/>
                <a:gd name="connsiteY5" fmla="*/ 761988 h 761988"/>
                <a:gd name="connsiteX6" fmla="*/ 0 w 1377950"/>
                <a:gd name="connsiteY6" fmla="*/ 450844 h 7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50" h="761988">
                  <a:moveTo>
                    <a:pt x="0" y="450844"/>
                  </a:moveTo>
                  <a:lnTo>
                    <a:pt x="476247" y="6350"/>
                  </a:lnTo>
                  <a:lnTo>
                    <a:pt x="1066803" y="0"/>
                  </a:lnTo>
                  <a:lnTo>
                    <a:pt x="1377950" y="349244"/>
                  </a:lnTo>
                  <a:lnTo>
                    <a:pt x="882653" y="761988"/>
                  </a:lnTo>
                  <a:lnTo>
                    <a:pt x="273047" y="761988"/>
                  </a:lnTo>
                  <a:lnTo>
                    <a:pt x="0" y="450844"/>
                  </a:lnTo>
                  <a:close/>
                </a:path>
              </a:pathLst>
            </a:custGeom>
            <a:noFill/>
            <a:ln w="1905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 name="矩形 30"/>
            <p:cNvSpPr/>
            <p:nvPr/>
          </p:nvSpPr>
          <p:spPr>
            <a:xfrm>
              <a:off x="14027" y="4544"/>
              <a:ext cx="632" cy="4322"/>
            </a:xfrm>
            <a:custGeom>
              <a:avLst/>
              <a:gdLst>
                <a:gd name="connsiteX0" fmla="*/ 0 w 274964"/>
                <a:gd name="connsiteY0" fmla="*/ 0 h 1639331"/>
                <a:gd name="connsiteX1" fmla="*/ 270201 w 274964"/>
                <a:gd name="connsiteY1" fmla="*/ 157163 h 1639331"/>
                <a:gd name="connsiteX2" fmla="*/ 274964 w 274964"/>
                <a:gd name="connsiteY2" fmla="*/ 1639331 h 1639331"/>
                <a:gd name="connsiteX3" fmla="*/ 0 w 274964"/>
                <a:gd name="connsiteY3" fmla="*/ 1486931 h 1639331"/>
                <a:gd name="connsiteX4" fmla="*/ 0 w 274964"/>
                <a:gd name="connsiteY4" fmla="*/ 0 h 16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64" h="1639330">
                  <a:moveTo>
                    <a:pt x="0" y="0"/>
                  </a:moveTo>
                  <a:lnTo>
                    <a:pt x="270201" y="157163"/>
                  </a:lnTo>
                  <a:cubicBezTo>
                    <a:pt x="271789" y="651219"/>
                    <a:pt x="273376" y="1145275"/>
                    <a:pt x="274964" y="1639331"/>
                  </a:cubicBezTo>
                  <a:lnTo>
                    <a:pt x="0" y="1486931"/>
                  </a:lnTo>
                  <a:lnTo>
                    <a:pt x="0" y="0"/>
                  </a:lnTo>
                  <a:close/>
                </a:path>
              </a:pathLst>
            </a:custGeom>
            <a:no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4" name="六边形 2"/>
            <p:cNvSpPr/>
            <p:nvPr/>
          </p:nvSpPr>
          <p:spPr>
            <a:xfrm>
              <a:off x="14024" y="3947"/>
              <a:ext cx="3316" cy="1021"/>
            </a:xfrm>
            <a:custGeom>
              <a:avLst/>
              <a:gdLst>
                <a:gd name="connsiteX0" fmla="*/ 0 w 1377950"/>
                <a:gd name="connsiteY0" fmla="*/ 450844 h 761988"/>
                <a:gd name="connsiteX1" fmla="*/ 476247 w 1377950"/>
                <a:gd name="connsiteY1" fmla="*/ 6350 h 761988"/>
                <a:gd name="connsiteX2" fmla="*/ 1066803 w 1377950"/>
                <a:gd name="connsiteY2" fmla="*/ 0 h 761988"/>
                <a:gd name="connsiteX3" fmla="*/ 1377950 w 1377950"/>
                <a:gd name="connsiteY3" fmla="*/ 349244 h 761988"/>
                <a:gd name="connsiteX4" fmla="*/ 882653 w 1377950"/>
                <a:gd name="connsiteY4" fmla="*/ 761988 h 761988"/>
                <a:gd name="connsiteX5" fmla="*/ 273047 w 1377950"/>
                <a:gd name="connsiteY5" fmla="*/ 761988 h 761988"/>
                <a:gd name="connsiteX6" fmla="*/ 0 w 1377950"/>
                <a:gd name="connsiteY6" fmla="*/ 450844 h 7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50" h="761988">
                  <a:moveTo>
                    <a:pt x="0" y="450844"/>
                  </a:moveTo>
                  <a:lnTo>
                    <a:pt x="476247" y="6350"/>
                  </a:lnTo>
                  <a:lnTo>
                    <a:pt x="1066803" y="0"/>
                  </a:lnTo>
                  <a:lnTo>
                    <a:pt x="1377950" y="349244"/>
                  </a:lnTo>
                  <a:lnTo>
                    <a:pt x="882653" y="761988"/>
                  </a:lnTo>
                  <a:lnTo>
                    <a:pt x="273047" y="761988"/>
                  </a:lnTo>
                  <a:lnTo>
                    <a:pt x="0" y="450844"/>
                  </a:lnTo>
                  <a:close/>
                </a:path>
              </a:pathLst>
            </a:custGeom>
            <a:noFill/>
            <a:ln w="19050" cap="flat">
              <a:solidFill>
                <a:schemeClr val="bg1">
                  <a:lumMod val="10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5" name="六边形 2"/>
            <p:cNvSpPr/>
            <p:nvPr/>
          </p:nvSpPr>
          <p:spPr>
            <a:xfrm>
              <a:off x="14024" y="7852"/>
              <a:ext cx="3316" cy="1021"/>
            </a:xfrm>
            <a:custGeom>
              <a:avLst/>
              <a:gdLst>
                <a:gd name="connsiteX0" fmla="*/ 0 w 1377950"/>
                <a:gd name="connsiteY0" fmla="*/ 450844 h 761988"/>
                <a:gd name="connsiteX1" fmla="*/ 476247 w 1377950"/>
                <a:gd name="connsiteY1" fmla="*/ 6350 h 761988"/>
                <a:gd name="connsiteX2" fmla="*/ 1066803 w 1377950"/>
                <a:gd name="connsiteY2" fmla="*/ 0 h 761988"/>
                <a:gd name="connsiteX3" fmla="*/ 1377950 w 1377950"/>
                <a:gd name="connsiteY3" fmla="*/ 349244 h 761988"/>
                <a:gd name="connsiteX4" fmla="*/ 882653 w 1377950"/>
                <a:gd name="connsiteY4" fmla="*/ 761988 h 761988"/>
                <a:gd name="connsiteX5" fmla="*/ 273047 w 1377950"/>
                <a:gd name="connsiteY5" fmla="*/ 761988 h 761988"/>
                <a:gd name="connsiteX6" fmla="*/ 0 w 1377950"/>
                <a:gd name="connsiteY6" fmla="*/ 450844 h 7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50" h="761988">
                  <a:moveTo>
                    <a:pt x="0" y="450844"/>
                  </a:moveTo>
                  <a:lnTo>
                    <a:pt x="476247" y="6350"/>
                  </a:lnTo>
                  <a:lnTo>
                    <a:pt x="1066803" y="0"/>
                  </a:lnTo>
                  <a:lnTo>
                    <a:pt x="1377950" y="349244"/>
                  </a:lnTo>
                  <a:lnTo>
                    <a:pt x="882653" y="761988"/>
                  </a:lnTo>
                  <a:lnTo>
                    <a:pt x="273047" y="761988"/>
                  </a:lnTo>
                  <a:lnTo>
                    <a:pt x="0" y="450844"/>
                  </a:lnTo>
                  <a:close/>
                </a:path>
              </a:pathLst>
            </a:custGeom>
            <a:noFill/>
            <a:ln w="19050" cap="flat">
              <a:solidFill>
                <a:schemeClr val="bg1">
                  <a:lumMod val="10000"/>
                </a:schemeClr>
              </a:solidFill>
              <a:prstDash val="sysDot"/>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46" name="直接连接符 45"/>
            <p:cNvCxnSpPr>
              <a:endCxn id="45" idx="0"/>
            </p:cNvCxnSpPr>
            <p:nvPr/>
          </p:nvCxnSpPr>
          <p:spPr>
            <a:xfrm>
              <a:off x="14023" y="4533"/>
              <a:ext cx="1" cy="3923"/>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48" name="直接连接符 47"/>
            <p:cNvCxnSpPr/>
            <p:nvPr/>
          </p:nvCxnSpPr>
          <p:spPr>
            <a:xfrm>
              <a:off x="14666" y="4950"/>
              <a:ext cx="1" cy="3923"/>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50" name="直接连接符 49"/>
            <p:cNvCxnSpPr/>
            <p:nvPr/>
          </p:nvCxnSpPr>
          <p:spPr>
            <a:xfrm>
              <a:off x="16141" y="4968"/>
              <a:ext cx="1" cy="3923"/>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51" name="直接连接符 50"/>
            <p:cNvCxnSpPr/>
            <p:nvPr/>
          </p:nvCxnSpPr>
          <p:spPr>
            <a:xfrm>
              <a:off x="17339" y="4377"/>
              <a:ext cx="1" cy="3923"/>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52" name="直接连接符 51"/>
            <p:cNvCxnSpPr/>
            <p:nvPr/>
          </p:nvCxnSpPr>
          <p:spPr>
            <a:xfrm>
              <a:off x="15187" y="3952"/>
              <a:ext cx="1" cy="3923"/>
            </a:xfrm>
            <a:prstGeom prst="line">
              <a:avLst/>
            </a:prstGeom>
            <a:noFill/>
            <a:ln w="19050" cap="flat">
              <a:solidFill>
                <a:schemeClr val="tx1"/>
              </a:solidFill>
              <a:prstDash val="sysDot"/>
              <a:miter lim="800000"/>
            </a:ln>
          </p:spPr>
          <p:style>
            <a:lnRef idx="0">
              <a:scrgbClr r="0" g="0" b="0"/>
            </a:lnRef>
            <a:fillRef idx="0">
              <a:scrgbClr r="0" g="0" b="0"/>
            </a:fillRef>
            <a:effectRef idx="0">
              <a:scrgbClr r="0" g="0" b="0"/>
            </a:effectRef>
            <a:fontRef idx="none"/>
          </p:style>
        </p:cxnSp>
        <p:cxnSp>
          <p:nvCxnSpPr>
            <p:cNvPr id="53" name="直接连接符 52"/>
            <p:cNvCxnSpPr/>
            <p:nvPr/>
          </p:nvCxnSpPr>
          <p:spPr>
            <a:xfrm>
              <a:off x="16565" y="3947"/>
              <a:ext cx="1" cy="3923"/>
            </a:xfrm>
            <a:prstGeom prst="line">
              <a:avLst/>
            </a:prstGeom>
            <a:noFill/>
            <a:ln w="19050" cap="flat">
              <a:solidFill>
                <a:schemeClr val="tx1"/>
              </a:solidFill>
              <a:prstDash val="sysDot"/>
              <a:miter lim="800000"/>
            </a:ln>
          </p:spPr>
          <p:style>
            <a:lnRef idx="0">
              <a:scrgbClr r="0" g="0" b="0"/>
            </a:lnRef>
            <a:fillRef idx="0">
              <a:scrgbClr r="0" g="0" b="0"/>
            </a:fillRef>
            <a:effectRef idx="0">
              <a:scrgbClr r="0" g="0" b="0"/>
            </a:effectRef>
            <a:fontRef idx="none"/>
          </p:style>
        </p:cxnSp>
        <p:cxnSp>
          <p:nvCxnSpPr>
            <p:cNvPr id="54" name="直接连接符 53"/>
            <p:cNvCxnSpPr>
              <a:stCxn id="45" idx="5"/>
              <a:endCxn id="45" idx="0"/>
            </p:cNvCxnSpPr>
            <p:nvPr/>
          </p:nvCxnSpPr>
          <p:spPr>
            <a:xfrm flipH="1" flipV="1">
              <a:off x="14024" y="8456"/>
              <a:ext cx="657" cy="417"/>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55" name="直接连接符 54"/>
            <p:cNvCxnSpPr>
              <a:stCxn id="45" idx="4"/>
            </p:cNvCxnSpPr>
            <p:nvPr/>
          </p:nvCxnSpPr>
          <p:spPr>
            <a:xfrm flipH="1">
              <a:off x="14666" y="8873"/>
              <a:ext cx="1483" cy="0"/>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56" name="直接连接符 55"/>
            <p:cNvCxnSpPr>
              <a:stCxn id="45" idx="4"/>
            </p:cNvCxnSpPr>
            <p:nvPr/>
          </p:nvCxnSpPr>
          <p:spPr>
            <a:xfrm flipV="1">
              <a:off x="16148" y="8314"/>
              <a:ext cx="1190" cy="559"/>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57" name="文本框 24"/>
                <p:cNvSpPr txBox="1"/>
                <p:nvPr/>
              </p:nvSpPr>
              <p:spPr>
                <a:xfrm>
                  <a:off x="14353" y="8925"/>
                  <a:ext cx="508"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zh-CN" altLang="en-US" sz="24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𝑨</m:t>
                        </m:r>
                      </m:oMath>
                    </m:oMathPara>
                  </a14:m>
                  <a:endParaRPr kumimoji="0" lang="zh-CN" altLang="en-US" sz="24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57" name="文本框 24"/>
                <p:cNvSpPr txBox="1">
                  <a:spLocks noRot="1" noChangeAspect="1" noMove="1" noResize="1" noEditPoints="1" noAdjustHandles="1" noChangeArrowheads="1" noChangeShapeType="1" noTextEdit="1"/>
                </p:cNvSpPr>
                <p:nvPr/>
              </p:nvSpPr>
              <p:spPr>
                <a:xfrm>
                  <a:off x="14353" y="8925"/>
                  <a:ext cx="508" cy="581"/>
                </a:xfrm>
                <a:prstGeom prst="rect">
                  <a:avLst/>
                </a:prstGeom>
                <a:blipFill rotWithShape="1">
                  <a:blip r:embed="rId1"/>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文本框 31"/>
                <p:cNvSpPr txBox="1"/>
                <p:nvPr/>
              </p:nvSpPr>
              <p:spPr>
                <a:xfrm>
                  <a:off x="15931" y="8940"/>
                  <a:ext cx="532"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4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𝑩</m:t>
                        </m:r>
                      </m:oMath>
                    </m:oMathPara>
                  </a14:m>
                  <a:endParaRPr kumimoji="0" lang="en-US" altLang="zh-CN" sz="24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58" name="文本框 31"/>
                <p:cNvSpPr txBox="1">
                  <a:spLocks noRot="1" noChangeAspect="1" noMove="1" noResize="1" noEditPoints="1" noAdjustHandles="1" noChangeArrowheads="1" noChangeShapeType="1" noTextEdit="1"/>
                </p:cNvSpPr>
                <p:nvPr/>
              </p:nvSpPr>
              <p:spPr>
                <a:xfrm>
                  <a:off x="15931" y="8940"/>
                  <a:ext cx="532" cy="581"/>
                </a:xfrm>
                <a:prstGeom prst="rect">
                  <a:avLst/>
                </a:prstGeom>
                <a:blipFill rotWithShape="1">
                  <a:blip r:embed="rId2"/>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9" name="文本框 32"/>
                <p:cNvSpPr txBox="1"/>
                <p:nvPr/>
              </p:nvSpPr>
              <p:spPr>
                <a:xfrm>
                  <a:off x="17352" y="8091"/>
                  <a:ext cx="479"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4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𝑪</m:t>
                        </m:r>
                      </m:oMath>
                    </m:oMathPara>
                  </a14:m>
                  <a:endParaRPr kumimoji="0" lang="en-US" altLang="zh-CN" sz="24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59" name="文本框 32"/>
                <p:cNvSpPr txBox="1">
                  <a:spLocks noRot="1" noChangeAspect="1" noMove="1" noResize="1" noEditPoints="1" noAdjustHandles="1" noChangeArrowheads="1" noChangeShapeType="1" noTextEdit="1"/>
                </p:cNvSpPr>
                <p:nvPr/>
              </p:nvSpPr>
              <p:spPr>
                <a:xfrm>
                  <a:off x="17352" y="8091"/>
                  <a:ext cx="479" cy="581"/>
                </a:xfrm>
                <a:prstGeom prst="rect">
                  <a:avLst/>
                </a:prstGeom>
                <a:blipFill rotWithShape="1">
                  <a:blip r:embed="rId3"/>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0" name="文本框 34"/>
                <p:cNvSpPr txBox="1"/>
                <p:nvPr/>
              </p:nvSpPr>
              <p:spPr>
                <a:xfrm>
                  <a:off x="16565" y="7485"/>
                  <a:ext cx="546" cy="4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𝑫</m:t>
                        </m:r>
                      </m:oMath>
                    </m:oMathPara>
                  </a14:m>
                  <a:endParaRPr kumimoji="0" lang="zh-CN" altLang="en-US" sz="1800" b="1" i="1" u="none" strike="noStrike" cap="none" spc="0" normalizeH="0" baseline="0">
                    <a:ln>
                      <a:noFill/>
                    </a:ln>
                    <a:solidFill>
                      <a:srgbClr val="000000"/>
                    </a:solidFill>
                    <a:effectLst/>
                    <a:uFillTx/>
                    <a:sym typeface="Arial" panose="020B0604020202020204"/>
                  </a:endParaRPr>
                </a:p>
              </p:txBody>
            </p:sp>
          </mc:Choice>
          <mc:Fallback>
            <p:sp>
              <p:nvSpPr>
                <p:cNvPr id="60" name="文本框 34"/>
                <p:cNvSpPr txBox="1">
                  <a:spLocks noRot="1" noChangeAspect="1" noMove="1" noResize="1" noEditPoints="1" noAdjustHandles="1" noChangeArrowheads="1" noChangeShapeType="1" noTextEdit="1"/>
                </p:cNvSpPr>
                <p:nvPr/>
              </p:nvSpPr>
              <p:spPr>
                <a:xfrm>
                  <a:off x="16565" y="7485"/>
                  <a:ext cx="546" cy="435"/>
                </a:xfrm>
                <a:prstGeom prst="rect">
                  <a:avLst/>
                </a:prstGeom>
                <a:blipFill rotWithShape="1">
                  <a:blip r:embed="rId4"/>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 name="文本框 35"/>
                <p:cNvSpPr txBox="1"/>
                <p:nvPr/>
              </p:nvSpPr>
              <p:spPr>
                <a:xfrm>
                  <a:off x="15153" y="7438"/>
                  <a:ext cx="494" cy="4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𝑬</m:t>
                        </m:r>
                      </m:oMath>
                    </m:oMathPara>
                  </a14:m>
                  <a:endParaRPr kumimoji="0" lang="zh-CN" altLang="en-US" sz="1800" b="1" i="1" u="none" strike="noStrike" cap="none" spc="0" normalizeH="0" baseline="0">
                    <a:ln>
                      <a:noFill/>
                    </a:ln>
                    <a:solidFill>
                      <a:srgbClr val="000000"/>
                    </a:solidFill>
                    <a:effectLst/>
                    <a:uFillTx/>
                    <a:sym typeface="Arial" panose="020B0604020202020204"/>
                  </a:endParaRPr>
                </a:p>
              </p:txBody>
            </p:sp>
          </mc:Choice>
          <mc:Fallback>
            <p:sp>
              <p:nvSpPr>
                <p:cNvPr id="61" name="文本框 35"/>
                <p:cNvSpPr txBox="1">
                  <a:spLocks noRot="1" noChangeAspect="1" noMove="1" noResize="1" noEditPoints="1" noAdjustHandles="1" noChangeArrowheads="1" noChangeShapeType="1" noTextEdit="1"/>
                </p:cNvSpPr>
                <p:nvPr/>
              </p:nvSpPr>
              <p:spPr>
                <a:xfrm>
                  <a:off x="15153" y="7438"/>
                  <a:ext cx="494" cy="435"/>
                </a:xfrm>
                <a:prstGeom prst="rect">
                  <a:avLst/>
                </a:prstGeom>
                <a:blipFill rotWithShape="1">
                  <a:blip r:embed="rId5"/>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2" name="文本框 36"/>
                <p:cNvSpPr txBox="1"/>
                <p:nvPr/>
              </p:nvSpPr>
              <p:spPr>
                <a:xfrm>
                  <a:off x="13526" y="8225"/>
                  <a:ext cx="486"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4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𝑭</m:t>
                        </m:r>
                      </m:oMath>
                    </m:oMathPara>
                  </a14:m>
                  <a:endParaRPr kumimoji="0" lang="en-US" altLang="zh-CN" sz="24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62" name="文本框 36"/>
                <p:cNvSpPr txBox="1">
                  <a:spLocks noRot="1" noChangeAspect="1" noMove="1" noResize="1" noEditPoints="1" noAdjustHandles="1" noChangeArrowheads="1" noChangeShapeType="1" noTextEdit="1"/>
                </p:cNvSpPr>
                <p:nvPr/>
              </p:nvSpPr>
              <p:spPr>
                <a:xfrm>
                  <a:off x="13526" y="8225"/>
                  <a:ext cx="486" cy="581"/>
                </a:xfrm>
                <a:prstGeom prst="rect">
                  <a:avLst/>
                </a:prstGeom>
                <a:blipFill rotWithShape="1">
                  <a:blip r:embed="rId6"/>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3" name="文本框 41"/>
                <p:cNvSpPr txBox="1"/>
                <p:nvPr/>
              </p:nvSpPr>
              <p:spPr>
                <a:xfrm>
                  <a:off x="17396" y="4064"/>
                  <a:ext cx="641" cy="4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 xmlns:m="http://schemas.openxmlformats.org/officeDocument/2006/math">
                      <m:r>
                        <a:rPr kumimoji="0" lang="en-US" altLang="zh-CN"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𝑪</m:t>
                      </m:r>
                    </m:oMath>
                  </a14:m>
                  <a:r>
                    <a:rPr lang="en-US" altLang="zh-CN">
                      <a:effectLst>
                        <a:outerShdw blurRad="38100" dist="38100" dir="2700000" algn="tl">
                          <a:srgbClr val="000000">
                            <a:alpha val="43137"/>
                          </a:srgbClr>
                        </a:outerShdw>
                      </a:effectLst>
                      <a:latin typeface="Arial" panose="020B0604020202020204" pitchFamily="34" charset="0"/>
                      <a:ea typeface="宋体" panose="02010600030101010101" pitchFamily="2" charset="-122"/>
                      <a:sym typeface="+mn-ea"/>
                    </a:rPr>
                    <a:t>′</a:t>
                  </a:r>
                  <a:endParaRPr kumimoji="0" lang="zh-CN" altLang="en-US" sz="1800" b="1" i="1" u="none" strike="noStrike" cap="none" spc="0" normalizeH="0" baseline="-25000">
                    <a:ln>
                      <a:noFill/>
                    </a:ln>
                    <a:solidFill>
                      <a:srgbClr val="000000"/>
                    </a:solidFill>
                    <a:effectLst/>
                    <a:uFillTx/>
                    <a:sym typeface="Arial" panose="020B0604020202020204"/>
                  </a:endParaRPr>
                </a:p>
              </p:txBody>
            </p:sp>
          </mc:Choice>
          <mc:Fallback>
            <p:sp>
              <p:nvSpPr>
                <p:cNvPr id="63" name="文本框 41"/>
                <p:cNvSpPr txBox="1">
                  <a:spLocks noRot="1" noChangeAspect="1" noMove="1" noResize="1" noEditPoints="1" noAdjustHandles="1" noChangeArrowheads="1" noChangeShapeType="1" noTextEdit="1"/>
                </p:cNvSpPr>
                <p:nvPr/>
              </p:nvSpPr>
              <p:spPr>
                <a:xfrm>
                  <a:off x="17396" y="4064"/>
                  <a:ext cx="641" cy="436"/>
                </a:xfrm>
                <a:prstGeom prst="rect">
                  <a:avLst/>
                </a:prstGeom>
                <a:blipFill rotWithShape="1">
                  <a:blip r:embed="rId7"/>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4" name="文本框 42"/>
                <p:cNvSpPr txBox="1"/>
                <p:nvPr/>
              </p:nvSpPr>
              <p:spPr>
                <a:xfrm>
                  <a:off x="16211" y="3453"/>
                  <a:ext cx="708" cy="4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 xmlns:m="http://schemas.openxmlformats.org/officeDocument/2006/math">
                      <m:r>
                        <a:rPr kumimoji="0" lang="en-US" altLang="zh-CN"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𝑫</m:t>
                      </m:r>
                    </m:oMath>
                  </a14:m>
                  <a:r>
                    <a:rPr lang="en-US" altLang="zh-CN">
                      <a:effectLst>
                        <a:outerShdw blurRad="38100" dist="38100" dir="2700000" algn="tl">
                          <a:srgbClr val="000000">
                            <a:alpha val="43137"/>
                          </a:srgbClr>
                        </a:outerShdw>
                      </a:effectLst>
                      <a:latin typeface="Arial" panose="020B0604020202020204" pitchFamily="34" charset="0"/>
                      <a:ea typeface="宋体" panose="02010600030101010101" pitchFamily="2" charset="-122"/>
                      <a:sym typeface="+mn-ea"/>
                    </a:rPr>
                    <a:t>′</a:t>
                  </a:r>
                  <a:endParaRPr kumimoji="0" lang="zh-CN" altLang="en-US" sz="1800" b="1" i="1" u="none" strike="noStrike" cap="none" spc="0" normalizeH="0" baseline="-25000">
                    <a:ln>
                      <a:noFill/>
                    </a:ln>
                    <a:solidFill>
                      <a:srgbClr val="000000"/>
                    </a:solidFill>
                    <a:effectLst/>
                    <a:uFillTx/>
                    <a:sym typeface="Arial" panose="020B0604020202020204"/>
                  </a:endParaRPr>
                </a:p>
              </p:txBody>
            </p:sp>
          </mc:Choice>
          <mc:Fallback>
            <p:sp>
              <p:nvSpPr>
                <p:cNvPr id="64" name="文本框 42"/>
                <p:cNvSpPr txBox="1">
                  <a:spLocks noRot="1" noChangeAspect="1" noMove="1" noResize="1" noEditPoints="1" noAdjustHandles="1" noChangeArrowheads="1" noChangeShapeType="1" noTextEdit="1"/>
                </p:cNvSpPr>
                <p:nvPr/>
              </p:nvSpPr>
              <p:spPr>
                <a:xfrm>
                  <a:off x="16211" y="3453"/>
                  <a:ext cx="708" cy="436"/>
                </a:xfrm>
                <a:prstGeom prst="rect">
                  <a:avLst/>
                </a:prstGeom>
                <a:blipFill rotWithShape="1">
                  <a:blip r:embed="rId8"/>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5" name="文本框 43"/>
                <p:cNvSpPr txBox="1"/>
                <p:nvPr/>
              </p:nvSpPr>
              <p:spPr>
                <a:xfrm>
                  <a:off x="14842" y="3477"/>
                  <a:ext cx="656" cy="4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 xmlns:m="http://schemas.openxmlformats.org/officeDocument/2006/math">
                      <m:r>
                        <a:rPr kumimoji="0" lang="en-US" altLang="zh-CN"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𝑬</m:t>
                      </m:r>
                    </m:oMath>
                  </a14:m>
                  <a:r>
                    <a:rPr lang="en-US" altLang="zh-CN">
                      <a:effectLst>
                        <a:outerShdw blurRad="38100" dist="38100" dir="2700000" algn="tl">
                          <a:srgbClr val="000000">
                            <a:alpha val="43137"/>
                          </a:srgbClr>
                        </a:outerShdw>
                      </a:effectLst>
                      <a:latin typeface="Arial" panose="020B0604020202020204" pitchFamily="34" charset="0"/>
                      <a:ea typeface="宋体" panose="02010600030101010101" pitchFamily="2" charset="-122"/>
                      <a:sym typeface="+mn-ea"/>
                    </a:rPr>
                    <a:t>′</a:t>
                  </a:r>
                  <a:endParaRPr kumimoji="0" lang="zh-CN" altLang="en-US" sz="1800" b="1" i="1" u="none" strike="noStrike" cap="none" spc="0" normalizeH="0" baseline="-25000">
                    <a:ln>
                      <a:noFill/>
                    </a:ln>
                    <a:solidFill>
                      <a:srgbClr val="000000"/>
                    </a:solidFill>
                    <a:effectLst/>
                    <a:uFillTx/>
                    <a:sym typeface="Arial" panose="020B0604020202020204"/>
                  </a:endParaRPr>
                </a:p>
              </p:txBody>
            </p:sp>
          </mc:Choice>
          <mc:Fallback>
            <p:sp>
              <p:nvSpPr>
                <p:cNvPr id="65" name="文本框 43"/>
                <p:cNvSpPr txBox="1">
                  <a:spLocks noRot="1" noChangeAspect="1" noMove="1" noResize="1" noEditPoints="1" noAdjustHandles="1" noChangeArrowheads="1" noChangeShapeType="1" noTextEdit="1"/>
                </p:cNvSpPr>
                <p:nvPr/>
              </p:nvSpPr>
              <p:spPr>
                <a:xfrm>
                  <a:off x="14842" y="3477"/>
                  <a:ext cx="656" cy="436"/>
                </a:xfrm>
                <a:prstGeom prst="rect">
                  <a:avLst/>
                </a:prstGeom>
                <a:blipFill rotWithShape="1">
                  <a:blip r:embed="rId9"/>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6" name="文本框 44"/>
                <p:cNvSpPr txBox="1"/>
                <p:nvPr/>
              </p:nvSpPr>
              <p:spPr>
                <a:xfrm>
                  <a:off x="13591" y="4178"/>
                  <a:ext cx="649"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 xmlns:m="http://schemas.openxmlformats.org/officeDocument/2006/math">
                      <m:r>
                        <a:rPr kumimoji="0" lang="en-US" altLang="zh-CN"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𝑭</m:t>
                      </m:r>
                    </m:oMath>
                  </a14:m>
                  <a:r>
                    <a:rPr lang="en-US" altLang="zh-CN" sz="2400">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sym typeface="+mn-ea"/>
                    </a:rPr>
                    <a:t>′</a:t>
                  </a:r>
                  <a:endParaRPr kumimoji="0" lang="en-US" altLang="zh-CN" sz="2400" b="1" i="1" u="none" strike="noStrike" cap="none" spc="0" normalizeH="0" baseline="-25000">
                    <a:ln>
                      <a:noFill/>
                    </a:ln>
                    <a:solidFill>
                      <a:schemeClr val="tx1"/>
                    </a:solidFill>
                    <a:effectLst>
                      <a:outerShdw blurRad="38100" dist="38100" dir="2700000" algn="tl">
                        <a:srgbClr val="000000">
                          <a:alpha val="43137"/>
                        </a:srgbClr>
                      </a:outerShdw>
                    </a:effectLst>
                    <a:uFillTx/>
                    <a:latin typeface="Arial" panose="020B0604020202020204" pitchFamily="34" charset="0"/>
                    <a:ea typeface="宋体" panose="02010600030101010101" pitchFamily="2" charset="-122"/>
                    <a:sym typeface="+mn-ea"/>
                  </a:endParaRPr>
                </a:p>
              </p:txBody>
            </p:sp>
          </mc:Choice>
          <mc:Fallback>
            <p:sp>
              <p:nvSpPr>
                <p:cNvPr id="66" name="文本框 44"/>
                <p:cNvSpPr txBox="1">
                  <a:spLocks noRot="1" noChangeAspect="1" noMove="1" noResize="1" noEditPoints="1" noAdjustHandles="1" noChangeArrowheads="1" noChangeShapeType="1" noTextEdit="1"/>
                </p:cNvSpPr>
                <p:nvPr/>
              </p:nvSpPr>
              <p:spPr>
                <a:xfrm>
                  <a:off x="13591" y="4178"/>
                  <a:ext cx="649" cy="581"/>
                </a:xfrm>
                <a:prstGeom prst="rect">
                  <a:avLst/>
                </a:prstGeom>
                <a:blipFill rotWithShape="1">
                  <a:blip r:embed="rId10"/>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7" name="文本框 39"/>
                <p:cNvSpPr txBox="1"/>
                <p:nvPr/>
              </p:nvSpPr>
              <p:spPr>
                <a:xfrm>
                  <a:off x="14655" y="4503"/>
                  <a:ext cx="678" cy="71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 xmlns:m="http://schemas.openxmlformats.org/officeDocument/2006/math">
                      <m:r>
                        <a:rPr kumimoji="0" lang="zh-CN" altLang="en-US"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𝑨</m:t>
                      </m:r>
                    </m:oMath>
                  </a14:m>
                  <a:r>
                    <a:rPr lang="en-US" altLang="zh-CN">
                      <a:effectLst>
                        <a:outerShdw blurRad="38100" dist="38100" dir="2700000" algn="tl">
                          <a:srgbClr val="000000">
                            <a:alpha val="43137"/>
                          </a:srgbClr>
                        </a:outerShdw>
                      </a:effectLst>
                      <a:latin typeface="Arial" panose="020B0604020202020204" pitchFamily="34" charset="0"/>
                      <a:ea typeface="宋体" panose="02010600030101010101" pitchFamily="2" charset="-122"/>
                      <a:sym typeface="+mn-ea"/>
                    </a:rPr>
                    <a:t>′</a:t>
                  </a:r>
                  <a:endParaRPr kumimoji="0" lang="en-US" altLang="zh-CN" b="1" i="1" u="none" strike="noStrike" cap="none" spc="0" normalizeH="0" baseline="-25000">
                    <a:ln>
                      <a:noFill/>
                    </a:ln>
                    <a:solidFill>
                      <a:schemeClr val="tx1"/>
                    </a:solidFill>
                    <a:effectLst>
                      <a:outerShdw blurRad="38100" dist="38100" dir="2700000" algn="tl">
                        <a:srgbClr val="000000">
                          <a:alpha val="43137"/>
                        </a:srgbClr>
                      </a:outerShdw>
                    </a:effectLst>
                    <a:uFillTx/>
                    <a:latin typeface="Arial" panose="020B0604020202020204" pitchFamily="34" charset="0"/>
                    <a:ea typeface="宋体" panose="02010600030101010101" pitchFamily="2" charset="-122"/>
                    <a:sym typeface="+mn-ea"/>
                  </a:endParaRPr>
                </a:p>
                <a:p>
                  <a:pPr marL="0" marR="0" indent="0" algn="l" defTabSz="914400" rtl="0" fontAlgn="auto" latinLnBrk="1" hangingPunct="0">
                    <a:lnSpc>
                      <a:spcPct val="100000"/>
                    </a:lnSpc>
                    <a:spcBef>
                      <a:spcPct val="0"/>
                    </a:spcBef>
                    <a:spcAft>
                      <a:spcPct val="0"/>
                    </a:spcAft>
                    <a:buClrTx/>
                    <a:buSzTx/>
                    <a:buFontTx/>
                    <a:buNone/>
                  </a:pPr>
                  <a:endParaRPr kumimoji="0" lang="zh-CN" altLang="en-US" sz="1800" b="1" i="1" u="none" strike="noStrike" cap="none" spc="0" normalizeH="0" baseline="-25000">
                    <a:ln>
                      <a:noFill/>
                    </a:ln>
                    <a:solidFill>
                      <a:srgbClr val="000000"/>
                    </a:solidFill>
                    <a:effectLst/>
                    <a:uFillTx/>
                    <a:sym typeface="Arial" panose="020B0604020202020204"/>
                  </a:endParaRPr>
                </a:p>
              </p:txBody>
            </p:sp>
          </mc:Choice>
          <mc:Fallback>
            <p:sp>
              <p:nvSpPr>
                <p:cNvPr id="67" name="文本框 39"/>
                <p:cNvSpPr txBox="1">
                  <a:spLocks noRot="1" noChangeAspect="1" noMove="1" noResize="1" noEditPoints="1" noAdjustHandles="1" noChangeArrowheads="1" noChangeShapeType="1" noTextEdit="1"/>
                </p:cNvSpPr>
                <p:nvPr/>
              </p:nvSpPr>
              <p:spPr>
                <a:xfrm>
                  <a:off x="14655" y="4503"/>
                  <a:ext cx="678" cy="718"/>
                </a:xfrm>
                <a:prstGeom prst="rect">
                  <a:avLst/>
                </a:prstGeom>
                <a:blipFill rotWithShape="1">
                  <a:blip r:embed="rId11"/>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文本框 40"/>
                <p:cNvSpPr txBox="1"/>
                <p:nvPr/>
              </p:nvSpPr>
              <p:spPr>
                <a:xfrm>
                  <a:off x="15934" y="4541"/>
                  <a:ext cx="920" cy="4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 xmlns:m="http://schemas.openxmlformats.org/officeDocument/2006/math">
                      <m:r>
                        <a:rPr kumimoji="0" lang="en-US" altLang="zh-CN" sz="1800" b="1" i="1" u="none" strike="noStrike" cap="none" spc="0" normalizeH="0" baseline="0" smtClean="0">
                          <a:ln>
                            <a:noFill/>
                          </a:ln>
                          <a:solidFill>
                            <a:srgbClr val="000000"/>
                          </a:solidFill>
                          <a:effectLst/>
                          <a:uFillTx/>
                          <a:latin typeface="Cambria Math" panose="02040503050406030204" pitchFamily="18" charset="0"/>
                          <a:sym typeface="Arial" panose="020B0604020202020204"/>
                        </a:rPr>
                        <m:t>𝑩</m:t>
                      </m:r>
                    </m:oMath>
                  </a14:m>
                  <a:r>
                    <a:rPr lang="en-US" altLang="zh-CN">
                      <a:effectLst>
                        <a:outerShdw blurRad="38100" dist="38100" dir="2700000" algn="tl">
                          <a:srgbClr val="000000">
                            <a:alpha val="43137"/>
                          </a:srgbClr>
                        </a:outerShdw>
                      </a:effectLst>
                      <a:latin typeface="Arial" panose="020B0604020202020204" pitchFamily="34" charset="0"/>
                      <a:ea typeface="宋体" panose="02010600030101010101" pitchFamily="2" charset="-122"/>
                      <a:sym typeface="+mn-ea"/>
                    </a:rPr>
                    <a:t>′</a:t>
                  </a:r>
                  <a:endParaRPr kumimoji="0" lang="zh-CN" altLang="en-US" sz="1800" b="1" i="1" u="none" strike="noStrike" cap="none" spc="0" normalizeH="0" baseline="-25000">
                    <a:ln>
                      <a:noFill/>
                    </a:ln>
                    <a:solidFill>
                      <a:srgbClr val="000000"/>
                    </a:solidFill>
                    <a:effectLst/>
                    <a:uFillTx/>
                    <a:sym typeface="Arial" panose="020B0604020202020204"/>
                  </a:endParaRPr>
                </a:p>
              </p:txBody>
            </p:sp>
          </mc:Choice>
          <mc:Fallback>
            <p:sp>
              <p:nvSpPr>
                <p:cNvPr id="68" name="文本框 40"/>
                <p:cNvSpPr txBox="1">
                  <a:spLocks noRot="1" noChangeAspect="1" noMove="1" noResize="1" noEditPoints="1" noAdjustHandles="1" noChangeArrowheads="1" noChangeShapeType="1" noTextEdit="1"/>
                </p:cNvSpPr>
                <p:nvPr/>
              </p:nvSpPr>
              <p:spPr>
                <a:xfrm>
                  <a:off x="15934" y="4541"/>
                  <a:ext cx="920" cy="436"/>
                </a:xfrm>
                <a:prstGeom prst="rect">
                  <a:avLst/>
                </a:prstGeom>
                <a:blipFill rotWithShape="1">
                  <a:blip r:embed="rId12"/>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p:grpSp>
      <p:grpSp>
        <p:nvGrpSpPr>
          <p:cNvPr id="69" name="组合 68"/>
          <p:cNvGrpSpPr/>
          <p:nvPr/>
        </p:nvGrpSpPr>
        <p:grpSpPr>
          <a:xfrm>
            <a:off x="9975215" y="2762250"/>
            <a:ext cx="1871345" cy="2630805"/>
            <a:chOff x="15777" y="4313"/>
            <a:chExt cx="2947" cy="4143"/>
          </a:xfrm>
        </p:grpSpPr>
        <p:cxnSp>
          <p:nvCxnSpPr>
            <p:cNvPr id="70" name="直接箭头连接符 69"/>
            <p:cNvCxnSpPr/>
            <p:nvPr/>
          </p:nvCxnSpPr>
          <p:spPr>
            <a:xfrm flipV="1">
              <a:off x="15777" y="6404"/>
              <a:ext cx="2122" cy="2052"/>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sp>
          <p:nvSpPr>
            <p:cNvPr id="71" name="文本框 70"/>
            <p:cNvSpPr txBox="1"/>
            <p:nvPr/>
          </p:nvSpPr>
          <p:spPr>
            <a:xfrm>
              <a:off x="17899" y="5757"/>
              <a:ext cx="825" cy="11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rPr>
                <a:t>底面</a:t>
              </a:r>
              <a:endParaRPr kumimoji="0" lang="zh-CN" altLang="en-US"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endParaRPr>
            </a:p>
          </p:txBody>
        </p:sp>
        <p:cxnSp>
          <p:nvCxnSpPr>
            <p:cNvPr id="72" name="直接箭头连接符 71"/>
            <p:cNvCxnSpPr/>
            <p:nvPr/>
          </p:nvCxnSpPr>
          <p:spPr>
            <a:xfrm>
              <a:off x="15965" y="4313"/>
              <a:ext cx="1866" cy="1949"/>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grpSp>
      <p:sp>
        <p:nvSpPr>
          <p:cNvPr id="73" name="六边形 2"/>
          <p:cNvSpPr/>
          <p:nvPr/>
        </p:nvSpPr>
        <p:spPr>
          <a:xfrm>
            <a:off x="8882380" y="5005070"/>
            <a:ext cx="2105660" cy="648335"/>
          </a:xfrm>
          <a:custGeom>
            <a:avLst/>
            <a:gdLst>
              <a:gd name="connsiteX0" fmla="*/ 0 w 1377950"/>
              <a:gd name="connsiteY0" fmla="*/ 450844 h 761988"/>
              <a:gd name="connsiteX1" fmla="*/ 476247 w 1377950"/>
              <a:gd name="connsiteY1" fmla="*/ 6350 h 761988"/>
              <a:gd name="connsiteX2" fmla="*/ 1066803 w 1377950"/>
              <a:gd name="connsiteY2" fmla="*/ 0 h 761988"/>
              <a:gd name="connsiteX3" fmla="*/ 1377950 w 1377950"/>
              <a:gd name="connsiteY3" fmla="*/ 349244 h 761988"/>
              <a:gd name="connsiteX4" fmla="*/ 882653 w 1377950"/>
              <a:gd name="connsiteY4" fmla="*/ 761988 h 761988"/>
              <a:gd name="connsiteX5" fmla="*/ 273047 w 1377950"/>
              <a:gd name="connsiteY5" fmla="*/ 761988 h 761988"/>
              <a:gd name="connsiteX6" fmla="*/ 0 w 1377950"/>
              <a:gd name="connsiteY6" fmla="*/ 450844 h 7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50" h="761988">
                <a:moveTo>
                  <a:pt x="0" y="450844"/>
                </a:moveTo>
                <a:lnTo>
                  <a:pt x="476247" y="6350"/>
                </a:lnTo>
                <a:lnTo>
                  <a:pt x="1066803" y="0"/>
                </a:lnTo>
                <a:lnTo>
                  <a:pt x="1377950" y="349244"/>
                </a:lnTo>
                <a:lnTo>
                  <a:pt x="882653" y="761988"/>
                </a:lnTo>
                <a:lnTo>
                  <a:pt x="273047" y="761988"/>
                </a:lnTo>
                <a:lnTo>
                  <a:pt x="0" y="450844"/>
                </a:lnTo>
                <a:close/>
              </a:path>
            </a:pathLst>
          </a:custGeom>
          <a:solidFill>
            <a:srgbClr val="0F4DD9">
              <a:alpha val="70000"/>
            </a:srgbClr>
          </a:solidFill>
          <a:ln w="1905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4" name="六边形 2"/>
          <p:cNvSpPr/>
          <p:nvPr/>
        </p:nvSpPr>
        <p:spPr>
          <a:xfrm>
            <a:off x="8851900" y="2519680"/>
            <a:ext cx="2105660" cy="648335"/>
          </a:xfrm>
          <a:custGeom>
            <a:avLst/>
            <a:gdLst>
              <a:gd name="connsiteX0" fmla="*/ 0 w 1377950"/>
              <a:gd name="connsiteY0" fmla="*/ 450844 h 761988"/>
              <a:gd name="connsiteX1" fmla="*/ 476247 w 1377950"/>
              <a:gd name="connsiteY1" fmla="*/ 6350 h 761988"/>
              <a:gd name="connsiteX2" fmla="*/ 1066803 w 1377950"/>
              <a:gd name="connsiteY2" fmla="*/ 0 h 761988"/>
              <a:gd name="connsiteX3" fmla="*/ 1377950 w 1377950"/>
              <a:gd name="connsiteY3" fmla="*/ 349244 h 761988"/>
              <a:gd name="connsiteX4" fmla="*/ 882653 w 1377950"/>
              <a:gd name="connsiteY4" fmla="*/ 761988 h 761988"/>
              <a:gd name="connsiteX5" fmla="*/ 273047 w 1377950"/>
              <a:gd name="connsiteY5" fmla="*/ 761988 h 761988"/>
              <a:gd name="connsiteX6" fmla="*/ 0 w 1377950"/>
              <a:gd name="connsiteY6" fmla="*/ 450844 h 7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50" h="761988">
                <a:moveTo>
                  <a:pt x="0" y="450844"/>
                </a:moveTo>
                <a:lnTo>
                  <a:pt x="476247" y="6350"/>
                </a:lnTo>
                <a:lnTo>
                  <a:pt x="1066803" y="0"/>
                </a:lnTo>
                <a:lnTo>
                  <a:pt x="1377950" y="349244"/>
                </a:lnTo>
                <a:lnTo>
                  <a:pt x="882653" y="761988"/>
                </a:lnTo>
                <a:lnTo>
                  <a:pt x="273047" y="761988"/>
                </a:lnTo>
                <a:lnTo>
                  <a:pt x="0" y="450844"/>
                </a:lnTo>
                <a:close/>
              </a:path>
            </a:pathLst>
          </a:custGeom>
          <a:solidFill>
            <a:srgbClr val="0F4DD9">
              <a:alpha val="70000"/>
            </a:srgbClr>
          </a:solidFill>
          <a:ln w="1905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5" name="矩形 30"/>
          <p:cNvSpPr/>
          <p:nvPr/>
        </p:nvSpPr>
        <p:spPr>
          <a:xfrm>
            <a:off x="8867140" y="2913380"/>
            <a:ext cx="401320" cy="2744470"/>
          </a:xfrm>
          <a:custGeom>
            <a:avLst/>
            <a:gdLst>
              <a:gd name="connsiteX0" fmla="*/ 0 w 274964"/>
              <a:gd name="connsiteY0" fmla="*/ 0 h 1639331"/>
              <a:gd name="connsiteX1" fmla="*/ 270201 w 274964"/>
              <a:gd name="connsiteY1" fmla="*/ 157163 h 1639331"/>
              <a:gd name="connsiteX2" fmla="*/ 274964 w 274964"/>
              <a:gd name="connsiteY2" fmla="*/ 1639331 h 1639331"/>
              <a:gd name="connsiteX3" fmla="*/ 0 w 274964"/>
              <a:gd name="connsiteY3" fmla="*/ 1486931 h 1639331"/>
              <a:gd name="connsiteX4" fmla="*/ 0 w 274964"/>
              <a:gd name="connsiteY4" fmla="*/ 0 h 16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64" h="1639330">
                <a:moveTo>
                  <a:pt x="0" y="0"/>
                </a:moveTo>
                <a:lnTo>
                  <a:pt x="270201" y="157163"/>
                </a:lnTo>
                <a:cubicBezTo>
                  <a:pt x="271789" y="651219"/>
                  <a:pt x="273376" y="1145275"/>
                  <a:pt x="274964" y="1639331"/>
                </a:cubicBezTo>
                <a:lnTo>
                  <a:pt x="0" y="1486931"/>
                </a:lnTo>
                <a:lnTo>
                  <a:pt x="0" y="0"/>
                </a:lnTo>
                <a:close/>
              </a:path>
            </a:pathLst>
          </a:custGeom>
          <a:solidFill>
            <a:srgbClr val="0F4DD9">
              <a:alpha val="40000"/>
            </a:srgb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76" name="组合 75"/>
          <p:cNvGrpSpPr/>
          <p:nvPr/>
        </p:nvGrpSpPr>
        <p:grpSpPr>
          <a:xfrm>
            <a:off x="7655560" y="4556760"/>
            <a:ext cx="1623695" cy="368935"/>
            <a:chOff x="4434" y="7913"/>
            <a:chExt cx="2557" cy="581"/>
          </a:xfrm>
        </p:grpSpPr>
        <p:sp>
          <p:nvSpPr>
            <p:cNvPr id="77" name="文本框 76"/>
            <p:cNvSpPr txBox="1"/>
            <p:nvPr/>
          </p:nvSpPr>
          <p:spPr>
            <a:xfrm>
              <a:off x="4434" y="7913"/>
              <a:ext cx="1055"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rPr>
                <a:t>侧棱</a:t>
              </a:r>
              <a:endParaRPr kumimoji="0" lang="zh-CN" altLang="en-US"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endParaRPr>
            </a:p>
          </p:txBody>
        </p:sp>
        <p:cxnSp>
          <p:nvCxnSpPr>
            <p:cNvPr id="78" name="直接箭头连接符 77"/>
            <p:cNvCxnSpPr/>
            <p:nvPr/>
          </p:nvCxnSpPr>
          <p:spPr>
            <a:xfrm flipH="1">
              <a:off x="5601" y="8212"/>
              <a:ext cx="1390" cy="0"/>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grpSp>
      <p:grpSp>
        <p:nvGrpSpPr>
          <p:cNvPr id="79" name="组合 78"/>
          <p:cNvGrpSpPr/>
          <p:nvPr/>
        </p:nvGrpSpPr>
        <p:grpSpPr>
          <a:xfrm>
            <a:off x="7312660" y="5412105"/>
            <a:ext cx="1784350" cy="429895"/>
            <a:chOff x="11584" y="8486"/>
            <a:chExt cx="2810" cy="677"/>
          </a:xfrm>
        </p:grpSpPr>
        <p:grpSp>
          <p:nvGrpSpPr>
            <p:cNvPr id="80" name="组合 79"/>
            <p:cNvGrpSpPr/>
            <p:nvPr/>
          </p:nvGrpSpPr>
          <p:grpSpPr>
            <a:xfrm>
              <a:off x="11584" y="8486"/>
              <a:ext cx="2810" cy="677"/>
              <a:chOff x="3084" y="6273"/>
              <a:chExt cx="2810" cy="677"/>
            </a:xfrm>
          </p:grpSpPr>
          <p:cxnSp>
            <p:nvCxnSpPr>
              <p:cNvPr id="81" name="直接箭头连接符 80"/>
              <p:cNvCxnSpPr/>
              <p:nvPr/>
            </p:nvCxnSpPr>
            <p:spPr>
              <a:xfrm flipH="1" flipV="1">
                <a:off x="4300" y="6660"/>
                <a:ext cx="1594" cy="290"/>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sp>
            <p:nvSpPr>
              <p:cNvPr id="82" name="文本框 81"/>
              <p:cNvSpPr txBox="1"/>
              <p:nvPr/>
            </p:nvSpPr>
            <p:spPr>
              <a:xfrm>
                <a:off x="3084" y="6273"/>
                <a:ext cx="1192"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zh-CN"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rPr>
                  <a:t>顶点</a:t>
                </a:r>
                <a:endParaRPr kumimoji="0" lang="zh-CN" altLang="zh-CN"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endParaRPr>
              </a:p>
            </p:txBody>
          </p:sp>
        </p:grpSp>
        <p:cxnSp>
          <p:nvCxnSpPr>
            <p:cNvPr id="83" name="直接箭头连接符 82"/>
            <p:cNvCxnSpPr/>
            <p:nvPr/>
          </p:nvCxnSpPr>
          <p:spPr>
            <a:xfrm flipH="1">
              <a:off x="12824" y="8619"/>
              <a:ext cx="702" cy="114"/>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grpSp>
      <p:grpSp>
        <p:nvGrpSpPr>
          <p:cNvPr id="84" name="组合 83"/>
          <p:cNvGrpSpPr/>
          <p:nvPr/>
        </p:nvGrpSpPr>
        <p:grpSpPr>
          <a:xfrm>
            <a:off x="7566025" y="3721100"/>
            <a:ext cx="1474470" cy="368935"/>
            <a:chOff x="3473" y="6839"/>
            <a:chExt cx="2322" cy="581"/>
          </a:xfrm>
        </p:grpSpPr>
        <p:sp>
          <p:nvSpPr>
            <p:cNvPr id="85" name="文本框 84"/>
            <p:cNvSpPr txBox="1"/>
            <p:nvPr/>
          </p:nvSpPr>
          <p:spPr>
            <a:xfrm>
              <a:off x="3473" y="6839"/>
              <a:ext cx="1192"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rPr>
                <a:t>侧面</a:t>
              </a:r>
              <a:endParaRPr kumimoji="0" lang="zh-CN" altLang="en-US" sz="2400" u="none" strike="noStrike" cap="none" spc="0" normalizeH="0" baseline="0">
                <a:ln>
                  <a:noFill/>
                </a:ln>
                <a:solidFill>
                  <a:schemeClr val="tx1"/>
                </a:solidFill>
                <a:effectLst/>
                <a:uFillTx/>
                <a:latin typeface="黑体" panose="02010609060101010101" charset="-122"/>
                <a:ea typeface="黑体" panose="02010609060101010101" charset="-122"/>
                <a:sym typeface="Arial" panose="020B0604020202020204"/>
              </a:endParaRPr>
            </a:p>
          </p:txBody>
        </p:sp>
        <p:cxnSp>
          <p:nvCxnSpPr>
            <p:cNvPr id="86" name="直接箭头连接符 85"/>
            <p:cNvCxnSpPr/>
            <p:nvPr/>
          </p:nvCxnSpPr>
          <p:spPr>
            <a:xfrm flipH="1" flipV="1">
              <a:off x="4723" y="7109"/>
              <a:ext cx="1072" cy="311"/>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grpSp>
      <p:cxnSp>
        <p:nvCxnSpPr>
          <p:cNvPr id="87" name="直接连接符 86"/>
          <p:cNvCxnSpPr/>
          <p:nvPr/>
        </p:nvCxnSpPr>
        <p:spPr>
          <a:xfrm flipH="1">
            <a:off x="9279255" y="3178175"/>
            <a:ext cx="0" cy="2484000"/>
          </a:xfrm>
          <a:prstGeom prst="line">
            <a:avLst/>
          </a:prstGeom>
          <a:ln w="50800">
            <a:solidFill>
              <a:srgbClr val="0F4DD9"/>
            </a:solidFill>
          </a:ln>
        </p:spPr>
        <p:style>
          <a:lnRef idx="1">
            <a:schemeClr val="accent1"/>
          </a:lnRef>
          <a:fillRef idx="0">
            <a:schemeClr val="accent1"/>
          </a:fillRef>
          <a:effectRef idx="0">
            <a:schemeClr val="accent1"/>
          </a:effectRef>
          <a:fontRef idx="minor">
            <a:schemeClr val="tx1"/>
          </a:fontRef>
        </p:style>
      </p:cxnSp>
      <p:sp>
        <p:nvSpPr>
          <p:cNvPr id="88" name="矩形 1024002"/>
          <p:cNvSpPr/>
          <p:nvPr/>
        </p:nvSpPr>
        <p:spPr>
          <a:xfrm>
            <a:off x="8114824" y="6121242"/>
            <a:ext cx="3225800" cy="398780"/>
          </a:xfrm>
          <a:prstGeom prst="rect">
            <a:avLst/>
          </a:prstGeom>
          <a:noFill/>
          <a:ln w="9525">
            <a:noFill/>
          </a:ln>
        </p:spPr>
        <p:txBody>
          <a:bodyPr wrap="none" anchor="ctr" anchorCtr="0">
            <a:spAutoFit/>
          </a:bodyPr>
          <a:lstStyle/>
          <a:p>
            <a:pPr algn="ctr" eaLnBrk="0" hangingPunct="0"/>
            <a:r>
              <a:rPr lang="zh-CN" altLang="en-US" sz="2000">
                <a:solidFill>
                  <a:schemeClr val="tx1"/>
                </a:solidFill>
                <a:effectLst/>
                <a:latin typeface="黑体" panose="02010609060101010101" charset="-122"/>
                <a:ea typeface="黑体" panose="02010609060101010101" charset="-122"/>
              </a:rPr>
              <a:t>棱柱</a:t>
            </a:r>
            <a:r>
              <a:rPr lang="en-US" altLang="zh-CN" sz="2000" i="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ABCDEF</a:t>
            </a:r>
            <a:r>
              <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r>
              <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r>
              <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left)">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down)">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left)">
                                      <p:cBhvr>
                                        <p:cTn id="34" dur="500"/>
                                        <p:tgtEl>
                                          <p:spTgt spid="75"/>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right)">
                                      <p:cBhvr>
                                        <p:cTn id="38" dur="5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down)">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up)">
                                      <p:cBhvr>
                                        <p:cTn id="48" dur="500"/>
                                        <p:tgtEl>
                                          <p:spTgt spid="87"/>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righ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wipe(down)">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right)">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blinds(horizontal)">
                                      <p:cBhvr>
                                        <p:cTn id="67" dur="500" fill="hold"/>
                                        <p:tgtEl>
                                          <p:spTgt spid="8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390"/>
                                        </p:tgtEl>
                                        <p:attrNameLst>
                                          <p:attrName>style.visibility</p:attrName>
                                        </p:attrNameLst>
                                      </p:cBhvr>
                                      <p:to>
                                        <p:strVal val="visible"/>
                                      </p:to>
                                    </p:set>
                                    <p:animEffect transition="in" filter="fade">
                                      <p:cBhvr>
                                        <p:cTn id="75" dur="500"/>
                                        <p:tgtEl>
                                          <p:spTgt spid="163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390" grpId="0"/>
      <p:bldP spid="8" grpId="0" animBg="1"/>
      <p:bldP spid="73" grpId="0" animBg="1"/>
      <p:bldP spid="74" grpId="0" animBg="1"/>
      <p:bldP spid="75" grpId="0" animBg="1"/>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复习旧知</a:t>
            </a:r>
            <a:endParaRPr lang="zh-CN" altLang="en-US"/>
          </a:p>
        </p:txBody>
      </p:sp>
      <p:sp>
        <p:nvSpPr>
          <p:cNvPr id="3" name="圆角矩形 2"/>
          <p:cNvSpPr/>
          <p:nvPr/>
        </p:nvSpPr>
        <p:spPr>
          <a:xfrm>
            <a:off x="692150" y="4921885"/>
            <a:ext cx="6983095" cy="1603375"/>
          </a:xfrm>
          <a:prstGeom prst="roundRect">
            <a:avLst>
              <a:gd name="adj" fmla="val 13267"/>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sp>
        <p:nvSpPr>
          <p:cNvPr id="4" name="文本框 3"/>
          <p:cNvSpPr/>
          <p:nvPr/>
        </p:nvSpPr>
        <p:spPr>
          <a:xfrm>
            <a:off x="784225" y="1168400"/>
            <a:ext cx="10565130" cy="1210945"/>
          </a:xfrm>
          <a:prstGeom prst="rect">
            <a:avLst/>
          </a:prstGeom>
          <a:noFill/>
          <a:ln w="9525">
            <a:noFill/>
          </a:ln>
        </p:spPr>
        <p:txBody>
          <a:bodyPr wrap="square" anchor="t" anchorCtr="0">
            <a:spAutoFit/>
          </a:bodyPr>
          <a:lstStyle/>
          <a:p>
            <a:pPr eaLnBrk="0" fontAlgn="auto" hangingPunct="0">
              <a:lnSpc>
                <a:spcPct val="130000"/>
              </a:lnSpc>
            </a:pPr>
            <a:r>
              <a:rPr lang="zh-CN" altLang="en-US" sz="2800">
                <a:latin typeface="黑体" panose="02010609060101010101" charset="-122"/>
                <a:ea typeface="黑体" panose="02010609060101010101" charset="-122"/>
                <a:cs typeface="黑体" panose="02010609060101010101" charset="-122"/>
              </a:rPr>
              <a:t>一般地，有一个面是多边形，其余各面都是</a:t>
            </a:r>
            <a:r>
              <a:rPr lang="zh-CN" altLang="en-US" sz="2800" b="1">
                <a:solidFill>
                  <a:srgbClr val="0F4DD9"/>
                </a:solidFill>
                <a:latin typeface="黑体" panose="02010609060101010101" charset="-122"/>
                <a:ea typeface="黑体" panose="02010609060101010101" charset="-122"/>
                <a:cs typeface="黑体" panose="02010609060101010101" charset="-122"/>
              </a:rPr>
              <a:t>有一个公共顶点</a:t>
            </a:r>
            <a:r>
              <a:rPr lang="zh-CN" altLang="en-US" sz="2800">
                <a:latin typeface="黑体" panose="02010609060101010101" charset="-122"/>
                <a:ea typeface="黑体" panose="02010609060101010101" charset="-122"/>
                <a:cs typeface="黑体" panose="02010609060101010101" charset="-122"/>
              </a:rPr>
              <a:t>的三角形，由这些面围成的多面体叫做</a:t>
            </a:r>
            <a:r>
              <a:rPr lang="zh-CN" altLang="en-US" sz="2800" b="1">
                <a:solidFill>
                  <a:srgbClr val="0F4DD9"/>
                </a:solidFill>
                <a:latin typeface="黑体" panose="02010609060101010101" charset="-122"/>
                <a:ea typeface="黑体" panose="02010609060101010101" charset="-122"/>
                <a:cs typeface="黑体" panose="02010609060101010101" charset="-122"/>
              </a:rPr>
              <a:t>棱锥</a:t>
            </a:r>
            <a:r>
              <a:rPr lang="zh-CN" altLang="en-US" sz="2800">
                <a:latin typeface="黑体" panose="02010609060101010101" charset="-122"/>
                <a:ea typeface="黑体" panose="02010609060101010101" charset="-122"/>
                <a:cs typeface="黑体" panose="02010609060101010101" charset="-122"/>
              </a:rPr>
              <a:t>．</a:t>
            </a:r>
            <a:endParaRPr lang="zh-CN" altLang="en-US" sz="2800">
              <a:latin typeface="黑体" panose="02010609060101010101" charset="-122"/>
              <a:ea typeface="黑体" panose="02010609060101010101" charset="-122"/>
              <a:cs typeface="黑体" panose="02010609060101010101" charset="-122"/>
            </a:endParaRPr>
          </a:p>
        </p:txBody>
      </p:sp>
      <p:sp>
        <p:nvSpPr>
          <p:cNvPr id="6" name="文本框 6"/>
          <p:cNvSpPr/>
          <p:nvPr/>
        </p:nvSpPr>
        <p:spPr>
          <a:xfrm>
            <a:off x="766445" y="4956810"/>
            <a:ext cx="2609215" cy="570865"/>
          </a:xfrm>
          <a:prstGeom prst="rect">
            <a:avLst/>
          </a:prstGeom>
          <a:noFill/>
          <a:ln w="34925">
            <a:noFill/>
            <a:prstDash val="dash"/>
          </a:ln>
        </p:spPr>
        <p:txBody>
          <a:bodyPr wrap="square" anchor="t" anchorCtr="0">
            <a:spAutoFit/>
          </a:bodyPr>
          <a:lstStyle/>
          <a:p>
            <a:pPr eaLnBrk="0" fontAlgn="auto" hangingPunct="0">
              <a:lnSpc>
                <a:spcPct val="120000"/>
              </a:lnSpc>
            </a:pPr>
            <a:r>
              <a:rPr lang="zh-CN" altLang="en-US" sz="2600" b="1">
                <a:solidFill>
                  <a:schemeClr val="tx1"/>
                </a:solidFill>
                <a:latin typeface="黑体" panose="02010609060101010101" charset="-122"/>
                <a:ea typeface="黑体" panose="02010609060101010101" charset="-122"/>
                <a:sym typeface="+mn-ea"/>
              </a:rPr>
              <a:t>棱柱的特点：</a:t>
            </a:r>
            <a:endParaRPr lang="zh-CN" altLang="en-US" sz="2600" b="1">
              <a:solidFill>
                <a:schemeClr val="tx1"/>
              </a:solidFill>
              <a:latin typeface="黑体" panose="02010609060101010101" charset="-122"/>
              <a:ea typeface="黑体" panose="02010609060101010101" charset="-122"/>
              <a:sym typeface="+mn-ea"/>
            </a:endParaRPr>
          </a:p>
        </p:txBody>
      </p:sp>
      <p:sp>
        <p:nvSpPr>
          <p:cNvPr id="23559" name="矩形 14"/>
          <p:cNvSpPr/>
          <p:nvPr/>
        </p:nvSpPr>
        <p:spPr>
          <a:xfrm>
            <a:off x="435610" y="2381250"/>
            <a:ext cx="6532245" cy="2330450"/>
          </a:xfrm>
          <a:prstGeom prst="rect">
            <a:avLst/>
          </a:prstGeom>
          <a:noFill/>
          <a:ln w="9525">
            <a:noFill/>
          </a:ln>
        </p:spPr>
        <p:txBody>
          <a:bodyPr wrap="square" anchor="t" anchorCtr="0">
            <a:spAutoFit/>
          </a:bodyPr>
          <a:lstStyle/>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底面：</a:t>
            </a:r>
            <a:r>
              <a:rPr lang="zh-CN" altLang="en-US" sz="2800">
                <a:solidFill>
                  <a:schemeClr val="tx1"/>
                </a:solidFill>
                <a:latin typeface="黑体" panose="02010609060101010101" charset="-122"/>
                <a:ea typeface="黑体" panose="02010609060101010101" charset="-122"/>
              </a:rPr>
              <a:t>棱锥的多边形面；</a:t>
            </a:r>
            <a:endParaRPr lang="en-US" altLang="zh-CN" sz="2800">
              <a:solidFill>
                <a:srgbClr val="0000FF"/>
              </a:solidFill>
              <a:latin typeface="黑体" panose="02010609060101010101" charset="-122"/>
              <a:ea typeface="黑体" panose="02010609060101010101" charset="-122"/>
            </a:endParaRPr>
          </a:p>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侧面：</a:t>
            </a:r>
            <a:r>
              <a:rPr lang="zh-CN" altLang="en-US" sz="2800">
                <a:solidFill>
                  <a:schemeClr val="tx1"/>
                </a:solidFill>
                <a:latin typeface="黑体" panose="02010609060101010101" charset="-122"/>
                <a:ea typeface="黑体" panose="02010609060101010101" charset="-122"/>
              </a:rPr>
              <a:t>有公共顶点的各个三角形面；</a:t>
            </a:r>
            <a:endParaRPr lang="en-US" altLang="zh-CN" sz="2800">
              <a:solidFill>
                <a:schemeClr val="tx1"/>
              </a:solidFill>
              <a:latin typeface="黑体" panose="02010609060101010101" charset="-122"/>
              <a:ea typeface="黑体" panose="02010609060101010101" charset="-122"/>
            </a:endParaRPr>
          </a:p>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侧棱：</a:t>
            </a:r>
            <a:r>
              <a:rPr lang="zh-CN" altLang="en-US" sz="2800">
                <a:solidFill>
                  <a:schemeClr val="tx1"/>
                </a:solidFill>
                <a:latin typeface="黑体" panose="02010609060101010101" charset="-122"/>
                <a:ea typeface="黑体" panose="02010609060101010101" charset="-122"/>
              </a:rPr>
              <a:t>相邻侧面的公共边；</a:t>
            </a:r>
            <a:endParaRPr lang="en-US" altLang="zh-CN" sz="2800">
              <a:solidFill>
                <a:srgbClr val="0000FF"/>
              </a:solidFill>
              <a:latin typeface="黑体" panose="02010609060101010101" charset="-122"/>
              <a:ea typeface="黑体" panose="02010609060101010101" charset="-122"/>
            </a:endParaRPr>
          </a:p>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顶点：</a:t>
            </a:r>
            <a:r>
              <a:rPr lang="zh-CN" altLang="en-US" sz="2800">
                <a:solidFill>
                  <a:schemeClr val="tx1"/>
                </a:solidFill>
                <a:latin typeface="黑体" panose="02010609060101010101" charset="-122"/>
                <a:ea typeface="黑体" panose="02010609060101010101" charset="-122"/>
              </a:rPr>
              <a:t>各侧面的公共顶点．</a:t>
            </a:r>
            <a:endParaRPr lang="zh-CN" altLang="en-US" sz="2800">
              <a:solidFill>
                <a:schemeClr val="tx1"/>
              </a:solidFill>
              <a:latin typeface="黑体" panose="02010609060101010101" charset="-122"/>
              <a:ea typeface="黑体" panose="02010609060101010101" charset="-122"/>
            </a:endParaRPr>
          </a:p>
        </p:txBody>
      </p:sp>
      <p:pic>
        <p:nvPicPr>
          <p:cNvPr id="23557" name="图片 12"/>
          <p:cNvPicPr>
            <a:picLocks noChangeAspect="1"/>
          </p:cNvPicPr>
          <p:nvPr/>
        </p:nvPicPr>
        <p:blipFill>
          <a:blip r:embed="rId1">
            <a:clrChange>
              <a:clrFrom>
                <a:srgbClr val="FFFFFF"/>
              </a:clrFrom>
              <a:clrTo>
                <a:srgbClr val="FFFFFF">
                  <a:alpha val="0"/>
                </a:srgbClr>
              </a:clrTo>
            </a:clrChange>
          </a:blip>
          <a:stretch>
            <a:fillRect/>
          </a:stretch>
        </p:blipFill>
        <p:spPr>
          <a:xfrm>
            <a:off x="7325995" y="1983740"/>
            <a:ext cx="4578350" cy="3741420"/>
          </a:xfrm>
          <a:prstGeom prst="rect">
            <a:avLst/>
          </a:prstGeom>
          <a:noFill/>
          <a:ln w="9525">
            <a:noFill/>
          </a:ln>
        </p:spPr>
      </p:pic>
      <p:sp>
        <p:nvSpPr>
          <p:cNvPr id="12" name="矩形 1024002"/>
          <p:cNvSpPr/>
          <p:nvPr/>
        </p:nvSpPr>
        <p:spPr>
          <a:xfrm>
            <a:off x="8515192" y="5538629"/>
            <a:ext cx="1859915" cy="429895"/>
          </a:xfrm>
          <a:prstGeom prst="rect">
            <a:avLst/>
          </a:prstGeom>
          <a:noFill/>
          <a:ln w="9525">
            <a:noFill/>
          </a:ln>
        </p:spPr>
        <p:txBody>
          <a:bodyPr wrap="none" anchor="ctr" anchorCtr="0">
            <a:spAutoFit/>
          </a:bodyPr>
          <a:lstStyle/>
          <a:p>
            <a:pPr algn="ctr" eaLnBrk="0" hangingPunct="0"/>
            <a:r>
              <a:rPr lang="zh-CN" altLang="en-US" sz="2200">
                <a:solidFill>
                  <a:schemeClr val="tx1"/>
                </a:solidFill>
                <a:effectLst/>
                <a:latin typeface="Times New Roman" panose="02020603050405020304" pitchFamily="18" charset="0"/>
                <a:ea typeface="黑体" panose="02010609060101010101" charset="-122"/>
                <a:cs typeface="Times New Roman" panose="02020603050405020304" pitchFamily="18" charset="0"/>
              </a:rPr>
              <a:t>棱锥</a:t>
            </a:r>
            <a:r>
              <a:rPr lang="en-US" altLang="zh-CN" sz="2200">
                <a:solidFill>
                  <a:schemeClr val="tx1"/>
                </a:solidFill>
                <a:effectLst/>
                <a:latin typeface="Times New Roman" panose="02020603050405020304" pitchFamily="18" charset="0"/>
                <a:ea typeface="黑体" panose="02010609060101010101" charset="-122"/>
                <a:cs typeface="Times New Roman" panose="02020603050405020304" pitchFamily="18" charset="0"/>
              </a:rPr>
              <a:t>S - </a:t>
            </a:r>
            <a:r>
              <a:rPr lang="en-US" altLang="zh-CN" sz="22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ABCD</a:t>
            </a:r>
            <a:endParaRPr lang="en-US" altLang="zh-CN" sz="2200" i="1">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p:txBody>
      </p:sp>
      <p:sp>
        <p:nvSpPr>
          <p:cNvPr id="13" name="文本框 6"/>
          <p:cNvSpPr/>
          <p:nvPr/>
        </p:nvSpPr>
        <p:spPr>
          <a:xfrm>
            <a:off x="2668270" y="4946650"/>
            <a:ext cx="6392545" cy="1529715"/>
          </a:xfrm>
          <a:prstGeom prst="rect">
            <a:avLst/>
          </a:prstGeom>
          <a:noFill/>
          <a:ln w="34925">
            <a:noFill/>
            <a:prstDash val="dash"/>
          </a:ln>
        </p:spPr>
        <p:txBody>
          <a:bodyPr wrap="square" anchor="t" anchorCtr="0">
            <a:spAutoFit/>
          </a:bodyPr>
          <a:lstStyle/>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cs typeface="楷体" panose="02010609060101010101" charset="-122"/>
                <a:sym typeface="+mn-ea"/>
              </a:rPr>
              <a:t>仅有一个底面且是多边形</a:t>
            </a:r>
            <a:r>
              <a:rPr lang="zh-CN" altLang="en-US" sz="2600" b="1">
                <a:solidFill>
                  <a:srgbClr val="0F4DD9"/>
                </a:solidFill>
                <a:latin typeface="黑体" panose="02010609060101010101" charset="-122"/>
                <a:ea typeface="黑体" panose="02010609060101010101" charset="-122"/>
                <a:cs typeface="楷体" panose="02010609060101010101" charset="-122"/>
              </a:rPr>
              <a:t>；</a:t>
            </a:r>
            <a:endParaRPr lang="en-US" altLang="zh-CN" sz="2600" b="1">
              <a:solidFill>
                <a:srgbClr val="0F4DD9"/>
              </a:solidFill>
              <a:latin typeface="黑体" panose="02010609060101010101" charset="-122"/>
              <a:ea typeface="黑体" panose="02010609060101010101" charset="-122"/>
              <a:cs typeface="楷体" panose="02010609060101010101" charset="-122"/>
            </a:endParaRPr>
          </a:p>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cs typeface="楷体" panose="02010609060101010101" charset="-122"/>
                <a:sym typeface="+mn-ea"/>
              </a:rPr>
              <a:t>侧面都是三角形；</a:t>
            </a:r>
            <a:endParaRPr lang="zh-CN" altLang="en-US" sz="2600" b="1">
              <a:solidFill>
                <a:srgbClr val="0F4DD9"/>
              </a:solidFill>
              <a:latin typeface="黑体" panose="02010609060101010101" charset="-122"/>
              <a:ea typeface="黑体" panose="02010609060101010101" charset="-122"/>
              <a:cs typeface="楷体" panose="02010609060101010101" charset="-122"/>
            </a:endParaRPr>
          </a:p>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cs typeface="楷体" panose="02010609060101010101" charset="-122"/>
              </a:rPr>
              <a:t>所有</a:t>
            </a:r>
            <a:r>
              <a:rPr lang="zh-CN" altLang="en-US" sz="2600" b="1">
                <a:solidFill>
                  <a:srgbClr val="0F4DD9"/>
                </a:solidFill>
                <a:latin typeface="黑体" panose="02010609060101010101" charset="-122"/>
                <a:ea typeface="黑体" panose="02010609060101010101" charset="-122"/>
                <a:cs typeface="楷体" panose="02010609060101010101" charset="-122"/>
                <a:sym typeface="+mn-ea"/>
              </a:rPr>
              <a:t>侧面有且只有一个公共顶点</a:t>
            </a:r>
            <a:r>
              <a:rPr lang="zh-CN" altLang="en-US" sz="2600" b="1">
                <a:solidFill>
                  <a:srgbClr val="0F4DD9"/>
                </a:solidFill>
                <a:latin typeface="黑体" panose="02010609060101010101" charset="-122"/>
                <a:ea typeface="黑体" panose="02010609060101010101" charset="-122"/>
                <a:cs typeface="楷体" panose="02010609060101010101" charset="-122"/>
              </a:rPr>
              <a:t>．</a:t>
            </a:r>
            <a:endParaRPr lang="zh-CN" altLang="en-US" sz="2600" b="1">
              <a:solidFill>
                <a:srgbClr val="0F4DD9"/>
              </a:solidFill>
              <a:latin typeface="黑体" panose="02010609060101010101" charset="-122"/>
              <a:ea typeface="黑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6" grpId="0"/>
      <p:bldP spid="13"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复习旧知</a:t>
            </a:r>
            <a:endParaRPr lang="zh-CN" altLang="en-US"/>
          </a:p>
        </p:txBody>
      </p:sp>
      <p:sp>
        <p:nvSpPr>
          <p:cNvPr id="8" name="圆角矩形 7"/>
          <p:cNvSpPr/>
          <p:nvPr/>
        </p:nvSpPr>
        <p:spPr>
          <a:xfrm>
            <a:off x="692150" y="4796155"/>
            <a:ext cx="7597775" cy="1603375"/>
          </a:xfrm>
          <a:prstGeom prst="roundRect">
            <a:avLst>
              <a:gd name="adj" fmla="val 17069"/>
            </a:avLst>
          </a:prstGeom>
          <a:solidFill>
            <a:srgbClr val="537AFA">
              <a:alpha val="3000"/>
            </a:srgbClr>
          </a:solidFill>
          <a:ln>
            <a:gradFill>
              <a:gsLst>
                <a:gs pos="0">
                  <a:schemeClr val="accent2"/>
                </a:gs>
                <a:gs pos="100000">
                  <a:srgbClr val="537AFA"/>
                </a:gs>
              </a:gsLst>
              <a:lin ang="12600000" scaled="0"/>
            </a:gra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sz="2400">
              <a:solidFill>
                <a:schemeClr val="tx1"/>
              </a:solidFill>
              <a:latin typeface="Times New Roman" panose="02020603050405020304" pitchFamily="18" charset="0"/>
              <a:ea typeface="黑体" panose="02010609060101010101" charset="-122"/>
            </a:endParaRPr>
          </a:p>
        </p:txBody>
      </p:sp>
      <p:sp>
        <p:nvSpPr>
          <p:cNvPr id="11" name="文本框 3"/>
          <p:cNvSpPr/>
          <p:nvPr/>
        </p:nvSpPr>
        <p:spPr>
          <a:xfrm>
            <a:off x="772795" y="1168400"/>
            <a:ext cx="10565130" cy="1210945"/>
          </a:xfrm>
          <a:prstGeom prst="rect">
            <a:avLst/>
          </a:prstGeom>
          <a:noFill/>
          <a:ln w="9525">
            <a:noFill/>
          </a:ln>
        </p:spPr>
        <p:txBody>
          <a:bodyPr wrap="square" anchor="t" anchorCtr="0">
            <a:spAutoFit/>
          </a:bodyPr>
          <a:lstStyle/>
          <a:p>
            <a:pPr eaLnBrk="0" fontAlgn="auto" hangingPunct="0">
              <a:lnSpc>
                <a:spcPct val="130000"/>
              </a:lnSpc>
            </a:pPr>
            <a:r>
              <a:rPr lang="zh-CN" altLang="en-US" sz="2800">
                <a:latin typeface="黑体" panose="02010609060101010101" charset="-122"/>
                <a:ea typeface="黑体" panose="02010609060101010101" charset="-122"/>
                <a:cs typeface="黑体" panose="02010609060101010101" charset="-122"/>
              </a:rPr>
              <a:t>用一个平行于棱各侧棱的延长线交于一点锥底面的平面去截棱锥，我们把底面和截面之间的那部分多面体叫做</a:t>
            </a:r>
            <a:r>
              <a:rPr lang="zh-CN" altLang="en-US" sz="2800" b="1">
                <a:solidFill>
                  <a:srgbClr val="0F4DD9"/>
                </a:solidFill>
                <a:latin typeface="黑体" panose="02010609060101010101" charset="-122"/>
                <a:ea typeface="黑体" panose="02010609060101010101" charset="-122"/>
                <a:cs typeface="黑体" panose="02010609060101010101" charset="-122"/>
              </a:rPr>
              <a:t>棱台</a:t>
            </a:r>
            <a:r>
              <a:rPr lang="zh-CN" altLang="en-US" sz="2800">
                <a:latin typeface="黑体" panose="02010609060101010101" charset="-122"/>
                <a:ea typeface="黑体" panose="02010609060101010101" charset="-122"/>
                <a:cs typeface="黑体" panose="02010609060101010101" charset="-122"/>
              </a:rPr>
              <a:t>．</a:t>
            </a:r>
            <a:endParaRPr lang="zh-CN" altLang="en-US" sz="2800">
              <a:latin typeface="黑体" panose="02010609060101010101" charset="-122"/>
              <a:ea typeface="黑体" panose="02010609060101010101" charset="-122"/>
              <a:cs typeface="黑体" panose="02010609060101010101" charset="-122"/>
            </a:endParaRPr>
          </a:p>
        </p:txBody>
      </p:sp>
      <p:sp>
        <p:nvSpPr>
          <p:cNvPr id="7" name="文本框 6"/>
          <p:cNvSpPr/>
          <p:nvPr/>
        </p:nvSpPr>
        <p:spPr>
          <a:xfrm>
            <a:off x="776605" y="4831080"/>
            <a:ext cx="2609215" cy="570865"/>
          </a:xfrm>
          <a:prstGeom prst="rect">
            <a:avLst/>
          </a:prstGeom>
          <a:noFill/>
          <a:ln w="34925">
            <a:noFill/>
            <a:prstDash val="dash"/>
          </a:ln>
        </p:spPr>
        <p:txBody>
          <a:bodyPr wrap="square" anchor="t" anchorCtr="0">
            <a:spAutoFit/>
          </a:bodyPr>
          <a:lstStyle/>
          <a:p>
            <a:pPr eaLnBrk="0" fontAlgn="auto" hangingPunct="0">
              <a:lnSpc>
                <a:spcPct val="120000"/>
              </a:lnSpc>
            </a:pPr>
            <a:r>
              <a:rPr lang="zh-CN" altLang="en-US" sz="2600" b="1">
                <a:solidFill>
                  <a:schemeClr val="tx1"/>
                </a:solidFill>
                <a:latin typeface="黑体" panose="02010609060101010101" charset="-122"/>
                <a:ea typeface="黑体" panose="02010609060101010101" charset="-122"/>
                <a:sym typeface="+mn-ea"/>
              </a:rPr>
              <a:t>棱台的特点：</a:t>
            </a:r>
            <a:endParaRPr lang="zh-CN" altLang="en-US" sz="2600" b="1">
              <a:solidFill>
                <a:schemeClr val="tx1"/>
              </a:solidFill>
              <a:latin typeface="黑体" panose="02010609060101010101" charset="-122"/>
              <a:ea typeface="黑体" panose="02010609060101010101" charset="-122"/>
              <a:sym typeface="+mn-ea"/>
            </a:endParaRPr>
          </a:p>
        </p:txBody>
      </p:sp>
      <p:sp>
        <p:nvSpPr>
          <p:cNvPr id="43" name="文本框 6"/>
          <p:cNvSpPr/>
          <p:nvPr/>
        </p:nvSpPr>
        <p:spPr>
          <a:xfrm>
            <a:off x="2668270" y="4822190"/>
            <a:ext cx="6392545" cy="1529715"/>
          </a:xfrm>
          <a:prstGeom prst="rect">
            <a:avLst/>
          </a:prstGeom>
          <a:noFill/>
          <a:ln w="34925">
            <a:noFill/>
            <a:prstDash val="dash"/>
          </a:ln>
        </p:spPr>
        <p:txBody>
          <a:bodyPr wrap="square" anchor="t" anchorCtr="0">
            <a:spAutoFit/>
          </a:bodyPr>
          <a:lstStyle/>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cs typeface="楷体" panose="02010609060101010101" charset="-122"/>
              </a:rPr>
              <a:t>上下底面是互相平行且相似的多边形；</a:t>
            </a:r>
            <a:endParaRPr lang="zh-CN" altLang="en-US" sz="2600" b="1">
              <a:solidFill>
                <a:srgbClr val="0F4DD9"/>
              </a:solidFill>
              <a:latin typeface="黑体" panose="02010609060101010101" charset="-122"/>
              <a:ea typeface="黑体" panose="02010609060101010101" charset="-122"/>
              <a:cs typeface="楷体" panose="02010609060101010101" charset="-122"/>
            </a:endParaRPr>
          </a:p>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cs typeface="楷体" panose="02010609060101010101" charset="-122"/>
              </a:rPr>
              <a:t>侧面都是梯形；</a:t>
            </a:r>
            <a:endParaRPr lang="zh-CN" altLang="en-US" sz="2600" b="1">
              <a:solidFill>
                <a:srgbClr val="0F4DD9"/>
              </a:solidFill>
              <a:latin typeface="黑体" panose="02010609060101010101" charset="-122"/>
              <a:ea typeface="黑体" panose="02010609060101010101" charset="-122"/>
              <a:cs typeface="楷体" panose="02010609060101010101" charset="-122"/>
            </a:endParaRPr>
          </a:p>
          <a:p>
            <a:pPr eaLnBrk="0" fontAlgn="auto" hangingPunct="0">
              <a:lnSpc>
                <a:spcPct val="120000"/>
              </a:lnSpc>
            </a:pPr>
            <a:r>
              <a:rPr lang="zh-CN" altLang="en-US" sz="2600" b="1">
                <a:solidFill>
                  <a:srgbClr val="0F4DD9"/>
                </a:solidFill>
                <a:latin typeface="黑体" panose="02010609060101010101" charset="-122"/>
                <a:ea typeface="黑体" panose="02010609060101010101" charset="-122"/>
                <a:cs typeface="楷体" panose="02010609060101010101" charset="-122"/>
              </a:rPr>
              <a:t>各侧棱的延长线交于一点．</a:t>
            </a:r>
            <a:endParaRPr lang="zh-CN" altLang="en-US" sz="2600" b="1">
              <a:solidFill>
                <a:srgbClr val="0F4DD9"/>
              </a:solidFill>
              <a:latin typeface="黑体" panose="02010609060101010101" charset="-122"/>
              <a:ea typeface="黑体" panose="02010609060101010101" charset="-122"/>
              <a:cs typeface="楷体" panose="02010609060101010101" charset="-122"/>
            </a:endParaRPr>
          </a:p>
        </p:txBody>
      </p:sp>
      <p:sp>
        <p:nvSpPr>
          <p:cNvPr id="5" name="矩形 14"/>
          <p:cNvSpPr/>
          <p:nvPr/>
        </p:nvSpPr>
        <p:spPr>
          <a:xfrm>
            <a:off x="425450" y="2358390"/>
            <a:ext cx="8216265" cy="2330450"/>
          </a:xfrm>
          <a:prstGeom prst="rect">
            <a:avLst/>
          </a:prstGeom>
          <a:noFill/>
          <a:ln w="9525">
            <a:noFill/>
          </a:ln>
        </p:spPr>
        <p:txBody>
          <a:bodyPr wrap="square" anchor="t" anchorCtr="0">
            <a:spAutoFit/>
          </a:bodyPr>
          <a:lstStyle/>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底面：</a:t>
            </a:r>
            <a:r>
              <a:rPr lang="zh-CN" altLang="en-US" sz="2800">
                <a:solidFill>
                  <a:schemeClr val="tx1"/>
                </a:solidFill>
                <a:latin typeface="黑体" panose="02010609060101010101" charset="-122"/>
                <a:ea typeface="黑体" panose="02010609060101010101" charset="-122"/>
              </a:rPr>
              <a:t>原棱锥的底面</a:t>
            </a:r>
            <a:r>
              <a:rPr lang="en-US" altLang="zh-CN" sz="2800">
                <a:solidFill>
                  <a:srgbClr val="FF7F3F"/>
                </a:solidFill>
                <a:latin typeface="黑体" panose="02010609060101010101" charset="-122"/>
                <a:ea typeface="黑体" panose="02010609060101010101" charset="-122"/>
              </a:rPr>
              <a:t>(</a:t>
            </a:r>
            <a:r>
              <a:rPr lang="zh-CN" altLang="en-US" sz="2800">
                <a:solidFill>
                  <a:srgbClr val="FF7F3F"/>
                </a:solidFill>
                <a:latin typeface="黑体" panose="02010609060101010101" charset="-122"/>
                <a:ea typeface="黑体" panose="02010609060101010101" charset="-122"/>
              </a:rPr>
              <a:t>下底面</a:t>
            </a:r>
            <a:r>
              <a:rPr lang="en-US" altLang="zh-CN" sz="2800">
                <a:solidFill>
                  <a:srgbClr val="FF7F3F"/>
                </a:solidFill>
                <a:latin typeface="黑体" panose="02010609060101010101" charset="-122"/>
                <a:ea typeface="黑体" panose="02010609060101010101" charset="-122"/>
              </a:rPr>
              <a:t>)</a:t>
            </a:r>
            <a:r>
              <a:rPr lang="zh-CN" altLang="en-US" sz="2800">
                <a:solidFill>
                  <a:schemeClr val="tx1"/>
                </a:solidFill>
                <a:latin typeface="黑体" panose="02010609060101010101" charset="-122"/>
                <a:ea typeface="黑体" panose="02010609060101010101" charset="-122"/>
              </a:rPr>
              <a:t>和截面</a:t>
            </a:r>
            <a:r>
              <a:rPr lang="en-US" altLang="zh-CN" sz="2800">
                <a:solidFill>
                  <a:srgbClr val="FF7F3F"/>
                </a:solidFill>
                <a:latin typeface="黑体" panose="02010609060101010101" charset="-122"/>
                <a:ea typeface="黑体" panose="02010609060101010101" charset="-122"/>
                <a:sym typeface="+mn-ea"/>
              </a:rPr>
              <a:t>(</a:t>
            </a:r>
            <a:r>
              <a:rPr lang="zh-CN" altLang="zh-CN" sz="2800">
                <a:solidFill>
                  <a:srgbClr val="FF7F3F"/>
                </a:solidFill>
                <a:latin typeface="黑体" panose="02010609060101010101" charset="-122"/>
                <a:ea typeface="黑体" panose="02010609060101010101" charset="-122"/>
                <a:sym typeface="+mn-ea"/>
              </a:rPr>
              <a:t>上</a:t>
            </a:r>
            <a:r>
              <a:rPr lang="zh-CN" altLang="en-US" sz="2800">
                <a:solidFill>
                  <a:srgbClr val="FF7F3F"/>
                </a:solidFill>
                <a:latin typeface="黑体" panose="02010609060101010101" charset="-122"/>
                <a:ea typeface="黑体" panose="02010609060101010101" charset="-122"/>
                <a:sym typeface="+mn-ea"/>
              </a:rPr>
              <a:t>底面</a:t>
            </a:r>
            <a:r>
              <a:rPr lang="en-US" altLang="zh-CN" sz="2800">
                <a:solidFill>
                  <a:srgbClr val="FF7F3F"/>
                </a:solidFill>
                <a:latin typeface="黑体" panose="02010609060101010101" charset="-122"/>
                <a:ea typeface="黑体" panose="02010609060101010101" charset="-122"/>
                <a:sym typeface="+mn-ea"/>
              </a:rPr>
              <a:t>)</a:t>
            </a:r>
            <a:r>
              <a:rPr lang="zh-CN" altLang="en-US" sz="2800">
                <a:solidFill>
                  <a:schemeClr val="tx1"/>
                </a:solidFill>
                <a:latin typeface="黑体" panose="02010609060101010101" charset="-122"/>
                <a:ea typeface="黑体" panose="02010609060101010101" charset="-122"/>
              </a:rPr>
              <a:t>；</a:t>
            </a:r>
            <a:endParaRPr lang="en-US" altLang="zh-CN" sz="2800">
              <a:solidFill>
                <a:srgbClr val="0000FF"/>
              </a:solidFill>
              <a:latin typeface="黑体" panose="02010609060101010101" charset="-122"/>
              <a:ea typeface="黑体" panose="02010609060101010101" charset="-122"/>
            </a:endParaRPr>
          </a:p>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侧面：</a:t>
            </a:r>
            <a:r>
              <a:rPr sz="2800">
                <a:latin typeface="黑体" panose="02010609060101010101" charset="-122"/>
                <a:ea typeface="黑体" panose="02010609060101010101" charset="-122"/>
                <a:cs typeface="黑体" panose="02010609060101010101" charset="-122"/>
                <a:sym typeface="+mn-ea"/>
              </a:rPr>
              <a:t>其余各面</a:t>
            </a:r>
            <a:r>
              <a:rPr lang="zh-CN" altLang="en-US" sz="2800">
                <a:solidFill>
                  <a:schemeClr val="tx1"/>
                </a:solidFill>
                <a:latin typeface="黑体" panose="02010609060101010101" charset="-122"/>
                <a:ea typeface="黑体" panose="02010609060101010101" charset="-122"/>
              </a:rPr>
              <a:t>；</a:t>
            </a:r>
            <a:endParaRPr lang="en-US" altLang="zh-CN" sz="2800">
              <a:solidFill>
                <a:schemeClr val="tx1"/>
              </a:solidFill>
              <a:latin typeface="黑体" panose="02010609060101010101" charset="-122"/>
              <a:ea typeface="黑体" panose="02010609060101010101" charset="-122"/>
            </a:endParaRPr>
          </a:p>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侧棱：</a:t>
            </a:r>
            <a:r>
              <a:rPr lang="zh-CN" altLang="en-US" sz="2800">
                <a:solidFill>
                  <a:schemeClr val="tx1"/>
                </a:solidFill>
                <a:latin typeface="黑体" panose="02010609060101010101" charset="-122"/>
                <a:ea typeface="黑体" panose="02010609060101010101" charset="-122"/>
              </a:rPr>
              <a:t>相邻侧面的公共边；</a:t>
            </a:r>
            <a:endParaRPr lang="en-US" altLang="zh-CN" sz="2800">
              <a:solidFill>
                <a:srgbClr val="0000FF"/>
              </a:solidFill>
              <a:latin typeface="黑体" panose="02010609060101010101" charset="-122"/>
              <a:ea typeface="黑体" panose="02010609060101010101" charset="-122"/>
            </a:endParaRPr>
          </a:p>
          <a:p>
            <a:pPr eaLnBrk="0" fontAlgn="auto" hangingPunct="0">
              <a:lnSpc>
                <a:spcPct val="130000"/>
              </a:lnSpc>
            </a:pPr>
            <a:r>
              <a:rPr lang="zh-CN" altLang="en-US" sz="2800">
                <a:ln>
                  <a:noFill/>
                </a:ln>
                <a:solidFill>
                  <a:srgbClr val="0000FF"/>
                </a:solidFill>
                <a:effectLst/>
                <a:uFillTx/>
                <a:latin typeface="黑体" panose="02010609060101010101" charset="-122"/>
                <a:ea typeface="黑体" panose="02010609060101010101" charset="-122"/>
                <a:cs typeface="黑体" panose="02010609060101010101" charset="-122"/>
                <a:sym typeface="微软雅黑" panose="020B0503020204020204" charset="-122"/>
              </a:rPr>
              <a:t>★</a:t>
            </a:r>
            <a:r>
              <a:rPr lang="zh-CN" altLang="en-US" sz="2800" b="1">
                <a:solidFill>
                  <a:srgbClr val="FF7F3F"/>
                </a:solidFill>
                <a:latin typeface="黑体" panose="02010609060101010101" charset="-122"/>
                <a:ea typeface="黑体" panose="02010609060101010101" charset="-122"/>
              </a:rPr>
              <a:t>顶点：</a:t>
            </a:r>
            <a:r>
              <a:rPr lang="zh-CN" altLang="en-US" sz="2800">
                <a:solidFill>
                  <a:schemeClr val="tx1"/>
                </a:solidFill>
                <a:latin typeface="黑体" panose="02010609060101010101" charset="-122"/>
                <a:ea typeface="黑体" panose="02010609060101010101" charset="-122"/>
              </a:rPr>
              <a:t>各侧面的公共顶点．</a:t>
            </a:r>
            <a:endParaRPr lang="zh-CN" altLang="en-US" sz="2800">
              <a:solidFill>
                <a:schemeClr val="tx1"/>
              </a:solidFill>
              <a:latin typeface="黑体" panose="02010609060101010101" charset="-122"/>
              <a:ea typeface="黑体" panose="02010609060101010101" charset="-122"/>
            </a:endParaRPr>
          </a:p>
        </p:txBody>
      </p:sp>
      <p:sp>
        <p:nvSpPr>
          <p:cNvPr id="9" name="矩形 80"/>
          <p:cNvSpPr/>
          <p:nvPr/>
        </p:nvSpPr>
        <p:spPr>
          <a:xfrm>
            <a:off x="8502650" y="4176395"/>
            <a:ext cx="2664460" cy="736600"/>
          </a:xfrm>
          <a:custGeom>
            <a:avLst/>
            <a:gdLst>
              <a:gd name="connsiteX0" fmla="*/ 628650 w 1882303"/>
              <a:gd name="connsiteY0" fmla="*/ 0 h 487397"/>
              <a:gd name="connsiteX1" fmla="*/ 1882303 w 1882303"/>
              <a:gd name="connsiteY1" fmla="*/ 4763 h 487397"/>
              <a:gd name="connsiteX2" fmla="*/ 1256034 w 1882303"/>
              <a:gd name="connsiteY2" fmla="*/ 487397 h 487397"/>
              <a:gd name="connsiteX3" fmla="*/ 0 w 1882303"/>
              <a:gd name="connsiteY3" fmla="*/ 485015 h 487397"/>
              <a:gd name="connsiteX4" fmla="*/ 628650 w 1882303"/>
              <a:gd name="connsiteY4" fmla="*/ 0 h 48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303" h="487397">
                <a:moveTo>
                  <a:pt x="628650" y="0"/>
                </a:moveTo>
                <a:lnTo>
                  <a:pt x="1882303" y="4763"/>
                </a:lnTo>
                <a:lnTo>
                  <a:pt x="1256034" y="487397"/>
                </a:lnTo>
                <a:lnTo>
                  <a:pt x="0" y="485015"/>
                </a:lnTo>
                <a:lnTo>
                  <a:pt x="628650" y="0"/>
                </a:lnTo>
                <a:close/>
              </a:path>
            </a:pathLst>
          </a:custGeom>
          <a:gradFill flip="none" rotWithShape="1">
            <a:gsLst>
              <a:gs pos="0">
                <a:srgbClr val="0F4DD9"/>
              </a:gs>
              <a:gs pos="50000">
                <a:srgbClr val="0F4DD9">
                  <a:alpha val="84000"/>
                </a:srgbClr>
              </a:gs>
              <a:gs pos="100000">
                <a:srgbClr val="0F4DD9">
                  <a:alpha val="46000"/>
                </a:srgbClr>
              </a:gs>
            </a:gsLst>
            <a:lin ang="16200000" scaled="1"/>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 name="矩形 80"/>
          <p:cNvSpPr/>
          <p:nvPr/>
        </p:nvSpPr>
        <p:spPr>
          <a:xfrm>
            <a:off x="10151745" y="3290570"/>
            <a:ext cx="1016000" cy="1624330"/>
          </a:xfrm>
          <a:custGeom>
            <a:avLst/>
            <a:gdLst>
              <a:gd name="connsiteX0" fmla="*/ 0 w 2068389"/>
              <a:gd name="connsiteY0" fmla="*/ 238006 h 1075273"/>
              <a:gd name="connsiteX1" fmla="*/ 917417 w 2068389"/>
              <a:gd name="connsiteY1" fmla="*/ 0 h 1075273"/>
              <a:gd name="connsiteX2" fmla="*/ 2068389 w 2068389"/>
              <a:gd name="connsiteY2" fmla="*/ 592118 h 1075273"/>
              <a:gd name="connsiteX3" fmla="*/ 270261 w 2068389"/>
              <a:gd name="connsiteY3" fmla="*/ 1075273 h 1075273"/>
              <a:gd name="connsiteX4" fmla="*/ 0 w 2068389"/>
              <a:gd name="connsiteY4" fmla="*/ 238006 h 107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389" h="1075273">
                <a:moveTo>
                  <a:pt x="0" y="238006"/>
                </a:moveTo>
                <a:lnTo>
                  <a:pt x="917417" y="0"/>
                </a:lnTo>
                <a:lnTo>
                  <a:pt x="2068389" y="592118"/>
                </a:lnTo>
                <a:lnTo>
                  <a:pt x="270261" y="1075273"/>
                </a:lnTo>
                <a:lnTo>
                  <a:pt x="0" y="238006"/>
                </a:lnTo>
                <a:close/>
              </a:path>
            </a:pathLst>
          </a:custGeom>
          <a:gradFill flip="none" rotWithShape="1">
            <a:gsLst>
              <a:gs pos="0">
                <a:srgbClr val="FF7F3F"/>
              </a:gs>
              <a:gs pos="50000">
                <a:srgbClr val="FF7F3F">
                  <a:alpha val="50000"/>
                </a:srgbClr>
              </a:gs>
              <a:gs pos="100000">
                <a:srgbClr val="FF7F3F">
                  <a:alpha val="50000"/>
                </a:srgbClr>
              </a:gs>
            </a:gsLst>
            <a:lin ang="5400000" scaled="1"/>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 name="矩形 80"/>
          <p:cNvSpPr/>
          <p:nvPr/>
        </p:nvSpPr>
        <p:spPr>
          <a:xfrm>
            <a:off x="9282430" y="3307080"/>
            <a:ext cx="1287145" cy="343535"/>
          </a:xfrm>
          <a:custGeom>
            <a:avLst/>
            <a:gdLst>
              <a:gd name="connsiteX0" fmla="*/ 628650 w 1882303"/>
              <a:gd name="connsiteY0" fmla="*/ 0 h 487397"/>
              <a:gd name="connsiteX1" fmla="*/ 1882303 w 1882303"/>
              <a:gd name="connsiteY1" fmla="*/ 4763 h 487397"/>
              <a:gd name="connsiteX2" fmla="*/ 1256034 w 1882303"/>
              <a:gd name="connsiteY2" fmla="*/ 487397 h 487397"/>
              <a:gd name="connsiteX3" fmla="*/ 0 w 1882303"/>
              <a:gd name="connsiteY3" fmla="*/ 485015 h 487397"/>
              <a:gd name="connsiteX4" fmla="*/ 628650 w 1882303"/>
              <a:gd name="connsiteY4" fmla="*/ 0 h 48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303" h="487397">
                <a:moveTo>
                  <a:pt x="628650" y="0"/>
                </a:moveTo>
                <a:lnTo>
                  <a:pt x="1882303" y="4763"/>
                </a:lnTo>
                <a:lnTo>
                  <a:pt x="1256034" y="487397"/>
                </a:lnTo>
                <a:lnTo>
                  <a:pt x="0" y="485015"/>
                </a:lnTo>
                <a:lnTo>
                  <a:pt x="628650" y="0"/>
                </a:lnTo>
                <a:close/>
              </a:path>
            </a:pathLst>
          </a:custGeom>
          <a:gradFill flip="none" rotWithShape="1">
            <a:gsLst>
              <a:gs pos="0">
                <a:srgbClr val="0F4DD9"/>
              </a:gs>
              <a:gs pos="50000">
                <a:srgbClr val="0F4DD9"/>
              </a:gs>
              <a:gs pos="100000">
                <a:srgbClr val="0F4DD9">
                  <a:alpha val="63000"/>
                </a:srgbClr>
              </a:gs>
            </a:gsLst>
            <a:lin ang="16200000" scaled="1"/>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16" name="直接连接符 15"/>
          <p:cNvCxnSpPr/>
          <p:nvPr/>
        </p:nvCxnSpPr>
        <p:spPr>
          <a:xfrm flipH="1">
            <a:off x="8493125" y="4916805"/>
            <a:ext cx="1788160" cy="0"/>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17" name="文本框 15"/>
              <p:cNvSpPr txBox="1"/>
              <p:nvPr/>
            </p:nvSpPr>
            <p:spPr>
              <a:xfrm>
                <a:off x="8395970" y="4942840"/>
                <a:ext cx="313055"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zh-CN" altLang="en-US" sz="20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𝑨</m:t>
                      </m:r>
                    </m:oMath>
                  </m:oMathPara>
                </a14:m>
                <a:endParaRPr kumimoji="0" lang="zh-CN" altLang="en-US" sz="20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17" name="文本框 15"/>
              <p:cNvSpPr txBox="1">
                <a:spLocks noRot="1" noChangeAspect="1" noMove="1" noResize="1" noEditPoints="1" noAdjustHandles="1" noChangeArrowheads="1" noChangeShapeType="1" noTextEdit="1"/>
              </p:cNvSpPr>
              <p:nvPr/>
            </p:nvSpPr>
            <p:spPr>
              <a:xfrm>
                <a:off x="8395970" y="4942840"/>
                <a:ext cx="313055" cy="307975"/>
              </a:xfrm>
              <a:prstGeom prst="rect">
                <a:avLst/>
              </a:prstGeom>
              <a:blipFill rotWithShape="1">
                <a:blip r:embed="rId1"/>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p:cxnSp>
        <p:nvCxnSpPr>
          <p:cNvPr id="18" name="直接箭头连接符 17"/>
          <p:cNvCxnSpPr/>
          <p:nvPr/>
        </p:nvCxnSpPr>
        <p:spPr>
          <a:xfrm flipV="1">
            <a:off x="10709910" y="3373120"/>
            <a:ext cx="514350" cy="524510"/>
          </a:xfrm>
          <a:prstGeom prst="straightConnector1">
            <a:avLst/>
          </a:prstGeom>
          <a:noFill/>
          <a:ln w="1905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sp>
        <p:nvSpPr>
          <p:cNvPr id="19" name="文本框 18"/>
          <p:cNvSpPr txBox="1"/>
          <p:nvPr/>
        </p:nvSpPr>
        <p:spPr>
          <a:xfrm>
            <a:off x="11064875" y="2993390"/>
            <a:ext cx="739775" cy="3689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chemeClr val="tx1"/>
                </a:solidFill>
                <a:effectLst/>
                <a:uFillTx/>
                <a:sym typeface="Arial" panose="020B0604020202020204"/>
              </a:rPr>
              <a:t>侧面</a:t>
            </a:r>
            <a:endParaRPr kumimoji="0" lang="zh-CN" altLang="en-US" sz="2400" u="none" strike="noStrike" cap="none" spc="0" normalizeH="0" baseline="0">
              <a:ln>
                <a:noFill/>
              </a:ln>
              <a:solidFill>
                <a:schemeClr val="tx1"/>
              </a:solidFill>
              <a:effectLst/>
              <a:uFillTx/>
              <a:sym typeface="Arial" panose="020B0604020202020204"/>
            </a:endParaRPr>
          </a:p>
        </p:txBody>
      </p:sp>
      <p:cxnSp>
        <p:nvCxnSpPr>
          <p:cNvPr id="20" name="直接连接符 19"/>
          <p:cNvCxnSpPr/>
          <p:nvPr/>
        </p:nvCxnSpPr>
        <p:spPr>
          <a:xfrm flipH="1">
            <a:off x="9387205" y="4180205"/>
            <a:ext cx="1788160" cy="0"/>
          </a:xfrm>
          <a:prstGeom prst="line">
            <a:avLst/>
          </a:prstGeom>
          <a:noFill/>
          <a:ln w="28575" cap="flat">
            <a:solidFill>
              <a:schemeClr val="tx1"/>
            </a:solidFill>
            <a:prstDash val="dash"/>
            <a:miter lim="800000"/>
          </a:ln>
        </p:spPr>
        <p:style>
          <a:lnRef idx="0">
            <a:scrgbClr r="0" g="0" b="0"/>
          </a:lnRef>
          <a:fillRef idx="0">
            <a:scrgbClr r="0" g="0" b="0"/>
          </a:fillRef>
          <a:effectRef idx="0">
            <a:scrgbClr r="0" g="0" b="0"/>
          </a:effectRef>
          <a:fontRef idx="none"/>
        </p:style>
      </p:cxnSp>
      <p:cxnSp>
        <p:nvCxnSpPr>
          <p:cNvPr id="21" name="直接连接符 20"/>
          <p:cNvCxnSpPr/>
          <p:nvPr/>
        </p:nvCxnSpPr>
        <p:spPr>
          <a:xfrm flipH="1">
            <a:off x="8493125" y="4180205"/>
            <a:ext cx="894715" cy="736600"/>
          </a:xfrm>
          <a:prstGeom prst="line">
            <a:avLst/>
          </a:prstGeom>
          <a:noFill/>
          <a:ln w="28575" cap="flat">
            <a:solidFill>
              <a:schemeClr val="tx1"/>
            </a:solidFill>
            <a:prstDash val="dash"/>
            <a:miter lim="800000"/>
          </a:ln>
        </p:spPr>
        <p:style>
          <a:lnRef idx="0">
            <a:scrgbClr r="0" g="0" b="0"/>
          </a:lnRef>
          <a:fillRef idx="0">
            <a:scrgbClr r="0" g="0" b="0"/>
          </a:fillRef>
          <a:effectRef idx="0">
            <a:scrgbClr r="0" g="0" b="0"/>
          </a:effectRef>
          <a:fontRef idx="none"/>
        </p:style>
      </p:cxnSp>
      <p:cxnSp>
        <p:nvCxnSpPr>
          <p:cNvPr id="22" name="直接连接符 21"/>
          <p:cNvCxnSpPr/>
          <p:nvPr/>
        </p:nvCxnSpPr>
        <p:spPr>
          <a:xfrm flipH="1">
            <a:off x="10281285" y="4180205"/>
            <a:ext cx="894715" cy="736600"/>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23" name="直接连接符 22"/>
          <p:cNvCxnSpPr>
            <a:endCxn id="15" idx="0"/>
          </p:cNvCxnSpPr>
          <p:nvPr/>
        </p:nvCxnSpPr>
        <p:spPr>
          <a:xfrm flipH="1">
            <a:off x="9711690" y="2389505"/>
            <a:ext cx="306705" cy="917575"/>
          </a:xfrm>
          <a:prstGeom prst="line">
            <a:avLst/>
          </a:prstGeom>
          <a:noFill/>
          <a:ln w="25400" cap="flat">
            <a:solidFill>
              <a:srgbClr val="0F4DD9"/>
            </a:solidFill>
            <a:prstDash val="dash"/>
            <a:miter lim="800000"/>
          </a:ln>
        </p:spPr>
        <p:style>
          <a:lnRef idx="0">
            <a:scrgbClr r="0" g="0" b="0"/>
          </a:lnRef>
          <a:fillRef idx="0">
            <a:scrgbClr r="0" g="0" b="0"/>
          </a:fillRef>
          <a:effectRef idx="0">
            <a:scrgbClr r="0" g="0" b="0"/>
          </a:effectRef>
          <a:fontRef idx="none"/>
        </p:style>
      </p:cxnSp>
      <p:cxnSp>
        <p:nvCxnSpPr>
          <p:cNvPr id="24" name="直接连接符 23"/>
          <p:cNvCxnSpPr/>
          <p:nvPr/>
        </p:nvCxnSpPr>
        <p:spPr>
          <a:xfrm flipH="1">
            <a:off x="8502015" y="3642360"/>
            <a:ext cx="765175" cy="1274445"/>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25" name="直接连接符 24"/>
          <p:cNvCxnSpPr/>
          <p:nvPr/>
        </p:nvCxnSpPr>
        <p:spPr>
          <a:xfrm>
            <a:off x="10147935" y="3630930"/>
            <a:ext cx="133985" cy="1285240"/>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26" name="直接连接符 25"/>
          <p:cNvCxnSpPr/>
          <p:nvPr/>
        </p:nvCxnSpPr>
        <p:spPr>
          <a:xfrm>
            <a:off x="10588625" y="3275330"/>
            <a:ext cx="588010" cy="913765"/>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27" name="文本框 34"/>
              <p:cNvSpPr txBox="1"/>
              <p:nvPr/>
            </p:nvSpPr>
            <p:spPr>
              <a:xfrm>
                <a:off x="10106660" y="4908550"/>
                <a:ext cx="327025"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0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𝑩</m:t>
                      </m:r>
                    </m:oMath>
                  </m:oMathPara>
                </a14:m>
                <a:endParaRPr kumimoji="0" lang="en-US" altLang="zh-CN" sz="20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27" name="文本框 34"/>
              <p:cNvSpPr txBox="1">
                <a:spLocks noRot="1" noChangeAspect="1" noMove="1" noResize="1" noEditPoints="1" noAdjustHandles="1" noChangeArrowheads="1" noChangeShapeType="1" noTextEdit="1"/>
              </p:cNvSpPr>
              <p:nvPr/>
            </p:nvSpPr>
            <p:spPr>
              <a:xfrm>
                <a:off x="10106660" y="4908550"/>
                <a:ext cx="327025" cy="307975"/>
              </a:xfrm>
              <a:prstGeom prst="rect">
                <a:avLst/>
              </a:prstGeom>
              <a:blipFill rotWithShape="1">
                <a:blip r:embed="rId2"/>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文本框 35"/>
              <p:cNvSpPr txBox="1"/>
              <p:nvPr/>
            </p:nvSpPr>
            <p:spPr>
              <a:xfrm>
                <a:off x="11194415" y="3916680"/>
                <a:ext cx="294640"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0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𝑪</m:t>
                      </m:r>
                    </m:oMath>
                  </m:oMathPara>
                </a14:m>
                <a:endParaRPr kumimoji="0" lang="en-US" altLang="zh-CN" sz="20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28" name="文本框 35"/>
              <p:cNvSpPr txBox="1">
                <a:spLocks noRot="1" noChangeAspect="1" noMove="1" noResize="1" noEditPoints="1" noAdjustHandles="1" noChangeArrowheads="1" noChangeShapeType="1" noTextEdit="1"/>
              </p:cNvSpPr>
              <p:nvPr/>
            </p:nvSpPr>
            <p:spPr>
              <a:xfrm>
                <a:off x="11194415" y="3916680"/>
                <a:ext cx="294640" cy="307975"/>
              </a:xfrm>
              <a:prstGeom prst="rect">
                <a:avLst/>
              </a:prstGeom>
              <a:blipFill rotWithShape="1">
                <a:blip r:embed="rId3"/>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36"/>
              <p:cNvSpPr txBox="1"/>
              <p:nvPr/>
            </p:nvSpPr>
            <p:spPr>
              <a:xfrm>
                <a:off x="9468485" y="3886200"/>
                <a:ext cx="335915"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0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𝑫</m:t>
                      </m:r>
                    </m:oMath>
                  </m:oMathPara>
                </a14:m>
                <a:endParaRPr kumimoji="0" lang="en-US" altLang="zh-CN" sz="20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29" name="文本框 36"/>
              <p:cNvSpPr txBox="1">
                <a:spLocks noRot="1" noChangeAspect="1" noMove="1" noResize="1" noEditPoints="1" noAdjustHandles="1" noChangeArrowheads="1" noChangeShapeType="1" noTextEdit="1"/>
              </p:cNvSpPr>
              <p:nvPr/>
            </p:nvSpPr>
            <p:spPr>
              <a:xfrm>
                <a:off x="9468485" y="3886200"/>
                <a:ext cx="335915" cy="307975"/>
              </a:xfrm>
              <a:prstGeom prst="rect">
                <a:avLst/>
              </a:prstGeom>
              <a:blipFill rotWithShape="1">
                <a:blip r:embed="rId4"/>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37"/>
              <p:cNvSpPr txBox="1"/>
              <p:nvPr/>
            </p:nvSpPr>
            <p:spPr>
              <a:xfrm>
                <a:off x="10066020" y="2143760"/>
                <a:ext cx="276860"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000" b="1" i="1" u="none" strike="noStrike" cap="none" spc="0" normalizeH="0" baseline="0" smtClean="0">
                          <a:ln>
                            <a:noFill/>
                          </a:ln>
                          <a:solidFill>
                            <a:srgbClr val="000000"/>
                          </a:solidFill>
                          <a:effectLst/>
                          <a:uFillTx/>
                          <a:latin typeface="Cambria Math" panose="02040503050406030204" pitchFamily="18" charset="0"/>
                          <a:cs typeface="Cambria Math" panose="02040503050406030204" pitchFamily="18" charset="0"/>
                          <a:sym typeface="Arial" panose="020B0604020202020204"/>
                        </a:rPr>
                        <m:t>𝑺</m:t>
                      </m:r>
                    </m:oMath>
                  </m:oMathPara>
                </a14:m>
                <a:endParaRPr kumimoji="0" lang="en-US" altLang="zh-CN" sz="2000" b="1" i="1" u="none" strike="noStrike" cap="none" spc="0" normalizeH="0" baseline="0" smtClean="0">
                  <a:ln>
                    <a:noFill/>
                  </a:ln>
                  <a:solidFill>
                    <a:srgbClr val="000000"/>
                  </a:solidFill>
                  <a:effectLst/>
                  <a:uFillTx/>
                  <a:latin typeface="Cambria Math" panose="02040503050406030204" pitchFamily="18" charset="0"/>
                  <a:sym typeface="Arial" panose="020B0604020202020204"/>
                </a:endParaRPr>
              </a:p>
            </p:txBody>
          </p:sp>
        </mc:Choice>
        <mc:Fallback>
          <p:sp>
            <p:nvSpPr>
              <p:cNvPr id="30" name="文本框 37"/>
              <p:cNvSpPr txBox="1">
                <a:spLocks noRot="1" noChangeAspect="1" noMove="1" noResize="1" noEditPoints="1" noAdjustHandles="1" noChangeArrowheads="1" noChangeShapeType="1" noTextEdit="1"/>
              </p:cNvSpPr>
              <p:nvPr/>
            </p:nvSpPr>
            <p:spPr>
              <a:xfrm>
                <a:off x="10066020" y="2143760"/>
                <a:ext cx="276860" cy="307975"/>
              </a:xfrm>
              <a:prstGeom prst="rect">
                <a:avLst/>
              </a:prstGeom>
              <a:blipFill rotWithShape="1">
                <a:blip r:embed="rId5"/>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p:cxnSp>
        <p:nvCxnSpPr>
          <p:cNvPr id="35" name="直接箭头连接符 34"/>
          <p:cNvCxnSpPr>
            <a:endCxn id="36" idx="2"/>
          </p:cNvCxnSpPr>
          <p:nvPr/>
        </p:nvCxnSpPr>
        <p:spPr>
          <a:xfrm flipH="1" flipV="1">
            <a:off x="9167495" y="2724150"/>
            <a:ext cx="581660" cy="800735"/>
          </a:xfrm>
          <a:prstGeom prst="straightConnector1">
            <a:avLst/>
          </a:prstGeom>
          <a:noFill/>
          <a:ln w="1905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sp>
        <p:nvSpPr>
          <p:cNvPr id="36" name="文本框 35"/>
          <p:cNvSpPr txBox="1"/>
          <p:nvPr/>
        </p:nvSpPr>
        <p:spPr>
          <a:xfrm>
            <a:off x="8629650" y="2354580"/>
            <a:ext cx="1075055" cy="3689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chemeClr val="tx1"/>
                </a:solidFill>
                <a:effectLst/>
                <a:uFillTx/>
                <a:sym typeface="Arial" panose="020B0604020202020204"/>
              </a:rPr>
              <a:t>上底面</a:t>
            </a:r>
            <a:endParaRPr kumimoji="0" lang="zh-CN" altLang="en-US" sz="2400" u="none" strike="noStrike" cap="none" spc="0" normalizeH="0" baseline="0">
              <a:ln>
                <a:noFill/>
              </a:ln>
              <a:solidFill>
                <a:schemeClr val="tx1"/>
              </a:solidFill>
              <a:effectLst/>
              <a:uFillTx/>
              <a:sym typeface="Arial" panose="020B0604020202020204"/>
            </a:endParaRPr>
          </a:p>
        </p:txBody>
      </p:sp>
      <p:sp>
        <p:nvSpPr>
          <p:cNvPr id="37" name="文本框 36"/>
          <p:cNvSpPr txBox="1"/>
          <p:nvPr/>
        </p:nvSpPr>
        <p:spPr>
          <a:xfrm>
            <a:off x="8733790" y="5241290"/>
            <a:ext cx="1062355" cy="3689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chemeClr val="tx1"/>
                </a:solidFill>
                <a:effectLst/>
                <a:uFillTx/>
                <a:sym typeface="Arial" panose="020B0604020202020204"/>
              </a:rPr>
              <a:t>下底面</a:t>
            </a:r>
            <a:endParaRPr kumimoji="0" lang="zh-CN" altLang="en-US" sz="2400" u="none" strike="noStrike" cap="none" spc="0" normalizeH="0" baseline="0">
              <a:ln>
                <a:noFill/>
              </a:ln>
              <a:solidFill>
                <a:schemeClr val="tx1"/>
              </a:solidFill>
              <a:effectLst/>
              <a:uFillTx/>
              <a:sym typeface="Arial" panose="020B0604020202020204"/>
            </a:endParaRPr>
          </a:p>
        </p:txBody>
      </p:sp>
      <p:cxnSp>
        <p:nvCxnSpPr>
          <p:cNvPr id="38" name="直接箭头连接符 37"/>
          <p:cNvCxnSpPr/>
          <p:nvPr/>
        </p:nvCxnSpPr>
        <p:spPr>
          <a:xfrm flipH="1">
            <a:off x="9227185" y="4506595"/>
            <a:ext cx="311150" cy="713740"/>
          </a:xfrm>
          <a:prstGeom prst="straightConnector1">
            <a:avLst/>
          </a:prstGeom>
          <a:noFill/>
          <a:ln w="1905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cxnSp>
        <p:nvCxnSpPr>
          <p:cNvPr id="31" name="直接连接符 30"/>
          <p:cNvCxnSpPr/>
          <p:nvPr/>
        </p:nvCxnSpPr>
        <p:spPr>
          <a:xfrm flipH="1">
            <a:off x="10158730" y="3297555"/>
            <a:ext cx="431165" cy="355600"/>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32" name="直接连接符 31"/>
          <p:cNvCxnSpPr/>
          <p:nvPr/>
        </p:nvCxnSpPr>
        <p:spPr>
          <a:xfrm flipH="1">
            <a:off x="9260840" y="3653155"/>
            <a:ext cx="919480" cy="0"/>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33" name="直接连接符 32"/>
          <p:cNvCxnSpPr/>
          <p:nvPr/>
        </p:nvCxnSpPr>
        <p:spPr>
          <a:xfrm flipH="1">
            <a:off x="9270365" y="3300095"/>
            <a:ext cx="431165" cy="355600"/>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46" name="直接连接符 45"/>
          <p:cNvCxnSpPr/>
          <p:nvPr/>
        </p:nvCxnSpPr>
        <p:spPr>
          <a:xfrm flipH="1">
            <a:off x="9695815" y="3297555"/>
            <a:ext cx="919480" cy="0"/>
          </a:xfrm>
          <a:prstGeom prst="line">
            <a:avLst/>
          </a:prstGeom>
          <a:noFill/>
          <a:ln w="2540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47" name="直接连接符 46"/>
          <p:cNvCxnSpPr/>
          <p:nvPr/>
        </p:nvCxnSpPr>
        <p:spPr>
          <a:xfrm flipH="1">
            <a:off x="9253220" y="2389505"/>
            <a:ext cx="765175" cy="1274445"/>
          </a:xfrm>
          <a:prstGeom prst="line">
            <a:avLst/>
          </a:prstGeom>
          <a:noFill/>
          <a:ln w="25400" cap="flat">
            <a:solidFill>
              <a:srgbClr val="0F4DD9"/>
            </a:solidFill>
            <a:prstDash val="dash"/>
            <a:miter lim="800000"/>
          </a:ln>
        </p:spPr>
        <p:style>
          <a:lnRef idx="0">
            <a:scrgbClr r="0" g="0" b="0"/>
          </a:lnRef>
          <a:fillRef idx="0">
            <a:scrgbClr r="0" g="0" b="0"/>
          </a:fillRef>
          <a:effectRef idx="0">
            <a:scrgbClr r="0" g="0" b="0"/>
          </a:effectRef>
          <a:fontRef idx="none"/>
        </p:style>
      </p:cxnSp>
      <p:cxnSp>
        <p:nvCxnSpPr>
          <p:cNvPr id="48" name="直接连接符 47"/>
          <p:cNvCxnSpPr/>
          <p:nvPr/>
        </p:nvCxnSpPr>
        <p:spPr>
          <a:xfrm>
            <a:off x="10016490" y="2393315"/>
            <a:ext cx="133985" cy="1285240"/>
          </a:xfrm>
          <a:prstGeom prst="line">
            <a:avLst/>
          </a:prstGeom>
          <a:noFill/>
          <a:ln w="25400" cap="flat">
            <a:solidFill>
              <a:srgbClr val="0F4DD9"/>
            </a:solidFill>
            <a:prstDash val="dash"/>
            <a:miter lim="800000"/>
          </a:ln>
        </p:spPr>
        <p:style>
          <a:lnRef idx="0">
            <a:scrgbClr r="0" g="0" b="0"/>
          </a:lnRef>
          <a:fillRef idx="0">
            <a:scrgbClr r="0" g="0" b="0"/>
          </a:fillRef>
          <a:effectRef idx="0">
            <a:scrgbClr r="0" g="0" b="0"/>
          </a:effectRef>
          <a:fontRef idx="none"/>
        </p:style>
      </p:cxnSp>
      <p:cxnSp>
        <p:nvCxnSpPr>
          <p:cNvPr id="49" name="直接连接符 48"/>
          <p:cNvCxnSpPr/>
          <p:nvPr/>
        </p:nvCxnSpPr>
        <p:spPr>
          <a:xfrm>
            <a:off x="10013315" y="2386330"/>
            <a:ext cx="588010" cy="913765"/>
          </a:xfrm>
          <a:prstGeom prst="line">
            <a:avLst/>
          </a:prstGeom>
          <a:noFill/>
          <a:ln w="28575" cap="flat">
            <a:solidFill>
              <a:srgbClr val="0F4DD9"/>
            </a:solidFill>
            <a:prstDash val="dash"/>
            <a:miter lim="800000"/>
          </a:ln>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50" name="文本框 65"/>
              <p:cNvSpPr txBox="1"/>
              <p:nvPr/>
            </p:nvSpPr>
            <p:spPr>
              <a:xfrm>
                <a:off x="8990330" y="3406775"/>
                <a:ext cx="303530"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zh-CN" altLang="en-US" sz="2000" b="1" i="1" u="none" strike="noStrike" cap="none" spc="0" normalizeH="0" baseline="0" smtClean="0">
                          <a:ln>
                            <a:noFill/>
                          </a:ln>
                          <a:solidFill>
                            <a:srgbClr val="FF7F3F"/>
                          </a:solidFill>
                          <a:effectLst/>
                          <a:uFillTx/>
                          <a:latin typeface="Cambria Math" panose="02040503050406030204" pitchFamily="18" charset="0"/>
                          <a:sym typeface="Arial" panose="020B0604020202020204"/>
                        </a:rPr>
                        <m:t>𝑨</m:t>
                      </m:r>
                      <m:r>
                        <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rPr>
                        <m:t>′</m:t>
                      </m:r>
                    </m:oMath>
                  </m:oMathPara>
                </a14:m>
                <a:endPar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endParaRPr>
              </a:p>
            </p:txBody>
          </p:sp>
        </mc:Choice>
        <mc:Fallback>
          <p:sp>
            <p:nvSpPr>
              <p:cNvPr id="50" name="文本框 65"/>
              <p:cNvSpPr txBox="1">
                <a:spLocks noRot="1" noChangeAspect="1" noMove="1" noResize="1" noEditPoints="1" noAdjustHandles="1" noChangeArrowheads="1" noChangeShapeType="1" noTextEdit="1"/>
              </p:cNvSpPr>
              <p:nvPr/>
            </p:nvSpPr>
            <p:spPr>
              <a:xfrm>
                <a:off x="8990330" y="3406775"/>
                <a:ext cx="303530" cy="307975"/>
              </a:xfrm>
              <a:prstGeom prst="rect">
                <a:avLst/>
              </a:prstGeom>
              <a:blipFill rotWithShape="1">
                <a:blip r:embed="rId6"/>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 name="文本框 66"/>
              <p:cNvSpPr txBox="1"/>
              <p:nvPr/>
            </p:nvSpPr>
            <p:spPr>
              <a:xfrm>
                <a:off x="9893300" y="3380740"/>
                <a:ext cx="320040"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000" b="1" i="1" u="none" strike="noStrike" cap="none" spc="0" normalizeH="0" baseline="0" smtClean="0">
                          <a:ln>
                            <a:noFill/>
                          </a:ln>
                          <a:solidFill>
                            <a:srgbClr val="FF7F3F"/>
                          </a:solidFill>
                          <a:effectLst/>
                          <a:uFillTx/>
                          <a:latin typeface="Cambria Math" panose="02040503050406030204" pitchFamily="18" charset="0"/>
                          <a:sym typeface="Arial" panose="020B0604020202020204"/>
                        </a:rPr>
                        <m:t>𝑩</m:t>
                      </m:r>
                      <m:r>
                        <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rPr>
                        <m:t>′</m:t>
                      </m:r>
                    </m:oMath>
                  </m:oMathPara>
                </a14:m>
                <a:endPar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endParaRPr>
              </a:p>
            </p:txBody>
          </p:sp>
        </mc:Choice>
        <mc:Fallback>
          <p:sp>
            <p:nvSpPr>
              <p:cNvPr id="51" name="文本框 66"/>
              <p:cNvSpPr txBox="1">
                <a:spLocks noRot="1" noChangeAspect="1" noMove="1" noResize="1" noEditPoints="1" noAdjustHandles="1" noChangeArrowheads="1" noChangeShapeType="1" noTextEdit="1"/>
              </p:cNvSpPr>
              <p:nvPr/>
            </p:nvSpPr>
            <p:spPr>
              <a:xfrm>
                <a:off x="9893300" y="3380740"/>
                <a:ext cx="320040" cy="307975"/>
              </a:xfrm>
              <a:prstGeom prst="rect">
                <a:avLst/>
              </a:prstGeom>
              <a:blipFill rotWithShape="1">
                <a:blip r:embed="rId7"/>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2" name="文本框 67"/>
              <p:cNvSpPr txBox="1"/>
              <p:nvPr/>
            </p:nvSpPr>
            <p:spPr>
              <a:xfrm>
                <a:off x="10573385" y="3006090"/>
                <a:ext cx="294640"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000" b="1" i="1" u="none" strike="noStrike" cap="none" spc="0" normalizeH="0" baseline="0" smtClean="0">
                          <a:ln>
                            <a:noFill/>
                          </a:ln>
                          <a:solidFill>
                            <a:srgbClr val="FF7F3F"/>
                          </a:solidFill>
                          <a:effectLst/>
                          <a:uFillTx/>
                          <a:latin typeface="Cambria Math" panose="02040503050406030204" pitchFamily="18" charset="0"/>
                          <a:sym typeface="Arial" panose="020B0604020202020204"/>
                        </a:rPr>
                        <m:t>𝑪</m:t>
                      </m:r>
                      <m:r>
                        <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rPr>
                        <m:t>′</m:t>
                      </m:r>
                    </m:oMath>
                  </m:oMathPara>
                </a14:m>
                <a:endPar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endParaRPr>
              </a:p>
            </p:txBody>
          </p:sp>
        </mc:Choice>
        <mc:Fallback>
          <p:sp>
            <p:nvSpPr>
              <p:cNvPr id="52" name="文本框 67"/>
              <p:cNvSpPr txBox="1">
                <a:spLocks noRot="1" noChangeAspect="1" noMove="1" noResize="1" noEditPoints="1" noAdjustHandles="1" noChangeArrowheads="1" noChangeShapeType="1" noTextEdit="1"/>
              </p:cNvSpPr>
              <p:nvPr/>
            </p:nvSpPr>
            <p:spPr>
              <a:xfrm>
                <a:off x="10573385" y="3006090"/>
                <a:ext cx="294640" cy="307975"/>
              </a:xfrm>
              <a:prstGeom prst="rect">
                <a:avLst/>
              </a:prstGeom>
              <a:blipFill rotWithShape="1">
                <a:blip r:embed="rId8"/>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4" name="文本框 68"/>
              <p:cNvSpPr txBox="1"/>
              <p:nvPr/>
            </p:nvSpPr>
            <p:spPr>
              <a:xfrm>
                <a:off x="9728200" y="3010535"/>
                <a:ext cx="327025" cy="3079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14:m>
                  <m:oMathPara xmlns:m="http://schemas.openxmlformats.org/officeDocument/2006/math">
                    <m:oMathParaPr>
                      <m:jc m:val="centerGroup"/>
                    </m:oMathParaPr>
                    <m:oMath xmlns:m="http://schemas.openxmlformats.org/officeDocument/2006/math">
                      <m:r>
                        <a:rPr kumimoji="0" lang="en-US" altLang="zh-CN" sz="2000" b="1" i="1" u="none" strike="noStrike" cap="none" spc="0" normalizeH="0" baseline="0" smtClean="0">
                          <a:ln>
                            <a:noFill/>
                          </a:ln>
                          <a:solidFill>
                            <a:srgbClr val="FF7F3F"/>
                          </a:solidFill>
                          <a:effectLst/>
                          <a:uFillTx/>
                          <a:latin typeface="Cambria Math" panose="02040503050406030204" pitchFamily="18" charset="0"/>
                          <a:sym typeface="Arial" panose="020B0604020202020204"/>
                        </a:rPr>
                        <m:t>𝑫</m:t>
                      </m:r>
                      <m:r>
                        <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rPr>
                        <m:t>′</m:t>
                      </m:r>
                    </m:oMath>
                  </m:oMathPara>
                </a14:m>
                <a:endParaRPr kumimoji="0" lang="en-US" altLang="zh-CN" sz="2000" b="1" i="1" u="none" strike="noStrike" cap="none" spc="0" normalizeH="0" baseline="0" smtClean="0">
                  <a:ln>
                    <a:noFill/>
                  </a:ln>
                  <a:solidFill>
                    <a:srgbClr val="FF7F3F"/>
                  </a:solidFill>
                  <a:effectLst/>
                  <a:uFillTx/>
                  <a:latin typeface="Cambria Math" panose="02040503050406030204" pitchFamily="18" charset="0"/>
                  <a:ea typeface="MS Mincho" charset="0"/>
                  <a:cs typeface="Cambria Math" panose="02040503050406030204" pitchFamily="18" charset="0"/>
                  <a:sym typeface="Arial" panose="020B0604020202020204"/>
                </a:endParaRPr>
              </a:p>
            </p:txBody>
          </p:sp>
        </mc:Choice>
        <mc:Fallback>
          <p:sp>
            <p:nvSpPr>
              <p:cNvPr id="34" name="文本框 68"/>
              <p:cNvSpPr txBox="1">
                <a:spLocks noRot="1" noChangeAspect="1" noMove="1" noResize="1" noEditPoints="1" noAdjustHandles="1" noChangeArrowheads="1" noChangeShapeType="1" noTextEdit="1"/>
              </p:cNvSpPr>
              <p:nvPr/>
            </p:nvSpPr>
            <p:spPr>
              <a:xfrm>
                <a:off x="9728200" y="3010535"/>
                <a:ext cx="327025" cy="307975"/>
              </a:xfrm>
              <a:prstGeom prst="rect">
                <a:avLst/>
              </a:prstGeom>
              <a:blipFill rotWithShape="1">
                <a:blip r:embed="rId9"/>
                <a:stretch>
                  <a:fillRect/>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p:cxnSp>
        <p:nvCxnSpPr>
          <p:cNvPr id="39" name="直接箭头连接符 38"/>
          <p:cNvCxnSpPr/>
          <p:nvPr/>
        </p:nvCxnSpPr>
        <p:spPr>
          <a:xfrm>
            <a:off x="10275570" y="4899025"/>
            <a:ext cx="778510" cy="99060"/>
          </a:xfrm>
          <a:prstGeom prst="straightConnector1">
            <a:avLst/>
          </a:prstGeom>
          <a:noFill/>
          <a:ln w="1905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sp>
        <p:nvSpPr>
          <p:cNvPr id="40" name="文本框 39"/>
          <p:cNvSpPr txBox="1"/>
          <p:nvPr/>
        </p:nvSpPr>
        <p:spPr>
          <a:xfrm>
            <a:off x="11026775" y="4847590"/>
            <a:ext cx="711200" cy="3689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chemeClr val="tx1"/>
                </a:solidFill>
                <a:effectLst/>
                <a:uFillTx/>
                <a:sym typeface="Arial" panose="020B0604020202020204"/>
              </a:rPr>
              <a:t>顶点</a:t>
            </a:r>
            <a:endParaRPr kumimoji="0" lang="zh-CN" altLang="en-US" sz="2400" u="none" strike="noStrike" cap="none" spc="0" normalizeH="0" baseline="0">
              <a:ln>
                <a:noFill/>
              </a:ln>
              <a:solidFill>
                <a:schemeClr val="tx1"/>
              </a:solidFill>
              <a:effectLst/>
              <a:uFillTx/>
              <a:sym typeface="Arial" panose="020B0604020202020204"/>
            </a:endParaRPr>
          </a:p>
        </p:txBody>
      </p:sp>
      <p:cxnSp>
        <p:nvCxnSpPr>
          <p:cNvPr id="41" name="直接连接符 40"/>
          <p:cNvCxnSpPr/>
          <p:nvPr/>
        </p:nvCxnSpPr>
        <p:spPr>
          <a:xfrm flipH="1">
            <a:off x="9407525" y="3295650"/>
            <a:ext cx="306705" cy="917575"/>
          </a:xfrm>
          <a:prstGeom prst="line">
            <a:avLst/>
          </a:prstGeom>
          <a:noFill/>
          <a:ln w="28575" cap="flat">
            <a:solidFill>
              <a:schemeClr val="tx1"/>
            </a:solidFill>
            <a:prstDash val="dash"/>
            <a:miter lim="800000"/>
          </a:ln>
        </p:spPr>
        <p:style>
          <a:lnRef idx="0">
            <a:scrgbClr r="0" g="0" b="0"/>
          </a:lnRef>
          <a:fillRef idx="0">
            <a:scrgbClr r="0" g="0" b="0"/>
          </a:fillRef>
          <a:effectRef idx="0">
            <a:scrgbClr r="0" g="0" b="0"/>
          </a:effectRef>
          <a:fontRef idx="none"/>
        </p:style>
      </p:cxnSp>
      <p:sp>
        <p:nvSpPr>
          <p:cNvPr id="9219" name="矩形 1024002"/>
          <p:cNvSpPr/>
          <p:nvPr/>
        </p:nvSpPr>
        <p:spPr>
          <a:xfrm>
            <a:off x="8712835" y="5732780"/>
            <a:ext cx="2432050" cy="398780"/>
          </a:xfrm>
          <a:prstGeom prst="rect">
            <a:avLst/>
          </a:prstGeom>
          <a:noFill/>
          <a:ln w="9525">
            <a:noFill/>
          </a:ln>
        </p:spPr>
        <p:txBody>
          <a:bodyPr wrap="none" anchor="ctr" anchorCtr="0">
            <a:spAutoFit/>
          </a:bodyPr>
          <a:lstStyle/>
          <a:p>
            <a:pPr algn="ctr" eaLnBrk="0" hangingPunct="0"/>
            <a:r>
              <a:rPr lang="zh-CN" altLang="en-US"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棱台</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ABCD </a:t>
            </a:r>
            <a:r>
              <a:rPr lang="en-US" altLang="zh-CN" sz="2000" b="1">
                <a:solidFill>
                  <a:schemeClr val="tx1"/>
                </a:solidFill>
                <a:effectLst/>
                <a:latin typeface="黑体" panose="02010609060101010101" charset="-122"/>
                <a:ea typeface="黑体" panose="02010609060101010101" charset="-122"/>
                <a:cs typeface="Times New Roman" panose="02020603050405020304" pitchFamily="18" charset="0"/>
                <a:sym typeface="+mn-ea"/>
              </a:rPr>
              <a:t>-</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A</a:t>
            </a:r>
            <a:r>
              <a:rPr lang="en-US" altLang="zh-CN"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B</a:t>
            </a:r>
            <a:r>
              <a:rPr lang="en-US" altLang="zh-CN"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C</a:t>
            </a:r>
            <a:r>
              <a:rPr lang="en-US" altLang="zh-CN"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D</a:t>
            </a:r>
            <a:r>
              <a:rPr lang="en-US" altLang="zh-CN"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a:t>
            </a:r>
            <a:endParaRPr lang="en-US" altLang="zh-CN" sz="200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wipe(left)">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wipe(left)">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43" grpId="0"/>
      <p:bldP spid="37" grpId="0" animBg="1"/>
      <p:bldP spid="9" grpId="0" animBg="1"/>
      <p:bldP spid="36" grpId="0" animBg="1"/>
      <p:bldP spid="15" grpId="0" animBg="1"/>
      <p:bldP spid="14" grpId="0" animBg="1"/>
      <p:bldP spid="1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学习新知</a:t>
            </a:r>
            <a:endParaRPr lang="zh-CN" altLang="en-US"/>
          </a:p>
        </p:txBody>
      </p:sp>
      <p:sp>
        <p:nvSpPr>
          <p:cNvPr id="3" name="文本框 2"/>
          <p:cNvSpPr txBox="1"/>
          <p:nvPr/>
        </p:nvSpPr>
        <p:spPr>
          <a:xfrm>
            <a:off x="775335" y="1623695"/>
            <a:ext cx="7563485" cy="3969385"/>
          </a:xfrm>
          <a:prstGeom prst="rect">
            <a:avLst/>
          </a:prstGeom>
          <a:noFill/>
        </p:spPr>
        <p:txBody>
          <a:bodyPr wrap="square" rtlCol="0" anchor="t">
            <a:spAutoFit/>
          </a:bodyPr>
          <a:lstStyle/>
          <a:p>
            <a:pPr fontAlgn="auto">
              <a:lnSpc>
                <a:spcPct val="150000"/>
              </a:lnSpc>
            </a:pPr>
            <a:r>
              <a:rPr lang="zh-CN" altLang="en-US" sz="2800">
                <a:solidFill>
                  <a:schemeClr val="tx1"/>
                </a:solidFill>
                <a:latin typeface="Times New Roman" panose="02020603050405020304" pitchFamily="18" charset="0"/>
                <a:ea typeface="黑体" panose="02010609060101010101" charset="-122"/>
                <a:cs typeface="Times New Roman" panose="02020603050405020304" pitchFamily="18" charset="0"/>
              </a:rPr>
              <a:t>一条平面曲线（包括直线）绕它所在平面内的一条定直线旋转所形成的曲面叫做</a:t>
            </a:r>
            <a:r>
              <a:rPr lang="zh-CN" altLang="en-US" sz="2800" b="1">
                <a:solidFill>
                  <a:srgbClr val="0F4DD9"/>
                </a:solidFill>
                <a:latin typeface="Times New Roman" panose="02020603050405020304" pitchFamily="18" charset="0"/>
                <a:ea typeface="黑体" panose="02010609060101010101" charset="-122"/>
                <a:cs typeface="Times New Roman" panose="02020603050405020304" pitchFamily="18" charset="0"/>
              </a:rPr>
              <a:t>旋转面</a:t>
            </a:r>
            <a:r>
              <a:rPr lang="zh-CN" altLang="en-US" sz="2800">
                <a:solidFill>
                  <a:schemeClr val="tx1"/>
                </a:solidFill>
                <a:latin typeface="Times New Roman" panose="02020603050405020304" pitchFamily="18" charset="0"/>
                <a:ea typeface="黑体" panose="02010609060101010101" charset="-122"/>
                <a:cs typeface="Times New Roman" panose="02020603050405020304" pitchFamily="18" charset="0"/>
              </a:rPr>
              <a:t>，封闭的旋转面围成的几何体叫做</a:t>
            </a:r>
            <a:r>
              <a:rPr lang="zh-CN" altLang="en-US" sz="2800" b="1">
                <a:solidFill>
                  <a:srgbClr val="0F4DD9"/>
                </a:solidFill>
                <a:latin typeface="Times New Roman" panose="02020603050405020304" pitchFamily="18" charset="0"/>
                <a:ea typeface="黑体" panose="02010609060101010101" charset="-122"/>
                <a:cs typeface="Times New Roman" panose="02020603050405020304" pitchFamily="18" charset="0"/>
              </a:rPr>
              <a:t>旋转体</a:t>
            </a:r>
            <a:r>
              <a:rPr lang="zh-CN" altLang="en-US" sz="2800">
                <a:solidFill>
                  <a:schemeClr val="tx1"/>
                </a:solidFill>
                <a:latin typeface="Times New Roman" panose="02020603050405020304" pitchFamily="18" charset="0"/>
                <a:ea typeface="黑体" panose="02010609060101010101" charset="-122"/>
                <a:cs typeface="Times New Roman" panose="02020603050405020304" pitchFamily="18" charset="0"/>
              </a:rPr>
              <a:t>.这条定直线叫做旋转体的</a:t>
            </a:r>
            <a:r>
              <a:rPr lang="zh-CN" altLang="en-US" sz="2800" b="1">
                <a:solidFill>
                  <a:srgbClr val="0F4DD9"/>
                </a:solidFill>
                <a:latin typeface="Times New Roman" panose="02020603050405020304" pitchFamily="18" charset="0"/>
                <a:ea typeface="黑体" panose="02010609060101010101" charset="-122"/>
                <a:cs typeface="Times New Roman" panose="02020603050405020304" pitchFamily="18" charset="0"/>
              </a:rPr>
              <a:t>轴</a:t>
            </a:r>
            <a:r>
              <a:rPr lang="zh-CN" altLang="en-US" sz="2800">
                <a:latin typeface="Times New Roman" panose="02020603050405020304" pitchFamily="18" charset="0"/>
                <a:ea typeface="黑体" panose="02010609060101010101" charset="-122"/>
                <a:cs typeface="Times New Roman" panose="02020603050405020304" pitchFamily="18" charset="0"/>
              </a:rPr>
              <a:t>.</a:t>
            </a:r>
            <a:endParaRPr lang="zh-CN" altLang="en-US" sz="2800">
              <a:latin typeface="Times New Roman" panose="02020603050405020304" pitchFamily="18" charset="0"/>
              <a:ea typeface="黑体" panose="02010609060101010101" charset="-122"/>
              <a:cs typeface="Times New Roman" panose="02020603050405020304" pitchFamily="18" charset="0"/>
            </a:endParaRPr>
          </a:p>
          <a:p>
            <a:pPr fontAlgn="auto">
              <a:lnSpc>
                <a:spcPct val="150000"/>
              </a:lnSpc>
            </a:pPr>
            <a:r>
              <a:rPr lang="zh-CN" altLang="en-US" sz="2800">
                <a:latin typeface="Times New Roman" panose="02020603050405020304" pitchFamily="18" charset="0"/>
                <a:ea typeface="黑体" panose="02010609060101010101" charset="-122"/>
                <a:cs typeface="Times New Roman" panose="02020603050405020304" pitchFamily="18" charset="0"/>
              </a:rPr>
              <a:t>图中的旋转体就是由平面曲线</a:t>
            </a:r>
            <a:r>
              <a:rPr lang="zh-CN" altLang="en-US" sz="2800" i="1">
                <a:latin typeface="Times New Roman" panose="02020603050405020304" pitchFamily="18" charset="0"/>
                <a:ea typeface="黑体" panose="02010609060101010101" charset="-122"/>
                <a:cs typeface="Times New Roman" panose="02020603050405020304" pitchFamily="18" charset="0"/>
              </a:rPr>
              <a:t>OAA′O</a:t>
            </a:r>
            <a:r>
              <a:rPr lang="zh-CN" altLang="en-US" sz="2800" i="1">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800">
                <a:latin typeface="Times New Roman" panose="02020603050405020304" pitchFamily="18" charset="0"/>
                <a:ea typeface="黑体" panose="02010609060101010101" charset="-122"/>
                <a:cs typeface="Times New Roman" panose="02020603050405020304" pitchFamily="18" charset="0"/>
              </a:rPr>
              <a:t>绕轴</a:t>
            </a:r>
            <a:r>
              <a:rPr lang="zh-CN" altLang="en-US" sz="2800" i="1">
                <a:latin typeface="Times New Roman" panose="02020603050405020304" pitchFamily="18" charset="0"/>
                <a:ea typeface="黑体" panose="02010609060101010101" charset="-122"/>
                <a:cs typeface="Times New Roman" panose="02020603050405020304" pitchFamily="18" charset="0"/>
              </a:rPr>
              <a:t>OO</a:t>
            </a:r>
            <a:r>
              <a:rPr lang="zh-CN" altLang="en-US" sz="2800" i="1">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800">
                <a:latin typeface="Times New Roman" panose="02020603050405020304" pitchFamily="18" charset="0"/>
                <a:ea typeface="黑体" panose="02010609060101010101" charset="-122"/>
                <a:cs typeface="Times New Roman" panose="02020603050405020304" pitchFamily="18" charset="0"/>
              </a:rPr>
              <a:t>旋转形成的.</a:t>
            </a:r>
            <a:endParaRPr lang="zh-CN" altLang="en-US" sz="2800">
              <a:latin typeface="Times New Roman" panose="02020603050405020304" pitchFamily="18" charset="0"/>
              <a:ea typeface="黑体" panose="02010609060101010101" charset="-122"/>
              <a:cs typeface="Times New Roman" panose="02020603050405020304" pitchFamily="18" charset="0"/>
            </a:endParaRPr>
          </a:p>
        </p:txBody>
      </p:sp>
      <p:pic>
        <p:nvPicPr>
          <p:cNvPr id="4"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339455" y="1366520"/>
            <a:ext cx="3093720" cy="474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学习新知</a:t>
            </a:r>
            <a:r>
              <a:rPr lang="en-US" altLang="zh-CN"/>
              <a:t>——</a:t>
            </a:r>
            <a:r>
              <a:rPr lang="zh-CN" altLang="en-US"/>
              <a:t>圆柱的相关概念</a:t>
            </a:r>
            <a:endParaRPr lang="zh-CN" altLang="en-US"/>
          </a:p>
        </p:txBody>
      </p:sp>
      <p:sp>
        <p:nvSpPr>
          <p:cNvPr id="10" name="文本框 9"/>
          <p:cNvSpPr txBox="1"/>
          <p:nvPr/>
        </p:nvSpPr>
        <p:spPr>
          <a:xfrm>
            <a:off x="355600" y="2146300"/>
            <a:ext cx="8169275" cy="4291330"/>
          </a:xfrm>
          <a:prstGeom prst="rect">
            <a:avLst/>
          </a:prstGeom>
          <a:noFill/>
        </p:spPr>
        <p:txBody>
          <a:bodyPr wrap="square" rtlCol="0" anchor="t">
            <a:spAutoFit/>
          </a:bodyPr>
          <a:lstStyle/>
          <a:p>
            <a:pPr marL="0" marR="0" indent="0" algn="l" defTabSz="914400" rtl="0" fontAlgn="auto" latinLnBrk="1" hangingPunct="0">
              <a:lnSpc>
                <a:spcPct val="130000"/>
              </a:lnSpc>
              <a:spcBef>
                <a:spcPct val="0"/>
              </a:spcBef>
              <a:spcAft>
                <a:spcPct val="0"/>
              </a:spcAft>
              <a:buClrTx/>
              <a:buSzTx/>
              <a:buFontTx/>
              <a:buNone/>
            </a:pPr>
            <a:r>
              <a:rPr lang="zh-CN" altLang="en-US" sz="28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1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圆柱的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轴</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：旋转轴</a:t>
            </a:r>
            <a:r>
              <a:rPr kumimoji="0" lang="en-US" altLang="zh-CN" sz="2600" i="0" u="none" strike="noStrike" cap="none" spc="0" normalizeH="0" baseline="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OO</a:t>
            </a:r>
            <a:r>
              <a:rPr lang="en-US" altLang="zh-CN"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kumimoji="0" lang="en-US" altLang="zh-CN" sz="2600" i="0" u="none" strike="noStrike" cap="none" spc="0" normalizeH="0" baseline="0">
              <a:ln>
                <a:noFill/>
              </a:ln>
              <a:solidFill>
                <a:srgbClr val="00B050"/>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圆柱的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底面</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垂直于轴的边旋转而成的</a:t>
            </a:r>
            <a:r>
              <a:rPr lang="zh-CN" altLang="zh-CN" sz="2600" noProof="0" smtClean="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sym typeface="+mn-ea"/>
              </a:rPr>
              <a:t>圆面</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a:t>
            </a:r>
            <a:endPar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endParaRPr>
          </a:p>
          <a:p>
            <a:pPr marL="0" marR="0" indent="0" algn="l" defTabSz="914400" rtl="0" fontAlgn="auto" latinLnBrk="1" hangingPunct="0">
              <a:lnSpc>
                <a:spcPct val="130000"/>
              </a:lnSpc>
              <a:spcBef>
                <a:spcPct val="0"/>
              </a:spcBef>
              <a:spcAft>
                <a:spcPct val="0"/>
              </a:spcAft>
              <a:buClrTx/>
              <a:buSzTx/>
              <a:buFontTx/>
              <a:buNone/>
            </a:pP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en-US"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  </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（圆面</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与圆面</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O</a:t>
            </a:r>
            <a:r>
              <a:rPr lang="en-US" altLang="zh-CN"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0B050"/>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圆柱的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侧面</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en-US" altLang="zh-CN"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平行于轴的边旋转而成的曲面</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en-US" sz="2600">
                <a:ln>
                  <a:noFill/>
                </a:ln>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圆柱的</a:t>
            </a:r>
            <a:r>
              <a:rPr lang="zh-CN" altLang="en-US" sz="2600" b="1">
                <a:ln>
                  <a:noFill/>
                </a:ln>
                <a:solidFill>
                  <a:srgbClr val="FF7F3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母线</a:t>
            </a:r>
            <a:r>
              <a:rPr lang="zh-CN" altLang="en-US" sz="2600">
                <a:ln>
                  <a:noFill/>
                </a:ln>
                <a:solidFill>
                  <a:schemeClr val="tx1"/>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a:p>
            <a:pPr marL="0" marR="0" indent="0" algn="l" defTabSz="914400" rtl="0" fontAlgn="auto" latinLnBrk="1" hangingPunct="0">
              <a:lnSpc>
                <a:spcPct val="130000"/>
              </a:lnSpc>
              <a:spcBef>
                <a:spcPct val="0"/>
              </a:spcBef>
              <a:spcAft>
                <a:spcPct val="0"/>
              </a:spcAft>
              <a:buClrTx/>
              <a:buSzTx/>
              <a:buFontTx/>
              <a:buNone/>
            </a:pPr>
            <a:r>
              <a:rPr lang="en-US" altLang="zh-CN" sz="2600">
                <a:ln>
                  <a:noFill/>
                </a:ln>
                <a:solidFill>
                  <a:srgbClr val="0000FF"/>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     </a:t>
            </a:r>
            <a:r>
              <a:rPr lang="zh-CN" altLang="zh-CN" sz="2600" noProof="0" smtClean="0">
                <a:ln>
                  <a:noFill/>
                </a:ln>
                <a:effectLst/>
                <a:uLnTx/>
                <a:uFillTx/>
                <a:latin typeface="Times New Roman" panose="02020603050405020304" pitchFamily="18" charset="0"/>
                <a:ea typeface="黑体" panose="02010609060101010101" charset="-122"/>
                <a:cs typeface="Times New Roman" panose="02020603050405020304" pitchFamily="18" charset="0"/>
                <a:sym typeface="+mn-ea"/>
              </a:rPr>
              <a:t>无论旋转到什么位置，平行于轴的边；</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AA</a:t>
            </a:r>
            <a:r>
              <a:rPr lang="en-US" altLang="zh-CN"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600" i="1">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BB</a:t>
            </a:r>
            <a:r>
              <a:rPr lang="en-US" altLang="zh-CN" sz="2600">
                <a:solidFill>
                  <a:srgbClr val="0F4DD9"/>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rPr>
              <a:t>）</a:t>
            </a:r>
            <a:endParaRPr lang="zh-CN" altLang="en-US" sz="2600">
              <a:ln>
                <a:noFill/>
              </a:ln>
              <a:solidFill>
                <a:srgbClr val="0F4DD9"/>
              </a:solidFill>
              <a:effectLst/>
              <a:uFillTx/>
              <a:latin typeface="Times New Roman" panose="02020603050405020304" pitchFamily="18" charset="0"/>
              <a:ea typeface="黑体" panose="02010609060101010101" charset="-122"/>
              <a:cs typeface="Times New Roman" panose="02020603050405020304" pitchFamily="18" charset="0"/>
              <a:sym typeface="微软雅黑" panose="020B0503020204020204" charset="-122"/>
            </a:endParaRPr>
          </a:p>
        </p:txBody>
      </p:sp>
      <p:sp>
        <p:nvSpPr>
          <p:cNvPr id="5" name="文本框 4"/>
          <p:cNvSpPr txBox="1"/>
          <p:nvPr/>
        </p:nvSpPr>
        <p:spPr>
          <a:xfrm>
            <a:off x="768985" y="1069340"/>
            <a:ext cx="10517505" cy="1130935"/>
          </a:xfrm>
          <a:prstGeom prst="rect">
            <a:avLst/>
          </a:prstGeom>
          <a:noFill/>
        </p:spPr>
        <p:txBody>
          <a:bodyPr wrap="square" rtlCol="0">
            <a:spAutoFit/>
          </a:bodyPr>
          <a:lstStyle/>
          <a:p>
            <a:pPr>
              <a:lnSpc>
                <a:spcPct val="130000"/>
              </a:lnSpc>
              <a:spcBef>
                <a:spcPct val="0"/>
              </a:spcBef>
              <a:spcAft>
                <a:spcPct val="0"/>
              </a:spcAft>
            </a:pPr>
            <a:r>
              <a:rPr lang="zh-CN" altLang="zh-CN" sz="2600">
                <a:latin typeface="黑体" panose="02010609060101010101" charset="-122"/>
                <a:ea typeface="黑体" panose="02010609060101010101" charset="-122"/>
                <a:cs typeface="黑体" panose="02010609060101010101" charset="-122"/>
                <a:sym typeface="+mn-ea"/>
              </a:rPr>
              <a:t>以矩形的一边所在直线为旋转轴,其余边旋转形成的面所围成的旋转体叫做</a:t>
            </a:r>
            <a:r>
              <a:rPr lang="zh-CN" altLang="zh-CN" sz="2600" b="1">
                <a:solidFill>
                  <a:srgbClr val="0F4DD9"/>
                </a:solidFill>
                <a:latin typeface="黑体" panose="02010609060101010101" charset="-122"/>
                <a:ea typeface="黑体" panose="02010609060101010101" charset="-122"/>
                <a:cs typeface="黑体" panose="02010609060101010101" charset="-122"/>
                <a:sym typeface="+mn-ea"/>
              </a:rPr>
              <a:t>圆柱</a:t>
            </a:r>
            <a:r>
              <a:rPr lang="en-US" altLang="zh-CN" sz="2600">
                <a:solidFill>
                  <a:srgbClr val="7030A0"/>
                </a:solidFill>
                <a:latin typeface="黑体" panose="02010609060101010101" charset="-122"/>
                <a:ea typeface="黑体" panose="02010609060101010101" charset="-122"/>
                <a:cs typeface="黑体" panose="02010609060101010101" charset="-122"/>
                <a:sym typeface="+mn-ea"/>
              </a:rPr>
              <a:t>.</a:t>
            </a:r>
            <a:endParaRPr lang="en-US" altLang="zh-CN" sz="2600">
              <a:solidFill>
                <a:srgbClr val="7030A0"/>
              </a:solidFill>
              <a:latin typeface="黑体" panose="02010609060101010101" charset="-122"/>
              <a:ea typeface="黑体" panose="02010609060101010101" charset="-122"/>
              <a:cs typeface="黑体" panose="02010609060101010101" charset="-122"/>
              <a:sym typeface="+mn-ea"/>
            </a:endParaRPr>
          </a:p>
        </p:txBody>
      </p:sp>
      <p:grpSp>
        <p:nvGrpSpPr>
          <p:cNvPr id="54275" name="组合 54274"/>
          <p:cNvGrpSpPr/>
          <p:nvPr/>
        </p:nvGrpSpPr>
        <p:grpSpPr>
          <a:xfrm>
            <a:off x="8654415" y="2411095"/>
            <a:ext cx="2070100" cy="2879725"/>
            <a:chOff x="1973" y="2330"/>
            <a:chExt cx="1304" cy="1304"/>
          </a:xfrm>
        </p:grpSpPr>
        <p:sp>
          <p:nvSpPr>
            <p:cNvPr id="54276" name="椭圆 54275"/>
            <p:cNvSpPr/>
            <p:nvPr/>
          </p:nvSpPr>
          <p:spPr>
            <a:xfrm>
              <a:off x="1973" y="2330"/>
              <a:ext cx="1304" cy="312"/>
            </a:xfrm>
            <a:prstGeom prst="ellipse">
              <a:avLst/>
            </a:prstGeom>
            <a:solidFill>
              <a:srgbClr val="0F4DD9">
                <a:alpha val="48000"/>
              </a:srgbClr>
            </a:solidFill>
            <a:ln w="28575" cap="flat" cmpd="sng">
              <a:noFill/>
              <a:prstDash val="solid"/>
              <a:headEnd type="none" w="med" len="med"/>
              <a:tailEnd type="none" w="med" len="med"/>
            </a:ln>
          </p:spPr>
          <p:txBody>
            <a:bodyPr/>
            <a:lstStyle/>
            <a:p>
              <a:endParaRPr lang="zh-CN" altLang="en-US"/>
            </a:p>
          </p:txBody>
        </p:sp>
        <p:sp>
          <p:nvSpPr>
            <p:cNvPr id="54277" name="椭圆 54276"/>
            <p:cNvSpPr/>
            <p:nvPr/>
          </p:nvSpPr>
          <p:spPr>
            <a:xfrm>
              <a:off x="1973" y="3322"/>
              <a:ext cx="1304" cy="312"/>
            </a:xfrm>
            <a:prstGeom prst="ellipse">
              <a:avLst/>
            </a:prstGeom>
            <a:solidFill>
              <a:srgbClr val="0F4DD9">
                <a:alpha val="48000"/>
              </a:srgbClr>
            </a:solidFill>
            <a:ln w="28575" cap="flat" cmpd="sng">
              <a:noFill/>
              <a:prstDash val="solid"/>
              <a:headEnd type="none" w="med" len="med"/>
              <a:tailEnd type="none" w="med" len="med"/>
            </a:ln>
          </p:spPr>
          <p:txBody>
            <a:bodyPr/>
            <a:lstStyle/>
            <a:p>
              <a:endParaRPr lang="zh-CN" altLang="en-US"/>
            </a:p>
          </p:txBody>
        </p:sp>
      </p:grpSp>
      <p:sp>
        <p:nvSpPr>
          <p:cNvPr id="54279" name="直接连接符 54278"/>
          <p:cNvSpPr/>
          <p:nvPr/>
        </p:nvSpPr>
        <p:spPr>
          <a:xfrm flipH="1">
            <a:off x="10724515" y="2724785"/>
            <a:ext cx="0" cy="2190750"/>
          </a:xfrm>
          <a:prstGeom prst="line">
            <a:avLst/>
          </a:prstGeom>
          <a:ln w="28575" cap="flat" cmpd="sng">
            <a:solidFill>
              <a:schemeClr val="tx1"/>
            </a:solidFill>
            <a:prstDash val="solid"/>
            <a:headEnd type="none" w="med" len="med"/>
            <a:tailEnd type="none" w="med" len="med"/>
          </a:ln>
        </p:spPr>
        <p:txBody>
          <a:bodyPr/>
          <a:lstStyle/>
          <a:p/>
        </p:txBody>
      </p:sp>
      <p:sp>
        <p:nvSpPr>
          <p:cNvPr id="54285" name="左弧形箭头 54284"/>
          <p:cNvSpPr/>
          <p:nvPr/>
        </p:nvSpPr>
        <p:spPr>
          <a:xfrm>
            <a:off x="9418320" y="1924685"/>
            <a:ext cx="541655" cy="272415"/>
          </a:xfrm>
          <a:prstGeom prst="curvedRightArrow">
            <a:avLst>
              <a:gd name="adj1" fmla="val 20000"/>
              <a:gd name="adj2" fmla="val 40000"/>
              <a:gd name="adj3" fmla="val 73809"/>
            </a:avLst>
          </a:prstGeom>
          <a:solidFill>
            <a:srgbClr val="FF7F3F"/>
          </a:solidFill>
          <a:ln w="25400" cap="flat" cmpd="sng">
            <a:noFill/>
            <a:prstDash val="solid"/>
            <a:miter/>
            <a:headEnd type="none" w="med" len="med"/>
            <a:tailEnd type="none" w="med" len="med"/>
          </a:ln>
        </p:spPr>
        <p:txBody>
          <a:bodyPr/>
          <a:lstStyle/>
          <a:p>
            <a:endParaRPr lang="zh-CN" altLang="en-US"/>
          </a:p>
        </p:txBody>
      </p:sp>
      <p:sp>
        <p:nvSpPr>
          <p:cNvPr id="54287" name="直接连接符 54286"/>
          <p:cNvSpPr/>
          <p:nvPr/>
        </p:nvSpPr>
        <p:spPr>
          <a:xfrm flipH="1">
            <a:off x="9689465" y="5290820"/>
            <a:ext cx="0" cy="927100"/>
          </a:xfrm>
          <a:prstGeom prst="line">
            <a:avLst/>
          </a:prstGeom>
          <a:ln w="38100" cap="flat" cmpd="sng">
            <a:solidFill>
              <a:schemeClr val="tx1"/>
            </a:solidFill>
            <a:prstDash val="solid"/>
            <a:headEnd type="none" w="med" len="med"/>
            <a:tailEnd type="none" w="med" len="med"/>
          </a:ln>
        </p:spPr>
        <p:txBody>
          <a:bodyPr/>
          <a:lstStyle/>
          <a:p/>
        </p:txBody>
      </p:sp>
      <p:sp>
        <p:nvSpPr>
          <p:cNvPr id="54288" name="直接连接符 54287"/>
          <p:cNvSpPr/>
          <p:nvPr/>
        </p:nvSpPr>
        <p:spPr>
          <a:xfrm flipH="1">
            <a:off x="9689465" y="2521585"/>
            <a:ext cx="0" cy="2484120"/>
          </a:xfrm>
          <a:prstGeom prst="line">
            <a:avLst/>
          </a:prstGeom>
          <a:ln w="38100" cap="flat" cmpd="sng">
            <a:solidFill>
              <a:schemeClr val="tx1"/>
            </a:solidFill>
            <a:prstDash val="dash"/>
            <a:headEnd type="none" w="med" len="med"/>
            <a:tailEnd type="none" w="med" len="med"/>
          </a:ln>
        </p:spPr>
        <p:txBody>
          <a:bodyPr/>
          <a:lstStyle/>
          <a:p/>
        </p:txBody>
      </p:sp>
      <p:sp>
        <p:nvSpPr>
          <p:cNvPr id="54289" name="直接连接符 54288"/>
          <p:cNvSpPr/>
          <p:nvPr/>
        </p:nvSpPr>
        <p:spPr>
          <a:xfrm flipH="1" flipV="1">
            <a:off x="9689465" y="1675130"/>
            <a:ext cx="0" cy="1080135"/>
          </a:xfrm>
          <a:prstGeom prst="line">
            <a:avLst/>
          </a:prstGeom>
          <a:ln w="38100" cap="flat" cmpd="sng">
            <a:solidFill>
              <a:schemeClr val="tx1"/>
            </a:solidFill>
            <a:prstDash val="solid"/>
            <a:headEnd type="none" w="med" len="med"/>
            <a:tailEnd type="none" w="med" len="med"/>
          </a:ln>
        </p:spPr>
        <p:txBody>
          <a:bodyPr/>
          <a:lstStyle/>
          <a:p/>
        </p:txBody>
      </p:sp>
      <p:sp>
        <p:nvSpPr>
          <p:cNvPr id="7" name="直接连接符 6"/>
          <p:cNvSpPr/>
          <p:nvPr/>
        </p:nvSpPr>
        <p:spPr>
          <a:xfrm rot="16200000" flipH="1" flipV="1">
            <a:off x="9176385" y="2216785"/>
            <a:ext cx="0" cy="1043940"/>
          </a:xfrm>
          <a:prstGeom prst="line">
            <a:avLst/>
          </a:prstGeom>
          <a:ln w="38100" cap="flat" cmpd="sng">
            <a:solidFill>
              <a:srgbClr val="00B0F0"/>
            </a:solidFill>
            <a:prstDash val="solid"/>
            <a:headEnd type="none" w="med" len="med"/>
            <a:tailEnd type="none" w="med" len="med"/>
          </a:ln>
        </p:spPr>
        <p:txBody>
          <a:bodyPr/>
          <a:lstStyle/>
          <a:p/>
        </p:txBody>
      </p:sp>
      <p:sp>
        <p:nvSpPr>
          <p:cNvPr id="9" name="直接连接符 8"/>
          <p:cNvSpPr/>
          <p:nvPr/>
        </p:nvSpPr>
        <p:spPr>
          <a:xfrm rot="16200000" flipH="1" flipV="1">
            <a:off x="9167495" y="4455160"/>
            <a:ext cx="0" cy="1043940"/>
          </a:xfrm>
          <a:prstGeom prst="line">
            <a:avLst/>
          </a:prstGeom>
          <a:ln w="38100" cap="flat" cmpd="sng">
            <a:solidFill>
              <a:srgbClr val="00B0F0"/>
            </a:solidFill>
            <a:prstDash val="dash"/>
            <a:headEnd type="none" w="med" len="med"/>
            <a:tailEnd type="none" w="med" len="med"/>
          </a:ln>
        </p:spPr>
        <p:txBody>
          <a:bodyPr/>
          <a:lstStyle/>
          <a:p/>
        </p:txBody>
      </p:sp>
      <p:sp>
        <p:nvSpPr>
          <p:cNvPr id="54281" name="文本框 54280"/>
          <p:cNvSpPr txBox="1"/>
          <p:nvPr/>
        </p:nvSpPr>
        <p:spPr>
          <a:xfrm>
            <a:off x="8181975" y="4761865"/>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A</a:t>
            </a:r>
            <a:endParaRPr lang="en-US" altLang="zh-CN" sz="2400" b="1" i="1">
              <a:latin typeface="Times New Roman" panose="02020603050405020304" pitchFamily="18" charset="0"/>
              <a:cs typeface="Times New Roman" panose="02020603050405020304" pitchFamily="18" charset="0"/>
            </a:endParaRPr>
          </a:p>
        </p:txBody>
      </p:sp>
      <p:sp>
        <p:nvSpPr>
          <p:cNvPr id="54282" name="文本框 54281"/>
          <p:cNvSpPr txBox="1"/>
          <p:nvPr/>
        </p:nvSpPr>
        <p:spPr>
          <a:xfrm>
            <a:off x="8105775" y="2521585"/>
            <a:ext cx="67437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A′</a:t>
            </a:r>
            <a:endParaRPr lang="en-US" altLang="zh-CN" sz="2400" b="1" i="1">
              <a:latin typeface="Times New Roman" panose="02020603050405020304" pitchFamily="18" charset="0"/>
              <a:cs typeface="Times New Roman" panose="02020603050405020304" pitchFamily="18" charset="0"/>
            </a:endParaRPr>
          </a:p>
        </p:txBody>
      </p:sp>
      <p:sp>
        <p:nvSpPr>
          <p:cNvPr id="54284" name="文本框 54283"/>
          <p:cNvSpPr txBox="1"/>
          <p:nvPr/>
        </p:nvSpPr>
        <p:spPr>
          <a:xfrm>
            <a:off x="9677400" y="2494915"/>
            <a:ext cx="508000" cy="460375"/>
          </a:xfrm>
          <a:prstGeom prst="rect">
            <a:avLst/>
          </a:prstGeom>
          <a:noFill/>
          <a:ln w="9525">
            <a:noFill/>
          </a:ln>
        </p:spPr>
        <p:txBody>
          <a:bodyPr wrap="square">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O′</a:t>
            </a:r>
            <a:endParaRPr lang="en-US" altLang="zh-CN" sz="2400" b="1" i="1">
              <a:latin typeface="Times New Roman" panose="02020603050405020304" pitchFamily="18" charset="0"/>
              <a:cs typeface="Times New Roman" panose="02020603050405020304" pitchFamily="18" charset="0"/>
            </a:endParaRPr>
          </a:p>
        </p:txBody>
      </p:sp>
      <p:sp>
        <p:nvSpPr>
          <p:cNvPr id="12" name="文本框 11"/>
          <p:cNvSpPr txBox="1"/>
          <p:nvPr/>
        </p:nvSpPr>
        <p:spPr>
          <a:xfrm>
            <a:off x="9689465" y="4746625"/>
            <a:ext cx="481965" cy="460375"/>
          </a:xfrm>
          <a:prstGeom prst="rect">
            <a:avLst/>
          </a:prstGeom>
          <a:noFill/>
          <a:ln w="9525">
            <a:noFill/>
          </a:ln>
        </p:spPr>
        <p:txBody>
          <a:bodyPr wrap="square">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O</a:t>
            </a:r>
            <a:endParaRPr lang="en-US" altLang="zh-CN" sz="2400" b="1" i="1">
              <a:latin typeface="Times New Roman" panose="02020603050405020304" pitchFamily="18" charset="0"/>
              <a:cs typeface="Times New Roman" panose="02020603050405020304" pitchFamily="18" charset="0"/>
            </a:endParaRPr>
          </a:p>
        </p:txBody>
      </p:sp>
      <p:cxnSp>
        <p:nvCxnSpPr>
          <p:cNvPr id="49" name="直接箭头连接符 48"/>
          <p:cNvCxnSpPr/>
          <p:nvPr/>
        </p:nvCxnSpPr>
        <p:spPr>
          <a:xfrm flipV="1">
            <a:off x="7512685" y="2623185"/>
            <a:ext cx="1859280" cy="1047115"/>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sp>
        <p:nvSpPr>
          <p:cNvPr id="13" name="文本框 12"/>
          <p:cNvSpPr txBox="1"/>
          <p:nvPr/>
        </p:nvSpPr>
        <p:spPr>
          <a:xfrm>
            <a:off x="7002780" y="3338830"/>
            <a:ext cx="523875" cy="7385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底面</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18" name="直接箭头连接符 17"/>
          <p:cNvCxnSpPr/>
          <p:nvPr/>
        </p:nvCxnSpPr>
        <p:spPr>
          <a:xfrm>
            <a:off x="7512685" y="3745230"/>
            <a:ext cx="1853565" cy="1097915"/>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grpSp>
        <p:nvGrpSpPr>
          <p:cNvPr id="22" name="组合 21"/>
          <p:cNvGrpSpPr/>
          <p:nvPr/>
        </p:nvGrpSpPr>
        <p:grpSpPr>
          <a:xfrm>
            <a:off x="10408920" y="3742690"/>
            <a:ext cx="1201420" cy="368935"/>
            <a:chOff x="5321" y="6806"/>
            <a:chExt cx="1892" cy="581"/>
          </a:xfrm>
        </p:grpSpPr>
        <p:sp>
          <p:nvSpPr>
            <p:cNvPr id="14" name="文本框 13"/>
            <p:cNvSpPr txBox="1"/>
            <p:nvPr/>
          </p:nvSpPr>
          <p:spPr>
            <a:xfrm>
              <a:off x="6021" y="6806"/>
              <a:ext cx="1192"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侧面</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28" name="直接箭头连接符 27"/>
            <p:cNvCxnSpPr/>
            <p:nvPr/>
          </p:nvCxnSpPr>
          <p:spPr>
            <a:xfrm flipH="1" flipV="1">
              <a:off x="5321" y="7127"/>
              <a:ext cx="794" cy="0"/>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grpSp>
      <p:grpSp>
        <p:nvGrpSpPr>
          <p:cNvPr id="38" name="组合 37"/>
          <p:cNvGrpSpPr/>
          <p:nvPr/>
        </p:nvGrpSpPr>
        <p:grpSpPr>
          <a:xfrm>
            <a:off x="6876415" y="3945890"/>
            <a:ext cx="3228340" cy="1557020"/>
            <a:chOff x="11608" y="6862"/>
            <a:chExt cx="5084" cy="2452"/>
          </a:xfrm>
        </p:grpSpPr>
        <p:grpSp>
          <p:nvGrpSpPr>
            <p:cNvPr id="32" name="组合 31"/>
            <p:cNvGrpSpPr/>
            <p:nvPr/>
          </p:nvGrpSpPr>
          <p:grpSpPr>
            <a:xfrm>
              <a:off x="11608" y="7591"/>
              <a:ext cx="5084" cy="1723"/>
              <a:chOff x="3108" y="5378"/>
              <a:chExt cx="5084" cy="1723"/>
            </a:xfrm>
          </p:grpSpPr>
          <p:cxnSp>
            <p:nvCxnSpPr>
              <p:cNvPr id="33" name="直接箭头连接符 32"/>
              <p:cNvCxnSpPr/>
              <p:nvPr/>
            </p:nvCxnSpPr>
            <p:spPr>
              <a:xfrm flipH="1">
                <a:off x="4300" y="5378"/>
                <a:ext cx="3892" cy="1282"/>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sp>
            <p:nvSpPr>
              <p:cNvPr id="34" name="文本框 33"/>
              <p:cNvSpPr txBox="1"/>
              <p:nvPr/>
            </p:nvSpPr>
            <p:spPr>
              <a:xfrm>
                <a:off x="3108" y="6520"/>
                <a:ext cx="1192"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zh-CN"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母线</a:t>
                </a:r>
                <a:endParaRPr kumimoji="0" lang="zh-CN" altLang="zh-CN"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grpSp>
        <p:cxnSp>
          <p:nvCxnSpPr>
            <p:cNvPr id="37" name="直接箭头连接符 36"/>
            <p:cNvCxnSpPr/>
            <p:nvPr/>
          </p:nvCxnSpPr>
          <p:spPr>
            <a:xfrm flipH="1">
              <a:off x="12793" y="6862"/>
              <a:ext cx="1550" cy="1847"/>
            </a:xfrm>
            <a:prstGeom prst="straightConnector1">
              <a:avLst/>
            </a:prstGeom>
            <a:noFill/>
            <a:ln w="38100" cap="flat">
              <a:solidFill>
                <a:srgbClr val="0F4DD9"/>
              </a:solidFill>
              <a:prstDash val="solid"/>
              <a:miter lim="800000"/>
              <a:tailEnd type="triangle"/>
            </a:ln>
          </p:spPr>
          <p:style>
            <a:lnRef idx="0">
              <a:scrgbClr r="0" g="0" b="0"/>
            </a:lnRef>
            <a:fillRef idx="0">
              <a:scrgbClr r="0" g="0" b="0"/>
            </a:fillRef>
            <a:effectRef idx="0">
              <a:scrgbClr r="0" g="0" b="0"/>
            </a:effectRef>
            <a:fontRef idx="none"/>
          </p:style>
        </p:cxnSp>
      </p:grpSp>
      <p:grpSp>
        <p:nvGrpSpPr>
          <p:cNvPr id="25" name="组合 24"/>
          <p:cNvGrpSpPr/>
          <p:nvPr/>
        </p:nvGrpSpPr>
        <p:grpSpPr>
          <a:xfrm>
            <a:off x="9906635" y="1661160"/>
            <a:ext cx="1392555" cy="368935"/>
            <a:chOff x="3296" y="7913"/>
            <a:chExt cx="2193" cy="581"/>
          </a:xfrm>
        </p:grpSpPr>
        <p:sp>
          <p:nvSpPr>
            <p:cNvPr id="15" name="文本框 14"/>
            <p:cNvSpPr txBox="1"/>
            <p:nvPr/>
          </p:nvSpPr>
          <p:spPr>
            <a:xfrm>
              <a:off x="4434" y="7913"/>
              <a:ext cx="1055" cy="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1" hangingPunct="0">
                <a:lnSpc>
                  <a:spcPct val="100000"/>
                </a:lnSpc>
                <a:spcBef>
                  <a:spcPct val="0"/>
                </a:spcBef>
                <a:spcAft>
                  <a:spcPct val="0"/>
                </a:spcAft>
                <a:buClrTx/>
                <a:buSzTx/>
                <a:buFontTx/>
                <a:buNone/>
              </a:pPr>
              <a:r>
                <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rPr>
                <a:t>轴</a:t>
              </a:r>
              <a:endParaRPr kumimoji="0" lang="zh-CN" altLang="en-US" sz="2400" u="none" strike="noStrike" cap="none" spc="0" normalizeH="0" baseline="0">
                <a:ln>
                  <a:noFill/>
                </a:ln>
                <a:solidFill>
                  <a:srgbClr val="0F4DD9"/>
                </a:solidFill>
                <a:effectLst/>
                <a:uFillTx/>
                <a:latin typeface="黑体" panose="02010609060101010101" charset="-122"/>
                <a:ea typeface="黑体" panose="02010609060101010101" charset="-122"/>
                <a:sym typeface="Arial" panose="020B0604020202020204"/>
              </a:endParaRPr>
            </a:p>
          </p:txBody>
        </p:sp>
        <p:cxnSp>
          <p:nvCxnSpPr>
            <p:cNvPr id="47" name="直接箭头连接符 46"/>
            <p:cNvCxnSpPr/>
            <p:nvPr/>
          </p:nvCxnSpPr>
          <p:spPr>
            <a:xfrm>
              <a:off x="3296" y="8204"/>
              <a:ext cx="1134" cy="0"/>
            </a:xfrm>
            <a:prstGeom prst="straightConnector1">
              <a:avLst/>
            </a:prstGeom>
            <a:noFill/>
            <a:ln w="38100" cap="flat">
              <a:solidFill>
                <a:srgbClr val="FF7F3F"/>
              </a:solidFill>
              <a:prstDash val="solid"/>
              <a:miter lim="800000"/>
              <a:tailEnd type="triangle"/>
            </a:ln>
          </p:spPr>
          <p:style>
            <a:lnRef idx="0">
              <a:scrgbClr r="0" g="0" b="0"/>
            </a:lnRef>
            <a:fillRef idx="0">
              <a:scrgbClr r="0" g="0" b="0"/>
            </a:fillRef>
            <a:effectRef idx="0">
              <a:scrgbClr r="0" g="0" b="0"/>
            </a:effectRef>
            <a:fontRef idx="none"/>
          </p:style>
        </p:cxnSp>
      </p:grpSp>
      <p:sp>
        <p:nvSpPr>
          <p:cNvPr id="9219" name="矩形 1024002"/>
          <p:cNvSpPr/>
          <p:nvPr/>
        </p:nvSpPr>
        <p:spPr>
          <a:xfrm>
            <a:off x="9118125" y="6265387"/>
            <a:ext cx="1113790" cy="398780"/>
          </a:xfrm>
          <a:prstGeom prst="rect">
            <a:avLst/>
          </a:prstGeom>
          <a:noFill/>
          <a:ln w="9525">
            <a:noFill/>
          </a:ln>
        </p:spPr>
        <p:txBody>
          <a:bodyPr wrap="none" anchor="ctr" anchorCtr="0">
            <a:spAutoFit/>
          </a:bodyPr>
          <a:lstStyle/>
          <a:p>
            <a:pPr algn="ctr" eaLnBrk="0" hangingPunct="0"/>
            <a:r>
              <a:rPr lang="zh-CN" altLang="en-US" sz="2000">
                <a:solidFill>
                  <a:schemeClr val="tx1"/>
                </a:solidFill>
                <a:effectLst/>
                <a:latin typeface="Times New Roman" panose="02020603050405020304" pitchFamily="18" charset="0"/>
                <a:ea typeface="黑体" panose="02010609060101010101" charset="-122"/>
                <a:cs typeface="Times New Roman" panose="02020603050405020304" pitchFamily="18" charset="0"/>
              </a:rPr>
              <a:t>圆柱</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sym typeface="+mn-ea"/>
              </a:rPr>
              <a:t>O</a:t>
            </a:r>
            <a:r>
              <a:rPr lang="en-US" altLang="zh-CN" sz="2000">
                <a:solidFill>
                  <a:schemeClr val="tx1"/>
                </a:solidFill>
                <a:effectLst/>
                <a:latin typeface="Times New Roman" panose="02020603050405020304" pitchFamily="18" charset="0"/>
                <a:ea typeface="黑体" panose="02010609060101010101" charset="-122"/>
                <a:cs typeface="Times New Roman" panose="02020603050405020304" pitchFamily="18" charset="0"/>
                <a:sym typeface="+mn-ea"/>
              </a:rPr>
              <a:t>′</a:t>
            </a:r>
            <a:r>
              <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rPr>
              <a:t>O</a:t>
            </a:r>
            <a:endParaRPr lang="en-US" altLang="zh-CN" sz="2000" i="1">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p:txBody>
      </p:sp>
      <p:sp>
        <p:nvSpPr>
          <p:cNvPr id="19" name="文本框 18"/>
          <p:cNvSpPr txBox="1"/>
          <p:nvPr/>
        </p:nvSpPr>
        <p:spPr>
          <a:xfrm>
            <a:off x="9888220" y="5243830"/>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B</a:t>
            </a:r>
            <a:endParaRPr lang="en-US" altLang="zh-CN" sz="2400" b="1" i="1">
              <a:latin typeface="Times New Roman" panose="02020603050405020304" pitchFamily="18" charset="0"/>
              <a:cs typeface="Times New Roman" panose="02020603050405020304" pitchFamily="18" charset="0"/>
            </a:endParaRPr>
          </a:p>
        </p:txBody>
      </p:sp>
      <p:sp>
        <p:nvSpPr>
          <p:cNvPr id="20" name="文本框 19"/>
          <p:cNvSpPr txBox="1"/>
          <p:nvPr/>
        </p:nvSpPr>
        <p:spPr>
          <a:xfrm>
            <a:off x="10097135" y="2711450"/>
            <a:ext cx="584200" cy="460375"/>
          </a:xfrm>
          <a:prstGeom prst="rect">
            <a:avLst/>
          </a:prstGeom>
          <a:noFill/>
          <a:ln w="9525">
            <a:noFill/>
          </a:ln>
        </p:spPr>
        <p:txBody>
          <a:bodyPr>
            <a:spAutoFit/>
          </a:bodyPr>
          <a:lstStyle/>
          <a:p>
            <a:pPr algn="ctr">
              <a:spcBef>
                <a:spcPct val="50000"/>
              </a:spcBef>
            </a:pPr>
            <a:r>
              <a:rPr lang="en-US" altLang="zh-CN" sz="2400" b="1" i="1">
                <a:latin typeface="Times New Roman" panose="02020603050405020304" pitchFamily="18" charset="0"/>
                <a:cs typeface="Times New Roman" panose="02020603050405020304" pitchFamily="18" charset="0"/>
              </a:rPr>
              <a:t>B</a:t>
            </a:r>
            <a:r>
              <a:rPr lang="en-US" altLang="zh-CN" sz="2400" b="1" i="1">
                <a:latin typeface="Times New Roman" panose="02020603050405020304" pitchFamily="18" charset="0"/>
                <a:cs typeface="Times New Roman" panose="02020603050405020304" pitchFamily="18" charset="0"/>
                <a:sym typeface="+mn-ea"/>
              </a:rPr>
              <a:t>′</a:t>
            </a:r>
            <a:endParaRPr lang="en-US" altLang="zh-CN" sz="2400" b="1" i="1">
              <a:latin typeface="Times New Roman" panose="02020603050405020304" pitchFamily="18" charset="0"/>
              <a:cs typeface="Times New Roman" panose="02020603050405020304" pitchFamily="18" charset="0"/>
            </a:endParaRPr>
          </a:p>
        </p:txBody>
      </p:sp>
      <p:sp>
        <p:nvSpPr>
          <p:cNvPr id="21" name="直接连接符 20"/>
          <p:cNvSpPr/>
          <p:nvPr/>
        </p:nvSpPr>
        <p:spPr>
          <a:xfrm flipH="1">
            <a:off x="10171430" y="3036570"/>
            <a:ext cx="0" cy="2268220"/>
          </a:xfrm>
          <a:prstGeom prst="line">
            <a:avLst/>
          </a:prstGeom>
          <a:ln w="38100" cap="flat" cmpd="sng">
            <a:solidFill>
              <a:srgbClr val="FF7F3F"/>
            </a:solidFill>
            <a:prstDash val="solid"/>
            <a:headEnd type="none" w="med" len="med"/>
            <a:tailEnd type="none" w="med" len="med"/>
          </a:ln>
        </p:spPr>
        <p:txBody>
          <a:bodyPr/>
          <a:lstStyle/>
          <a:p/>
        </p:txBody>
      </p:sp>
      <p:cxnSp>
        <p:nvCxnSpPr>
          <p:cNvPr id="23" name="直接连接符 22"/>
          <p:cNvCxnSpPr>
            <a:stCxn id="54284" idx="1"/>
            <a:endCxn id="21" idx="0"/>
          </p:cNvCxnSpPr>
          <p:nvPr/>
        </p:nvCxnSpPr>
        <p:spPr>
          <a:xfrm>
            <a:off x="9677400" y="2725420"/>
            <a:ext cx="494030" cy="311150"/>
          </a:xfrm>
          <a:prstGeom prst="line">
            <a:avLst/>
          </a:prstGeom>
          <a:ln w="38100">
            <a:solidFill>
              <a:srgbClr val="FF7F3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670415" y="4965700"/>
            <a:ext cx="494030" cy="311150"/>
          </a:xfrm>
          <a:prstGeom prst="line">
            <a:avLst/>
          </a:prstGeom>
          <a:ln w="38100">
            <a:solidFill>
              <a:srgbClr val="FF7F3F"/>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659495" y="2416175"/>
            <a:ext cx="2070100" cy="689014"/>
          </a:xfrm>
          <a:prstGeom prst="ellipse">
            <a:avLst/>
          </a:prstGeom>
          <a:noFill/>
          <a:ln w="28575" cap="flat" cmpd="sng">
            <a:solidFill>
              <a:schemeClr val="tx1"/>
            </a:solidFill>
            <a:prstDash val="solid"/>
            <a:headEnd type="none" w="med" len="med"/>
            <a:tailEnd type="none" w="med" len="med"/>
          </a:ln>
        </p:spPr>
        <p:txBody>
          <a:bodyPr/>
          <a:lstStyle/>
          <a:p>
            <a:endParaRPr lang="zh-CN" altLang="en-US"/>
          </a:p>
        </p:txBody>
      </p:sp>
      <p:sp>
        <p:nvSpPr>
          <p:cNvPr id="4" name="椭圆 3"/>
          <p:cNvSpPr/>
          <p:nvPr/>
        </p:nvSpPr>
        <p:spPr>
          <a:xfrm>
            <a:off x="8669655" y="4596726"/>
            <a:ext cx="2070100" cy="689014"/>
          </a:xfrm>
          <a:prstGeom prst="ellipse">
            <a:avLst/>
          </a:prstGeom>
          <a:noFill/>
          <a:ln w="28575" cap="flat" cmpd="sng">
            <a:solidFill>
              <a:schemeClr val="tx1"/>
            </a:solidFill>
            <a:prstDash val="solid"/>
            <a:headEnd type="none" w="med" len="med"/>
            <a:tailEnd type="none" w="med" len="med"/>
          </a:ln>
        </p:spPr>
        <p:txBody>
          <a:bodyPr/>
          <a:lstStyle/>
          <a:p>
            <a:endParaRPr lang="zh-CN" altLang="en-US"/>
          </a:p>
        </p:txBody>
      </p:sp>
      <p:sp>
        <p:nvSpPr>
          <p:cNvPr id="36" name="直接连接符 35"/>
          <p:cNvSpPr/>
          <p:nvPr/>
        </p:nvSpPr>
        <p:spPr>
          <a:xfrm flipH="1">
            <a:off x="8667115" y="2811145"/>
            <a:ext cx="0" cy="2190750"/>
          </a:xfrm>
          <a:prstGeom prst="line">
            <a:avLst/>
          </a:prstGeom>
          <a:ln w="28575" cap="flat" cmpd="sng">
            <a:solidFill>
              <a:schemeClr val="tx1"/>
            </a:solidFill>
            <a:prstDash val="solid"/>
            <a:headEnd type="none" w="med" len="med"/>
            <a:tailEnd type="none" w="med" len="med"/>
          </a:ln>
        </p:spPr>
        <p:txBody>
          <a:bodyPr/>
          <a:lstStyle/>
          <a:p/>
        </p:txBody>
      </p:sp>
      <p:sp>
        <p:nvSpPr>
          <p:cNvPr id="11" name="直接连接符 10"/>
          <p:cNvSpPr/>
          <p:nvPr/>
        </p:nvSpPr>
        <p:spPr>
          <a:xfrm flipH="1">
            <a:off x="8654415" y="2770505"/>
            <a:ext cx="0" cy="2268220"/>
          </a:xfrm>
          <a:prstGeom prst="line">
            <a:avLst/>
          </a:prstGeom>
          <a:ln w="38100" cap="flat" cmpd="sng">
            <a:solidFill>
              <a:srgbClr val="00B0F0"/>
            </a:solidFill>
            <a:prstDash val="solid"/>
            <a:headEnd type="none" w="med" len="med"/>
            <a:tailEnd type="none" w="med" len="med"/>
          </a:ln>
        </p:spPr>
        <p:txBody>
          <a:bodyPr/>
          <a:lstStyl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85"/>
                                        </p:tgtEl>
                                        <p:attrNameLst>
                                          <p:attrName>style.visibility</p:attrName>
                                        </p:attrNameLst>
                                      </p:cBhvr>
                                      <p:to>
                                        <p:strVal val="visible"/>
                                      </p:to>
                                    </p:set>
                                    <p:animEffect transition="in" filter="fade">
                                      <p:cBhvr>
                                        <p:cTn id="12" dur="500"/>
                                        <p:tgtEl>
                                          <p:spTgt spid="54285"/>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left)">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54275"/>
                                        </p:tgtEl>
                                        <p:attrNameLst>
                                          <p:attrName>style.visibility</p:attrName>
                                        </p:attrNameLst>
                                      </p:cBhvr>
                                      <p:to>
                                        <p:strVal val="visible"/>
                                      </p:to>
                                    </p:set>
                                    <p:animEffect transition="in" filter="fade">
                                      <p:cBhvr>
                                        <p:cTn id="42" dur="500"/>
                                        <p:tgtEl>
                                          <p:spTgt spid="542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wipe(left)">
                                      <p:cBhvr>
                                        <p:cTn id="47" dur="500"/>
                                        <p:tgtEl>
                                          <p:spTgt spid="10">
                                            <p:txEl>
                                              <p:pRg st="4" end="4"/>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wipe(left)">
                                      <p:cBhvr>
                                        <p:cTn id="51" dur="500"/>
                                        <p:tgtEl>
                                          <p:spTgt spid="1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animEffect transition="in" filter="wipe(left)">
                                      <p:cBhvr>
                                        <p:cTn id="61" dur="500"/>
                                        <p:tgtEl>
                                          <p:spTgt spid="10">
                                            <p:txEl>
                                              <p:pRg st="6" end="6"/>
                                            </p:txEl>
                                          </p:spTgt>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animEffect transition="in" filter="wipe(left)">
                                      <p:cBhvr>
                                        <p:cTn id="65" dur="500"/>
                                        <p:tgtEl>
                                          <p:spTgt spid="10">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10"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animBg="1"/>
      <p:bldP spid="13"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37.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38.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39.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40.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41.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42.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43.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44.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45.xml><?xml version="1.0" encoding="utf-8"?>
<p:tagLst xmlns:p="http://schemas.openxmlformats.org/presentationml/2006/main">
  <p:tag name="KSO_WM_DIAGRAM_VIRTUALLY_FRAME" val="{&quot;height&quot;:586.3093700787401,&quot;left&quot;:14.575118110236213,&quot;top&quot;:-52.37811023622048,&quot;width&quot;:849.3249606299214}"/>
</p:tagLst>
</file>

<file path=ppt/tags/tag46.xml><?xml version="1.0" encoding="utf-8"?>
<p:tagLst xmlns:p="http://schemas.openxmlformats.org/presentationml/2006/main">
  <p:tag name="KSO_WM_DIAGRAM_VIRTUALLY_FRAME" val="{&quot;height&quot;:430.1414173228346,&quot;left&quot;:385.5,&quot;top&quot;:62,&quot;width&quot;:556.95}"/>
</p:tagLst>
</file>

<file path=ppt/tags/tag47.xml><?xml version="1.0" encoding="utf-8"?>
<p:tagLst xmlns:p="http://schemas.openxmlformats.org/presentationml/2006/main">
  <p:tag name="KSO_WM_DIAGRAM_VIRTUALLY_FRAME" val="{&quot;height&quot;:430.1414173228346,&quot;left&quot;:385.5,&quot;top&quot;:62,&quot;width&quot;:556.95}"/>
</p:tagLst>
</file>

<file path=ppt/tags/tag48.xml><?xml version="1.0" encoding="utf-8"?>
<p:tagLst xmlns:p="http://schemas.openxmlformats.org/presentationml/2006/main">
  <p:tag name="KSO_WM_DIAGRAM_VIRTUALLY_FRAME" val="{&quot;height&quot;:430.1414173228346,&quot;left&quot;:385.5,&quot;top&quot;:62,&quot;width&quot;:556.95}"/>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AS_OS" val="Unix 3.10 unknown"/>
  <p:tag name="AS_RELEASE_DATE" val="2023.03.31"/>
  <p:tag name="AS_TITLE" val="Aspose.Slides for Java"/>
  <p:tag name="AS_VERSION" val="23.3"/>
  <p:tag name="COMMONDATA" val="eyJoZGlkIjoiMzEwNTM5NzYwMDRjMzkwZTVkZjY2ODkwMGIxNGU0OTUifQ=="/>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Bold"/>
        <a:ea typeface="思源黑体 CN Bold"/>
        <a:cs typeface="Arial"/>
      </a:majorFont>
      <a:minorFont>
        <a:latin typeface="思源黑体 CN Normal"/>
        <a:ea typeface="思源黑体 CN Norm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4322</Words>
  <Application>WPS 演示</Application>
  <PresentationFormat/>
  <Paragraphs>513</Paragraphs>
  <Slides>32</Slides>
  <Notes>21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8</vt:i4>
      </vt:variant>
      <vt:variant>
        <vt:lpstr>幻灯片标题</vt:lpstr>
      </vt:variant>
      <vt:variant>
        <vt:i4>32</vt:i4>
      </vt:variant>
    </vt:vector>
  </HeadingPairs>
  <TitlesOfParts>
    <vt:vector size="59" baseType="lpstr">
      <vt:lpstr>Arial</vt:lpstr>
      <vt:lpstr>宋体</vt:lpstr>
      <vt:lpstr>Wingdings</vt:lpstr>
      <vt:lpstr>微软雅黑</vt:lpstr>
      <vt:lpstr>汉仪旗黑-85S</vt:lpstr>
      <vt:lpstr>黑体</vt:lpstr>
      <vt:lpstr>Times New Roman</vt:lpstr>
      <vt:lpstr>Wingdings</vt:lpstr>
      <vt:lpstr>思源黑体 CN Heavy</vt:lpstr>
      <vt:lpstr>Cambria Math</vt:lpstr>
      <vt:lpstr>Arial</vt:lpstr>
      <vt:lpstr>楷体</vt:lpstr>
      <vt:lpstr>MS Mincho</vt:lpstr>
      <vt:lpstr>思源黑体 CN Normal</vt:lpstr>
      <vt:lpstr>Arial Unicode MS</vt:lpstr>
      <vt:lpstr>思源黑体 CN Bold</vt:lpstr>
      <vt:lpstr>等线</vt:lpstr>
      <vt:lpstr>ksdb</vt:lpstr>
      <vt:lpstr>Office 主题​​</vt:lpstr>
      <vt:lpstr>Word.Document.8</vt:lpstr>
      <vt:lpstr>Word.Document.8</vt:lpstr>
      <vt:lpstr>Word.Document.8</vt:lpstr>
      <vt:lpstr>Word.Document.8</vt:lpstr>
      <vt:lpstr>Word.Document.8</vt:lpstr>
      <vt:lpstr>Word.Document.8</vt:lpstr>
      <vt:lpstr>Word.Document.8</vt:lpstr>
      <vt:lpstr>Word.Document.8</vt:lpstr>
      <vt:lpstr>PowerPoint 演示文稿</vt:lpstr>
      <vt:lpstr>学习目标</vt:lpstr>
      <vt:lpstr>PowerPoint 演示文稿</vt:lpstr>
      <vt:lpstr>复习旧知</vt:lpstr>
      <vt:lpstr>复习旧知</vt:lpstr>
      <vt:lpstr>复习旧知</vt:lpstr>
      <vt:lpstr>复习旧知</vt:lpstr>
      <vt:lpstr>学习新知</vt:lpstr>
      <vt:lpstr>学习新知——圆柱的相关概念</vt:lpstr>
      <vt:lpstr>学习新知——圆锥的相关概念</vt:lpstr>
      <vt:lpstr>学习新知——圆台的相关概念</vt:lpstr>
      <vt:lpstr>PowerPoint 演示文稿</vt:lpstr>
      <vt:lpstr>学习新知——球的相关概念</vt:lpstr>
      <vt:lpstr>学习新知</vt:lpstr>
      <vt:lpstr>学习新知</vt:lpstr>
      <vt:lpstr>学习新知——简单组合体</vt:lpstr>
      <vt:lpstr>学习新知——简单组合体</vt:lpstr>
      <vt:lpstr>学习新知</vt:lpstr>
      <vt:lpstr>学习新知</vt:lpstr>
      <vt:lpstr>学习新知</vt:lpstr>
      <vt:lpstr>学习新知</vt:lpstr>
      <vt:lpstr>PowerPoint 演示文稿</vt:lpstr>
      <vt:lpstr>能力提升</vt:lpstr>
      <vt:lpstr>能力提升</vt:lpstr>
      <vt:lpstr>能力提升</vt:lpstr>
      <vt:lpstr>通性通法</vt:lpstr>
      <vt:lpstr>能力提升</vt:lpstr>
      <vt:lpstr>能力提升</vt:lpstr>
      <vt:lpstr>能力提升</vt:lpstr>
      <vt:lpstr>能力提升</vt:lpstr>
      <vt:lpstr>能力提升</vt:lpstr>
      <vt:lpstr>能力提升</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王hj</cp:lastModifiedBy>
  <cp:revision>3</cp:revision>
  <cp:lastPrinted>2025-03-10T09:32:00Z</cp:lastPrinted>
  <dcterms:created xsi:type="dcterms:W3CDTF">2025-03-10T09:32:00Z</dcterms:created>
  <dcterms:modified xsi:type="dcterms:W3CDTF">2025-03-19T06:30:32Z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C721BCAD8AF7411E8EEC8318C865485B_13</vt:lpwstr>
  </property>
  <property fmtid="{D5CDD505-2E9C-101B-9397-08002B2CF9AE}" pid="7" name="KSOProductBuildVer">
    <vt:lpwstr>2052-12.1.0.20305</vt:lpwstr>
  </property>
</Properties>
</file>