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76" r:id="rId3"/>
    <p:sldId id="260" r:id="rId4"/>
    <p:sldId id="277" r:id="rId6"/>
    <p:sldId id="308" r:id="rId7"/>
    <p:sldId id="289" r:id="rId8"/>
    <p:sldId id="307" r:id="rId9"/>
    <p:sldId id="294" r:id="rId10"/>
    <p:sldId id="281" r:id="rId11"/>
    <p:sldId id="314" r:id="rId12"/>
    <p:sldId id="315" r:id="rId13"/>
    <p:sldId id="316" r:id="rId14"/>
    <p:sldId id="273" r:id="rId15"/>
  </p:sldIdLst>
  <p:sldSz cx="12192000" cy="6858000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amsummit" initials="dream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8" y="126"/>
      </p:cViewPr>
      <p:guideLst>
        <p:guide orient="horz" pos="30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gs" Target="tags/tag6.xml"/><Relationship Id="rId2" Type="http://schemas.openxmlformats.org/officeDocument/2006/relationships/theme" Target="theme/theme1.xml"/><Relationship Id="rId19" Type="http://schemas.openxmlformats.org/officeDocument/2006/relationships/commentAuthors" Target="commentAuthors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32BD3D-5578-46B4-8C63-B6FA2B8D7C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E24B2-E311-4022-80D2-8384F05198E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031D22-0C37-4AE8-AAA6-EF65D257B1E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 txBox="1"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 txBox="1"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 txBox="1"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 txBox="1"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 txBox="1"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 txBox="1"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image" Target="../media/image1.jpeg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>
            <p:custDataLst>
              <p:tags r:id="rId2"/>
            </p:custDataLst>
          </p:nvPr>
        </p:nvSpPr>
        <p:spPr>
          <a:xfrm>
            <a:off x="-635" y="0"/>
            <a:ext cx="12192000" cy="6856730"/>
          </a:xfrm>
          <a:prstGeom prst="rect">
            <a:avLst/>
          </a:prstGeom>
          <a:solidFill>
            <a:srgbClr val="266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 userDrawn="1">
            <p:custDataLst>
              <p:tags r:id="rId3"/>
            </p:custDataLst>
          </p:nvPr>
        </p:nvSpPr>
        <p:spPr>
          <a:xfrm>
            <a:off x="0" y="532742"/>
            <a:ext cx="12191365" cy="6325258"/>
          </a:xfrm>
          <a:custGeom>
            <a:avLst/>
            <a:gdLst>
              <a:gd name="connsiteX0" fmla="*/ 19195 w 19195"/>
              <a:gd name="connsiteY0" fmla="*/ 0 h 10018"/>
              <a:gd name="connsiteX1" fmla="*/ 19195 w 19195"/>
              <a:gd name="connsiteY1" fmla="*/ 10018 h 10018"/>
              <a:gd name="connsiteX2" fmla="*/ 0 w 19195"/>
              <a:gd name="connsiteY2" fmla="*/ 10018 h 10018"/>
              <a:gd name="connsiteX3" fmla="*/ 3 w 19195"/>
              <a:gd name="connsiteY3" fmla="*/ 7385 h 10018"/>
              <a:gd name="connsiteX4" fmla="*/ 19195 w 19195"/>
              <a:gd name="connsiteY4" fmla="*/ 0 h 10018"/>
              <a:gd name="connsiteX0-1" fmla="*/ 19174 w 19195"/>
              <a:gd name="connsiteY0-2" fmla="*/ 0 h 9976"/>
              <a:gd name="connsiteX1-3" fmla="*/ 19195 w 19195"/>
              <a:gd name="connsiteY1-4" fmla="*/ 9976 h 9976"/>
              <a:gd name="connsiteX2-5" fmla="*/ 0 w 19195"/>
              <a:gd name="connsiteY2-6" fmla="*/ 9976 h 9976"/>
              <a:gd name="connsiteX3-7" fmla="*/ 3 w 19195"/>
              <a:gd name="connsiteY3-8" fmla="*/ 7343 h 9976"/>
              <a:gd name="connsiteX4-9" fmla="*/ 19174 w 19195"/>
              <a:gd name="connsiteY4-10" fmla="*/ 0 h 9976"/>
              <a:gd name="connsiteX0-11" fmla="*/ 10005 w 10005"/>
              <a:gd name="connsiteY0-12" fmla="*/ 0 h 9985"/>
              <a:gd name="connsiteX1-13" fmla="*/ 10000 w 10005"/>
              <a:gd name="connsiteY1-14" fmla="*/ 9985 h 9985"/>
              <a:gd name="connsiteX2-15" fmla="*/ 0 w 10005"/>
              <a:gd name="connsiteY2-16" fmla="*/ 9985 h 9985"/>
              <a:gd name="connsiteX3-17" fmla="*/ 2 w 10005"/>
              <a:gd name="connsiteY3-18" fmla="*/ 7346 h 9985"/>
              <a:gd name="connsiteX4-19" fmla="*/ 10005 w 10005"/>
              <a:gd name="connsiteY4-20" fmla="*/ 0 h 998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0005" h="9985">
                <a:moveTo>
                  <a:pt x="10005" y="0"/>
                </a:moveTo>
                <a:cubicBezTo>
                  <a:pt x="10009" y="3333"/>
                  <a:pt x="9996" y="6652"/>
                  <a:pt x="10000" y="9985"/>
                </a:cubicBezTo>
                <a:lnTo>
                  <a:pt x="0" y="9985"/>
                </a:lnTo>
                <a:cubicBezTo>
                  <a:pt x="1" y="9105"/>
                  <a:pt x="1" y="8226"/>
                  <a:pt x="2" y="7346"/>
                </a:cubicBezTo>
                <a:lnTo>
                  <a:pt x="10005" y="0"/>
                </a:lnTo>
                <a:close/>
              </a:path>
            </a:pathLst>
          </a:custGeom>
          <a:solidFill>
            <a:srgbClr val="DDE1E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任意多边形 1"/>
          <p:cNvSpPr/>
          <p:nvPr userDrawn="1">
            <p:custDataLst>
              <p:tags r:id="rId4"/>
            </p:custDataLst>
          </p:nvPr>
        </p:nvSpPr>
        <p:spPr>
          <a:xfrm>
            <a:off x="4277995" y="2033293"/>
            <a:ext cx="7914005" cy="4512310"/>
          </a:xfrm>
          <a:custGeom>
            <a:avLst/>
            <a:gdLst>
              <a:gd name="connsiteX0" fmla="*/ 12446 w 12463"/>
              <a:gd name="connsiteY0" fmla="*/ 2589 h 7106"/>
              <a:gd name="connsiteX1" fmla="*/ 12463 w 12463"/>
              <a:gd name="connsiteY1" fmla="*/ 7106 h 7106"/>
              <a:gd name="connsiteX2" fmla="*/ 0 w 12463"/>
              <a:gd name="connsiteY2" fmla="*/ 3906 h 7106"/>
              <a:gd name="connsiteX3" fmla="*/ 0 w 12463"/>
              <a:gd name="connsiteY3" fmla="*/ 2104 h 7106"/>
              <a:gd name="connsiteX4" fmla="*/ 6326 w 12463"/>
              <a:gd name="connsiteY4" fmla="*/ 0 h 7106"/>
              <a:gd name="connsiteX5" fmla="*/ 12446 w 12463"/>
              <a:gd name="connsiteY5" fmla="*/ 2589 h 7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463" h="7106">
                <a:moveTo>
                  <a:pt x="12446" y="2589"/>
                </a:moveTo>
                <a:lnTo>
                  <a:pt x="12463" y="7106"/>
                </a:lnTo>
                <a:lnTo>
                  <a:pt x="0" y="3906"/>
                </a:lnTo>
                <a:lnTo>
                  <a:pt x="0" y="2104"/>
                </a:lnTo>
                <a:lnTo>
                  <a:pt x="6326" y="0"/>
                </a:lnTo>
                <a:lnTo>
                  <a:pt x="12446" y="2589"/>
                </a:lnTo>
                <a:close/>
              </a:path>
            </a:pathLst>
          </a:custGeom>
          <a:solidFill>
            <a:srgbClr val="F7F9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/>
          <p:cNvPicPr/>
          <p:nvPr userDrawn="1">
            <p:custDataLst>
              <p:tags r:id="rId5"/>
            </p:custDataLst>
          </p:nvPr>
        </p:nvPicPr>
        <p:blipFill>
          <a:blip r:embed="rId6"/>
          <a:srcRect l="22093" t="7352" r="18676" b="35019"/>
          <a:stretch>
            <a:fillRect/>
          </a:stretch>
        </p:blipFill>
        <p:spPr>
          <a:xfrm>
            <a:off x="1127760" y="1544320"/>
            <a:ext cx="3639820" cy="3397250"/>
          </a:xfrm>
          <a:prstGeom prst="ellipse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642103" y="-160672"/>
            <a:ext cx="6018040" cy="960559"/>
            <a:chOff x="870703" y="-102616"/>
            <a:chExt cx="6018040" cy="960559"/>
          </a:xfrm>
        </p:grpSpPr>
        <p:grpSp>
          <p:nvGrpSpPr>
            <p:cNvPr id="13" name="组合 12"/>
            <p:cNvGrpSpPr/>
            <p:nvPr userDrawn="1"/>
          </p:nvGrpSpPr>
          <p:grpSpPr>
            <a:xfrm>
              <a:off x="3043409" y="-102616"/>
              <a:ext cx="1656000" cy="960559"/>
              <a:chOff x="2957195" y="-103505"/>
              <a:chExt cx="1656000" cy="960559"/>
            </a:xfrm>
          </p:grpSpPr>
          <p:sp>
            <p:nvSpPr>
              <p:cNvPr id="28" name="矩形 27"/>
              <p:cNvSpPr/>
              <p:nvPr/>
            </p:nvSpPr>
            <p:spPr>
              <a:xfrm>
                <a:off x="2957195" y="252254"/>
                <a:ext cx="1656000" cy="6048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9" name="直接连接符 28"/>
              <p:cNvCxnSpPr/>
              <p:nvPr/>
            </p:nvCxnSpPr>
            <p:spPr>
              <a:xfrm flipH="1" flipV="1">
                <a:off x="3270250" y="-78105"/>
                <a:ext cx="0" cy="333375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/>
              <p:cNvCxnSpPr/>
              <p:nvPr/>
            </p:nvCxnSpPr>
            <p:spPr>
              <a:xfrm flipV="1">
                <a:off x="4318635" y="-103505"/>
                <a:ext cx="635" cy="350520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椭圆 30"/>
              <p:cNvSpPr/>
              <p:nvPr/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2" name="椭圆 31"/>
              <p:cNvSpPr/>
              <p:nvPr/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3" name="文本框 32"/>
              <p:cNvSpPr txBox="1"/>
              <p:nvPr userDrawn="1"/>
            </p:nvSpPr>
            <p:spPr>
              <a:xfrm>
                <a:off x="2974300" y="347110"/>
                <a:ext cx="1621790" cy="46166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spc="300" smtClean="0">
                    <a:solidFill>
                      <a:schemeClr val="accent1">
                        <a:lumMod val="40000"/>
                        <a:lumOff val="6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学习活动</a:t>
                </a:r>
                <a:endParaRPr lang="zh-CN" altLang="en-US" sz="2400" spc="30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  <p:grpSp>
          <p:nvGrpSpPr>
            <p:cNvPr id="14" name="组合 13"/>
            <p:cNvGrpSpPr/>
            <p:nvPr userDrawn="1"/>
          </p:nvGrpSpPr>
          <p:grpSpPr>
            <a:xfrm>
              <a:off x="870703" y="-99282"/>
              <a:ext cx="1677670" cy="945356"/>
              <a:chOff x="870703" y="-96837"/>
              <a:chExt cx="1677670" cy="945356"/>
            </a:xfrm>
          </p:grpSpPr>
          <p:sp>
            <p:nvSpPr>
              <p:cNvPr id="22" name="矩形 21"/>
              <p:cNvSpPr/>
              <p:nvPr userDrawn="1"/>
            </p:nvSpPr>
            <p:spPr>
              <a:xfrm>
                <a:off x="881538" y="252254"/>
                <a:ext cx="1656000" cy="596265"/>
              </a:xfrm>
              <a:prstGeom prst="rect">
                <a:avLst/>
              </a:prstGeom>
              <a:solidFill>
                <a:srgbClr val="043A5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3" name="直接连接符 22"/>
              <p:cNvCxnSpPr/>
              <p:nvPr userDrawn="1"/>
            </p:nvCxnSpPr>
            <p:spPr>
              <a:xfrm flipH="1" flipV="1">
                <a:off x="1156970" y="-93662"/>
                <a:ext cx="0" cy="3333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/>
              <p:nvPr userDrawn="1"/>
            </p:nvCxnSpPr>
            <p:spPr>
              <a:xfrm flipV="1">
                <a:off x="2259965" y="-96837"/>
                <a:ext cx="635" cy="3505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椭圆 24"/>
              <p:cNvSpPr/>
              <p:nvPr userDrawn="1"/>
            </p:nvSpPr>
            <p:spPr>
              <a:xfrm>
                <a:off x="1090930" y="266383"/>
                <a:ext cx="132080" cy="13208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6" name="椭圆 25"/>
              <p:cNvSpPr/>
              <p:nvPr userDrawn="1"/>
            </p:nvSpPr>
            <p:spPr>
              <a:xfrm>
                <a:off x="2193925" y="266383"/>
                <a:ext cx="132080" cy="13208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文本框 26"/>
              <p:cNvSpPr txBox="1"/>
              <p:nvPr userDrawn="1"/>
            </p:nvSpPr>
            <p:spPr>
              <a:xfrm>
                <a:off x="870703" y="351089"/>
                <a:ext cx="1677670" cy="460375"/>
              </a:xfrm>
              <a:prstGeom prst="rect">
                <a:avLst/>
              </a:prstGeom>
              <a:noFill/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>
                    <a:solidFill>
                      <a:schemeClr val="bg1"/>
                    </a:solidFill>
                    <a:latin typeface="黑体" panose="02010609060101010101" charset="-122"/>
                    <a:ea typeface="黑体" panose="02010609060101010101" charset="-122"/>
                  </a:rPr>
                  <a:t>学习目标</a:t>
                </a:r>
                <a:endParaRPr lang="zh-CN" altLang="en-US" sz="2400" b="1" spc="30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  <p:grpSp>
          <p:nvGrpSpPr>
            <p:cNvPr id="15" name="组合 14"/>
            <p:cNvGrpSpPr/>
            <p:nvPr userDrawn="1"/>
          </p:nvGrpSpPr>
          <p:grpSpPr>
            <a:xfrm>
              <a:off x="5232743" y="-102616"/>
              <a:ext cx="1656000" cy="952024"/>
              <a:chOff x="2957195" y="-103505"/>
              <a:chExt cx="1656000" cy="952024"/>
            </a:xfrm>
          </p:grpSpPr>
          <p:sp>
            <p:nvSpPr>
              <p:cNvPr id="16" name="矩形 15"/>
              <p:cNvSpPr/>
              <p:nvPr/>
            </p:nvSpPr>
            <p:spPr>
              <a:xfrm>
                <a:off x="2957195" y="252254"/>
                <a:ext cx="1656000" cy="5962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7" name="直接连接符 16"/>
              <p:cNvCxnSpPr/>
              <p:nvPr/>
            </p:nvCxnSpPr>
            <p:spPr>
              <a:xfrm flipH="1" flipV="1">
                <a:off x="3270250" y="-78105"/>
                <a:ext cx="0" cy="333375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接连接符 17"/>
              <p:cNvCxnSpPr/>
              <p:nvPr/>
            </p:nvCxnSpPr>
            <p:spPr>
              <a:xfrm flipV="1">
                <a:off x="4318635" y="-103505"/>
                <a:ext cx="635" cy="350520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椭圆 18"/>
              <p:cNvSpPr/>
              <p:nvPr/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椭圆 19"/>
              <p:cNvSpPr/>
              <p:nvPr/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文本框 20"/>
              <p:cNvSpPr txBox="1"/>
              <p:nvPr userDrawn="1"/>
            </p:nvSpPr>
            <p:spPr>
              <a:xfrm>
                <a:off x="2974300" y="347110"/>
                <a:ext cx="1621790" cy="46166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spc="300" smtClean="0">
                    <a:solidFill>
                      <a:schemeClr val="accent1">
                        <a:lumMod val="40000"/>
                        <a:lumOff val="6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学习总结</a:t>
                </a:r>
                <a:endParaRPr lang="zh-CN" altLang="en-US" sz="2400" spc="30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</p:grp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627589" y="-160672"/>
            <a:ext cx="6037208" cy="952024"/>
            <a:chOff x="854075" y="1586762"/>
            <a:chExt cx="6037208" cy="952024"/>
          </a:xfrm>
        </p:grpSpPr>
        <p:grpSp>
          <p:nvGrpSpPr>
            <p:cNvPr id="9" name="组合 8"/>
            <p:cNvGrpSpPr/>
            <p:nvPr userDrawn="1"/>
          </p:nvGrpSpPr>
          <p:grpSpPr>
            <a:xfrm>
              <a:off x="3065117" y="1590096"/>
              <a:ext cx="1677670" cy="945356"/>
              <a:chOff x="870703" y="-96837"/>
              <a:chExt cx="1677670" cy="945356"/>
            </a:xfrm>
          </p:grpSpPr>
          <p:sp>
            <p:nvSpPr>
              <p:cNvPr id="24" name="矩形 23"/>
              <p:cNvSpPr/>
              <p:nvPr userDrawn="1"/>
            </p:nvSpPr>
            <p:spPr>
              <a:xfrm>
                <a:off x="881538" y="252254"/>
                <a:ext cx="1656000" cy="596265"/>
              </a:xfrm>
              <a:prstGeom prst="rect">
                <a:avLst/>
              </a:prstGeom>
              <a:solidFill>
                <a:srgbClr val="043A5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5" name="直接连接符 24"/>
              <p:cNvCxnSpPr/>
              <p:nvPr userDrawn="1"/>
            </p:nvCxnSpPr>
            <p:spPr>
              <a:xfrm flipH="1" flipV="1">
                <a:off x="1156970" y="-93662"/>
                <a:ext cx="0" cy="3333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 userDrawn="1"/>
            </p:nvCxnSpPr>
            <p:spPr>
              <a:xfrm flipV="1">
                <a:off x="2259965" y="-96837"/>
                <a:ext cx="635" cy="3505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椭圆 26"/>
              <p:cNvSpPr/>
              <p:nvPr userDrawn="1"/>
            </p:nvSpPr>
            <p:spPr>
              <a:xfrm>
                <a:off x="1090930" y="266383"/>
                <a:ext cx="132080" cy="13208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8" name="椭圆 27"/>
              <p:cNvSpPr/>
              <p:nvPr userDrawn="1"/>
            </p:nvSpPr>
            <p:spPr>
              <a:xfrm>
                <a:off x="2193925" y="266383"/>
                <a:ext cx="132080" cy="13208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9" name="文本框 28"/>
              <p:cNvSpPr txBox="1"/>
              <p:nvPr userDrawn="1"/>
            </p:nvSpPr>
            <p:spPr>
              <a:xfrm>
                <a:off x="870703" y="350444"/>
                <a:ext cx="1677670" cy="461665"/>
              </a:xfrm>
              <a:prstGeom prst="rect">
                <a:avLst/>
              </a:prstGeom>
              <a:noFill/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 smtClean="0">
                    <a:solidFill>
                      <a:schemeClr val="bg1"/>
                    </a:solidFill>
                    <a:latin typeface="黑体" panose="02010609060101010101" charset="-122"/>
                    <a:ea typeface="黑体" panose="02010609060101010101" charset="-122"/>
                  </a:rPr>
                  <a:t>学习活动</a:t>
                </a:r>
                <a:endParaRPr lang="zh-CN" altLang="en-US" sz="2400" b="1" spc="30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  <p:grpSp>
          <p:nvGrpSpPr>
            <p:cNvPr id="10" name="组合 9"/>
            <p:cNvGrpSpPr/>
            <p:nvPr userDrawn="1"/>
          </p:nvGrpSpPr>
          <p:grpSpPr>
            <a:xfrm>
              <a:off x="854075" y="1586762"/>
              <a:ext cx="1656000" cy="952024"/>
              <a:chOff x="2957195" y="-103505"/>
              <a:chExt cx="1656000" cy="952024"/>
            </a:xfrm>
          </p:grpSpPr>
          <p:sp>
            <p:nvSpPr>
              <p:cNvPr id="18" name="矩形 17"/>
              <p:cNvSpPr/>
              <p:nvPr/>
            </p:nvSpPr>
            <p:spPr>
              <a:xfrm>
                <a:off x="2957195" y="252254"/>
                <a:ext cx="1656000" cy="5962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9" name="直接连接符 18"/>
              <p:cNvCxnSpPr/>
              <p:nvPr/>
            </p:nvCxnSpPr>
            <p:spPr>
              <a:xfrm flipH="1" flipV="1">
                <a:off x="3270250" y="-78105"/>
                <a:ext cx="0" cy="333375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/>
              <p:nvPr/>
            </p:nvCxnSpPr>
            <p:spPr>
              <a:xfrm flipV="1">
                <a:off x="4318635" y="-103505"/>
                <a:ext cx="635" cy="350520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椭圆 20"/>
              <p:cNvSpPr/>
              <p:nvPr/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椭圆 21"/>
              <p:cNvSpPr/>
              <p:nvPr/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3" name="文本框 22"/>
              <p:cNvSpPr txBox="1"/>
              <p:nvPr userDrawn="1"/>
            </p:nvSpPr>
            <p:spPr>
              <a:xfrm>
                <a:off x="2974300" y="347755"/>
                <a:ext cx="1621790" cy="46037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spc="300" smtClean="0">
                    <a:solidFill>
                      <a:schemeClr val="accent1">
                        <a:lumMod val="40000"/>
                        <a:lumOff val="6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学习目标</a:t>
                </a:r>
                <a:endParaRPr lang="zh-CN" altLang="en-US" sz="2400" spc="30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  <p:grpSp>
          <p:nvGrpSpPr>
            <p:cNvPr id="11" name="组合 10"/>
            <p:cNvGrpSpPr/>
            <p:nvPr userDrawn="1"/>
          </p:nvGrpSpPr>
          <p:grpSpPr>
            <a:xfrm>
              <a:off x="5235283" y="1586762"/>
              <a:ext cx="1656000" cy="952024"/>
              <a:chOff x="2957195" y="-103505"/>
              <a:chExt cx="1656000" cy="952024"/>
            </a:xfrm>
          </p:grpSpPr>
          <p:sp>
            <p:nvSpPr>
              <p:cNvPr id="12" name="矩形 11"/>
              <p:cNvSpPr/>
              <p:nvPr/>
            </p:nvSpPr>
            <p:spPr>
              <a:xfrm>
                <a:off x="2957195" y="252254"/>
                <a:ext cx="1656000" cy="5962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3" name="直接连接符 12"/>
              <p:cNvCxnSpPr/>
              <p:nvPr/>
            </p:nvCxnSpPr>
            <p:spPr>
              <a:xfrm flipH="1" flipV="1">
                <a:off x="3270250" y="-78105"/>
                <a:ext cx="0" cy="333375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接连接符 13"/>
              <p:cNvCxnSpPr/>
              <p:nvPr/>
            </p:nvCxnSpPr>
            <p:spPr>
              <a:xfrm flipV="1">
                <a:off x="4318635" y="-103505"/>
                <a:ext cx="635" cy="350520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椭圆 14"/>
              <p:cNvSpPr/>
              <p:nvPr/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文本框 16"/>
              <p:cNvSpPr txBox="1"/>
              <p:nvPr userDrawn="1"/>
            </p:nvSpPr>
            <p:spPr>
              <a:xfrm>
                <a:off x="2974300" y="347110"/>
                <a:ext cx="1621790" cy="46166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spc="300" smtClean="0">
                    <a:solidFill>
                      <a:schemeClr val="accent1">
                        <a:lumMod val="40000"/>
                        <a:lumOff val="6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学习总结</a:t>
                </a:r>
                <a:endParaRPr lang="zh-CN" altLang="en-US" sz="2400" spc="30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</p:grp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627589" y="-160672"/>
            <a:ext cx="6075506" cy="952024"/>
            <a:chOff x="854075" y="3656600"/>
            <a:chExt cx="6075506" cy="952024"/>
          </a:xfrm>
        </p:grpSpPr>
        <p:grpSp>
          <p:nvGrpSpPr>
            <p:cNvPr id="9" name="组合 8"/>
            <p:cNvGrpSpPr/>
            <p:nvPr userDrawn="1"/>
          </p:nvGrpSpPr>
          <p:grpSpPr>
            <a:xfrm>
              <a:off x="3040869" y="3656600"/>
              <a:ext cx="1656000" cy="952024"/>
              <a:chOff x="2957195" y="-103505"/>
              <a:chExt cx="1656000" cy="952024"/>
            </a:xfrm>
          </p:grpSpPr>
          <p:sp>
            <p:nvSpPr>
              <p:cNvPr id="24" name="矩形 23"/>
              <p:cNvSpPr/>
              <p:nvPr/>
            </p:nvSpPr>
            <p:spPr>
              <a:xfrm>
                <a:off x="2957195" y="252254"/>
                <a:ext cx="1656000" cy="5962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25" name="直接连接符 24"/>
              <p:cNvCxnSpPr/>
              <p:nvPr/>
            </p:nvCxnSpPr>
            <p:spPr>
              <a:xfrm flipH="1" flipV="1">
                <a:off x="3270250" y="-78105"/>
                <a:ext cx="0" cy="333375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/>
            </p:nvCxnSpPr>
            <p:spPr>
              <a:xfrm flipV="1">
                <a:off x="4318635" y="-103505"/>
                <a:ext cx="635" cy="350520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椭圆 26"/>
              <p:cNvSpPr/>
              <p:nvPr/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8" name="椭圆 27"/>
              <p:cNvSpPr/>
              <p:nvPr/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9" name="文本框 28"/>
              <p:cNvSpPr txBox="1"/>
              <p:nvPr userDrawn="1"/>
            </p:nvSpPr>
            <p:spPr>
              <a:xfrm>
                <a:off x="2974300" y="347110"/>
                <a:ext cx="1621790" cy="46037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spc="300" smtClean="0">
                    <a:solidFill>
                      <a:schemeClr val="accent1">
                        <a:lumMod val="40000"/>
                        <a:lumOff val="6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学习活动</a:t>
                </a:r>
                <a:endParaRPr lang="zh-CN" altLang="en-US" sz="2400" spc="30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  <p:grpSp>
          <p:nvGrpSpPr>
            <p:cNvPr id="10" name="组合 9"/>
            <p:cNvGrpSpPr/>
            <p:nvPr userDrawn="1"/>
          </p:nvGrpSpPr>
          <p:grpSpPr>
            <a:xfrm>
              <a:off x="5251911" y="3659934"/>
              <a:ext cx="1677670" cy="945356"/>
              <a:chOff x="870703" y="-96837"/>
              <a:chExt cx="1677670" cy="945356"/>
            </a:xfrm>
          </p:grpSpPr>
          <p:sp>
            <p:nvSpPr>
              <p:cNvPr id="18" name="矩形 17"/>
              <p:cNvSpPr/>
              <p:nvPr userDrawn="1"/>
            </p:nvSpPr>
            <p:spPr>
              <a:xfrm>
                <a:off x="881538" y="252254"/>
                <a:ext cx="1656000" cy="596265"/>
              </a:xfrm>
              <a:prstGeom prst="rect">
                <a:avLst/>
              </a:prstGeom>
              <a:solidFill>
                <a:srgbClr val="043A5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9" name="直接连接符 18"/>
              <p:cNvCxnSpPr/>
              <p:nvPr userDrawn="1"/>
            </p:nvCxnSpPr>
            <p:spPr>
              <a:xfrm flipH="1" flipV="1">
                <a:off x="1156970" y="-93662"/>
                <a:ext cx="0" cy="33337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接连接符 19"/>
              <p:cNvCxnSpPr/>
              <p:nvPr userDrawn="1"/>
            </p:nvCxnSpPr>
            <p:spPr>
              <a:xfrm flipV="1">
                <a:off x="2259965" y="-96837"/>
                <a:ext cx="635" cy="3505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椭圆 20"/>
              <p:cNvSpPr/>
              <p:nvPr userDrawn="1"/>
            </p:nvSpPr>
            <p:spPr>
              <a:xfrm>
                <a:off x="1090930" y="266383"/>
                <a:ext cx="132080" cy="13208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椭圆 21"/>
              <p:cNvSpPr/>
              <p:nvPr userDrawn="1"/>
            </p:nvSpPr>
            <p:spPr>
              <a:xfrm>
                <a:off x="2193925" y="266383"/>
                <a:ext cx="132080" cy="13208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3" name="文本框 22"/>
              <p:cNvSpPr txBox="1"/>
              <p:nvPr userDrawn="1"/>
            </p:nvSpPr>
            <p:spPr>
              <a:xfrm>
                <a:off x="870703" y="349799"/>
                <a:ext cx="1677670" cy="461665"/>
              </a:xfrm>
              <a:prstGeom prst="rect">
                <a:avLst/>
              </a:prstGeom>
              <a:noFill/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b="1" spc="300" smtClean="0">
                    <a:solidFill>
                      <a:schemeClr val="bg1"/>
                    </a:solidFill>
                    <a:latin typeface="黑体" panose="02010609060101010101" charset="-122"/>
                    <a:ea typeface="黑体" panose="02010609060101010101" charset="-122"/>
                  </a:rPr>
                  <a:t>学习总结</a:t>
                </a:r>
                <a:endParaRPr lang="zh-CN" altLang="en-US" sz="2400" b="1" spc="300">
                  <a:solidFill>
                    <a:schemeClr val="bg1"/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  <p:grpSp>
          <p:nvGrpSpPr>
            <p:cNvPr id="11" name="组合 10"/>
            <p:cNvGrpSpPr/>
            <p:nvPr userDrawn="1"/>
          </p:nvGrpSpPr>
          <p:grpSpPr>
            <a:xfrm>
              <a:off x="854075" y="3656600"/>
              <a:ext cx="1656000" cy="952024"/>
              <a:chOff x="2957195" y="-103505"/>
              <a:chExt cx="1656000" cy="952024"/>
            </a:xfrm>
          </p:grpSpPr>
          <p:sp>
            <p:nvSpPr>
              <p:cNvPr id="12" name="矩形 11"/>
              <p:cNvSpPr/>
              <p:nvPr/>
            </p:nvSpPr>
            <p:spPr>
              <a:xfrm>
                <a:off x="2957195" y="252254"/>
                <a:ext cx="1656000" cy="596265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3" name="直接连接符 12"/>
              <p:cNvCxnSpPr/>
              <p:nvPr/>
            </p:nvCxnSpPr>
            <p:spPr>
              <a:xfrm flipH="1" flipV="1">
                <a:off x="3270250" y="-78105"/>
                <a:ext cx="0" cy="333375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接连接符 13"/>
              <p:cNvCxnSpPr/>
              <p:nvPr/>
            </p:nvCxnSpPr>
            <p:spPr>
              <a:xfrm flipV="1">
                <a:off x="4318635" y="-103505"/>
                <a:ext cx="635" cy="350520"/>
              </a:xfrm>
              <a:prstGeom prst="line">
                <a:avLst/>
              </a:prstGeom>
              <a:solidFill>
                <a:schemeClr val="bg2"/>
              </a:solidFill>
              <a:ln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椭圆 14"/>
              <p:cNvSpPr/>
              <p:nvPr/>
            </p:nvSpPr>
            <p:spPr>
              <a:xfrm>
                <a:off x="320421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/>
            </p:nvSpPr>
            <p:spPr>
              <a:xfrm>
                <a:off x="4253230" y="265430"/>
                <a:ext cx="132080" cy="132080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7" name="文本框 16"/>
              <p:cNvSpPr txBox="1"/>
              <p:nvPr userDrawn="1"/>
            </p:nvSpPr>
            <p:spPr>
              <a:xfrm>
                <a:off x="2974300" y="347110"/>
                <a:ext cx="1621790" cy="46037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zh-CN" altLang="en-US" sz="2400" spc="300" smtClean="0">
                    <a:solidFill>
                      <a:schemeClr val="accent1">
                        <a:lumMod val="40000"/>
                        <a:lumOff val="60000"/>
                      </a:schemeClr>
                    </a:solidFill>
                    <a:latin typeface="黑体" panose="02010609060101010101" charset="-122"/>
                    <a:ea typeface="黑体" panose="02010609060101010101" charset="-122"/>
                  </a:rPr>
                  <a:t>学习目标</a:t>
                </a:r>
                <a:endParaRPr lang="zh-CN" altLang="en-US" sz="2400" spc="300">
                  <a:solidFill>
                    <a:schemeClr val="accent1">
                      <a:lumMod val="40000"/>
                      <a:lumOff val="60000"/>
                    </a:schemeClr>
                  </a:solidFill>
                  <a:latin typeface="黑体" panose="02010609060101010101" charset="-122"/>
                  <a:ea typeface="黑体" panose="02010609060101010101" charset="-122"/>
                </a:endParaRPr>
              </a:p>
            </p:txBody>
          </p:sp>
        </p:grpSp>
      </p:grp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7" Type="http://schemas.openxmlformats.org/officeDocument/2006/relationships/image" Target="file:///D:\qq&#25991;&#20214;\712321467\Image\C2C\Image2\%7b75232B38-A165-1FB7-499C-2E1C792CACB5%7d.png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5"/>
          <a:srcRect r="1506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pic>
        <p:nvPicPr>
          <p:cNvPr id="8" name="图片 1073743875" descr="学科网 zxxk.com"/>
          <p:cNvPicPr>
            <a:picLocks noChangeAspect="1"/>
          </p:cNvPicPr>
          <p:nvPr/>
        </p:nvPicPr>
        <p:blipFill>
          <a:blip r:embed="rId6" r:link="rId7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6.xml"/><Relationship Id="rId6" Type="http://schemas.openxmlformats.org/officeDocument/2006/relationships/vmlDrawing" Target="../drawings/vmlDrawing5.vml"/><Relationship Id="rId5" Type="http://schemas.openxmlformats.org/officeDocument/2006/relationships/slideLayout" Target="../slideLayouts/slideLayout3.xml"/><Relationship Id="rId4" Type="http://schemas.openxmlformats.org/officeDocument/2006/relationships/image" Target="../media/image22.wmf"/><Relationship Id="rId3" Type="http://schemas.openxmlformats.org/officeDocument/2006/relationships/oleObject" Target="../embeddings/oleObject7.bin"/><Relationship Id="rId2" Type="http://schemas.openxmlformats.org/officeDocument/2006/relationships/image" Target="../media/image21.png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6.vml"/><Relationship Id="rId7" Type="http://schemas.openxmlformats.org/officeDocument/2006/relationships/slideLayout" Target="../slideLayouts/slideLayout3.x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24.png"/><Relationship Id="rId3" Type="http://schemas.openxmlformats.org/officeDocument/2006/relationships/image" Target="../media/image23.wmf"/><Relationship Id="rId2" Type="http://schemas.openxmlformats.org/officeDocument/2006/relationships/oleObject" Target="../embeddings/oleObject8.bin"/><Relationship Id="rId1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3.xml"/><Relationship Id="rId4" Type="http://schemas.openxmlformats.org/officeDocument/2006/relationships/image" Target="../media/image8.png"/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3.x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1.bin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.xml"/><Relationship Id="rId7" Type="http://schemas.openxmlformats.org/officeDocument/2006/relationships/vmlDrawing" Target="../drawings/vmlDrawing2.vml"/><Relationship Id="rId6" Type="http://schemas.openxmlformats.org/officeDocument/2006/relationships/slideLayout" Target="../slideLayouts/slideLayout3.x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3.bin"/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4.xml"/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3.xml"/><Relationship Id="rId4" Type="http://schemas.openxmlformats.org/officeDocument/2006/relationships/image" Target="../media/image17.png"/><Relationship Id="rId3" Type="http://schemas.openxmlformats.org/officeDocument/2006/relationships/image" Target="../media/image16.wmf"/><Relationship Id="rId2" Type="http://schemas.openxmlformats.org/officeDocument/2006/relationships/oleObject" Target="../embeddings/oleObject4.bin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4.vml"/><Relationship Id="rId7" Type="http://schemas.openxmlformats.org/officeDocument/2006/relationships/slideLayout" Target="../slideLayouts/slideLayout3.xml"/><Relationship Id="rId6" Type="http://schemas.openxmlformats.org/officeDocument/2006/relationships/image" Target="../media/image20.png"/><Relationship Id="rId5" Type="http://schemas.openxmlformats.org/officeDocument/2006/relationships/image" Target="../media/image19.wmf"/><Relationship Id="rId4" Type="http://schemas.openxmlformats.org/officeDocument/2006/relationships/oleObject" Target="../embeddings/oleObject6.bin"/><Relationship Id="rId3" Type="http://schemas.openxmlformats.org/officeDocument/2006/relationships/image" Target="../media/image18.wmf"/><Relationship Id="rId2" Type="http://schemas.openxmlformats.org/officeDocument/2006/relationships/oleObject" Target="../embeddings/oleObject5.bin"/><Relationship Id="rId1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6367920" y="2954282"/>
            <a:ext cx="4715819" cy="2061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sz="3200" b="1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课时5 棱柱、棱锥、棱台的表面积和体积</a:t>
            </a:r>
            <a:endParaRPr sz="3200" b="1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574680" y="2037995"/>
            <a:ext cx="2302003" cy="634020"/>
          </a:xfrm>
          <a:prstGeom prst="rect">
            <a:avLst/>
          </a:prstGeom>
          <a:solidFill>
            <a:srgbClr val="F1CE8A"/>
          </a:solidFill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Aft>
                <a:spcPct val="0"/>
              </a:spcAft>
            </a:pPr>
            <a:r>
              <a:rPr lang="zh-CN" altLang="en-US" sz="3200" b="1">
                <a:solidFill>
                  <a:schemeClr val="tx1"/>
                </a:solidFill>
                <a:latin typeface="Times New Roman" panose="02020603050405020304" charset="0"/>
                <a:ea typeface="微软雅黑" panose="020B0503020204020204" charset="-122"/>
              </a:rPr>
              <a:t>新授课</a:t>
            </a:r>
            <a:endParaRPr lang="zh-CN" altLang="en-US" sz="3200" b="1">
              <a:solidFill>
                <a:schemeClr val="tx1"/>
              </a:solidFill>
              <a:latin typeface="Times New Roman" panose="02020603050405020304" charset="0"/>
              <a:ea typeface="微软雅黑" panose="020B0503020204020204" charset="-122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/>
        </p:nvGrpSpPr>
        <p:grpSpPr>
          <a:xfrm>
            <a:off x="631825" y="1249680"/>
            <a:ext cx="2004154" cy="723437"/>
            <a:chOff x="1226" y="2339"/>
            <a:chExt cx="3846" cy="1388"/>
          </a:xfrm>
        </p:grpSpPr>
        <p:grpSp>
          <p:nvGrpSpPr>
            <p:cNvPr id="18" name="组合 17"/>
            <p:cNvGrpSpPr/>
            <p:nvPr/>
          </p:nvGrpSpPr>
          <p:grpSpPr>
            <a:xfrm>
              <a:off x="2267" y="2626"/>
              <a:ext cx="2805" cy="891"/>
              <a:chOff x="2399870" y="1599894"/>
              <a:chExt cx="1780749" cy="566053"/>
            </a:xfrm>
          </p:grpSpPr>
          <p:grpSp>
            <p:nvGrpSpPr>
              <p:cNvPr id="28" name="组合 27"/>
              <p:cNvGrpSpPr/>
              <p:nvPr/>
            </p:nvGrpSpPr>
            <p:grpSpPr>
              <a:xfrm>
                <a:off x="2399870" y="1599894"/>
                <a:ext cx="1726640" cy="540000"/>
                <a:chOff x="3831198" y="1974808"/>
                <a:chExt cx="1726640" cy="540000"/>
              </a:xfrm>
            </p:grpSpPr>
            <p:sp>
              <p:nvSpPr>
                <p:cNvPr id="29" name="圆角矩形 28"/>
                <p:cNvSpPr/>
                <p:nvPr/>
              </p:nvSpPr>
              <p:spPr>
                <a:xfrm>
                  <a:off x="3831198" y="1974808"/>
                  <a:ext cx="1726640" cy="540000"/>
                </a:xfrm>
                <a:prstGeom prst="roundRect">
                  <a:avLst>
                    <a:gd name="adj" fmla="val 7486"/>
                  </a:avLst>
                </a:pr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30" name="圆角矩形 29"/>
                <p:cNvSpPr/>
                <p:nvPr/>
              </p:nvSpPr>
              <p:spPr>
                <a:xfrm>
                  <a:off x="3858137" y="1998526"/>
                  <a:ext cx="1692000" cy="504000"/>
                </a:xfrm>
                <a:prstGeom prst="roundRect">
                  <a:avLst>
                    <a:gd name="adj" fmla="val 7486"/>
                  </a:avLst>
                </a:prstGeom>
                <a:solidFill>
                  <a:srgbClr val="F1CE8A"/>
                </a:solidFill>
                <a:ln w="22225" cmpd="sng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31" name="矩形 30"/>
              <p:cNvSpPr/>
              <p:nvPr/>
            </p:nvSpPr>
            <p:spPr>
              <a:xfrm>
                <a:off x="2534821" y="1626943"/>
                <a:ext cx="1645798" cy="5390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/>
                <a:r>
                  <a:rPr lang="zh-CN" altLang="en-US" sz="2400" b="1" noProof="1">
                    <a:solidFill>
                      <a:srgbClr val="4F5D73"/>
                    </a:solidFill>
                    <a:latin typeface="楷体" panose="02010609060101010101" pitchFamily="49" charset="-122"/>
                    <a:ea typeface="楷体" panose="02010609060101010101" pitchFamily="49" charset="-122"/>
                    <a:cs typeface="宋体" panose="02010600030101010101" pitchFamily="2" charset="-122"/>
                    <a:sym typeface="+mn-ea"/>
                  </a:rPr>
                  <a:t>归纳总结</a:t>
                </a:r>
                <a:endParaRPr lang="zh-CN" altLang="en-US" sz="2400" b="1" noProof="1">
                  <a:solidFill>
                    <a:srgbClr val="4F5D73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宋体" panose="02010600030101010101" pitchFamily="2" charset="-122"/>
                  <a:sym typeface="+mn-ea"/>
                </a:endParaRPr>
              </a:p>
            </p:txBody>
          </p:sp>
        </p:grpSp>
        <p:pic>
          <p:nvPicPr>
            <p:cNvPr id="32" name="图片 31" descr="crossroads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226" y="2339"/>
              <a:ext cx="1388" cy="1388"/>
            </a:xfrm>
            <a:prstGeom prst="rect">
              <a:avLst/>
            </a:prstGeom>
          </p:spPr>
        </p:pic>
      </p:grpSp>
      <p:sp>
        <p:nvSpPr>
          <p:cNvPr id="105" name="文本框 104"/>
          <p:cNvSpPr txBox="1"/>
          <p:nvPr/>
        </p:nvSpPr>
        <p:spPr>
          <a:xfrm>
            <a:off x="767080" y="1971040"/>
            <a:ext cx="10657840" cy="37795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80000"/>
              </a:lnSpc>
              <a:spcBef>
                <a:spcPct val="0"/>
              </a:spcBef>
              <a:spcAft>
                <a:spcPct val="0"/>
              </a:spcAft>
            </a:pPr>
            <a:r>
              <a:rPr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1.</a:t>
            </a:r>
            <a:r>
              <a:rPr lang="en-US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 </a:t>
            </a:r>
            <a:r>
              <a:rPr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棱台体积公式：</a:t>
            </a:r>
            <a:r>
              <a:rPr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V</a:t>
            </a:r>
            <a:r>
              <a:rPr sz="2350" baseline="-250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棱</a:t>
            </a:r>
            <a:r>
              <a:rPr lang="zh-CN" sz="2350" baseline="-250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台</a:t>
            </a:r>
            <a:r>
              <a:rPr lang="en-US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                                 </a:t>
            </a:r>
            <a:r>
              <a:rPr lang="zh-CN" altLang="en-US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，</a:t>
            </a:r>
            <a:r>
              <a:rPr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其中S'</a:t>
            </a:r>
            <a:r>
              <a:rPr lang="zh-CN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，</a:t>
            </a:r>
            <a:r>
              <a:rPr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S分别为棱台的上、下底面面积，h为棱台的高.</a:t>
            </a:r>
            <a:endParaRPr sz="2350"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</a:endParaRPr>
          </a:p>
          <a:p>
            <a:pPr indent="0" fontAlgn="auto">
              <a:lnSpc>
                <a:spcPct val="180000"/>
              </a:lnSpc>
              <a:spcBef>
                <a:spcPct val="0"/>
              </a:spcBef>
              <a:spcAft>
                <a:spcPct val="0"/>
              </a:spcAft>
            </a:pPr>
            <a:r>
              <a:rPr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注：棱台的高是指两底面之间的距离，即从上底面上任意一点向下底面作垂线，这点与垂足之间的距离</a:t>
            </a:r>
            <a:r>
              <a:rPr lang="en-US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.</a:t>
            </a:r>
            <a:endParaRPr sz="2350"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</a:endParaRPr>
          </a:p>
          <a:p>
            <a:pPr indent="0" fontAlgn="auto">
              <a:lnSpc>
                <a:spcPct val="3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35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2.</a:t>
            </a: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棱柱、棱锥、棱台</a:t>
            </a:r>
            <a:r>
              <a:rPr lang="zh-CN" sz="235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的关系</a:t>
            </a:r>
            <a:endParaRPr lang="zh-CN" sz="2350"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charset="0"/>
              <a:sym typeface="+mn-ea"/>
            </a:endParaRPr>
          </a:p>
        </p:txBody>
      </p:sp>
      <p:pic>
        <p:nvPicPr>
          <p:cNvPr id="17" name="图片 14"/>
          <p:cNvPicPr>
            <a:picLocks noChangeAspect="1"/>
          </p:cNvPicPr>
          <p:nvPr/>
        </p:nvPicPr>
        <p:blipFill>
          <a:blip r:embed="rId2">
            <a:clrChange>
              <a:clrFrom>
                <a:srgbClr val="F1F5FA">
                  <a:alpha val="100000"/>
                </a:srgbClr>
              </a:clrFrom>
              <a:clrTo>
                <a:srgbClr val="F1F5FA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09465" y="4509770"/>
            <a:ext cx="5408295" cy="1779905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2" name="对象 -2147482614"/>
          <p:cNvGraphicFramePr>
            <a:graphicFrameLocks noChangeAspect="1"/>
          </p:cNvGraphicFramePr>
          <p:nvPr/>
        </p:nvGraphicFramePr>
        <p:xfrm>
          <a:off x="3839210" y="2156460"/>
          <a:ext cx="2397399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" r:id="rId3" imgW="1676400" imgH="508000" progId="Equation.3">
                  <p:embed/>
                </p:oleObj>
              </mc:Choice>
              <mc:Fallback>
                <p:oleObj name="" r:id="rId3" imgW="1676400" imgH="5080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39210" y="2156460"/>
                        <a:ext cx="2397399" cy="720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556260" y="2127885"/>
            <a:ext cx="11316970" cy="1537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sz="2350" b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如图，一个漏斗</a:t>
            </a:r>
            <a:r>
              <a:rPr lang="zh-CN" sz="2350" b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的</a:t>
            </a:r>
            <a:r>
              <a:rPr sz="2350" b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上面部分是一个长方体，下面部分是一个四棱锥，两部分的高都是0.5m，公共面是边长为1m的正方形，</a:t>
            </a:r>
            <a:r>
              <a:rPr lang="zh-CN" sz="2350" b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则</a:t>
            </a:r>
            <a:r>
              <a:rPr sz="2350" b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这个漏斗的容积是多少立方米</a:t>
            </a:r>
            <a:r>
              <a:rPr lang="en-US" sz="2350" b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(</a:t>
            </a:r>
            <a:r>
              <a:rPr sz="2350" b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精确到</a:t>
            </a:r>
            <a:r>
              <a:rPr lang="en-US" sz="2350" b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0.01m</a:t>
            </a:r>
            <a:r>
              <a:rPr lang="en-US" sz="2350" b="0" baseline="300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3</a:t>
            </a:r>
            <a:r>
              <a:rPr lang="en-US" sz="2350" b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)?</a:t>
            </a:r>
            <a:endParaRPr lang="en-US" sz="2350" b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56260" y="3870325"/>
            <a:ext cx="7331075" cy="17780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由题知长方体</a:t>
            </a:r>
            <a:r>
              <a:rPr lang="en-US"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ABCD-A</a:t>
            </a:r>
            <a:r>
              <a:rPr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'</a:t>
            </a:r>
            <a:r>
              <a:rPr lang="en-US"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B</a:t>
            </a:r>
            <a:r>
              <a:rPr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'</a:t>
            </a:r>
            <a:r>
              <a:rPr lang="en-US"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C</a:t>
            </a:r>
            <a:r>
              <a:rPr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'</a:t>
            </a:r>
            <a:r>
              <a:rPr lang="en-US"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D</a:t>
            </a:r>
            <a:r>
              <a:rPr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'</a:t>
            </a:r>
            <a:r>
              <a:rPr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的体积</a:t>
            </a:r>
            <a:r>
              <a:rPr lang="en-US"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V=1×1</a:t>
            </a:r>
            <a:r>
              <a:rPr lang="en-US"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×0.5=0.5</a:t>
            </a:r>
            <a:r>
              <a:rPr lang="en-US"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(m</a:t>
            </a:r>
            <a:r>
              <a:rPr lang="en-US" sz="2150" baseline="300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3</a:t>
            </a:r>
            <a:r>
              <a:rPr lang="en-US" sz="215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)</a:t>
            </a:r>
            <a:r>
              <a:rPr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，棱锥</a:t>
            </a:r>
            <a:r>
              <a:rPr lang="en-US"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P-A</a:t>
            </a:r>
            <a:r>
              <a:rPr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'</a:t>
            </a:r>
            <a:r>
              <a:rPr lang="en-US"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B</a:t>
            </a:r>
            <a:r>
              <a:rPr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'</a:t>
            </a:r>
            <a:r>
              <a:rPr lang="en-US"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C</a:t>
            </a:r>
            <a:r>
              <a:rPr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'</a:t>
            </a:r>
            <a:r>
              <a:rPr lang="en-US"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D</a:t>
            </a:r>
            <a:r>
              <a:rPr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'</a:t>
            </a:r>
            <a:r>
              <a:rPr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的体积</a:t>
            </a:r>
            <a:r>
              <a:rPr lang="en-US"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V=                              </a:t>
            </a:r>
            <a:r>
              <a:rPr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，所以这个漏斗的容积</a:t>
            </a:r>
            <a:r>
              <a:rPr lang="en-US"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V=                                </a:t>
            </a:r>
            <a:r>
              <a:rPr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.</a:t>
            </a:r>
            <a:endParaRPr sz="2150">
              <a:solidFill>
                <a:srgbClr val="FF0000"/>
              </a:solidFill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534035" y="1274445"/>
            <a:ext cx="2230755" cy="875030"/>
            <a:chOff x="4930" y="2266"/>
            <a:chExt cx="3513" cy="1378"/>
          </a:xfrm>
        </p:grpSpPr>
        <p:grpSp>
          <p:nvGrpSpPr>
            <p:cNvPr id="6" name="组合 5"/>
            <p:cNvGrpSpPr/>
            <p:nvPr/>
          </p:nvGrpSpPr>
          <p:grpSpPr>
            <a:xfrm>
              <a:off x="5693" y="2548"/>
              <a:ext cx="2751" cy="835"/>
              <a:chOff x="3828" y="8775"/>
              <a:chExt cx="2751" cy="835"/>
            </a:xfrm>
          </p:grpSpPr>
          <p:sp>
            <p:nvSpPr>
              <p:cNvPr id="7" name="圆角矩形 6"/>
              <p:cNvSpPr/>
              <p:nvPr/>
            </p:nvSpPr>
            <p:spPr>
              <a:xfrm>
                <a:off x="3828" y="8775"/>
                <a:ext cx="2541" cy="835"/>
              </a:xfrm>
              <a:prstGeom prst="roundRect">
                <a:avLst/>
              </a:prstGeom>
              <a:solidFill>
                <a:srgbClr val="F1CE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 b="1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  <p:sp>
            <p:nvSpPr>
              <p:cNvPr id="9" name="文本框 8"/>
              <p:cNvSpPr txBox="1"/>
              <p:nvPr/>
            </p:nvSpPr>
            <p:spPr>
              <a:xfrm>
                <a:off x="4551" y="8830"/>
                <a:ext cx="2028" cy="725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r>
                  <a:rPr lang="zh-CN" altLang="en-US" sz="2400" b="1">
                    <a:solidFill>
                      <a:srgbClr val="4F5D73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练一练</a:t>
                </a:r>
                <a:endParaRPr lang="zh-CN" altLang="en-US" sz="2400" b="1">
                  <a:solidFill>
                    <a:srgbClr val="4F5D73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p:grpSp>
        <p:pic>
          <p:nvPicPr>
            <p:cNvPr id="10" name="图片 9" descr="pencil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930" y="2266"/>
              <a:ext cx="1378" cy="1378"/>
            </a:xfrm>
            <a:prstGeom prst="rect">
              <a:avLst/>
            </a:prstGeom>
          </p:spPr>
        </p:pic>
      </p:grpSp>
      <p:graphicFrame>
        <p:nvGraphicFramePr>
          <p:cNvPr id="5" name="对象 -2147482615"/>
          <p:cNvGraphicFramePr>
            <a:graphicFrameLocks noChangeAspect="1"/>
          </p:cNvGraphicFramePr>
          <p:nvPr/>
        </p:nvGraphicFramePr>
        <p:xfrm>
          <a:off x="3583787" y="4512777"/>
          <a:ext cx="2082800" cy="648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" r:id="rId2" imgW="1320165" imgH="393700" progId="Equation.KSEE3">
                  <p:embed/>
                </p:oleObj>
              </mc:Choice>
              <mc:Fallback>
                <p:oleObj name="" r:id="rId2" imgW="1320165" imgH="3937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83787" y="4512777"/>
                        <a:ext cx="2082800" cy="6483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图片 17"/>
          <p:cNvPicPr>
            <a:picLocks noChangeAspect="1"/>
          </p:cNvPicPr>
          <p:nvPr/>
        </p:nvPicPr>
        <p:blipFill>
          <a:blip r:embed="rId4">
            <a:clrChange>
              <a:clrFrom>
                <a:srgbClr val="F1F5FA">
                  <a:alpha val="100000"/>
                </a:srgbClr>
              </a:clrFrom>
              <a:clrTo>
                <a:srgbClr val="F1F5FA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795895" y="3860165"/>
            <a:ext cx="3848735" cy="154432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8" name="对象 -2147482615"/>
          <p:cNvGraphicFramePr>
            <a:graphicFrameLocks noChangeAspect="1"/>
          </p:cNvGraphicFramePr>
          <p:nvPr/>
        </p:nvGraphicFramePr>
        <p:xfrm>
          <a:off x="1852142" y="5054432"/>
          <a:ext cx="2104390" cy="648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" r:id="rId5" imgW="1333500" imgH="393700" progId="Equation.KSEE3">
                  <p:embed/>
                </p:oleObj>
              </mc:Choice>
              <mc:Fallback>
                <p:oleObj name="" r:id="rId5" imgW="1333500" imgH="3937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52142" y="5054432"/>
                        <a:ext cx="2104390" cy="6483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552450" y="958215"/>
            <a:ext cx="1124839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fontAlgn="auto">
              <a:lnSpc>
                <a:spcPct val="200000"/>
              </a:lnSpc>
            </a:pPr>
            <a:r>
              <a:rPr sz="2400" b="1">
                <a:latin typeface="楷体" panose="02010609060101010101" pitchFamily="49" charset="-122"/>
                <a:ea typeface="楷体" panose="02010609060101010101" pitchFamily="49" charset="-122"/>
              </a:rPr>
              <a:t>任务：根据下列问题，构建知识导图.</a:t>
            </a:r>
            <a:endParaRPr sz="2400" b="1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fontAlgn="auto">
              <a:lnSpc>
                <a:spcPct val="200000"/>
              </a:lnSpc>
            </a:pPr>
            <a:r>
              <a:rPr sz="2400">
                <a:latin typeface="楷体" panose="02010609060101010101" pitchFamily="49" charset="-122"/>
                <a:ea typeface="楷体" panose="02010609060101010101" pitchFamily="49" charset="-122"/>
              </a:rPr>
              <a:t>棱柱、棱锥、棱台的表面积和体积公式分别是什么？它们之间存在着怎样的关系？</a:t>
            </a:r>
            <a:endParaRPr sz="240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19" name="图片 26"/>
          <p:cNvPicPr>
            <a:picLocks noChangeAspect="1"/>
          </p:cNvPicPr>
          <p:nvPr/>
        </p:nvPicPr>
        <p:blipFill>
          <a:blip r:embed="rId1">
            <a:clrChange>
              <a:clrFrom>
                <a:srgbClr val="F1F5FA">
                  <a:alpha val="100000"/>
                </a:srgbClr>
              </a:clrFrom>
              <a:clrTo>
                <a:srgbClr val="F1F5FA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51355" y="2867025"/>
            <a:ext cx="5951855" cy="299847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654685" y="1229360"/>
            <a:ext cx="10578465" cy="3538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200000"/>
              </a:lnSpc>
            </a:pPr>
            <a:r>
              <a:rPr sz="28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1．通过对棱柱、棱锥、棱台的研究，掌握棱柱、棱锥、棱台的表面积公式，并利用公式求简单几何体的表面积．</a:t>
            </a:r>
            <a:endParaRPr sz="28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fontAlgn="auto">
              <a:lnSpc>
                <a:spcPct val="200000"/>
              </a:lnSpc>
            </a:pPr>
            <a:r>
              <a:rPr sz="28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2．通过对棱柱、棱锥、棱台的研究，掌握棱柱、棱锥、棱台的体积公式，并利用公式求简单几何体的体积．</a:t>
            </a:r>
            <a:endParaRPr sz="28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08050" y="2513965"/>
            <a:ext cx="111036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00000"/>
              </a:lnSpc>
            </a:pPr>
            <a:r>
              <a:rPr lang="zh-CN" altLang="en-US" sz="2400" b="1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 任务</a:t>
            </a:r>
            <a:r>
              <a:rPr lang="zh-CN" altLang="en-US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：</a:t>
            </a:r>
            <a:r>
              <a:rPr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阅读教材P114</a:t>
            </a:r>
            <a:r>
              <a:rPr lang="zh-CN"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，</a:t>
            </a:r>
            <a:r>
              <a:rPr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探究柱体、椎体、台体的表面积求法.</a:t>
            </a:r>
            <a:endParaRPr sz="240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07670" y="1026160"/>
            <a:ext cx="11376660" cy="1210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30000"/>
              </a:lnSpc>
              <a:buClrTx/>
              <a:buSzTx/>
              <a:buFontTx/>
            </a:pPr>
            <a:r>
              <a:rPr lang="zh-CN" altLang="en-US" sz="28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目标</a:t>
            </a:r>
            <a:r>
              <a:rPr lang="zh-CN" altLang="en-US" sz="2800" b="1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一：</a:t>
            </a:r>
            <a:r>
              <a:rPr lang="zh-CN" altLang="en-US" sz="28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通过对棱柱、棱锥、棱台的研究，掌握棱柱、棱锥、棱台的表面积公式，并利用公式求简单几何体的表面积.</a:t>
            </a:r>
            <a:endParaRPr lang="zh-CN" altLang="en-US" sz="2800" b="1">
              <a:solidFill>
                <a:srgbClr val="0000FF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990" y="2345055"/>
            <a:ext cx="725170" cy="72517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280160" y="3178175"/>
            <a:ext cx="8258175" cy="14198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8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棱柱、棱锥、棱台都是由多个平面图形围成的几何体，它们的侧面展开图是什么？如何计算它们的表面积？</a:t>
            </a:r>
            <a:endParaRPr sz="24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592455" y="870585"/>
            <a:ext cx="6640195" cy="39960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80000"/>
              </a:lnSpc>
              <a:spcBef>
                <a:spcPct val="0"/>
              </a:spcBef>
              <a:spcAft>
                <a:spcPct val="0"/>
              </a:spcAft>
            </a:pPr>
            <a:r>
              <a:rPr sz="2350" b="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棱柱：侧面展开图是由平行四边形组成的平面图形，故其表面积=上下底面积+侧面积.</a:t>
            </a:r>
            <a:endParaRPr sz="2350" b="0">
              <a:solidFill>
                <a:srgbClr val="FF0000"/>
              </a:solidFill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</a:endParaRPr>
          </a:p>
          <a:p>
            <a:pPr indent="0">
              <a:lnSpc>
                <a:spcPct val="180000"/>
              </a:lnSpc>
              <a:spcBef>
                <a:spcPct val="0"/>
              </a:spcBef>
              <a:spcAft>
                <a:spcPct val="0"/>
              </a:spcAft>
            </a:pPr>
            <a:r>
              <a:rPr sz="2350" b="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棱锥：侧面展开图是由三角形组成的平面图形，故其表面积=下底面积+侧面积.</a:t>
            </a:r>
            <a:endParaRPr sz="2350" b="0">
              <a:solidFill>
                <a:srgbClr val="FF0000"/>
              </a:solidFill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</a:endParaRPr>
          </a:p>
          <a:p>
            <a:pPr indent="0">
              <a:lnSpc>
                <a:spcPct val="180000"/>
              </a:lnSpc>
              <a:spcBef>
                <a:spcPct val="0"/>
              </a:spcBef>
              <a:spcAft>
                <a:spcPct val="0"/>
              </a:spcAft>
            </a:pPr>
            <a:r>
              <a:rPr sz="2350" b="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棱台：侧面展开图是由梯形组成的平面图形，故其表面积=上下底面积+侧面积.</a:t>
            </a:r>
            <a:endParaRPr sz="2350" b="0">
              <a:solidFill>
                <a:srgbClr val="FF0000"/>
              </a:solidFill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</a:endParaRPr>
          </a:p>
        </p:txBody>
      </p:sp>
      <p:pic>
        <p:nvPicPr>
          <p:cNvPr id="14" name="图片 2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32650" y="1029335"/>
            <a:ext cx="2877820" cy="1127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图片 19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308850" y="2177415"/>
            <a:ext cx="2802255" cy="14090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图片 20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52005" y="3717925"/>
            <a:ext cx="2959100" cy="151574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7" name="组合 16"/>
          <p:cNvGrpSpPr/>
          <p:nvPr/>
        </p:nvGrpSpPr>
        <p:grpSpPr>
          <a:xfrm>
            <a:off x="592455" y="4966335"/>
            <a:ext cx="2004516" cy="723437"/>
            <a:chOff x="1226" y="2339"/>
            <a:chExt cx="3847" cy="1388"/>
          </a:xfrm>
        </p:grpSpPr>
        <p:grpSp>
          <p:nvGrpSpPr>
            <p:cNvPr id="18" name="组合 17"/>
            <p:cNvGrpSpPr/>
            <p:nvPr/>
          </p:nvGrpSpPr>
          <p:grpSpPr>
            <a:xfrm>
              <a:off x="2267" y="2626"/>
              <a:ext cx="2806" cy="911"/>
              <a:chOff x="2399870" y="1599894"/>
              <a:chExt cx="1781191" cy="578912"/>
            </a:xfrm>
          </p:grpSpPr>
          <p:grpSp>
            <p:nvGrpSpPr>
              <p:cNvPr id="28" name="组合 27"/>
              <p:cNvGrpSpPr/>
              <p:nvPr/>
            </p:nvGrpSpPr>
            <p:grpSpPr>
              <a:xfrm>
                <a:off x="2399870" y="1599894"/>
                <a:ext cx="1726640" cy="540000"/>
                <a:chOff x="3831198" y="1974808"/>
                <a:chExt cx="1726640" cy="540000"/>
              </a:xfrm>
            </p:grpSpPr>
            <p:sp>
              <p:nvSpPr>
                <p:cNvPr id="29" name="圆角矩形 28"/>
                <p:cNvSpPr/>
                <p:nvPr/>
              </p:nvSpPr>
              <p:spPr>
                <a:xfrm>
                  <a:off x="3831198" y="1974808"/>
                  <a:ext cx="1726640" cy="540000"/>
                </a:xfrm>
                <a:prstGeom prst="roundRect">
                  <a:avLst>
                    <a:gd name="adj" fmla="val 7486"/>
                  </a:avLst>
                </a:pr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30" name="圆角矩形 29"/>
                <p:cNvSpPr/>
                <p:nvPr/>
              </p:nvSpPr>
              <p:spPr>
                <a:xfrm>
                  <a:off x="3858137" y="1998526"/>
                  <a:ext cx="1692000" cy="504000"/>
                </a:xfrm>
                <a:prstGeom prst="roundRect">
                  <a:avLst>
                    <a:gd name="adj" fmla="val 7486"/>
                  </a:avLst>
                </a:prstGeom>
                <a:solidFill>
                  <a:srgbClr val="F1CE8A"/>
                </a:solidFill>
                <a:ln w="22225" cmpd="sng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31" name="矩形 30"/>
              <p:cNvSpPr/>
              <p:nvPr/>
            </p:nvSpPr>
            <p:spPr>
              <a:xfrm>
                <a:off x="2497687" y="1626943"/>
                <a:ext cx="1683374" cy="5518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/>
                <a:r>
                  <a:rPr lang="zh-CN" altLang="en-US" sz="2350" b="1" noProof="1">
                    <a:solidFill>
                      <a:srgbClr val="4F5D73"/>
                    </a:solidFill>
                    <a:latin typeface="楷体" panose="02010609060101010101" pitchFamily="49" charset="-122"/>
                    <a:ea typeface="楷体" panose="02010609060101010101" pitchFamily="49" charset="-122"/>
                    <a:cs typeface="宋体" panose="02010600030101010101" pitchFamily="2" charset="-122"/>
                    <a:sym typeface="+mn-ea"/>
                  </a:rPr>
                  <a:t>归纳总结</a:t>
                </a:r>
                <a:endParaRPr lang="zh-CN" altLang="en-US" sz="2350" b="1" noProof="1">
                  <a:solidFill>
                    <a:srgbClr val="4F5D73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宋体" panose="02010600030101010101" pitchFamily="2" charset="-122"/>
                  <a:sym typeface="+mn-ea"/>
                </a:endParaRPr>
              </a:p>
            </p:txBody>
          </p:sp>
        </p:grpSp>
        <p:pic>
          <p:nvPicPr>
            <p:cNvPr id="32" name="图片 31" descr="crossroads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26" y="2339"/>
              <a:ext cx="1388" cy="1388"/>
            </a:xfrm>
            <a:prstGeom prst="rect">
              <a:avLst/>
            </a:prstGeom>
          </p:spPr>
        </p:pic>
      </p:grpSp>
      <p:sp>
        <p:nvSpPr>
          <p:cNvPr id="105" name="文本框 104"/>
          <p:cNvSpPr txBox="1"/>
          <p:nvPr/>
        </p:nvSpPr>
        <p:spPr>
          <a:xfrm>
            <a:off x="1315720" y="5625465"/>
            <a:ext cx="914463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S</a:t>
            </a:r>
            <a:r>
              <a:rPr sz="2400" baseline="-250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棱柱表</a:t>
            </a: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=S</a:t>
            </a:r>
            <a:r>
              <a:rPr sz="2400" baseline="-250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棱柱侧</a:t>
            </a: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+2S</a:t>
            </a:r>
            <a:r>
              <a:rPr sz="2400" baseline="-250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底</a:t>
            </a:r>
            <a:r>
              <a:rPr lang="zh-CN"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；</a:t>
            </a: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S</a:t>
            </a:r>
            <a:r>
              <a:rPr sz="2400" baseline="-250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棱锥表</a:t>
            </a: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=S</a:t>
            </a:r>
            <a:r>
              <a:rPr sz="2400" baseline="-250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棱锥侧</a:t>
            </a: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+S</a:t>
            </a:r>
            <a:r>
              <a:rPr sz="2400" baseline="-250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底</a:t>
            </a:r>
            <a:r>
              <a:rPr lang="zh-CN"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；</a:t>
            </a: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S</a:t>
            </a:r>
            <a:r>
              <a:rPr sz="2400" baseline="-250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棱台表</a:t>
            </a: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=S</a:t>
            </a:r>
            <a:r>
              <a:rPr sz="2400" baseline="-250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棱台侧</a:t>
            </a: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+S</a:t>
            </a:r>
            <a:r>
              <a:rPr sz="2400" baseline="-250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上底</a:t>
            </a: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+S</a:t>
            </a:r>
            <a:r>
              <a:rPr sz="2400" baseline="-250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下底</a:t>
            </a:r>
            <a:endParaRPr sz="2400"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文本框 100"/>
          <p:cNvSpPr txBox="1"/>
          <p:nvPr/>
        </p:nvSpPr>
        <p:spPr>
          <a:xfrm>
            <a:off x="1477010" y="2311400"/>
            <a:ext cx="734568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150000"/>
              </a:lnSpc>
            </a:pPr>
            <a:r>
              <a:rPr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如图,四面体P-ABC的各棱长均为a,求它的表面积</a:t>
            </a:r>
            <a:r>
              <a:rPr lang="en-US" sz="2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.</a:t>
            </a:r>
            <a:endParaRPr lang="en-US" sz="24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477010" y="3317875"/>
            <a:ext cx="8021320" cy="14452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sz="22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因为△PBC是正三角形，其边长为a,所以</a:t>
            </a:r>
            <a:r>
              <a:rPr lang="en-US" sz="22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     ,       </a:t>
            </a:r>
            <a:r>
              <a:rPr sz="22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.</a:t>
            </a:r>
            <a:endParaRPr sz="220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 inden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sz="22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因此，四面体P-ABC的表面积</a:t>
            </a:r>
            <a:r>
              <a:rPr lang="zh-CN" sz="22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为</a:t>
            </a:r>
            <a:r>
              <a:rPr lang="en-US" altLang="zh-CN" sz="22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          .</a:t>
            </a:r>
            <a:endParaRPr lang="en-US" altLang="zh-CN" sz="220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534035" y="1274445"/>
            <a:ext cx="2230755" cy="875030"/>
            <a:chOff x="4930" y="2266"/>
            <a:chExt cx="3513" cy="1378"/>
          </a:xfrm>
        </p:grpSpPr>
        <p:grpSp>
          <p:nvGrpSpPr>
            <p:cNvPr id="6" name="组合 5"/>
            <p:cNvGrpSpPr/>
            <p:nvPr/>
          </p:nvGrpSpPr>
          <p:grpSpPr>
            <a:xfrm>
              <a:off x="5693" y="2548"/>
              <a:ext cx="2751" cy="835"/>
              <a:chOff x="3828" y="8775"/>
              <a:chExt cx="2751" cy="835"/>
            </a:xfrm>
          </p:grpSpPr>
          <p:sp>
            <p:nvSpPr>
              <p:cNvPr id="7" name="圆角矩形 6"/>
              <p:cNvSpPr/>
              <p:nvPr/>
            </p:nvSpPr>
            <p:spPr>
              <a:xfrm>
                <a:off x="3828" y="8775"/>
                <a:ext cx="2541" cy="835"/>
              </a:xfrm>
              <a:prstGeom prst="roundRect">
                <a:avLst/>
              </a:prstGeom>
              <a:solidFill>
                <a:srgbClr val="F1CE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 b="1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  <p:sp>
            <p:nvSpPr>
              <p:cNvPr id="8" name="文本框 7"/>
              <p:cNvSpPr txBox="1"/>
              <p:nvPr/>
            </p:nvSpPr>
            <p:spPr>
              <a:xfrm>
                <a:off x="4551" y="8830"/>
                <a:ext cx="2028" cy="725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r>
                  <a:rPr lang="zh-CN" altLang="en-US" sz="2400" b="1">
                    <a:solidFill>
                      <a:srgbClr val="4F5D73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练一练</a:t>
                </a:r>
                <a:endParaRPr lang="zh-CN" altLang="en-US" sz="2400" b="1">
                  <a:solidFill>
                    <a:srgbClr val="4F5D73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p:grpSp>
        <p:pic>
          <p:nvPicPr>
            <p:cNvPr id="10" name="图片 9" descr="pencil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930" y="2266"/>
              <a:ext cx="1378" cy="1378"/>
            </a:xfrm>
            <a:prstGeom prst="rect">
              <a:avLst/>
            </a:prstGeom>
          </p:spPr>
        </p:pic>
      </p:grpSp>
      <p:pic>
        <p:nvPicPr>
          <p:cNvPr id="1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9465" y="2654300"/>
            <a:ext cx="1889760" cy="153289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4" name="对象 -2147482624"/>
          <p:cNvGraphicFramePr>
            <a:graphicFrameLocks noChangeAspect="1"/>
          </p:cNvGraphicFramePr>
          <p:nvPr/>
        </p:nvGraphicFramePr>
        <p:xfrm>
          <a:off x="6502718" y="3451543"/>
          <a:ext cx="1357104" cy="6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" r:id="rId3" imgW="1130300" imgH="545465" progId="Equation.3">
                  <p:embed/>
                </p:oleObj>
              </mc:Choice>
              <mc:Fallback>
                <p:oleObj name="" r:id="rId3" imgW="1130300" imgH="54546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02718" y="3451543"/>
                        <a:ext cx="1357104" cy="64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-2147482622"/>
          <p:cNvGraphicFramePr>
            <a:graphicFrameLocks noChangeAspect="1"/>
          </p:cNvGraphicFramePr>
          <p:nvPr/>
        </p:nvGraphicFramePr>
        <p:xfrm>
          <a:off x="5359718" y="4186873"/>
          <a:ext cx="2041525" cy="545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" r:id="rId5" imgW="2019300" imgH="545465" progId="Equation.3">
                  <p:embed/>
                </p:oleObj>
              </mc:Choice>
              <mc:Fallback>
                <p:oleObj name="" r:id="rId5" imgW="2019300" imgH="54546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59718" y="4186873"/>
                        <a:ext cx="2041525" cy="5454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39750" y="2070735"/>
            <a:ext cx="11337290" cy="6692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6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350" b="1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  </a:t>
            </a:r>
            <a:r>
              <a:rPr lang="zh-CN" altLang="en-US" sz="2350" b="1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 任务</a:t>
            </a:r>
            <a:r>
              <a:rPr lang="en-US" altLang="zh-CN" sz="2350" b="1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1</a:t>
            </a:r>
            <a:r>
              <a:rPr lang="zh-CN" altLang="en-US" sz="235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：</a:t>
            </a: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根据正方体、长方体的体积公式，探究棱柱、棱锥的体积公式.</a:t>
            </a:r>
            <a:endParaRPr sz="235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99745" y="949960"/>
            <a:ext cx="11376660" cy="1191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30000"/>
              </a:lnSpc>
              <a:buClrTx/>
              <a:buSzTx/>
              <a:buFontTx/>
            </a:pPr>
            <a:r>
              <a:rPr lang="zh-CN" altLang="en-US" sz="275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目标二</a:t>
            </a:r>
            <a:r>
              <a:rPr lang="zh-CN" altLang="en-US" sz="2750" b="1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：</a:t>
            </a:r>
            <a:r>
              <a:rPr lang="zh-CN" altLang="en-US" sz="275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通过对棱柱、棱锥、棱台的研究，掌握棱柱、棱锥、棱台的体积公式，并利用公式求简单几何体的体积.</a:t>
            </a:r>
            <a:endParaRPr lang="zh-CN" altLang="en-US" sz="2750" b="1">
              <a:solidFill>
                <a:srgbClr val="0000FF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1190" y="2101215"/>
            <a:ext cx="725170" cy="72517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631190" y="2811145"/>
            <a:ext cx="11245215" cy="1247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60000"/>
              </a:lnSpc>
              <a:spcBef>
                <a:spcPct val="0"/>
              </a:spcBef>
              <a:spcAft>
                <a:spcPct val="0"/>
              </a:spcAft>
            </a:pP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(1)我们知道长方体、正方体的体积公式都是底面积乘高，即V=Sh，那么结合下图，说说柱体的体积公式是什么？</a:t>
            </a:r>
            <a:endParaRPr sz="235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  <p:pic>
        <p:nvPicPr>
          <p:cNvPr id="14" name="图片 3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t="10314"/>
          <a:stretch>
            <a:fillRect/>
          </a:stretch>
        </p:blipFill>
        <p:spPr>
          <a:xfrm>
            <a:off x="9198610" y="3531235"/>
            <a:ext cx="2286635" cy="10382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文本框 6"/>
          <p:cNvSpPr txBox="1"/>
          <p:nvPr/>
        </p:nvSpPr>
        <p:spPr>
          <a:xfrm>
            <a:off x="631190" y="4393565"/>
            <a:ext cx="11337290" cy="6692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60000"/>
              </a:lnSpc>
              <a:spcBef>
                <a:spcPct val="0"/>
              </a:spcBef>
              <a:spcAft>
                <a:spcPct val="0"/>
              </a:spcAft>
            </a:pPr>
            <a:r>
              <a:rPr sz="235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(2)观察下图，思考这三个棱锥的体积有什么关系？据此思考棱锥的体积公式是什么？</a:t>
            </a:r>
            <a:endParaRPr sz="235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  <p:pic>
        <p:nvPicPr>
          <p:cNvPr id="15" name="图片 3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35445" y="5234940"/>
            <a:ext cx="4998720" cy="127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文本框 7"/>
          <p:cNvSpPr txBox="1"/>
          <p:nvPr/>
        </p:nvSpPr>
        <p:spPr>
          <a:xfrm>
            <a:off x="5020310" y="3500755"/>
            <a:ext cx="3853180" cy="587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V</a:t>
            </a:r>
            <a:r>
              <a:rPr sz="2150" baseline="-2500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棱柱</a:t>
            </a:r>
            <a:r>
              <a:rPr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=Sh.</a:t>
            </a:r>
            <a:endParaRPr sz="2150">
              <a:solidFill>
                <a:srgbClr val="FF0000"/>
              </a:solidFill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167130" y="5279390"/>
            <a:ext cx="5321300" cy="587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三个棱锥的体积都相等，V</a:t>
            </a:r>
            <a:r>
              <a:rPr sz="2150" baseline="-2500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棱锥</a:t>
            </a:r>
            <a:r>
              <a:rPr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=</a:t>
            </a:r>
            <a:r>
              <a:rPr lang="en-US"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    </a:t>
            </a:r>
            <a:r>
              <a:rPr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Sh</a:t>
            </a:r>
            <a:endParaRPr sz="2150">
              <a:solidFill>
                <a:srgbClr val="FF0000"/>
              </a:solidFill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  <a:sym typeface="+mn-ea"/>
            </a:endParaRPr>
          </a:p>
        </p:txBody>
      </p:sp>
      <p:graphicFrame>
        <p:nvGraphicFramePr>
          <p:cNvPr id="11" name="对象 -2147482622"/>
          <p:cNvGraphicFramePr>
            <a:graphicFrameLocks noChangeAspect="1"/>
          </p:cNvGraphicFramePr>
          <p:nvPr/>
        </p:nvGraphicFramePr>
        <p:xfrm>
          <a:off x="4989513" y="5280026"/>
          <a:ext cx="213030" cy="6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" r:id="rId4" imgW="165100" imgH="508000" progId="Equation.3">
                  <p:embed/>
                </p:oleObj>
              </mc:Choice>
              <mc:Fallback>
                <p:oleObj name="" r:id="rId4" imgW="165100" imgH="5080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89513" y="5280026"/>
                        <a:ext cx="213030" cy="648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/>
        </p:nvGrpSpPr>
        <p:grpSpPr>
          <a:xfrm>
            <a:off x="631825" y="1249680"/>
            <a:ext cx="2505192" cy="904296"/>
            <a:chOff x="1226" y="2339"/>
            <a:chExt cx="3846" cy="1388"/>
          </a:xfrm>
        </p:grpSpPr>
        <p:grpSp>
          <p:nvGrpSpPr>
            <p:cNvPr id="18" name="组合 17"/>
            <p:cNvGrpSpPr/>
            <p:nvPr/>
          </p:nvGrpSpPr>
          <p:grpSpPr>
            <a:xfrm>
              <a:off x="2267" y="2626"/>
              <a:ext cx="2805" cy="891"/>
              <a:chOff x="2399870" y="1599894"/>
              <a:chExt cx="1780749" cy="566053"/>
            </a:xfrm>
          </p:grpSpPr>
          <p:grpSp>
            <p:nvGrpSpPr>
              <p:cNvPr id="28" name="组合 27"/>
              <p:cNvGrpSpPr/>
              <p:nvPr/>
            </p:nvGrpSpPr>
            <p:grpSpPr>
              <a:xfrm>
                <a:off x="2399870" y="1599894"/>
                <a:ext cx="1726640" cy="540000"/>
                <a:chOff x="3831198" y="1974808"/>
                <a:chExt cx="1726640" cy="540000"/>
              </a:xfrm>
            </p:grpSpPr>
            <p:sp>
              <p:nvSpPr>
                <p:cNvPr id="29" name="圆角矩形 28"/>
                <p:cNvSpPr/>
                <p:nvPr/>
              </p:nvSpPr>
              <p:spPr>
                <a:xfrm>
                  <a:off x="3831198" y="1974808"/>
                  <a:ext cx="1726640" cy="540000"/>
                </a:xfrm>
                <a:prstGeom prst="roundRect">
                  <a:avLst>
                    <a:gd name="adj" fmla="val 7486"/>
                  </a:avLst>
                </a:prstGeom>
                <a:noFill/>
                <a:ln w="952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sp>
              <p:nvSpPr>
                <p:cNvPr id="30" name="圆角矩形 29"/>
                <p:cNvSpPr/>
                <p:nvPr/>
              </p:nvSpPr>
              <p:spPr>
                <a:xfrm>
                  <a:off x="3858137" y="1998526"/>
                  <a:ext cx="1692000" cy="504000"/>
                </a:xfrm>
                <a:prstGeom prst="roundRect">
                  <a:avLst>
                    <a:gd name="adj" fmla="val 7486"/>
                  </a:avLst>
                </a:prstGeom>
                <a:solidFill>
                  <a:srgbClr val="F1CE8A"/>
                </a:solidFill>
                <a:ln w="22225" cmpd="sng">
                  <a:noFill/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  <p:sp>
            <p:nvSpPr>
              <p:cNvPr id="31" name="矩形 30"/>
              <p:cNvSpPr/>
              <p:nvPr/>
            </p:nvSpPr>
            <p:spPr>
              <a:xfrm>
                <a:off x="2534821" y="1626943"/>
                <a:ext cx="1645798" cy="5390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l"/>
                <a:r>
                  <a:rPr lang="zh-CN" altLang="en-US" sz="2400" b="1" noProof="1">
                    <a:solidFill>
                      <a:srgbClr val="4F5D73"/>
                    </a:solidFill>
                    <a:latin typeface="楷体" panose="02010609060101010101" pitchFamily="49" charset="-122"/>
                    <a:ea typeface="楷体" panose="02010609060101010101" pitchFamily="49" charset="-122"/>
                    <a:cs typeface="宋体" panose="02010600030101010101" pitchFamily="2" charset="-122"/>
                    <a:sym typeface="+mn-ea"/>
                  </a:rPr>
                  <a:t>归纳总结</a:t>
                </a:r>
                <a:endParaRPr lang="zh-CN" altLang="en-US" sz="2400" b="1" noProof="1">
                  <a:solidFill>
                    <a:srgbClr val="4F5D73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宋体" panose="02010600030101010101" pitchFamily="2" charset="-122"/>
                  <a:sym typeface="+mn-ea"/>
                </a:endParaRPr>
              </a:p>
            </p:txBody>
          </p:sp>
        </p:grpSp>
        <p:pic>
          <p:nvPicPr>
            <p:cNvPr id="32" name="图片 31" descr="crossroads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1226" y="2339"/>
              <a:ext cx="1388" cy="1388"/>
            </a:xfrm>
            <a:prstGeom prst="rect">
              <a:avLst/>
            </a:prstGeom>
          </p:spPr>
        </p:pic>
      </p:grpSp>
      <p:sp>
        <p:nvSpPr>
          <p:cNvPr id="105" name="文本框 104"/>
          <p:cNvSpPr txBox="1"/>
          <p:nvPr/>
        </p:nvSpPr>
        <p:spPr>
          <a:xfrm>
            <a:off x="913765" y="2186940"/>
            <a:ext cx="10314940" cy="37846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1.一般地，如果棱柱的底面积是S</a:t>
            </a:r>
            <a:r>
              <a:rPr lang="zh-CN"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，</a:t>
            </a: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高是h</a:t>
            </a:r>
            <a:r>
              <a:rPr lang="zh-CN"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，</a:t>
            </a: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那么这个棱柱的体</a:t>
            </a:r>
            <a:r>
              <a:rPr sz="2400">
                <a:solidFill>
                  <a:schemeClr val="tx1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积</a:t>
            </a:r>
            <a:r>
              <a:rPr sz="2400">
                <a:solidFill>
                  <a:schemeClr val="tx1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V</a:t>
            </a:r>
            <a:r>
              <a:rPr sz="2400" baseline="-25000">
                <a:solidFill>
                  <a:schemeClr val="tx1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棱柱</a:t>
            </a:r>
            <a:r>
              <a:rPr sz="2400">
                <a:solidFill>
                  <a:schemeClr val="tx1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=Sh</a:t>
            </a:r>
            <a:r>
              <a:rPr sz="2400">
                <a:solidFill>
                  <a:schemeClr val="tx1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.</a:t>
            </a:r>
            <a:endParaRPr sz="2400">
              <a:solidFill>
                <a:schemeClr val="tx1"/>
              </a:solidFill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</a:endParaRPr>
          </a:p>
          <a:p>
            <a:pPr indent="0"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2.一般地，如果棱锥的底面面积为S</a:t>
            </a:r>
            <a:r>
              <a:rPr lang="zh-CN"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，</a:t>
            </a: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高为h</a:t>
            </a:r>
            <a:r>
              <a:rPr lang="zh-CN"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，</a:t>
            </a: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那么该棱锥的体积</a:t>
            </a:r>
            <a:r>
              <a:rPr sz="2400">
                <a:solidFill>
                  <a:schemeClr val="tx1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V</a:t>
            </a:r>
            <a:r>
              <a:rPr sz="2400" baseline="-25000">
                <a:solidFill>
                  <a:schemeClr val="tx1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棱锥</a:t>
            </a:r>
            <a:r>
              <a:rPr sz="2400">
                <a:solidFill>
                  <a:schemeClr val="tx1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=</a:t>
            </a:r>
            <a:r>
              <a:rPr lang="en-US" sz="2400">
                <a:solidFill>
                  <a:schemeClr val="tx1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    </a:t>
            </a:r>
            <a:r>
              <a:rPr sz="2400">
                <a:solidFill>
                  <a:schemeClr val="tx1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  <a:sym typeface="+mn-ea"/>
              </a:rPr>
              <a:t>Sh</a:t>
            </a:r>
            <a:r>
              <a:rPr sz="2400">
                <a:solidFill>
                  <a:schemeClr val="tx1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.</a:t>
            </a:r>
            <a:endParaRPr sz="2400">
              <a:solidFill>
                <a:schemeClr val="tx1"/>
              </a:solidFill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</a:endParaRPr>
          </a:p>
          <a:p>
            <a:pPr indent="0"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注：</a:t>
            </a:r>
            <a:r>
              <a:rPr lang="en-US"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(1)</a:t>
            </a: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棱柱的高指两底面之间的距离，即从一底面上任意一点向另一</a:t>
            </a:r>
            <a:endParaRPr sz="2400"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</a:endParaRPr>
          </a:p>
          <a:p>
            <a:pPr indent="0"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             </a:t>
            </a: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个底面作垂线，这点与垂足（垂线与底面的交点）之间的距离</a:t>
            </a:r>
            <a:r>
              <a:rPr lang="en-US"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.</a:t>
            </a:r>
            <a:endParaRPr sz="2400"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</a:endParaRPr>
          </a:p>
          <a:p>
            <a:pPr indent="0"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        (2)</a:t>
            </a:r>
            <a:r>
              <a:rPr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棱锥的高是指从顶点向底面作垂线，顶点与垂足之间的距离</a:t>
            </a:r>
            <a:r>
              <a:rPr lang="en-US" sz="2400"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.</a:t>
            </a:r>
            <a:endParaRPr lang="en-US" sz="2400"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</a:endParaRPr>
          </a:p>
        </p:txBody>
      </p:sp>
      <p:graphicFrame>
        <p:nvGraphicFramePr>
          <p:cNvPr id="11" name="对象 -2147482622"/>
          <p:cNvGraphicFramePr>
            <a:graphicFrameLocks noChangeAspect="1"/>
          </p:cNvGraphicFramePr>
          <p:nvPr/>
        </p:nvGraphicFramePr>
        <p:xfrm>
          <a:off x="10327475" y="3097046"/>
          <a:ext cx="236471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" r:id="rId2" imgW="165100" imgH="508000" progId="Equation.3">
                  <p:embed/>
                </p:oleObj>
              </mc:Choice>
              <mc:Fallback>
                <p:oleObj name="" r:id="rId2" imgW="165100" imgH="5080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327475" y="3097046"/>
                        <a:ext cx="236471" cy="720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2115800" y="111252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678180" y="2127885"/>
            <a:ext cx="9159875" cy="1537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sz="2350" b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如图所示，三棱锥的顶点为P，PA，PB，PC为三条侧棱，且PA，PB，PC两两互相垂直，又PA＝2，PB＝3，PC＝4，求三棱锥P­ABC的体积.</a:t>
            </a:r>
            <a:endParaRPr sz="2350" b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78180" y="3882390"/>
            <a:ext cx="10456545" cy="12160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三棱锥的体积</a:t>
            </a:r>
            <a:r>
              <a:rPr lang="en-US" altLang="zh-CN"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              </a:t>
            </a:r>
            <a:r>
              <a:rPr lang="zh-CN" altLang="en-US"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，其中S为底面积，h为高，而三棱锥的任意一个面都可以作为底面，所以此题可把B看作顶点，△PAC作为底面求解，故</a:t>
            </a:r>
            <a:r>
              <a:rPr lang="en-US" altLang="zh-CN"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                                                    </a:t>
            </a:r>
            <a:r>
              <a:rPr lang="zh-CN" altLang="en-US" sz="2150">
                <a:solidFill>
                  <a:srgbClr val="FF0000"/>
                </a:solidFill>
                <a:latin typeface="Times New Roman" panose="02020603050405020304" charset="0"/>
                <a:ea typeface="楷体" panose="02010609060101010101" pitchFamily="49" charset="-122"/>
                <a:cs typeface="Times New Roman" panose="02020603050405020304" charset="0"/>
              </a:rPr>
              <a:t>.</a:t>
            </a:r>
            <a:endParaRPr lang="zh-CN" altLang="en-US" sz="2150">
              <a:solidFill>
                <a:srgbClr val="FF0000"/>
              </a:solidFill>
              <a:latin typeface="Times New Roman" panose="02020603050405020304" charset="0"/>
              <a:ea typeface="楷体" panose="02010609060101010101" pitchFamily="49" charset="-122"/>
              <a:cs typeface="Times New Roman" panose="02020603050405020304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534035" y="1274445"/>
            <a:ext cx="2230755" cy="875030"/>
            <a:chOff x="4930" y="2266"/>
            <a:chExt cx="3513" cy="1378"/>
          </a:xfrm>
        </p:grpSpPr>
        <p:grpSp>
          <p:nvGrpSpPr>
            <p:cNvPr id="6" name="组合 5"/>
            <p:cNvGrpSpPr/>
            <p:nvPr/>
          </p:nvGrpSpPr>
          <p:grpSpPr>
            <a:xfrm>
              <a:off x="5693" y="2548"/>
              <a:ext cx="2751" cy="835"/>
              <a:chOff x="3828" y="8775"/>
              <a:chExt cx="2751" cy="835"/>
            </a:xfrm>
          </p:grpSpPr>
          <p:sp>
            <p:nvSpPr>
              <p:cNvPr id="7" name="圆角矩形 6"/>
              <p:cNvSpPr/>
              <p:nvPr/>
            </p:nvSpPr>
            <p:spPr>
              <a:xfrm>
                <a:off x="3828" y="8775"/>
                <a:ext cx="2541" cy="835"/>
              </a:xfrm>
              <a:prstGeom prst="roundRect">
                <a:avLst/>
              </a:prstGeom>
              <a:solidFill>
                <a:srgbClr val="F1CE8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2400" b="1"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  <p:sp>
            <p:nvSpPr>
              <p:cNvPr id="9" name="文本框 8"/>
              <p:cNvSpPr txBox="1"/>
              <p:nvPr/>
            </p:nvSpPr>
            <p:spPr>
              <a:xfrm>
                <a:off x="4551" y="8830"/>
                <a:ext cx="2028" cy="725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r>
                  <a:rPr lang="zh-CN" altLang="en-US" sz="2400" b="1">
                    <a:solidFill>
                      <a:srgbClr val="4F5D73"/>
                    </a:solidFill>
                    <a:latin typeface="楷体" panose="02010609060101010101" pitchFamily="49" charset="-122"/>
                    <a:ea typeface="楷体" panose="02010609060101010101" pitchFamily="49" charset="-122"/>
                  </a:rPr>
                  <a:t>练一练</a:t>
                </a:r>
                <a:endParaRPr lang="zh-CN" altLang="en-US" sz="2400" b="1">
                  <a:solidFill>
                    <a:srgbClr val="4F5D73"/>
                  </a:solidFill>
                  <a:latin typeface="楷体" panose="02010609060101010101" pitchFamily="49" charset="-122"/>
                  <a:ea typeface="楷体" panose="02010609060101010101" pitchFamily="49" charset="-122"/>
                </a:endParaRPr>
              </a:p>
            </p:txBody>
          </p:sp>
        </p:grpSp>
        <p:pic>
          <p:nvPicPr>
            <p:cNvPr id="10" name="图片 9" descr="pencil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930" y="2266"/>
              <a:ext cx="1378" cy="1378"/>
            </a:xfrm>
            <a:prstGeom prst="rect">
              <a:avLst/>
            </a:prstGeom>
          </p:spPr>
        </p:pic>
      </p:grpSp>
      <p:graphicFrame>
        <p:nvGraphicFramePr>
          <p:cNvPr id="2" name="对象 -2147482616"/>
          <p:cNvGraphicFramePr>
            <a:graphicFrameLocks noChangeAspect="1"/>
          </p:cNvGraphicFramePr>
          <p:nvPr/>
        </p:nvGraphicFramePr>
        <p:xfrm>
          <a:off x="2493115" y="3973662"/>
          <a:ext cx="940435" cy="648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" r:id="rId2" imgW="571500" imgH="393700" progId="Equation.KSEE3">
                  <p:embed/>
                </p:oleObj>
              </mc:Choice>
              <mc:Fallback>
                <p:oleObj name="" r:id="rId2" imgW="571500" imgH="3937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93115" y="3973662"/>
                        <a:ext cx="940435" cy="6483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-2147482615"/>
          <p:cNvGraphicFramePr>
            <a:graphicFrameLocks noChangeAspect="1"/>
          </p:cNvGraphicFramePr>
          <p:nvPr/>
        </p:nvGraphicFramePr>
        <p:xfrm>
          <a:off x="7473162" y="4541352"/>
          <a:ext cx="3585210" cy="648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" r:id="rId4" imgW="2273300" imgH="393700" progId="Equation.KSEE3">
                  <p:embed/>
                </p:oleObj>
              </mc:Choice>
              <mc:Fallback>
                <p:oleObj name="" r:id="rId4" imgW="2273300" imgH="3937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473162" y="4541352"/>
                        <a:ext cx="3585210" cy="6483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图片 10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506585" y="2232660"/>
            <a:ext cx="1898015" cy="169989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39750" y="1270635"/>
            <a:ext cx="10759440" cy="1419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  </a:t>
            </a:r>
            <a:r>
              <a:rPr lang="zh-CN" altLang="en-US" sz="2400" b="1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 任务</a:t>
            </a:r>
            <a:r>
              <a:rPr lang="en-US" altLang="zh-CN" sz="2400" b="1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2</a:t>
            </a:r>
            <a:r>
              <a:rPr lang="zh-CN" altLang="en-US" sz="2400" b="1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：</a:t>
            </a:r>
            <a:r>
              <a:rPr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阅读教材P115第1段，了解棱台体积公式，以及探究棱柱、棱锥、棱台体积公式的关系.</a:t>
            </a:r>
            <a:endParaRPr sz="240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1190" y="1331595"/>
            <a:ext cx="725170" cy="72517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539750" y="2797175"/>
            <a:ext cx="1124521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(1)棱台体积公式是什么？各字母有什么几何意义？</a:t>
            </a:r>
            <a:endParaRPr sz="240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  <a:p>
            <a:pPr fontAlgn="auto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(2)结合棱柱、棱锥、棱台的结构特征，思考三者的体积公式有什么关系？</a:t>
            </a:r>
            <a:endParaRPr sz="2400"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MH" val="20151201092935"/>
  <p:tag name="MH_CATEGORY" val="#BingLLB#"/>
  <p:tag name="MH_LAYOUT" val="SubTitleText"/>
  <p:tag name="MH_LIBRARY" val="GRAPHIC"/>
  <p:tag name="MH_NUMBER" val="2"/>
  <p:tag name="MH_TYPE" val="#NeiR#"/>
</p:tagLst>
</file>

<file path=ppt/tags/tag6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YjU0YzU2NDc3ZWY5YmQ4Y2M5ZmZjNDFkMTUzY2U3NDg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1628</Words>
  <Application>WPS 演示</Application>
  <PresentationFormat/>
  <Paragraphs>74</Paragraphs>
  <Slides>12</Slides>
  <Notes>7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9</vt:i4>
      </vt:variant>
      <vt:variant>
        <vt:lpstr>幻灯片标题</vt:lpstr>
      </vt:variant>
      <vt:variant>
        <vt:i4>12</vt:i4>
      </vt:variant>
    </vt:vector>
  </HeadingPairs>
  <TitlesOfParts>
    <vt:vector size="31" baseType="lpstr">
      <vt:lpstr>Arial</vt:lpstr>
      <vt:lpstr>宋体</vt:lpstr>
      <vt:lpstr>Wingdings</vt:lpstr>
      <vt:lpstr>黑体</vt:lpstr>
      <vt:lpstr>Times New Roman</vt:lpstr>
      <vt:lpstr>微软雅黑</vt:lpstr>
      <vt:lpstr>楷体</vt:lpstr>
      <vt:lpstr>Calibri</vt:lpstr>
      <vt:lpstr>Arial Unicode MS</vt:lpstr>
      <vt:lpstr>Office 主题</vt:lpstr>
      <vt:lpstr>Equation.3</vt:lpstr>
      <vt:lpstr>Equation.3</vt:lpstr>
      <vt:lpstr>Equation.3</vt:lpstr>
      <vt:lpstr>Equation.3</vt:lpstr>
      <vt:lpstr>Equation.KSEE3</vt:lpstr>
      <vt:lpstr>Equation.KSEE3</vt:lpstr>
      <vt:lpstr>Equation.3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Chenerbuer</cp:lastModifiedBy>
  <cp:revision>2</cp:revision>
  <cp:lastPrinted>2024-01-14T18:50:00Z</cp:lastPrinted>
  <dcterms:created xsi:type="dcterms:W3CDTF">2024-01-14T18:50:00Z</dcterms:created>
  <dcterms:modified xsi:type="dcterms:W3CDTF">2024-02-22T11:46:20Z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E47B302875994CA889525562D14C1614_13</vt:lpwstr>
  </property>
  <property fmtid="{D5CDD505-2E9C-101B-9397-08002B2CF9AE}" pid="7" name="KSOProductBuildVer">
    <vt:lpwstr>2052-12.1.0.16120</vt:lpwstr>
  </property>
</Properties>
</file>