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6" r:id="rId3"/>
    <p:sldId id="260" r:id="rId4"/>
    <p:sldId id="277" r:id="rId6"/>
    <p:sldId id="308" r:id="rId7"/>
    <p:sldId id="289" r:id="rId8"/>
    <p:sldId id="314" r:id="rId9"/>
    <p:sldId id="294" r:id="rId10"/>
    <p:sldId id="281" r:id="rId11"/>
    <p:sldId id="307" r:id="rId12"/>
    <p:sldId id="316" r:id="rId13"/>
    <p:sldId id="323" r:id="rId14"/>
    <p:sldId id="318" r:id="rId15"/>
    <p:sldId id="315" r:id="rId16"/>
    <p:sldId id="319" r:id="rId17"/>
    <p:sldId id="27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1" userDrawn="1">
          <p15:clr>
            <a:srgbClr val="A4A3A4"/>
          </p15:clr>
        </p15:guide>
        <p15:guide id="2" pos="45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amsummit" initials="drea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126"/>
      </p:cViewPr>
      <p:guideLst>
        <p:guide orient="horz" pos="2311"/>
        <p:guide pos="45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2BD3D-5578-46B4-8C63-B6FA2B8D7C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E24B2-E311-4022-80D2-8384F05198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 txBox="1"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 txBox="1"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 txBox="1"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 txBox="1"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 txBox="1"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 txBox="1"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-635" y="0"/>
            <a:ext cx="12192000" cy="6856730"/>
          </a:xfrm>
          <a:prstGeom prst="rect">
            <a:avLst/>
          </a:prstGeom>
          <a:solidFill>
            <a:srgbClr val="266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3"/>
            </p:custDataLst>
          </p:nvPr>
        </p:nvSpPr>
        <p:spPr>
          <a:xfrm>
            <a:off x="0" y="532742"/>
            <a:ext cx="12191365" cy="6325258"/>
          </a:xfrm>
          <a:custGeom>
            <a:avLst/>
            <a:gdLst>
              <a:gd name="connsiteX0" fmla="*/ 19195 w 19195"/>
              <a:gd name="connsiteY0" fmla="*/ 0 h 10018"/>
              <a:gd name="connsiteX1" fmla="*/ 19195 w 19195"/>
              <a:gd name="connsiteY1" fmla="*/ 10018 h 10018"/>
              <a:gd name="connsiteX2" fmla="*/ 0 w 19195"/>
              <a:gd name="connsiteY2" fmla="*/ 10018 h 10018"/>
              <a:gd name="connsiteX3" fmla="*/ 3 w 19195"/>
              <a:gd name="connsiteY3" fmla="*/ 7385 h 10018"/>
              <a:gd name="connsiteX4" fmla="*/ 19195 w 19195"/>
              <a:gd name="connsiteY4" fmla="*/ 0 h 10018"/>
              <a:gd name="connsiteX0-1" fmla="*/ 19174 w 19195"/>
              <a:gd name="connsiteY0-2" fmla="*/ 0 h 9976"/>
              <a:gd name="connsiteX1-3" fmla="*/ 19195 w 19195"/>
              <a:gd name="connsiteY1-4" fmla="*/ 9976 h 9976"/>
              <a:gd name="connsiteX2-5" fmla="*/ 0 w 19195"/>
              <a:gd name="connsiteY2-6" fmla="*/ 9976 h 9976"/>
              <a:gd name="connsiteX3-7" fmla="*/ 3 w 19195"/>
              <a:gd name="connsiteY3-8" fmla="*/ 7343 h 9976"/>
              <a:gd name="connsiteX4-9" fmla="*/ 19174 w 19195"/>
              <a:gd name="connsiteY4-10" fmla="*/ 0 h 9976"/>
              <a:gd name="connsiteX0-11" fmla="*/ 10005 w 10005"/>
              <a:gd name="connsiteY0-12" fmla="*/ 0 h 9985"/>
              <a:gd name="connsiteX1-13" fmla="*/ 10000 w 10005"/>
              <a:gd name="connsiteY1-14" fmla="*/ 9985 h 9985"/>
              <a:gd name="connsiteX2-15" fmla="*/ 0 w 10005"/>
              <a:gd name="connsiteY2-16" fmla="*/ 9985 h 9985"/>
              <a:gd name="connsiteX3-17" fmla="*/ 2 w 10005"/>
              <a:gd name="connsiteY3-18" fmla="*/ 7346 h 9985"/>
              <a:gd name="connsiteX4-19" fmla="*/ 10005 w 10005"/>
              <a:gd name="connsiteY4-20" fmla="*/ 0 h 99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5" h="9985">
                <a:moveTo>
                  <a:pt x="10005" y="0"/>
                </a:moveTo>
                <a:cubicBezTo>
                  <a:pt x="10009" y="3333"/>
                  <a:pt x="9996" y="6652"/>
                  <a:pt x="10000" y="9985"/>
                </a:cubicBezTo>
                <a:lnTo>
                  <a:pt x="0" y="9985"/>
                </a:lnTo>
                <a:cubicBezTo>
                  <a:pt x="1" y="9105"/>
                  <a:pt x="1" y="8226"/>
                  <a:pt x="2" y="7346"/>
                </a:cubicBezTo>
                <a:lnTo>
                  <a:pt x="10005" y="0"/>
                </a:lnTo>
                <a:close/>
              </a:path>
            </a:pathLst>
          </a:custGeom>
          <a:solidFill>
            <a:srgbClr val="DDE1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 userDrawn="1">
            <p:custDataLst>
              <p:tags r:id="rId4"/>
            </p:custDataLst>
          </p:nvPr>
        </p:nvSpPr>
        <p:spPr>
          <a:xfrm>
            <a:off x="4277995" y="2033293"/>
            <a:ext cx="7914005" cy="4512310"/>
          </a:xfrm>
          <a:custGeom>
            <a:avLst/>
            <a:gdLst>
              <a:gd name="connsiteX0" fmla="*/ 12446 w 12463"/>
              <a:gd name="connsiteY0" fmla="*/ 2589 h 7106"/>
              <a:gd name="connsiteX1" fmla="*/ 12463 w 12463"/>
              <a:gd name="connsiteY1" fmla="*/ 7106 h 7106"/>
              <a:gd name="connsiteX2" fmla="*/ 0 w 12463"/>
              <a:gd name="connsiteY2" fmla="*/ 3906 h 7106"/>
              <a:gd name="connsiteX3" fmla="*/ 0 w 12463"/>
              <a:gd name="connsiteY3" fmla="*/ 2104 h 7106"/>
              <a:gd name="connsiteX4" fmla="*/ 6326 w 12463"/>
              <a:gd name="connsiteY4" fmla="*/ 0 h 7106"/>
              <a:gd name="connsiteX5" fmla="*/ 12446 w 12463"/>
              <a:gd name="connsiteY5" fmla="*/ 2589 h 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3" h="7106">
                <a:moveTo>
                  <a:pt x="12446" y="2589"/>
                </a:moveTo>
                <a:lnTo>
                  <a:pt x="12463" y="7106"/>
                </a:lnTo>
                <a:lnTo>
                  <a:pt x="0" y="3906"/>
                </a:lnTo>
                <a:lnTo>
                  <a:pt x="0" y="2104"/>
                </a:lnTo>
                <a:lnTo>
                  <a:pt x="6326" y="0"/>
                </a:lnTo>
                <a:lnTo>
                  <a:pt x="12446" y="2589"/>
                </a:lnTo>
                <a:close/>
              </a:path>
            </a:pathLst>
          </a:custGeom>
          <a:solidFill>
            <a:srgbClr val="F7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/>
          <p:nvPr userDrawn="1">
            <p:custDataLst>
              <p:tags r:id="rId5"/>
            </p:custDataLst>
          </p:nvPr>
        </p:nvPicPr>
        <p:blipFill>
          <a:blip r:embed="rId6"/>
          <a:srcRect l="22093" t="7352" r="18676" b="35019"/>
          <a:stretch>
            <a:fillRect/>
          </a:stretch>
        </p:blipFill>
        <p:spPr>
          <a:xfrm>
            <a:off x="1127760" y="1544320"/>
            <a:ext cx="3639820" cy="339725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42103" y="-160672"/>
            <a:ext cx="6018040" cy="960559"/>
            <a:chOff x="870703" y="-102616"/>
            <a:chExt cx="6018040" cy="96055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3043409" y="-102616"/>
              <a:ext cx="1656000" cy="960559"/>
              <a:chOff x="2957195" y="-103505"/>
              <a:chExt cx="1656000" cy="96055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957195" y="252254"/>
                <a:ext cx="1656000" cy="6048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3270250" y="-78105"/>
                <a:ext cx="0" cy="333375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4318635" y="-103505"/>
                <a:ext cx="635" cy="350520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320421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25323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 userDrawn="1"/>
            </p:nvSpPr>
            <p:spPr>
              <a:xfrm>
                <a:off x="2974300" y="347110"/>
                <a:ext cx="1621790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pc="30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rPr>
                  <a:t>学习活动</a:t>
                </a:r>
                <a:endParaRPr lang="zh-CN" altLang="en-US" sz="2400" spc="3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870703" y="-99282"/>
              <a:ext cx="1677670" cy="945356"/>
              <a:chOff x="870703" y="-96837"/>
              <a:chExt cx="1677670" cy="945356"/>
            </a:xfrm>
          </p:grpSpPr>
          <p:sp>
            <p:nvSpPr>
              <p:cNvPr id="22" name="矩形 21"/>
              <p:cNvSpPr/>
              <p:nvPr userDrawn="1"/>
            </p:nvSpPr>
            <p:spPr>
              <a:xfrm>
                <a:off x="881538" y="252254"/>
                <a:ext cx="1656000" cy="596265"/>
              </a:xfrm>
              <a:prstGeom prst="rect">
                <a:avLst/>
              </a:prstGeom>
              <a:solidFill>
                <a:srgbClr val="043A5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/>
              <p:cNvCxnSpPr/>
              <p:nvPr userDrawn="1"/>
            </p:nvCxnSpPr>
            <p:spPr>
              <a:xfrm flipH="1" flipV="1">
                <a:off x="1156970" y="-93662"/>
                <a:ext cx="0" cy="333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/>
            </p:nvCxnSpPr>
            <p:spPr>
              <a:xfrm flipV="1">
                <a:off x="2259965" y="-96837"/>
                <a:ext cx="635" cy="350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/>
              <p:cNvSpPr/>
              <p:nvPr userDrawn="1"/>
            </p:nvSpPr>
            <p:spPr>
              <a:xfrm>
                <a:off x="1090930" y="266383"/>
                <a:ext cx="132080" cy="132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 userDrawn="1"/>
            </p:nvSpPr>
            <p:spPr>
              <a:xfrm>
                <a:off x="2193925" y="266383"/>
                <a:ext cx="132080" cy="132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 userDrawn="1"/>
            </p:nvSpPr>
            <p:spPr>
              <a:xfrm>
                <a:off x="870703" y="351089"/>
                <a:ext cx="1677670" cy="460375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30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spc="3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5232743" y="-102616"/>
              <a:ext cx="1656000" cy="952024"/>
              <a:chOff x="2957195" y="-103505"/>
              <a:chExt cx="1656000" cy="95202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957195" y="252254"/>
                <a:ext cx="1656000" cy="5962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3270250" y="-78105"/>
                <a:ext cx="0" cy="333375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4318635" y="-103505"/>
                <a:ext cx="635" cy="350520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320421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5323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 userDrawn="1"/>
            </p:nvSpPr>
            <p:spPr>
              <a:xfrm>
                <a:off x="2974300" y="347110"/>
                <a:ext cx="1621790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pc="30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rPr>
                  <a:t>学习总结</a:t>
                </a:r>
                <a:endParaRPr lang="zh-CN" altLang="en-US" sz="2400" spc="3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27589" y="-160672"/>
            <a:ext cx="6037208" cy="952024"/>
            <a:chOff x="854075" y="1586762"/>
            <a:chExt cx="6037208" cy="952024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3065117" y="1590096"/>
              <a:ext cx="1677670" cy="945356"/>
              <a:chOff x="870703" y="-96837"/>
              <a:chExt cx="1677670" cy="945356"/>
            </a:xfrm>
          </p:grpSpPr>
          <p:sp>
            <p:nvSpPr>
              <p:cNvPr id="24" name="矩形 23"/>
              <p:cNvSpPr/>
              <p:nvPr userDrawn="1"/>
            </p:nvSpPr>
            <p:spPr>
              <a:xfrm>
                <a:off x="881538" y="252254"/>
                <a:ext cx="1656000" cy="596265"/>
              </a:xfrm>
              <a:prstGeom prst="rect">
                <a:avLst/>
              </a:prstGeom>
              <a:solidFill>
                <a:srgbClr val="043A5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 userDrawn="1"/>
            </p:nvCxnSpPr>
            <p:spPr>
              <a:xfrm flipH="1" flipV="1">
                <a:off x="1156970" y="-93662"/>
                <a:ext cx="0" cy="333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/>
            </p:nvCxnSpPr>
            <p:spPr>
              <a:xfrm flipV="1">
                <a:off x="2259965" y="-96837"/>
                <a:ext cx="635" cy="350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 userDrawn="1"/>
            </p:nvSpPr>
            <p:spPr>
              <a:xfrm>
                <a:off x="1090930" y="266383"/>
                <a:ext cx="132080" cy="132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 userDrawn="1"/>
            </p:nvSpPr>
            <p:spPr>
              <a:xfrm>
                <a:off x="2193925" y="266383"/>
                <a:ext cx="132080" cy="132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 userDrawn="1"/>
            </p:nvSpPr>
            <p:spPr>
              <a:xfrm>
                <a:off x="870703" y="350444"/>
                <a:ext cx="1677670" cy="461665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30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学习活动</a:t>
                </a:r>
                <a:endParaRPr lang="zh-CN" altLang="en-US" sz="2400" b="1" spc="3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854075" y="1586762"/>
              <a:ext cx="1656000" cy="952024"/>
              <a:chOff x="2957195" y="-103505"/>
              <a:chExt cx="1656000" cy="95202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957195" y="252254"/>
                <a:ext cx="1656000" cy="5962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3270250" y="-78105"/>
                <a:ext cx="0" cy="333375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318635" y="-103505"/>
                <a:ext cx="635" cy="350520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320421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5323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 userDrawn="1"/>
            </p:nvSpPr>
            <p:spPr>
              <a:xfrm>
                <a:off x="2974300" y="347755"/>
                <a:ext cx="1621790" cy="4603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pc="30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spc="3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5235283" y="1586762"/>
              <a:ext cx="1656000" cy="952024"/>
              <a:chOff x="2957195" y="-103505"/>
              <a:chExt cx="1656000" cy="95202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957195" y="252254"/>
                <a:ext cx="1656000" cy="5962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H="1" flipV="1">
                <a:off x="3270250" y="-78105"/>
                <a:ext cx="0" cy="333375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4318635" y="-103505"/>
                <a:ext cx="635" cy="350520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20421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25323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 userDrawn="1"/>
            </p:nvSpPr>
            <p:spPr>
              <a:xfrm>
                <a:off x="2974300" y="347110"/>
                <a:ext cx="1621790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pc="30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rPr>
                  <a:t>学习总结</a:t>
                </a:r>
                <a:endParaRPr lang="zh-CN" altLang="en-US" sz="2400" spc="3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27589" y="-160672"/>
            <a:ext cx="6075506" cy="952024"/>
            <a:chOff x="854075" y="3656600"/>
            <a:chExt cx="6075506" cy="952024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3040869" y="3656600"/>
              <a:ext cx="1656000" cy="952024"/>
              <a:chOff x="2957195" y="-103505"/>
              <a:chExt cx="1656000" cy="95202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957195" y="252254"/>
                <a:ext cx="1656000" cy="5962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3270250" y="-78105"/>
                <a:ext cx="0" cy="333375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4318635" y="-103505"/>
                <a:ext cx="635" cy="350520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320421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25323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 userDrawn="1"/>
            </p:nvSpPr>
            <p:spPr>
              <a:xfrm>
                <a:off x="2974300" y="347110"/>
                <a:ext cx="1621790" cy="4603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pc="30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rPr>
                  <a:t>学习活动</a:t>
                </a:r>
                <a:endParaRPr lang="zh-CN" altLang="en-US" sz="2400" spc="3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5251911" y="3659934"/>
              <a:ext cx="1677670" cy="945356"/>
              <a:chOff x="870703" y="-96837"/>
              <a:chExt cx="1677670" cy="945356"/>
            </a:xfrm>
          </p:grpSpPr>
          <p:sp>
            <p:nvSpPr>
              <p:cNvPr id="18" name="矩形 17"/>
              <p:cNvSpPr/>
              <p:nvPr userDrawn="1"/>
            </p:nvSpPr>
            <p:spPr>
              <a:xfrm>
                <a:off x="881538" y="252254"/>
                <a:ext cx="1656000" cy="596265"/>
              </a:xfrm>
              <a:prstGeom prst="rect">
                <a:avLst/>
              </a:prstGeom>
              <a:solidFill>
                <a:srgbClr val="043A5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 userDrawn="1"/>
            </p:nvCxnSpPr>
            <p:spPr>
              <a:xfrm flipH="1" flipV="1">
                <a:off x="1156970" y="-93662"/>
                <a:ext cx="0" cy="333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/>
            </p:nvCxnSpPr>
            <p:spPr>
              <a:xfrm flipV="1">
                <a:off x="2259965" y="-96837"/>
                <a:ext cx="635" cy="350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 userDrawn="1"/>
            </p:nvSpPr>
            <p:spPr>
              <a:xfrm>
                <a:off x="1090930" y="266383"/>
                <a:ext cx="132080" cy="132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 userDrawn="1"/>
            </p:nvSpPr>
            <p:spPr>
              <a:xfrm>
                <a:off x="2193925" y="266383"/>
                <a:ext cx="132080" cy="132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 userDrawn="1"/>
            </p:nvSpPr>
            <p:spPr>
              <a:xfrm>
                <a:off x="870703" y="349799"/>
                <a:ext cx="1677670" cy="461665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30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学习总结</a:t>
                </a:r>
                <a:endParaRPr lang="zh-CN" altLang="en-US" sz="2400" b="1" spc="3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854075" y="3656600"/>
              <a:ext cx="1656000" cy="952024"/>
              <a:chOff x="2957195" y="-103505"/>
              <a:chExt cx="1656000" cy="95202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957195" y="252254"/>
                <a:ext cx="1656000" cy="5962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H="1" flipV="1">
                <a:off x="3270250" y="-78105"/>
                <a:ext cx="0" cy="333375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4318635" y="-103505"/>
                <a:ext cx="635" cy="350520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20421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253230" y="265430"/>
                <a:ext cx="132080" cy="1320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 userDrawn="1"/>
            </p:nvSpPr>
            <p:spPr>
              <a:xfrm>
                <a:off x="2974300" y="347110"/>
                <a:ext cx="1621790" cy="4603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pc="30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spc="3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/>
          <a:srcRect r="150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5.wmf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7.png"/><Relationship Id="rId3" Type="http://schemas.openxmlformats.org/officeDocument/2006/relationships/image" Target="../media/image36.wmf"/><Relationship Id="rId2" Type="http://schemas.openxmlformats.org/officeDocument/2006/relationships/oleObject" Target="../embeddings/oleObject21.bin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8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2.png"/><Relationship Id="rId7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4.wmf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9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oleObject" Target="../embeddings/oleObject14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03900" y="2954020"/>
            <a:ext cx="582358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sz="32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课时6 圆柱、圆锥、圆台、球的表面积和体积</a:t>
            </a:r>
            <a:endParaRPr sz="32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74680" y="2037995"/>
            <a:ext cx="2302003" cy="634020"/>
          </a:xfrm>
          <a:prstGeom prst="rect">
            <a:avLst/>
          </a:prstGeom>
          <a:solidFill>
            <a:srgbClr val="F1CE8A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ct val="0"/>
              </a:spcAft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新授课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8180" y="3760470"/>
            <a:ext cx="8754110" cy="1216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一个浮标的表面积为2π×0.15×0.6+4π×0.15²=0.8478（m²）</a:t>
            </a:r>
            <a:r>
              <a:rPr lang="zh-CN"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所以给1000个这样的浮标涂防水漆约需涂料0.8478×0.5×1000=423.9（kg).</a:t>
            </a:r>
            <a:endParaRPr sz="215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4035" y="1122045"/>
            <a:ext cx="2230755" cy="875030"/>
            <a:chOff x="4930" y="2266"/>
            <a:chExt cx="3513" cy="1378"/>
          </a:xfrm>
        </p:grpSpPr>
        <p:grpSp>
          <p:nvGrpSpPr>
            <p:cNvPr id="6" name="组合 5"/>
            <p:cNvGrpSpPr/>
            <p:nvPr/>
          </p:nvGrpSpPr>
          <p:grpSpPr>
            <a:xfrm>
              <a:off x="5693" y="2548"/>
              <a:ext cx="2751" cy="835"/>
              <a:chOff x="3828" y="8775"/>
              <a:chExt cx="2751" cy="835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828" y="8775"/>
                <a:ext cx="2541" cy="835"/>
              </a:xfrm>
              <a:prstGeom prst="roundRect">
                <a:avLst/>
              </a:prstGeom>
              <a:solidFill>
                <a:srgbClr val="F1C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551" y="8830"/>
                <a:ext cx="2028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4F5D73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练一练</a:t>
                </a:r>
                <a:endParaRPr lang="zh-CN" altLang="en-US" sz="2400" b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0" name="图片 9" descr="penci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30" y="2266"/>
              <a:ext cx="1378" cy="137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584835" y="1966595"/>
            <a:ext cx="11337290" cy="182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如图，某种浮标由两个半球和一个圆柱黏合而成的，半球的直径是0.3m.圆柱高0.6m.如果在浮标表面涂一层防水漆，每平方米需要0.5kg涂料，那么给1000个这样的浮标涂防水漆需要多少涂料？（π取3.14)</a:t>
            </a:r>
            <a:endParaRPr sz="235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4" name="图片 47"/>
          <p:cNvPicPr>
            <a:picLocks noChangeAspect="1"/>
          </p:cNvPicPr>
          <p:nvPr/>
        </p:nvPicPr>
        <p:blipFill>
          <a:blip r:embed="rId2">
            <a:clrChange>
              <a:clrFrom>
                <a:srgbClr val="1D8D57">
                  <a:alpha val="100000"/>
                </a:srgbClr>
              </a:clrFrom>
              <a:clrTo>
                <a:srgbClr val="1D8D5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5190" y="3662680"/>
            <a:ext cx="1348105" cy="127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27355" y="965200"/>
            <a:ext cx="11337290" cy="124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35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思考：</a:t>
            </a: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在小学，我们学习了圆的面积公式，你还记得如何求吗？类比这种方法，你能由球的表面积公式推导出球的体积公式吗？</a:t>
            </a:r>
            <a:endParaRPr sz="235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5" name="图片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48690" y="2608263"/>
            <a:ext cx="138049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95" y="2608580"/>
            <a:ext cx="2945130" cy="125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接箭头连接符 4"/>
          <p:cNvCxnSpPr/>
          <p:nvPr/>
        </p:nvCxnSpPr>
        <p:spPr>
          <a:xfrm flipV="1">
            <a:off x="2701925" y="3261360"/>
            <a:ext cx="1083310" cy="95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94360" y="4469130"/>
            <a:ext cx="10927080" cy="1826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如图所示，以圆心为顶点，将圆分成</a:t>
            </a:r>
            <a:r>
              <a:rPr lang="en-US" altLang="zh-CN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n</a:t>
            </a:r>
            <a:r>
              <a:rPr lang="zh-CN" alt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等份，当</a:t>
            </a:r>
            <a:r>
              <a:rPr lang="en-US" altLang="zh-CN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n</a:t>
            </a:r>
            <a:r>
              <a:rPr lang="zh-CN" alt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足够大时，可以将其近似看成等腰</a:t>
            </a:r>
            <a:endParaRPr lang="zh-CN" altLang="en-US" sz="235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三角形，然后我们将其重新组合，可以构成一个平行四边形，根据平行四边形的面</a:t>
            </a:r>
            <a:endParaRPr lang="zh-CN" altLang="en-US" sz="235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积公式：面积</a:t>
            </a:r>
            <a:r>
              <a:rPr lang="en-US" altLang="zh-CN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zh-CN" alt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底×高，可知     ，其中</a:t>
            </a:r>
            <a:r>
              <a:rPr lang="en-US" altLang="zh-CN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R</a:t>
            </a:r>
            <a:r>
              <a:rPr lang="zh-CN" alt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是圆的半径</a:t>
            </a:r>
            <a:r>
              <a:rPr lang="en-US" altLang="zh-CN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endParaRPr lang="en-US" altLang="zh-CN" sz="235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24998" y="5825173"/>
          <a:ext cx="869737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4" imgW="545465" imgH="203200" progId="Equation.KSEE3">
                  <p:embed/>
                </p:oleObj>
              </mc:Choice>
              <mc:Fallback>
                <p:oleObj name="" r:id="rId4" imgW="545465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4998" y="5825173"/>
                        <a:ext cx="869737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7605" y="1149985"/>
            <a:ext cx="8676005" cy="74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sz="235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类比利用圆的周长求圆面积的方法，利用球的表面积求球的体积</a:t>
            </a:r>
            <a:r>
              <a:rPr lang="en-US" sz="235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endParaRPr lang="en-US" sz="235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16965" y="1363345"/>
            <a:ext cx="1462035" cy="474948"/>
            <a:chOff x="2399870" y="1599894"/>
            <a:chExt cx="1781514" cy="578873"/>
          </a:xfrm>
        </p:grpSpPr>
        <p:grpSp>
          <p:nvGrpSpPr>
            <p:cNvPr id="28" name="组合 27"/>
            <p:cNvGrpSpPr/>
            <p:nvPr/>
          </p:nvGrpSpPr>
          <p:grpSpPr>
            <a:xfrm>
              <a:off x="2399870" y="1599894"/>
              <a:ext cx="1726640" cy="540000"/>
              <a:chOff x="3831198" y="1974808"/>
              <a:chExt cx="1726640" cy="540000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3831198" y="1974808"/>
                <a:ext cx="1726640" cy="540000"/>
              </a:xfrm>
              <a:prstGeom prst="roundRect">
                <a:avLst>
                  <a:gd name="adj" fmla="val 7486"/>
                </a:avLst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50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3858137" y="1998526"/>
                <a:ext cx="1692000" cy="504000"/>
              </a:xfrm>
              <a:prstGeom prst="roundRect">
                <a:avLst>
                  <a:gd name="adj" fmla="val 7486"/>
                </a:avLst>
              </a:prstGeom>
              <a:solidFill>
                <a:srgbClr val="F1CE8A"/>
              </a:solidFill>
              <a:ln w="222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50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497687" y="1626943"/>
              <a:ext cx="1683697" cy="551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350" b="1" noProof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rPr>
                <a:t>新知讲解</a:t>
              </a:r>
              <a:endParaRPr lang="zh-CN" altLang="en-US" sz="2350" b="1" noProof="1">
                <a:solidFill>
                  <a:srgbClr val="4F5D7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75" y="1213485"/>
            <a:ext cx="723265" cy="723265"/>
          </a:xfrm>
          <a:prstGeom prst="rect">
            <a:avLst/>
          </a:prstGeom>
        </p:spPr>
      </p:pic>
      <p:pic>
        <p:nvPicPr>
          <p:cNvPr id="27" name="图片 50"/>
          <p:cNvPicPr>
            <a:picLocks noChangeAspect="1"/>
          </p:cNvPicPr>
          <p:nvPr/>
        </p:nvPicPr>
        <p:blipFill>
          <a:blip r:embed="rId2"/>
          <a:srcRect r="7790"/>
          <a:stretch>
            <a:fillRect/>
          </a:stretch>
        </p:blipFill>
        <p:spPr>
          <a:xfrm>
            <a:off x="9527540" y="2239010"/>
            <a:ext cx="1480820" cy="133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51"/>
          <p:cNvPicPr>
            <a:picLocks noChangeAspect="1"/>
          </p:cNvPicPr>
          <p:nvPr/>
        </p:nvPicPr>
        <p:blipFill>
          <a:blip r:embed="rId3"/>
          <a:srcRect r="12536"/>
          <a:stretch>
            <a:fillRect/>
          </a:stretch>
        </p:blipFill>
        <p:spPr>
          <a:xfrm>
            <a:off x="9517380" y="3843020"/>
            <a:ext cx="1528445" cy="1252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574675" y="1937385"/>
            <a:ext cx="9036685" cy="356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75000"/>
              </a:lnSpc>
              <a:spcBef>
                <a:spcPct val="0"/>
              </a:spcBef>
              <a:spcAft>
                <a:spcPct val="0"/>
              </a:spcAft>
            </a:pPr>
            <a:r>
              <a:rPr sz="215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如图，把球O的表面分成n个小网格，连接球心O和每个小网格的顶点，整个球体就被分割成n个“小锥形”</a:t>
            </a:r>
            <a:r>
              <a:rPr lang="en-US" sz="215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.当n越大，每个小网格越小时，每个“小锥体”的底面就越平</a:t>
            </a:r>
            <a:r>
              <a:rPr lang="zh-CN" altLang="en-US" sz="215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，</a:t>
            </a:r>
            <a:r>
              <a:rPr lang="en-US" sz="215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“小椎体”就越近似于棱锥，其高越近似于球的半径R，设O-ABCD是其中一个“小椎体”，它的体积是</a:t>
            </a:r>
            <a:endParaRPr lang="en-US" sz="215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5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由于球的体积就是这n个“小椎体”的体积之和，而这n个“小椎体”的底面积之和就是球的表面积</a:t>
            </a:r>
            <a:r>
              <a:rPr lang="zh-CN" altLang="en-US" sz="215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，</a:t>
            </a:r>
            <a:r>
              <a:rPr lang="en-US" sz="215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因此，球的体积                                                 .</a:t>
            </a:r>
            <a:endParaRPr lang="en-US" sz="215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14" name="对象 -2147482607"/>
          <p:cNvGraphicFramePr>
            <a:graphicFrameLocks noChangeAspect="1"/>
          </p:cNvGraphicFramePr>
          <p:nvPr/>
        </p:nvGraphicFramePr>
        <p:xfrm>
          <a:off x="6101080" y="3774440"/>
          <a:ext cx="1707126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4" imgW="1193800" imgH="393700" progId="Equation.KSEE3">
                  <p:embed/>
                </p:oleObj>
              </mc:Choice>
              <mc:Fallback>
                <p:oleObj name="" r:id="rId4" imgW="11938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1080" y="3774440"/>
                        <a:ext cx="1707126" cy="61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-2147482606"/>
          <p:cNvGraphicFramePr>
            <a:graphicFrameLocks noChangeAspect="1"/>
          </p:cNvGraphicFramePr>
          <p:nvPr/>
        </p:nvGraphicFramePr>
        <p:xfrm>
          <a:off x="5347653" y="4912360"/>
          <a:ext cx="3335400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6" imgW="2145665" imgH="393700" progId="Equation.KSEE3">
                  <p:embed/>
                </p:oleObj>
              </mc:Choice>
              <mc:Fallback>
                <p:oleObj name="" r:id="rId6" imgW="2145665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7653" y="4912360"/>
                        <a:ext cx="3335400" cy="61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74675" y="5739130"/>
            <a:ext cx="8676005" cy="45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35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思考：</a:t>
            </a: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在推导球的体积过程中，n可以是具体的数值吗？为什么？</a:t>
            </a:r>
            <a:endParaRPr sz="235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93835" y="5273675"/>
            <a:ext cx="2741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仅</a:t>
            </a:r>
            <a:r>
              <a:rPr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当n趋于无限大</a:t>
            </a:r>
            <a:r>
              <a:rPr 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其与球心构成的几何体才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</a:t>
            </a:r>
            <a:r>
              <a:rPr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近似为小锥体</a:t>
            </a:r>
            <a:r>
              <a:rPr 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endParaRPr 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31825" y="1463040"/>
            <a:ext cx="2404985" cy="868124"/>
            <a:chOff x="1226" y="2339"/>
            <a:chExt cx="3846" cy="1388"/>
          </a:xfrm>
        </p:grpSpPr>
        <p:grpSp>
          <p:nvGrpSpPr>
            <p:cNvPr id="18" name="组合 17"/>
            <p:cNvGrpSpPr/>
            <p:nvPr/>
          </p:nvGrpSpPr>
          <p:grpSpPr>
            <a:xfrm>
              <a:off x="2267" y="2626"/>
              <a:ext cx="2805" cy="891"/>
              <a:chOff x="2399870" y="1599894"/>
              <a:chExt cx="1780749" cy="566053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399870" y="1599894"/>
                <a:ext cx="1726640" cy="540000"/>
                <a:chOff x="3831198" y="1974808"/>
                <a:chExt cx="1726640" cy="540000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3831198" y="1974808"/>
                  <a:ext cx="1726640" cy="540000"/>
                </a:xfrm>
                <a:prstGeom prst="roundRect">
                  <a:avLst>
                    <a:gd name="adj" fmla="val 7486"/>
                  </a:avLst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3858137" y="1998526"/>
                  <a:ext cx="1692000" cy="504000"/>
                </a:xfrm>
                <a:prstGeom prst="roundRect">
                  <a:avLst>
                    <a:gd name="adj" fmla="val 7486"/>
                  </a:avLst>
                </a:prstGeom>
                <a:solidFill>
                  <a:srgbClr val="F1CE8A"/>
                </a:solidFill>
                <a:ln w="22225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2534821" y="1626943"/>
                <a:ext cx="1645798" cy="539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400" b="1" noProof="1">
                    <a:solidFill>
                      <a:srgbClr val="4F5D73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宋体" panose="02010600030101010101" pitchFamily="2" charset="-122"/>
                    <a:sym typeface="+mn-ea"/>
                  </a:rPr>
                  <a:t>归纳总结</a:t>
                </a:r>
                <a:endParaRPr lang="zh-CN" altLang="en-US" sz="2400" b="1" noProof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endParaRPr>
              </a:p>
            </p:txBody>
          </p:sp>
        </p:grpSp>
        <p:pic>
          <p:nvPicPr>
            <p:cNvPr id="32" name="图片 31" descr="crossroad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6" y="2339"/>
              <a:ext cx="1388" cy="1388"/>
            </a:xfrm>
            <a:prstGeom prst="rect">
              <a:avLst/>
            </a:prstGeom>
          </p:spPr>
        </p:pic>
      </p:grpSp>
      <p:sp>
        <p:nvSpPr>
          <p:cNvPr id="105" name="文本框 104"/>
          <p:cNvSpPr txBox="1"/>
          <p:nvPr/>
        </p:nvSpPr>
        <p:spPr>
          <a:xfrm>
            <a:off x="892175" y="2351405"/>
            <a:ext cx="106578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1.球的表面积公式：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S</a:t>
            </a:r>
            <a:r>
              <a:rPr lang="zh-CN" altLang="en-US" sz="2400" baseline="-25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球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=4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π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R</a:t>
            </a:r>
            <a:r>
              <a:rPr lang="en-US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（R为球的半径）；</a:t>
            </a:r>
            <a:endParaRPr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fontAlgn="auto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2.球的体积公式：</a:t>
            </a:r>
            <a:r>
              <a:rPr 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V</a:t>
            </a:r>
            <a:r>
              <a:rPr lang="zh-CN" altLang="en-US"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球</a:t>
            </a: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=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π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R</a:t>
            </a:r>
            <a:r>
              <a:rPr lang="en-US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（R为球的半径）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aphicFrame>
        <p:nvGraphicFramePr>
          <p:cNvPr id="2" name="对象 -2147482614"/>
          <p:cNvGraphicFramePr>
            <a:graphicFrameLocks noChangeAspect="1"/>
          </p:cNvGraphicFramePr>
          <p:nvPr/>
        </p:nvGraphicFramePr>
        <p:xfrm>
          <a:off x="4017782" y="3550240"/>
          <a:ext cx="25336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" r:id="rId2" imgW="177165" imgH="508000" progId="Equation.3">
                  <p:embed/>
                </p:oleObj>
              </mc:Choice>
              <mc:Fallback>
                <p:oleObj name="" r:id="rId2" imgW="177165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17782" y="3550240"/>
                        <a:ext cx="253365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33100" y="12433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77645" y="3669665"/>
            <a:ext cx="7910830" cy="1438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设球的半径为R，则圆柱的底面半径为R，高为2R，则</a:t>
            </a:r>
            <a:r>
              <a:rPr 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150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球</a:t>
            </a:r>
            <a:r>
              <a:rPr lang="en-US" altLang="zh-CN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    </a:t>
            </a:r>
            <a:r>
              <a:rPr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π</a:t>
            </a:r>
            <a:r>
              <a:rPr lang="en-US"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R</a:t>
            </a:r>
            <a:r>
              <a:rPr lang="en-US" sz="2150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</a:t>
            </a:r>
            <a:r>
              <a:rPr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 </a:t>
            </a:r>
            <a:r>
              <a:rPr 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150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圆柱</a:t>
            </a:r>
            <a:r>
              <a:rPr lang="en-US" altLang="zh-CN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</a:t>
            </a:r>
            <a:r>
              <a:rPr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π</a:t>
            </a:r>
            <a:r>
              <a:rPr lang="en-US"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R</a:t>
            </a:r>
            <a:r>
              <a:rPr lang="en-US" sz="2150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sz="3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∙</a:t>
            </a:r>
            <a:r>
              <a:rPr lang="en-US"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2R=2</a:t>
            </a:r>
            <a:r>
              <a:rPr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π</a:t>
            </a:r>
            <a:r>
              <a:rPr lang="en-US"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R</a:t>
            </a:r>
            <a:r>
              <a:rPr lang="en-US" sz="2150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1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，所以</a:t>
            </a:r>
            <a:r>
              <a:rPr 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150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球</a:t>
            </a:r>
            <a:r>
              <a:rPr lang="zh-CN" alt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r>
              <a:rPr 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150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圆柱</a:t>
            </a:r>
            <a:r>
              <a:rPr lang="en-US" altLang="zh-CN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=2 </a:t>
            </a:r>
            <a:r>
              <a:rPr lang="zh-CN" alt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3</a:t>
            </a:r>
            <a:endParaRPr lang="en-US" altLang="zh-CN" sz="2150" baseline="-25000">
              <a:solidFill>
                <a:srgbClr val="FF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4035" y="1548765"/>
            <a:ext cx="2230755" cy="875030"/>
            <a:chOff x="4930" y="2266"/>
            <a:chExt cx="3513" cy="1378"/>
          </a:xfrm>
        </p:grpSpPr>
        <p:grpSp>
          <p:nvGrpSpPr>
            <p:cNvPr id="6" name="组合 5"/>
            <p:cNvGrpSpPr/>
            <p:nvPr/>
          </p:nvGrpSpPr>
          <p:grpSpPr>
            <a:xfrm>
              <a:off x="5693" y="2548"/>
              <a:ext cx="2751" cy="835"/>
              <a:chOff x="3828" y="8775"/>
              <a:chExt cx="2751" cy="835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828" y="8775"/>
                <a:ext cx="2541" cy="835"/>
              </a:xfrm>
              <a:prstGeom prst="roundRect">
                <a:avLst/>
              </a:prstGeom>
              <a:solidFill>
                <a:srgbClr val="F1C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551" y="8830"/>
                <a:ext cx="2028" cy="7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350" b="1">
                    <a:solidFill>
                      <a:srgbClr val="4F5D73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练一练</a:t>
                </a:r>
                <a:endParaRPr lang="zh-CN" altLang="en-US" sz="2350" b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0" name="图片 9" descr="penci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30" y="2266"/>
              <a:ext cx="1378" cy="137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477645" y="2611755"/>
            <a:ext cx="11337290" cy="669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如图，圆柱的底面直径和高都等于球的直径，求球与圆柱的体积之比.</a:t>
            </a:r>
            <a:endParaRPr sz="235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1" name="图片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75" y="3634740"/>
            <a:ext cx="1522730" cy="206819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对象 -2147482614"/>
          <p:cNvGraphicFramePr>
            <a:graphicFrameLocks noChangeAspect="1"/>
          </p:cNvGraphicFramePr>
          <p:nvPr/>
        </p:nvGraphicFramePr>
        <p:xfrm>
          <a:off x="8415792" y="3669620"/>
          <a:ext cx="25336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" r:id="rId3" imgW="177165" imgH="508000" progId="Equation.3">
                  <p:embed/>
                </p:oleObj>
              </mc:Choice>
              <mc:Fallback>
                <p:oleObj name="" r:id="rId3" imgW="177165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5792" y="3669620"/>
                        <a:ext cx="253365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52450" y="959485"/>
            <a:ext cx="11248390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</a:rPr>
              <a:t>任务：根据下列问题，构建知识导图.</a:t>
            </a:r>
            <a:endParaRPr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</a:rPr>
              <a:t>1.圆柱、圆锥、圆台、球的表面积和体积公式分别是什么？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</a:rPr>
              <a:t>2.在探究球的体积公式时，我们运用了什么数学思想？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图片 59"/>
          <p:cNvPicPr>
            <a:picLocks noChangeAspect="1"/>
          </p:cNvPicPr>
          <p:nvPr/>
        </p:nvPicPr>
        <p:blipFill>
          <a:blip r:embed="rId1">
            <a:clrChange>
              <a:clrFrom>
                <a:srgbClr val="F1F5FA">
                  <a:alpha val="100000"/>
                </a:srgbClr>
              </a:clrFrom>
              <a:clrTo>
                <a:srgbClr val="F1F5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10" y="3108325"/>
            <a:ext cx="5925185" cy="319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4685" y="1229360"/>
            <a:ext cx="105784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1.通过对圆柱、圆锥、圆台的研究，掌握圆柱、圆锥、圆台的表面积和体积的求法.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200000"/>
              </a:lnSpc>
            </a:pP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利用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圆的面积推导方法，由球的表面积推出其体积公式.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8050" y="2300605"/>
            <a:ext cx="11103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任务</a:t>
            </a:r>
            <a:r>
              <a:rPr lang="en-US" altLang="zh-CN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观察圆柱、圆锥、圆台的展开图，推导三者的表面积公式.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670" y="904240"/>
            <a:ext cx="1137666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目标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一：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通过对圆柱、圆锥、圆台的研究，掌握圆柱、圆锥、圆台的表面积和体积的求法.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990" y="2131695"/>
            <a:ext cx="725170" cy="725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0875" y="2912110"/>
            <a:ext cx="8258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(1)圆柱、圆锥、圆台的展开图分别是什么？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875" y="3676015"/>
            <a:ext cx="1077658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圆柱的侧面展开图为矩形；圆锥的侧面展开图是扇形；圆台的侧面展开图是扇环.</a:t>
            </a:r>
            <a:endParaRPr lang="zh-CN" altLang="en-US" sz="2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85" y="4382770"/>
            <a:ext cx="1732915" cy="12039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4432300"/>
            <a:ext cx="1346200" cy="11804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图片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45" y="4460875"/>
            <a:ext cx="1576705" cy="11328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655320" y="5791835"/>
            <a:ext cx="10509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(2)根据圆柱、圆锥、圆台的展开图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思考如何求圆柱、圆锥、圆台的表面积？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54685" y="1156335"/>
            <a:ext cx="2164877" cy="781312"/>
            <a:chOff x="1226" y="2339"/>
            <a:chExt cx="3847" cy="1388"/>
          </a:xfrm>
        </p:grpSpPr>
        <p:grpSp>
          <p:nvGrpSpPr>
            <p:cNvPr id="18" name="组合 17"/>
            <p:cNvGrpSpPr/>
            <p:nvPr/>
          </p:nvGrpSpPr>
          <p:grpSpPr>
            <a:xfrm>
              <a:off x="2267" y="2626"/>
              <a:ext cx="2806" cy="911"/>
              <a:chOff x="2399870" y="1599894"/>
              <a:chExt cx="1781191" cy="578912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399870" y="1599894"/>
                <a:ext cx="1726640" cy="540000"/>
                <a:chOff x="3831198" y="1974808"/>
                <a:chExt cx="1726640" cy="540000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3831198" y="1974808"/>
                  <a:ext cx="1726640" cy="540000"/>
                </a:xfrm>
                <a:prstGeom prst="roundRect">
                  <a:avLst>
                    <a:gd name="adj" fmla="val 7486"/>
                  </a:avLst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3858137" y="1998526"/>
                  <a:ext cx="1692000" cy="504000"/>
                </a:xfrm>
                <a:prstGeom prst="roundRect">
                  <a:avLst>
                    <a:gd name="adj" fmla="val 7486"/>
                  </a:avLst>
                </a:prstGeom>
                <a:solidFill>
                  <a:srgbClr val="F1CE8A"/>
                </a:solidFill>
                <a:ln w="22225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2497687" y="1626943"/>
                <a:ext cx="1683374" cy="55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350" b="1" noProof="1">
                    <a:solidFill>
                      <a:srgbClr val="4F5D73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宋体" panose="02010600030101010101" pitchFamily="2" charset="-122"/>
                    <a:sym typeface="+mn-ea"/>
                  </a:rPr>
                  <a:t>归纳总结</a:t>
                </a:r>
                <a:endParaRPr lang="zh-CN" altLang="en-US" sz="2350" b="1" noProof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endParaRPr>
              </a:p>
            </p:txBody>
          </p:sp>
        </p:grpSp>
        <p:pic>
          <p:nvPicPr>
            <p:cNvPr id="32" name="图片 31" descr="crossroad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6" y="2339"/>
              <a:ext cx="1388" cy="1388"/>
            </a:xfrm>
            <a:prstGeom prst="rect">
              <a:avLst/>
            </a:prstGeom>
          </p:spPr>
        </p:pic>
      </p:grpSp>
      <p:sp>
        <p:nvSpPr>
          <p:cNvPr id="105" name="文本框 104"/>
          <p:cNvSpPr txBox="1"/>
          <p:nvPr/>
        </p:nvSpPr>
        <p:spPr>
          <a:xfrm>
            <a:off x="1431290" y="1905000"/>
            <a:ext cx="91446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1.圆柱的表面积公式</a:t>
            </a:r>
            <a:r>
              <a:rPr 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：</a:t>
            </a:r>
            <a:r>
              <a:rPr 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r>
              <a:rPr lang="zh-CN" altLang="en-US"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圆柱表面积</a:t>
            </a: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=                                          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；</a:t>
            </a:r>
            <a:endParaRPr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2.圆锥的表面积公式</a:t>
            </a:r>
            <a:r>
              <a:rPr 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：</a:t>
            </a:r>
            <a:r>
              <a:rPr 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圆锥表面积</a:t>
            </a: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 </a:t>
            </a:r>
            <a:r>
              <a:rPr 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                                  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；</a:t>
            </a:r>
            <a:endParaRPr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3.圆台的表面积公式</a:t>
            </a:r>
            <a:r>
              <a:rPr 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：</a:t>
            </a:r>
            <a:r>
              <a:rPr 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圆台表面积</a:t>
            </a: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                                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aphicFrame>
        <p:nvGraphicFramePr>
          <p:cNvPr id="2" name="对象 -2147482624"/>
          <p:cNvGraphicFramePr>
            <a:graphicFrameLocks noChangeAspect="1"/>
          </p:cNvGraphicFramePr>
          <p:nvPr/>
        </p:nvGraphicFramePr>
        <p:xfrm>
          <a:off x="5916641" y="2228365"/>
          <a:ext cx="306209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2" imgW="2032000" imgH="292100" progId="Equation.3">
                  <p:embed/>
                </p:oleObj>
              </mc:Choice>
              <mc:Fallback>
                <p:oleObj name="" r:id="rId2" imgW="2032000" imgH="292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6641" y="2228365"/>
                        <a:ext cx="3062097" cy="43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23"/>
          <p:cNvGraphicFramePr>
            <a:graphicFrameLocks noChangeAspect="1"/>
          </p:cNvGraphicFramePr>
          <p:nvPr/>
        </p:nvGraphicFramePr>
        <p:xfrm>
          <a:off x="5916782" y="2971950"/>
          <a:ext cx="258326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4" imgW="1714500" imgH="292100" progId="Equation.3">
                  <p:embed/>
                </p:oleObj>
              </mc:Choice>
              <mc:Fallback>
                <p:oleObj name="" r:id="rId4" imgW="1714500" imgH="292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6782" y="2971950"/>
                        <a:ext cx="2583262" cy="43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3"/>
          <p:cNvGraphicFramePr>
            <a:graphicFrameLocks noChangeAspect="1"/>
          </p:cNvGraphicFramePr>
          <p:nvPr/>
        </p:nvGraphicFramePr>
        <p:xfrm>
          <a:off x="5916767" y="3715217"/>
          <a:ext cx="2352614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6" imgW="1625600" imgH="292100" progId="Equation.3">
                  <p:embed/>
                </p:oleObj>
              </mc:Choice>
              <mc:Fallback>
                <p:oleObj name="" r:id="rId6" imgW="1625600" imgH="292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6767" y="3715217"/>
                        <a:ext cx="2352614" cy="43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54685" y="4366895"/>
            <a:ext cx="103212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思考：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圆柱、圆锥、圆台的表面积公式之间有什么关系？你能用圆柱、圆锥、圆台的结构特征来解释这种关系吗？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8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770" y="5076190"/>
            <a:ext cx="3978275" cy="135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625475" y="2159000"/>
            <a:ext cx="11675110" cy="1537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圆柱的一个底面积是S，侧面展开图是一个正方体，那么这个圆柱的侧面积是（    ）</a:t>
            </a:r>
            <a:endParaRPr sz="235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>
              <a:lnSpc>
                <a:spcPct val="200000"/>
              </a:lnSpc>
            </a:pP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 4πS      B. 2πS        C. πS       D. </a:t>
            </a:r>
            <a:endParaRPr sz="235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8540" y="4047490"/>
            <a:ext cx="883475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设圆柱底面半径为r，则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S=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π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r</a:t>
            </a:r>
            <a:r>
              <a:rPr lang="en-US" sz="2200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，所以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,又因为展开图是正方形，所以圆柱的高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,所以圆柱的侧面积为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4πS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endParaRPr lang="en-US" sz="2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4035" y="1274445"/>
            <a:ext cx="2230755" cy="875030"/>
            <a:chOff x="4930" y="2266"/>
            <a:chExt cx="3513" cy="1378"/>
          </a:xfrm>
        </p:grpSpPr>
        <p:grpSp>
          <p:nvGrpSpPr>
            <p:cNvPr id="6" name="组合 5"/>
            <p:cNvGrpSpPr/>
            <p:nvPr/>
          </p:nvGrpSpPr>
          <p:grpSpPr>
            <a:xfrm>
              <a:off x="5693" y="2548"/>
              <a:ext cx="2751" cy="835"/>
              <a:chOff x="3828" y="8775"/>
              <a:chExt cx="2751" cy="835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828" y="8775"/>
                <a:ext cx="2541" cy="835"/>
              </a:xfrm>
              <a:prstGeom prst="roundRect">
                <a:avLst/>
              </a:prstGeom>
              <a:solidFill>
                <a:srgbClr val="F1C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551" y="8830"/>
                <a:ext cx="2028" cy="7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350" b="1">
                    <a:solidFill>
                      <a:srgbClr val="4F5D73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练一练</a:t>
                </a:r>
                <a:endParaRPr lang="zh-CN" altLang="en-US" sz="2350" b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0" name="图片 9" descr="penci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30" y="2266"/>
              <a:ext cx="1378" cy="1378"/>
            </a:xfrm>
            <a:prstGeom prst="rect">
              <a:avLst/>
            </a:prstGeom>
          </p:spPr>
        </p:pic>
      </p:grpSp>
      <p:pic>
        <p:nvPicPr>
          <p:cNvPr id="11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505" y="3035935"/>
            <a:ext cx="75130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1121390" y="2400935"/>
            <a:ext cx="332105" cy="452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3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</a:t>
            </a:r>
            <a:endParaRPr lang="zh-CN" altLang="en-US" sz="235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aphicFrame>
        <p:nvGraphicFramePr>
          <p:cNvPr id="4" name="对象 -2147482620"/>
          <p:cNvGraphicFramePr>
            <a:graphicFrameLocks noChangeAspect="1"/>
          </p:cNvGraphicFramePr>
          <p:nvPr/>
        </p:nvGraphicFramePr>
        <p:xfrm>
          <a:off x="5654121" y="4200040"/>
          <a:ext cx="74041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3" imgW="508000" imgH="444500" progId="Equation.KSEE3">
                  <p:embed/>
                </p:oleObj>
              </mc:Choice>
              <mc:Fallback>
                <p:oleObj name="" r:id="rId3" imgW="5080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4121" y="4200040"/>
                        <a:ext cx="74041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19"/>
          <p:cNvGraphicFramePr>
            <a:graphicFrameLocks noChangeAspect="1"/>
          </p:cNvGraphicFramePr>
          <p:nvPr/>
        </p:nvGraphicFramePr>
        <p:xfrm>
          <a:off x="2758974" y="4847545"/>
          <a:ext cx="263334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5" imgW="1625600" imgH="444500" progId="Equation.KSEE3">
                  <p:embed/>
                </p:oleObj>
              </mc:Choice>
              <mc:Fallback>
                <p:oleObj name="" r:id="rId5" imgW="16256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8974" y="4847545"/>
                        <a:ext cx="2633345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750" y="1042035"/>
            <a:ext cx="107594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任务</a:t>
            </a:r>
            <a:r>
              <a:rPr lang="en-US" altLang="zh-CN" sz="24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回顾圆柱、圆锥的体积公式，探究圆台的体积公式.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" y="1102995"/>
            <a:ext cx="725170" cy="725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1190" y="1797685"/>
            <a:ext cx="11245215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(1)圆柱、圆锥的体积公式是什么？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190" y="3871595"/>
            <a:ext cx="11245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(2)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V</a:t>
            </a:r>
            <a:r>
              <a:rPr lang="zh-CN" altLang="en-US" sz="2200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圆台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                                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r</a:t>
            </a:r>
            <a:r>
              <a:rPr lang="en-US" altLang="zh-CN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'</a:t>
            </a:r>
            <a:r>
              <a:rPr lang="zh-CN" alt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r</a:t>
            </a:r>
            <a:r>
              <a:rPr lang="zh-CN" alt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h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分别是圆台的上下底和高）</a:t>
            </a:r>
            <a:endParaRPr sz="2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aphicFrame>
        <p:nvGraphicFramePr>
          <p:cNvPr id="6" name="对象 -2147482602"/>
          <p:cNvGraphicFramePr>
            <a:graphicFrameLocks noChangeAspect="1"/>
          </p:cNvGraphicFramePr>
          <p:nvPr/>
        </p:nvGraphicFramePr>
        <p:xfrm>
          <a:off x="1852935" y="2653792"/>
          <a:ext cx="635635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2" imgW="444500" imgH="254000" progId="Equation.3">
                  <p:embed/>
                </p:oleObj>
              </mc:Choice>
              <mc:Fallback>
                <p:oleObj name="" r:id="rId2" imgW="444500" imgH="254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2935" y="2653792"/>
                        <a:ext cx="635635" cy="360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16"/>
          <p:cNvGraphicFramePr>
            <a:graphicFrameLocks noChangeAspect="1"/>
          </p:cNvGraphicFramePr>
          <p:nvPr/>
        </p:nvGraphicFramePr>
        <p:xfrm>
          <a:off x="6392315" y="2474065"/>
          <a:ext cx="821690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4" imgW="584200" imgH="508000" progId="Equation.3">
                  <p:embed/>
                </p:oleObj>
              </mc:Choice>
              <mc:Fallback>
                <p:oleObj name="" r:id="rId4" imgW="5842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2315" y="2474065"/>
                        <a:ext cx="821690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615"/>
          <p:cNvGraphicFramePr>
            <a:graphicFrameLocks noChangeAspect="1"/>
          </p:cNvGraphicFramePr>
          <p:nvPr/>
        </p:nvGraphicFramePr>
        <p:xfrm>
          <a:off x="1852962" y="3981872"/>
          <a:ext cx="219519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6" imgW="1548765" imgH="508000" progId="Equation.3">
                  <p:embed/>
                </p:oleObj>
              </mc:Choice>
              <mc:Fallback>
                <p:oleObj name="" r:id="rId6" imgW="1548765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2962" y="3981872"/>
                        <a:ext cx="2195195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31190" y="4702175"/>
            <a:ext cx="98698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思考：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圆柱、圆锥、圆台的体积公式之间有什么关系？结合棱柱、棱锥、棱台的体积公式，你能将它们统一成柱体、锥体、台体的体积公式吗？柱体、锥体、台体的体积公式之间又有什么关系？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1985" y="3126740"/>
            <a:ext cx="7650480" cy="792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(2)圆台怎么得到的？其体积公式如何推导？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小组讨论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3095" y="2358390"/>
            <a:ext cx="967613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(1)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V</a:t>
            </a:r>
            <a:r>
              <a:rPr lang="zh-CN" altLang="en-US" sz="2200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圆柱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           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(r是底面半径，h是高）,</a:t>
            </a:r>
            <a:r>
              <a:rPr lang="en-US"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V</a:t>
            </a:r>
            <a:r>
              <a:rPr lang="zh-CN" altLang="en-US" sz="2200" baseline="-250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圆锥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              </a:t>
            </a:r>
            <a:r>
              <a:rPr sz="2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(r是底面半径，h是高).</a:t>
            </a:r>
            <a:endParaRPr lang="zh-CN" altLang="en-US" sz="2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31825" y="1249680"/>
            <a:ext cx="2505192" cy="904296"/>
            <a:chOff x="1226" y="2339"/>
            <a:chExt cx="3846" cy="1388"/>
          </a:xfrm>
        </p:grpSpPr>
        <p:grpSp>
          <p:nvGrpSpPr>
            <p:cNvPr id="18" name="组合 17"/>
            <p:cNvGrpSpPr/>
            <p:nvPr/>
          </p:nvGrpSpPr>
          <p:grpSpPr>
            <a:xfrm>
              <a:off x="2267" y="2626"/>
              <a:ext cx="2805" cy="891"/>
              <a:chOff x="2399870" y="1599894"/>
              <a:chExt cx="1780749" cy="566053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399870" y="1599894"/>
                <a:ext cx="1726640" cy="540000"/>
                <a:chOff x="3831198" y="1974808"/>
                <a:chExt cx="1726640" cy="540000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3831198" y="1974808"/>
                  <a:ext cx="1726640" cy="540000"/>
                </a:xfrm>
                <a:prstGeom prst="roundRect">
                  <a:avLst>
                    <a:gd name="adj" fmla="val 7486"/>
                  </a:avLst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3858137" y="1998526"/>
                  <a:ext cx="1692000" cy="504000"/>
                </a:xfrm>
                <a:prstGeom prst="roundRect">
                  <a:avLst>
                    <a:gd name="adj" fmla="val 7486"/>
                  </a:avLst>
                </a:prstGeom>
                <a:solidFill>
                  <a:srgbClr val="F1CE8A"/>
                </a:solidFill>
                <a:ln w="22225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2534821" y="1626943"/>
                <a:ext cx="1645798" cy="539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400" b="1" noProof="1">
                    <a:solidFill>
                      <a:srgbClr val="4F5D73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宋体" panose="02010600030101010101" pitchFamily="2" charset="-122"/>
                    <a:sym typeface="+mn-ea"/>
                  </a:rPr>
                  <a:t>归纳总结</a:t>
                </a:r>
                <a:endParaRPr lang="zh-CN" altLang="en-US" sz="2400" b="1" noProof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endParaRPr>
              </a:p>
            </p:txBody>
          </p:sp>
        </p:grpSp>
        <p:pic>
          <p:nvPicPr>
            <p:cNvPr id="32" name="图片 31" descr="crossroad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6" y="2339"/>
              <a:ext cx="1388" cy="1388"/>
            </a:xfrm>
            <a:prstGeom prst="rect">
              <a:avLst/>
            </a:prstGeom>
          </p:spPr>
        </p:pic>
      </p:grpSp>
      <p:sp>
        <p:nvSpPr>
          <p:cNvPr id="105" name="文本框 104"/>
          <p:cNvSpPr txBox="1"/>
          <p:nvPr/>
        </p:nvSpPr>
        <p:spPr>
          <a:xfrm>
            <a:off x="913765" y="2186940"/>
            <a:ext cx="92678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V</a:t>
            </a:r>
            <a:r>
              <a:rPr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棱柱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=Sh</a:t>
            </a:r>
            <a:r>
              <a:rPr 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（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S为底面积，h为柱体高</a:t>
            </a:r>
            <a:r>
              <a:rPr 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）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V</a:t>
            </a:r>
            <a:r>
              <a:rPr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棱锥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</a:t>
            </a:r>
            <a:r>
              <a:rPr 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 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Sh</a:t>
            </a:r>
            <a:r>
              <a:rPr 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（S为底面积，h为锥体高）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V</a:t>
            </a:r>
            <a:r>
              <a:rPr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棱</a:t>
            </a:r>
            <a:r>
              <a:rPr lang="zh-CN" sz="2400" baseline="-250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台</a:t>
            </a:r>
            <a:r>
              <a:rPr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=</a:t>
            </a:r>
            <a:r>
              <a:rPr 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                        </a:t>
            </a:r>
            <a:r>
              <a:rPr lang="zh-CN" altLang="en-US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（S',S分别为上、下底面面积，h为台体高）</a:t>
            </a: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当S'=S时，台体变为柱体，台体的体积公式也就是柱体的体积公式；当S'=0时，台体变为锥体，台体的体积公式也就是锥体的体积公式.</a:t>
            </a:r>
            <a:endParaRPr lang="en-US" altLang="zh-CN" sz="240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11" name="对象 -2147482622"/>
          <p:cNvGraphicFramePr>
            <a:graphicFrameLocks noChangeAspect="1"/>
          </p:cNvGraphicFramePr>
          <p:nvPr/>
        </p:nvGraphicFramePr>
        <p:xfrm>
          <a:off x="1824190" y="3097046"/>
          <a:ext cx="23647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2" imgW="165100" imgH="508000" progId="Equation.3">
                  <p:embed/>
                </p:oleObj>
              </mc:Choice>
              <mc:Fallback>
                <p:oleObj name="" r:id="rId2" imgW="1651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4190" y="3097046"/>
                        <a:ext cx="236471" cy="72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-2147482601"/>
          <p:cNvGraphicFramePr>
            <a:graphicFrameLocks noChangeAspect="1"/>
          </p:cNvGraphicFramePr>
          <p:nvPr/>
        </p:nvGraphicFramePr>
        <p:xfrm>
          <a:off x="1858787" y="3860853"/>
          <a:ext cx="2067560" cy="68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4" imgW="1524000" imgH="508000" progId="Equation.3">
                  <p:embed/>
                </p:oleObj>
              </mc:Choice>
              <mc:Fallback>
                <p:oleObj name="" r:id="rId4" imgW="15240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787" y="3860853"/>
                        <a:ext cx="2067560" cy="6838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78180" y="2127885"/>
            <a:ext cx="1050480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圆柱的侧面展开图是长12 cm，宽8 cm的矩形，则这个圆柱的体积为(　　)</a:t>
            </a:r>
            <a:endParaRPr sz="235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A． </a:t>
            </a:r>
            <a:r>
              <a:rPr lang="en-US"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cm</a:t>
            </a:r>
            <a:r>
              <a:rPr sz="2350" b="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     B． </a:t>
            </a:r>
            <a:r>
              <a:rPr lang="en-US"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cm</a:t>
            </a:r>
            <a:r>
              <a:rPr sz="2350" b="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     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C． </a:t>
            </a:r>
            <a:r>
              <a:rPr lang="en-US"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cm</a:t>
            </a:r>
            <a:r>
              <a:rPr sz="2350" b="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或 </a:t>
            </a:r>
            <a:r>
              <a:rPr lang="en-US"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cm</a:t>
            </a:r>
            <a:r>
              <a:rPr sz="2350" b="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D．</a:t>
            </a:r>
            <a:r>
              <a:rPr lang="en-US"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cm</a:t>
            </a:r>
            <a:r>
              <a:rPr sz="2350" b="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sz="235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sz="235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5455" y="4164330"/>
            <a:ext cx="7333615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圆柱的高为8cm时，</a:t>
            </a:r>
            <a:r>
              <a:rPr 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                                        </a:t>
            </a:r>
            <a:r>
              <a:rPr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，</a:t>
            </a:r>
            <a:endParaRPr sz="2150">
              <a:solidFill>
                <a:srgbClr val="FF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圆柱的高为12cm时，</a:t>
            </a:r>
            <a:r>
              <a:rPr lang="en-US" sz="215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                                         .</a:t>
            </a:r>
            <a:endParaRPr sz="2150">
              <a:solidFill>
                <a:srgbClr val="FF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4035" y="1274445"/>
            <a:ext cx="2230755" cy="875030"/>
            <a:chOff x="4930" y="2266"/>
            <a:chExt cx="3513" cy="1378"/>
          </a:xfrm>
        </p:grpSpPr>
        <p:grpSp>
          <p:nvGrpSpPr>
            <p:cNvPr id="6" name="组合 5"/>
            <p:cNvGrpSpPr/>
            <p:nvPr/>
          </p:nvGrpSpPr>
          <p:grpSpPr>
            <a:xfrm>
              <a:off x="5693" y="2548"/>
              <a:ext cx="2751" cy="835"/>
              <a:chOff x="3828" y="8775"/>
              <a:chExt cx="2751" cy="835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828" y="8775"/>
                <a:ext cx="2541" cy="835"/>
              </a:xfrm>
              <a:prstGeom prst="roundRect">
                <a:avLst/>
              </a:prstGeom>
              <a:solidFill>
                <a:srgbClr val="F1C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551" y="8830"/>
                <a:ext cx="2028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4F5D73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练一练</a:t>
                </a:r>
                <a:endParaRPr lang="zh-CN" altLang="en-US" sz="2400" b="1">
                  <a:solidFill>
                    <a:srgbClr val="4F5D73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0" name="图片 9" descr="penci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30" y="2266"/>
              <a:ext cx="1378" cy="1378"/>
            </a:xfrm>
            <a:prstGeom prst="rect">
              <a:avLst/>
            </a:prstGeom>
          </p:spPr>
        </p:pic>
      </p:grpSp>
      <p:graphicFrame>
        <p:nvGraphicFramePr>
          <p:cNvPr id="2" name="对象 -2147482616"/>
          <p:cNvGraphicFramePr>
            <a:graphicFrameLocks noChangeAspect="1"/>
          </p:cNvGraphicFramePr>
          <p:nvPr/>
        </p:nvGraphicFramePr>
        <p:xfrm>
          <a:off x="4170150" y="4327357"/>
          <a:ext cx="2821305" cy="64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2" imgW="1714500" imgH="393700" progId="Equation.KSEE3">
                  <p:embed/>
                </p:oleObj>
              </mc:Choice>
              <mc:Fallback>
                <p:oleObj name="" r:id="rId2" imgW="17145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0150" y="4327357"/>
                        <a:ext cx="2821305" cy="648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22"/>
          <p:cNvGraphicFramePr>
            <a:graphicFrameLocks noChangeAspect="1"/>
          </p:cNvGraphicFramePr>
          <p:nvPr/>
        </p:nvGraphicFramePr>
        <p:xfrm>
          <a:off x="1079143" y="2999211"/>
          <a:ext cx="54546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4" imgW="381000" imgH="508000" progId="Equation.3">
                  <p:embed/>
                </p:oleObj>
              </mc:Choice>
              <mc:Fallback>
                <p:oleObj name="" r:id="rId4" imgW="3810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143" y="2999211"/>
                        <a:ext cx="545465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-2147482622"/>
          <p:cNvGraphicFramePr>
            <a:graphicFrameLocks noChangeAspect="1"/>
          </p:cNvGraphicFramePr>
          <p:nvPr/>
        </p:nvGraphicFramePr>
        <p:xfrm>
          <a:off x="3389591" y="2999846"/>
          <a:ext cx="509270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6" imgW="355600" imgH="508000" progId="Equation.3">
                  <p:embed/>
                </p:oleObj>
              </mc:Choice>
              <mc:Fallback>
                <p:oleObj name="" r:id="rId6" imgW="3556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9591" y="2999846"/>
                        <a:ext cx="509270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-2147482622"/>
          <p:cNvGraphicFramePr>
            <a:graphicFrameLocks noChangeAspect="1"/>
          </p:cNvGraphicFramePr>
          <p:nvPr/>
        </p:nvGraphicFramePr>
        <p:xfrm>
          <a:off x="5758458" y="3069061"/>
          <a:ext cx="54546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8" imgW="381000" imgH="508000" progId="Equation.3">
                  <p:embed/>
                </p:oleObj>
              </mc:Choice>
              <mc:Fallback>
                <p:oleObj name="" r:id="rId8" imgW="3810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8458" y="3069061"/>
                        <a:ext cx="545465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-2147482622"/>
          <p:cNvGraphicFramePr>
            <a:graphicFrameLocks noChangeAspect="1"/>
          </p:cNvGraphicFramePr>
          <p:nvPr/>
        </p:nvGraphicFramePr>
        <p:xfrm>
          <a:off x="7044016" y="3069696"/>
          <a:ext cx="509270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9" imgW="355600" imgH="508000" progId="Equation.3">
                  <p:embed/>
                </p:oleObj>
              </mc:Choice>
              <mc:Fallback>
                <p:oleObj name="" r:id="rId9" imgW="3556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4016" y="3069696"/>
                        <a:ext cx="509270" cy="720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-2147482622"/>
          <p:cNvGraphicFramePr>
            <a:graphicFrameLocks noChangeAspect="1"/>
          </p:cNvGraphicFramePr>
          <p:nvPr/>
        </p:nvGraphicFramePr>
        <p:xfrm>
          <a:off x="9069666" y="3215111"/>
          <a:ext cx="655320" cy="28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10" imgW="457200" imgH="203200" progId="Equation.3">
                  <p:embed/>
                </p:oleObj>
              </mc:Choice>
              <mc:Fallback>
                <p:oleObj name="" r:id="rId10" imgW="4572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69666" y="3215111"/>
                        <a:ext cx="655320" cy="288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9679305" y="2446020"/>
            <a:ext cx="481330" cy="452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3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C</a:t>
            </a:r>
            <a:endParaRPr lang="zh-CN" altLang="en-US" sz="235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aphicFrame>
        <p:nvGraphicFramePr>
          <p:cNvPr id="5" name="对象 -2147482609"/>
          <p:cNvGraphicFramePr>
            <a:graphicFrameLocks noChangeAspect="1"/>
          </p:cNvGraphicFramePr>
          <p:nvPr/>
        </p:nvGraphicFramePr>
        <p:xfrm>
          <a:off x="4222750" y="5006340"/>
          <a:ext cx="2905548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12" imgW="1765300" imgH="393700" progId="Equation.KSEE3">
                  <p:embed/>
                </p:oleObj>
              </mc:Choice>
              <mc:Fallback>
                <p:oleObj name="" r:id="rId12" imgW="17653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22750" y="5006340"/>
                        <a:ext cx="2905548" cy="64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750" y="1826895"/>
            <a:ext cx="11337290" cy="669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35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35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任务</a:t>
            </a:r>
            <a:r>
              <a:rPr lang="zh-CN" altLang="en-US" sz="235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知道球的表面积公式，探究球体积公式.</a:t>
            </a:r>
            <a:endParaRPr sz="235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745" y="1102360"/>
            <a:ext cx="11376660" cy="641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275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目标二</a:t>
            </a:r>
            <a:r>
              <a:rPr lang="zh-CN" altLang="en-US" sz="275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275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通过圆的面积推导方法由球的表面积推出其体积公式.</a:t>
            </a:r>
            <a:endParaRPr lang="zh-CN" altLang="en-US" sz="275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" y="1857375"/>
            <a:ext cx="725170" cy="725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2535" y="4959985"/>
            <a:ext cx="8418195" cy="1247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设球的半径为R,它的表面积只与半径R有关，是以R为自变量的函数</a:t>
            </a:r>
            <a:r>
              <a:rPr lang="zh-CN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事实上，如果球的半径为R，那么它的表面积是</a:t>
            </a:r>
            <a:r>
              <a:rPr lang="en-US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S</a:t>
            </a:r>
            <a:r>
              <a:rPr lang="zh-CN" altLang="en-US" sz="2350" baseline="-25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球</a:t>
            </a:r>
            <a:r>
              <a:rPr lang="en-US" altLang="zh-CN" sz="235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=4</a:t>
            </a:r>
            <a:r>
              <a:rPr sz="23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π</a:t>
            </a:r>
            <a:r>
              <a:rPr lang="en-US" sz="23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R</a:t>
            </a:r>
            <a:r>
              <a:rPr lang="en-US" sz="235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en-US" sz="23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endParaRPr lang="en-US" sz="235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3" name="图片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030" y="2682240"/>
            <a:ext cx="1741805" cy="189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MH" val="20151201092935"/>
  <p:tag name="MH_CATEGORY" val="#BingLLB#"/>
  <p:tag name="MH_LAYOUT" val="SubTitleText"/>
  <p:tag name="MH_LIBRARY" val="GRAPHIC"/>
  <p:tag name="MH_NUMBER" val="2"/>
  <p:tag name="MH_TYPE" val="#NeiR#"/>
</p:tagLst>
</file>

<file path=ppt/tags/tag6.xml><?xml version="1.0" encoding="utf-8"?>
<p:tagLst xmlns:p="http://schemas.openxmlformats.org/presentationml/2006/main">
  <p:tag name="KSO_WM_UNIT_PLACING_PICTURE_USER_VIEWPORT" val="{&quot;height&quot;:2055,&quot;width&quot;:2174}"/>
</p:tagLst>
</file>

<file path=ppt/tags/tag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jU0YzU2NDc3ZWY5YmQ4Y2M5ZmZjNDFkMTUzY2U3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2307</Words>
  <Application>WPS 演示</Application>
  <PresentationFormat/>
  <Paragraphs>107</Paragraphs>
  <Slides>15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15</vt:i4>
      </vt:variant>
    </vt:vector>
  </HeadingPairs>
  <TitlesOfParts>
    <vt:vector size="47" baseType="lpstr">
      <vt:lpstr>Arial</vt:lpstr>
      <vt:lpstr>宋体</vt:lpstr>
      <vt:lpstr>Wingdings</vt:lpstr>
      <vt:lpstr>黑体</vt:lpstr>
      <vt:lpstr>Times New Roman</vt:lpstr>
      <vt:lpstr>微软雅黑</vt:lpstr>
      <vt:lpstr>楷体</vt:lpstr>
      <vt:lpstr>Calibri</vt:lpstr>
      <vt:lpstr>Arial Unicode MS</vt:lpstr>
      <vt:lpstr>Office 主题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Equation.3</vt:lpstr>
      <vt:lpstr>Equation.KSEE3</vt:lpstr>
      <vt:lpstr>Equation.3</vt:lpstr>
      <vt:lpstr>Equation.3</vt:lpstr>
      <vt:lpstr>Equation.3</vt:lpstr>
      <vt:lpstr>Equation.KSEE3</vt:lpstr>
      <vt:lpstr>Equation.KSEE3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Chenerbuer</cp:lastModifiedBy>
  <cp:revision>2</cp:revision>
  <cp:lastPrinted>2024-01-14T18:50:00Z</cp:lastPrinted>
  <dcterms:created xsi:type="dcterms:W3CDTF">2024-01-14T18:50:00Z</dcterms:created>
  <dcterms:modified xsi:type="dcterms:W3CDTF">2024-02-22T12:22:45Z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13814E6BE40F426A901CA384A83BDA55_13</vt:lpwstr>
  </property>
  <property fmtid="{D5CDD505-2E9C-101B-9397-08002B2CF9AE}" pid="7" name="KSOProductBuildVer">
    <vt:lpwstr>2052-12.1.0.16120</vt:lpwstr>
  </property>
</Properties>
</file>