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76" r:id="rId3"/>
    <p:sldId id="325" r:id="rId4"/>
    <p:sldId id="260" r:id="rId6"/>
    <p:sldId id="277" r:id="rId7"/>
    <p:sldId id="308" r:id="rId8"/>
    <p:sldId id="289" r:id="rId9"/>
    <p:sldId id="307" r:id="rId10"/>
    <p:sldId id="294" r:id="rId11"/>
    <p:sldId id="314" r:id="rId12"/>
    <p:sldId id="326" r:id="rId13"/>
    <p:sldId id="327" r:id="rId14"/>
    <p:sldId id="328" r:id="rId15"/>
    <p:sldId id="281" r:id="rId16"/>
    <p:sldId id="342" r:id="rId17"/>
    <p:sldId id="316" r:id="rId18"/>
    <p:sldId id="273" r:id="rId19"/>
  </p:sldIdLst>
  <p:sldSz cx="12192000" cy="6858000"/>
  <p:notesSz cx="6858000" cy="9144000"/>
  <p:custDataLst>
    <p:tags r:id="rId2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1" userDrawn="1">
          <p15:clr>
            <a:srgbClr val="A4A3A4"/>
          </p15:clr>
        </p15:guide>
        <p15:guide id="2" pos="451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eamsummit" initials="dream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18" y="126"/>
      </p:cViewPr>
      <p:guideLst>
        <p:guide orient="horz" pos="2041"/>
        <p:guide pos="451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gs" Target="tags/tag7.xml"/><Relationship Id="rId23" Type="http://schemas.openxmlformats.org/officeDocument/2006/relationships/commentAuthors" Target="commentAuthors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32BD3D-5578-46B4-8C63-B6FA2B8D7C7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8E24B2-E311-4022-80D2-8384F05198E0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031D22-0C37-4AE8-AAA6-EF65D257B1E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 txBox="1"/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 txBox="1"/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031D22-0C37-4AE8-AAA6-EF65D257B1E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 txBox="1"/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 txBox="1"/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 txBox="1"/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 txBox="1"/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 txBox="1"/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 txBox="1"/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 txBox="1"/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image" Target="../media/image1.jpeg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 userDrawn="1">
            <p:custDataLst>
              <p:tags r:id="rId2"/>
            </p:custDataLst>
          </p:nvPr>
        </p:nvSpPr>
        <p:spPr>
          <a:xfrm>
            <a:off x="-635" y="0"/>
            <a:ext cx="12192000" cy="6856730"/>
          </a:xfrm>
          <a:prstGeom prst="rect">
            <a:avLst/>
          </a:prstGeom>
          <a:solidFill>
            <a:srgbClr val="2666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任意多边形 5"/>
          <p:cNvSpPr/>
          <p:nvPr userDrawn="1">
            <p:custDataLst>
              <p:tags r:id="rId3"/>
            </p:custDataLst>
          </p:nvPr>
        </p:nvSpPr>
        <p:spPr>
          <a:xfrm>
            <a:off x="0" y="532742"/>
            <a:ext cx="12191365" cy="6325258"/>
          </a:xfrm>
          <a:custGeom>
            <a:avLst/>
            <a:gdLst>
              <a:gd name="connsiteX0" fmla="*/ 19195 w 19195"/>
              <a:gd name="connsiteY0" fmla="*/ 0 h 10018"/>
              <a:gd name="connsiteX1" fmla="*/ 19195 w 19195"/>
              <a:gd name="connsiteY1" fmla="*/ 10018 h 10018"/>
              <a:gd name="connsiteX2" fmla="*/ 0 w 19195"/>
              <a:gd name="connsiteY2" fmla="*/ 10018 h 10018"/>
              <a:gd name="connsiteX3" fmla="*/ 3 w 19195"/>
              <a:gd name="connsiteY3" fmla="*/ 7385 h 10018"/>
              <a:gd name="connsiteX4" fmla="*/ 19195 w 19195"/>
              <a:gd name="connsiteY4" fmla="*/ 0 h 10018"/>
              <a:gd name="connsiteX0-1" fmla="*/ 19174 w 19195"/>
              <a:gd name="connsiteY0-2" fmla="*/ 0 h 9976"/>
              <a:gd name="connsiteX1-3" fmla="*/ 19195 w 19195"/>
              <a:gd name="connsiteY1-4" fmla="*/ 9976 h 9976"/>
              <a:gd name="connsiteX2-5" fmla="*/ 0 w 19195"/>
              <a:gd name="connsiteY2-6" fmla="*/ 9976 h 9976"/>
              <a:gd name="connsiteX3-7" fmla="*/ 3 w 19195"/>
              <a:gd name="connsiteY3-8" fmla="*/ 7343 h 9976"/>
              <a:gd name="connsiteX4-9" fmla="*/ 19174 w 19195"/>
              <a:gd name="connsiteY4-10" fmla="*/ 0 h 9976"/>
              <a:gd name="connsiteX0-11" fmla="*/ 10005 w 10005"/>
              <a:gd name="connsiteY0-12" fmla="*/ 0 h 9985"/>
              <a:gd name="connsiteX1-13" fmla="*/ 10000 w 10005"/>
              <a:gd name="connsiteY1-14" fmla="*/ 9985 h 9985"/>
              <a:gd name="connsiteX2-15" fmla="*/ 0 w 10005"/>
              <a:gd name="connsiteY2-16" fmla="*/ 9985 h 9985"/>
              <a:gd name="connsiteX3-17" fmla="*/ 2 w 10005"/>
              <a:gd name="connsiteY3-18" fmla="*/ 7346 h 9985"/>
              <a:gd name="connsiteX4-19" fmla="*/ 10005 w 10005"/>
              <a:gd name="connsiteY4-20" fmla="*/ 0 h 998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0005" h="9985">
                <a:moveTo>
                  <a:pt x="10005" y="0"/>
                </a:moveTo>
                <a:cubicBezTo>
                  <a:pt x="10009" y="3333"/>
                  <a:pt x="9996" y="6652"/>
                  <a:pt x="10000" y="9985"/>
                </a:cubicBezTo>
                <a:lnTo>
                  <a:pt x="0" y="9985"/>
                </a:lnTo>
                <a:cubicBezTo>
                  <a:pt x="1" y="9105"/>
                  <a:pt x="1" y="8226"/>
                  <a:pt x="2" y="7346"/>
                </a:cubicBezTo>
                <a:lnTo>
                  <a:pt x="10005" y="0"/>
                </a:lnTo>
                <a:close/>
              </a:path>
            </a:pathLst>
          </a:custGeom>
          <a:solidFill>
            <a:srgbClr val="DDE1E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任意多边形 1"/>
          <p:cNvSpPr/>
          <p:nvPr userDrawn="1">
            <p:custDataLst>
              <p:tags r:id="rId4"/>
            </p:custDataLst>
          </p:nvPr>
        </p:nvSpPr>
        <p:spPr>
          <a:xfrm>
            <a:off x="4277995" y="2033293"/>
            <a:ext cx="7914005" cy="4512310"/>
          </a:xfrm>
          <a:custGeom>
            <a:avLst/>
            <a:gdLst>
              <a:gd name="connsiteX0" fmla="*/ 12446 w 12463"/>
              <a:gd name="connsiteY0" fmla="*/ 2589 h 7106"/>
              <a:gd name="connsiteX1" fmla="*/ 12463 w 12463"/>
              <a:gd name="connsiteY1" fmla="*/ 7106 h 7106"/>
              <a:gd name="connsiteX2" fmla="*/ 0 w 12463"/>
              <a:gd name="connsiteY2" fmla="*/ 3906 h 7106"/>
              <a:gd name="connsiteX3" fmla="*/ 0 w 12463"/>
              <a:gd name="connsiteY3" fmla="*/ 2104 h 7106"/>
              <a:gd name="connsiteX4" fmla="*/ 6326 w 12463"/>
              <a:gd name="connsiteY4" fmla="*/ 0 h 7106"/>
              <a:gd name="connsiteX5" fmla="*/ 12446 w 12463"/>
              <a:gd name="connsiteY5" fmla="*/ 2589 h 7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463" h="7106">
                <a:moveTo>
                  <a:pt x="12446" y="2589"/>
                </a:moveTo>
                <a:lnTo>
                  <a:pt x="12463" y="7106"/>
                </a:lnTo>
                <a:lnTo>
                  <a:pt x="0" y="3906"/>
                </a:lnTo>
                <a:lnTo>
                  <a:pt x="0" y="2104"/>
                </a:lnTo>
                <a:lnTo>
                  <a:pt x="6326" y="0"/>
                </a:lnTo>
                <a:lnTo>
                  <a:pt x="12446" y="2589"/>
                </a:lnTo>
                <a:close/>
              </a:path>
            </a:pathLst>
          </a:custGeom>
          <a:solidFill>
            <a:srgbClr val="F7F9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" name="图片 2"/>
          <p:cNvPicPr/>
          <p:nvPr userDrawn="1">
            <p:custDataLst>
              <p:tags r:id="rId5"/>
            </p:custDataLst>
          </p:nvPr>
        </p:nvPicPr>
        <p:blipFill>
          <a:blip r:embed="rId6"/>
          <a:srcRect l="22093" t="7352" r="18676" b="35019"/>
          <a:stretch>
            <a:fillRect/>
          </a:stretch>
        </p:blipFill>
        <p:spPr>
          <a:xfrm>
            <a:off x="1127760" y="1544320"/>
            <a:ext cx="3639820" cy="3397250"/>
          </a:xfrm>
          <a:prstGeom prst="ellipse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642103" y="-160672"/>
            <a:ext cx="6018040" cy="960559"/>
            <a:chOff x="870703" y="-102616"/>
            <a:chExt cx="6018040" cy="960559"/>
          </a:xfrm>
        </p:grpSpPr>
        <p:grpSp>
          <p:nvGrpSpPr>
            <p:cNvPr id="13" name="组合 12"/>
            <p:cNvGrpSpPr/>
            <p:nvPr userDrawn="1"/>
          </p:nvGrpSpPr>
          <p:grpSpPr>
            <a:xfrm>
              <a:off x="3043409" y="-102616"/>
              <a:ext cx="1656000" cy="960559"/>
              <a:chOff x="2957195" y="-103505"/>
              <a:chExt cx="1656000" cy="960559"/>
            </a:xfrm>
          </p:grpSpPr>
          <p:sp>
            <p:nvSpPr>
              <p:cNvPr id="28" name="矩形 27"/>
              <p:cNvSpPr/>
              <p:nvPr/>
            </p:nvSpPr>
            <p:spPr>
              <a:xfrm>
                <a:off x="2957195" y="252254"/>
                <a:ext cx="1656000" cy="6048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29" name="直接连接符 28"/>
              <p:cNvCxnSpPr/>
              <p:nvPr/>
            </p:nvCxnSpPr>
            <p:spPr>
              <a:xfrm flipH="1" flipV="1">
                <a:off x="3270250" y="-78105"/>
                <a:ext cx="0" cy="333375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接连接符 29"/>
              <p:cNvCxnSpPr/>
              <p:nvPr/>
            </p:nvCxnSpPr>
            <p:spPr>
              <a:xfrm flipV="1">
                <a:off x="4318635" y="-103505"/>
                <a:ext cx="635" cy="350520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椭圆 30"/>
              <p:cNvSpPr/>
              <p:nvPr/>
            </p:nvSpPr>
            <p:spPr>
              <a:xfrm>
                <a:off x="320421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2" name="椭圆 31"/>
              <p:cNvSpPr/>
              <p:nvPr/>
            </p:nvSpPr>
            <p:spPr>
              <a:xfrm>
                <a:off x="425323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3" name="文本框 32"/>
              <p:cNvSpPr txBox="1"/>
              <p:nvPr userDrawn="1"/>
            </p:nvSpPr>
            <p:spPr>
              <a:xfrm>
                <a:off x="2974300" y="347110"/>
                <a:ext cx="1621790" cy="46166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spc="300" smtClean="0">
                    <a:solidFill>
                      <a:schemeClr val="accent1">
                        <a:lumMod val="40000"/>
                        <a:lumOff val="60000"/>
                      </a:schemeClr>
                    </a:solidFill>
                    <a:latin typeface="黑体" panose="02010609060101010101" charset="-122"/>
                    <a:ea typeface="黑体" panose="02010609060101010101" charset="-122"/>
                  </a:rPr>
                  <a:t>学习活动</a:t>
                </a:r>
                <a:endParaRPr lang="zh-CN" altLang="en-US" sz="2400" spc="300">
                  <a:solidFill>
                    <a:schemeClr val="accent1">
                      <a:lumMod val="40000"/>
                      <a:lumOff val="60000"/>
                    </a:schemeClr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p:grpSp>
        <p:grpSp>
          <p:nvGrpSpPr>
            <p:cNvPr id="14" name="组合 13"/>
            <p:cNvGrpSpPr/>
            <p:nvPr userDrawn="1"/>
          </p:nvGrpSpPr>
          <p:grpSpPr>
            <a:xfrm>
              <a:off x="870703" y="-99282"/>
              <a:ext cx="1677670" cy="945356"/>
              <a:chOff x="870703" y="-96837"/>
              <a:chExt cx="1677670" cy="945356"/>
            </a:xfrm>
          </p:grpSpPr>
          <p:sp>
            <p:nvSpPr>
              <p:cNvPr id="22" name="矩形 21"/>
              <p:cNvSpPr/>
              <p:nvPr userDrawn="1"/>
            </p:nvSpPr>
            <p:spPr>
              <a:xfrm>
                <a:off x="881538" y="252254"/>
                <a:ext cx="1656000" cy="596265"/>
              </a:xfrm>
              <a:prstGeom prst="rect">
                <a:avLst/>
              </a:prstGeom>
              <a:solidFill>
                <a:srgbClr val="043A5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23" name="直接连接符 22"/>
              <p:cNvCxnSpPr/>
              <p:nvPr userDrawn="1"/>
            </p:nvCxnSpPr>
            <p:spPr>
              <a:xfrm flipH="1" flipV="1">
                <a:off x="1156970" y="-93662"/>
                <a:ext cx="0" cy="33337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接连接符 23"/>
              <p:cNvCxnSpPr/>
              <p:nvPr userDrawn="1"/>
            </p:nvCxnSpPr>
            <p:spPr>
              <a:xfrm flipV="1">
                <a:off x="2259965" y="-96837"/>
                <a:ext cx="635" cy="3505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椭圆 24"/>
              <p:cNvSpPr/>
              <p:nvPr userDrawn="1"/>
            </p:nvSpPr>
            <p:spPr>
              <a:xfrm>
                <a:off x="1090930" y="266383"/>
                <a:ext cx="132080" cy="13208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6" name="椭圆 25"/>
              <p:cNvSpPr/>
              <p:nvPr userDrawn="1"/>
            </p:nvSpPr>
            <p:spPr>
              <a:xfrm>
                <a:off x="2193925" y="266383"/>
                <a:ext cx="132080" cy="13208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7" name="文本框 26"/>
              <p:cNvSpPr txBox="1"/>
              <p:nvPr userDrawn="1"/>
            </p:nvSpPr>
            <p:spPr>
              <a:xfrm>
                <a:off x="870703" y="351089"/>
                <a:ext cx="1677670" cy="460375"/>
              </a:xfrm>
              <a:prstGeom prst="rect">
                <a:avLst/>
              </a:prstGeom>
              <a:noFill/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b="1" spc="300">
                    <a:solidFill>
                      <a:schemeClr val="bg1"/>
                    </a:solidFill>
                    <a:latin typeface="黑体" panose="02010609060101010101" charset="-122"/>
                    <a:ea typeface="黑体" panose="02010609060101010101" charset="-122"/>
                  </a:rPr>
                  <a:t>学习目标</a:t>
                </a:r>
                <a:endParaRPr lang="zh-CN" altLang="en-US" sz="2400" b="1" spc="300">
                  <a:solidFill>
                    <a:schemeClr val="bg1"/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p:grpSp>
        <p:grpSp>
          <p:nvGrpSpPr>
            <p:cNvPr id="15" name="组合 14"/>
            <p:cNvGrpSpPr/>
            <p:nvPr userDrawn="1"/>
          </p:nvGrpSpPr>
          <p:grpSpPr>
            <a:xfrm>
              <a:off x="5232743" y="-102616"/>
              <a:ext cx="1656000" cy="952024"/>
              <a:chOff x="2957195" y="-103505"/>
              <a:chExt cx="1656000" cy="952024"/>
            </a:xfrm>
          </p:grpSpPr>
          <p:sp>
            <p:nvSpPr>
              <p:cNvPr id="16" name="矩形 15"/>
              <p:cNvSpPr/>
              <p:nvPr/>
            </p:nvSpPr>
            <p:spPr>
              <a:xfrm>
                <a:off x="2957195" y="252254"/>
                <a:ext cx="1656000" cy="596265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17" name="直接连接符 16"/>
              <p:cNvCxnSpPr/>
              <p:nvPr/>
            </p:nvCxnSpPr>
            <p:spPr>
              <a:xfrm flipH="1" flipV="1">
                <a:off x="3270250" y="-78105"/>
                <a:ext cx="0" cy="333375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接连接符 17"/>
              <p:cNvCxnSpPr/>
              <p:nvPr/>
            </p:nvCxnSpPr>
            <p:spPr>
              <a:xfrm flipV="1">
                <a:off x="4318635" y="-103505"/>
                <a:ext cx="635" cy="350520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椭圆 18"/>
              <p:cNvSpPr/>
              <p:nvPr/>
            </p:nvSpPr>
            <p:spPr>
              <a:xfrm>
                <a:off x="320421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椭圆 19"/>
              <p:cNvSpPr/>
              <p:nvPr/>
            </p:nvSpPr>
            <p:spPr>
              <a:xfrm>
                <a:off x="425323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文本框 20"/>
              <p:cNvSpPr txBox="1"/>
              <p:nvPr userDrawn="1"/>
            </p:nvSpPr>
            <p:spPr>
              <a:xfrm>
                <a:off x="2974300" y="347110"/>
                <a:ext cx="1621790" cy="46166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spc="300" smtClean="0">
                    <a:solidFill>
                      <a:schemeClr val="accent1">
                        <a:lumMod val="40000"/>
                        <a:lumOff val="60000"/>
                      </a:schemeClr>
                    </a:solidFill>
                    <a:latin typeface="黑体" panose="02010609060101010101" charset="-122"/>
                    <a:ea typeface="黑体" panose="02010609060101010101" charset="-122"/>
                  </a:rPr>
                  <a:t>学习总结</a:t>
                </a:r>
                <a:endParaRPr lang="zh-CN" altLang="en-US" sz="2400" spc="300">
                  <a:solidFill>
                    <a:schemeClr val="accent1">
                      <a:lumMod val="40000"/>
                      <a:lumOff val="60000"/>
                    </a:schemeClr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p:grpSp>
      </p:grp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627589" y="-160672"/>
            <a:ext cx="6037208" cy="952024"/>
            <a:chOff x="854075" y="1586762"/>
            <a:chExt cx="6037208" cy="952024"/>
          </a:xfrm>
        </p:grpSpPr>
        <p:grpSp>
          <p:nvGrpSpPr>
            <p:cNvPr id="9" name="组合 8"/>
            <p:cNvGrpSpPr/>
            <p:nvPr userDrawn="1"/>
          </p:nvGrpSpPr>
          <p:grpSpPr>
            <a:xfrm>
              <a:off x="3065117" y="1590096"/>
              <a:ext cx="1677670" cy="945356"/>
              <a:chOff x="870703" y="-96837"/>
              <a:chExt cx="1677670" cy="945356"/>
            </a:xfrm>
          </p:grpSpPr>
          <p:sp>
            <p:nvSpPr>
              <p:cNvPr id="24" name="矩形 23"/>
              <p:cNvSpPr/>
              <p:nvPr userDrawn="1"/>
            </p:nvSpPr>
            <p:spPr>
              <a:xfrm>
                <a:off x="881538" y="252254"/>
                <a:ext cx="1656000" cy="596265"/>
              </a:xfrm>
              <a:prstGeom prst="rect">
                <a:avLst/>
              </a:prstGeom>
              <a:solidFill>
                <a:srgbClr val="043A5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25" name="直接连接符 24"/>
              <p:cNvCxnSpPr/>
              <p:nvPr userDrawn="1"/>
            </p:nvCxnSpPr>
            <p:spPr>
              <a:xfrm flipH="1" flipV="1">
                <a:off x="1156970" y="-93662"/>
                <a:ext cx="0" cy="33337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接连接符 25"/>
              <p:cNvCxnSpPr/>
              <p:nvPr userDrawn="1"/>
            </p:nvCxnSpPr>
            <p:spPr>
              <a:xfrm flipV="1">
                <a:off x="2259965" y="-96837"/>
                <a:ext cx="635" cy="3505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椭圆 26"/>
              <p:cNvSpPr/>
              <p:nvPr userDrawn="1"/>
            </p:nvSpPr>
            <p:spPr>
              <a:xfrm>
                <a:off x="1090930" y="266383"/>
                <a:ext cx="132080" cy="13208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8" name="椭圆 27"/>
              <p:cNvSpPr/>
              <p:nvPr userDrawn="1"/>
            </p:nvSpPr>
            <p:spPr>
              <a:xfrm>
                <a:off x="2193925" y="266383"/>
                <a:ext cx="132080" cy="13208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9" name="文本框 28"/>
              <p:cNvSpPr txBox="1"/>
              <p:nvPr userDrawn="1"/>
            </p:nvSpPr>
            <p:spPr>
              <a:xfrm>
                <a:off x="870703" y="350444"/>
                <a:ext cx="1677670" cy="461665"/>
              </a:xfrm>
              <a:prstGeom prst="rect">
                <a:avLst/>
              </a:prstGeom>
              <a:noFill/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b="1" spc="300" smtClean="0">
                    <a:solidFill>
                      <a:schemeClr val="bg1"/>
                    </a:solidFill>
                    <a:latin typeface="黑体" panose="02010609060101010101" charset="-122"/>
                    <a:ea typeface="黑体" panose="02010609060101010101" charset="-122"/>
                  </a:rPr>
                  <a:t>学习活动</a:t>
                </a:r>
                <a:endParaRPr lang="zh-CN" altLang="en-US" sz="2400" b="1" spc="300">
                  <a:solidFill>
                    <a:schemeClr val="bg1"/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p:grpSp>
        <p:grpSp>
          <p:nvGrpSpPr>
            <p:cNvPr id="10" name="组合 9"/>
            <p:cNvGrpSpPr/>
            <p:nvPr userDrawn="1"/>
          </p:nvGrpSpPr>
          <p:grpSpPr>
            <a:xfrm>
              <a:off x="854075" y="1586762"/>
              <a:ext cx="1656000" cy="952024"/>
              <a:chOff x="2957195" y="-103505"/>
              <a:chExt cx="1656000" cy="952024"/>
            </a:xfrm>
          </p:grpSpPr>
          <p:sp>
            <p:nvSpPr>
              <p:cNvPr id="18" name="矩形 17"/>
              <p:cNvSpPr/>
              <p:nvPr/>
            </p:nvSpPr>
            <p:spPr>
              <a:xfrm>
                <a:off x="2957195" y="252254"/>
                <a:ext cx="1656000" cy="596265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19" name="直接连接符 18"/>
              <p:cNvCxnSpPr/>
              <p:nvPr/>
            </p:nvCxnSpPr>
            <p:spPr>
              <a:xfrm flipH="1" flipV="1">
                <a:off x="3270250" y="-78105"/>
                <a:ext cx="0" cy="333375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/>
              <p:cNvCxnSpPr/>
              <p:nvPr/>
            </p:nvCxnSpPr>
            <p:spPr>
              <a:xfrm flipV="1">
                <a:off x="4318635" y="-103505"/>
                <a:ext cx="635" cy="350520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椭圆 20"/>
              <p:cNvSpPr/>
              <p:nvPr/>
            </p:nvSpPr>
            <p:spPr>
              <a:xfrm>
                <a:off x="320421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椭圆 21"/>
              <p:cNvSpPr/>
              <p:nvPr/>
            </p:nvSpPr>
            <p:spPr>
              <a:xfrm>
                <a:off x="425323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3" name="文本框 22"/>
              <p:cNvSpPr txBox="1"/>
              <p:nvPr userDrawn="1"/>
            </p:nvSpPr>
            <p:spPr>
              <a:xfrm>
                <a:off x="2974300" y="347755"/>
                <a:ext cx="1621790" cy="46037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spc="300" smtClean="0">
                    <a:solidFill>
                      <a:schemeClr val="accent1">
                        <a:lumMod val="40000"/>
                        <a:lumOff val="60000"/>
                      </a:schemeClr>
                    </a:solidFill>
                    <a:latin typeface="黑体" panose="02010609060101010101" charset="-122"/>
                    <a:ea typeface="黑体" panose="02010609060101010101" charset="-122"/>
                  </a:rPr>
                  <a:t>学习目标</a:t>
                </a:r>
                <a:endParaRPr lang="zh-CN" altLang="en-US" sz="2400" spc="300">
                  <a:solidFill>
                    <a:schemeClr val="accent1">
                      <a:lumMod val="40000"/>
                      <a:lumOff val="60000"/>
                    </a:schemeClr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p:grpSp>
        <p:grpSp>
          <p:nvGrpSpPr>
            <p:cNvPr id="11" name="组合 10"/>
            <p:cNvGrpSpPr/>
            <p:nvPr userDrawn="1"/>
          </p:nvGrpSpPr>
          <p:grpSpPr>
            <a:xfrm>
              <a:off x="5235283" y="1586762"/>
              <a:ext cx="1656000" cy="952024"/>
              <a:chOff x="2957195" y="-103505"/>
              <a:chExt cx="1656000" cy="952024"/>
            </a:xfrm>
          </p:grpSpPr>
          <p:sp>
            <p:nvSpPr>
              <p:cNvPr id="12" name="矩形 11"/>
              <p:cNvSpPr/>
              <p:nvPr/>
            </p:nvSpPr>
            <p:spPr>
              <a:xfrm>
                <a:off x="2957195" y="252254"/>
                <a:ext cx="1656000" cy="596265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13" name="直接连接符 12"/>
              <p:cNvCxnSpPr/>
              <p:nvPr/>
            </p:nvCxnSpPr>
            <p:spPr>
              <a:xfrm flipH="1" flipV="1">
                <a:off x="3270250" y="-78105"/>
                <a:ext cx="0" cy="333375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接连接符 13"/>
              <p:cNvCxnSpPr/>
              <p:nvPr/>
            </p:nvCxnSpPr>
            <p:spPr>
              <a:xfrm flipV="1">
                <a:off x="4318635" y="-103505"/>
                <a:ext cx="635" cy="350520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椭圆 14"/>
              <p:cNvSpPr/>
              <p:nvPr/>
            </p:nvSpPr>
            <p:spPr>
              <a:xfrm>
                <a:off x="320421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25323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" name="文本框 16"/>
              <p:cNvSpPr txBox="1"/>
              <p:nvPr userDrawn="1"/>
            </p:nvSpPr>
            <p:spPr>
              <a:xfrm>
                <a:off x="2974300" y="347110"/>
                <a:ext cx="1621790" cy="46166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spc="300" smtClean="0">
                    <a:solidFill>
                      <a:schemeClr val="accent1">
                        <a:lumMod val="40000"/>
                        <a:lumOff val="60000"/>
                      </a:schemeClr>
                    </a:solidFill>
                    <a:latin typeface="黑体" panose="02010609060101010101" charset="-122"/>
                    <a:ea typeface="黑体" panose="02010609060101010101" charset="-122"/>
                  </a:rPr>
                  <a:t>学习总结</a:t>
                </a:r>
                <a:endParaRPr lang="zh-CN" altLang="en-US" sz="2400" spc="300">
                  <a:solidFill>
                    <a:schemeClr val="accent1">
                      <a:lumMod val="40000"/>
                      <a:lumOff val="60000"/>
                    </a:schemeClr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p:grpSp>
      </p:grp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627589" y="-160672"/>
            <a:ext cx="6075506" cy="952024"/>
            <a:chOff x="854075" y="3656600"/>
            <a:chExt cx="6075506" cy="952024"/>
          </a:xfrm>
        </p:grpSpPr>
        <p:grpSp>
          <p:nvGrpSpPr>
            <p:cNvPr id="9" name="组合 8"/>
            <p:cNvGrpSpPr/>
            <p:nvPr userDrawn="1"/>
          </p:nvGrpSpPr>
          <p:grpSpPr>
            <a:xfrm>
              <a:off x="3040869" y="3656600"/>
              <a:ext cx="1656000" cy="952024"/>
              <a:chOff x="2957195" y="-103505"/>
              <a:chExt cx="1656000" cy="952024"/>
            </a:xfrm>
          </p:grpSpPr>
          <p:sp>
            <p:nvSpPr>
              <p:cNvPr id="24" name="矩形 23"/>
              <p:cNvSpPr/>
              <p:nvPr/>
            </p:nvSpPr>
            <p:spPr>
              <a:xfrm>
                <a:off x="2957195" y="252254"/>
                <a:ext cx="1656000" cy="596265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25" name="直接连接符 24"/>
              <p:cNvCxnSpPr/>
              <p:nvPr/>
            </p:nvCxnSpPr>
            <p:spPr>
              <a:xfrm flipH="1" flipV="1">
                <a:off x="3270250" y="-78105"/>
                <a:ext cx="0" cy="333375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接连接符 25"/>
              <p:cNvCxnSpPr/>
              <p:nvPr/>
            </p:nvCxnSpPr>
            <p:spPr>
              <a:xfrm flipV="1">
                <a:off x="4318635" y="-103505"/>
                <a:ext cx="635" cy="350520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椭圆 26"/>
              <p:cNvSpPr/>
              <p:nvPr/>
            </p:nvSpPr>
            <p:spPr>
              <a:xfrm>
                <a:off x="320421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8" name="椭圆 27"/>
              <p:cNvSpPr/>
              <p:nvPr/>
            </p:nvSpPr>
            <p:spPr>
              <a:xfrm>
                <a:off x="425323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9" name="文本框 28"/>
              <p:cNvSpPr txBox="1"/>
              <p:nvPr userDrawn="1"/>
            </p:nvSpPr>
            <p:spPr>
              <a:xfrm>
                <a:off x="2974300" y="347110"/>
                <a:ext cx="1621790" cy="46037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spc="300" smtClean="0">
                    <a:solidFill>
                      <a:schemeClr val="accent1">
                        <a:lumMod val="40000"/>
                        <a:lumOff val="60000"/>
                      </a:schemeClr>
                    </a:solidFill>
                    <a:latin typeface="黑体" panose="02010609060101010101" charset="-122"/>
                    <a:ea typeface="黑体" panose="02010609060101010101" charset="-122"/>
                  </a:rPr>
                  <a:t>学习活动</a:t>
                </a:r>
                <a:endParaRPr lang="zh-CN" altLang="en-US" sz="2400" spc="300">
                  <a:solidFill>
                    <a:schemeClr val="accent1">
                      <a:lumMod val="40000"/>
                      <a:lumOff val="60000"/>
                    </a:schemeClr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p:grpSp>
        <p:grpSp>
          <p:nvGrpSpPr>
            <p:cNvPr id="10" name="组合 9"/>
            <p:cNvGrpSpPr/>
            <p:nvPr userDrawn="1"/>
          </p:nvGrpSpPr>
          <p:grpSpPr>
            <a:xfrm>
              <a:off x="5251911" y="3659934"/>
              <a:ext cx="1677670" cy="945356"/>
              <a:chOff x="870703" y="-96837"/>
              <a:chExt cx="1677670" cy="945356"/>
            </a:xfrm>
          </p:grpSpPr>
          <p:sp>
            <p:nvSpPr>
              <p:cNvPr id="18" name="矩形 17"/>
              <p:cNvSpPr/>
              <p:nvPr userDrawn="1"/>
            </p:nvSpPr>
            <p:spPr>
              <a:xfrm>
                <a:off x="881538" y="252254"/>
                <a:ext cx="1656000" cy="596265"/>
              </a:xfrm>
              <a:prstGeom prst="rect">
                <a:avLst/>
              </a:prstGeom>
              <a:solidFill>
                <a:srgbClr val="043A5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19" name="直接连接符 18"/>
              <p:cNvCxnSpPr/>
              <p:nvPr userDrawn="1"/>
            </p:nvCxnSpPr>
            <p:spPr>
              <a:xfrm flipH="1" flipV="1">
                <a:off x="1156970" y="-93662"/>
                <a:ext cx="0" cy="33337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/>
              <p:cNvCxnSpPr/>
              <p:nvPr userDrawn="1"/>
            </p:nvCxnSpPr>
            <p:spPr>
              <a:xfrm flipV="1">
                <a:off x="2259965" y="-96837"/>
                <a:ext cx="635" cy="3505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椭圆 20"/>
              <p:cNvSpPr/>
              <p:nvPr userDrawn="1"/>
            </p:nvSpPr>
            <p:spPr>
              <a:xfrm>
                <a:off x="1090930" y="266383"/>
                <a:ext cx="132080" cy="13208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椭圆 21"/>
              <p:cNvSpPr/>
              <p:nvPr userDrawn="1"/>
            </p:nvSpPr>
            <p:spPr>
              <a:xfrm>
                <a:off x="2193925" y="266383"/>
                <a:ext cx="132080" cy="13208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3" name="文本框 22"/>
              <p:cNvSpPr txBox="1"/>
              <p:nvPr userDrawn="1"/>
            </p:nvSpPr>
            <p:spPr>
              <a:xfrm>
                <a:off x="870703" y="349799"/>
                <a:ext cx="1677670" cy="461665"/>
              </a:xfrm>
              <a:prstGeom prst="rect">
                <a:avLst/>
              </a:prstGeom>
              <a:noFill/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b="1" spc="300" smtClean="0">
                    <a:solidFill>
                      <a:schemeClr val="bg1"/>
                    </a:solidFill>
                    <a:latin typeface="黑体" panose="02010609060101010101" charset="-122"/>
                    <a:ea typeface="黑体" panose="02010609060101010101" charset="-122"/>
                  </a:rPr>
                  <a:t>学习总结</a:t>
                </a:r>
                <a:endParaRPr lang="zh-CN" altLang="en-US" sz="2400" b="1" spc="300">
                  <a:solidFill>
                    <a:schemeClr val="bg1"/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p:grpSp>
        <p:grpSp>
          <p:nvGrpSpPr>
            <p:cNvPr id="11" name="组合 10"/>
            <p:cNvGrpSpPr/>
            <p:nvPr userDrawn="1"/>
          </p:nvGrpSpPr>
          <p:grpSpPr>
            <a:xfrm>
              <a:off x="854075" y="3656600"/>
              <a:ext cx="1656000" cy="952024"/>
              <a:chOff x="2957195" y="-103505"/>
              <a:chExt cx="1656000" cy="952024"/>
            </a:xfrm>
          </p:grpSpPr>
          <p:sp>
            <p:nvSpPr>
              <p:cNvPr id="12" name="矩形 11"/>
              <p:cNvSpPr/>
              <p:nvPr/>
            </p:nvSpPr>
            <p:spPr>
              <a:xfrm>
                <a:off x="2957195" y="252254"/>
                <a:ext cx="1656000" cy="596265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13" name="直接连接符 12"/>
              <p:cNvCxnSpPr/>
              <p:nvPr/>
            </p:nvCxnSpPr>
            <p:spPr>
              <a:xfrm flipH="1" flipV="1">
                <a:off x="3270250" y="-78105"/>
                <a:ext cx="0" cy="333375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接连接符 13"/>
              <p:cNvCxnSpPr/>
              <p:nvPr/>
            </p:nvCxnSpPr>
            <p:spPr>
              <a:xfrm flipV="1">
                <a:off x="4318635" y="-103505"/>
                <a:ext cx="635" cy="350520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椭圆 14"/>
              <p:cNvSpPr/>
              <p:nvPr/>
            </p:nvSpPr>
            <p:spPr>
              <a:xfrm>
                <a:off x="320421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25323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" name="文本框 16"/>
              <p:cNvSpPr txBox="1"/>
              <p:nvPr userDrawn="1"/>
            </p:nvSpPr>
            <p:spPr>
              <a:xfrm>
                <a:off x="2974300" y="347110"/>
                <a:ext cx="1621790" cy="46037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spc="300" smtClean="0">
                    <a:solidFill>
                      <a:schemeClr val="accent1">
                        <a:lumMod val="40000"/>
                        <a:lumOff val="60000"/>
                      </a:schemeClr>
                    </a:solidFill>
                    <a:latin typeface="黑体" panose="02010609060101010101" charset="-122"/>
                    <a:ea typeface="黑体" panose="02010609060101010101" charset="-122"/>
                  </a:rPr>
                  <a:t>学习目标</a:t>
                </a:r>
                <a:endParaRPr lang="zh-CN" altLang="en-US" sz="2400" spc="300">
                  <a:solidFill>
                    <a:schemeClr val="accent1">
                      <a:lumMod val="40000"/>
                      <a:lumOff val="60000"/>
                    </a:schemeClr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p:grpSp>
      </p:grp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7" Type="http://schemas.openxmlformats.org/officeDocument/2006/relationships/image" Target="file:///D:\qq&#25991;&#20214;\712321467\Image\C2C\Image2\%7b75232B38-A165-1FB7-499C-2E1C792CACB5%7d.png" TargetMode="Externa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>
          <a:blip r:embed="rId5"/>
          <a:srcRect r="1506"/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pic>
        <p:nvPicPr>
          <p:cNvPr id="8" name="图片 1073743875" descr="学科网 zxxk.com"/>
          <p:cNvPicPr>
            <a:picLocks noChangeAspect="1"/>
          </p:cNvPicPr>
          <p:nvPr/>
        </p:nvPicPr>
        <p:blipFill>
          <a:blip r:embed="rId6" r:link="rId7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7.xml"/><Relationship Id="rId8" Type="http://schemas.openxmlformats.org/officeDocument/2006/relationships/vmlDrawing" Target="../drawings/vmlDrawing1.vml"/><Relationship Id="rId7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16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3.xml"/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26.png"/><Relationship Id="rId8" Type="http://schemas.openxmlformats.org/officeDocument/2006/relationships/image" Target="../media/image25.jpeg"/><Relationship Id="rId7" Type="http://schemas.openxmlformats.org/officeDocument/2006/relationships/image" Target="../media/image24.wmf"/><Relationship Id="rId6" Type="http://schemas.openxmlformats.org/officeDocument/2006/relationships/oleObject" Target="../embeddings/oleObject5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4.bin"/><Relationship Id="rId3" Type="http://schemas.openxmlformats.org/officeDocument/2006/relationships/image" Target="../media/image22.wmf"/><Relationship Id="rId2" Type="http://schemas.openxmlformats.org/officeDocument/2006/relationships/oleObject" Target="../embeddings/oleObject3.bin"/><Relationship Id="rId13" Type="http://schemas.openxmlformats.org/officeDocument/2006/relationships/notesSlide" Target="../notesSlides/notesSlide9.xml"/><Relationship Id="rId12" Type="http://schemas.openxmlformats.org/officeDocument/2006/relationships/vmlDrawing" Target="../drawings/vmlDrawing2.vml"/><Relationship Id="rId11" Type="http://schemas.openxmlformats.org/officeDocument/2006/relationships/slideLayout" Target="../slideLayouts/slideLayout3.xml"/><Relationship Id="rId10" Type="http://schemas.openxmlformats.org/officeDocument/2006/relationships/image" Target="../media/image27.png"/><Relationship Id="rId1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3.xml"/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3.vml"/><Relationship Id="rId7" Type="http://schemas.openxmlformats.org/officeDocument/2006/relationships/slideLayout" Target="../slideLayouts/slideLayout3.xml"/><Relationship Id="rId6" Type="http://schemas.openxmlformats.org/officeDocument/2006/relationships/image" Target="../media/image32.png"/><Relationship Id="rId5" Type="http://schemas.openxmlformats.org/officeDocument/2006/relationships/image" Target="../media/image31.wmf"/><Relationship Id="rId4" Type="http://schemas.openxmlformats.org/officeDocument/2006/relationships/oleObject" Target="../embeddings/oleObject7.bin"/><Relationship Id="rId3" Type="http://schemas.openxmlformats.org/officeDocument/2006/relationships/image" Target="../media/image30.wmf"/><Relationship Id="rId2" Type="http://schemas.openxmlformats.org/officeDocument/2006/relationships/oleObject" Target="../embeddings/oleObject6.bin"/><Relationship Id="rId1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33.png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5.xml"/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3.xml"/><Relationship Id="rId6" Type="http://schemas.openxmlformats.org/officeDocument/2006/relationships/image" Target="../media/image13.wmf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15.png"/><Relationship Id="rId1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5803900" y="2954020"/>
            <a:ext cx="5823585" cy="1076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sz="3200" b="1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  <a:sym typeface="+mn-ea"/>
              </a:rPr>
              <a:t>课时7 平面</a:t>
            </a:r>
            <a:endParaRPr sz="3200" b="1"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574680" y="2037995"/>
            <a:ext cx="2302003" cy="634020"/>
          </a:xfrm>
          <a:prstGeom prst="rect">
            <a:avLst/>
          </a:prstGeom>
          <a:solidFill>
            <a:srgbClr val="F1CE8A"/>
          </a:solidFill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solidFill>
                  <a:schemeClr val="tx1"/>
                </a:solidFill>
                <a:latin typeface="Times New Roman" panose="02020603050405020304" charset="0"/>
                <a:ea typeface="微软雅黑" panose="020B0503020204020204" charset="-122"/>
              </a:rPr>
              <a:t>新授课</a:t>
            </a:r>
            <a:endParaRPr lang="zh-CN" altLang="en-US" sz="3200" b="1">
              <a:solidFill>
                <a:schemeClr val="tx1"/>
              </a:solidFill>
              <a:latin typeface="Times New Roman" panose="02020603050405020304" charset="0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/>
        </p:nvGrpSpPr>
        <p:grpSpPr>
          <a:xfrm>
            <a:off x="555625" y="1188720"/>
            <a:ext cx="2449674" cy="904296"/>
            <a:chOff x="1226" y="2339"/>
            <a:chExt cx="3761" cy="1388"/>
          </a:xfrm>
        </p:grpSpPr>
        <p:grpSp>
          <p:nvGrpSpPr>
            <p:cNvPr id="18" name="组合 17"/>
            <p:cNvGrpSpPr/>
            <p:nvPr/>
          </p:nvGrpSpPr>
          <p:grpSpPr>
            <a:xfrm>
              <a:off x="2267" y="2626"/>
              <a:ext cx="2720" cy="850"/>
              <a:chOff x="2399870" y="1599894"/>
              <a:chExt cx="1726640" cy="540000"/>
            </a:xfrm>
          </p:grpSpPr>
          <p:grpSp>
            <p:nvGrpSpPr>
              <p:cNvPr id="28" name="组合 27"/>
              <p:cNvGrpSpPr/>
              <p:nvPr/>
            </p:nvGrpSpPr>
            <p:grpSpPr>
              <a:xfrm>
                <a:off x="2399870" y="1599894"/>
                <a:ext cx="1726640" cy="540000"/>
                <a:chOff x="3831198" y="1974808"/>
                <a:chExt cx="1726640" cy="540000"/>
              </a:xfrm>
            </p:grpSpPr>
            <p:sp>
              <p:nvSpPr>
                <p:cNvPr id="29" name="圆角矩形 28"/>
                <p:cNvSpPr/>
                <p:nvPr/>
              </p:nvSpPr>
              <p:spPr>
                <a:xfrm>
                  <a:off x="3831198" y="1974808"/>
                  <a:ext cx="1726640" cy="540000"/>
                </a:xfrm>
                <a:prstGeom prst="roundRect">
                  <a:avLst>
                    <a:gd name="adj" fmla="val 7486"/>
                  </a:avLst>
                </a:prstGeom>
                <a:noFill/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30" name="圆角矩形 29"/>
                <p:cNvSpPr/>
                <p:nvPr/>
              </p:nvSpPr>
              <p:spPr>
                <a:xfrm>
                  <a:off x="3858137" y="1998526"/>
                  <a:ext cx="1692000" cy="504000"/>
                </a:xfrm>
                <a:prstGeom prst="roundRect">
                  <a:avLst>
                    <a:gd name="adj" fmla="val 7486"/>
                  </a:avLst>
                </a:prstGeom>
                <a:solidFill>
                  <a:srgbClr val="F1CE8A"/>
                </a:solidFill>
                <a:ln w="22225" cmpd="sng">
                  <a:noFill/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sp>
            <p:nvSpPr>
              <p:cNvPr id="31" name="矩形 30"/>
              <p:cNvSpPr/>
              <p:nvPr/>
            </p:nvSpPr>
            <p:spPr>
              <a:xfrm>
                <a:off x="2609086" y="1671526"/>
                <a:ext cx="1321944" cy="4340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/>
                <a:r>
                  <a:rPr lang="zh-CN" altLang="en-US" sz="2300" b="1" noProof="1">
                    <a:solidFill>
                      <a:srgbClr val="4F5D73"/>
                    </a:solidFill>
                    <a:latin typeface="楷体" panose="02010609060101010101" pitchFamily="49" charset="-122"/>
                    <a:ea typeface="楷体" panose="02010609060101010101" pitchFamily="49" charset="-122"/>
                    <a:cs typeface="宋体" panose="02010600030101010101" pitchFamily="2" charset="-122"/>
                    <a:sym typeface="+mn-ea"/>
                  </a:rPr>
                  <a:t>新知讲解</a:t>
                </a:r>
                <a:endParaRPr lang="zh-CN" altLang="en-US" sz="2300" b="1" noProof="1">
                  <a:solidFill>
                    <a:srgbClr val="4F5D73"/>
                  </a:solidFill>
                  <a:latin typeface="楷体" panose="02010609060101010101" pitchFamily="49" charset="-122"/>
                  <a:ea typeface="楷体" panose="02010609060101010101" pitchFamily="49" charset="-122"/>
                  <a:cs typeface="宋体" panose="02010600030101010101" pitchFamily="2" charset="-122"/>
                  <a:sym typeface="+mn-ea"/>
                </a:endParaRPr>
              </a:p>
            </p:txBody>
          </p:sp>
        </p:grpSp>
        <p:pic>
          <p:nvPicPr>
            <p:cNvPr id="32" name="图片 31" descr="crossroads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226" y="2339"/>
              <a:ext cx="1388" cy="1388"/>
            </a:xfrm>
            <a:prstGeom prst="rect">
              <a:avLst/>
            </a:prstGeom>
          </p:spPr>
        </p:pic>
      </p:grpSp>
      <p:sp>
        <p:nvSpPr>
          <p:cNvPr id="105" name="文本框 104"/>
          <p:cNvSpPr txBox="1"/>
          <p:nvPr/>
        </p:nvSpPr>
        <p:spPr>
          <a:xfrm>
            <a:off x="555625" y="2104390"/>
            <a:ext cx="11309350" cy="15068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sz="23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平面基本事实2：</a:t>
            </a:r>
            <a:r>
              <a:rPr sz="23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如果一条直线上的两个点在一个平面内，那么这条直线在这个平面内.符号语言：A∈l，B∈l，且A∈α，B∈α⇒l⊂α.如图所示. </a:t>
            </a:r>
            <a:endParaRPr lang="en-US" sz="23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graphicFrame>
        <p:nvGraphicFramePr>
          <p:cNvPr id="2" name="对象 -2147482623"/>
          <p:cNvGraphicFramePr>
            <a:graphicFrameLocks noChangeAspect="1"/>
          </p:cNvGraphicFramePr>
          <p:nvPr/>
        </p:nvGraphicFramePr>
        <p:xfrm>
          <a:off x="3335973" y="4600893"/>
          <a:ext cx="591158" cy="28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" r:id="rId2" imgW="368300" imgH="177165" progId="Equation.3">
                  <p:embed/>
                </p:oleObj>
              </mc:Choice>
              <mc:Fallback>
                <p:oleObj name="" r:id="rId2" imgW="368300" imgH="177165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335973" y="4600893"/>
                        <a:ext cx="591158" cy="288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对象 -2147482624"/>
          <p:cNvGraphicFramePr>
            <a:graphicFrameLocks noChangeAspect="1"/>
          </p:cNvGraphicFramePr>
          <p:nvPr/>
        </p:nvGraphicFramePr>
        <p:xfrm>
          <a:off x="9379903" y="3877628"/>
          <a:ext cx="591158" cy="28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" r:id="rId4" imgW="368300" imgH="177165" progId="Equation.3">
                  <p:embed/>
                </p:oleObj>
              </mc:Choice>
              <mc:Fallback>
                <p:oleObj name="" r:id="rId4" imgW="368300" imgH="177165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379903" y="3877628"/>
                        <a:ext cx="591158" cy="288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图片 4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540115" y="2962275"/>
            <a:ext cx="1942465" cy="68961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555625" y="3520440"/>
            <a:ext cx="11309350" cy="2214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sz="23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注：①如果直线上所有的点都在平面α内，就说直线在平面内，记作</a:t>
            </a:r>
            <a:r>
              <a:rPr lang="en-US" sz="23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    ,</a:t>
            </a:r>
            <a:r>
              <a:rPr sz="23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否则就说直线不在平面内，记作</a:t>
            </a:r>
            <a:r>
              <a:rPr lang="en-US" sz="23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     .</a:t>
            </a:r>
            <a:endParaRPr sz="23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indent="0" fontAlgn="auto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3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    </a:t>
            </a:r>
            <a:r>
              <a:rPr sz="23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②直线在平面内的充要条件：若直线上所有点在平面内，则直线在平面内</a:t>
            </a:r>
            <a:r>
              <a:rPr lang="en-US" sz="23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.</a:t>
            </a:r>
            <a:endParaRPr lang="en-US" sz="23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473710" y="937260"/>
            <a:ext cx="11245215" cy="1718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sz="235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(3)我们知道，平面具有“平”和“无限延展”的特征，而基本事实2反映了直线与平面的位置关系，我们能不能利用这种关系，利用直线的“直”和“无限延伸”刻画平面的这两个特征？</a:t>
            </a:r>
            <a:endParaRPr sz="235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23240" y="2704465"/>
            <a:ext cx="9290050" cy="2572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sz="215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如图</a:t>
            </a:r>
            <a:r>
              <a:rPr lang="zh-CN" sz="215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，</a:t>
            </a:r>
            <a:r>
              <a:rPr sz="215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由基本事实</a:t>
            </a:r>
            <a:r>
              <a:rPr lang="en-US" sz="215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1</a:t>
            </a:r>
            <a:r>
              <a:rPr lang="zh-CN" altLang="en-US" sz="215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，</a:t>
            </a:r>
            <a:r>
              <a:rPr sz="215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给定不共线的三点A,B,C,它们可以确定一个平面ABC</a:t>
            </a:r>
            <a:r>
              <a:rPr lang="zh-CN" sz="215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，</a:t>
            </a:r>
            <a:r>
              <a:rPr sz="215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连接AB,BC,CA,由基本事实2</a:t>
            </a:r>
            <a:r>
              <a:rPr lang="zh-CN" sz="215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，</a:t>
            </a:r>
            <a:r>
              <a:rPr sz="215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这三条直线都在平面ABC内，进而连接这三条直线上任意两点所得直线也都在平面ABC内</a:t>
            </a:r>
            <a:r>
              <a:rPr lang="zh-CN" sz="215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，</a:t>
            </a:r>
            <a:r>
              <a:rPr sz="215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所有这些直线可以编织成一个“直线网”，这个“直线网”可以铺满平面ABC</a:t>
            </a:r>
            <a:r>
              <a:rPr lang="zh-CN" sz="215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，</a:t>
            </a:r>
            <a:r>
              <a:rPr sz="215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组成“直线网”的直线的“直”和向各个方向无限延伸，说明了平面的“平”和“无限延展”</a:t>
            </a:r>
            <a:endParaRPr sz="215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+mn-ea"/>
            </a:endParaRPr>
          </a:p>
        </p:txBody>
      </p:sp>
      <p:pic>
        <p:nvPicPr>
          <p:cNvPr id="15" name="图片 6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 l="7023"/>
          <a:stretch>
            <a:fillRect/>
          </a:stretch>
        </p:blipFill>
        <p:spPr>
          <a:xfrm>
            <a:off x="9642475" y="3258185"/>
            <a:ext cx="2076450" cy="139636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1"/>
          <p:cNvSpPr txBox="1"/>
          <p:nvPr/>
        </p:nvSpPr>
        <p:spPr>
          <a:xfrm>
            <a:off x="473710" y="5256530"/>
            <a:ext cx="9427845" cy="1176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sz="235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(4)</a:t>
            </a:r>
            <a:r>
              <a:rPr lang="zh-CN" sz="235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如图，</a:t>
            </a:r>
            <a:r>
              <a:rPr sz="235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把三角尺的一个角立在课桌面上，三角尺所在平面与课桌面所在平面是否相交于一点B？为什么？</a:t>
            </a:r>
            <a:endParaRPr sz="235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+mn-ea"/>
            </a:endParaRPr>
          </a:p>
        </p:txBody>
      </p:sp>
      <p:pic>
        <p:nvPicPr>
          <p:cNvPr id="11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1555" y="5351145"/>
            <a:ext cx="1817370" cy="98679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0337800" y="118364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/>
        </p:nvGrpSpPr>
        <p:grpSpPr>
          <a:xfrm>
            <a:off x="555625" y="1042670"/>
            <a:ext cx="2057726" cy="759609"/>
            <a:chOff x="1226" y="2339"/>
            <a:chExt cx="3761" cy="1388"/>
          </a:xfrm>
        </p:grpSpPr>
        <p:grpSp>
          <p:nvGrpSpPr>
            <p:cNvPr id="18" name="组合 17"/>
            <p:cNvGrpSpPr/>
            <p:nvPr/>
          </p:nvGrpSpPr>
          <p:grpSpPr>
            <a:xfrm>
              <a:off x="2267" y="2626"/>
              <a:ext cx="2720" cy="850"/>
              <a:chOff x="2399870" y="1599894"/>
              <a:chExt cx="1726640" cy="540000"/>
            </a:xfrm>
          </p:grpSpPr>
          <p:grpSp>
            <p:nvGrpSpPr>
              <p:cNvPr id="28" name="组合 27"/>
              <p:cNvGrpSpPr/>
              <p:nvPr/>
            </p:nvGrpSpPr>
            <p:grpSpPr>
              <a:xfrm>
                <a:off x="2399870" y="1599894"/>
                <a:ext cx="1726640" cy="540000"/>
                <a:chOff x="3831198" y="1974808"/>
                <a:chExt cx="1726640" cy="540000"/>
              </a:xfrm>
            </p:grpSpPr>
            <p:sp>
              <p:nvSpPr>
                <p:cNvPr id="29" name="圆角矩形 28"/>
                <p:cNvSpPr/>
                <p:nvPr/>
              </p:nvSpPr>
              <p:spPr>
                <a:xfrm>
                  <a:off x="3831198" y="1974808"/>
                  <a:ext cx="1726640" cy="540000"/>
                </a:xfrm>
                <a:prstGeom prst="roundRect">
                  <a:avLst>
                    <a:gd name="adj" fmla="val 7486"/>
                  </a:avLst>
                </a:prstGeom>
                <a:noFill/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30" name="圆角矩形 29"/>
                <p:cNvSpPr/>
                <p:nvPr/>
              </p:nvSpPr>
              <p:spPr>
                <a:xfrm>
                  <a:off x="3858137" y="1998526"/>
                  <a:ext cx="1692000" cy="504000"/>
                </a:xfrm>
                <a:prstGeom prst="roundRect">
                  <a:avLst>
                    <a:gd name="adj" fmla="val 7486"/>
                  </a:avLst>
                </a:prstGeom>
                <a:solidFill>
                  <a:srgbClr val="F1CE8A"/>
                </a:solidFill>
                <a:ln w="22225" cmpd="sng">
                  <a:noFill/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sp>
            <p:nvSpPr>
              <p:cNvPr id="31" name="矩形 30"/>
              <p:cNvSpPr/>
              <p:nvPr/>
            </p:nvSpPr>
            <p:spPr>
              <a:xfrm>
                <a:off x="2553388" y="1652950"/>
                <a:ext cx="1321944" cy="4340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/>
                <a:r>
                  <a:rPr lang="zh-CN" altLang="en-US" sz="2300" b="1" noProof="1">
                    <a:solidFill>
                      <a:srgbClr val="4F5D73"/>
                    </a:solidFill>
                    <a:latin typeface="楷体" panose="02010609060101010101" pitchFamily="49" charset="-122"/>
                    <a:ea typeface="楷体" panose="02010609060101010101" pitchFamily="49" charset="-122"/>
                    <a:cs typeface="宋体" panose="02010600030101010101" pitchFamily="2" charset="-122"/>
                    <a:sym typeface="+mn-ea"/>
                  </a:rPr>
                  <a:t>新知讲解</a:t>
                </a:r>
                <a:endParaRPr lang="zh-CN" altLang="en-US" sz="2300" b="1" noProof="1">
                  <a:solidFill>
                    <a:srgbClr val="4F5D73"/>
                  </a:solidFill>
                  <a:latin typeface="楷体" panose="02010609060101010101" pitchFamily="49" charset="-122"/>
                  <a:ea typeface="楷体" panose="02010609060101010101" pitchFamily="49" charset="-122"/>
                  <a:cs typeface="宋体" panose="02010600030101010101" pitchFamily="2" charset="-122"/>
                  <a:sym typeface="+mn-ea"/>
                </a:endParaRPr>
              </a:p>
            </p:txBody>
          </p:sp>
        </p:grpSp>
        <p:pic>
          <p:nvPicPr>
            <p:cNvPr id="32" name="图片 31" descr="crossroads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226" y="2339"/>
              <a:ext cx="1388" cy="1388"/>
            </a:xfrm>
            <a:prstGeom prst="rect">
              <a:avLst/>
            </a:prstGeom>
          </p:spPr>
        </p:pic>
      </p:grpSp>
      <p:sp>
        <p:nvSpPr>
          <p:cNvPr id="105" name="文本框 104"/>
          <p:cNvSpPr txBox="1"/>
          <p:nvPr/>
        </p:nvSpPr>
        <p:spPr>
          <a:xfrm>
            <a:off x="630555" y="1052830"/>
            <a:ext cx="10743565" cy="12941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3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         </a:t>
            </a:r>
            <a:r>
              <a:rPr sz="23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平面基本事实3：</a:t>
            </a:r>
            <a:r>
              <a:rPr sz="23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如果两个不重合的平面有一个公共点，那么它们有且只有一条过该点的公共直线</a:t>
            </a:r>
            <a:r>
              <a:rPr lang="en-US" sz="23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.</a:t>
            </a:r>
            <a:r>
              <a:rPr sz="23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符号语言：</a:t>
            </a:r>
            <a:r>
              <a:rPr lang="en-US" sz="23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 </a:t>
            </a:r>
            <a:r>
              <a:rPr sz="23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且</a:t>
            </a:r>
            <a:r>
              <a:rPr lang="en-US" sz="23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       </a:t>
            </a:r>
            <a:r>
              <a:rPr sz="23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且</a:t>
            </a:r>
            <a:r>
              <a:rPr lang="en-US" sz="23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,</a:t>
            </a:r>
            <a:r>
              <a:rPr sz="23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如图所示</a:t>
            </a:r>
            <a:r>
              <a:rPr lang="en-US" sz="23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.</a:t>
            </a:r>
            <a:endParaRPr lang="en-US" sz="21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graphicFrame>
        <p:nvGraphicFramePr>
          <p:cNvPr id="2" name="对象 -2147482622"/>
          <p:cNvGraphicFramePr>
            <a:graphicFrameLocks noChangeAspect="1"/>
          </p:cNvGraphicFramePr>
          <p:nvPr/>
        </p:nvGraphicFramePr>
        <p:xfrm>
          <a:off x="5990908" y="1925638"/>
          <a:ext cx="827364" cy="28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" r:id="rId2" imgW="558800" imgH="228600" progId="Equation.3">
                  <p:embed/>
                </p:oleObj>
              </mc:Choice>
              <mc:Fallback>
                <p:oleObj name="" r:id="rId2" imgW="558800" imgH="2286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990908" y="1925638"/>
                        <a:ext cx="827364" cy="288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对象 -2147482621"/>
          <p:cNvGraphicFramePr>
            <a:graphicFrameLocks noChangeAspect="1"/>
          </p:cNvGraphicFramePr>
          <p:nvPr/>
        </p:nvGraphicFramePr>
        <p:xfrm>
          <a:off x="7169785" y="1909445"/>
          <a:ext cx="1600200" cy="3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" r:id="rId4" imgW="1600200" imgH="254000" progId="Equation.DSMT4">
                  <p:embed/>
                </p:oleObj>
              </mc:Choice>
              <mc:Fallback>
                <p:oleObj name="" r:id="rId4" imgW="1600200" imgH="2540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69785" y="1909445"/>
                        <a:ext cx="1600200" cy="324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-2147482620"/>
          <p:cNvGraphicFramePr>
            <a:graphicFrameLocks noChangeAspect="1"/>
          </p:cNvGraphicFramePr>
          <p:nvPr/>
        </p:nvGraphicFramePr>
        <p:xfrm>
          <a:off x="8996680" y="1924685"/>
          <a:ext cx="683260" cy="28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" r:id="rId6" imgW="431800" imgH="215900" progId="Equation.DSMT4">
                  <p:embed/>
                </p:oleObj>
              </mc:Choice>
              <mc:Fallback>
                <p:oleObj name="" r:id="rId6" imgW="431800" imgH="2159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996680" y="1924685"/>
                        <a:ext cx="683260" cy="288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03" name="H155.eps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650855" y="2140585"/>
            <a:ext cx="1212215" cy="1118235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630555" y="2346960"/>
            <a:ext cx="10140315" cy="35807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1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注：1.</a:t>
            </a:r>
            <a:r>
              <a:rPr lang="zh-CN" altLang="en-US" sz="21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若</a:t>
            </a:r>
            <a:r>
              <a:rPr lang="en-US" sz="21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两个不重合的平面有一个公共点，</a:t>
            </a:r>
            <a:r>
              <a:rPr lang="zh-CN" altLang="en-US" sz="21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则</a:t>
            </a:r>
            <a:r>
              <a:rPr lang="en-US" sz="21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必有另一个公共点，这两点确定的直线即为这两个平面的公共直线（既是交线）；</a:t>
            </a:r>
            <a:endParaRPr lang="en-US" sz="21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indent="0" fontAlgn="auto">
              <a:lnSpc>
                <a:spcPct val="1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1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2.</a:t>
            </a:r>
            <a:r>
              <a:rPr lang="zh-CN" altLang="en-US" sz="21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若</a:t>
            </a:r>
            <a:r>
              <a:rPr lang="en-US" sz="21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两个不重合平面有n(n≥2)个公共点,</a:t>
            </a:r>
            <a:r>
              <a:rPr lang="zh-CN" altLang="en-US" sz="21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则</a:t>
            </a:r>
            <a:r>
              <a:rPr lang="en-US" sz="21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这n个点共线,其直线为两平面的公共直线；</a:t>
            </a:r>
            <a:endParaRPr lang="en-US" sz="21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indent="0" fontAlgn="auto">
              <a:lnSpc>
                <a:spcPct val="1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1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3.</a:t>
            </a:r>
            <a:r>
              <a:rPr lang="zh-CN" altLang="en-US" sz="21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若</a:t>
            </a:r>
            <a:r>
              <a:rPr lang="en-US" sz="21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点P是两个不重合平面的公共点，则p点在两个平面的公共直线；</a:t>
            </a:r>
            <a:endParaRPr lang="en-US" sz="21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indent="0" fontAlgn="auto">
              <a:lnSpc>
                <a:spcPct val="1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1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4.两个相交平面的画法：</a:t>
            </a:r>
            <a:r>
              <a:rPr lang="en-US" sz="21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如图</a:t>
            </a:r>
            <a:r>
              <a:rPr lang="zh-CN" altLang="en-US" sz="21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，</a:t>
            </a:r>
            <a:r>
              <a:rPr lang="en-US" sz="21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如果一个平面的一部分被另一个平面挡住，通常把被挡住的部分画成虚线或不画，这样可使画出的图形立体感更强.</a:t>
            </a:r>
            <a:endParaRPr lang="zh-CN" altLang="en-US" sz="21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pic>
        <p:nvPicPr>
          <p:cNvPr id="19" name="图片 3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055610" y="5361305"/>
            <a:ext cx="1375410" cy="11169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图片 34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679940" y="5360670"/>
            <a:ext cx="1293495" cy="1117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678180" y="2127885"/>
            <a:ext cx="10504805" cy="37077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sz="2350" b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下列命题正确的是（    ）</a:t>
            </a:r>
            <a:endParaRPr sz="2350" b="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indent="0" fontAlgn="auto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sz="2350" b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A.经过三点确定一个平面</a:t>
            </a:r>
            <a:endParaRPr sz="2350" b="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indent="0" fontAlgn="auto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sz="2350" b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B.经过一条直线和一个点确定一个平面</a:t>
            </a:r>
            <a:endParaRPr sz="2350" b="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indent="0" fontAlgn="auto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sz="2350" b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C.两两相交且不共点的三条直线确定一个平面</a:t>
            </a:r>
            <a:endParaRPr sz="2350" b="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indent="0" fontAlgn="auto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sz="2350" b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D.四边形确定一个平面</a:t>
            </a:r>
            <a:endParaRPr sz="2350" b="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534035" y="1274445"/>
            <a:ext cx="2230755" cy="875030"/>
            <a:chOff x="4930" y="2266"/>
            <a:chExt cx="3513" cy="1378"/>
          </a:xfrm>
        </p:grpSpPr>
        <p:grpSp>
          <p:nvGrpSpPr>
            <p:cNvPr id="6" name="组合 5"/>
            <p:cNvGrpSpPr/>
            <p:nvPr/>
          </p:nvGrpSpPr>
          <p:grpSpPr>
            <a:xfrm>
              <a:off x="5693" y="2548"/>
              <a:ext cx="2751" cy="835"/>
              <a:chOff x="3828" y="8775"/>
              <a:chExt cx="2751" cy="835"/>
            </a:xfrm>
          </p:grpSpPr>
          <p:sp>
            <p:nvSpPr>
              <p:cNvPr id="7" name="圆角矩形 6"/>
              <p:cNvSpPr/>
              <p:nvPr/>
            </p:nvSpPr>
            <p:spPr>
              <a:xfrm>
                <a:off x="3828" y="8775"/>
                <a:ext cx="2541" cy="835"/>
              </a:xfrm>
              <a:prstGeom prst="roundRect">
                <a:avLst/>
              </a:prstGeom>
              <a:solidFill>
                <a:srgbClr val="F1CE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 b="1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  <p:sp>
            <p:nvSpPr>
              <p:cNvPr id="9" name="文本框 8"/>
              <p:cNvSpPr txBox="1"/>
              <p:nvPr/>
            </p:nvSpPr>
            <p:spPr>
              <a:xfrm>
                <a:off x="4551" y="8830"/>
                <a:ext cx="2028" cy="725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/>
              <a:p>
                <a:r>
                  <a:rPr lang="zh-CN" altLang="en-US" sz="2400" b="1">
                    <a:solidFill>
                      <a:srgbClr val="4F5D73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练一练</a:t>
                </a:r>
                <a:endParaRPr lang="zh-CN" altLang="en-US" sz="2400" b="1">
                  <a:solidFill>
                    <a:srgbClr val="4F5D73"/>
                  </a:solidFill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p:grpSp>
        <p:pic>
          <p:nvPicPr>
            <p:cNvPr id="10" name="图片 9" descr="pencil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4930" y="2266"/>
              <a:ext cx="1378" cy="1378"/>
            </a:xfrm>
            <a:prstGeom prst="rect">
              <a:avLst/>
            </a:prstGeom>
          </p:spPr>
        </p:pic>
      </p:grpSp>
      <p:sp>
        <p:nvSpPr>
          <p:cNvPr id="22" name="文本框 21"/>
          <p:cNvSpPr txBox="1"/>
          <p:nvPr/>
        </p:nvSpPr>
        <p:spPr>
          <a:xfrm>
            <a:off x="3382010" y="2430145"/>
            <a:ext cx="481330" cy="45275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sz="235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 C</a:t>
            </a:r>
            <a:endParaRPr lang="zh-CN" altLang="en-US" sz="235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25145" y="1026795"/>
            <a:ext cx="11337290" cy="6692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6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350" b="1" smtClean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   </a:t>
            </a:r>
            <a:r>
              <a:rPr lang="zh-CN" altLang="en-US" sz="2350" b="1" smtClean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  任务</a:t>
            </a:r>
            <a:r>
              <a:rPr lang="en-US" altLang="zh-CN" sz="2350" b="1" smtClean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2</a:t>
            </a:r>
            <a:r>
              <a:rPr lang="zh-CN" altLang="en-US" sz="235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：</a:t>
            </a:r>
            <a:r>
              <a:rPr sz="235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根据平面的基本事实，探究平面的其他性质.</a:t>
            </a:r>
            <a:endParaRPr sz="235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6585" y="1057275"/>
            <a:ext cx="725170" cy="72517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1294765" y="1736725"/>
            <a:ext cx="7979410" cy="2043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80000"/>
              </a:lnSpc>
              <a:spcBef>
                <a:spcPct val="0"/>
              </a:spcBef>
              <a:spcAft>
                <a:spcPct val="0"/>
              </a:spcAft>
            </a:pPr>
            <a:r>
              <a:rPr sz="235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推论1.经过一条直线和这条直线外一点，有且只有一个平面.</a:t>
            </a:r>
            <a:endParaRPr sz="235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fontAlgn="auto">
              <a:lnSpc>
                <a:spcPct val="180000"/>
              </a:lnSpc>
              <a:spcBef>
                <a:spcPct val="0"/>
              </a:spcBef>
              <a:spcAft>
                <a:spcPct val="0"/>
              </a:spcAft>
            </a:pPr>
            <a:r>
              <a:rPr sz="235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推论2.经过两条相交直线，有且只有一个平面.</a:t>
            </a:r>
            <a:endParaRPr sz="235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fontAlgn="auto">
              <a:lnSpc>
                <a:spcPct val="180000"/>
              </a:lnSpc>
              <a:spcBef>
                <a:spcPct val="0"/>
              </a:spcBef>
              <a:spcAft>
                <a:spcPct val="0"/>
              </a:spcAft>
            </a:pPr>
            <a:r>
              <a:rPr sz="235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推论3.经过两条平行直线，有且只有一个平面.</a:t>
            </a:r>
            <a:endParaRPr sz="235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  <p:pic>
        <p:nvPicPr>
          <p:cNvPr id="23" name="图片 2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 r="69570"/>
          <a:stretch>
            <a:fillRect/>
          </a:stretch>
        </p:blipFill>
        <p:spPr>
          <a:xfrm>
            <a:off x="9274175" y="1228725"/>
            <a:ext cx="1757680" cy="693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文本框 6"/>
          <p:cNvSpPr txBox="1"/>
          <p:nvPr/>
        </p:nvSpPr>
        <p:spPr>
          <a:xfrm>
            <a:off x="1294765" y="3926840"/>
            <a:ext cx="6974205" cy="452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sz="235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思考：</a:t>
            </a:r>
            <a:r>
              <a:rPr sz="235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如何利用平面基本事实证明以上3个推论？</a:t>
            </a:r>
            <a:endParaRPr sz="235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  <p:pic>
        <p:nvPicPr>
          <p:cNvPr id="10" name="图片 2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 l="69116"/>
          <a:stretch>
            <a:fillRect/>
          </a:stretch>
        </p:blipFill>
        <p:spPr>
          <a:xfrm>
            <a:off x="8742680" y="2962910"/>
            <a:ext cx="1784350" cy="694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图片 2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 l="33756" r="34905"/>
          <a:stretch>
            <a:fillRect/>
          </a:stretch>
        </p:blipFill>
        <p:spPr>
          <a:xfrm>
            <a:off x="8954135" y="2095500"/>
            <a:ext cx="1810385" cy="694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文本框 11"/>
          <p:cNvSpPr txBox="1"/>
          <p:nvPr/>
        </p:nvSpPr>
        <p:spPr>
          <a:xfrm>
            <a:off x="1294765" y="4425315"/>
            <a:ext cx="7792085" cy="2076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sz="215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推论1的证明：如图，设点A是直线</a:t>
            </a:r>
            <a:r>
              <a:rPr sz="2150" i="1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l</a:t>
            </a:r>
            <a:r>
              <a:rPr sz="215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外一点，在直线a上任取两点B、C，则由基本事实一，经过A、B、C三点确定一个平面α，再由基本事实二。直线</a:t>
            </a:r>
            <a:r>
              <a:rPr sz="2150" i="1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l</a:t>
            </a:r>
            <a:r>
              <a:rPr sz="215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也在平面α内，因此平面α经过直线</a:t>
            </a:r>
            <a:r>
              <a:rPr sz="2150" i="1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l</a:t>
            </a:r>
            <a:r>
              <a:rPr sz="215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和点A.即一条直线和这条直线外一点确定一个平面.</a:t>
            </a:r>
            <a:r>
              <a:rPr lang="zh-CN" sz="215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（推论2、3略）</a:t>
            </a:r>
            <a:endParaRPr lang="zh-CN" sz="215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  <p:pic>
        <p:nvPicPr>
          <p:cNvPr id="20" name="图片 35"/>
          <p:cNvPicPr>
            <a:picLocks noChangeAspect="1"/>
          </p:cNvPicPr>
          <p:nvPr/>
        </p:nvPicPr>
        <p:blipFill>
          <a:blip r:embed="rId3">
            <a:clrChange>
              <a:clrFrom>
                <a:srgbClr val="F8F8F8">
                  <a:alpha val="100000"/>
                </a:srgbClr>
              </a:clrFrom>
              <a:clrTo>
                <a:srgbClr val="F8F8F8">
                  <a:alpha val="100000"/>
                  <a:alpha val="0"/>
                </a:srgbClr>
              </a:clrTo>
            </a:clrChange>
          </a:blip>
          <a:srcRect l="4968"/>
          <a:stretch>
            <a:fillRect/>
          </a:stretch>
        </p:blipFill>
        <p:spPr>
          <a:xfrm>
            <a:off x="9164955" y="4963160"/>
            <a:ext cx="1494155" cy="9867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78180" y="4610735"/>
            <a:ext cx="8754110" cy="17780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sz="215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（1） </a:t>
            </a:r>
            <a:r>
              <a:rPr lang="en-US" sz="215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     </a:t>
            </a:r>
            <a:r>
              <a:rPr sz="215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(如图①)</a:t>
            </a:r>
            <a:endParaRPr sz="215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sz="215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（2）</a:t>
            </a:r>
            <a:r>
              <a:rPr lang="en-US" sz="215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                     </a:t>
            </a:r>
            <a:r>
              <a:rPr sz="215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(如图②)</a:t>
            </a:r>
            <a:endParaRPr sz="215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sz="215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（3）α∩β＝a(如图③)</a:t>
            </a:r>
            <a:endParaRPr sz="215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534035" y="1122045"/>
            <a:ext cx="2230755" cy="875030"/>
            <a:chOff x="4930" y="2266"/>
            <a:chExt cx="3513" cy="1378"/>
          </a:xfrm>
        </p:grpSpPr>
        <p:grpSp>
          <p:nvGrpSpPr>
            <p:cNvPr id="6" name="组合 5"/>
            <p:cNvGrpSpPr/>
            <p:nvPr/>
          </p:nvGrpSpPr>
          <p:grpSpPr>
            <a:xfrm>
              <a:off x="5693" y="2548"/>
              <a:ext cx="2751" cy="835"/>
              <a:chOff x="3828" y="8775"/>
              <a:chExt cx="2751" cy="835"/>
            </a:xfrm>
          </p:grpSpPr>
          <p:sp>
            <p:nvSpPr>
              <p:cNvPr id="7" name="圆角矩形 6"/>
              <p:cNvSpPr/>
              <p:nvPr/>
            </p:nvSpPr>
            <p:spPr>
              <a:xfrm>
                <a:off x="3828" y="8775"/>
                <a:ext cx="2541" cy="835"/>
              </a:xfrm>
              <a:prstGeom prst="roundRect">
                <a:avLst/>
              </a:prstGeom>
              <a:solidFill>
                <a:srgbClr val="F1CE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 b="1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  <p:sp>
            <p:nvSpPr>
              <p:cNvPr id="9" name="文本框 8"/>
              <p:cNvSpPr txBox="1"/>
              <p:nvPr/>
            </p:nvSpPr>
            <p:spPr>
              <a:xfrm>
                <a:off x="4551" y="8830"/>
                <a:ext cx="2028" cy="725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/>
              <a:p>
                <a:r>
                  <a:rPr lang="zh-CN" altLang="en-US" sz="2400" b="1">
                    <a:solidFill>
                      <a:srgbClr val="4F5D73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练一练</a:t>
                </a:r>
                <a:endParaRPr lang="zh-CN" altLang="en-US" sz="2400" b="1">
                  <a:solidFill>
                    <a:srgbClr val="4F5D73"/>
                  </a:solidFill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p:grpSp>
        <p:pic>
          <p:nvPicPr>
            <p:cNvPr id="10" name="图片 9" descr="pencil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4930" y="2266"/>
              <a:ext cx="1378" cy="1378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584835" y="1966595"/>
            <a:ext cx="11337290" cy="254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sz="235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用符号表示下列语句，并画出图形.</a:t>
            </a:r>
            <a:endParaRPr sz="235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fontAlgn="auto"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sz="235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（1）点A在平面α内但在平面β外；</a:t>
            </a:r>
            <a:endParaRPr sz="235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fontAlgn="auto"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sz="235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（2）直线a经过平面α内一点A，α外一点B；</a:t>
            </a:r>
            <a:endParaRPr sz="235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fontAlgn="auto"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sz="235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（3）直线a在平面α内，也在平面β内；</a:t>
            </a:r>
            <a:endParaRPr sz="235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  <p:graphicFrame>
        <p:nvGraphicFramePr>
          <p:cNvPr id="5" name="对象 -2147482619"/>
          <p:cNvGraphicFramePr>
            <a:graphicFrameLocks noChangeAspect="1"/>
          </p:cNvGraphicFramePr>
          <p:nvPr/>
        </p:nvGraphicFramePr>
        <p:xfrm>
          <a:off x="1340395" y="4835502"/>
          <a:ext cx="1440180" cy="3600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" r:id="rId2" imgW="812800" imgH="203200" progId="Equation.KSEE3">
                  <p:embed/>
                </p:oleObj>
              </mc:Choice>
              <mc:Fallback>
                <p:oleObj name="" r:id="rId2" imgW="812800" imgH="2032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40395" y="4835502"/>
                        <a:ext cx="1440180" cy="36004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-2147482618"/>
          <p:cNvGraphicFramePr>
            <a:graphicFrameLocks noChangeAspect="1"/>
          </p:cNvGraphicFramePr>
          <p:nvPr/>
        </p:nvGraphicFramePr>
        <p:xfrm>
          <a:off x="1340345" y="5413987"/>
          <a:ext cx="3510280" cy="3600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" r:id="rId4" imgW="1981200" imgH="203200" progId="Equation.KSEE3">
                  <p:embed/>
                </p:oleObj>
              </mc:Choice>
              <mc:Fallback>
                <p:oleObj name="" r:id="rId4" imgW="1981200" imgH="2032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40345" y="5413987"/>
                        <a:ext cx="3510280" cy="36004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" name="图片 2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54445" y="4608830"/>
            <a:ext cx="3968750" cy="1655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552450" y="1002030"/>
            <a:ext cx="11248390" cy="1419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fontAlgn="auto">
              <a:lnSpc>
                <a:spcPct val="18000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latin typeface="楷体" panose="02010609060101010101" pitchFamily="49" charset="-122"/>
                <a:ea typeface="楷体" panose="02010609060101010101" pitchFamily="49" charset="-122"/>
              </a:rPr>
              <a:t>任务：根据下列关于平面的关键词，构建知识导图.</a:t>
            </a:r>
            <a:endParaRPr sz="2400" b="1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fontAlgn="auto">
              <a:lnSpc>
                <a:spcPct val="18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楷体" panose="02010609060101010101" pitchFamily="49" charset="-122"/>
                <a:ea typeface="楷体" panose="02010609060101010101" pitchFamily="49" charset="-122"/>
              </a:rPr>
              <a:t>“概念”、“画法”、“基本事实”、“推论”</a:t>
            </a:r>
            <a:endParaRPr sz="240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pic>
        <p:nvPicPr>
          <p:cNvPr id="26" name="图片 38"/>
          <p:cNvPicPr>
            <a:picLocks noChangeAspect="1"/>
          </p:cNvPicPr>
          <p:nvPr/>
        </p:nvPicPr>
        <p:blipFill>
          <a:blip r:embed="rId1">
            <a:clrChange>
              <a:clrFrom>
                <a:srgbClr val="F1F5FA">
                  <a:alpha val="100000"/>
                </a:srgbClr>
              </a:clrFrom>
              <a:clrTo>
                <a:srgbClr val="F1F5FA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67435" y="2677795"/>
            <a:ext cx="4958715" cy="319024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文本框 102"/>
          <p:cNvSpPr txBox="1"/>
          <p:nvPr/>
        </p:nvSpPr>
        <p:spPr>
          <a:xfrm>
            <a:off x="1024255" y="821055"/>
            <a:ext cx="9205595" cy="829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200000"/>
              </a:lnSpc>
            </a:pPr>
            <a:r>
              <a:rPr lang="zh-CN"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导入：</a:t>
            </a:r>
            <a:r>
              <a:rPr lang="zh-CN" sz="2400" b="0">
                <a:latin typeface="楷体" panose="02010609060101010101" pitchFamily="49" charset="-122"/>
                <a:ea typeface="楷体" panose="02010609060101010101" pitchFamily="49" charset="-122"/>
              </a:rPr>
              <a:t>宁静的湖面、海面，生活中的课桌面给你什么样的感觉？</a:t>
            </a:r>
            <a:endParaRPr lang="zh-CN" altLang="en-US" sz="240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pic>
        <p:nvPicPr>
          <p:cNvPr id="25603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89710" y="2344420"/>
            <a:ext cx="2294255" cy="195707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5602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5385" y="2359660"/>
            <a:ext cx="2065020" cy="194183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5607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1825" y="2344420"/>
            <a:ext cx="2562860" cy="194183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4"/>
    </p:custData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654685" y="1229360"/>
            <a:ext cx="9312275" cy="2676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200000"/>
              </a:lnSpc>
            </a:pPr>
            <a:r>
              <a:rPr sz="28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1.理解平面的概念，掌握平面的画法及表示方法.</a:t>
            </a:r>
            <a:endParaRPr sz="2800" b="1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fontAlgn="auto">
              <a:lnSpc>
                <a:spcPct val="200000"/>
              </a:lnSpc>
            </a:pPr>
            <a:r>
              <a:rPr sz="28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2.能运用图形、文字、符号三种语言描述三个基本事实，理解它们的地位与作用.</a:t>
            </a:r>
            <a:endParaRPr sz="2800" b="1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83945" y="1983105"/>
            <a:ext cx="111036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00000"/>
              </a:lnSpc>
            </a:pPr>
            <a:r>
              <a:rPr lang="zh-CN" altLang="en-US" sz="2400" b="1" smtClean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  任务</a:t>
            </a:r>
            <a:r>
              <a:rPr lang="zh-CN" altLang="en-US"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：</a:t>
            </a:r>
            <a:r>
              <a:rPr sz="240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阅读教材P124，回答问题，整理平面的相关概念以及表示.</a:t>
            </a:r>
            <a:endParaRPr sz="240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99110" y="995680"/>
            <a:ext cx="11376660" cy="6508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30000"/>
              </a:lnSpc>
              <a:buClrTx/>
              <a:buSzTx/>
              <a:buFontTx/>
            </a:pPr>
            <a:r>
              <a:rPr lang="zh-CN" altLang="en-US" sz="28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目标</a:t>
            </a:r>
            <a:r>
              <a:rPr lang="zh-CN" altLang="en-US" sz="2800" b="1" smtClean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一：</a:t>
            </a:r>
            <a:r>
              <a:rPr lang="zh-CN" altLang="en-US" sz="28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理解平面的概念，掌握平面的画法及表示方法.</a:t>
            </a:r>
            <a:endParaRPr lang="zh-CN" altLang="en-US" sz="2800" b="1">
              <a:solidFill>
                <a:srgbClr val="0000FF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6430" y="1796415"/>
            <a:ext cx="803275" cy="80327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103880" y="2683510"/>
            <a:ext cx="600710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1.生活中的平面有大小之分吗？</a:t>
            </a:r>
            <a:endParaRPr sz="24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fontAlgn="auto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2.几何中的“平面”是怎样的？</a:t>
            </a:r>
            <a:endParaRPr sz="24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grpSp>
        <p:nvGrpSpPr>
          <p:cNvPr id="17" name="组合 16"/>
          <p:cNvGrpSpPr/>
          <p:nvPr/>
        </p:nvGrpSpPr>
        <p:grpSpPr>
          <a:xfrm>
            <a:off x="646430" y="4291965"/>
            <a:ext cx="2116516" cy="781312"/>
            <a:chOff x="1226" y="2339"/>
            <a:chExt cx="3761" cy="1388"/>
          </a:xfrm>
        </p:grpSpPr>
        <p:grpSp>
          <p:nvGrpSpPr>
            <p:cNvPr id="18" name="组合 17"/>
            <p:cNvGrpSpPr/>
            <p:nvPr/>
          </p:nvGrpSpPr>
          <p:grpSpPr>
            <a:xfrm>
              <a:off x="2267" y="2626"/>
              <a:ext cx="2720" cy="870"/>
              <a:chOff x="2399870" y="1599894"/>
              <a:chExt cx="1726640" cy="553005"/>
            </a:xfrm>
          </p:grpSpPr>
          <p:grpSp>
            <p:nvGrpSpPr>
              <p:cNvPr id="28" name="组合 27"/>
              <p:cNvGrpSpPr/>
              <p:nvPr/>
            </p:nvGrpSpPr>
            <p:grpSpPr>
              <a:xfrm>
                <a:off x="2399870" y="1599894"/>
                <a:ext cx="1726640" cy="540000"/>
                <a:chOff x="3831198" y="1974808"/>
                <a:chExt cx="1726640" cy="540000"/>
              </a:xfrm>
            </p:grpSpPr>
            <p:sp>
              <p:nvSpPr>
                <p:cNvPr id="29" name="圆角矩形 28"/>
                <p:cNvSpPr/>
                <p:nvPr/>
              </p:nvSpPr>
              <p:spPr>
                <a:xfrm>
                  <a:off x="3831198" y="1974808"/>
                  <a:ext cx="1726640" cy="540000"/>
                </a:xfrm>
                <a:prstGeom prst="roundRect">
                  <a:avLst>
                    <a:gd name="adj" fmla="val 7486"/>
                  </a:avLst>
                </a:prstGeom>
                <a:noFill/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30" name="圆角矩形 29"/>
                <p:cNvSpPr/>
                <p:nvPr/>
              </p:nvSpPr>
              <p:spPr>
                <a:xfrm>
                  <a:off x="3858137" y="1998526"/>
                  <a:ext cx="1692000" cy="504000"/>
                </a:xfrm>
                <a:prstGeom prst="roundRect">
                  <a:avLst>
                    <a:gd name="adj" fmla="val 7486"/>
                  </a:avLst>
                </a:prstGeom>
                <a:solidFill>
                  <a:srgbClr val="F1CE8A"/>
                </a:solidFill>
                <a:ln w="22225" cmpd="sng">
                  <a:noFill/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sp>
            <p:nvSpPr>
              <p:cNvPr id="31" name="矩形 30"/>
              <p:cNvSpPr/>
              <p:nvPr/>
            </p:nvSpPr>
            <p:spPr>
              <a:xfrm>
                <a:off x="2497687" y="1626943"/>
                <a:ext cx="1587297" cy="5259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/>
                <a:r>
                  <a:rPr lang="zh-CN" altLang="en-US" sz="2400" b="1" noProof="1">
                    <a:solidFill>
                      <a:srgbClr val="4F5D73"/>
                    </a:solidFill>
                    <a:latin typeface="楷体" panose="02010609060101010101" pitchFamily="49" charset="-122"/>
                    <a:ea typeface="楷体" panose="02010609060101010101" pitchFamily="49" charset="-122"/>
                    <a:cs typeface="宋体" panose="02010600030101010101" pitchFamily="2" charset="-122"/>
                    <a:sym typeface="+mn-ea"/>
                  </a:rPr>
                  <a:t>新知讲解</a:t>
                </a:r>
                <a:endParaRPr lang="zh-CN" altLang="en-US" sz="2400" b="1" noProof="1">
                  <a:solidFill>
                    <a:srgbClr val="4F5D73"/>
                  </a:solidFill>
                  <a:latin typeface="楷体" panose="02010609060101010101" pitchFamily="49" charset="-122"/>
                  <a:ea typeface="楷体" panose="02010609060101010101" pitchFamily="49" charset="-122"/>
                  <a:cs typeface="宋体" panose="02010600030101010101" pitchFamily="2" charset="-122"/>
                  <a:sym typeface="+mn-ea"/>
                </a:endParaRPr>
              </a:p>
            </p:txBody>
          </p:sp>
        </p:grpSp>
        <p:pic>
          <p:nvPicPr>
            <p:cNvPr id="32" name="图片 31" descr="crossroads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26" y="2339"/>
              <a:ext cx="1388" cy="1388"/>
            </a:xfrm>
            <a:prstGeom prst="rect">
              <a:avLst/>
            </a:prstGeom>
          </p:spPr>
        </p:pic>
      </p:grpSp>
      <p:sp>
        <p:nvSpPr>
          <p:cNvPr id="16" name="文本框 15"/>
          <p:cNvSpPr txBox="1"/>
          <p:nvPr/>
        </p:nvSpPr>
        <p:spPr>
          <a:xfrm>
            <a:off x="1403985" y="5108575"/>
            <a:ext cx="9932670" cy="1198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1.平面的概念：几何里所说的“平面”是从生活中一些物体中抽象出来的非常平的面</a:t>
            </a:r>
            <a:r>
              <a:rPr lang="zh-CN"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，</a:t>
            </a:r>
            <a:r>
              <a:rPr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是向四周无限延展的</a:t>
            </a:r>
            <a:r>
              <a:rPr lang="en-US"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.</a:t>
            </a:r>
            <a:r>
              <a:rPr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平面是绝对平的，没有大小，没有厚度.</a:t>
            </a:r>
            <a:endParaRPr sz="2400">
              <a:latin typeface="Times New Roman" panose="02020603050405020304" charset="0"/>
              <a:ea typeface="楷体" panose="02010609060101010101" pitchFamily="49" charset="-122"/>
              <a:cs typeface="Times New Roman" panose="0202060305040502030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16"/>
          <p:cNvGrpSpPr/>
          <p:nvPr/>
        </p:nvGrpSpPr>
        <p:grpSpPr>
          <a:xfrm>
            <a:off x="530860" y="1080135"/>
            <a:ext cx="2116516" cy="781312"/>
            <a:chOff x="1226" y="2339"/>
            <a:chExt cx="3761" cy="1388"/>
          </a:xfrm>
        </p:grpSpPr>
        <p:grpSp>
          <p:nvGrpSpPr>
            <p:cNvPr id="18" name="组合 17"/>
            <p:cNvGrpSpPr/>
            <p:nvPr/>
          </p:nvGrpSpPr>
          <p:grpSpPr>
            <a:xfrm>
              <a:off x="2267" y="2626"/>
              <a:ext cx="2720" cy="850"/>
              <a:chOff x="2399870" y="1599894"/>
              <a:chExt cx="1726640" cy="540000"/>
            </a:xfrm>
          </p:grpSpPr>
          <p:grpSp>
            <p:nvGrpSpPr>
              <p:cNvPr id="28" name="组合 27"/>
              <p:cNvGrpSpPr/>
              <p:nvPr/>
            </p:nvGrpSpPr>
            <p:grpSpPr>
              <a:xfrm>
                <a:off x="2399870" y="1599894"/>
                <a:ext cx="1726640" cy="540000"/>
                <a:chOff x="3831198" y="1974808"/>
                <a:chExt cx="1726640" cy="540000"/>
              </a:xfrm>
            </p:grpSpPr>
            <p:sp>
              <p:nvSpPr>
                <p:cNvPr id="29" name="圆角矩形 28"/>
                <p:cNvSpPr/>
                <p:nvPr/>
              </p:nvSpPr>
              <p:spPr>
                <a:xfrm>
                  <a:off x="3831198" y="1974808"/>
                  <a:ext cx="1726640" cy="540000"/>
                </a:xfrm>
                <a:prstGeom prst="roundRect">
                  <a:avLst>
                    <a:gd name="adj" fmla="val 7486"/>
                  </a:avLst>
                </a:prstGeom>
                <a:noFill/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30" name="圆角矩形 29"/>
                <p:cNvSpPr/>
                <p:nvPr/>
              </p:nvSpPr>
              <p:spPr>
                <a:xfrm>
                  <a:off x="3858137" y="1998526"/>
                  <a:ext cx="1692000" cy="504000"/>
                </a:xfrm>
                <a:prstGeom prst="roundRect">
                  <a:avLst>
                    <a:gd name="adj" fmla="val 7486"/>
                  </a:avLst>
                </a:prstGeom>
                <a:solidFill>
                  <a:srgbClr val="F1CE8A"/>
                </a:solidFill>
                <a:ln w="22225" cmpd="sng">
                  <a:noFill/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sp>
            <p:nvSpPr>
              <p:cNvPr id="31" name="矩形 30"/>
              <p:cNvSpPr/>
              <p:nvPr/>
            </p:nvSpPr>
            <p:spPr>
              <a:xfrm>
                <a:off x="2497687" y="1626943"/>
                <a:ext cx="1558635" cy="5111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/>
                <a:r>
                  <a:rPr lang="zh-CN" altLang="en-US" sz="2350" b="1" noProof="1">
                    <a:solidFill>
                      <a:srgbClr val="4F5D73"/>
                    </a:solidFill>
                    <a:latin typeface="楷体" panose="02010609060101010101" pitchFamily="49" charset="-122"/>
                    <a:ea typeface="楷体" panose="02010609060101010101" pitchFamily="49" charset="-122"/>
                    <a:cs typeface="宋体" panose="02010600030101010101" pitchFamily="2" charset="-122"/>
                    <a:sym typeface="+mn-ea"/>
                  </a:rPr>
                  <a:t>新知讲解</a:t>
                </a:r>
                <a:endParaRPr lang="zh-CN" altLang="en-US" sz="2350" b="1" noProof="1">
                  <a:solidFill>
                    <a:srgbClr val="4F5D73"/>
                  </a:solidFill>
                  <a:latin typeface="楷体" panose="02010609060101010101" pitchFamily="49" charset="-122"/>
                  <a:ea typeface="楷体" panose="02010609060101010101" pitchFamily="49" charset="-122"/>
                  <a:cs typeface="宋体" panose="02010600030101010101" pitchFamily="2" charset="-122"/>
                  <a:sym typeface="+mn-ea"/>
                </a:endParaRPr>
              </a:p>
            </p:txBody>
          </p:sp>
        </p:grpSp>
        <p:pic>
          <p:nvPicPr>
            <p:cNvPr id="32" name="图片 31" descr="crossroads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226" y="2339"/>
              <a:ext cx="1388" cy="1388"/>
            </a:xfrm>
            <a:prstGeom prst="rect">
              <a:avLst/>
            </a:prstGeom>
          </p:spPr>
        </p:pic>
      </p:grpSp>
      <p:sp>
        <p:nvSpPr>
          <p:cNvPr id="105" name="文本框 104"/>
          <p:cNvSpPr txBox="1"/>
          <p:nvPr/>
        </p:nvSpPr>
        <p:spPr>
          <a:xfrm>
            <a:off x="654685" y="1815465"/>
            <a:ext cx="9182100" cy="26574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2.平面的画法：①水平放置：常把平行四边形的一边画成横向</a:t>
            </a:r>
            <a:r>
              <a:rPr lang="en-US"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(</a:t>
            </a:r>
            <a:r>
              <a:rPr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图</a:t>
            </a:r>
            <a:r>
              <a:rPr lang="en-US"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1</a:t>
            </a:r>
            <a:r>
              <a:rPr lang="en-US"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)</a:t>
            </a:r>
            <a:r>
              <a:rPr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.</a:t>
            </a:r>
            <a:endParaRPr sz="2350">
              <a:latin typeface="Times New Roman" panose="02020603050405020304" charset="0"/>
              <a:ea typeface="楷体" panose="02010609060101010101" pitchFamily="49" charset="-122"/>
              <a:cs typeface="Times New Roman" panose="02020603050405020304" charset="0"/>
            </a:endParaRPr>
          </a:p>
          <a:p>
            <a:pPr indent="0" fontAlgn="auto"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                           </a:t>
            </a:r>
            <a:r>
              <a:rPr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②竖直放置：常把平行四边形的一边画成竖向</a:t>
            </a:r>
            <a:r>
              <a:rPr lang="en-US"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(</a:t>
            </a:r>
            <a:r>
              <a:rPr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图</a:t>
            </a:r>
            <a:r>
              <a:rPr lang="en-US"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2</a:t>
            </a:r>
            <a:r>
              <a:rPr lang="en-US"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)</a:t>
            </a:r>
            <a:r>
              <a:rPr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.</a:t>
            </a:r>
            <a:endParaRPr sz="2350">
              <a:latin typeface="Times New Roman" panose="02020603050405020304" charset="0"/>
              <a:ea typeface="楷体" panose="02010609060101010101" pitchFamily="49" charset="-122"/>
              <a:cs typeface="Times New Roman" panose="02020603050405020304" charset="0"/>
            </a:endParaRPr>
          </a:p>
          <a:p>
            <a:pPr indent="0" fontAlgn="auto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sz="23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注意</a:t>
            </a:r>
            <a:r>
              <a:rPr lang="zh-CN" sz="23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：</a:t>
            </a:r>
            <a:r>
              <a:rPr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如果一个平面被另一个平面遮挡住,为了增强它的立体感,把被</a:t>
            </a:r>
            <a:endParaRPr sz="2350">
              <a:latin typeface="Times New Roman" panose="02020603050405020304" charset="0"/>
              <a:ea typeface="楷体" panose="02010609060101010101" pitchFamily="49" charset="-122"/>
              <a:cs typeface="Times New Roman" panose="02020603050405020304" charset="0"/>
            </a:endParaRPr>
          </a:p>
          <a:p>
            <a:pPr indent="0" fontAlgn="auto"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遮挡部分用虚线画出来或者不画</a:t>
            </a:r>
            <a:r>
              <a:rPr lang="zh-CN"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，</a:t>
            </a:r>
            <a:r>
              <a:rPr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如图</a:t>
            </a:r>
            <a:r>
              <a:rPr lang="en-US"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3</a:t>
            </a:r>
            <a:r>
              <a:rPr lang="zh-CN"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所示</a:t>
            </a:r>
            <a:r>
              <a:rPr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.</a:t>
            </a:r>
            <a:endParaRPr sz="2350">
              <a:latin typeface="Times New Roman" panose="02020603050405020304" charset="0"/>
              <a:ea typeface="楷体" panose="02010609060101010101" pitchFamily="49" charset="-122"/>
              <a:cs typeface="Times New Roman" panose="02020603050405020304" charset="0"/>
            </a:endParaRPr>
          </a:p>
        </p:txBody>
      </p:sp>
      <p:pic>
        <p:nvPicPr>
          <p:cNvPr id="1291" name="H143.ep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1260" y="1741170"/>
            <a:ext cx="1441450" cy="558165"/>
          </a:xfrm>
          <a:prstGeom prst="rect">
            <a:avLst/>
          </a:prstGeom>
        </p:spPr>
      </p:pic>
      <p:pic>
        <p:nvPicPr>
          <p:cNvPr id="1292" name="H144.ep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11485" y="2502535"/>
            <a:ext cx="435610" cy="1090930"/>
          </a:xfrm>
          <a:prstGeom prst="rect">
            <a:avLst/>
          </a:prstGeom>
        </p:spPr>
      </p:pic>
      <p:pic>
        <p:nvPicPr>
          <p:cNvPr id="7" name="图片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88563" y="3911283"/>
            <a:ext cx="1543685" cy="92519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" name="图片 2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24720" y="5154930"/>
            <a:ext cx="2056765" cy="111061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文本框 8"/>
          <p:cNvSpPr txBox="1"/>
          <p:nvPr/>
        </p:nvSpPr>
        <p:spPr>
          <a:xfrm>
            <a:off x="11340465" y="1931035"/>
            <a:ext cx="5257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图</a:t>
            </a:r>
            <a:r>
              <a:rPr lang="en-US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1</a:t>
            </a:r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11340465" y="3010535"/>
            <a:ext cx="5257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图</a:t>
            </a:r>
            <a:r>
              <a:rPr lang="en-US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2</a:t>
            </a:r>
            <a:endParaRPr lang="zh-CN" altLang="en-US"/>
          </a:p>
        </p:txBody>
      </p:sp>
      <p:sp>
        <p:nvSpPr>
          <p:cNvPr id="13" name="文本框 12"/>
          <p:cNvSpPr txBox="1"/>
          <p:nvPr/>
        </p:nvSpPr>
        <p:spPr>
          <a:xfrm>
            <a:off x="11376025" y="4498975"/>
            <a:ext cx="5257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图</a:t>
            </a:r>
            <a:r>
              <a:rPr lang="en-US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3</a:t>
            </a:r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11340465" y="5918200"/>
            <a:ext cx="5257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图</a:t>
            </a:r>
            <a:r>
              <a:rPr lang="en-US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4</a:t>
            </a:r>
            <a:endParaRPr lang="zh-CN" altLang="en-US"/>
          </a:p>
        </p:txBody>
      </p:sp>
      <p:sp>
        <p:nvSpPr>
          <p:cNvPr id="19" name="文本框 18"/>
          <p:cNvSpPr txBox="1"/>
          <p:nvPr/>
        </p:nvSpPr>
        <p:spPr>
          <a:xfrm>
            <a:off x="654685" y="4559935"/>
            <a:ext cx="9182100" cy="19342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3.平面的表示：常用希腊字母表示，也可以用代表平面的平行四边形的四个顶点，或者相对的两个顶点的大写英文字母作为这个平面的名称</a:t>
            </a:r>
            <a:r>
              <a:rPr lang="zh-CN"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，例</a:t>
            </a:r>
            <a:r>
              <a:rPr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如平面</a:t>
            </a:r>
            <a:r>
              <a:rPr lang="en-US"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    </a:t>
            </a:r>
            <a:r>
              <a:rPr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、平面ABCD、平面AC或者平面BD</a:t>
            </a:r>
            <a:r>
              <a:rPr lang="en-US"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(</a:t>
            </a:r>
            <a:r>
              <a:rPr lang="zh-CN" altLang="en-US"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图</a:t>
            </a:r>
            <a:r>
              <a:rPr lang="en-US" altLang="zh-CN"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4</a:t>
            </a:r>
            <a:r>
              <a:rPr lang="en-US"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)</a:t>
            </a:r>
            <a:r>
              <a:rPr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．</a:t>
            </a:r>
            <a:endParaRPr sz="2350">
              <a:latin typeface="Times New Roman" panose="02020603050405020304" charset="0"/>
              <a:ea typeface="楷体" panose="02010609060101010101" pitchFamily="49" charset="-122"/>
              <a:cs typeface="Times New Roman" panose="02020603050405020304" charset="0"/>
            </a:endParaRPr>
          </a:p>
        </p:txBody>
      </p:sp>
      <p:pic>
        <p:nvPicPr>
          <p:cNvPr id="20" name="图片 2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24125" y="6082665"/>
            <a:ext cx="324000" cy="32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文本框 100"/>
          <p:cNvSpPr txBox="1"/>
          <p:nvPr/>
        </p:nvSpPr>
        <p:spPr>
          <a:xfrm>
            <a:off x="625475" y="2006600"/>
            <a:ext cx="11675110" cy="44310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200000"/>
              </a:lnSpc>
            </a:pPr>
            <a:r>
              <a:rPr sz="235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判断下列各题的说法正确与否</a:t>
            </a:r>
            <a:r>
              <a:rPr lang="en-US" sz="235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,</a:t>
            </a:r>
            <a:r>
              <a:rPr lang="zh-CN" sz="235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正确的打</a:t>
            </a:r>
            <a:r>
              <a:rPr lang="zh-CN"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√，错误打×</a:t>
            </a:r>
            <a:r>
              <a:rPr lang="en-US" altLang="zh-CN"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.</a:t>
            </a:r>
            <a:endParaRPr sz="235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indent="0">
              <a:lnSpc>
                <a:spcPct val="200000"/>
              </a:lnSpc>
            </a:pPr>
            <a:r>
              <a:rPr sz="235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1.一个平面长 4 米，宽 2 米；      (      )</a:t>
            </a:r>
            <a:endParaRPr sz="235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indent="0">
              <a:lnSpc>
                <a:spcPct val="200000"/>
              </a:lnSpc>
            </a:pPr>
            <a:r>
              <a:rPr sz="235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2.平面有边界；                    (      )</a:t>
            </a:r>
            <a:endParaRPr sz="235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indent="0">
              <a:lnSpc>
                <a:spcPct val="200000"/>
              </a:lnSpc>
            </a:pPr>
            <a:r>
              <a:rPr sz="235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3.一个平面的面积是 25cm²；        (      )</a:t>
            </a:r>
            <a:endParaRPr sz="235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indent="0">
              <a:lnSpc>
                <a:spcPct val="200000"/>
              </a:lnSpc>
            </a:pPr>
            <a:r>
              <a:rPr sz="235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4.菱形的面积是 4 cm²；            (      )</a:t>
            </a:r>
            <a:endParaRPr sz="235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indent="0">
              <a:lnSpc>
                <a:spcPct val="200000"/>
              </a:lnSpc>
            </a:pPr>
            <a:r>
              <a:rPr sz="235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5.一个平面可以把空间分成两部分.   (      )</a:t>
            </a:r>
            <a:endParaRPr sz="235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534035" y="1122045"/>
            <a:ext cx="2230755" cy="875030"/>
            <a:chOff x="4930" y="2266"/>
            <a:chExt cx="3513" cy="1378"/>
          </a:xfrm>
        </p:grpSpPr>
        <p:grpSp>
          <p:nvGrpSpPr>
            <p:cNvPr id="6" name="组合 5"/>
            <p:cNvGrpSpPr/>
            <p:nvPr/>
          </p:nvGrpSpPr>
          <p:grpSpPr>
            <a:xfrm>
              <a:off x="5693" y="2548"/>
              <a:ext cx="2751" cy="835"/>
              <a:chOff x="3828" y="8775"/>
              <a:chExt cx="2751" cy="835"/>
            </a:xfrm>
          </p:grpSpPr>
          <p:sp>
            <p:nvSpPr>
              <p:cNvPr id="7" name="圆角矩形 6"/>
              <p:cNvSpPr/>
              <p:nvPr/>
            </p:nvSpPr>
            <p:spPr>
              <a:xfrm>
                <a:off x="3828" y="8775"/>
                <a:ext cx="2541" cy="835"/>
              </a:xfrm>
              <a:prstGeom prst="roundRect">
                <a:avLst/>
              </a:prstGeom>
              <a:solidFill>
                <a:srgbClr val="F1CE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 b="1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  <p:sp>
            <p:nvSpPr>
              <p:cNvPr id="8" name="文本框 7"/>
              <p:cNvSpPr txBox="1"/>
              <p:nvPr/>
            </p:nvSpPr>
            <p:spPr>
              <a:xfrm>
                <a:off x="4551" y="8830"/>
                <a:ext cx="2028" cy="713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/>
              <a:p>
                <a:r>
                  <a:rPr lang="zh-CN" altLang="en-US" sz="2350" b="1">
                    <a:solidFill>
                      <a:srgbClr val="4F5D73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练一练</a:t>
                </a:r>
                <a:endParaRPr lang="zh-CN" altLang="en-US" sz="2350" b="1">
                  <a:solidFill>
                    <a:srgbClr val="4F5D73"/>
                  </a:solidFill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p:grpSp>
        <p:pic>
          <p:nvPicPr>
            <p:cNvPr id="10" name="图片 9" descr="pencil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4930" y="2266"/>
              <a:ext cx="1378" cy="1378"/>
            </a:xfrm>
            <a:prstGeom prst="rect">
              <a:avLst/>
            </a:prstGeom>
          </p:spPr>
        </p:pic>
      </p:grpSp>
      <p:sp>
        <p:nvSpPr>
          <p:cNvPr id="9" name="文本框 8"/>
          <p:cNvSpPr txBox="1"/>
          <p:nvPr/>
        </p:nvSpPr>
        <p:spPr>
          <a:xfrm>
            <a:off x="6089015" y="3017520"/>
            <a:ext cx="481330" cy="45275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sz="23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×</a:t>
            </a:r>
            <a:endParaRPr lang="zh-CN" altLang="en-US" sz="2350">
              <a:solidFill>
                <a:srgbClr val="FF0000"/>
              </a:solidFill>
              <a:latin typeface="Times New Roman" panose="02020603050405020304" charset="0"/>
              <a:ea typeface="楷体" panose="02010609060101010101" pitchFamily="49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092190" y="3755390"/>
            <a:ext cx="481330" cy="45275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sz="23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×</a:t>
            </a:r>
            <a:endParaRPr lang="zh-CN" altLang="en-US" sz="2350">
              <a:solidFill>
                <a:srgbClr val="FF0000"/>
              </a:solidFill>
              <a:latin typeface="Times New Roman" panose="02020603050405020304" charset="0"/>
              <a:ea typeface="楷体" panose="02010609060101010101" pitchFamily="49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092190" y="4476115"/>
            <a:ext cx="481330" cy="45275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sz="23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×</a:t>
            </a:r>
            <a:endParaRPr lang="zh-CN" altLang="en-US" sz="235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6092190" y="5209540"/>
            <a:ext cx="346710" cy="45275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l"/>
            <a:r>
              <a:rPr lang="zh-CN" sz="23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√</a:t>
            </a:r>
            <a:endParaRPr lang="zh-CN" altLang="en-US" sz="2350">
              <a:solidFill>
                <a:srgbClr val="FF0000"/>
              </a:solidFill>
              <a:latin typeface="Times New Roman" panose="02020603050405020304" charset="0"/>
              <a:ea typeface="楷体" panose="02010609060101010101" pitchFamily="49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6092190" y="5899150"/>
            <a:ext cx="346710" cy="45275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sz="23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√</a:t>
            </a:r>
            <a:endParaRPr lang="zh-CN" altLang="en-US" sz="2350">
              <a:solidFill>
                <a:srgbClr val="FF0000"/>
              </a:solidFill>
              <a:latin typeface="Times New Roman" panose="02020603050405020304" charset="0"/>
              <a:ea typeface="楷体" panose="02010609060101010101" pitchFamily="49" charset="-122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6" grpId="0"/>
      <p:bldP spid="17" grpId="0" animBg="1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94030" y="2101215"/>
            <a:ext cx="11337290" cy="6692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6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350" b="1" smtClean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   </a:t>
            </a:r>
            <a:r>
              <a:rPr lang="zh-CN" altLang="en-US" sz="2350" b="1" smtClean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  任务</a:t>
            </a:r>
            <a:r>
              <a:rPr lang="en-US" altLang="zh-CN" sz="2350" b="1" smtClean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1</a:t>
            </a:r>
            <a:r>
              <a:rPr lang="zh-CN" altLang="en-US" sz="235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：</a:t>
            </a:r>
            <a:r>
              <a:rPr sz="235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学生用尺子动手实操，体会平面的基本事实.</a:t>
            </a:r>
            <a:endParaRPr sz="235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54025" y="965200"/>
            <a:ext cx="11376660" cy="11912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30000"/>
              </a:lnSpc>
              <a:buClrTx/>
              <a:buSzTx/>
              <a:buFontTx/>
            </a:pPr>
            <a:r>
              <a:rPr lang="zh-CN" altLang="en-US" sz="275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目标二</a:t>
            </a:r>
            <a:r>
              <a:rPr lang="zh-CN" altLang="en-US" sz="2750" b="1" smtClean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：</a:t>
            </a:r>
            <a:r>
              <a:rPr lang="zh-CN" altLang="en-US" sz="275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能运用图形、文字、符号三种语言描述三个基本事实，理解它们的地位与作用.</a:t>
            </a:r>
            <a:endParaRPr lang="zh-CN" altLang="en-US" sz="2750" b="1">
              <a:solidFill>
                <a:srgbClr val="0000FF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5470" y="2131695"/>
            <a:ext cx="725170" cy="72517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585470" y="2863215"/>
            <a:ext cx="9918065" cy="1247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60000"/>
              </a:lnSpc>
              <a:spcBef>
                <a:spcPct val="0"/>
              </a:spcBef>
              <a:spcAft>
                <a:spcPct val="0"/>
              </a:spcAft>
            </a:pPr>
            <a:r>
              <a:rPr sz="235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(1)我们知道两点可以确定一条直线，分别过一点、过两点、过在一条直线上的三个点、过不在一条直线上的三点能画出多少个平面？</a:t>
            </a:r>
            <a:endParaRPr sz="235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134110" y="4179570"/>
            <a:ext cx="9058910" cy="1149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60000"/>
              </a:lnSpc>
              <a:spcBef>
                <a:spcPct val="0"/>
              </a:spcBef>
              <a:spcAft>
                <a:spcPct val="0"/>
              </a:spcAft>
            </a:pPr>
            <a:r>
              <a:rPr sz="215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过一个点、过两个点能作无数个平面.过三点时,如果三点在同一条直线上,能作无数个平面;如果三点不在同一条直线上,能作一个且只能作一个平面</a:t>
            </a:r>
            <a:endParaRPr sz="215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/>
        </p:nvGrpSpPr>
        <p:grpSpPr>
          <a:xfrm>
            <a:off x="555625" y="1188720"/>
            <a:ext cx="2449674" cy="904296"/>
            <a:chOff x="1226" y="2339"/>
            <a:chExt cx="3761" cy="1388"/>
          </a:xfrm>
        </p:grpSpPr>
        <p:grpSp>
          <p:nvGrpSpPr>
            <p:cNvPr id="18" name="组合 17"/>
            <p:cNvGrpSpPr/>
            <p:nvPr/>
          </p:nvGrpSpPr>
          <p:grpSpPr>
            <a:xfrm>
              <a:off x="2267" y="2626"/>
              <a:ext cx="2720" cy="850"/>
              <a:chOff x="2399870" y="1599894"/>
              <a:chExt cx="1726640" cy="540000"/>
            </a:xfrm>
          </p:grpSpPr>
          <p:grpSp>
            <p:nvGrpSpPr>
              <p:cNvPr id="28" name="组合 27"/>
              <p:cNvGrpSpPr/>
              <p:nvPr/>
            </p:nvGrpSpPr>
            <p:grpSpPr>
              <a:xfrm>
                <a:off x="2399870" y="1599894"/>
                <a:ext cx="1726640" cy="540000"/>
                <a:chOff x="3831198" y="1974808"/>
                <a:chExt cx="1726640" cy="540000"/>
              </a:xfrm>
            </p:grpSpPr>
            <p:sp>
              <p:nvSpPr>
                <p:cNvPr id="29" name="圆角矩形 28"/>
                <p:cNvSpPr/>
                <p:nvPr/>
              </p:nvSpPr>
              <p:spPr>
                <a:xfrm>
                  <a:off x="3831198" y="1974808"/>
                  <a:ext cx="1726640" cy="540000"/>
                </a:xfrm>
                <a:prstGeom prst="roundRect">
                  <a:avLst>
                    <a:gd name="adj" fmla="val 7486"/>
                  </a:avLst>
                </a:prstGeom>
                <a:noFill/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30" name="圆角矩形 29"/>
                <p:cNvSpPr/>
                <p:nvPr/>
              </p:nvSpPr>
              <p:spPr>
                <a:xfrm>
                  <a:off x="3858137" y="1998526"/>
                  <a:ext cx="1692000" cy="504000"/>
                </a:xfrm>
                <a:prstGeom prst="roundRect">
                  <a:avLst>
                    <a:gd name="adj" fmla="val 7486"/>
                  </a:avLst>
                </a:prstGeom>
                <a:solidFill>
                  <a:srgbClr val="F1CE8A"/>
                </a:solidFill>
                <a:ln w="22225" cmpd="sng">
                  <a:noFill/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sp>
            <p:nvSpPr>
              <p:cNvPr id="31" name="矩形 30"/>
              <p:cNvSpPr/>
              <p:nvPr/>
            </p:nvSpPr>
            <p:spPr>
              <a:xfrm>
                <a:off x="2609086" y="1671526"/>
                <a:ext cx="1321944" cy="4340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/>
                <a:r>
                  <a:rPr lang="zh-CN" altLang="en-US" sz="2300" b="1" noProof="1">
                    <a:solidFill>
                      <a:srgbClr val="4F5D73"/>
                    </a:solidFill>
                    <a:latin typeface="楷体" panose="02010609060101010101" pitchFamily="49" charset="-122"/>
                    <a:ea typeface="楷体" panose="02010609060101010101" pitchFamily="49" charset="-122"/>
                    <a:cs typeface="宋体" panose="02010600030101010101" pitchFamily="2" charset="-122"/>
                    <a:sym typeface="+mn-ea"/>
                  </a:rPr>
                  <a:t>新知讲解</a:t>
                </a:r>
                <a:endParaRPr lang="zh-CN" altLang="en-US" sz="2300" b="1" noProof="1">
                  <a:solidFill>
                    <a:srgbClr val="4F5D73"/>
                  </a:solidFill>
                  <a:latin typeface="楷体" panose="02010609060101010101" pitchFamily="49" charset="-122"/>
                  <a:ea typeface="楷体" panose="02010609060101010101" pitchFamily="49" charset="-122"/>
                  <a:cs typeface="宋体" panose="02010600030101010101" pitchFamily="2" charset="-122"/>
                  <a:sym typeface="+mn-ea"/>
                </a:endParaRPr>
              </a:p>
            </p:txBody>
          </p:sp>
        </p:grpSp>
        <p:pic>
          <p:nvPicPr>
            <p:cNvPr id="32" name="图片 31" descr="crossroads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226" y="2339"/>
              <a:ext cx="1388" cy="1388"/>
            </a:xfrm>
            <a:prstGeom prst="rect">
              <a:avLst/>
            </a:prstGeom>
          </p:spPr>
        </p:pic>
      </p:grpSp>
      <p:sp>
        <p:nvSpPr>
          <p:cNvPr id="105" name="文本框 104"/>
          <p:cNvSpPr txBox="1"/>
          <p:nvPr/>
        </p:nvSpPr>
        <p:spPr>
          <a:xfrm>
            <a:off x="616585" y="2138680"/>
            <a:ext cx="11309350" cy="40551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sz="23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平面基本事实1</a:t>
            </a:r>
            <a:r>
              <a:rPr sz="23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：</a:t>
            </a:r>
            <a:r>
              <a:rPr sz="23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如图</a:t>
            </a:r>
            <a:r>
              <a:rPr lang="zh-CN" sz="23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，</a:t>
            </a:r>
            <a:r>
              <a:rPr sz="23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过不在一条直线上的三个点，有且只有一个平面.</a:t>
            </a:r>
            <a:endParaRPr sz="23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indent="0" fontAlgn="auto">
              <a:lnSpc>
                <a:spcPct val="250000"/>
              </a:lnSpc>
              <a:spcBef>
                <a:spcPct val="0"/>
              </a:spcBef>
              <a:spcAft>
                <a:spcPct val="0"/>
              </a:spcAft>
            </a:pPr>
            <a:r>
              <a:rPr sz="23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①“有且只有”的含义：“有”指过不在一条直线上的三个点存在一个平面，强调的是</a:t>
            </a:r>
            <a:endParaRPr sz="23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indent="0" fontAlgn="auto"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sz="23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存在性；“只有一个”指过不在一条直线的三个点存在唯一一个平面，强调的是唯一性.</a:t>
            </a:r>
            <a:endParaRPr sz="23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indent="0" fontAlgn="auto">
              <a:lnSpc>
                <a:spcPct val="250000"/>
              </a:lnSpc>
              <a:spcBef>
                <a:spcPct val="0"/>
              </a:spcBef>
              <a:spcAft>
                <a:spcPct val="0"/>
              </a:spcAft>
            </a:pPr>
            <a:r>
              <a:rPr sz="23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②基本事实1给出了确定一个平面的依据：“不共线的三个点，确定一个平面”.</a:t>
            </a:r>
            <a:endParaRPr sz="23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indent="0" fontAlgn="auto">
              <a:lnSpc>
                <a:spcPct val="250000"/>
              </a:lnSpc>
              <a:spcBef>
                <a:spcPct val="0"/>
              </a:spcBef>
              <a:spcAft>
                <a:spcPct val="0"/>
              </a:spcAft>
            </a:pPr>
            <a:r>
              <a:rPr sz="23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③符号表示：A、B、C三点不共线 =&gt; 有且只有一个平面α，使A∈α、B∈α、C∈α.</a:t>
            </a:r>
            <a:endParaRPr sz="23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pic>
        <p:nvPicPr>
          <p:cNvPr id="3" name="图片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840595" y="2274570"/>
            <a:ext cx="1965325" cy="7239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473710" y="1150620"/>
            <a:ext cx="11245215" cy="14941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9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(2)如果直线</a:t>
            </a:r>
            <a:r>
              <a:rPr sz="2400" i="1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l</a:t>
            </a:r>
            <a:r>
              <a:rPr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与平面α有一个公共点P</a:t>
            </a:r>
            <a:r>
              <a:rPr lang="zh-CN"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，</a:t>
            </a:r>
            <a:r>
              <a:rPr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直线</a:t>
            </a:r>
            <a:r>
              <a:rPr sz="2400" i="1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l</a:t>
            </a:r>
            <a:r>
              <a:rPr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是否在平面α内？如果直线</a:t>
            </a:r>
            <a:r>
              <a:rPr sz="2400" i="1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l</a:t>
            </a:r>
            <a:r>
              <a:rPr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与平面α有两个公共点呢?</a:t>
            </a:r>
            <a:endParaRPr sz="2400">
              <a:latin typeface="Times New Roman" panose="02020603050405020304" charset="0"/>
              <a:ea typeface="楷体" panose="02010609060101010101" pitchFamily="49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614680" y="2682240"/>
            <a:ext cx="11245215" cy="14941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9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如果直线</a:t>
            </a:r>
            <a:r>
              <a:rPr sz="2400" i="1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l</a:t>
            </a:r>
            <a:r>
              <a:rPr sz="240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与平面α有一个公共点P,直线</a:t>
            </a:r>
            <a:r>
              <a:rPr sz="2400" i="1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l</a:t>
            </a:r>
            <a:r>
              <a:rPr sz="240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不在平面α内；如果直线</a:t>
            </a:r>
            <a:r>
              <a:rPr sz="2400" i="1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l</a:t>
            </a:r>
            <a:r>
              <a:rPr sz="240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与平面α有两个公共点，直线</a:t>
            </a:r>
            <a:r>
              <a:rPr sz="2400" i="1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l</a:t>
            </a:r>
            <a:r>
              <a:rPr sz="240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不在平面α内.</a:t>
            </a:r>
            <a:endParaRPr sz="2400">
              <a:solidFill>
                <a:srgbClr val="FF0000"/>
              </a:solidFill>
              <a:latin typeface="Times New Roman" panose="02020603050405020304" charset="0"/>
              <a:ea typeface="楷体" panose="02010609060101010101" pitchFamily="49" charset="-122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MH" val="20151201092935"/>
  <p:tag name="MH_CATEGORY" val="#BingLLB#"/>
  <p:tag name="MH_LAYOUT" val="SubTitleText"/>
  <p:tag name="MH_LIBRARY" val="GRAPHIC"/>
  <p:tag name="MH_NUMBER" val="2"/>
  <p:tag name="MH_TYPE" val="#NeiR#"/>
</p:tagLst>
</file>

<file path=ppt/tags/tag6.xml><?xml version="1.0" encoding="utf-8"?>
<p:tagLst xmlns:p="http://schemas.openxmlformats.org/presentationml/2006/main">
  <p:tag name="MH" val="20151201092935"/>
  <p:tag name="MH_CATEGORY" val="#BingLLB#"/>
  <p:tag name="MH_LAYOUT" val="SubTitleText"/>
  <p:tag name="MH_LIBRARY" val="GRAPHIC"/>
  <p:tag name="MH_NUMBER" val="2"/>
  <p:tag name="MH_TYPE" val="#NeiR#"/>
</p:tagLst>
</file>

<file path=ppt/tags/tag7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YjU0YzU2NDc3ZWY5YmQ4Y2M5ZmZjNDFkMTUzY2U3NDg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宋体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宋体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2460</Words>
  <Application>WPS 演示</Application>
  <PresentationFormat/>
  <Paragraphs>132</Paragraphs>
  <Slides>16</Slides>
  <Notes>11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7</vt:i4>
      </vt:variant>
      <vt:variant>
        <vt:lpstr>幻灯片标题</vt:lpstr>
      </vt:variant>
      <vt:variant>
        <vt:i4>16</vt:i4>
      </vt:variant>
    </vt:vector>
  </HeadingPairs>
  <TitlesOfParts>
    <vt:vector size="33" baseType="lpstr">
      <vt:lpstr>Arial</vt:lpstr>
      <vt:lpstr>宋体</vt:lpstr>
      <vt:lpstr>Wingdings</vt:lpstr>
      <vt:lpstr>黑体</vt:lpstr>
      <vt:lpstr>Times New Roman</vt:lpstr>
      <vt:lpstr>微软雅黑</vt:lpstr>
      <vt:lpstr>楷体</vt:lpstr>
      <vt:lpstr>Calibri</vt:lpstr>
      <vt:lpstr>Arial Unicode MS</vt:lpstr>
      <vt:lpstr>Office 主题</vt:lpstr>
      <vt:lpstr>Equation.3</vt:lpstr>
      <vt:lpstr>Equation.3</vt:lpstr>
      <vt:lpstr>Equation.3</vt:lpstr>
      <vt:lpstr>Equation.DSMT4</vt:lpstr>
      <vt:lpstr>Equation.DSMT4</vt:lpstr>
      <vt:lpstr>Equation.KSEE3</vt:lpstr>
      <vt:lpstr>Equation.KSEE3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Chenerbuer</cp:lastModifiedBy>
  <cp:revision>2</cp:revision>
  <cp:lastPrinted>2024-01-14T18:50:00Z</cp:lastPrinted>
  <dcterms:created xsi:type="dcterms:W3CDTF">2024-01-14T18:50:00Z</dcterms:created>
  <dcterms:modified xsi:type="dcterms:W3CDTF">2024-02-22T12:47:23Z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AFF7FBA3B05044BABFC717117F9A9740_13</vt:lpwstr>
  </property>
  <property fmtid="{D5CDD505-2E9C-101B-9397-08002B2CF9AE}" pid="7" name="KSOProductBuildVer">
    <vt:lpwstr>2052-12.1.0.16120</vt:lpwstr>
  </property>
</Properties>
</file>