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wmf" ContentType="image/x-wm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849" r:id="rId3"/>
    <p:sldId id="1256" r:id="rId5"/>
    <p:sldId id="1243" r:id="rId6"/>
    <p:sldId id="1258" r:id="rId7"/>
    <p:sldId id="1238" r:id="rId8"/>
    <p:sldId id="1288" r:id="rId9"/>
    <p:sldId id="1289" r:id="rId10"/>
    <p:sldId id="1087" r:id="rId11"/>
    <p:sldId id="1176" r:id="rId12"/>
    <p:sldId id="1292" r:id="rId13"/>
    <p:sldId id="1272" r:id="rId14"/>
    <p:sldId id="1254" r:id="rId15"/>
    <p:sldId id="1179" r:id="rId16"/>
    <p:sldId id="1259" r:id="rId17"/>
    <p:sldId id="1244" r:id="rId18"/>
    <p:sldId id="1255" r:id="rId19"/>
    <p:sldId id="1290" r:id="rId20"/>
    <p:sldId id="1186" r:id="rId21"/>
    <p:sldId id="1269" r:id="rId22"/>
    <p:sldId id="1271" r:id="rId23"/>
    <p:sldId id="1187" r:id="rId24"/>
    <p:sldId id="1287" r:id="rId25"/>
    <p:sldId id="1221" r:id="rId26"/>
    <p:sldId id="1222" r:id="rId27"/>
    <p:sldId id="1231" r:id="rId28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2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1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3092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1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3092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1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3092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1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3092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1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3092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1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3092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1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3092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1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3092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1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>
        <p15:guide id="1" orient="horz" pos="1797" userDrawn="1">
          <p15:clr>
            <a:srgbClr val="A4A3A4"/>
          </p15:clr>
        </p15:guide>
        <p15:guide id="2" pos="28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liu" initials="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0" autoAdjust="0"/>
    <p:restoredTop sz="93824" autoAdjust="0"/>
  </p:normalViewPr>
  <p:slideViewPr>
    <p:cSldViewPr snapToGrid="0" snapToObjects="1" showGuides="1">
      <p:cViewPr varScale="1">
        <p:scale>
          <a:sx n="87" d="100"/>
          <a:sy n="87" d="100"/>
        </p:scale>
        <p:origin x="774" y="66"/>
      </p:cViewPr>
      <p:guideLst>
        <p:guide orient="horz" pos="1797"/>
        <p:guide pos="2874"/>
      </p:guideLst>
    </p:cSldViewPr>
  </p:slideViewPr>
  <p:outlineViewPr>
    <p:cViewPr>
      <p:scale>
        <a:sx n="33" d="100"/>
        <a:sy n="33" d="100"/>
      </p:scale>
      <p:origin x="0" y="8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8000"/>
      </a:lnSpc>
      <a:defRPr sz="800">
        <a:latin typeface="+mn-lt"/>
        <a:ea typeface="+mn-ea"/>
        <a:cs typeface="+mn-cs"/>
        <a:sym typeface="Helvetica Neue"/>
      </a:defRPr>
    </a:lvl1pPr>
    <a:lvl2pPr indent="85725" defTabSz="171450" latinLnBrk="0">
      <a:lnSpc>
        <a:spcPct val="118000"/>
      </a:lnSpc>
      <a:defRPr sz="800">
        <a:latin typeface="+mn-lt"/>
        <a:ea typeface="+mn-ea"/>
        <a:cs typeface="+mn-cs"/>
        <a:sym typeface="Helvetica Neue"/>
      </a:defRPr>
    </a:lvl2pPr>
    <a:lvl3pPr indent="171450" defTabSz="171450" latinLnBrk="0">
      <a:lnSpc>
        <a:spcPct val="118000"/>
      </a:lnSpc>
      <a:defRPr sz="800">
        <a:latin typeface="+mn-lt"/>
        <a:ea typeface="+mn-ea"/>
        <a:cs typeface="+mn-cs"/>
        <a:sym typeface="Helvetica Neue"/>
      </a:defRPr>
    </a:lvl3pPr>
    <a:lvl4pPr indent="257175" defTabSz="171450" latinLnBrk="0">
      <a:lnSpc>
        <a:spcPct val="118000"/>
      </a:lnSpc>
      <a:defRPr sz="800">
        <a:latin typeface="+mn-lt"/>
        <a:ea typeface="+mn-ea"/>
        <a:cs typeface="+mn-cs"/>
        <a:sym typeface="Helvetica Neue"/>
      </a:defRPr>
    </a:lvl4pPr>
    <a:lvl5pPr indent="342900" defTabSz="171450" latinLnBrk="0">
      <a:lnSpc>
        <a:spcPct val="118000"/>
      </a:lnSpc>
      <a:defRPr sz="800">
        <a:latin typeface="+mn-lt"/>
        <a:ea typeface="+mn-ea"/>
        <a:cs typeface="+mn-cs"/>
        <a:sym typeface="Helvetica Neue"/>
      </a:defRPr>
    </a:lvl5pPr>
    <a:lvl6pPr indent="428625" defTabSz="171450" latinLnBrk="0">
      <a:lnSpc>
        <a:spcPct val="118000"/>
      </a:lnSpc>
      <a:defRPr sz="800">
        <a:latin typeface="+mn-lt"/>
        <a:ea typeface="+mn-ea"/>
        <a:cs typeface="+mn-cs"/>
        <a:sym typeface="Helvetica Neue"/>
      </a:defRPr>
    </a:lvl6pPr>
    <a:lvl7pPr indent="514350" defTabSz="171450" latinLnBrk="0">
      <a:lnSpc>
        <a:spcPct val="118000"/>
      </a:lnSpc>
      <a:defRPr sz="800">
        <a:latin typeface="+mn-lt"/>
        <a:ea typeface="+mn-ea"/>
        <a:cs typeface="+mn-cs"/>
        <a:sym typeface="Helvetica Neue"/>
      </a:defRPr>
    </a:lvl7pPr>
    <a:lvl8pPr indent="600075" defTabSz="171450" latinLnBrk="0">
      <a:lnSpc>
        <a:spcPct val="118000"/>
      </a:lnSpc>
      <a:defRPr sz="800">
        <a:latin typeface="+mn-lt"/>
        <a:ea typeface="+mn-ea"/>
        <a:cs typeface="+mn-cs"/>
        <a:sym typeface="Helvetica Neue"/>
      </a:defRPr>
    </a:lvl8pPr>
    <a:lvl9pPr indent="685800" defTabSz="171450" latinLnBrk="0">
      <a:lnSpc>
        <a:spcPct val="118000"/>
      </a:lnSpc>
      <a:defRPr sz="8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295400" y="1200150"/>
            <a:ext cx="6553200" cy="1485900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FFFF00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dirty="0" err="1"/>
              <a:t>标题文本</a:t>
            </a:r>
            <a:endParaRPr dirty="0"/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3114675"/>
            <a:ext cx="6553200" cy="7429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 i="0">
                <a:solidFill>
                  <a:srgbClr val="FFFF00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/>
              </a:defRPr>
            </a:lvl1pPr>
            <a:lvl2pPr marL="0" indent="0" algn="ctr">
              <a:spcBef>
                <a:spcPts val="0"/>
              </a:spcBef>
              <a:buSzTx/>
              <a:buNone/>
              <a:defRPr sz="1700" i="0">
                <a:solidFill>
                  <a:srgbClr val="FFFF00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/>
              </a:defRPr>
            </a:lvl2pPr>
            <a:lvl3pPr marL="0" indent="0" algn="ctr">
              <a:spcBef>
                <a:spcPts val="0"/>
              </a:spcBef>
              <a:buSzTx/>
              <a:buNone/>
              <a:defRPr sz="1700" i="0">
                <a:solidFill>
                  <a:srgbClr val="FFFF00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/>
              </a:defRPr>
            </a:lvl3pPr>
            <a:lvl4pPr marL="0" indent="0" algn="ctr">
              <a:spcBef>
                <a:spcPts val="0"/>
              </a:spcBef>
              <a:buSzTx/>
              <a:buNone/>
              <a:defRPr sz="1700" i="0">
                <a:solidFill>
                  <a:srgbClr val="FFFF00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/>
              </a:defRPr>
            </a:lvl4pPr>
            <a:lvl5pPr marL="0" indent="0" algn="ctr">
              <a:spcBef>
                <a:spcPts val="0"/>
              </a:spcBef>
              <a:buSzTx/>
              <a:buNone/>
              <a:defRPr sz="1700" i="0">
                <a:solidFill>
                  <a:srgbClr val="FFFF00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正文级别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  <a:endParaRPr dirty="0"/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85392" y="4966908"/>
            <a:ext cx="182742" cy="176972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95356" y="752476"/>
            <a:ext cx="7358063" cy="8715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dirty="0" err="1"/>
              <a:t>标题文本</a:t>
            </a:r>
            <a:endParaRPr dirty="0"/>
          </a:p>
        </p:txBody>
      </p:sp>
      <p:sp>
        <p:nvSpPr>
          <p:cNvPr id="58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95356" y="1624014"/>
            <a:ext cx="7358063" cy="2962275"/>
          </a:xfrm>
          <a:prstGeom prst="rect">
            <a:avLst/>
          </a:prstGeom>
        </p:spPr>
        <p:txBody>
          <a:bodyPr/>
          <a:lstStyle>
            <a:lvl1pPr marL="219075" indent="-219075">
              <a:spcBef>
                <a:spcPts val="1465"/>
              </a:spcBef>
              <a:buBlip>
                <a:blip r:embed="rId3"/>
              </a:buBlip>
              <a:defRPr sz="1900" i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38150" indent="-219075">
              <a:spcBef>
                <a:spcPts val="1465"/>
              </a:spcBef>
              <a:buBlip>
                <a:blip r:embed="rId3"/>
              </a:buBlip>
              <a:defRPr sz="1900" i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657225" indent="-219075">
              <a:spcBef>
                <a:spcPts val="1465"/>
              </a:spcBef>
              <a:buBlip>
                <a:blip r:embed="rId3"/>
              </a:buBlip>
              <a:defRPr sz="1900" i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876300" indent="-219075">
              <a:spcBef>
                <a:spcPts val="1465"/>
              </a:spcBef>
              <a:buBlip>
                <a:blip r:embed="rId3"/>
              </a:buBlip>
              <a:defRPr sz="1900" i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095375" indent="-219075">
              <a:spcBef>
                <a:spcPts val="1465"/>
              </a:spcBef>
              <a:buBlip>
                <a:blip r:embed="rId3"/>
              </a:buBlip>
              <a:defRPr sz="1900" i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正文级别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  <a:endParaRPr dirty="0"/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50350" cy="5147310"/>
          </a:xfrm>
          <a:prstGeom prst="rect">
            <a:avLst/>
          </a:prstGeom>
        </p:spPr>
      </p:pic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895356" y="485775"/>
            <a:ext cx="7358063" cy="4171950"/>
          </a:xfrm>
          <a:prstGeom prst="rect">
            <a:avLst/>
          </a:prstGeom>
          <a:ln w="12700">
            <a:miter lim="400000"/>
          </a:ln>
        </p:spPr>
        <p:txBody>
          <a:bodyPr lIns="19050" tIns="19050" rIns="19050" bIns="19050" anchor="ctr">
            <a:normAutofit/>
          </a:bodyPr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正文级别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  <a:endParaRPr dirty="0"/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895356" y="447676"/>
            <a:ext cx="7358063" cy="871538"/>
          </a:xfrm>
          <a:prstGeom prst="rect">
            <a:avLst/>
          </a:prstGeom>
          <a:ln w="12700">
            <a:miter lim="400000"/>
          </a:ln>
        </p:spPr>
        <p:txBody>
          <a:bodyPr lIns="19050" tIns="19050" rIns="19050" bIns="19050" anchor="ctr">
            <a:normAutofit/>
          </a:bodyPr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85392" y="4969290"/>
            <a:ext cx="182742" cy="176972"/>
          </a:xfrm>
          <a:prstGeom prst="rect">
            <a:avLst/>
          </a:prstGeom>
          <a:ln w="12700">
            <a:miter lim="400000"/>
          </a:ln>
        </p:spPr>
        <p:txBody>
          <a:bodyPr wrap="none" lIns="19050" tIns="19050" rIns="19050" bIns="19050" anchor="ctr">
            <a:spAutoFit/>
          </a:bodyPr>
          <a:lstStyle>
            <a:lvl1pPr>
              <a:defRPr sz="9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3092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solidFill>
            <a:srgbClr val="FFFF00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黑体" panose="02010609060101010101" pitchFamily="49" charset="-122"/>
          <a:ea typeface="黑体" panose="02010609060101010101" pitchFamily="49" charset="-122"/>
          <a:cs typeface="+mn-cs"/>
          <a:sym typeface="Helvetica Neue"/>
        </a:defRPr>
      </a:lvl1pPr>
      <a:lvl2pPr marL="0" marR="0" indent="0" algn="ctr" defTabSz="3092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3092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3092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3092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3092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3092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3092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3092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2095" marR="0" indent="-252095" algn="l" defTabSz="309245" rtl="0" latinLnBrk="0">
        <a:lnSpc>
          <a:spcPct val="120000"/>
        </a:lnSpc>
        <a:spcBef>
          <a:spcPts val="1690"/>
        </a:spcBef>
        <a:spcAft>
          <a:spcPts val="0"/>
        </a:spcAft>
        <a:buClrTx/>
        <a:buSzPct val="50000"/>
        <a:buFontTx/>
        <a:buBlip>
          <a:blip r:embed="rId6"/>
        </a:buBlip>
        <a:defRPr sz="2200" b="0" i="0" u="none" strike="noStrike" cap="none" spc="0" baseline="0">
          <a:solidFill>
            <a:srgbClr val="FFFF00"/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1pPr>
      <a:lvl2pPr marL="504825" marR="0" indent="-252095" algn="l" defTabSz="309245" rtl="0" latinLnBrk="0">
        <a:lnSpc>
          <a:spcPct val="120000"/>
        </a:lnSpc>
        <a:spcBef>
          <a:spcPts val="1690"/>
        </a:spcBef>
        <a:spcAft>
          <a:spcPts val="0"/>
        </a:spcAft>
        <a:buClrTx/>
        <a:buSzPct val="50000"/>
        <a:buFontTx/>
        <a:buBlip>
          <a:blip r:embed="rId6"/>
        </a:buBlip>
        <a:defRPr sz="2200" b="0" i="0" u="none" strike="noStrike" cap="none" spc="0" baseline="0">
          <a:solidFill>
            <a:srgbClr val="FFFF00"/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2pPr>
      <a:lvl3pPr marL="756920" marR="0" indent="-252095" algn="l" defTabSz="309245" rtl="0" latinLnBrk="0">
        <a:lnSpc>
          <a:spcPct val="120000"/>
        </a:lnSpc>
        <a:spcBef>
          <a:spcPts val="1690"/>
        </a:spcBef>
        <a:spcAft>
          <a:spcPts val="0"/>
        </a:spcAft>
        <a:buClrTx/>
        <a:buSzPct val="50000"/>
        <a:buFontTx/>
        <a:buBlip>
          <a:blip r:embed="rId6"/>
        </a:buBlip>
        <a:defRPr sz="2200" b="0" i="0" u="none" strike="noStrike" cap="none" spc="0" baseline="0">
          <a:solidFill>
            <a:srgbClr val="FFFF00"/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3pPr>
      <a:lvl4pPr marL="1009650" marR="0" indent="-252095" algn="l" defTabSz="309245" rtl="0" latinLnBrk="0">
        <a:lnSpc>
          <a:spcPct val="120000"/>
        </a:lnSpc>
        <a:spcBef>
          <a:spcPts val="1690"/>
        </a:spcBef>
        <a:spcAft>
          <a:spcPts val="0"/>
        </a:spcAft>
        <a:buClrTx/>
        <a:buSzPct val="50000"/>
        <a:buFontTx/>
        <a:buBlip>
          <a:blip r:embed="rId6"/>
        </a:buBlip>
        <a:defRPr sz="2200" b="0" i="0" u="none" strike="noStrike" cap="none" spc="0" baseline="0">
          <a:solidFill>
            <a:srgbClr val="FFFF00"/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4pPr>
      <a:lvl5pPr marL="1261745" marR="0" indent="-252095" algn="l" defTabSz="309245" rtl="0" latinLnBrk="0">
        <a:lnSpc>
          <a:spcPct val="120000"/>
        </a:lnSpc>
        <a:spcBef>
          <a:spcPts val="1690"/>
        </a:spcBef>
        <a:spcAft>
          <a:spcPts val="0"/>
        </a:spcAft>
        <a:buClrTx/>
        <a:buSzPct val="50000"/>
        <a:buFontTx/>
        <a:buBlip>
          <a:blip r:embed="rId6"/>
        </a:buBlip>
        <a:defRPr sz="2200" b="0" i="0" u="none" strike="noStrike" cap="none" spc="0" baseline="0">
          <a:solidFill>
            <a:srgbClr val="FFFF00"/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黑体" panose="02010609060101010101" pitchFamily="49" charset="-122"/>
          <a:ea typeface="黑体" panose="02010609060101010101" pitchFamily="49" charset="-122"/>
          <a:cs typeface="黑体" panose="02010609060101010101" pitchFamily="49" charset="-122"/>
          <a:sym typeface="Hoefler Text"/>
        </a:defRPr>
      </a:lvl5pPr>
      <a:lvl6pPr marL="1514475" marR="0" indent="-252095" algn="l" defTabSz="309245" rtl="0" latinLnBrk="0">
        <a:lnSpc>
          <a:spcPct val="120000"/>
        </a:lnSpc>
        <a:spcBef>
          <a:spcPts val="1690"/>
        </a:spcBef>
        <a:spcAft>
          <a:spcPts val="0"/>
        </a:spcAft>
        <a:buClrTx/>
        <a:buSzPct val="50000"/>
        <a:buFontTx/>
        <a:buBlip>
          <a:blip r:embed="rId6"/>
        </a:buBlip>
        <a:defRPr sz="22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1766570" marR="0" indent="-252095" algn="l" defTabSz="309245" rtl="0" latinLnBrk="0">
        <a:lnSpc>
          <a:spcPct val="120000"/>
        </a:lnSpc>
        <a:spcBef>
          <a:spcPts val="1690"/>
        </a:spcBef>
        <a:spcAft>
          <a:spcPts val="0"/>
        </a:spcAft>
        <a:buClrTx/>
        <a:buSzPct val="50000"/>
        <a:buFontTx/>
        <a:buBlip>
          <a:blip r:embed="rId6"/>
        </a:buBlip>
        <a:defRPr sz="22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2019300" marR="0" indent="-252095" algn="l" defTabSz="309245" rtl="0" latinLnBrk="0">
        <a:lnSpc>
          <a:spcPct val="120000"/>
        </a:lnSpc>
        <a:spcBef>
          <a:spcPts val="1690"/>
        </a:spcBef>
        <a:spcAft>
          <a:spcPts val="0"/>
        </a:spcAft>
        <a:buClrTx/>
        <a:buSzPct val="50000"/>
        <a:buFontTx/>
        <a:buBlip>
          <a:blip r:embed="rId6"/>
        </a:buBlip>
        <a:defRPr sz="22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2271395" marR="0" indent="-252095" algn="l" defTabSz="309245" rtl="0" latinLnBrk="0">
        <a:lnSpc>
          <a:spcPct val="120000"/>
        </a:lnSpc>
        <a:spcBef>
          <a:spcPts val="1690"/>
        </a:spcBef>
        <a:spcAft>
          <a:spcPts val="0"/>
        </a:spcAft>
        <a:buClrTx/>
        <a:buSzPct val="50000"/>
        <a:buFontTx/>
        <a:buBlip>
          <a:blip r:embed="rId6"/>
        </a:buBlip>
        <a:defRPr sz="22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3092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85725" algn="ctr" defTabSz="3092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171450" algn="ctr" defTabSz="3092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257175" algn="ctr" defTabSz="3092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342900" algn="ctr" defTabSz="3092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428625" algn="ctr" defTabSz="3092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514350" algn="ctr" defTabSz="3092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600075" algn="ctr" defTabSz="3092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685800" algn="ctr" defTabSz="3092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emf"/><Relationship Id="rId2" Type="http://schemas.openxmlformats.org/officeDocument/2006/relationships/image" Target="../media/image10.wmf"/><Relationship Id="rId1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6"/>
          <p:cNvSpPr>
            <a:spLocks noGrp="1"/>
          </p:cNvSpPr>
          <p:nvPr>
            <p:ph type="title"/>
          </p:nvPr>
        </p:nvSpPr>
        <p:spPr>
          <a:xfrm>
            <a:off x="-184785" y="1714483"/>
            <a:ext cx="9144000" cy="8574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8.5.1</a:t>
            </a:r>
            <a:r>
              <a:rPr lang="zh-CN" altLang="en-US" sz="360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直线与直线平行</a:t>
            </a:r>
            <a:endParaRPr lang="zh-CN" altLang="en-US" sz="360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100" y="813898"/>
            <a:ext cx="7477572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观察你所在的</a:t>
            </a:r>
            <a:r>
              <a:rPr lang="zh-CN" altLang="en-US" sz="2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教室，你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能找到类似的实例吗？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51900" y="1552915"/>
            <a:ext cx="5181547" cy="210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indent="309880" algn="l" defTabSz="914400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解析：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可以看到我们所在的</a:t>
            </a:r>
            <a:r>
              <a:rPr lang="zh-CN" altLang="zh-CN" sz="2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教室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309880" algn="l" defTabSz="914400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黑板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边所在</a:t>
            </a:r>
            <a:r>
              <a:rPr lang="zh-CN" altLang="zh-CN" sz="2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直线</a:t>
            </a:r>
            <a:r>
              <a:rPr lang="en-US" altLang="zh-CN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zh-CN" sz="2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门框所在</a:t>
            </a:r>
            <a:r>
              <a:rPr lang="zh-CN" altLang="zh-CN" sz="2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直</a:t>
            </a:r>
            <a:endParaRPr lang="en-US" altLang="zh-CN" sz="2400" i="0" dirty="0" smtClean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309880" algn="l" defTabSz="914400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线</a:t>
            </a:r>
            <a:r>
              <a:rPr lang="en-US" altLang="zh-CN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CC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zh-CN" sz="2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都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平行于墙与墙的</a:t>
            </a:r>
            <a:r>
              <a:rPr lang="zh-CN" altLang="zh-CN" sz="2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交线</a:t>
            </a:r>
            <a:r>
              <a:rPr lang="en-US" altLang="zh-CN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BB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2400" i="0" dirty="0" smtClean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309880" algn="l" defTabSz="914400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那么</a:t>
            </a:r>
            <a:r>
              <a:rPr lang="en-US" altLang="zh-CN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CC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2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309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24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7346" y="1208068"/>
            <a:ext cx="2203188" cy="269278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">
            <a:lum bright="-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90" y="1131440"/>
            <a:ext cx="4327267" cy="3264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Freeform 14"/>
          <p:cNvSpPr/>
          <p:nvPr/>
        </p:nvSpPr>
        <p:spPr bwMode="auto">
          <a:xfrm>
            <a:off x="3981504" y="2763464"/>
            <a:ext cx="71437" cy="1632024"/>
          </a:xfrm>
          <a:custGeom>
            <a:avLst/>
            <a:gdLst>
              <a:gd name="T0" fmla="*/ 2147483647 w 45"/>
              <a:gd name="T1" fmla="*/ 0 h 1527"/>
              <a:gd name="T2" fmla="*/ 0 w 45"/>
              <a:gd name="T3" fmla="*/ 2147483647 h 152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" h="1527">
                <a:moveTo>
                  <a:pt x="45" y="0"/>
                </a:moveTo>
                <a:lnTo>
                  <a:pt x="0" y="1527"/>
                </a:lnTo>
              </a:path>
            </a:pathLst>
          </a:custGeom>
          <a:noFill/>
          <a:ln w="38100">
            <a:solidFill>
              <a:srgbClr val="FFFF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effectLst/>
            </a:endParaRPr>
          </a:p>
        </p:txBody>
      </p:sp>
      <p:sp>
        <p:nvSpPr>
          <p:cNvPr id="6161" name="Freeform 17"/>
          <p:cNvSpPr/>
          <p:nvPr/>
        </p:nvSpPr>
        <p:spPr bwMode="auto">
          <a:xfrm>
            <a:off x="3378981" y="1349477"/>
            <a:ext cx="45719" cy="1596854"/>
          </a:xfrm>
          <a:custGeom>
            <a:avLst/>
            <a:gdLst>
              <a:gd name="T0" fmla="*/ 0 w 27"/>
              <a:gd name="T1" fmla="*/ 0 h 1637"/>
              <a:gd name="T2" fmla="*/ 2147483647 w 27"/>
              <a:gd name="T3" fmla="*/ 2147483647 h 163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" h="1637">
                <a:moveTo>
                  <a:pt x="0" y="0"/>
                </a:moveTo>
                <a:lnTo>
                  <a:pt x="27" y="1637"/>
                </a:lnTo>
              </a:path>
            </a:pathLst>
          </a:custGeom>
          <a:noFill/>
          <a:ln w="38100">
            <a:solidFill>
              <a:srgbClr val="00B0F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798513" y="553046"/>
            <a:ext cx="6783388" cy="67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zh-CN" altLang="en-US" sz="28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身边的实例</a:t>
            </a:r>
            <a:endParaRPr lang="zh-CN" altLang="en-US" sz="28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3691766" y="2946181"/>
            <a:ext cx="3603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i="1" dirty="0">
                <a:solidFill>
                  <a:srgbClr val="FFFF00"/>
                </a:solidFill>
                <a:effectLst/>
              </a:rPr>
              <a:t>a</a:t>
            </a:r>
            <a:endParaRPr lang="en-US" altLang="zh-CN" sz="3200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4733432" y="2843443"/>
            <a:ext cx="3603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i="1" dirty="0">
                <a:solidFill>
                  <a:srgbClr val="FFFF00"/>
                </a:solidFill>
                <a:effectLst/>
              </a:rPr>
              <a:t>b</a:t>
            </a:r>
            <a:endParaRPr lang="en-US" altLang="zh-CN" sz="3200" i="1" dirty="0">
              <a:solidFill>
                <a:srgbClr val="FFFF00"/>
              </a:solidFill>
              <a:effectLst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4925961" y="2507226"/>
            <a:ext cx="235974" cy="1626455"/>
          </a:xfrm>
          <a:prstGeom prst="line">
            <a:avLst/>
          </a:prstGeom>
          <a:noFill/>
          <a:ln w="38100" cap="flat">
            <a:solidFill>
              <a:srgbClr val="FFFF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直接连接符 11"/>
          <p:cNvCxnSpPr/>
          <p:nvPr/>
        </p:nvCxnSpPr>
        <p:spPr>
          <a:xfrm flipH="1">
            <a:off x="5405285" y="2147904"/>
            <a:ext cx="353960" cy="1612248"/>
          </a:xfrm>
          <a:prstGeom prst="line">
            <a:avLst/>
          </a:prstGeom>
          <a:noFill/>
          <a:ln w="38100" cap="flat">
            <a:solidFill>
              <a:srgbClr val="FFFF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306716" y="2515064"/>
            <a:ext cx="3603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i="1" dirty="0">
                <a:solidFill>
                  <a:srgbClr val="FFFF00"/>
                </a:solidFill>
                <a:effectLst/>
              </a:rPr>
              <a:t>c</a:t>
            </a:r>
            <a:endParaRPr lang="en-US" altLang="zh-CN" sz="3200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3116072" y="2103589"/>
            <a:ext cx="360363" cy="584775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i="1" dirty="0">
                <a:solidFill>
                  <a:srgbClr val="00B0F0"/>
                </a:solidFill>
                <a:effectLst/>
              </a:rPr>
              <a:t>l</a:t>
            </a:r>
            <a:endParaRPr lang="en-US" altLang="zh-CN" sz="3200" i="1" dirty="0"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24633" y="757250"/>
            <a:ext cx="7770436" cy="358046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ts val="3400"/>
              </a:lnSpc>
            </a:pPr>
            <a:r>
              <a:rPr lang="zh-CN" altLang="en-US" sz="2400" i="0" dirty="0">
                <a:solidFill>
                  <a:srgbClr val="FFFF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基本事实</a:t>
            </a:r>
            <a:r>
              <a:rPr lang="en-US" altLang="zh-CN" sz="2400" i="0" dirty="0">
                <a:solidFill>
                  <a:srgbClr val="FFFF00">
                    <a:alpha val="80000"/>
                  </a:srgbClr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i="0" dirty="0">
                <a:solidFill>
                  <a:srgbClr val="FFFF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400" i="0" dirty="0">
              <a:solidFill>
                <a:srgbClr val="FFFF00">
                  <a:alpha val="80000"/>
                </a:srgb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ts val="3400"/>
              </a:lnSpc>
            </a:pPr>
            <a:r>
              <a:rPr lang="en-US" altLang="zh-CN" sz="2400" b="1" i="0" dirty="0">
                <a:solidFill>
                  <a:srgbClr val="FFFF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平行于同一条直线的两条直线平行．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ts val="3400"/>
              </a:lnSpc>
            </a:pPr>
            <a:endParaRPr lang="en-US" altLang="zh-CN" sz="2400" b="1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ts val="3400"/>
              </a:lnSpc>
            </a:pP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基本事实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表明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空间中平行于同一条直线的所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ts val="3400"/>
              </a:lnSpc>
            </a:pP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有直线都互相平行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它给出了判断空间两条直线平行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ts val="3400"/>
              </a:lnSpc>
            </a:pP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的依据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基本事实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表述的性质通常叫做平行线的传递性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ts val="3400"/>
              </a:lnSpc>
            </a:pP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9930" y="672465"/>
            <a:ext cx="7653655" cy="2625090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>
              <a:lnSpc>
                <a:spcPts val="3200"/>
              </a:lnSpc>
            </a:pPr>
            <a:r>
              <a:rPr lang="zh-CN" altLang="en-US" sz="24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例题</a:t>
            </a:r>
            <a:r>
              <a:rPr lang="en-US" altLang="zh-CN" sz="24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如图，空间四边形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ABCD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中，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分别是边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CD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中点，求证：四边形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EFGH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是平行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3200"/>
              </a:lnSpc>
            </a:pP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四边形．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ct val="150000"/>
              </a:lnSpc>
            </a:pPr>
            <a:endParaRPr lang="en-US" altLang="zh-CN" sz="28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ct val="150000"/>
              </a:lnSpc>
            </a:pPr>
            <a:endParaRPr lang="zh-CN" altLang="en-US" sz="28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3"/>
          <p:cNvSpPr txBox="1"/>
          <p:nvPr/>
        </p:nvSpPr>
        <p:spPr>
          <a:xfrm>
            <a:off x="670479" y="1931012"/>
            <a:ext cx="7233440" cy="2154436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>
              <a:lnSpc>
                <a:spcPts val="3200"/>
              </a:lnSpc>
            </a:pPr>
            <a:r>
              <a:rPr lang="zh-CN" altLang="en-US" sz="24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分析：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要证明四边形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EFGH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是平行四边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3200"/>
              </a:lnSpc>
            </a:pP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形，只需证明它的一组对边平行且相等．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3200"/>
              </a:lnSpc>
            </a:pP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EH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FG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分别是</a:t>
            </a:r>
            <a:r>
              <a:rPr lang="zh-CN" altLang="en-US" sz="240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∆</a:t>
            </a:r>
            <a:r>
              <a:rPr lang="en-US" altLang="zh-CN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ABD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∆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CBD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的中位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3200"/>
              </a:lnSpc>
            </a:pP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线，从而它们都与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BD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平行且等于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BD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3200"/>
              </a:lnSpc>
            </a:pP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一半．应用基本事实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，即可得出证明． 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5" name="组合 11"/>
          <p:cNvGrpSpPr/>
          <p:nvPr/>
        </p:nvGrpSpPr>
        <p:grpSpPr>
          <a:xfrm>
            <a:off x="5772679" y="1541698"/>
            <a:ext cx="2700975" cy="2439082"/>
            <a:chOff x="4985858" y="2545760"/>
            <a:chExt cx="2700975" cy="2439082"/>
          </a:xfrm>
        </p:grpSpPr>
        <p:pic>
          <p:nvPicPr>
            <p:cNvPr id="28" name="图片 27" descr="111.emf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156632" y="2845862"/>
              <a:ext cx="2342372" cy="196585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739014" y="2545760"/>
              <a:ext cx="209031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000" b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rPr>
                <a:t>A</a:t>
              </a:r>
              <a:endParaRPr kumimoji="0" lang="zh-CN" altLang="en-US" sz="20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85858" y="4384980"/>
              <a:ext cx="209031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0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zh-CN" altLang="en-US" sz="20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77802" y="4537380"/>
              <a:ext cx="209031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0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zh-CN" altLang="en-US" sz="20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07849" y="3806520"/>
              <a:ext cx="209031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0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kumimoji="0" lang="zh-CN" altLang="en-US" sz="20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67275" y="3230924"/>
              <a:ext cx="209031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0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kumimoji="0" lang="zh-CN" altLang="en-US" sz="20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78799" y="3588508"/>
              <a:ext cx="209031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0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kumimoji="0" lang="zh-CN" altLang="en-US" sz="20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64784" y="4011704"/>
              <a:ext cx="209031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0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kumimoji="0" lang="zh-CN" altLang="en-US" sz="20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41340" y="4574473"/>
              <a:ext cx="209031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0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kumimoji="0" lang="zh-CN" altLang="en-US" sz="20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9826" y="671929"/>
            <a:ext cx="7850507" cy="2626360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>
              <a:lnSpc>
                <a:spcPts val="3200"/>
              </a:lnSpc>
            </a:pPr>
            <a:r>
              <a:rPr lang="zh-CN" altLang="en-US" sz="24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例题</a:t>
            </a:r>
            <a:r>
              <a:rPr lang="en-US" altLang="zh-CN" sz="24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如图，空间四边形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ABCD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中，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分别</a:t>
            </a:r>
            <a:r>
              <a:rPr lang="zh-CN" altLang="en-US" sz="2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endParaRPr lang="en-US" altLang="zh-CN" sz="2400" i="0" dirty="0" smtClean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3200"/>
              </a:lnSpc>
            </a:pPr>
            <a:r>
              <a:rPr lang="zh-CN" altLang="en-US" sz="2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边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CD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中点，求证：四边形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EFGH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altLang="en-US" sz="2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平</a:t>
            </a:r>
            <a:endParaRPr lang="en-US" altLang="zh-CN" sz="2400" i="0" dirty="0" smtClean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3200"/>
              </a:lnSpc>
            </a:pPr>
            <a:r>
              <a:rPr lang="zh-CN" altLang="en-US" sz="2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行四边形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ct val="150000"/>
              </a:lnSpc>
            </a:pPr>
            <a:endParaRPr lang="en-US" altLang="zh-CN" sz="28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ct val="150000"/>
              </a:lnSpc>
            </a:pPr>
            <a:endParaRPr lang="zh-CN" altLang="en-US" sz="28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3"/>
          <p:cNvSpPr txBox="1"/>
          <p:nvPr/>
        </p:nvSpPr>
        <p:spPr>
          <a:xfrm>
            <a:off x="663586" y="1852044"/>
            <a:ext cx="7233440" cy="2616101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ts val="3600"/>
              </a:lnSpc>
            </a:pPr>
            <a:r>
              <a:rPr lang="zh-CN" altLang="zh-CN" sz="24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证明</a:t>
            </a:r>
            <a:r>
              <a:rPr lang="zh-CN" altLang="zh-CN" sz="24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连接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BD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EH</a:t>
            </a:r>
            <a:r>
              <a:rPr lang="zh-CN" altLang="zh-CN" sz="2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是Δ</a:t>
            </a:r>
            <a:r>
              <a:rPr lang="en-US" altLang="zh-CN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ABD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的中位线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endParaRPr lang="zh-CN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ts val="4000"/>
              </a:lnSpc>
            </a:pP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EH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BD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且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EH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   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BD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ts val="4000"/>
              </a:lnSpc>
            </a:pPr>
            <a:r>
              <a:rPr lang="zh-CN" altLang="zh-CN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同理</a:t>
            </a:r>
            <a:r>
              <a:rPr lang="en-US" altLang="zh-CN" sz="24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FG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BD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且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FG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   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BD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endParaRPr lang="zh-CN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ts val="4000"/>
              </a:lnSpc>
            </a:pP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EH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FG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EH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FG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ts val="4000"/>
              </a:lnSpc>
            </a:pP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四边形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FGH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平行四边形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lang="zh-CN" altLang="en-US" sz="2400" i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255092" y="2315290"/>
          <a:ext cx="2476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902" name="Equation" r:id="rId1" imgW="152400" imgH="393700" progId="Equation.DSMT4">
                  <p:embed/>
                </p:oleObj>
              </mc:Choice>
              <mc:Fallback>
                <p:oleObj name="Equation" r:id="rId1" imgW="152400" imgH="3937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092" y="2315290"/>
                        <a:ext cx="2476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609053" y="2826649"/>
          <a:ext cx="2476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903" name="Equation" r:id="rId3" imgW="152400" imgH="393700" progId="Equation.DSMT4">
                  <p:embed/>
                </p:oleObj>
              </mc:Choice>
              <mc:Fallback>
                <p:oleObj name="Equation" r:id="rId3" imgW="152400" imgH="3937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053" y="2826649"/>
                        <a:ext cx="2476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组合 25"/>
          <p:cNvGrpSpPr/>
          <p:nvPr/>
        </p:nvGrpSpPr>
        <p:grpSpPr>
          <a:xfrm>
            <a:off x="5772679" y="1541698"/>
            <a:ext cx="2700975" cy="2439082"/>
            <a:chOff x="5739014" y="1078402"/>
            <a:chExt cx="2700975" cy="2439082"/>
          </a:xfrm>
        </p:grpSpPr>
        <p:grpSp>
          <p:nvGrpSpPr>
            <p:cNvPr id="28" name="组合 11"/>
            <p:cNvGrpSpPr/>
            <p:nvPr/>
          </p:nvGrpSpPr>
          <p:grpSpPr>
            <a:xfrm>
              <a:off x="5739014" y="1078402"/>
              <a:ext cx="2700975" cy="2439082"/>
              <a:chOff x="4985858" y="2545760"/>
              <a:chExt cx="2700975" cy="2439082"/>
            </a:xfrm>
          </p:grpSpPr>
          <p:pic>
            <p:nvPicPr>
              <p:cNvPr id="31" name="图片 30" descr="111.em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156632" y="2845862"/>
                <a:ext cx="2342372" cy="1965853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5739014" y="2545760"/>
                <a:ext cx="209031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0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oefler Text"/>
                  </a:rPr>
                  <a:t>A</a:t>
                </a:r>
                <a:endParaRPr kumimoji="0" lang="zh-CN" altLang="en-US" sz="2000" b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985858" y="4384980"/>
                <a:ext cx="209031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20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kumimoji="0" lang="zh-CN" altLang="en-US" sz="2000" b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477802" y="4537380"/>
                <a:ext cx="209031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20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kumimoji="0" lang="zh-CN" altLang="en-US" sz="2000" b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107849" y="3806520"/>
                <a:ext cx="209031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20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kumimoji="0" lang="zh-CN" altLang="en-US" sz="2000" b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967275" y="3230924"/>
                <a:ext cx="209031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20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kumimoji="0" lang="zh-CN" altLang="en-US" sz="2000" b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278799" y="3588508"/>
                <a:ext cx="209031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20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kumimoji="0" lang="zh-CN" altLang="en-US" sz="2000" b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721240" y="4098792"/>
                <a:ext cx="209031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20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endParaRPr kumimoji="0" lang="zh-CN" altLang="en-US" sz="2000" b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141340" y="4574473"/>
                <a:ext cx="209031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20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kumimoji="0" lang="zh-CN" altLang="en-US" sz="2000" b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endParaRP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 flipV="1">
              <a:off x="6014199" y="2731775"/>
              <a:ext cx="688476" cy="337109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6676041" y="2657233"/>
              <a:ext cx="158330" cy="92298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ysDash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6478" y="686198"/>
            <a:ext cx="1261884" cy="523220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i="0" dirty="0">
                <a:solidFill>
                  <a:srgbClr val="FFFF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追问：</a:t>
            </a:r>
            <a:endParaRPr lang="zh-CN" altLang="en-US" sz="2800" i="0" dirty="0">
              <a:solidFill>
                <a:srgbClr val="FFFF00">
                  <a:alpha val="80000"/>
                </a:srgb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7129" y="1135678"/>
            <a:ext cx="7477572" cy="410368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在本例中，如果再加上条件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AC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BD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，那么四边形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EFGH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是什么图形？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/>
            <a:endParaRPr lang="en-US" altLang="zh-CN" sz="2800" i="0" dirty="0">
              <a:solidFill>
                <a:srgbClr val="FFFF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4000"/>
              </a:lnSpc>
            </a:pPr>
            <a:r>
              <a:rPr lang="zh-CN" altLang="en-US" sz="24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解析：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连接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AC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同理可证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EF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HG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AC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       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4000"/>
              </a:lnSpc>
            </a:pP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再由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AC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BD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可知</a:t>
            </a:r>
            <a:r>
              <a:rPr lang="en-US" altLang="zh-CN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EF</a:t>
            </a:r>
            <a:r>
              <a:rPr lang="en-US" altLang="zh-CN" sz="240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FG</a:t>
            </a:r>
            <a:r>
              <a:rPr lang="en-US" altLang="zh-CN" sz="240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GH</a:t>
            </a:r>
            <a:r>
              <a:rPr lang="en-US" altLang="zh-CN" sz="240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</a:t>
            </a:r>
            <a:r>
              <a:rPr lang="zh-CN" altLang="en-US" sz="2400" i="0" dirty="0" smtClean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4000"/>
              </a:lnSpc>
            </a:pP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因此四边形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EFGH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是菱形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lang="zh-CN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/>
            <a:endParaRPr lang="en-US" altLang="zh-CN" sz="2800" i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/>
            <a:endParaRPr lang="en-US" altLang="zh-CN" sz="2800" i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/>
            <a:endParaRPr lang="zh-CN" altLang="en-US" sz="2800" i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5390758" y="2317261"/>
          <a:ext cx="2476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11" name="Equation" r:id="rId1" imgW="152400" imgH="393700" progId="Equation.DSMT4">
                  <p:embed/>
                </p:oleObj>
              </mc:Choice>
              <mc:Fallback>
                <p:oleObj name="Equation" r:id="rId1" imgW="152400" imgH="3937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0758" y="2317261"/>
                        <a:ext cx="2476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5772679" y="1541698"/>
            <a:ext cx="2700975" cy="2439082"/>
            <a:chOff x="5907987" y="1697205"/>
            <a:chExt cx="2700975" cy="2439082"/>
          </a:xfrm>
        </p:grpSpPr>
        <p:grpSp>
          <p:nvGrpSpPr>
            <p:cNvPr id="22" name="组合 21"/>
            <p:cNvGrpSpPr/>
            <p:nvPr/>
          </p:nvGrpSpPr>
          <p:grpSpPr>
            <a:xfrm>
              <a:off x="5907987" y="1697205"/>
              <a:ext cx="2700975" cy="2439082"/>
              <a:chOff x="5739014" y="1078402"/>
              <a:chExt cx="2700975" cy="2439082"/>
            </a:xfrm>
          </p:grpSpPr>
          <p:grpSp>
            <p:nvGrpSpPr>
              <p:cNvPr id="24" name="组合 11"/>
              <p:cNvGrpSpPr/>
              <p:nvPr/>
            </p:nvGrpSpPr>
            <p:grpSpPr>
              <a:xfrm>
                <a:off x="5739014" y="1078402"/>
                <a:ext cx="2700975" cy="2439082"/>
                <a:chOff x="4985858" y="2545760"/>
                <a:chExt cx="2700975" cy="2439082"/>
              </a:xfrm>
            </p:grpSpPr>
            <p:pic>
              <p:nvPicPr>
                <p:cNvPr id="27" name="图片 26" descr="111.emf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5156632" y="2845862"/>
                  <a:ext cx="2342372" cy="1965853"/>
                </a:xfrm>
                <a:prstGeom prst="rect">
                  <a:avLst/>
                </a:prstGeom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5739014" y="2545760"/>
                  <a:ext cx="209031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2000" b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Hoefler Text"/>
                    </a:rPr>
                    <a:t>A</a:t>
                  </a:r>
                  <a:endParaRPr kumimoji="0" lang="zh-CN" altLang="en-US" sz="20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oefler Text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4985858" y="4384980"/>
                  <a:ext cx="209031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2000" dirty="0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kumimoji="0" lang="zh-CN" altLang="en-US" sz="20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oefler Text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7477802" y="4537380"/>
                  <a:ext cx="209031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2000" dirty="0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kumimoji="0" lang="zh-CN" altLang="en-US" sz="20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oefler Text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6107849" y="3806520"/>
                  <a:ext cx="209031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2000" dirty="0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kumimoji="0" lang="zh-CN" altLang="en-US" sz="20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oefler Text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967275" y="3230924"/>
                  <a:ext cx="209031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2000" dirty="0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endParaRPr kumimoji="0" lang="zh-CN" altLang="en-US" sz="20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oefler Text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278799" y="3588508"/>
                  <a:ext cx="209031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2000" dirty="0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endParaRPr kumimoji="0" lang="zh-CN" altLang="en-US" sz="20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oefler Text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721240" y="4098792"/>
                  <a:ext cx="209031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2000" dirty="0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</a:t>
                  </a:r>
                  <a:endParaRPr kumimoji="0" lang="zh-CN" altLang="en-US" sz="20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oefler Text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141340" y="4574473"/>
                  <a:ext cx="209031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2000" dirty="0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kumimoji="0" lang="zh-CN" altLang="en-US" sz="20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oefler Text"/>
                  </a:endParaRPr>
                </a:p>
              </p:txBody>
            </p:sp>
          </p:grpSp>
          <p:cxnSp>
            <p:nvCxnSpPr>
              <p:cNvPr id="25" name="直接连接符 24"/>
              <p:cNvCxnSpPr/>
              <p:nvPr/>
            </p:nvCxnSpPr>
            <p:spPr>
              <a:xfrm flipV="1">
                <a:off x="6014199" y="2731775"/>
                <a:ext cx="688476" cy="33710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" name="直接连接符 25"/>
              <p:cNvCxnSpPr/>
              <p:nvPr/>
            </p:nvCxnSpPr>
            <p:spPr>
              <a:xfrm flipV="1">
                <a:off x="6676041" y="2657233"/>
                <a:ext cx="158330" cy="9229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ysDash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23" name="直接连接符 22"/>
            <p:cNvCxnSpPr/>
            <p:nvPr/>
          </p:nvCxnSpPr>
          <p:spPr>
            <a:xfrm>
              <a:off x="6774281" y="2082583"/>
              <a:ext cx="1554697" cy="1786435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22671" y="658809"/>
            <a:ext cx="1420582" cy="584775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i="0" dirty="0">
                <a:solidFill>
                  <a:srgbClr val="FFFF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endParaRPr lang="zh-CN" altLang="en-US" sz="3200" i="0" dirty="0">
              <a:solidFill>
                <a:srgbClr val="FFFF00">
                  <a:alpha val="80000"/>
                </a:srgb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289" y="1114239"/>
            <a:ext cx="7588045" cy="133369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800" i="0" dirty="0">
                <a:solidFill>
                  <a:srgbClr val="FFFFFF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在平面内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如果一个角的两边与另一个角的两边分别对应平行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那么这两个角相等或互补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在空间中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这一结论是否仍然成立呢？</a:t>
            </a:r>
            <a:endParaRPr lang="en-US" altLang="zh-CN" sz="2400" i="0" dirty="0">
              <a:solidFill>
                <a:srgbClr val="FFFF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43439" y="2100784"/>
            <a:ext cx="2992183" cy="2398424"/>
            <a:chOff x="2814479" y="2575800"/>
            <a:chExt cx="3971088" cy="1846317"/>
          </a:xfrm>
        </p:grpSpPr>
        <p:pic>
          <p:nvPicPr>
            <p:cNvPr id="8" name="图片 7" descr="1.emf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814479" y="2748379"/>
              <a:ext cx="1588845" cy="1673738"/>
            </a:xfrm>
            <a:prstGeom prst="rect">
              <a:avLst/>
            </a:prstGeom>
          </p:spPr>
        </p:pic>
        <p:pic>
          <p:nvPicPr>
            <p:cNvPr id="9" name="图片 8" descr="2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2127" y="2872671"/>
              <a:ext cx="1536399" cy="15306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010050" y="3922319"/>
              <a:ext cx="24365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800" b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rPr>
                <a:t>A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95130" y="4012573"/>
              <a:ext cx="24365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zh-CN" altLang="en-US" sz="18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4230" y="3542728"/>
              <a:ext cx="256480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50700" y="3141829"/>
              <a:ext cx="391448" cy="2922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A′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48853" y="3169937"/>
              <a:ext cx="391448" cy="2922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B′</a:t>
              </a:r>
              <a:endParaRPr kumimoji="0" lang="zh-CN" altLang="en-US" sz="18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29613" y="2575800"/>
              <a:ext cx="408469" cy="2922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C′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0254" y="3943023"/>
              <a:ext cx="24365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800" b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rPr>
                <a:t>A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35334" y="4033277"/>
              <a:ext cx="24365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zh-CN" altLang="en-US" sz="18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64434" y="3563432"/>
              <a:ext cx="256480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95966" y="2637258"/>
              <a:ext cx="391448" cy="2922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A′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94119" y="2665365"/>
              <a:ext cx="391448" cy="2922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B′</a:t>
              </a:r>
              <a:endParaRPr kumimoji="0" lang="zh-CN" altLang="en-US" sz="18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66149" y="3278356"/>
              <a:ext cx="408469" cy="2922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C′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22671" y="658809"/>
            <a:ext cx="1420582" cy="584775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i="0" dirty="0">
                <a:solidFill>
                  <a:srgbClr val="FFFF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endParaRPr lang="zh-CN" altLang="en-US" sz="3200" i="0" dirty="0">
              <a:solidFill>
                <a:srgbClr val="FFFF00">
                  <a:alpha val="80000"/>
                </a:srgb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290" y="1101588"/>
            <a:ext cx="7588045" cy="371383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800" i="0" dirty="0">
                <a:solidFill>
                  <a:srgbClr val="FFFFFF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在平面内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如果一个角的两边与另一个角的两边分别对应平行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那么这两个角相等或互补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在空间中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这一结论是否仍然成立呢？</a:t>
            </a:r>
            <a:endParaRPr lang="en-US" altLang="zh-CN" sz="2400" i="0" dirty="0">
              <a:solidFill>
                <a:srgbClr val="FFFF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ts val="3200"/>
              </a:lnSpc>
            </a:pPr>
            <a:r>
              <a:rPr lang="zh-CN" altLang="zh-CN" sz="24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分析：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对于图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中第一种情况，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ts val="3200"/>
              </a:lnSpc>
            </a:pP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们可以构造两个全等三角形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使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ts val="3200"/>
              </a:lnSpc>
            </a:pPr>
            <a:r>
              <a:rPr lang="zh-CN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是它们的对应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ts val="3200"/>
              </a:lnSpc>
            </a:pP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角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从而证明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2400" b="1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FFFFFF"/>
                </a:outerShdw>
              </a:effectLst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664976" y="1934933"/>
            <a:ext cx="1225044" cy="2398424"/>
            <a:chOff x="2814479" y="2575800"/>
            <a:chExt cx="1625822" cy="1846317"/>
          </a:xfrm>
        </p:grpSpPr>
        <p:pic>
          <p:nvPicPr>
            <p:cNvPr id="8" name="图片 7" descr="1.emf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814479" y="2748379"/>
              <a:ext cx="1588845" cy="167373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010050" y="3922319"/>
              <a:ext cx="24365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800" b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rPr>
                <a:t>A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95130" y="4012573"/>
              <a:ext cx="24365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zh-CN" altLang="en-US" sz="18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4230" y="3542728"/>
              <a:ext cx="256480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50700" y="3141829"/>
              <a:ext cx="391448" cy="2922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A′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48853" y="3169937"/>
              <a:ext cx="391448" cy="2922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B′</a:t>
              </a:r>
              <a:endParaRPr kumimoji="0" lang="zh-CN" altLang="en-US" sz="18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29613" y="2575800"/>
              <a:ext cx="408469" cy="2922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C′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832685" y="680456"/>
            <a:ext cx="9209522" cy="89255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400" i="0" dirty="0">
                <a:solidFill>
                  <a:srgbClr val="FFFF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     证明：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如图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分别在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sz="28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的两边上截取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AE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zh-CN" altLang="en-US" sz="2400" b="1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1490" y="1791929"/>
            <a:ext cx="102657" cy="96436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5600" b="0" i="1" u="none" strike="noStrike" cap="none" spc="0" normalizeH="0" baseline="0" dirty="0">
              <a:ln>
                <a:noFill/>
              </a:ln>
              <a:solidFill>
                <a:srgbClr val="86837F">
                  <a:alpha val="80000"/>
                </a:srgbClr>
              </a:solidFill>
              <a:effectLst>
                <a:outerShdw blurRad="25400" dist="12700" dir="5400000" rotWithShape="0">
                  <a:srgbClr val="FFFFFF"/>
                </a:outerShdw>
              </a:effectLst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2912" y="1592616"/>
            <a:ext cx="3637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使得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AE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zh-CN" altLang="en-US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-1015176" y="2129076"/>
            <a:ext cx="7204216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 　连接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DD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EE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ts val="4000"/>
              </a:lnSpc>
            </a:pP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endParaRPr lang="zh-CN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ts val="4000"/>
              </a:lnSpc>
            </a:pP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四边形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ADD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是平行四边形．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ts val="4000"/>
              </a:lnSpc>
            </a:pP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DD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DD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542611" y="987472"/>
            <a:ext cx="2576556" cy="2956847"/>
            <a:chOff x="5494149" y="1245916"/>
            <a:chExt cx="2397775" cy="2420301"/>
          </a:xfrm>
        </p:grpSpPr>
        <p:pic>
          <p:nvPicPr>
            <p:cNvPr id="21" name="图片 20" descr="3.emf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494149" y="1437467"/>
              <a:ext cx="2397775" cy="222875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950054" y="3108056"/>
              <a:ext cx="24365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rPr>
                <a:t>A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62072" y="3197085"/>
              <a:ext cx="24365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95764" y="3206138"/>
              <a:ext cx="269304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92150" y="2753488"/>
              <a:ext cx="24365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64046" y="2598086"/>
              <a:ext cx="256480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86621" y="1773992"/>
              <a:ext cx="274487" cy="3107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A′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71064" y="1899233"/>
              <a:ext cx="274487" cy="3107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B′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42691" y="1899233"/>
              <a:ext cx="298355" cy="3107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D′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55876" y="1446583"/>
              <a:ext cx="274487" cy="3107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E′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28218" y="1245916"/>
              <a:ext cx="286421" cy="3107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C′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31490" y="1791929"/>
            <a:ext cx="102657" cy="96436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5600" b="0" i="1" u="none" strike="noStrike" cap="none" spc="0" normalizeH="0" baseline="0" dirty="0">
              <a:ln>
                <a:noFill/>
              </a:ln>
              <a:solidFill>
                <a:srgbClr val="86837F">
                  <a:alpha val="80000"/>
                </a:srgbClr>
              </a:solidFill>
              <a:effectLst>
                <a:outerShdw blurRad="25400" dist="12700" dir="5400000" rotWithShape="0">
                  <a:srgbClr val="FFFFFF"/>
                </a:outerShdw>
              </a:effectLst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  <p:sp>
        <p:nvSpPr>
          <p:cNvPr id="3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5542611" y="987472"/>
            <a:ext cx="2576556" cy="2956847"/>
            <a:chOff x="5494149" y="1245916"/>
            <a:chExt cx="2397775" cy="2420301"/>
          </a:xfrm>
        </p:grpSpPr>
        <p:pic>
          <p:nvPicPr>
            <p:cNvPr id="21" name="图片 20" descr="3.emf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494149" y="1437467"/>
              <a:ext cx="2397775" cy="222875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950054" y="3108056"/>
              <a:ext cx="24365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rPr>
                <a:t>A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62072" y="3197085"/>
              <a:ext cx="24365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95764" y="3206138"/>
              <a:ext cx="269304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92150" y="2753488"/>
              <a:ext cx="24365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64046" y="2598086"/>
              <a:ext cx="256480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86621" y="1773992"/>
              <a:ext cx="274487" cy="3107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A′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71064" y="1899233"/>
              <a:ext cx="274487" cy="3107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B′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42691" y="1899233"/>
              <a:ext cx="298355" cy="3107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D′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55876" y="1446583"/>
              <a:ext cx="274487" cy="3107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E′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28218" y="1245916"/>
              <a:ext cx="286421" cy="31071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C′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13339" y="868458"/>
            <a:ext cx="5064208" cy="307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同理可证 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EE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EE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ts val="3400"/>
              </a:lnSpc>
            </a:pP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DD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EE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DD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EE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四边形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DD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是平行四边形．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ts val="3400"/>
              </a:lnSpc>
            </a:pP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DE=D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en-US" altLang="zh-CN" sz="2400" i="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ts val="3400"/>
              </a:lnSpc>
            </a:pP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ADE    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en-US" altLang="zh-CN" sz="2400" i="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ts val="3400"/>
              </a:lnSpc>
            </a:pP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BAC=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en-US" altLang="zh-CN" sz="2400" i="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/>
            <a:endParaRPr lang="zh-CN" altLang="en-US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92000" y="2619426"/>
            <a:ext cx="49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0" dirty="0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华文行楷" panose="02010800040101010101" pitchFamily="2" charset="-122"/>
              </a:rPr>
              <a:t>≌</a:t>
            </a:r>
            <a:endParaRPr lang="zh-CN" altLang="en-US" sz="2400" i="0" dirty="0">
              <a:solidFill>
                <a:srgbClr val="F8F8F8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25121" y="954462"/>
            <a:ext cx="7475267" cy="3711272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altLang="zh-CN" sz="2400" i="0" dirty="0">
                <a:solidFill>
                  <a:srgbClr val="FFFFFF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在平面几何的学习中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我们研究过两条直线的位置关系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重点研究了两条直线平行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得到了这种特殊位置关系的性质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以及判定两条直线平行的定理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类似地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空间中直线、平面间的平行关系在生产和生活中有着广泛的应用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也是我们要重点研究的内容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从本节课起我们研究空间中直线、平面的平行关系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重点研究这些平行关系的判定和性质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lang="zh-CN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2146" y="722166"/>
            <a:ext cx="7475267" cy="1744067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对于图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中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第二种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情形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，将两个角中一个角的方向相反的一条边反向延长，就可以转化为第一种情况，再利用邻补角的性质，即可得到在第二种情况下，这两个角互补．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请同学们自己给出证明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lang="zh-CN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5828" y="2285560"/>
            <a:ext cx="3832244" cy="2173062"/>
            <a:chOff x="2814479" y="2559197"/>
            <a:chExt cx="3926466" cy="1862920"/>
          </a:xfrm>
        </p:grpSpPr>
        <p:pic>
          <p:nvPicPr>
            <p:cNvPr id="5" name="图片 4" descr="1.emf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814479" y="2748379"/>
              <a:ext cx="1588845" cy="1673738"/>
            </a:xfrm>
            <a:prstGeom prst="rect">
              <a:avLst/>
            </a:prstGeom>
          </p:spPr>
        </p:pic>
        <p:pic>
          <p:nvPicPr>
            <p:cNvPr id="6" name="图片 5" descr="2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2127" y="2872671"/>
              <a:ext cx="1536399" cy="153065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010050" y="3922319"/>
              <a:ext cx="24365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800" b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rPr>
                <a:t>A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95130" y="4012573"/>
              <a:ext cx="24365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zh-CN" altLang="en-US" sz="18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24230" y="3542728"/>
              <a:ext cx="256480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95321" y="3125226"/>
              <a:ext cx="302205" cy="32541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A′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93473" y="3153334"/>
              <a:ext cx="302205" cy="32541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B′</a:t>
              </a:r>
              <a:endParaRPr kumimoji="0" lang="zh-CN" altLang="en-US" sz="18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6173" y="2559197"/>
              <a:ext cx="315344" cy="32541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C′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50254" y="3943023"/>
              <a:ext cx="24365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800" b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rPr>
                <a:t>A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35334" y="4033277"/>
              <a:ext cx="24365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zh-CN" altLang="en-US" sz="18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4434" y="3563432"/>
              <a:ext cx="256480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40586" y="2620654"/>
              <a:ext cx="302205" cy="32541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A′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38740" y="2648762"/>
              <a:ext cx="302205" cy="32541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B′</a:t>
              </a:r>
              <a:endParaRPr kumimoji="0" lang="zh-CN" altLang="en-US" sz="18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12710" y="3261753"/>
              <a:ext cx="315344" cy="32541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C′</a:t>
              </a:r>
              <a:endParaRPr kumimoji="0" lang="zh-CN" altLang="en-US" sz="1800" b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1970" y="1145427"/>
            <a:ext cx="7337630" cy="2963545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>
              <a:lnSpc>
                <a:spcPct val="150000"/>
              </a:lnSpc>
            </a:pPr>
            <a:r>
              <a:rPr lang="en-US" altLang="zh-CN" sz="28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如果空间中两个角的两条边分别对应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平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行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那么这两个角相等或互补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ct val="150000"/>
              </a:lnSpc>
            </a:pP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由此可以看出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平面中的等角定理推广到空间依然成立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为我们证明空间中两角相等提供了理论依据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6723" y="84091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i="0" dirty="0">
                <a:solidFill>
                  <a:srgbClr val="FFFF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定理：</a:t>
            </a:r>
            <a:endParaRPr lang="zh-CN" altLang="en-US" sz="2800" i="0" dirty="0">
              <a:solidFill>
                <a:srgbClr val="FFFF00">
                  <a:alpha val="80000"/>
                </a:srgb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9038" y="963254"/>
            <a:ext cx="7692481" cy="3244478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>
              <a:lnSpc>
                <a:spcPts val="3500"/>
              </a:lnSpc>
            </a:pP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如果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OA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OB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，那么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AOB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endParaRPr lang="en-US" altLang="zh-CN" sz="2400" i="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 defTabSz="825500">
              <a:lnSpc>
                <a:spcPts val="3500"/>
              </a:lnSpc>
            </a:pPr>
            <a:r>
              <a:rPr lang="zh-CN" altLang="en-US" sz="2400" i="0" u="sng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3500"/>
              </a:lnSpc>
            </a:pP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若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AOB 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=30°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400" i="0" u="sng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kumimoji="0" lang="en-US" altLang="zh-CN" sz="24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  <a:p>
            <a:pPr algn="l" defTabSz="825500">
              <a:lnSpc>
                <a:spcPts val="3500"/>
              </a:lnSpc>
            </a:pP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已知角</a:t>
            </a:r>
            <a:r>
              <a:rPr lang="el-GR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和角</a:t>
            </a:r>
            <a:r>
              <a:rPr lang="el-GR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的两边分别平行且一组边方向相同，另一组边的方向相反，若</a:t>
            </a:r>
            <a:r>
              <a:rPr lang="el-GR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 45°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l-GR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400" i="0" u="sng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3500"/>
              </a:lnSpc>
            </a:pP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“一个角的两边和另一个角的两边分别平行”是“两个角相等”</a:t>
            </a:r>
            <a:r>
              <a:rPr lang="zh-CN" altLang="en-US" sz="2400" i="0" kern="1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400" i="0" u="sng" kern="1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       </a:t>
            </a:r>
            <a:r>
              <a:rPr lang="zh-CN" altLang="en-US" sz="2400" i="0" kern="1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条件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．</a:t>
            </a:r>
            <a:endParaRPr kumimoji="0" lang="en-US" altLang="zh-CN" sz="24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1221" y="63624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i="0" dirty="0" smtClean="0">
                <a:solidFill>
                  <a:srgbClr val="FFFF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例题 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填空：</a:t>
            </a:r>
            <a:endParaRPr lang="zh-CN" altLang="en-US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038" y="1427620"/>
            <a:ext cx="1641475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zh-CN" altLang="en-US" sz="24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相等或互补</a:t>
            </a:r>
            <a:endParaRPr kumimoji="0" lang="zh-CN" altLang="en-US" sz="2400" b="0" i="1" strike="noStrike" cap="none" spc="0" normalizeH="0" baseline="0" dirty="0">
              <a:ln>
                <a:noFill/>
              </a:ln>
              <a:solidFill>
                <a:srgbClr val="86837F">
                  <a:alpha val="80000"/>
                </a:srgbClr>
              </a:solidFill>
              <a:effectLst>
                <a:outerShdw blurRad="25400" dist="12700" dir="5400000" rotWithShape="0">
                  <a:srgbClr val="FFFFFF"/>
                </a:outerShdw>
              </a:effectLst>
              <a:uFillTx/>
              <a:sym typeface="Hoefler Tex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8543" y="1893675"/>
            <a:ext cx="2382813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altLang="zh-CN" sz="24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30°</a:t>
            </a:r>
            <a:r>
              <a:rPr lang="zh-CN" altLang="en-US" sz="24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  </a:t>
            </a:r>
            <a:r>
              <a:rPr lang="en-US" altLang="zh-CN" sz="24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150°</a:t>
            </a:r>
            <a:endParaRPr kumimoji="0" lang="zh-CN" altLang="en-US" sz="2400" b="0" i="1" strike="noStrike" cap="none" spc="0" normalizeH="0" baseline="0" dirty="0">
              <a:ln>
                <a:noFill/>
              </a:ln>
              <a:solidFill>
                <a:srgbClr val="86837F">
                  <a:alpha val="80000"/>
                </a:srgbClr>
              </a:solidFill>
              <a:effectLst>
                <a:outerShdw blurRad="25400" dist="12700" dir="5400000" rotWithShape="0">
                  <a:srgbClr val="FFFFFF"/>
                </a:outerShdw>
              </a:effectLst>
              <a:uFillTx/>
              <a:sym typeface="Hoefler Tex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6145" y="2789385"/>
            <a:ext cx="872034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altLang="zh-CN" sz="24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135°</a:t>
            </a:r>
            <a:endParaRPr kumimoji="0" lang="zh-CN" altLang="en-US" sz="2400" b="0" i="1" strike="noStrike" cap="none" spc="0" normalizeH="0" baseline="0" dirty="0">
              <a:ln>
                <a:noFill/>
              </a:ln>
              <a:solidFill>
                <a:srgbClr val="86837F">
                  <a:alpha val="80000"/>
                </a:srgbClr>
              </a:solidFill>
              <a:effectLst>
                <a:outerShdw blurRad="25400" dist="12700" dir="5400000" rotWithShape="0">
                  <a:srgbClr val="FFFFFF"/>
                </a:outerShdw>
              </a:effectLst>
              <a:uFillTx/>
              <a:sym typeface="Hoefler Tex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3148" y="3643297"/>
            <a:ext cx="2564806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zh-CN" altLang="en-US" sz="2400" i="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既不充分也不必要</a:t>
            </a:r>
            <a:endParaRPr kumimoji="0" lang="zh-CN" altLang="en-US" sz="2400" b="0" i="1" strike="noStrike" cap="none" spc="0" normalizeH="0" baseline="0" dirty="0">
              <a:ln>
                <a:noFill/>
              </a:ln>
              <a:solidFill>
                <a:srgbClr val="86837F">
                  <a:alpha val="80000"/>
                </a:srgbClr>
              </a:solidFill>
              <a:effectLst>
                <a:outerShdw blurRad="25400" dist="12700" dir="5400000" rotWithShape="0">
                  <a:srgbClr val="FFFFFF"/>
                </a:outerShdw>
              </a:effectLst>
              <a:uFillTx/>
              <a:sym typeface="Hoefler Tex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43267" y="73377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i="0" dirty="0">
                <a:solidFill>
                  <a:srgbClr val="FFFF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2800" i="0" dirty="0">
              <a:solidFill>
                <a:srgbClr val="FFFF00">
                  <a:alpha val="80000"/>
                </a:srgb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114800" y="2465388"/>
          <a:ext cx="914400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64" name="Equation" r:id="rId1" imgW="3048000" imgH="4572000" progId="Equation.DSMT4">
                  <p:embed/>
                </p:oleObj>
              </mc:Choice>
              <mc:Fallback>
                <p:oleObj name="Equation" r:id="rId1" imgW="3048000" imgH="4572000" progId="Equation.DSMT4">
                  <p:embed/>
                  <p:pic>
                    <p:nvPicPr>
                      <p:cNvPr id="0" name="图片 62164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2465388"/>
                        <a:ext cx="914400" cy="21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2"/>
          <p:cNvSpPr txBox="1"/>
          <p:nvPr/>
        </p:nvSpPr>
        <p:spPr>
          <a:xfrm>
            <a:off x="1141093" y="2051946"/>
            <a:ext cx="1210822" cy="706001"/>
          </a:xfrm>
          <a:prstGeom prst="rect">
            <a:avLst/>
          </a:prstGeom>
          <a:noFill/>
          <a:ln w="6350">
            <a:solidFill>
              <a:srgbClr val="FFFFFF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000" i="0" kern="10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平面内线线</a:t>
            </a:r>
            <a:r>
              <a:rPr lang="zh-CN" sz="2000" i="0" kern="10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平行</a:t>
            </a:r>
            <a:endParaRPr lang="zh-CN" sz="2000" i="0" kern="10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3"/>
          <p:cNvSpPr txBox="1"/>
          <p:nvPr/>
        </p:nvSpPr>
        <p:spPr>
          <a:xfrm>
            <a:off x="3262291" y="2063331"/>
            <a:ext cx="1202415" cy="694616"/>
          </a:xfrm>
          <a:prstGeom prst="rect">
            <a:avLst/>
          </a:prstGeom>
          <a:noFill/>
          <a:ln w="6350">
            <a:solidFill>
              <a:srgbClr val="FFFFFF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000" i="0" kern="10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空间线线</a:t>
            </a:r>
            <a:r>
              <a:rPr lang="zh-CN" sz="2000" i="0" kern="10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平行</a:t>
            </a:r>
            <a:endParaRPr lang="zh-CN" sz="2000" i="0" kern="10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2346618" y="2420883"/>
            <a:ext cx="925289" cy="5442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文本框 3"/>
          <p:cNvSpPr txBox="1"/>
          <p:nvPr/>
        </p:nvSpPr>
        <p:spPr>
          <a:xfrm>
            <a:off x="5380162" y="2224711"/>
            <a:ext cx="1202415" cy="379558"/>
          </a:xfrm>
          <a:prstGeom prst="rect">
            <a:avLst/>
          </a:prstGeom>
          <a:noFill/>
          <a:ln w="6350">
            <a:solidFill>
              <a:srgbClr val="FFFFFF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000" i="0" kern="10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等角定理</a:t>
            </a:r>
            <a:endParaRPr lang="zh-CN" sz="2000" i="0" kern="10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4459741" y="2412639"/>
            <a:ext cx="925289" cy="5442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文本框 3"/>
          <p:cNvSpPr txBox="1"/>
          <p:nvPr/>
        </p:nvSpPr>
        <p:spPr>
          <a:xfrm>
            <a:off x="4182615" y="3858824"/>
            <a:ext cx="1202415" cy="379558"/>
          </a:xfrm>
          <a:prstGeom prst="rect">
            <a:avLst/>
          </a:prstGeom>
          <a:noFill/>
          <a:ln w="6350">
            <a:solidFill>
              <a:srgbClr val="FFFFFF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000" i="0" kern="10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面面</a:t>
            </a:r>
            <a:r>
              <a:rPr lang="zh-CN" sz="2000" i="0" kern="10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平行</a:t>
            </a:r>
            <a:endParaRPr lang="zh-CN" sz="2000" i="0" kern="10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857024" y="2757947"/>
            <a:ext cx="6474" cy="543449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直接箭头连接符 12"/>
          <p:cNvCxnSpPr/>
          <p:nvPr/>
        </p:nvCxnSpPr>
        <p:spPr>
          <a:xfrm>
            <a:off x="3846075" y="1362627"/>
            <a:ext cx="9149" cy="689317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文本框 3"/>
          <p:cNvSpPr txBox="1"/>
          <p:nvPr/>
        </p:nvSpPr>
        <p:spPr>
          <a:xfrm>
            <a:off x="3244867" y="968321"/>
            <a:ext cx="1202415" cy="379558"/>
          </a:xfrm>
          <a:prstGeom prst="rect">
            <a:avLst/>
          </a:prstGeom>
          <a:noFill/>
          <a:ln w="6350">
            <a:solidFill>
              <a:srgbClr val="FFFFFF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000" i="0" kern="10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生活实例</a:t>
            </a:r>
            <a:endParaRPr lang="zh-CN" sz="2000" i="0" kern="10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3"/>
          <p:cNvSpPr txBox="1"/>
          <p:nvPr/>
        </p:nvSpPr>
        <p:spPr>
          <a:xfrm>
            <a:off x="2448452" y="3858315"/>
            <a:ext cx="1202415" cy="379558"/>
          </a:xfrm>
          <a:prstGeom prst="rect">
            <a:avLst/>
          </a:prstGeom>
          <a:noFill/>
          <a:ln w="6350">
            <a:solidFill>
              <a:srgbClr val="FFFFFF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000" i="0" kern="10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线面</a:t>
            </a:r>
            <a:r>
              <a:rPr lang="zh-CN" sz="2000" i="0" kern="10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平行</a:t>
            </a:r>
            <a:endParaRPr lang="zh-CN" sz="2000" i="0" kern="10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979174" y="3301396"/>
            <a:ext cx="1762432" cy="0"/>
          </a:xfrm>
          <a:prstGeom prst="line">
            <a:avLst/>
          </a:prstGeom>
          <a:noFill/>
          <a:ln w="19050" cap="flat">
            <a:solidFill>
              <a:srgbClr val="FFFFFF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直接箭头连接符 19"/>
          <p:cNvCxnSpPr/>
          <p:nvPr/>
        </p:nvCxnSpPr>
        <p:spPr>
          <a:xfrm>
            <a:off x="2979174" y="3296537"/>
            <a:ext cx="6474" cy="543449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直接箭头连接符 20"/>
          <p:cNvCxnSpPr/>
          <p:nvPr/>
        </p:nvCxnSpPr>
        <p:spPr>
          <a:xfrm>
            <a:off x="4732095" y="3296536"/>
            <a:ext cx="6474" cy="543449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矩形 21"/>
          <p:cNvSpPr/>
          <p:nvPr/>
        </p:nvSpPr>
        <p:spPr>
          <a:xfrm>
            <a:off x="3831730" y="1393128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i="0" dirty="0">
                <a:solidFill>
                  <a:srgbClr val="FFFF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直观感知</a:t>
            </a:r>
            <a:endParaRPr lang="en-US" altLang="zh-CN" sz="1800" i="0" dirty="0">
              <a:solidFill>
                <a:srgbClr val="FFFF00">
                  <a:alpha val="80000"/>
                </a:srgb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i="0" dirty="0">
                <a:solidFill>
                  <a:srgbClr val="FFFF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操作确认</a:t>
            </a:r>
            <a:endParaRPr lang="zh-CN" altLang="en-US" sz="1800" i="0" dirty="0">
              <a:solidFill>
                <a:srgbClr val="FFFF00">
                  <a:alpha val="80000"/>
                </a:srgb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41054" y="283487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i="0" dirty="0">
                <a:solidFill>
                  <a:srgbClr val="FFFF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应用</a:t>
            </a:r>
            <a:endParaRPr lang="zh-CN" altLang="en-US" sz="2000" i="0" dirty="0">
              <a:solidFill>
                <a:srgbClr val="FFFF00">
                  <a:alpha val="80000"/>
                </a:srgb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03901" y="2020773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i="0" dirty="0">
                <a:solidFill>
                  <a:srgbClr val="FFFF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类比</a:t>
            </a:r>
            <a:endParaRPr lang="zh-CN" altLang="en-US" sz="2000" i="0" dirty="0">
              <a:solidFill>
                <a:srgbClr val="FFFF00">
                  <a:alpha val="80000"/>
                </a:srgb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73570" y="2038400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i="0" dirty="0">
                <a:solidFill>
                  <a:srgbClr val="FFFF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推证</a:t>
            </a:r>
            <a:endParaRPr lang="zh-CN" altLang="en-US" sz="2000" i="0" dirty="0">
              <a:solidFill>
                <a:srgbClr val="FFFF00">
                  <a:alpha val="80000"/>
                </a:srgb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63824" y="1039930"/>
            <a:ext cx="7475267" cy="2872581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>
              <a:lnSpc>
                <a:spcPct val="150000"/>
              </a:lnSpc>
            </a:pP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如图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在长方体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ABCD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i="0" baseline="-25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i="0" baseline="-25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i="0" baseline="-25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400" i="0" baseline="-25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中，面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i="0" baseline="-25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i="0" baseline="-25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内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ct val="150000"/>
              </a:lnSpc>
            </a:pP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有一点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，怎样过点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画一条直线与棱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CD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平行？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ct val="150000"/>
              </a:lnSpc>
            </a:pP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ct val="150000"/>
              </a:lnSpc>
            </a:pP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ct val="150000"/>
              </a:lnSpc>
            </a:pP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6243" y="63053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i="0" dirty="0">
                <a:solidFill>
                  <a:srgbClr val="FFFF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  <a:endParaRPr lang="zh-CN" altLang="en-US" sz="2800" i="0" dirty="0">
              <a:solidFill>
                <a:srgbClr val="FFFF00">
                  <a:alpha val="80000"/>
                </a:srgb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60637" y="2070457"/>
            <a:ext cx="3080169" cy="2501257"/>
            <a:chOff x="3618763" y="2365595"/>
            <a:chExt cx="3080169" cy="2501257"/>
          </a:xfrm>
        </p:grpSpPr>
        <p:grpSp>
          <p:nvGrpSpPr>
            <p:cNvPr id="2" name="组合 1"/>
            <p:cNvGrpSpPr/>
            <p:nvPr/>
          </p:nvGrpSpPr>
          <p:grpSpPr>
            <a:xfrm>
              <a:off x="5073560" y="2567480"/>
              <a:ext cx="805840" cy="421356"/>
              <a:chOff x="8371113" y="2349938"/>
              <a:chExt cx="774205" cy="406569"/>
            </a:xfrm>
          </p:grpSpPr>
          <p:sp>
            <p:nvSpPr>
              <p:cNvPr id="32" name="文本框 2"/>
              <p:cNvSpPr txBox="1">
                <a:spLocks noChangeArrowheads="1"/>
              </p:cNvSpPr>
              <p:nvPr/>
            </p:nvSpPr>
            <p:spPr bwMode="auto">
              <a:xfrm>
                <a:off x="8371113" y="2493425"/>
                <a:ext cx="516136" cy="26308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altLang="zh-CN" sz="2000" kern="1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1800" b="1" kern="1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sz="1800" b="1" i="0" kern="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文本框 2"/>
              <p:cNvSpPr txBox="1">
                <a:spLocks noChangeArrowheads="1"/>
              </p:cNvSpPr>
              <p:nvPr/>
            </p:nvSpPr>
            <p:spPr bwMode="auto">
              <a:xfrm>
                <a:off x="8629182" y="2349938"/>
                <a:ext cx="516136" cy="26308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altLang="en-US" sz="2400" b="1" i="0" kern="1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</a:t>
                </a:r>
                <a:endParaRPr lang="zh-CN" sz="2400" b="1" i="0" kern="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3618763" y="2365595"/>
              <a:ext cx="3080169" cy="2501257"/>
              <a:chOff x="2790199" y="2175548"/>
              <a:chExt cx="2761077" cy="2378057"/>
            </a:xfrm>
          </p:grpSpPr>
          <p:sp>
            <p:nvSpPr>
              <p:cNvPr id="60" name="立方体 59"/>
              <p:cNvSpPr/>
              <p:nvPr/>
            </p:nvSpPr>
            <p:spPr>
              <a:xfrm>
                <a:off x="3091543" y="2431827"/>
                <a:ext cx="2090057" cy="1955116"/>
              </a:xfrm>
              <a:prstGeom prst="cube">
                <a:avLst/>
              </a:prstGeom>
              <a:noFill/>
              <a:ln w="19050" cap="flat">
                <a:solidFill>
                  <a:srgbClr val="FFFFFF"/>
                </a:solidFill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4400" b="0" i="0" u="none" strike="noStrike" cap="none" spc="0" normalizeH="0" baseline="0" dirty="0">
                  <a:ln>
                    <a:noFill/>
                  </a:ln>
                  <a:solidFill>
                    <a:srgbClr val="F3F1D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>
                <a:off x="3551053" y="2431827"/>
                <a:ext cx="28014" cy="1487030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dash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3106793" y="3887809"/>
                <a:ext cx="472274" cy="478964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dash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3592286" y="3897743"/>
                <a:ext cx="1578428" cy="0"/>
              </a:xfrm>
              <a:prstGeom prst="line">
                <a:avLst/>
              </a:prstGeom>
              <a:noFill/>
              <a:ln w="19050" cap="flat">
                <a:solidFill>
                  <a:srgbClr val="FFFFFF"/>
                </a:solidFill>
                <a:prstDash val="dash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65" name="文本框 506"/>
              <p:cNvSpPr txBox="1"/>
              <p:nvPr/>
            </p:nvSpPr>
            <p:spPr>
              <a:xfrm>
                <a:off x="5132176" y="3752196"/>
                <a:ext cx="419100" cy="33332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800" i="1" kern="1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</a:t>
                </a:r>
                <a:endParaRPr lang="zh-CN" sz="1800" kern="1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文本框 504"/>
              <p:cNvSpPr txBox="1"/>
              <p:nvPr/>
            </p:nvSpPr>
            <p:spPr>
              <a:xfrm>
                <a:off x="2823702" y="4220283"/>
                <a:ext cx="419100" cy="33332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800" i="1" kern="1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</a:t>
                </a:r>
                <a:endParaRPr lang="zh-CN" sz="1800" kern="1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文本框 500"/>
              <p:cNvSpPr txBox="1"/>
              <p:nvPr/>
            </p:nvSpPr>
            <p:spPr>
              <a:xfrm>
                <a:off x="4655004" y="2787907"/>
                <a:ext cx="419100" cy="33332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800" i="1" kern="1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sz="1800" i="0" kern="100" baseline="-250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sz="1800" i="0" kern="1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文本框 499"/>
              <p:cNvSpPr txBox="1"/>
              <p:nvPr/>
            </p:nvSpPr>
            <p:spPr>
              <a:xfrm>
                <a:off x="5132176" y="2200297"/>
                <a:ext cx="419100" cy="33332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800" i="1" kern="1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sz="1800" i="0" kern="100" baseline="-250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sz="1800" i="0" kern="1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文本框 492"/>
              <p:cNvSpPr txBox="1"/>
              <p:nvPr/>
            </p:nvSpPr>
            <p:spPr>
              <a:xfrm>
                <a:off x="2790199" y="2792719"/>
                <a:ext cx="419100" cy="33332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800" i="1" kern="1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en-US" sz="1800" i="0" kern="100" baseline="-250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sz="1800" i="0" kern="1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文本框 493"/>
              <p:cNvSpPr txBox="1"/>
              <p:nvPr/>
            </p:nvSpPr>
            <p:spPr>
              <a:xfrm>
                <a:off x="3244100" y="2175548"/>
                <a:ext cx="419100" cy="33332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800" i="1" kern="1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sz="1800" i="0" kern="100" baseline="-250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sz="1800" i="0" kern="1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文本框 493"/>
              <p:cNvSpPr txBox="1"/>
              <p:nvPr/>
            </p:nvSpPr>
            <p:spPr>
              <a:xfrm>
                <a:off x="3326885" y="3663803"/>
                <a:ext cx="419100" cy="33332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800" i="1" kern="1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endParaRPr lang="zh-CN" sz="1800" i="0" kern="1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文本框 500"/>
              <p:cNvSpPr txBox="1"/>
              <p:nvPr/>
            </p:nvSpPr>
            <p:spPr>
              <a:xfrm>
                <a:off x="4714656" y="4215380"/>
                <a:ext cx="419100" cy="33332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800" i="1" kern="1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endParaRPr lang="zh-CN" sz="1800" i="0" kern="1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114800" y="2465388"/>
          <a:ext cx="914400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183" name="Equation" r:id="rId1" imgW="3048000" imgH="4572000" progId="Equation.DSMT4">
                  <p:embed/>
                </p:oleObj>
              </mc:Choice>
              <mc:Fallback>
                <p:oleObj name="Equation" r:id="rId1" imgW="3048000" imgH="4572000" progId="Equation.DSMT4">
                  <p:embed/>
                  <p:pic>
                    <p:nvPicPr>
                      <p:cNvPr id="0" name="图片 61115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2465388"/>
                        <a:ext cx="914400" cy="21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007640" y="812376"/>
            <a:ext cx="7475267" cy="2318583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>
              <a:lnSpc>
                <a:spcPct val="150000"/>
              </a:lnSpc>
            </a:pP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如图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在长方体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ABCD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中，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分别是             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ct val="150000"/>
              </a:lnSpc>
            </a:pP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的中点．求证：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EF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ct val="150000"/>
              </a:lnSpc>
            </a:pP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ct val="150000"/>
              </a:lnSpc>
            </a:pP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60809" y="2000313"/>
            <a:ext cx="2634891" cy="2507215"/>
            <a:chOff x="5788364" y="2254516"/>
            <a:chExt cx="2634891" cy="2507215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6048815" y="2529456"/>
              <a:ext cx="2105681" cy="483275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6853819" y="4228971"/>
              <a:ext cx="1089073" cy="261498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dash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0" name="文本框 2"/>
            <p:cNvSpPr txBox="1">
              <a:spLocks noChangeArrowheads="1"/>
            </p:cNvSpPr>
            <p:nvPr/>
          </p:nvSpPr>
          <p:spPr bwMode="auto">
            <a:xfrm>
              <a:off x="6638831" y="4450224"/>
              <a:ext cx="226800" cy="2778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1800" kern="1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E</a:t>
              </a:r>
              <a:endParaRPr lang="zh-CN" sz="18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文本框 2"/>
            <p:cNvSpPr txBox="1">
              <a:spLocks noChangeArrowheads="1"/>
            </p:cNvSpPr>
            <p:nvPr/>
          </p:nvSpPr>
          <p:spPr bwMode="auto">
            <a:xfrm>
              <a:off x="7881884" y="4097907"/>
              <a:ext cx="226800" cy="2239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1800" kern="1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</a:t>
              </a:r>
              <a:endParaRPr lang="zh-CN" sz="1800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788364" y="2254516"/>
              <a:ext cx="2634891" cy="2507215"/>
              <a:chOff x="5788364" y="2254516"/>
              <a:chExt cx="2634891" cy="2507215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5788364" y="2531086"/>
                <a:ext cx="2351540" cy="2179115"/>
                <a:chOff x="5519898" y="1738715"/>
                <a:chExt cx="2351540" cy="2179115"/>
              </a:xfrm>
            </p:grpSpPr>
            <p:grpSp>
              <p:nvGrpSpPr>
                <p:cNvPr id="31" name="组合 30"/>
                <p:cNvGrpSpPr/>
                <p:nvPr/>
              </p:nvGrpSpPr>
              <p:grpSpPr>
                <a:xfrm>
                  <a:off x="5770302" y="1738715"/>
                  <a:ext cx="2101136" cy="1989320"/>
                  <a:chOff x="2737776" y="2459981"/>
                  <a:chExt cx="2101136" cy="1989320"/>
                </a:xfrm>
              </p:grpSpPr>
              <p:grpSp>
                <p:nvGrpSpPr>
                  <p:cNvPr id="59" name="组合 58"/>
                  <p:cNvGrpSpPr/>
                  <p:nvPr/>
                </p:nvGrpSpPr>
                <p:grpSpPr>
                  <a:xfrm>
                    <a:off x="2737776" y="2459981"/>
                    <a:ext cx="2099921" cy="1989320"/>
                    <a:chOff x="281354" y="241160"/>
                    <a:chExt cx="2100105" cy="1989574"/>
                  </a:xfrm>
                </p:grpSpPr>
                <p:sp>
                  <p:nvSpPr>
                    <p:cNvPr id="62" name="立方体 61"/>
                    <p:cNvSpPr/>
                    <p:nvPr/>
                  </p:nvSpPr>
                  <p:spPr>
                    <a:xfrm>
                      <a:off x="281354" y="241160"/>
                      <a:ext cx="2100105" cy="1989574"/>
                    </a:xfrm>
                    <a:prstGeom prst="cub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endParaRPr lang="zh-CN" altLang="en-US">
                        <a:solidFill>
                          <a:srgbClr val="FFFFFF"/>
                        </a:solidFill>
                      </a:endParaRPr>
                    </a:p>
                  </p:txBody>
                </p:sp>
                <p:cxnSp>
                  <p:nvCxnSpPr>
                    <p:cNvPr id="63" name="直接连接符 62"/>
                    <p:cNvCxnSpPr/>
                    <p:nvPr/>
                  </p:nvCxnSpPr>
                  <p:spPr>
                    <a:xfrm flipH="1">
                      <a:off x="291402" y="1708219"/>
                      <a:ext cx="502285" cy="521970"/>
                    </a:xfrm>
                    <a:prstGeom prst="line">
                      <a:avLst/>
                    </a:prstGeom>
                    <a:ln w="19050">
                      <a:solidFill>
                        <a:srgbClr val="FFFFFF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0" name="直接连接符 59"/>
                  <p:cNvCxnSpPr/>
                  <p:nvPr/>
                </p:nvCxnSpPr>
                <p:spPr>
                  <a:xfrm>
                    <a:off x="3251279" y="2459981"/>
                    <a:ext cx="0" cy="1466874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FFFFFF"/>
                    </a:solidFill>
                    <a:prstDash val="dash"/>
                    <a:miter lim="400000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61" name="直接连接符 60"/>
                  <p:cNvCxnSpPr/>
                  <p:nvPr/>
                </p:nvCxnSpPr>
                <p:spPr>
                  <a:xfrm>
                    <a:off x="3241364" y="3926855"/>
                    <a:ext cx="1597548" cy="10048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FFFFFF"/>
                    </a:solidFill>
                    <a:prstDash val="dash"/>
                    <a:miter lim="400000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sp>
              <p:nvSpPr>
                <p:cNvPr id="55" name="TextBox 54"/>
                <p:cNvSpPr txBox="1"/>
                <p:nvPr/>
              </p:nvSpPr>
              <p:spPr>
                <a:xfrm>
                  <a:off x="5519898" y="3538239"/>
                  <a:ext cx="243656" cy="3795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defTabSz="825500"/>
                  <a:r>
                    <a:rPr lang="en-US" altLang="zh-CN" sz="1800" dirty="0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kumimoji="0" lang="zh-CN" altLang="en-US" sz="1800" b="0" i="1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oefler Text"/>
                  </a:endParaRPr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5802961" y="2781439"/>
                <a:ext cx="294952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defTabSz="825500"/>
                <a:r>
                  <a:rPr lang="en-US" altLang="zh-CN" sz="1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A′</a:t>
                </a:r>
                <a:endParaRPr kumimoji="0" lang="zh-CN" altLang="en-US" sz="18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662688" y="2874330"/>
                <a:ext cx="294952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defTabSz="825500"/>
                <a:r>
                  <a:rPr lang="en-US" altLang="zh-CN" sz="1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B′</a:t>
                </a:r>
                <a:endParaRPr kumimoji="0" lang="zh-CN" altLang="en-US" sz="18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8115478" y="2369381"/>
                <a:ext cx="307777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defTabSz="825500"/>
                <a:r>
                  <a:rPr lang="en-US" altLang="zh-CN" sz="1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C′</a:t>
                </a:r>
                <a:endParaRPr kumimoji="0" lang="zh-CN" altLang="en-US" sz="18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369848" y="2254516"/>
                <a:ext cx="320601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defTabSz="825500"/>
                <a:r>
                  <a:rPr lang="en-US" altLang="zh-CN" sz="1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D′</a:t>
                </a:r>
                <a:endParaRPr kumimoji="0" lang="zh-CN" altLang="en-US" sz="18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629344" y="4382140"/>
                <a:ext cx="243656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defTabSz="825500"/>
                <a:r>
                  <a:rPr lang="en-US" altLang="zh-CN" sz="1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kumimoji="0" lang="zh-CN" altLang="en-US" sz="18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112719" y="3828926"/>
                <a:ext cx="256480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defTabSz="825500"/>
                <a:r>
                  <a:rPr lang="en-US" altLang="zh-CN" sz="1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kumimoji="0" lang="zh-CN" altLang="en-US" sz="18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315908" y="3770379"/>
                <a:ext cx="26930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defTabSz="825500"/>
                <a:r>
                  <a:rPr lang="en-US" altLang="zh-CN" sz="1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kumimoji="0" lang="zh-CN" altLang="en-US" sz="18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5622" y="1126277"/>
            <a:ext cx="7475267" cy="3244478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平面几何中判断两条直线平行的方法</a:t>
            </a:r>
            <a:endParaRPr kumimoji="0" lang="en-US" altLang="zh-CN" sz="24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  <a:p>
            <a:pPr algn="l" defTabSz="825500">
              <a:lnSpc>
                <a:spcPts val="3500"/>
              </a:lnSpc>
            </a:pP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（</a:t>
            </a: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）定义：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平面内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不相交的两条直线叫做平行线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kumimoji="0" lang="en-US" altLang="zh-CN" sz="24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  <a:p>
            <a:pPr algn="l" defTabSz="825500">
              <a:lnSpc>
                <a:spcPts val="3500"/>
              </a:lnSpc>
            </a:pP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）判定定理：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同位角相等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两直线平行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内错角相等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两直线平行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同旁内角互补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两直线平行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3500"/>
              </a:lnSpc>
            </a:pP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（</a:t>
            </a: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3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）三角形、梯形中位线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定理：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三角形的中位线平行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3500"/>
              </a:lnSpc>
            </a:pP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于第三边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并且等于第三边的一半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梯形的中位线平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3500"/>
              </a:lnSpc>
            </a:pP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行于两底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并且等于两底和的一半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kumimoji="0" lang="en-US" altLang="zh-CN" sz="24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4004" y="62453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i="0" dirty="0">
                <a:solidFill>
                  <a:srgbClr val="FFC0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知识复习</a:t>
            </a:r>
            <a:endParaRPr lang="zh-CN" altLang="en-US" sz="2800" i="0" dirty="0">
              <a:solidFill>
                <a:srgbClr val="FFC000">
                  <a:alpha val="80000"/>
                </a:srgb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5622" y="1120190"/>
            <a:ext cx="7475267" cy="3654847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平面几何中判断两条直线平行的方法</a:t>
            </a:r>
            <a:endParaRPr kumimoji="0" lang="en-US" altLang="zh-CN" sz="24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  <a:p>
            <a:pPr algn="l" defTabSz="825500">
              <a:lnSpc>
                <a:spcPts val="3500"/>
              </a:lnSpc>
            </a:pP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（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）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平行四边形、矩形、菱形、正方形性质：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如果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3500"/>
              </a:lnSpc>
            </a:pP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一个四边形是平行四边形、矩形、菱形、正方形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那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3500"/>
              </a:lnSpc>
            </a:pP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么它们的对边平行且相等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kumimoji="0" lang="en-US" altLang="zh-CN" sz="24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  <a:p>
            <a:pPr algn="l" defTabSz="825500">
              <a:lnSpc>
                <a:spcPts val="3500"/>
              </a:lnSpc>
            </a:pP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）平行的传递性：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平行于同一条直线的两条直线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3500"/>
              </a:lnSpc>
            </a:pP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平行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3500"/>
              </a:lnSpc>
            </a:pP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（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）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垂直于同一条直线的两条直线平行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等．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ts val="3200"/>
              </a:lnSpc>
            </a:pPr>
            <a:endParaRPr kumimoji="0" lang="en-US" altLang="zh-CN" sz="24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3360" y="62555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i="0" dirty="0">
                <a:solidFill>
                  <a:srgbClr val="FFC0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知识复习</a:t>
            </a:r>
            <a:endParaRPr lang="zh-CN" altLang="en-US" sz="2800" i="0" dirty="0">
              <a:solidFill>
                <a:srgbClr val="FFC000">
                  <a:alpha val="80000"/>
                </a:srgb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5982" y="1087867"/>
            <a:ext cx="7475267" cy="1302921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空间三种平行关系的定义</a:t>
            </a:r>
            <a:endParaRPr kumimoji="0" lang="en-US" altLang="zh-CN" sz="24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3355" y="62618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i="0" dirty="0">
                <a:solidFill>
                  <a:srgbClr val="FFC0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知识复习</a:t>
            </a:r>
            <a:endParaRPr lang="zh-CN" altLang="en-US" sz="2800" i="0" dirty="0">
              <a:solidFill>
                <a:srgbClr val="FFC000">
                  <a:alpha val="80000"/>
                </a:srgb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05105" y="1688089"/>
            <a:ext cx="1968650" cy="2443182"/>
            <a:chOff x="376511" y="1688089"/>
            <a:chExt cx="1968650" cy="2443182"/>
          </a:xfrm>
        </p:grpSpPr>
        <p:sp>
          <p:nvSpPr>
            <p:cNvPr id="5" name="文本框 4"/>
            <p:cNvSpPr txBox="1"/>
            <p:nvPr/>
          </p:nvSpPr>
          <p:spPr>
            <a:xfrm>
              <a:off x="376511" y="1688089"/>
              <a:ext cx="1968650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400" i="0" dirty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线线平行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 flipV="1">
              <a:off x="623943" y="2490406"/>
              <a:ext cx="1382564" cy="53249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" name="文本框 10"/>
            <p:cNvSpPr txBox="1"/>
            <p:nvPr/>
          </p:nvSpPr>
          <p:spPr>
            <a:xfrm>
              <a:off x="895484" y="3659347"/>
              <a:ext cx="992244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kumimoji="0" lang="en-US" altLang="zh-CN" sz="24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rPr>
                <a:t>a</a:t>
              </a:r>
              <a:r>
                <a:rPr lang="en-US" altLang="zh-CN" sz="240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//</a:t>
              </a:r>
              <a:r>
                <a:rPr kumimoji="0" lang="en-US" altLang="zh-CN" sz="24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rPr>
                <a:t>b</a:t>
              </a:r>
              <a:endParaRPr kumimoji="0" lang="zh-CN" alt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60607" y="2350364"/>
              <a:ext cx="992244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rPr>
                <a:t>a</a:t>
              </a:r>
              <a:endParaRPr kumimoji="0" lang="zh-CN" alt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10288" y="2835585"/>
              <a:ext cx="992244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4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zh-CN" alt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779676" y="2932733"/>
              <a:ext cx="1382564" cy="532490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7" name="组合 36"/>
          <p:cNvGrpSpPr/>
          <p:nvPr/>
        </p:nvGrpSpPr>
        <p:grpSpPr>
          <a:xfrm>
            <a:off x="5301702" y="1675768"/>
            <a:ext cx="2157360" cy="2500844"/>
            <a:chOff x="5220588" y="1675768"/>
            <a:chExt cx="2157360" cy="2500844"/>
          </a:xfrm>
        </p:grpSpPr>
        <p:sp>
          <p:nvSpPr>
            <p:cNvPr id="8" name="文本框 7"/>
            <p:cNvSpPr txBox="1"/>
            <p:nvPr/>
          </p:nvSpPr>
          <p:spPr>
            <a:xfrm>
              <a:off x="5409298" y="1675768"/>
              <a:ext cx="1968650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400" i="0" dirty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面面平行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endParaRPr>
            </a:p>
          </p:txBody>
        </p:sp>
        <p:sp>
          <p:nvSpPr>
            <p:cNvPr id="28" name="平行四边形 27"/>
            <p:cNvSpPr/>
            <p:nvPr/>
          </p:nvSpPr>
          <p:spPr>
            <a:xfrm>
              <a:off x="5469539" y="2424186"/>
              <a:ext cx="1813388" cy="471925"/>
            </a:xfrm>
            <a:prstGeom prst="parallelogram">
              <a:avLst>
                <a:gd name="adj" fmla="val 102628"/>
              </a:avLst>
            </a:prstGeom>
            <a:noFill/>
            <a:ln w="19050" cap="flat">
              <a:solidFill>
                <a:srgbClr val="FFFFFF"/>
              </a:solidFill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4400" b="0" i="0" u="none" strike="noStrike" cap="none" spc="0" normalizeH="0" baseline="0">
                <a:ln>
                  <a:noFill/>
                </a:ln>
                <a:solidFill>
                  <a:srgbClr val="F3F1D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20588" y="2555734"/>
              <a:ext cx="992244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l-GR" altLang="zh-CN" sz="20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rPr>
                <a:t>α</a:t>
              </a:r>
              <a:endParaRPr kumimoji="0" lang="zh-CN" altLang="en-US" sz="20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245780" y="3177286"/>
              <a:ext cx="992244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l-GR" altLang="zh-CN" sz="20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kumimoji="0" lang="zh-CN" altLang="en-US" sz="20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951285" y="3704688"/>
              <a:ext cx="992244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kumimoji="0" lang="el-GR" altLang="zh-CN" sz="24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rPr>
                <a:t>α</a:t>
              </a:r>
              <a:r>
                <a:rPr lang="en-US" altLang="zh-CN" sz="240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//</a:t>
              </a:r>
              <a:r>
                <a:rPr kumimoji="0" lang="el-GR" altLang="zh-CN" sz="24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rPr>
                <a:t>β</a:t>
              </a:r>
              <a:endParaRPr kumimoji="0" lang="zh-CN" alt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5469539" y="3063690"/>
              <a:ext cx="1813388" cy="471925"/>
            </a:xfrm>
            <a:prstGeom prst="parallelogram">
              <a:avLst>
                <a:gd name="adj" fmla="val 102628"/>
              </a:avLst>
            </a:prstGeom>
            <a:noFill/>
            <a:ln w="19050" cap="flat">
              <a:solidFill>
                <a:srgbClr val="FFFFFF"/>
              </a:solidFill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4400" b="0" i="0" u="none" strike="noStrike" cap="none" spc="0" normalizeH="0" baseline="0">
                <a:ln>
                  <a:noFill/>
                </a:ln>
                <a:solidFill>
                  <a:srgbClr val="F3F1D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835369" y="1688089"/>
            <a:ext cx="2074694" cy="2453940"/>
            <a:chOff x="2687889" y="1688089"/>
            <a:chExt cx="2074694" cy="2453940"/>
          </a:xfrm>
        </p:grpSpPr>
        <p:sp>
          <p:nvSpPr>
            <p:cNvPr id="7" name="文本框 6"/>
            <p:cNvSpPr txBox="1"/>
            <p:nvPr/>
          </p:nvSpPr>
          <p:spPr>
            <a:xfrm>
              <a:off x="2793933" y="1688089"/>
              <a:ext cx="1968650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400" i="0" dirty="0">
                  <a:solidFill>
                    <a:srgbClr val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线面平行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46555" y="2137800"/>
              <a:ext cx="992244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rPr>
                <a:t>a</a:t>
              </a:r>
              <a:endParaRPr kumimoji="0" lang="zh-CN" alt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3324113" y="2528045"/>
              <a:ext cx="1258644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6" name="文本框 25"/>
            <p:cNvSpPr txBox="1"/>
            <p:nvPr/>
          </p:nvSpPr>
          <p:spPr>
            <a:xfrm>
              <a:off x="2687889" y="2951575"/>
              <a:ext cx="992244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l-GR" altLang="zh-CN" sz="20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rPr>
                <a:t>α</a:t>
              </a:r>
              <a:endParaRPr kumimoji="0" lang="zh-CN" altLang="en-US" sz="20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363137" y="3670105"/>
              <a:ext cx="992244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kumimoji="0" lang="en-US" altLang="zh-CN" sz="24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rPr>
                <a:t>a</a:t>
              </a:r>
              <a:r>
                <a:rPr lang="en-US" altLang="zh-CN" sz="240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//</a:t>
              </a:r>
              <a:r>
                <a:rPr kumimoji="0" lang="el-GR" altLang="zh-CN" sz="24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rPr>
                <a:t>α</a:t>
              </a:r>
              <a:endParaRPr kumimoji="0" lang="zh-CN" alt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4" name="平行四边形 33"/>
            <p:cNvSpPr/>
            <p:nvPr/>
          </p:nvSpPr>
          <p:spPr>
            <a:xfrm>
              <a:off x="2923724" y="2827728"/>
              <a:ext cx="1813388" cy="471925"/>
            </a:xfrm>
            <a:prstGeom prst="parallelogram">
              <a:avLst>
                <a:gd name="adj" fmla="val 102628"/>
              </a:avLst>
            </a:prstGeom>
            <a:noFill/>
            <a:ln w="19050" cap="flat">
              <a:solidFill>
                <a:srgbClr val="FFFFFF"/>
              </a:solidFill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4400" b="0" i="0" u="none" strike="noStrike" cap="none" spc="0" normalizeH="0" baseline="0">
                <a:ln>
                  <a:noFill/>
                </a:ln>
                <a:solidFill>
                  <a:srgbClr val="F3F1D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0551" y="1149402"/>
            <a:ext cx="7475267" cy="3798476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基本事实</a:t>
            </a:r>
            <a:endParaRPr kumimoji="0" lang="en-US" altLang="zh-CN" sz="24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  <a:p>
            <a:pPr marL="0" marR="0" indent="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基本事实</a:t>
            </a: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　过不在一条直线上的三个点，有且只有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indent="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一个平面．“</a:t>
            </a:r>
            <a:r>
              <a:rPr lang="zh-CN" altLang="en-US" sz="24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不共线的三点确定一个平面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indent="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基本事实</a:t>
            </a:r>
            <a:r>
              <a:rPr lang="en-US" altLang="zh-CN" sz="24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　如果一条直线上的两个点在一个平面内，那么这条直线在这个平面内．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indent="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基本事实</a:t>
            </a:r>
            <a:r>
              <a:rPr lang="en-US" altLang="zh-CN" sz="24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　如果两个平面有一个公共点，那么它们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indent="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有且只有一条过该点的公共直线．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3355" y="62618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i="0" dirty="0">
                <a:solidFill>
                  <a:srgbClr val="FFC0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知识复习</a:t>
            </a:r>
            <a:endParaRPr lang="zh-CN" altLang="en-US" sz="2800" i="0" dirty="0">
              <a:solidFill>
                <a:srgbClr val="FFC000">
                  <a:alpha val="80000"/>
                </a:srgb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6705" y="1153557"/>
            <a:ext cx="7475267" cy="3244478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基本事实</a:t>
            </a:r>
            <a:endParaRPr kumimoji="0" lang="en-US" altLang="zh-CN" sz="24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  <a:p>
            <a:pPr marL="0" marR="0" indent="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　　利用基本事实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和基本事实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，再结合“两点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indent="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确定一条直线”，得到下面三个推论：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indent="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推论</a:t>
            </a: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经过一条直线和这条直线外一点，有且只</a:t>
            </a:r>
            <a:endParaRPr kumimoji="0" lang="en-US" altLang="zh-CN" sz="24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  <a:p>
            <a:pPr marL="0" marR="0" indent="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sym typeface="Hoefler Text"/>
              </a:rPr>
              <a:t>有一个平面．</a:t>
            </a:r>
            <a:endParaRPr kumimoji="0" lang="en-US" altLang="zh-CN" sz="24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  <a:p>
            <a:pPr marL="0" marR="0" indent="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推论</a:t>
            </a:r>
            <a:r>
              <a:rPr lang="en-US" altLang="zh-CN" sz="24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　经过两条相交直线，有且只有一个平面．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indent="0" algn="l" defTabSz="8255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i="0" dirty="0"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推论</a:t>
            </a:r>
            <a:r>
              <a:rPr lang="en-US" altLang="zh-CN" sz="24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　经过两条平行直线，有且只有一个平面．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3355" y="62618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i="0" dirty="0">
                <a:solidFill>
                  <a:srgbClr val="FFC0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知识复习</a:t>
            </a:r>
            <a:endParaRPr lang="zh-CN" altLang="en-US" sz="2800" i="0" dirty="0">
              <a:solidFill>
                <a:srgbClr val="FFC000">
                  <a:alpha val="80000"/>
                </a:srgb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17331" y="981112"/>
            <a:ext cx="7475267" cy="2410916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>
              <a:lnSpc>
                <a:spcPct val="150000"/>
              </a:lnSpc>
            </a:pPr>
            <a:r>
              <a:rPr lang="zh-CN" altLang="en-US" sz="28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我们知道，在同一平面内，不相交的两条直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ct val="150000"/>
              </a:lnSpc>
            </a:pP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线是平行直线，并且当两条直线都与第三条直线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ct val="150000"/>
              </a:lnSpc>
            </a:pP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平行时，这两条直线互相平行．在空间中，是否</a:t>
            </a:r>
            <a:endParaRPr lang="en-US" altLang="zh-CN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defTabSz="825500">
              <a:lnSpc>
                <a:spcPct val="150000"/>
              </a:lnSpc>
            </a:pP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也有类似的结论？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sym typeface="Hoefler Tex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57783" y="1391646"/>
            <a:ext cx="6591550" cy="923330"/>
          </a:xfrm>
          <a:prstGeom prst="rect">
            <a:avLst/>
          </a:prstGeom>
          <a:noFill/>
          <a:ln w="19050" cap="flat">
            <a:noFill/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>
              <a:lnSpc>
                <a:spcPts val="3200"/>
              </a:lnSpc>
            </a:pP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如图，在长方体</a:t>
            </a:r>
            <a:r>
              <a:rPr lang="en-US" altLang="zh-CN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ABCD</a:t>
            </a:r>
            <a:r>
              <a:rPr lang="en-US" altLang="zh-CN" sz="2400" i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zh-CN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 defTabSz="825500">
              <a:lnSpc>
                <a:spcPts val="3200"/>
              </a:lnSpc>
            </a:pP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DC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DC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平行吗？</a:t>
            </a:r>
            <a:endParaRPr lang="zh-CN" altLang="en-US" sz="2400" i="0" dirty="0"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3892" y="69019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i="0" dirty="0">
                <a:solidFill>
                  <a:srgbClr val="FFFF00">
                    <a:alpha val="80000"/>
                  </a:srgb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观察：</a:t>
            </a:r>
            <a:endParaRPr lang="zh-CN" altLang="en-US" sz="2800" i="0" dirty="0">
              <a:solidFill>
                <a:srgbClr val="FFFF00">
                  <a:alpha val="80000"/>
                </a:srgb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41710" y="2489427"/>
            <a:ext cx="62319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9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解析：</a:t>
            </a:r>
            <a:r>
              <a:rPr kumimoji="0" lang="zh-CN" altLang="zh-CN" sz="24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通过观察不难发现</a:t>
            </a:r>
            <a:r>
              <a:rPr kumimoji="0" lang="zh-CN" altLang="en-US" sz="24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两直线</a:t>
            </a:r>
            <a:r>
              <a:rPr lang="zh-CN" altLang="en-US" sz="2400" i="0" dirty="0"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平</a:t>
            </a:r>
            <a:r>
              <a:rPr kumimoji="0" lang="zh-CN" altLang="en-US" sz="24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行．</a:t>
            </a:r>
            <a:endParaRPr kumimoji="0" lang="zh-CN" altLang="zh-CN" sz="240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783956" y="1467273"/>
            <a:ext cx="2634891" cy="2507215"/>
            <a:chOff x="5788364" y="2254516"/>
            <a:chExt cx="2634891" cy="2507215"/>
          </a:xfrm>
        </p:grpSpPr>
        <p:grpSp>
          <p:nvGrpSpPr>
            <p:cNvPr id="33" name="组合 32"/>
            <p:cNvGrpSpPr/>
            <p:nvPr/>
          </p:nvGrpSpPr>
          <p:grpSpPr>
            <a:xfrm>
              <a:off x="5788364" y="2531086"/>
              <a:ext cx="2351540" cy="2179115"/>
              <a:chOff x="5519898" y="1738715"/>
              <a:chExt cx="2351540" cy="2179115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5770302" y="1738715"/>
                <a:ext cx="2101136" cy="1989320"/>
                <a:chOff x="2737776" y="2459981"/>
                <a:chExt cx="2101136" cy="1989320"/>
              </a:xfrm>
            </p:grpSpPr>
            <p:grpSp>
              <p:nvGrpSpPr>
                <p:cNvPr id="44" name="组合 43"/>
                <p:cNvGrpSpPr/>
                <p:nvPr/>
              </p:nvGrpSpPr>
              <p:grpSpPr>
                <a:xfrm>
                  <a:off x="2737776" y="2459981"/>
                  <a:ext cx="2099921" cy="1989320"/>
                  <a:chOff x="281354" y="241160"/>
                  <a:chExt cx="2100105" cy="1989574"/>
                </a:xfrm>
              </p:grpSpPr>
              <p:sp>
                <p:nvSpPr>
                  <p:cNvPr id="47" name="立方体 46"/>
                  <p:cNvSpPr/>
                  <p:nvPr/>
                </p:nvSpPr>
                <p:spPr>
                  <a:xfrm>
                    <a:off x="281354" y="241160"/>
                    <a:ext cx="2100105" cy="1989574"/>
                  </a:xfrm>
                  <a:prstGeom prst="cube">
                    <a:avLst/>
                  </a:prstGeom>
                  <a:noFill/>
                  <a:ln w="1905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48" name="直接连接符 47"/>
                  <p:cNvCxnSpPr/>
                  <p:nvPr/>
                </p:nvCxnSpPr>
                <p:spPr>
                  <a:xfrm flipH="1">
                    <a:off x="291402" y="1708219"/>
                    <a:ext cx="502285" cy="521970"/>
                  </a:xfrm>
                  <a:prstGeom prst="line">
                    <a:avLst/>
                  </a:prstGeom>
                  <a:ln w="19050">
                    <a:solidFill>
                      <a:srgbClr val="FFFFFF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5" name="直接连接符 44"/>
                <p:cNvCxnSpPr/>
                <p:nvPr/>
              </p:nvCxnSpPr>
              <p:spPr>
                <a:xfrm>
                  <a:off x="3247516" y="2459981"/>
                  <a:ext cx="0" cy="1466874"/>
                </a:xfrm>
                <a:prstGeom prst="line">
                  <a:avLst/>
                </a:prstGeom>
                <a:noFill/>
                <a:ln w="19050" cap="flat">
                  <a:solidFill>
                    <a:srgbClr val="FFFFFF"/>
                  </a:solidFill>
                  <a:prstDash val="dash"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3241364" y="3926855"/>
                  <a:ext cx="1597548" cy="10048"/>
                </a:xfrm>
                <a:prstGeom prst="line">
                  <a:avLst/>
                </a:prstGeom>
                <a:noFill/>
                <a:ln w="19050" cap="flat">
                  <a:solidFill>
                    <a:srgbClr val="FFFFFF"/>
                  </a:solidFill>
                  <a:prstDash val="dash"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43" name="TextBox 42"/>
              <p:cNvSpPr txBox="1"/>
              <p:nvPr/>
            </p:nvSpPr>
            <p:spPr>
              <a:xfrm>
                <a:off x="5519898" y="3538239"/>
                <a:ext cx="243656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defTabSz="825500"/>
                <a:r>
                  <a:rPr lang="en-US" altLang="zh-CN" sz="18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kumimoji="0" lang="zh-CN" altLang="en-US" sz="1800" b="0" i="1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802961" y="2781439"/>
              <a:ext cx="29495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A′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62688" y="2874330"/>
              <a:ext cx="29495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B′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15478" y="2369381"/>
              <a:ext cx="307777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C′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69848" y="2254516"/>
              <a:ext cx="320601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D′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29344" y="4382140"/>
              <a:ext cx="24365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112719" y="3828926"/>
              <a:ext cx="256480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15908" y="3770379"/>
              <a:ext cx="269304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defTabSz="825500"/>
              <a:r>
                <a:rPr lang="en-US" altLang="zh-CN" sz="18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kumimoji="0" lang="zh-CN" alt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theme1.xml><?xml version="1.0" encoding="utf-8"?>
<a:theme xmlns:a="http://schemas.openxmlformats.org/drawingml/2006/main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7003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6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7003"/>
              <a:lumOff val="14363"/>
            </a:schemeClr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6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2843</Words>
  <Application>WPS 演示</Application>
  <PresentationFormat>全屏显示(16:9)</PresentationFormat>
  <Paragraphs>443</Paragraphs>
  <Slides>25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Arial</vt:lpstr>
      <vt:lpstr>宋体</vt:lpstr>
      <vt:lpstr>Wingdings</vt:lpstr>
      <vt:lpstr>Hoefler Text</vt:lpstr>
      <vt:lpstr>Segoe Print</vt:lpstr>
      <vt:lpstr>Helvetica Neue</vt:lpstr>
      <vt:lpstr>Palatino</vt:lpstr>
      <vt:lpstr>Palatino Linotype</vt:lpstr>
      <vt:lpstr>黑体</vt:lpstr>
      <vt:lpstr>Times New Roman</vt:lpstr>
      <vt:lpstr>微软雅黑</vt:lpstr>
      <vt:lpstr>Arial Unicode MS</vt:lpstr>
      <vt:lpstr>华文行楷</vt:lpstr>
      <vt:lpstr>Calibri</vt:lpstr>
      <vt:lpstr>Moroccan</vt:lpstr>
      <vt:lpstr>Equation.DSMT4</vt:lpstr>
      <vt:lpstr>Equation.DSMT4</vt:lpstr>
      <vt:lpstr>Equation.DSMT4</vt:lpstr>
      <vt:lpstr>Equation.DSMT4</vt:lpstr>
      <vt:lpstr>Equation.DSMT4</vt:lpstr>
      <vt:lpstr>8.5.1直线与直线平行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《我的母亲》</dc:title>
  <dc:creator>Admin</dc:creator>
  <cp:lastModifiedBy>碧海心</cp:lastModifiedBy>
  <cp:revision>1397</cp:revision>
  <dcterms:created xsi:type="dcterms:W3CDTF">2020-02-20T11:55:00Z</dcterms:created>
  <dcterms:modified xsi:type="dcterms:W3CDTF">2025-03-19T13:21:52Z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EADD40DDDC7C450BB31850FA29271A73_12</vt:lpwstr>
  </property>
</Properties>
</file>