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49"/>
  </p:notesMasterIdLst>
  <p:sldIdLst>
    <p:sldId id="849" r:id="rId4"/>
    <p:sldId id="1087" r:id="rId5"/>
    <p:sldId id="1208" r:id="rId6"/>
    <p:sldId id="1244" r:id="rId7"/>
    <p:sldId id="1213" r:id="rId8"/>
    <p:sldId id="1214" r:id="rId9"/>
    <p:sldId id="1260" r:id="rId10"/>
    <p:sldId id="1259" r:id="rId11"/>
    <p:sldId id="1261" r:id="rId12"/>
    <p:sldId id="1217" r:id="rId13"/>
    <p:sldId id="1177" r:id="rId14"/>
    <p:sldId id="1215" r:id="rId15"/>
    <p:sldId id="1230" r:id="rId16"/>
    <p:sldId id="1178" r:id="rId17"/>
    <p:sldId id="1231" r:id="rId18"/>
    <p:sldId id="1272" r:id="rId19"/>
    <p:sldId id="1274" r:id="rId20"/>
    <p:sldId id="1275" r:id="rId21"/>
    <p:sldId id="1273" r:id="rId22"/>
    <p:sldId id="1276" r:id="rId23"/>
    <p:sldId id="1247" r:id="rId24"/>
    <p:sldId id="1248" r:id="rId25"/>
    <p:sldId id="1249" r:id="rId26"/>
    <p:sldId id="1183" r:id="rId27"/>
    <p:sldId id="1184" r:id="rId28"/>
    <p:sldId id="1185" r:id="rId29"/>
    <p:sldId id="1186" r:id="rId30"/>
    <p:sldId id="1218" r:id="rId31"/>
    <p:sldId id="1206" r:id="rId32"/>
    <p:sldId id="1189" r:id="rId33"/>
    <p:sldId id="1251" r:id="rId34"/>
    <p:sldId id="1253" r:id="rId35"/>
    <p:sldId id="1254" r:id="rId36"/>
    <p:sldId id="1256" r:id="rId37"/>
    <p:sldId id="1266" r:id="rId38"/>
    <p:sldId id="1267" r:id="rId39"/>
    <p:sldId id="1268" r:id="rId40"/>
    <p:sldId id="1269" r:id="rId41"/>
    <p:sldId id="1270" r:id="rId42"/>
    <p:sldId id="1210" r:id="rId43"/>
    <p:sldId id="1245" r:id="rId44"/>
    <p:sldId id="1264" r:id="rId45"/>
    <p:sldId id="1265" r:id="rId46"/>
    <p:sldId id="1200" r:id="rId47"/>
    <p:sldId id="1202" r:id="rId48"/>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defRPr kumimoji="0" sz="700" b="0" i="0" u="none" strike="noStrike" cap="none" spc="0" normalizeH="0" baseline="0">
        <a:ln>
          <a:noFill/>
        </a:ln>
        <a:solidFill>
          <a:srgbClr val="000000"/>
        </a:solidFill>
        <a:effectLst/>
        <a:uFillTx/>
      </a:defRPr>
    </a:defPPr>
    <a:lvl1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1pPr>
    <a:lvl2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2pPr>
    <a:lvl3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3pPr>
    <a:lvl4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4pPr>
    <a:lvl5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5pPr>
    <a:lvl6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6pPr>
    <a:lvl7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7pPr>
    <a:lvl8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8pPr>
    <a:lvl9pPr marL="0" marR="0" indent="0" algn="ctr" defTabSz="309245" rtl="0" fontAlgn="auto" latinLnBrk="0" hangingPunct="0">
      <a:lnSpc>
        <a:spcPct val="100000"/>
      </a:lnSpc>
      <a:spcBef>
        <a:spcPts val="0"/>
      </a:spcBef>
      <a:spcAft>
        <a:spcPts val="0"/>
      </a:spcAft>
      <a:buClrTx/>
      <a:buSzTx/>
      <a:buFontTx/>
      <a:buNone/>
      <a:defRPr kumimoji="0" sz="21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15:guide id="1" orient="horz" pos="1789" userDrawn="1">
          <p15:clr>
            <a:srgbClr val="A4A3A4"/>
          </p15:clr>
        </p15:guide>
        <p15:guide id="2" pos="29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liu" initials="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2C344A"/>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718" autoAdjust="0"/>
  </p:normalViewPr>
  <p:slideViewPr>
    <p:cSldViewPr snapToGrid="0" snapToObjects="1" showGuides="1">
      <p:cViewPr varScale="1">
        <p:scale>
          <a:sx n="88" d="100"/>
          <a:sy n="88" d="100"/>
        </p:scale>
        <p:origin x="792" y="78"/>
      </p:cViewPr>
      <p:guideLst>
        <p:guide orient="horz" pos="1789"/>
        <p:guide pos="2906"/>
      </p:guideLst>
    </p:cSldViewPr>
  </p:slideViewPr>
  <p:outlineViewPr>
    <p:cViewPr>
      <p:scale>
        <a:sx n="33" d="100"/>
        <a:sy n="33" d="100"/>
      </p:scale>
      <p:origin x="0" y="846"/>
    </p:cViewPr>
  </p:outlineViewPr>
  <p:notesTextViewPr>
    <p:cViewPr>
      <p:scale>
        <a:sx n="1" d="1"/>
        <a:sy n="1" d="1"/>
      </p:scale>
      <p:origin x="0" y="0"/>
    </p:cViewPr>
  </p:notesTextViewPr>
  <p:notesViewPr>
    <p:cSldViewPr snapToGrid="0" snapToObjects="1">
      <p:cViewPr varScale="1">
        <p:scale>
          <a:sx n="51" d="100"/>
          <a:sy n="51" d="100"/>
        </p:scale>
        <p:origin x="-2744" y="-84"/>
      </p:cViewPr>
      <p:guideLst>
        <p:guide orient="horz" pos="2907"/>
        <p:guide pos="218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notesMaster" Target="notesMasters/notes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381000" y="685800"/>
            <a:ext cx="6096000" cy="3429000"/>
          </a:xfrm>
          <a:prstGeom prst="rect">
            <a:avLst/>
          </a:prstGeom>
        </p:spPr>
        <p:txBody>
          <a:bodyPr/>
          <a:lstStyle/>
          <a:p/>
        </p:txBody>
      </p:sp>
      <p:sp>
        <p:nvSpPr>
          <p:cNvPr id="118" name="Shape 118"/>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171450" latinLnBrk="0">
      <a:lnSpc>
        <a:spcPct val="118000"/>
      </a:lnSpc>
      <a:defRPr sz="800">
        <a:latin typeface="+mn-lt"/>
        <a:ea typeface="+mn-ea"/>
        <a:cs typeface="+mn-cs"/>
        <a:sym typeface="Helvetica Neue"/>
      </a:defRPr>
    </a:lvl1pPr>
    <a:lvl2pPr indent="85725" defTabSz="171450" latinLnBrk="0">
      <a:lnSpc>
        <a:spcPct val="118000"/>
      </a:lnSpc>
      <a:defRPr sz="800">
        <a:latin typeface="+mn-lt"/>
        <a:ea typeface="+mn-ea"/>
        <a:cs typeface="+mn-cs"/>
        <a:sym typeface="Helvetica Neue"/>
      </a:defRPr>
    </a:lvl2pPr>
    <a:lvl3pPr indent="171450" defTabSz="171450" latinLnBrk="0">
      <a:lnSpc>
        <a:spcPct val="118000"/>
      </a:lnSpc>
      <a:defRPr sz="800">
        <a:latin typeface="+mn-lt"/>
        <a:ea typeface="+mn-ea"/>
        <a:cs typeface="+mn-cs"/>
        <a:sym typeface="Helvetica Neue"/>
      </a:defRPr>
    </a:lvl3pPr>
    <a:lvl4pPr indent="257175" defTabSz="171450" latinLnBrk="0">
      <a:lnSpc>
        <a:spcPct val="118000"/>
      </a:lnSpc>
      <a:defRPr sz="800">
        <a:latin typeface="+mn-lt"/>
        <a:ea typeface="+mn-ea"/>
        <a:cs typeface="+mn-cs"/>
        <a:sym typeface="Helvetica Neue"/>
      </a:defRPr>
    </a:lvl4pPr>
    <a:lvl5pPr indent="342900" defTabSz="171450" latinLnBrk="0">
      <a:lnSpc>
        <a:spcPct val="118000"/>
      </a:lnSpc>
      <a:defRPr sz="800">
        <a:latin typeface="+mn-lt"/>
        <a:ea typeface="+mn-ea"/>
        <a:cs typeface="+mn-cs"/>
        <a:sym typeface="Helvetica Neue"/>
      </a:defRPr>
    </a:lvl5pPr>
    <a:lvl6pPr indent="428625" defTabSz="171450" latinLnBrk="0">
      <a:lnSpc>
        <a:spcPct val="118000"/>
      </a:lnSpc>
      <a:defRPr sz="800">
        <a:latin typeface="+mn-lt"/>
        <a:ea typeface="+mn-ea"/>
        <a:cs typeface="+mn-cs"/>
        <a:sym typeface="Helvetica Neue"/>
      </a:defRPr>
    </a:lvl6pPr>
    <a:lvl7pPr indent="514350" defTabSz="171450" latinLnBrk="0">
      <a:lnSpc>
        <a:spcPct val="118000"/>
      </a:lnSpc>
      <a:defRPr sz="800">
        <a:latin typeface="+mn-lt"/>
        <a:ea typeface="+mn-ea"/>
        <a:cs typeface="+mn-cs"/>
        <a:sym typeface="Helvetica Neue"/>
      </a:defRPr>
    </a:lvl7pPr>
    <a:lvl8pPr indent="600075" defTabSz="171450" latinLnBrk="0">
      <a:lnSpc>
        <a:spcPct val="118000"/>
      </a:lnSpc>
      <a:defRPr sz="800">
        <a:latin typeface="+mn-lt"/>
        <a:ea typeface="+mn-ea"/>
        <a:cs typeface="+mn-cs"/>
        <a:sym typeface="Helvetica Neue"/>
      </a:defRPr>
    </a:lvl8pPr>
    <a:lvl9pPr indent="685800" defTabSz="171450" latinLnBrk="0">
      <a:lnSpc>
        <a:spcPct val="118000"/>
      </a:lnSpc>
      <a:defRPr sz="8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2" name="标题文本"/>
          <p:cNvSpPr txBox="1">
            <a:spLocks noGrp="1"/>
          </p:cNvSpPr>
          <p:nvPr>
            <p:ph type="title" hasCustomPrompt="1"/>
          </p:nvPr>
        </p:nvSpPr>
        <p:spPr>
          <a:xfrm>
            <a:off x="1295400" y="1200150"/>
            <a:ext cx="6553200" cy="1485900"/>
          </a:xfrm>
          <a:prstGeom prst="rect">
            <a:avLst/>
          </a:prstGeom>
        </p:spPr>
        <p:txBody>
          <a:bodyPr anchor="b"/>
          <a:lstStyle>
            <a:lvl1pPr>
              <a:defRPr sz="4000">
                <a:solidFill>
                  <a:srgbClr val="FFFF00"/>
                </a:solidFill>
                <a:effectLst>
                  <a:outerShdw blurRad="25400" dist="25400" dir="16200000" rotWithShape="0">
                    <a:srgbClr val="000000">
                      <a:alpha val="34000"/>
                    </a:srgbClr>
                  </a:outerShdw>
                </a:effectLst>
                <a:latin typeface="黑体" panose="02010609060101010101" pitchFamily="49" charset="-122"/>
                <a:ea typeface="黑体" panose="02010609060101010101" pitchFamily="49" charset="-122"/>
              </a:defRPr>
            </a:lvl1pPr>
          </a:lstStyle>
          <a:p>
            <a:r>
              <a:rPr dirty="0" err="1"/>
              <a:t>标题文本</a:t>
            </a:r>
            <a:endParaRPr dirty="0"/>
          </a:p>
        </p:txBody>
      </p:sp>
      <p:sp>
        <p:nvSpPr>
          <p:cNvPr id="13" name="正文级别 1…"/>
          <p:cNvSpPr txBox="1">
            <a:spLocks noGrp="1"/>
          </p:cNvSpPr>
          <p:nvPr>
            <p:ph type="body" sz="quarter" idx="1" hasCustomPrompt="1"/>
          </p:nvPr>
        </p:nvSpPr>
        <p:spPr>
          <a:xfrm>
            <a:off x="1295400" y="3114675"/>
            <a:ext cx="6553200" cy="742950"/>
          </a:xfrm>
          <a:prstGeom prst="rect">
            <a:avLst/>
          </a:prstGeom>
        </p:spPr>
        <p:txBody>
          <a:bodyPr anchor="t"/>
          <a:lstStyle>
            <a:lvl1pPr marL="0" indent="0" algn="ctr">
              <a:spcBef>
                <a:spcPts val="0"/>
              </a:spcBef>
              <a:buSzTx/>
              <a:buNone/>
              <a:defRPr sz="1700" i="0">
                <a:solidFill>
                  <a:srgbClr val="FFFF00"/>
                </a:solidFill>
                <a:effectLst>
                  <a:outerShdw blurRad="25400" dist="12700" dir="16200000" rotWithShape="0">
                    <a:srgbClr val="000000">
                      <a:alpha val="48000"/>
                    </a:srgbClr>
                  </a:outerShdw>
                </a:effectLst>
                <a:latin typeface="黑体" panose="02010609060101010101" pitchFamily="49" charset="-122"/>
                <a:ea typeface="黑体" panose="02010609060101010101" pitchFamily="49" charset="-122"/>
                <a:cs typeface="+mn-cs"/>
                <a:sym typeface="Helvetica Neue"/>
              </a:defRPr>
            </a:lvl1pPr>
            <a:lvl2pPr marL="0" indent="0" algn="ctr">
              <a:spcBef>
                <a:spcPts val="0"/>
              </a:spcBef>
              <a:buSzTx/>
              <a:buNone/>
              <a:defRPr sz="1700" i="0">
                <a:solidFill>
                  <a:srgbClr val="FFFF00"/>
                </a:solidFill>
                <a:effectLst>
                  <a:outerShdw blurRad="25400" dist="12700" dir="16200000" rotWithShape="0">
                    <a:srgbClr val="000000">
                      <a:alpha val="48000"/>
                    </a:srgbClr>
                  </a:outerShdw>
                </a:effectLst>
                <a:latin typeface="黑体" panose="02010609060101010101" pitchFamily="49" charset="-122"/>
                <a:ea typeface="黑体" panose="02010609060101010101" pitchFamily="49" charset="-122"/>
                <a:cs typeface="+mn-cs"/>
                <a:sym typeface="Helvetica Neue"/>
              </a:defRPr>
            </a:lvl2pPr>
            <a:lvl3pPr marL="0" indent="0" algn="ctr">
              <a:spcBef>
                <a:spcPts val="0"/>
              </a:spcBef>
              <a:buSzTx/>
              <a:buNone/>
              <a:defRPr sz="1700" i="0">
                <a:solidFill>
                  <a:srgbClr val="FFFF00"/>
                </a:solidFill>
                <a:effectLst>
                  <a:outerShdw blurRad="25400" dist="12700" dir="16200000" rotWithShape="0">
                    <a:srgbClr val="000000">
                      <a:alpha val="48000"/>
                    </a:srgbClr>
                  </a:outerShdw>
                </a:effectLst>
                <a:latin typeface="黑体" panose="02010609060101010101" pitchFamily="49" charset="-122"/>
                <a:ea typeface="黑体" panose="02010609060101010101" pitchFamily="49" charset="-122"/>
                <a:cs typeface="+mn-cs"/>
                <a:sym typeface="Helvetica Neue"/>
              </a:defRPr>
            </a:lvl3pPr>
            <a:lvl4pPr marL="0" indent="0" algn="ctr">
              <a:spcBef>
                <a:spcPts val="0"/>
              </a:spcBef>
              <a:buSzTx/>
              <a:buNone/>
              <a:defRPr sz="1700" i="0">
                <a:solidFill>
                  <a:srgbClr val="FFFF00"/>
                </a:solidFill>
                <a:effectLst>
                  <a:outerShdw blurRad="25400" dist="12700" dir="16200000" rotWithShape="0">
                    <a:srgbClr val="000000">
                      <a:alpha val="48000"/>
                    </a:srgbClr>
                  </a:outerShdw>
                </a:effectLst>
                <a:latin typeface="黑体" panose="02010609060101010101" pitchFamily="49" charset="-122"/>
                <a:ea typeface="黑体" panose="02010609060101010101" pitchFamily="49" charset="-122"/>
                <a:cs typeface="+mn-cs"/>
                <a:sym typeface="Helvetica Neue"/>
              </a:defRPr>
            </a:lvl4pPr>
            <a:lvl5pPr marL="0" indent="0" algn="ctr">
              <a:spcBef>
                <a:spcPts val="0"/>
              </a:spcBef>
              <a:buSzTx/>
              <a:buNone/>
              <a:defRPr sz="1700" i="0">
                <a:solidFill>
                  <a:srgbClr val="FFFF00"/>
                </a:solidFill>
                <a:effectLst>
                  <a:outerShdw blurRad="25400" dist="12700" dir="16200000" rotWithShape="0">
                    <a:srgbClr val="000000">
                      <a:alpha val="48000"/>
                    </a:srgbClr>
                  </a:outerShdw>
                </a:effectLst>
                <a:latin typeface="黑体" panose="02010609060101010101" pitchFamily="49" charset="-122"/>
                <a:ea typeface="黑体" panose="02010609060101010101" pitchFamily="49" charset="-122"/>
                <a:cs typeface="+mn-cs"/>
                <a:sym typeface="Helvetica Neue"/>
              </a:defRPr>
            </a:lvl5pPr>
          </a:lstStyle>
          <a:p>
            <a:r>
              <a:rPr dirty="0" err="1"/>
              <a:t>正文级别</a:t>
            </a:r>
            <a:r>
              <a:rPr dirty="0"/>
              <a:t> 1</a:t>
            </a:r>
            <a:endParaRPr dirty="0"/>
          </a:p>
          <a:p>
            <a:pPr lvl="1"/>
            <a:r>
              <a:rPr dirty="0" err="1"/>
              <a:t>正文级别</a:t>
            </a:r>
            <a:r>
              <a:rPr dirty="0"/>
              <a:t> 2</a:t>
            </a:r>
            <a:endParaRPr dirty="0"/>
          </a:p>
          <a:p>
            <a:pPr lvl="2"/>
            <a:r>
              <a:rPr dirty="0" err="1"/>
              <a:t>正文级别</a:t>
            </a:r>
            <a:r>
              <a:rPr dirty="0"/>
              <a:t> 3</a:t>
            </a:r>
            <a:endParaRPr dirty="0"/>
          </a:p>
          <a:p>
            <a:pPr lvl="3"/>
            <a:r>
              <a:rPr dirty="0" err="1"/>
              <a:t>正文级别</a:t>
            </a:r>
            <a:r>
              <a:rPr dirty="0"/>
              <a:t> 4</a:t>
            </a:r>
            <a:endParaRPr dirty="0"/>
          </a:p>
          <a:p>
            <a:pPr lvl="4"/>
            <a:r>
              <a:rPr dirty="0" err="1"/>
              <a:t>正文级别</a:t>
            </a:r>
            <a:r>
              <a:rPr dirty="0"/>
              <a:t> 5</a:t>
            </a:r>
            <a:endParaRPr dirty="0"/>
          </a:p>
        </p:txBody>
      </p:sp>
      <p:sp>
        <p:nvSpPr>
          <p:cNvPr id="14" name="幻灯片编号"/>
          <p:cNvSpPr txBox="1">
            <a:spLocks noGrp="1"/>
          </p:cNvSpPr>
          <p:nvPr>
            <p:ph type="sldNum" sz="quarter" idx="2"/>
          </p:nvPr>
        </p:nvSpPr>
        <p:spPr>
          <a:xfrm>
            <a:off x="4485392" y="4966908"/>
            <a:ext cx="182742" cy="176972"/>
          </a:xfrm>
          <a:prstGeom prst="rect">
            <a:avLst/>
          </a:prstGeom>
        </p:spPr>
        <p:txBody>
          <a:bodyPr/>
          <a:lstStyle>
            <a:lvl1pPr>
              <a:defRPr i="1">
                <a:solidFill>
                  <a:srgbClr val="F4E1B9"/>
                </a:solidFill>
              </a:defRPr>
            </a:lvl1p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与项目符号">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7" name="标题文本"/>
          <p:cNvSpPr txBox="1">
            <a:spLocks noGrp="1"/>
          </p:cNvSpPr>
          <p:nvPr>
            <p:ph type="title" hasCustomPrompt="1"/>
          </p:nvPr>
        </p:nvSpPr>
        <p:spPr>
          <a:xfrm>
            <a:off x="895356" y="752476"/>
            <a:ext cx="7358063" cy="871538"/>
          </a:xfrm>
          <a:prstGeom prst="rect">
            <a:avLst/>
          </a:prstGeom>
        </p:spPr>
        <p:txBody>
          <a:bodyPr>
            <a:normAutofit/>
          </a:bodyPr>
          <a:lstStyle>
            <a:lvl1pPr>
              <a:defRPr sz="3200">
                <a:solidFill>
                  <a:srgbClr val="FFFF00"/>
                </a:solidFill>
                <a:latin typeface="黑体" panose="02010609060101010101" pitchFamily="49" charset="-122"/>
                <a:ea typeface="黑体" panose="02010609060101010101" pitchFamily="49" charset="-122"/>
              </a:defRPr>
            </a:lvl1pPr>
          </a:lstStyle>
          <a:p>
            <a:r>
              <a:rPr dirty="0" err="1"/>
              <a:t>标题文本</a:t>
            </a:r>
            <a:endParaRPr dirty="0"/>
          </a:p>
        </p:txBody>
      </p:sp>
      <p:sp>
        <p:nvSpPr>
          <p:cNvPr id="58" name="正文级别 1…"/>
          <p:cNvSpPr txBox="1">
            <a:spLocks noGrp="1"/>
          </p:cNvSpPr>
          <p:nvPr>
            <p:ph type="body" idx="1" hasCustomPrompt="1"/>
          </p:nvPr>
        </p:nvSpPr>
        <p:spPr>
          <a:xfrm>
            <a:off x="895356" y="1624014"/>
            <a:ext cx="7358063" cy="2962275"/>
          </a:xfrm>
          <a:prstGeom prst="rect">
            <a:avLst/>
          </a:prstGeom>
        </p:spPr>
        <p:txBody>
          <a:bodyPr/>
          <a:lstStyle>
            <a:lvl1pPr marL="219075" indent="-219075">
              <a:spcBef>
                <a:spcPts val="1465"/>
              </a:spcBef>
              <a:buBlip>
                <a:blip r:embed="rId3"/>
              </a:buBlip>
              <a:defRPr sz="1900" i="0">
                <a:solidFill>
                  <a:srgbClr val="FFFF00"/>
                </a:solidFill>
                <a:latin typeface="黑体" panose="02010609060101010101" pitchFamily="49" charset="-122"/>
                <a:ea typeface="黑体" panose="02010609060101010101" pitchFamily="49" charset="-122"/>
              </a:defRPr>
            </a:lvl1pPr>
            <a:lvl2pPr marL="438150" indent="-219075">
              <a:spcBef>
                <a:spcPts val="1465"/>
              </a:spcBef>
              <a:buBlip>
                <a:blip r:embed="rId3"/>
              </a:buBlip>
              <a:defRPr sz="1900" i="0">
                <a:solidFill>
                  <a:srgbClr val="FFFF00"/>
                </a:solidFill>
                <a:latin typeface="黑体" panose="02010609060101010101" pitchFamily="49" charset="-122"/>
                <a:ea typeface="黑体" panose="02010609060101010101" pitchFamily="49" charset="-122"/>
              </a:defRPr>
            </a:lvl2pPr>
            <a:lvl3pPr marL="657225" indent="-219075">
              <a:spcBef>
                <a:spcPts val="1465"/>
              </a:spcBef>
              <a:buBlip>
                <a:blip r:embed="rId3"/>
              </a:buBlip>
              <a:defRPr sz="1900" i="0">
                <a:solidFill>
                  <a:srgbClr val="FFFF00"/>
                </a:solidFill>
                <a:latin typeface="黑体" panose="02010609060101010101" pitchFamily="49" charset="-122"/>
                <a:ea typeface="黑体" panose="02010609060101010101" pitchFamily="49" charset="-122"/>
              </a:defRPr>
            </a:lvl3pPr>
            <a:lvl4pPr marL="876300" indent="-219075">
              <a:spcBef>
                <a:spcPts val="1465"/>
              </a:spcBef>
              <a:buBlip>
                <a:blip r:embed="rId3"/>
              </a:buBlip>
              <a:defRPr sz="1900" i="0">
                <a:solidFill>
                  <a:srgbClr val="FFFF00"/>
                </a:solidFill>
                <a:latin typeface="黑体" panose="02010609060101010101" pitchFamily="49" charset="-122"/>
                <a:ea typeface="黑体" panose="02010609060101010101" pitchFamily="49" charset="-122"/>
              </a:defRPr>
            </a:lvl4pPr>
            <a:lvl5pPr marL="1095375" indent="-219075">
              <a:spcBef>
                <a:spcPts val="1465"/>
              </a:spcBef>
              <a:buBlip>
                <a:blip r:embed="rId3"/>
              </a:buBlip>
              <a:defRPr sz="1900" i="0">
                <a:solidFill>
                  <a:srgbClr val="FFFF00"/>
                </a:solidFill>
                <a:latin typeface="黑体" panose="02010609060101010101" pitchFamily="49" charset="-122"/>
                <a:ea typeface="黑体" panose="02010609060101010101" pitchFamily="49" charset="-122"/>
              </a:defRPr>
            </a:lvl5pPr>
          </a:lstStyle>
          <a:p>
            <a:r>
              <a:rPr dirty="0" err="1"/>
              <a:t>正文级别</a:t>
            </a:r>
            <a:r>
              <a:rPr dirty="0"/>
              <a:t> 1</a:t>
            </a:r>
            <a:endParaRPr dirty="0"/>
          </a:p>
          <a:p>
            <a:pPr lvl="1"/>
            <a:r>
              <a:rPr dirty="0" err="1"/>
              <a:t>正文级别</a:t>
            </a:r>
            <a:r>
              <a:rPr dirty="0"/>
              <a:t> 2</a:t>
            </a:r>
            <a:endParaRPr dirty="0"/>
          </a:p>
          <a:p>
            <a:pPr lvl="2"/>
            <a:r>
              <a:rPr dirty="0" err="1"/>
              <a:t>正文级别</a:t>
            </a:r>
            <a:r>
              <a:rPr dirty="0"/>
              <a:t> 3</a:t>
            </a:r>
            <a:endParaRPr dirty="0"/>
          </a:p>
          <a:p>
            <a:pPr lvl="3"/>
            <a:r>
              <a:rPr dirty="0" err="1"/>
              <a:t>正文级别</a:t>
            </a:r>
            <a:r>
              <a:rPr dirty="0"/>
              <a:t> 4</a:t>
            </a:r>
            <a:endParaRPr dirty="0"/>
          </a:p>
          <a:p>
            <a:pPr lvl="4"/>
            <a:r>
              <a:rPr dirty="0" err="1"/>
              <a:t>正文级别</a:t>
            </a:r>
            <a:r>
              <a:rPr dirty="0"/>
              <a:t> 5</a:t>
            </a:r>
            <a:endParaRPr dirty="0"/>
          </a:p>
        </p:txBody>
      </p:sp>
      <p:sp>
        <p:nvSpPr>
          <p:cNvPr id="5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p>
            <a:fld id="{86CB4B4D-7CA3-9044-876B-883B54F8677D}" type="slidenum">
              <a:rPr lang="en-US" altLang="zh-CN" smtClean="0"/>
            </a:fld>
            <a:endParaRPr lang="en-US" altLang="zh-C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218EA71-3B97-4974-9FA2-257D8F5C05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2EC66F2-C5C7-4F65-BC24-837CC30DE96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png"/><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3" Type="http://schemas.openxmlformats.org/officeDocument/2006/relationships/theme" Target="../theme/theme2.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pic>
        <p:nvPicPr>
          <p:cNvPr id="6" name="图片 5" descr="图片3"/>
          <p:cNvPicPr>
            <a:picLocks noChangeAspect="1"/>
          </p:cNvPicPr>
          <p:nvPr userDrawn="1"/>
        </p:nvPicPr>
        <p:blipFill>
          <a:blip r:embed="rId6" cstate="print"/>
          <a:stretch>
            <a:fillRect/>
          </a:stretch>
        </p:blipFill>
        <p:spPr>
          <a:xfrm>
            <a:off x="0" y="0"/>
            <a:ext cx="9150350" cy="5147310"/>
          </a:xfrm>
          <a:prstGeom prst="rect">
            <a:avLst/>
          </a:prstGeom>
        </p:spPr>
      </p:pic>
      <p:sp>
        <p:nvSpPr>
          <p:cNvPr id="2" name="正文级别 1…"/>
          <p:cNvSpPr txBox="1">
            <a:spLocks noGrp="1"/>
          </p:cNvSpPr>
          <p:nvPr>
            <p:ph type="body" idx="1"/>
          </p:nvPr>
        </p:nvSpPr>
        <p:spPr>
          <a:xfrm>
            <a:off x="895356" y="485775"/>
            <a:ext cx="7358063" cy="4171950"/>
          </a:xfrm>
          <a:prstGeom prst="rect">
            <a:avLst/>
          </a:prstGeom>
          <a:ln w="12700">
            <a:miter lim="400000"/>
          </a:ln>
        </p:spPr>
        <p:txBody>
          <a:bodyPr lIns="19050" tIns="19050" rIns="19050" bIns="19050" anchor="ctr">
            <a:normAutofit/>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r>
              <a:rPr dirty="0" err="1"/>
              <a:t>正文级别</a:t>
            </a:r>
            <a:r>
              <a:rPr dirty="0"/>
              <a:t> 1</a:t>
            </a:r>
            <a:endParaRPr dirty="0"/>
          </a:p>
          <a:p>
            <a:pPr lvl="1"/>
            <a:r>
              <a:rPr dirty="0" err="1"/>
              <a:t>正文级别</a:t>
            </a:r>
            <a:r>
              <a:rPr dirty="0"/>
              <a:t> 2</a:t>
            </a:r>
            <a:endParaRPr dirty="0"/>
          </a:p>
          <a:p>
            <a:pPr lvl="2"/>
            <a:r>
              <a:rPr dirty="0" err="1"/>
              <a:t>正文级别</a:t>
            </a:r>
            <a:r>
              <a:rPr dirty="0"/>
              <a:t> 3</a:t>
            </a:r>
            <a:endParaRPr dirty="0"/>
          </a:p>
          <a:p>
            <a:pPr lvl="3"/>
            <a:r>
              <a:rPr dirty="0" err="1"/>
              <a:t>正文级别</a:t>
            </a:r>
            <a:r>
              <a:rPr dirty="0"/>
              <a:t> 4</a:t>
            </a:r>
            <a:endParaRPr dirty="0"/>
          </a:p>
          <a:p>
            <a:pPr lvl="4"/>
            <a:r>
              <a:rPr dirty="0" err="1"/>
              <a:t>正文级别</a:t>
            </a:r>
            <a:r>
              <a:rPr dirty="0"/>
              <a:t> 5</a:t>
            </a:r>
            <a:endParaRPr dirty="0"/>
          </a:p>
        </p:txBody>
      </p:sp>
      <p:sp>
        <p:nvSpPr>
          <p:cNvPr id="3" name="标题文本"/>
          <p:cNvSpPr txBox="1">
            <a:spLocks noGrp="1"/>
          </p:cNvSpPr>
          <p:nvPr>
            <p:ph type="title"/>
          </p:nvPr>
        </p:nvSpPr>
        <p:spPr>
          <a:xfrm>
            <a:off x="895356" y="447676"/>
            <a:ext cx="7358063" cy="871538"/>
          </a:xfrm>
          <a:prstGeom prst="rect">
            <a:avLst/>
          </a:prstGeom>
          <a:ln w="12700">
            <a:miter lim="400000"/>
          </a:ln>
        </p:spPr>
        <p:txBody>
          <a:bodyPr lIns="19050" tIns="19050" rIns="19050" bIns="19050" anchor="ctr">
            <a:normAutofit/>
          </a:bodyPr>
          <a:lstStyle/>
          <a:p>
            <a:r>
              <a:rPr dirty="0" err="1"/>
              <a:t>标题文本</a:t>
            </a:r>
            <a:endParaRPr dirty="0"/>
          </a:p>
        </p:txBody>
      </p:sp>
      <p:sp>
        <p:nvSpPr>
          <p:cNvPr id="4" name="幻灯片编号"/>
          <p:cNvSpPr txBox="1">
            <a:spLocks noGrp="1"/>
          </p:cNvSpPr>
          <p:nvPr>
            <p:ph type="sldNum" sz="quarter" idx="2"/>
          </p:nvPr>
        </p:nvSpPr>
        <p:spPr>
          <a:xfrm>
            <a:off x="4485392" y="4969290"/>
            <a:ext cx="182742" cy="176972"/>
          </a:xfrm>
          <a:prstGeom prst="rect">
            <a:avLst/>
          </a:prstGeom>
          <a:ln w="12700">
            <a:miter lim="400000"/>
          </a:ln>
        </p:spPr>
        <p:txBody>
          <a:bodyPr wrap="none" lIns="19050" tIns="19050" rIns="19050" bIns="19050" anchor="ctr">
            <a:spAutoFit/>
          </a:bodyPr>
          <a:lstStyle>
            <a:lvl1pPr>
              <a:defRPr sz="900" b="1" i="0">
                <a:solidFill>
                  <a:srgbClr val="F3F1DF"/>
                </a:solidFill>
                <a:effectLst>
                  <a:outerShdw blurRad="25400" dist="12700" dir="16200000" rotWithShape="0">
                    <a:srgbClr val="000000">
                      <a:alpha val="80000"/>
                    </a:srgbClr>
                  </a:outerShdw>
                </a:effectLst>
                <a:latin typeface="Palatino"/>
                <a:ea typeface="Palatino"/>
                <a:cs typeface="Palatino"/>
                <a:sym typeface="Palatino"/>
              </a:defRPr>
            </a:lvl1pPr>
          </a:lstStyle>
          <a:p>
            <a:fld id="{86CB4B4D-7CA3-9044-876B-883B54F8677D}" type="slidenum">
              <a:rPr/>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309245" rtl="0" latinLnBrk="0">
        <a:lnSpc>
          <a:spcPct val="100000"/>
        </a:lnSpc>
        <a:spcBef>
          <a:spcPts val="0"/>
        </a:spcBef>
        <a:spcAft>
          <a:spcPts val="0"/>
        </a:spcAft>
        <a:buClrTx/>
        <a:buSzTx/>
        <a:buFontTx/>
        <a:buNone/>
        <a:defRPr sz="3200" b="0" i="0" u="none" strike="noStrike" cap="none" spc="0" baseline="0">
          <a:solidFill>
            <a:srgbClr val="FFFF00"/>
          </a:solidFill>
          <a:effectLst>
            <a:outerShdw blurRad="12700" dist="12700" dir="16200000" rotWithShape="0">
              <a:srgbClr val="000000">
                <a:alpha val="50000"/>
              </a:srgbClr>
            </a:outerShdw>
          </a:effectLst>
          <a:uFillTx/>
          <a:latin typeface="黑体" panose="02010609060101010101" pitchFamily="49" charset="-122"/>
          <a:ea typeface="黑体" panose="02010609060101010101" pitchFamily="49" charset="-122"/>
          <a:cs typeface="+mn-cs"/>
          <a:sym typeface="Helvetica Neue"/>
        </a:defRPr>
      </a:lvl1pPr>
      <a:lvl2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2pPr>
      <a:lvl3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3pPr>
      <a:lvl4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4pPr>
      <a:lvl5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5pPr>
      <a:lvl6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6pPr>
      <a:lvl7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7pPr>
      <a:lvl8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8pPr>
      <a:lvl9pPr marL="0" marR="0" indent="0" algn="ctr" defTabSz="309245" rtl="0" latinLnBrk="0">
        <a:lnSpc>
          <a:spcPct val="100000"/>
        </a:lnSpc>
        <a:spcBef>
          <a:spcPts val="0"/>
        </a:spcBef>
        <a:spcAft>
          <a:spcPts val="0"/>
        </a:spcAft>
        <a:buClrTx/>
        <a:buSzTx/>
        <a:buFontTx/>
        <a:buNone/>
        <a:defRPr sz="3500" b="0" i="0" u="none" strike="noStrike" cap="none" spc="0" baseline="0">
          <a:solidFill>
            <a:srgbClr val="BCB08F"/>
          </a:solidFill>
          <a:effectLst>
            <a:outerShdw blurRad="12700" dist="12700" dir="16200000" rotWithShape="0">
              <a:srgbClr val="000000">
                <a:alpha val="50000"/>
              </a:srgbClr>
            </a:outerShdw>
          </a:effectLst>
          <a:uFillTx/>
          <a:latin typeface="+mn-lt"/>
          <a:ea typeface="+mn-ea"/>
          <a:cs typeface="+mn-cs"/>
          <a:sym typeface="Helvetica Neue"/>
        </a:defRPr>
      </a:lvl9pPr>
    </p:titleStyle>
    <p:bodyStyle>
      <a:lvl1pPr marL="252095" marR="0" indent="-252095" algn="l" defTabSz="309245" rtl="0" latinLnBrk="0">
        <a:lnSpc>
          <a:spcPct val="120000"/>
        </a:lnSpc>
        <a:spcBef>
          <a:spcPts val="1690"/>
        </a:spcBef>
        <a:spcAft>
          <a:spcPts val="0"/>
        </a:spcAft>
        <a:buClrTx/>
        <a:buSzPct val="50000"/>
        <a:buFontTx/>
        <a:buBlip>
          <a:blip r:embed="rId7"/>
        </a:buBlip>
        <a:defRPr sz="2200" b="0" i="0" u="none" strike="noStrike" cap="none" spc="0" baseline="0">
          <a:solidFill>
            <a:srgbClr val="FFFF00"/>
          </a:solidFill>
          <a:effectLst>
            <a:outerShdw blurRad="25400" dist="12700" dir="5400000" rotWithShape="0">
              <a:srgbClr val="FFFFFF"/>
            </a:outerShdw>
          </a:effectLst>
          <a:uFillTx/>
          <a:latin typeface="黑体" panose="02010609060101010101" pitchFamily="49" charset="-122"/>
          <a:ea typeface="黑体" panose="02010609060101010101" pitchFamily="49" charset="-122"/>
          <a:cs typeface="黑体" panose="02010609060101010101" pitchFamily="49" charset="-122"/>
          <a:sym typeface="Hoefler Text"/>
        </a:defRPr>
      </a:lvl1pPr>
      <a:lvl2pPr marL="504825" marR="0" indent="-252095" algn="l" defTabSz="309245" rtl="0" latinLnBrk="0">
        <a:lnSpc>
          <a:spcPct val="120000"/>
        </a:lnSpc>
        <a:spcBef>
          <a:spcPts val="1690"/>
        </a:spcBef>
        <a:spcAft>
          <a:spcPts val="0"/>
        </a:spcAft>
        <a:buClrTx/>
        <a:buSzPct val="50000"/>
        <a:buFontTx/>
        <a:buBlip>
          <a:blip r:embed="rId7"/>
        </a:buBlip>
        <a:defRPr sz="2200" b="0" i="0" u="none" strike="noStrike" cap="none" spc="0" baseline="0">
          <a:solidFill>
            <a:srgbClr val="FFFF00"/>
          </a:solidFill>
          <a:effectLst>
            <a:outerShdw blurRad="25400" dist="12700" dir="5400000" rotWithShape="0">
              <a:srgbClr val="FFFFFF"/>
            </a:outerShdw>
          </a:effectLst>
          <a:uFillTx/>
          <a:latin typeface="黑体" panose="02010609060101010101" pitchFamily="49" charset="-122"/>
          <a:ea typeface="黑体" panose="02010609060101010101" pitchFamily="49" charset="-122"/>
          <a:cs typeface="黑体" panose="02010609060101010101" pitchFamily="49" charset="-122"/>
          <a:sym typeface="Hoefler Text"/>
        </a:defRPr>
      </a:lvl2pPr>
      <a:lvl3pPr marL="756920" marR="0" indent="-252095" algn="l" defTabSz="309245" rtl="0" latinLnBrk="0">
        <a:lnSpc>
          <a:spcPct val="120000"/>
        </a:lnSpc>
        <a:spcBef>
          <a:spcPts val="1690"/>
        </a:spcBef>
        <a:spcAft>
          <a:spcPts val="0"/>
        </a:spcAft>
        <a:buClrTx/>
        <a:buSzPct val="50000"/>
        <a:buFontTx/>
        <a:buBlip>
          <a:blip r:embed="rId7"/>
        </a:buBlip>
        <a:defRPr sz="2200" b="0" i="0" u="none" strike="noStrike" cap="none" spc="0" baseline="0">
          <a:solidFill>
            <a:srgbClr val="FFFF00"/>
          </a:solidFill>
          <a:effectLst>
            <a:outerShdw blurRad="25400" dist="12700" dir="5400000" rotWithShape="0">
              <a:srgbClr val="FFFFFF"/>
            </a:outerShdw>
          </a:effectLst>
          <a:uFillTx/>
          <a:latin typeface="黑体" panose="02010609060101010101" pitchFamily="49" charset="-122"/>
          <a:ea typeface="黑体" panose="02010609060101010101" pitchFamily="49" charset="-122"/>
          <a:cs typeface="黑体" panose="02010609060101010101" pitchFamily="49" charset="-122"/>
          <a:sym typeface="Hoefler Text"/>
        </a:defRPr>
      </a:lvl3pPr>
      <a:lvl4pPr marL="1009650" marR="0" indent="-252095" algn="l" defTabSz="309245" rtl="0" latinLnBrk="0">
        <a:lnSpc>
          <a:spcPct val="120000"/>
        </a:lnSpc>
        <a:spcBef>
          <a:spcPts val="1690"/>
        </a:spcBef>
        <a:spcAft>
          <a:spcPts val="0"/>
        </a:spcAft>
        <a:buClrTx/>
        <a:buSzPct val="50000"/>
        <a:buFontTx/>
        <a:buBlip>
          <a:blip r:embed="rId7"/>
        </a:buBlip>
        <a:defRPr sz="2200" b="0" i="0" u="none" strike="noStrike" cap="none" spc="0" baseline="0">
          <a:solidFill>
            <a:srgbClr val="FFFF00"/>
          </a:solidFill>
          <a:effectLst>
            <a:outerShdw blurRad="25400" dist="12700" dir="5400000" rotWithShape="0">
              <a:srgbClr val="FFFFFF"/>
            </a:outerShdw>
          </a:effectLst>
          <a:uFillTx/>
          <a:latin typeface="黑体" panose="02010609060101010101" pitchFamily="49" charset="-122"/>
          <a:ea typeface="黑体" panose="02010609060101010101" pitchFamily="49" charset="-122"/>
          <a:cs typeface="黑体" panose="02010609060101010101" pitchFamily="49" charset="-122"/>
          <a:sym typeface="Hoefler Text"/>
        </a:defRPr>
      </a:lvl4pPr>
      <a:lvl5pPr marL="1261745" marR="0" indent="-252095" algn="l" defTabSz="309245" rtl="0" latinLnBrk="0">
        <a:lnSpc>
          <a:spcPct val="120000"/>
        </a:lnSpc>
        <a:spcBef>
          <a:spcPts val="1690"/>
        </a:spcBef>
        <a:spcAft>
          <a:spcPts val="0"/>
        </a:spcAft>
        <a:buClrTx/>
        <a:buSzPct val="50000"/>
        <a:buFontTx/>
        <a:buBlip>
          <a:blip r:embed="rId7"/>
        </a:buBlip>
        <a:defRPr sz="2200" b="0" i="0" u="none" strike="noStrike" cap="none" spc="0" baseline="0">
          <a:solidFill>
            <a:srgbClr val="FFFF00"/>
          </a:solidFill>
          <a:effectLst>
            <a:outerShdw blurRad="25400" dist="12700" dir="5400000" rotWithShape="0">
              <a:srgbClr val="FFFFFF"/>
            </a:outerShdw>
          </a:effectLst>
          <a:uFillTx/>
          <a:latin typeface="黑体" panose="02010609060101010101" pitchFamily="49" charset="-122"/>
          <a:ea typeface="黑体" panose="02010609060101010101" pitchFamily="49" charset="-122"/>
          <a:cs typeface="黑体" panose="02010609060101010101" pitchFamily="49" charset="-122"/>
          <a:sym typeface="Hoefler Text"/>
        </a:defRPr>
      </a:lvl5pPr>
      <a:lvl6pPr marL="1514475" marR="0" indent="-252095" algn="l" defTabSz="309245" rtl="0" latinLnBrk="0">
        <a:lnSpc>
          <a:spcPct val="120000"/>
        </a:lnSpc>
        <a:spcBef>
          <a:spcPts val="1690"/>
        </a:spcBef>
        <a:spcAft>
          <a:spcPts val="0"/>
        </a:spcAft>
        <a:buClrTx/>
        <a:buSzPct val="50000"/>
        <a:buFontTx/>
        <a:buBlip>
          <a:blip r:embed="rId7"/>
        </a:buBlip>
        <a:defRPr sz="22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6pPr>
      <a:lvl7pPr marL="1766570" marR="0" indent="-252095" algn="l" defTabSz="309245" rtl="0" latinLnBrk="0">
        <a:lnSpc>
          <a:spcPct val="120000"/>
        </a:lnSpc>
        <a:spcBef>
          <a:spcPts val="1690"/>
        </a:spcBef>
        <a:spcAft>
          <a:spcPts val="0"/>
        </a:spcAft>
        <a:buClrTx/>
        <a:buSzPct val="50000"/>
        <a:buFontTx/>
        <a:buBlip>
          <a:blip r:embed="rId7"/>
        </a:buBlip>
        <a:defRPr sz="22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7pPr>
      <a:lvl8pPr marL="2019300" marR="0" indent="-252095" algn="l" defTabSz="309245" rtl="0" latinLnBrk="0">
        <a:lnSpc>
          <a:spcPct val="120000"/>
        </a:lnSpc>
        <a:spcBef>
          <a:spcPts val="1690"/>
        </a:spcBef>
        <a:spcAft>
          <a:spcPts val="0"/>
        </a:spcAft>
        <a:buClrTx/>
        <a:buSzPct val="50000"/>
        <a:buFontTx/>
        <a:buBlip>
          <a:blip r:embed="rId7"/>
        </a:buBlip>
        <a:defRPr sz="22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8pPr>
      <a:lvl9pPr marL="2271395" marR="0" indent="-252095" algn="l" defTabSz="309245" rtl="0" latinLnBrk="0">
        <a:lnSpc>
          <a:spcPct val="120000"/>
        </a:lnSpc>
        <a:spcBef>
          <a:spcPts val="1690"/>
        </a:spcBef>
        <a:spcAft>
          <a:spcPts val="0"/>
        </a:spcAft>
        <a:buClrTx/>
        <a:buSzPct val="50000"/>
        <a:buFontTx/>
        <a:buBlip>
          <a:blip r:embed="rId7"/>
        </a:buBlip>
        <a:defRPr sz="2200" b="0" i="1" u="none" strike="noStrike" cap="none" spc="0" baseline="0">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lvl9pPr>
    </p:bodyStyle>
    <p:otherStyle>
      <a:lvl1pPr marL="0" marR="0" indent="0"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1pPr>
      <a:lvl2pPr marL="0" marR="0" indent="85725"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2pPr>
      <a:lvl3pPr marL="0" marR="0" indent="171450"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3pPr>
      <a:lvl4pPr marL="0" marR="0" indent="257175"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4pPr>
      <a:lvl5pPr marL="0" marR="0" indent="342900"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5pPr>
      <a:lvl6pPr marL="0" marR="0" indent="428625"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6pPr>
      <a:lvl7pPr marL="0" marR="0" indent="514350"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7pPr>
      <a:lvl8pPr marL="0" marR="0" indent="600075"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8pPr>
      <a:lvl9pPr marL="0" marR="0" indent="685800" algn="ctr" defTabSz="309245" latinLnBrk="0">
        <a:lnSpc>
          <a:spcPct val="100000"/>
        </a:lnSpc>
        <a:spcBef>
          <a:spcPts val="0"/>
        </a:spcBef>
        <a:spcAft>
          <a:spcPts val="0"/>
        </a:spcAft>
        <a:buClrTx/>
        <a:buSzTx/>
        <a:buFontTx/>
        <a:buNone/>
        <a:defRPr sz="900" b="1" i="0" u="none" strike="noStrike" cap="none" spc="0" baseline="0">
          <a:solidFill>
            <a:schemeClr val="tx1"/>
          </a:solidFill>
          <a:effectLst>
            <a:outerShdw blurRad="25400" dist="12700" dir="16200000" rotWithShape="0">
              <a:srgbClr val="000000">
                <a:alpha val="80000"/>
              </a:srgbClr>
            </a:outerShdw>
          </a:effectLst>
          <a:uFillTx/>
          <a:latin typeface="+mn-lt"/>
          <a:ea typeface="+mn-ea"/>
          <a:cs typeface="+mn-cs"/>
          <a:sym typeface="Palatin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218EA71-3B97-4974-9FA2-257D8F5C053D}"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2EC66F2-C5C7-4F65-BC24-837CC30DE96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3.wmf"/><Relationship Id="rId1"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6.emf"/></Relationships>
</file>

<file path=ppt/slides/_rels/slide23.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6.bin"/><Relationship Id="rId3" Type="http://schemas.openxmlformats.org/officeDocument/2006/relationships/image" Target="../media/image17.wmf"/><Relationship Id="rId2" Type="http://schemas.openxmlformats.org/officeDocument/2006/relationships/oleObject" Target="../embeddings/oleObject5.bin"/><Relationship Id="rId1"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emf"/></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2.x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19.emf"/><Relationship Id="rId2" Type="http://schemas.openxmlformats.org/officeDocument/2006/relationships/image" Target="../media/image20.wmf"/><Relationship Id="rId1"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8.wmf"/><Relationship Id="rId3" Type="http://schemas.openxmlformats.org/officeDocument/2006/relationships/oleObject" Target="../embeddings/oleObject2.bin"/><Relationship Id="rId2" Type="http://schemas.openxmlformats.org/officeDocument/2006/relationships/image" Target="../media/image7.w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em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em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em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em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em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3.emf"/></Relationships>
</file>

<file path=ppt/slides/_rels/slide37.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oleObject" Target="../embeddings/oleObject13.bin"/><Relationship Id="rId3" Type="http://schemas.openxmlformats.org/officeDocument/2006/relationships/image" Target="../media/image24.wmf"/><Relationship Id="rId2" Type="http://schemas.openxmlformats.org/officeDocument/2006/relationships/oleObject" Target="../embeddings/oleObject12.bin"/><Relationship Id="rId1" Type="http://schemas.openxmlformats.org/officeDocument/2006/relationships/image" Target="../media/image23.e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3.emf"/></Relationships>
</file>

<file path=ppt/slides/_rels/slide39.xml.rels><?xml version="1.0" encoding="UTF-8" standalone="yes"?>
<Relationships xmlns="http://schemas.openxmlformats.org/package/2006/relationships"><Relationship Id="rId7"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image" Target="../media/image26.wmf"/><Relationship Id="rId4" Type="http://schemas.openxmlformats.org/officeDocument/2006/relationships/oleObject" Target="../embeddings/oleObject15.bin"/><Relationship Id="rId3" Type="http://schemas.openxmlformats.org/officeDocument/2006/relationships/image" Target="../media/image25.wmf"/><Relationship Id="rId2" Type="http://schemas.openxmlformats.org/officeDocument/2006/relationships/oleObject" Target="../embeddings/oleObject14.bin"/><Relationship Id="rId1" Type="http://schemas.openxmlformats.org/officeDocument/2006/relationships/image" Target="../media/image2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4.xml"/><Relationship Id="rId2" Type="http://schemas.openxmlformats.org/officeDocument/2006/relationships/image" Target="../media/image27.wmf"/><Relationship Id="rId1"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4.xml"/><Relationship Id="rId2" Type="http://schemas.openxmlformats.org/officeDocument/2006/relationships/image" Target="../media/image28.wmf"/><Relationship Id="rId1" Type="http://schemas.openxmlformats.org/officeDocument/2006/relationships/oleObject" Target="../embeddings/oleObject17.bin"/></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emf"/></Relationships>
</file>

<file path=ppt/slides/_rels/slide45.xml.rels><?xml version="1.0" encoding="UTF-8" standalone="yes"?>
<Relationships xmlns="http://schemas.openxmlformats.org/package/2006/relationships"><Relationship Id="rId9" Type="http://schemas.openxmlformats.org/officeDocument/2006/relationships/vmlDrawing" Target="../drawings/vmlDrawing11.vml"/><Relationship Id="rId8" Type="http://schemas.openxmlformats.org/officeDocument/2006/relationships/slideLayout" Target="../slideLayouts/slideLayout2.xml"/><Relationship Id="rId7" Type="http://schemas.openxmlformats.org/officeDocument/2006/relationships/image" Target="../media/image33.wmf"/><Relationship Id="rId6" Type="http://schemas.openxmlformats.org/officeDocument/2006/relationships/oleObject" Target="../embeddings/oleObject20.bin"/><Relationship Id="rId5" Type="http://schemas.openxmlformats.org/officeDocument/2006/relationships/image" Target="../media/image32.wmf"/><Relationship Id="rId4" Type="http://schemas.openxmlformats.org/officeDocument/2006/relationships/oleObject" Target="../embeddings/oleObject19.bin"/><Relationship Id="rId3" Type="http://schemas.openxmlformats.org/officeDocument/2006/relationships/image" Target="../media/image31.wmf"/><Relationship Id="rId2" Type="http://schemas.openxmlformats.org/officeDocument/2006/relationships/oleObject" Target="../embeddings/oleObject18.bin"/><Relationship Id="rId1" Type="http://schemas.openxmlformats.org/officeDocument/2006/relationships/image" Target="../media/image30.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12.wmf"/><Relationship Id="rId2" Type="http://schemas.openxmlformats.org/officeDocument/2006/relationships/oleObject" Target="../embeddings/oleObject3.bin"/><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6"/>
          <p:cNvSpPr>
            <a:spLocks noGrp="1"/>
          </p:cNvSpPr>
          <p:nvPr>
            <p:ph type="title"/>
          </p:nvPr>
        </p:nvSpPr>
        <p:spPr>
          <a:xfrm>
            <a:off x="-195580" y="1714483"/>
            <a:ext cx="9144000" cy="857400"/>
          </a:xfrm>
        </p:spPr>
        <p:txBody>
          <a:bodyPr>
            <a:normAutofit/>
          </a:bodyPr>
          <a:lstStyle/>
          <a:p>
            <a:r>
              <a:rPr lang="zh-CN" altLang="en-US" sz="3600" dirty="0">
                <a:solidFill>
                  <a:srgbClr val="FFFFFF"/>
                </a:solidFill>
                <a:effectLst/>
                <a:latin typeface="黑体" panose="02010609060101010101" pitchFamily="49" charset="-122"/>
                <a:ea typeface="黑体" panose="02010609060101010101" pitchFamily="49" charset="-122"/>
              </a:rPr>
              <a:t>直线与平面平行</a:t>
            </a:r>
            <a:endParaRPr lang="zh-CN" altLang="en-US" sz="3600" dirty="0">
              <a:solidFill>
                <a:srgbClr val="FFFFFF"/>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3" name="Text Box 5"/>
          <p:cNvSpPr txBox="1">
            <a:spLocks noChangeArrowheads="1"/>
          </p:cNvSpPr>
          <p:nvPr/>
        </p:nvSpPr>
        <p:spPr bwMode="auto">
          <a:xfrm>
            <a:off x="107950" y="627460"/>
            <a:ext cx="90360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lnSpc>
                <a:spcPct val="150000"/>
              </a:lnSpc>
              <a:spcBef>
                <a:spcPct val="50000"/>
              </a:spcBef>
              <a:defRPr/>
            </a:pPr>
            <a:r>
              <a:rPr lang="zh-CN" altLang="en-US" sz="2400" i="0" dirty="0">
                <a:solidFill>
                  <a:srgbClr val="FFFF00"/>
                </a:solidFill>
                <a:effectLst/>
                <a:latin typeface="黑体" panose="02010609060101010101" pitchFamily="49" charset="-122"/>
                <a:ea typeface="黑体" panose="02010609060101010101" pitchFamily="49" charset="-122"/>
              </a:rPr>
              <a:t>     定理</a:t>
            </a:r>
            <a:r>
              <a:rPr lang="zh-CN" altLang="en-US" sz="2400" i="0" dirty="0">
                <a:solidFill>
                  <a:srgbClr val="FFFFFF"/>
                </a:solidFill>
                <a:effectLst/>
                <a:latin typeface="黑体" panose="02010609060101010101" pitchFamily="49" charset="-122"/>
                <a:ea typeface="黑体" panose="02010609060101010101" pitchFamily="49" charset="-122"/>
              </a:rPr>
              <a:t>  若平面外一条直线与此平面内的一条直线</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ct val="150000"/>
              </a:lnSpc>
              <a:spcBef>
                <a:spcPct val="50000"/>
              </a:spcBef>
              <a:defRPr/>
            </a:pPr>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平行，则该直线与此平面平行．</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grpSp>
        <p:nvGrpSpPr>
          <p:cNvPr id="10296" name="Group 56"/>
          <p:cNvGrpSpPr/>
          <p:nvPr/>
        </p:nvGrpSpPr>
        <p:grpSpPr bwMode="auto">
          <a:xfrm>
            <a:off x="5148263" y="1791015"/>
            <a:ext cx="2951162" cy="1026319"/>
            <a:chOff x="3515" y="1933"/>
            <a:chExt cx="1859" cy="862"/>
          </a:xfrm>
        </p:grpSpPr>
        <p:sp>
          <p:nvSpPr>
            <p:cNvPr id="11283" name="AutoShape 52"/>
            <p:cNvSpPr>
              <a:spLocks noChangeArrowheads="1"/>
            </p:cNvSpPr>
            <p:nvPr/>
          </p:nvSpPr>
          <p:spPr bwMode="auto">
            <a:xfrm>
              <a:off x="3515" y="1933"/>
              <a:ext cx="1815" cy="862"/>
            </a:xfrm>
            <a:prstGeom prst="cloudCallout">
              <a:avLst>
                <a:gd name="adj1" fmla="val -40194"/>
                <a:gd name="adj2" fmla="val -67866"/>
              </a:avLst>
            </a:prstGeom>
            <a:solidFill>
              <a:schemeClr val="bg1">
                <a:lumMod val="40000"/>
                <a:lumOff val="6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endParaRPr lang="zh-CN" altLang="zh-CN"/>
            </a:p>
          </p:txBody>
        </p:sp>
        <p:sp>
          <p:nvSpPr>
            <p:cNvPr id="10293" name="Text Box 53"/>
            <p:cNvSpPr txBox="1">
              <a:spLocks noChangeArrowheads="1"/>
            </p:cNvSpPr>
            <p:nvPr/>
          </p:nvSpPr>
          <p:spPr bwMode="auto">
            <a:xfrm>
              <a:off x="3651" y="2160"/>
              <a:ext cx="1723"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sz="2500" i="0" dirty="0">
                  <a:solidFill>
                    <a:srgbClr val="FFFFFF"/>
                  </a:solidFill>
                  <a:effectLst/>
                  <a:latin typeface="黑体" panose="02010609060101010101" pitchFamily="49" charset="-122"/>
                  <a:ea typeface="黑体" panose="02010609060101010101" pitchFamily="49" charset="-122"/>
                </a:rPr>
                <a:t>关键词有哪些呢？</a:t>
              </a:r>
              <a:endParaRPr lang="zh-CN" altLang="en-US" sz="2500" i="0" dirty="0">
                <a:solidFill>
                  <a:srgbClr val="FFFFFF"/>
                </a:solidFill>
                <a:effectLst/>
                <a:latin typeface="黑体" panose="02010609060101010101" pitchFamily="49" charset="-122"/>
                <a:ea typeface="黑体" panose="02010609060101010101" pitchFamily="49" charset="-122"/>
              </a:endParaRPr>
            </a:p>
          </p:txBody>
        </p:sp>
      </p:grpSp>
      <p:sp>
        <p:nvSpPr>
          <p:cNvPr id="10297" name="Line 57"/>
          <p:cNvSpPr>
            <a:spLocks noChangeShapeType="1"/>
          </p:cNvSpPr>
          <p:nvPr/>
        </p:nvSpPr>
        <p:spPr bwMode="auto">
          <a:xfrm>
            <a:off x="2776535" y="1226473"/>
            <a:ext cx="378823" cy="0"/>
          </a:xfrm>
          <a:prstGeom prst="line">
            <a:avLst/>
          </a:prstGeom>
          <a:noFill/>
          <a:ln w="38100">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98" name="Line 58"/>
          <p:cNvSpPr>
            <a:spLocks noChangeShapeType="1"/>
          </p:cNvSpPr>
          <p:nvPr/>
        </p:nvSpPr>
        <p:spPr bwMode="auto">
          <a:xfrm>
            <a:off x="5516333" y="1226473"/>
            <a:ext cx="366301" cy="0"/>
          </a:xfrm>
          <a:prstGeom prst="line">
            <a:avLst/>
          </a:prstGeom>
          <a:noFill/>
          <a:ln w="38100">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99" name="Line 59"/>
          <p:cNvSpPr>
            <a:spLocks noChangeShapeType="1"/>
          </p:cNvSpPr>
          <p:nvPr/>
        </p:nvSpPr>
        <p:spPr bwMode="auto">
          <a:xfrm flipV="1">
            <a:off x="955043" y="1920875"/>
            <a:ext cx="682036" cy="1151"/>
          </a:xfrm>
          <a:prstGeom prst="line">
            <a:avLst/>
          </a:prstGeom>
          <a:noFill/>
          <a:ln w="38100">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311" name="Group 71"/>
          <p:cNvGrpSpPr/>
          <p:nvPr/>
        </p:nvGrpSpPr>
        <p:grpSpPr bwMode="auto">
          <a:xfrm>
            <a:off x="181335" y="2776539"/>
            <a:ext cx="8675687" cy="461960"/>
            <a:chOff x="-219" y="2206"/>
            <a:chExt cx="5465" cy="388"/>
          </a:xfrm>
        </p:grpSpPr>
        <p:sp>
          <p:nvSpPr>
            <p:cNvPr id="11281" name="Text Box 72"/>
            <p:cNvSpPr txBox="1">
              <a:spLocks noChangeArrowheads="1"/>
            </p:cNvSpPr>
            <p:nvPr/>
          </p:nvSpPr>
          <p:spPr bwMode="auto">
            <a:xfrm>
              <a:off x="-219" y="2206"/>
              <a:ext cx="5465"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i="0" dirty="0">
                  <a:solidFill>
                    <a:srgbClr val="FFFFFF"/>
                  </a:solidFill>
                  <a:effectLst/>
                  <a:latin typeface="黑体" panose="02010609060101010101" pitchFamily="49" charset="-122"/>
                  <a:ea typeface="黑体" panose="02010609060101010101" pitchFamily="49" charset="-122"/>
                </a:rPr>
                <a:t>线</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平面外</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线</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平面内</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平行</a:t>
              </a:r>
              <a:r>
                <a:rPr lang="zh-CN" altLang="en-US" sz="2400" i="0" dirty="0">
                  <a:solidFill>
                    <a:srgbClr val="0000FF"/>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线面平行</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1282" name="AutoShape 73"/>
            <p:cNvSpPr>
              <a:spLocks noChangeArrowheads="1"/>
            </p:cNvSpPr>
            <p:nvPr/>
          </p:nvSpPr>
          <p:spPr bwMode="auto">
            <a:xfrm>
              <a:off x="3133" y="2327"/>
              <a:ext cx="298" cy="185"/>
            </a:xfrm>
            <a:prstGeom prst="rightArrow">
              <a:avLst>
                <a:gd name="adj1" fmla="val 50000"/>
                <a:gd name="adj2" fmla="val 33364"/>
              </a:avLst>
            </a:prstGeom>
            <a:solidFill>
              <a:srgbClr val="FF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endParaRPr lang="zh-CN" altLang="en-US">
                <a:effectLst/>
              </a:endParaRPr>
            </a:p>
          </p:txBody>
        </p:sp>
      </p:grpSp>
      <p:sp>
        <p:nvSpPr>
          <p:cNvPr id="10318" name="Text Box 78"/>
          <p:cNvSpPr txBox="1">
            <a:spLocks noChangeArrowheads="1"/>
          </p:cNvSpPr>
          <p:nvPr/>
        </p:nvSpPr>
        <p:spPr bwMode="auto">
          <a:xfrm>
            <a:off x="2783916" y="3179507"/>
            <a:ext cx="2203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zh-CN" sz="2800" dirty="0">
                <a:solidFill>
                  <a:srgbClr val="FF0000"/>
                </a:solidFill>
                <a:effectLst>
                  <a:outerShdw blurRad="38100" dist="38100" dir="2700000" algn="tl">
                    <a:srgbClr val="C0C0C0"/>
                  </a:outerShdw>
                </a:effectLst>
                <a:ea typeface="华文新魏" panose="02010800040101010101" pitchFamily="2" charset="-122"/>
              </a:rPr>
              <a:t>       </a:t>
            </a:r>
            <a:r>
              <a:rPr lang="zh-CN" altLang="en-US" sz="2400" i="0" dirty="0">
                <a:solidFill>
                  <a:srgbClr val="FFFF00"/>
                </a:solidFill>
                <a:effectLst/>
                <a:latin typeface="黑体" panose="02010609060101010101" pitchFamily="49" charset="-122"/>
                <a:ea typeface="黑体" panose="02010609060101010101" pitchFamily="49" charset="-122"/>
              </a:rPr>
              <a:t>化归</a:t>
            </a:r>
            <a:endParaRPr lang="zh-CN" altLang="en-US" sz="2400" i="0" dirty="0">
              <a:solidFill>
                <a:srgbClr val="FFFF00"/>
              </a:solidFill>
              <a:effectLst/>
              <a:latin typeface="黑体" panose="02010609060101010101" pitchFamily="49" charset="-122"/>
              <a:ea typeface="黑体" panose="02010609060101010101" pitchFamily="49" charset="-122"/>
            </a:endParaRPr>
          </a:p>
        </p:txBody>
      </p:sp>
      <p:grpSp>
        <p:nvGrpSpPr>
          <p:cNvPr id="3" name="组合 2"/>
          <p:cNvGrpSpPr/>
          <p:nvPr/>
        </p:nvGrpSpPr>
        <p:grpSpPr>
          <a:xfrm>
            <a:off x="838990" y="3387809"/>
            <a:ext cx="7502537" cy="483394"/>
            <a:chOff x="867565" y="3636650"/>
            <a:chExt cx="7502537" cy="483394"/>
          </a:xfrm>
        </p:grpSpPr>
        <p:grpSp>
          <p:nvGrpSpPr>
            <p:cNvPr id="10324" name="Group 84"/>
            <p:cNvGrpSpPr/>
            <p:nvPr/>
          </p:nvGrpSpPr>
          <p:grpSpPr bwMode="auto">
            <a:xfrm>
              <a:off x="867565" y="3636650"/>
              <a:ext cx="7502537" cy="483394"/>
              <a:chOff x="418" y="3606"/>
              <a:chExt cx="4726" cy="406"/>
            </a:xfrm>
          </p:grpSpPr>
          <p:sp>
            <p:nvSpPr>
              <p:cNvPr id="11278" name="Text Box 75"/>
              <p:cNvSpPr txBox="1">
                <a:spLocks noChangeArrowheads="1"/>
              </p:cNvSpPr>
              <p:nvPr/>
            </p:nvSpPr>
            <p:spPr bwMode="auto">
              <a:xfrm>
                <a:off x="418" y="3624"/>
                <a:ext cx="2055"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r>
                  <a:rPr lang="zh-CN" altLang="en-US" sz="2400" i="0" dirty="0">
                    <a:solidFill>
                      <a:srgbClr val="FFFFFF"/>
                    </a:solidFill>
                    <a:effectLst/>
                    <a:latin typeface="黑体" panose="02010609060101010101" pitchFamily="49" charset="-122"/>
                    <a:ea typeface="黑体" panose="02010609060101010101" pitchFamily="49" charset="-122"/>
                  </a:rPr>
                  <a:t>直线与平面平行</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空间</a:t>
                </a:r>
                <a:r>
                  <a:rPr lang="en-US" altLang="zh-CN" sz="2400" i="0" dirty="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1279" name="Text Box 76"/>
              <p:cNvSpPr txBox="1">
                <a:spLocks noChangeArrowheads="1"/>
              </p:cNvSpPr>
              <p:nvPr/>
            </p:nvSpPr>
            <p:spPr bwMode="auto">
              <a:xfrm>
                <a:off x="3089" y="3606"/>
                <a:ext cx="2055"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r>
                  <a:rPr lang="zh-CN" altLang="en-US" sz="2400" i="0" dirty="0">
                    <a:solidFill>
                      <a:srgbClr val="FFFFFF"/>
                    </a:solidFill>
                    <a:effectLst/>
                    <a:latin typeface="黑体" panose="02010609060101010101" pitchFamily="49" charset="-122"/>
                    <a:ea typeface="黑体" panose="02010609060101010101" pitchFamily="49" charset="-122"/>
                  </a:rPr>
                  <a:t>直线与直线平行</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平面</a:t>
                </a:r>
                <a:r>
                  <a:rPr lang="en-US" altLang="zh-CN" sz="2400" i="0" dirty="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grpSp>
        <p:sp>
          <p:nvSpPr>
            <p:cNvPr id="2" name="右箭头 1"/>
            <p:cNvSpPr/>
            <p:nvPr/>
          </p:nvSpPr>
          <p:spPr>
            <a:xfrm>
              <a:off x="4007939" y="3852359"/>
              <a:ext cx="1161360" cy="150881"/>
            </a:xfrm>
            <a:prstGeom prst="rightArrow">
              <a:avLst/>
            </a:prstGeom>
            <a:solidFill>
              <a:srgbClr val="FFFFFF"/>
            </a:solid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7" grpId="0" animBg="1"/>
      <p:bldP spid="10298" grpId="0" animBg="1"/>
      <p:bldP spid="10299" grpId="0" animBg="1"/>
      <p:bldP spid="103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2617" y="1044104"/>
            <a:ext cx="8015749" cy="533479"/>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zh-CN" altLang="en-US" sz="2800" i="0" dirty="0">
                <a:solidFill>
                  <a:srgbClr val="FFFFFF"/>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请同学们考虑用图形语言和符号语言如何表示定理？</a:t>
            </a:r>
            <a:endParaRPr kumimoji="0" lang="zh-CN" altLang="en-US" sz="240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2" name="TextBox 1"/>
          <p:cNvSpPr txBox="1"/>
          <p:nvPr/>
        </p:nvSpPr>
        <p:spPr>
          <a:xfrm>
            <a:off x="1275735" y="2966786"/>
            <a:ext cx="538316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zh-CN" altLang="en-US" sz="2400" i="0" dirty="0">
                <a:solidFill>
                  <a:srgbClr val="FFFF00">
                    <a:alpha val="80000"/>
                  </a:srgbClr>
                </a:solidFill>
                <a:effectLst/>
                <a:latin typeface="黑体" panose="02010609060101010101" pitchFamily="49" charset="-122"/>
                <a:ea typeface="黑体" panose="02010609060101010101" pitchFamily="49" charset="-122"/>
              </a:rPr>
              <a:t>它可以用符号表示：</a:t>
            </a:r>
            <a:endParaRPr kumimoji="0" lang="zh-CN" altLang="en-US" sz="2400" b="0" i="0" u="none" strike="noStrike" cap="none" spc="0" normalizeH="0" baseline="0" dirty="0">
              <a:ln>
                <a:noFill/>
              </a:ln>
              <a:solidFill>
                <a:srgbClr val="FFFF00">
                  <a:alpha val="80000"/>
                </a:srgbClr>
              </a:solidFill>
              <a:effectLst/>
              <a:uFillTx/>
              <a:latin typeface="黑体" panose="02010609060101010101" pitchFamily="49" charset="-122"/>
              <a:ea typeface="黑体" panose="02010609060101010101" pitchFamily="49" charset="-122"/>
              <a:sym typeface="Hoefler Text"/>
            </a:endParaRPr>
          </a:p>
        </p:txBody>
      </p:sp>
      <p:grpSp>
        <p:nvGrpSpPr>
          <p:cNvPr id="9" name="组合 8"/>
          <p:cNvGrpSpPr/>
          <p:nvPr/>
        </p:nvGrpSpPr>
        <p:grpSpPr>
          <a:xfrm>
            <a:off x="2764450" y="1547721"/>
            <a:ext cx="2715447" cy="1292064"/>
            <a:chOff x="3186055" y="3086119"/>
            <a:chExt cx="2715447" cy="1292064"/>
          </a:xfrm>
        </p:grpSpPr>
        <p:sp>
          <p:nvSpPr>
            <p:cNvPr id="10" name="平行四边形 9"/>
            <p:cNvSpPr/>
            <p:nvPr/>
          </p:nvSpPr>
          <p:spPr>
            <a:xfrm>
              <a:off x="3396427" y="3668473"/>
              <a:ext cx="2505075" cy="647700"/>
            </a:xfrm>
            <a:prstGeom prst="parallelogram">
              <a:avLst>
                <a:gd name="adj" fmla="val 116176"/>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11" name="直接连接符 10"/>
            <p:cNvCxnSpPr/>
            <p:nvPr/>
          </p:nvCxnSpPr>
          <p:spPr>
            <a:xfrm>
              <a:off x="4158427" y="3477973"/>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67927" y="3984703"/>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文本框 38"/>
            <p:cNvSpPr txBox="1"/>
            <p:nvPr/>
          </p:nvSpPr>
          <p:spPr>
            <a:xfrm>
              <a:off x="3186055" y="3967814"/>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4" name="文本框 39"/>
            <p:cNvSpPr txBox="1"/>
            <p:nvPr/>
          </p:nvSpPr>
          <p:spPr>
            <a:xfrm>
              <a:off x="4375975" y="3086119"/>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5" name="文本框 40"/>
            <p:cNvSpPr txBox="1"/>
            <p:nvPr/>
          </p:nvSpPr>
          <p:spPr>
            <a:xfrm>
              <a:off x="4220822" y="3598885"/>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b</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aphicFrame>
        <p:nvGraphicFramePr>
          <p:cNvPr id="8" name="对象 7"/>
          <p:cNvGraphicFramePr>
            <a:graphicFrameLocks noChangeAspect="1"/>
          </p:cNvGraphicFramePr>
          <p:nvPr/>
        </p:nvGraphicFramePr>
        <p:xfrm>
          <a:off x="1963584" y="3522663"/>
          <a:ext cx="4527550" cy="487362"/>
        </p:xfrm>
        <a:graphic>
          <a:graphicData uri="http://schemas.openxmlformats.org/presentationml/2006/ole">
            <mc:AlternateContent xmlns:mc="http://schemas.openxmlformats.org/markup-compatibility/2006">
              <mc:Choice xmlns:v="urn:schemas-microsoft-com:vml" Requires="v">
                <p:oleObj spid="_x0000_s549389" name="Equation" r:id="rId1" imgW="42672000" imgH="4572000" progId="Equation.DSMT4">
                  <p:embed/>
                </p:oleObj>
              </mc:Choice>
              <mc:Fallback>
                <p:oleObj name="Equation" r:id="rId1" imgW="42672000" imgH="4572000" progId="Equation.DSMT4">
                  <p:embed/>
                  <p:pic>
                    <p:nvPicPr>
                      <p:cNvPr id="0" name="对象 3"/>
                      <p:cNvPicPr>
                        <a:picLocks noChangeAspect="1" noChangeArrowheads="1"/>
                      </p:cNvPicPr>
                      <p:nvPr/>
                    </p:nvPicPr>
                    <p:blipFill>
                      <a:blip r:embed="rId2"/>
                      <a:srcRect/>
                      <a:stretch>
                        <a:fillRect/>
                      </a:stretch>
                    </p:blipFill>
                    <p:spPr bwMode="auto">
                      <a:xfrm>
                        <a:off x="1963584" y="3522663"/>
                        <a:ext cx="4527550" cy="487362"/>
                      </a:xfrm>
                      <a:prstGeom prst="rect">
                        <a:avLst/>
                      </a:prstGeom>
                      <a:noFill/>
                      <a:ln>
                        <a:noFill/>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p:cNvPicPr>
            <a:picLocks noChangeAspect="1" noChangeArrowheads="1"/>
          </p:cNvPicPr>
          <p:nvPr/>
        </p:nvPicPr>
        <p:blipFill>
          <a:blip r:embed="rId1">
            <a:lum bright="-24000" contrast="-6000"/>
            <a:extLst>
              <a:ext uri="{28A0092B-C50C-407E-A947-70E740481C1C}">
                <a14:useLocalDpi xmlns:a14="http://schemas.microsoft.com/office/drawing/2010/main" val="0"/>
              </a:ext>
            </a:extLst>
          </a:blip>
          <a:srcRect/>
          <a:stretch>
            <a:fillRect/>
          </a:stretch>
        </p:blipFill>
        <p:spPr bwMode="auto">
          <a:xfrm>
            <a:off x="1999791" y="733244"/>
            <a:ext cx="4677250" cy="35280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8" name="Freeform 14"/>
          <p:cNvSpPr/>
          <p:nvPr/>
        </p:nvSpPr>
        <p:spPr bwMode="auto">
          <a:xfrm>
            <a:off x="4128992" y="2544990"/>
            <a:ext cx="71437" cy="1650627"/>
          </a:xfrm>
          <a:custGeom>
            <a:avLst/>
            <a:gdLst>
              <a:gd name="T0" fmla="*/ 2147483647 w 45"/>
              <a:gd name="T1" fmla="*/ 0 h 1527"/>
              <a:gd name="T2" fmla="*/ 0 w 45"/>
              <a:gd name="T3" fmla="*/ 2147483647 h 1527"/>
              <a:gd name="T4" fmla="*/ 0 60000 65536"/>
              <a:gd name="T5" fmla="*/ 0 60000 65536"/>
            </a:gdLst>
            <a:ahLst/>
            <a:cxnLst>
              <a:cxn ang="T4">
                <a:pos x="T0" y="T1"/>
              </a:cxn>
              <a:cxn ang="T5">
                <a:pos x="T2" y="T3"/>
              </a:cxn>
            </a:cxnLst>
            <a:rect l="0" t="0" r="r" b="b"/>
            <a:pathLst>
              <a:path w="45" h="1527">
                <a:moveTo>
                  <a:pt x="45" y="0"/>
                </a:moveTo>
                <a:lnTo>
                  <a:pt x="0" y="1527"/>
                </a:lnTo>
              </a:path>
            </a:pathLst>
          </a:custGeom>
          <a:noFill/>
          <a:ln w="38100">
            <a:solidFill>
              <a:srgbClr val="FF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61" name="Freeform 17"/>
          <p:cNvSpPr/>
          <p:nvPr/>
        </p:nvSpPr>
        <p:spPr bwMode="auto">
          <a:xfrm>
            <a:off x="3479085" y="973403"/>
            <a:ext cx="45719" cy="1886790"/>
          </a:xfrm>
          <a:custGeom>
            <a:avLst/>
            <a:gdLst>
              <a:gd name="T0" fmla="*/ 0 w 27"/>
              <a:gd name="T1" fmla="*/ 0 h 1637"/>
              <a:gd name="T2" fmla="*/ 2147483647 w 27"/>
              <a:gd name="T3" fmla="*/ 2147483647 h 1637"/>
              <a:gd name="T4" fmla="*/ 0 60000 65536"/>
              <a:gd name="T5" fmla="*/ 0 60000 65536"/>
            </a:gdLst>
            <a:ahLst/>
            <a:cxnLst>
              <a:cxn ang="T4">
                <a:pos x="T0" y="T1"/>
              </a:cxn>
              <a:cxn ang="T5">
                <a:pos x="T2" y="T3"/>
              </a:cxn>
            </a:cxnLst>
            <a:rect l="0" t="0" r="r" b="b"/>
            <a:pathLst>
              <a:path w="27" h="1637">
                <a:moveTo>
                  <a:pt x="0" y="0"/>
                </a:moveTo>
                <a:lnTo>
                  <a:pt x="27" y="1637"/>
                </a:lnTo>
              </a:path>
            </a:pathLst>
          </a:custGeom>
          <a:noFill/>
          <a:ln w="38100">
            <a:solidFill>
              <a:srgbClr val="FFFF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68" name="Text Box 24"/>
          <p:cNvSpPr txBox="1">
            <a:spLocks noChangeArrowheads="1"/>
          </p:cNvSpPr>
          <p:nvPr/>
        </p:nvSpPr>
        <p:spPr bwMode="auto">
          <a:xfrm>
            <a:off x="4133531" y="3015047"/>
            <a:ext cx="360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i="1" dirty="0">
                <a:solidFill>
                  <a:srgbClr val="FFFF00"/>
                </a:solidFill>
                <a:effectLst/>
              </a:rPr>
              <a:t>a</a:t>
            </a:r>
            <a:endParaRPr lang="en-US" altLang="zh-CN" sz="3200" i="1" dirty="0">
              <a:solidFill>
                <a:srgbClr val="FFFF00"/>
              </a:solidFill>
              <a:effectLst/>
            </a:endParaRPr>
          </a:p>
        </p:txBody>
      </p:sp>
      <p:sp>
        <p:nvSpPr>
          <p:cNvPr id="14" name="Text Box 24"/>
          <p:cNvSpPr txBox="1">
            <a:spLocks noChangeArrowheads="1"/>
          </p:cNvSpPr>
          <p:nvPr/>
        </p:nvSpPr>
        <p:spPr bwMode="auto">
          <a:xfrm>
            <a:off x="3200336" y="1713725"/>
            <a:ext cx="360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i="1" dirty="0">
                <a:solidFill>
                  <a:srgbClr val="FFFF00"/>
                </a:solidFill>
                <a:effectLst/>
              </a:rPr>
              <a:t>b</a:t>
            </a:r>
            <a:endParaRPr lang="en-US" altLang="zh-CN" sz="3200" i="1" dirty="0">
              <a:solidFill>
                <a:srgbClr val="FFFF00"/>
              </a:solidFill>
              <a:effectLst/>
            </a:endParaRPr>
          </a:p>
        </p:txBody>
      </p:sp>
      <p:sp>
        <p:nvSpPr>
          <p:cNvPr id="16" name="文本框 25"/>
          <p:cNvSpPr txBox="1"/>
          <p:nvPr/>
        </p:nvSpPr>
        <p:spPr>
          <a:xfrm>
            <a:off x="1808067" y="3491261"/>
            <a:ext cx="992244"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800" b="0" i="1" u="none" strike="noStrike" cap="none" spc="0" normalizeH="0" baseline="0" dirty="0">
                <a:ln>
                  <a:noFill/>
                </a:ln>
                <a:solidFill>
                  <a:srgbClr val="FFFF00"/>
                </a:solidFill>
                <a:effectLst/>
                <a:uFillTx/>
                <a:latin typeface="Times New Roman" panose="02020603050405020304" pitchFamily="18" charset="0"/>
                <a:cs typeface="Times New Roman" panose="02020603050405020304" pitchFamily="18" charset="0"/>
                <a:sym typeface="Hoefler Text"/>
              </a:rPr>
              <a:t>α</a:t>
            </a:r>
            <a:endParaRPr kumimoji="0" lang="zh-CN" altLang="en-US" sz="2800" b="0" i="1" u="none" strike="noStrike" cap="none" spc="0" normalizeH="0" baseline="0" dirty="0">
              <a:ln>
                <a:noFill/>
              </a:ln>
              <a:solidFill>
                <a:srgbClr val="FFFF00"/>
              </a:solidFill>
              <a:effectLst/>
              <a:uFillTx/>
              <a:latin typeface="Times New Roman" panose="02020603050405020304" pitchFamily="18" charset="0"/>
              <a:cs typeface="Times New Roman" panose="02020603050405020304" pitchFamily="18" charset="0"/>
              <a:sym typeface="Hoefler Text"/>
            </a:endParaRPr>
          </a:p>
        </p:txBody>
      </p:sp>
      <p:grpSp>
        <p:nvGrpSpPr>
          <p:cNvPr id="9" name="组合 8"/>
          <p:cNvGrpSpPr/>
          <p:nvPr/>
        </p:nvGrpSpPr>
        <p:grpSpPr>
          <a:xfrm>
            <a:off x="3534692" y="951281"/>
            <a:ext cx="683067" cy="1586335"/>
            <a:chOff x="3609055" y="1327355"/>
            <a:chExt cx="760976" cy="1748563"/>
          </a:xfrm>
        </p:grpSpPr>
        <p:cxnSp>
          <p:nvCxnSpPr>
            <p:cNvPr id="3" name="直接连接符 2"/>
            <p:cNvCxnSpPr/>
            <p:nvPr/>
          </p:nvCxnSpPr>
          <p:spPr>
            <a:xfrm>
              <a:off x="3609055" y="1327355"/>
              <a:ext cx="760976" cy="1748563"/>
            </a:xfrm>
            <a:prstGeom prst="line">
              <a:avLst/>
            </a:prstGeom>
            <a:noFill/>
            <a:ln w="38100" cap="flat">
              <a:solidFill>
                <a:srgbClr val="00B0F0"/>
              </a:solidFill>
              <a:prstDash val="solid"/>
              <a:miter lim="400000"/>
            </a:ln>
          </p:spPr>
          <p:style>
            <a:lnRef idx="0">
              <a:scrgbClr r="0" g="0" b="0"/>
            </a:lnRef>
            <a:fillRef idx="0">
              <a:scrgbClr r="0" g="0" b="0"/>
            </a:fillRef>
            <a:effectRef idx="0">
              <a:scrgbClr r="0" g="0" b="0"/>
            </a:effectRef>
            <a:fontRef idx="none"/>
          </p:style>
        </p:cxnSp>
        <p:sp>
          <p:nvSpPr>
            <p:cNvPr id="26" name="Text Box 24"/>
            <p:cNvSpPr txBox="1">
              <a:spLocks noChangeArrowheads="1"/>
            </p:cNvSpPr>
            <p:nvPr/>
          </p:nvSpPr>
          <p:spPr bwMode="auto">
            <a:xfrm>
              <a:off x="3998877" y="1913867"/>
              <a:ext cx="360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i="1" dirty="0">
                  <a:solidFill>
                    <a:srgbClr val="00B0F0"/>
                  </a:solidFill>
                  <a:effectLst/>
                </a:rPr>
                <a:t>c</a:t>
              </a:r>
              <a:endParaRPr lang="en-US" altLang="zh-CN" sz="3200" i="1" dirty="0">
                <a:solidFill>
                  <a:srgbClr val="00B0F0"/>
                </a:solidFill>
                <a:effectLst/>
              </a:endParaRPr>
            </a:p>
          </p:txBody>
        </p:sp>
      </p:grpSp>
      <p:grpSp>
        <p:nvGrpSpPr>
          <p:cNvPr id="10" name="组合 9"/>
          <p:cNvGrpSpPr/>
          <p:nvPr/>
        </p:nvGrpSpPr>
        <p:grpSpPr>
          <a:xfrm>
            <a:off x="3503745" y="2790078"/>
            <a:ext cx="608192" cy="1405539"/>
            <a:chOff x="3587693" y="3258389"/>
            <a:chExt cx="667715" cy="1617651"/>
          </a:xfrm>
        </p:grpSpPr>
        <p:cxnSp>
          <p:nvCxnSpPr>
            <p:cNvPr id="6" name="直接连接符 5"/>
            <p:cNvCxnSpPr/>
            <p:nvPr/>
          </p:nvCxnSpPr>
          <p:spPr>
            <a:xfrm>
              <a:off x="3637860" y="3258389"/>
              <a:ext cx="617548" cy="1617651"/>
            </a:xfrm>
            <a:prstGeom prst="line">
              <a:avLst/>
            </a:prstGeom>
            <a:noFill/>
            <a:ln w="38100" cap="flat">
              <a:solidFill>
                <a:srgbClr val="00B0F0"/>
              </a:solidFill>
              <a:prstDash val="solid"/>
              <a:miter lim="400000"/>
            </a:ln>
          </p:spPr>
          <p:style>
            <a:lnRef idx="0">
              <a:scrgbClr r="0" g="0" b="0"/>
            </a:lnRef>
            <a:fillRef idx="0">
              <a:scrgbClr r="0" g="0" b="0"/>
            </a:fillRef>
            <a:effectRef idx="0">
              <a:scrgbClr r="0" g="0" b="0"/>
            </a:effectRef>
            <a:fontRef idx="none"/>
          </p:style>
        </p:cxnSp>
        <p:sp>
          <p:nvSpPr>
            <p:cNvPr id="27" name="Text Box 24"/>
            <p:cNvSpPr txBox="1">
              <a:spLocks noChangeArrowheads="1"/>
            </p:cNvSpPr>
            <p:nvPr/>
          </p:nvSpPr>
          <p:spPr bwMode="auto">
            <a:xfrm>
              <a:off x="3587693" y="3872897"/>
              <a:ext cx="3603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3200" i="1" dirty="0">
                  <a:solidFill>
                    <a:srgbClr val="00B0F0"/>
                  </a:solidFill>
                  <a:effectLst/>
                </a:rPr>
                <a:t>d</a:t>
              </a:r>
              <a:endParaRPr lang="en-US" altLang="zh-CN" sz="3200" i="1" dirty="0">
                <a:solidFill>
                  <a:srgbClr val="00B0F0"/>
                </a:solidFill>
                <a:effectLst/>
              </a:endParaRPr>
            </a:p>
          </p:txBody>
        </p:sp>
      </p:grpSp>
      <mc:AlternateContent xmlns:mc="http://schemas.openxmlformats.org/markup-compatibility/2006">
        <mc:Choice xmlns:a14="http://schemas.microsoft.com/office/drawing/2010/main" Requires="a14">
          <p:sp>
            <p:nvSpPr>
              <p:cNvPr id="8" name="TextBox 7"/>
              <p:cNvSpPr txBox="1"/>
              <p:nvPr/>
            </p:nvSpPr>
            <p:spPr>
              <a:xfrm>
                <a:off x="6333035" y="3662138"/>
                <a:ext cx="511037"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r>
                        <a:rPr kumimoji="0" lang="zh-CN" altLang="en-US" sz="2800" b="0" i="1" u="none" strike="noStrike" cap="none" spc="0" normalizeH="0" baseline="0" smtClean="0">
                          <a:ln>
                            <a:noFill/>
                          </a:ln>
                          <a:solidFill>
                            <a:srgbClr val="00B0F0">
                              <a:alpha val="80000"/>
                            </a:srgbClr>
                          </a:solidFill>
                          <a:effectLst>
                            <a:outerShdw blurRad="25400" dist="12700" dir="5400000" rotWithShape="0">
                              <a:srgbClr val="FFFFFF"/>
                            </a:outerShdw>
                          </a:effectLst>
                          <a:uFillTx/>
                          <a:latin typeface="Cambria Math" panose="02040503050406030204"/>
                          <a:sym typeface="Hoefler Text"/>
                        </a:rPr>
                        <m:t>𝛽</m:t>
                      </m:r>
                    </m:oMath>
                  </m:oMathPara>
                </a14:m>
                <a:endParaRPr kumimoji="0" lang="zh-CN" altLang="en-US" sz="2800" b="0" i="1" u="none" strike="noStrike" cap="none" spc="0" normalizeH="0" baseline="0" dirty="0">
                  <a:ln>
                    <a:noFill/>
                  </a:ln>
                  <a:solidFill>
                    <a:srgbClr val="00B0F0">
                      <a:alpha val="80000"/>
                    </a:srgbClr>
                  </a:solidFill>
                  <a:effectLst>
                    <a:outerShdw blurRad="25400" dist="12700" dir="5400000" rotWithShape="0">
                      <a:srgbClr val="FFFFFF"/>
                    </a:outerShdw>
                  </a:effectLst>
                  <a:uFillTx/>
                  <a:sym typeface="Hoefler Text"/>
                </a:endParaRPr>
              </a:p>
            </p:txBody>
          </p:sp>
        </mc:Choice>
        <mc:Fallback>
          <p:sp>
            <p:nvSpPr>
              <p:cNvPr id="8" name="TextBox 7"/>
              <p:cNvSpPr txBox="1">
                <a:spLocks noRot="1" noChangeAspect="1" noMove="1" noResize="1" noEditPoints="1" noAdjustHandles="1" noChangeArrowheads="1" noChangeShapeType="1" noTextEdit="1"/>
              </p:cNvSpPr>
              <p:nvPr/>
            </p:nvSpPr>
            <p:spPr>
              <a:xfrm>
                <a:off x="6333035" y="3662138"/>
                <a:ext cx="511037" cy="533479"/>
              </a:xfrm>
              <a:prstGeom prst="rect">
                <a:avLst/>
              </a:prstGeom>
              <a:blipFill rotWithShape="1">
                <a:blip r:embed="rId2"/>
                <a:stretch>
                  <a:fillRect l="-35" t="-17" r="8" b="32"/>
                </a:stretch>
              </a:blipFill>
              <a:ln w="12700" cap="flat">
                <a:noFill/>
                <a:miter lim="400000"/>
              </a:ln>
            </p:spPr>
            <p:style>
              <a:lnRef idx="0">
                <a:scrgbClr r="0" g="0" b="0"/>
              </a:lnRef>
              <a:fillRef idx="0">
                <a:scrgbClr r="0" g="0" b="0"/>
              </a:fillRef>
              <a:effectRef idx="0">
                <a:scrgbClr r="0" g="0" b="0"/>
              </a:effectRef>
              <a:fontRef idx="none"/>
            </p:style>
            <p:txBody>
              <a:bodyPr/>
              <a:lstStyle/>
              <a:p>
                <a:r>
                  <a:rPr lang="zh-CN" altLang="en-US">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16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16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P spid="6161" grpId="0" animBg="1"/>
      <p:bldP spid="6168"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3"/>
          <p:cNvSpPr txBox="1"/>
          <p:nvPr/>
        </p:nvSpPr>
        <p:spPr>
          <a:xfrm>
            <a:off x="357759" y="884534"/>
            <a:ext cx="7993625" cy="533479"/>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zh-CN" altLang="en-US" sz="2800" i="0" dirty="0">
                <a:solidFill>
                  <a:srgbClr val="FFFFFF"/>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你能对直线与平面平行的判定定理作出合理的解释吗？</a:t>
            </a:r>
            <a:endParaRPr kumimoji="0" lang="zh-CN" altLang="en-US" sz="240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grpSp>
        <p:nvGrpSpPr>
          <p:cNvPr id="5" name="组合 4"/>
          <p:cNvGrpSpPr/>
          <p:nvPr/>
        </p:nvGrpSpPr>
        <p:grpSpPr>
          <a:xfrm>
            <a:off x="5812445" y="2237199"/>
            <a:ext cx="2717979" cy="1348038"/>
            <a:chOff x="2974822" y="1732071"/>
            <a:chExt cx="2717979" cy="1348038"/>
          </a:xfrm>
        </p:grpSpPr>
        <p:grpSp>
          <p:nvGrpSpPr>
            <p:cNvPr id="18" name="组合 17"/>
            <p:cNvGrpSpPr/>
            <p:nvPr/>
          </p:nvGrpSpPr>
          <p:grpSpPr>
            <a:xfrm>
              <a:off x="2974822" y="1732071"/>
              <a:ext cx="2717979" cy="1348038"/>
              <a:chOff x="3396427" y="2968135"/>
              <a:chExt cx="2717979" cy="1348038"/>
            </a:xfrm>
          </p:grpSpPr>
          <p:sp>
            <p:nvSpPr>
              <p:cNvPr id="19" name="平行四边形 18"/>
              <p:cNvSpPr/>
              <p:nvPr/>
            </p:nvSpPr>
            <p:spPr>
              <a:xfrm>
                <a:off x="3396427" y="3668473"/>
                <a:ext cx="2505075" cy="647700"/>
              </a:xfrm>
              <a:prstGeom prst="parallelogram">
                <a:avLst>
                  <a:gd name="adj" fmla="val 116176"/>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20" name="直接连接符 19"/>
              <p:cNvCxnSpPr/>
              <p:nvPr/>
            </p:nvCxnSpPr>
            <p:spPr>
              <a:xfrm>
                <a:off x="4158427" y="3367363"/>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772663" y="4007071"/>
                <a:ext cx="175260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文本框 38"/>
              <p:cNvSpPr txBox="1"/>
              <p:nvPr/>
            </p:nvSpPr>
            <p:spPr>
              <a:xfrm>
                <a:off x="5122162" y="3505144"/>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3" name="文本框 39"/>
              <p:cNvSpPr txBox="1"/>
              <p:nvPr/>
            </p:nvSpPr>
            <p:spPr>
              <a:xfrm>
                <a:off x="4375975" y="2968135"/>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4" name="文本框 40"/>
              <p:cNvSpPr txBox="1"/>
              <p:nvPr/>
            </p:nvSpPr>
            <p:spPr>
              <a:xfrm>
                <a:off x="4220822" y="3650503"/>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b</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cxnSp>
          <p:nvCxnSpPr>
            <p:cNvPr id="29" name="直接连接符 28"/>
            <p:cNvCxnSpPr/>
            <p:nvPr/>
          </p:nvCxnSpPr>
          <p:spPr>
            <a:xfrm>
              <a:off x="2984824" y="3061059"/>
              <a:ext cx="1752603"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048736" y="3014361"/>
              <a:ext cx="1752603" cy="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96998" y="2798061"/>
              <a:ext cx="1752603"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181468" y="2911125"/>
              <a:ext cx="1752603" cy="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247834" y="2844759"/>
              <a:ext cx="1752603" cy="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855405" y="1486676"/>
            <a:ext cx="5139813" cy="3334246"/>
          </a:xfrm>
          <a:prstGeom prst="rect">
            <a:avLst/>
          </a:prstGeom>
        </p:spPr>
        <p:txBody>
          <a:bodyPr wrap="square">
            <a:spAutoFit/>
          </a:bodyPr>
          <a:lstStyle/>
          <a:p>
            <a:pPr algn="l">
              <a:lnSpc>
                <a:spcPts val="3200"/>
              </a:lnSpc>
            </a:pPr>
            <a:r>
              <a:rPr lang="zh-CN" altLang="en-US" sz="2400" i="0" dirty="0">
                <a:solidFill>
                  <a:srgbClr val="FFFF00"/>
                </a:solidFill>
                <a:effectLst/>
                <a:latin typeface="黑体" panose="02010609060101010101" pitchFamily="49" charset="-122"/>
                <a:ea typeface="黑体" panose="02010609060101010101" pitchFamily="49" charset="-122"/>
              </a:rPr>
              <a:t>分析：</a:t>
            </a:r>
            <a:r>
              <a:rPr lang="zh-CN" altLang="en-US" sz="2400" i="0" dirty="0">
                <a:solidFill>
                  <a:srgbClr val="FFFFFF"/>
                </a:solidFill>
                <a:effectLst/>
                <a:latin typeface="黑体" panose="02010609060101010101" pitchFamily="49" charset="-122"/>
                <a:ea typeface="黑体" panose="02010609060101010101" pitchFamily="49" charset="-122"/>
              </a:rPr>
              <a:t>因为</a:t>
            </a:r>
            <a:r>
              <a:rPr lang="zh-CN" altLang="zh-CN" sz="2400" i="0" dirty="0">
                <a:solidFill>
                  <a:srgbClr val="FFFFFF"/>
                </a:solidFill>
                <a:effectLst/>
                <a:latin typeface="黑体" panose="02010609060101010101" pitchFamily="49" charset="-122"/>
                <a:ea typeface="黑体" panose="02010609060101010101" pitchFamily="49" charset="-122"/>
              </a:rPr>
              <a:t>直线</a:t>
            </a:r>
            <a:r>
              <a:rPr lang="en-US" altLang="zh-CN" sz="2400" dirty="0">
                <a:solidFill>
                  <a:srgbClr val="FFFFFF"/>
                </a:solidFill>
                <a:effectLst/>
                <a:latin typeface="Times New Roman" panose="02020603050405020304" pitchFamily="18" charset="0"/>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与</a:t>
            </a:r>
            <a:r>
              <a:rPr lang="en-US" altLang="zh-CN" sz="2400" dirty="0">
                <a:solidFill>
                  <a:srgbClr val="FFFFFF"/>
                </a:solidFill>
                <a:effectLst/>
                <a:latin typeface="Times New Roman" panose="02020603050405020304" pitchFamily="18" charset="0"/>
                <a:cs typeface="Times New Roman" panose="02020603050405020304" pitchFamily="18" charset="0"/>
              </a:rPr>
              <a:t>b</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平行，所以它们</a:t>
            </a:r>
            <a:r>
              <a:rPr lang="zh-CN" altLang="zh-CN" sz="2400" i="0" dirty="0">
                <a:solidFill>
                  <a:srgbClr val="FFFFFF"/>
                </a:solidFill>
                <a:effectLst/>
                <a:latin typeface="黑体" panose="02010609060101010101" pitchFamily="49" charset="-122"/>
                <a:ea typeface="黑体" panose="02010609060101010101" pitchFamily="49" charset="-122"/>
              </a:rPr>
              <a:t>没有公共点</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在平面</a:t>
            </a:r>
            <a:r>
              <a:rPr lang="el-GR" altLang="zh-CN" sz="2400" dirty="0">
                <a:solidFill>
                  <a:srgbClr val="FFFFFF"/>
                </a:solidFill>
                <a:effectLst/>
                <a:latin typeface="Times New Roman" panose="02020603050405020304" pitchFamily="18" charset="0"/>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内平移</a:t>
            </a:r>
            <a:r>
              <a:rPr lang="en-US" altLang="zh-CN" sz="2400" dirty="0">
                <a:solidFill>
                  <a:srgbClr val="FFFFFF"/>
                </a:solidFill>
                <a:effectLst/>
                <a:latin typeface="Times New Roman" panose="02020603050405020304" pitchFamily="18" charset="0"/>
                <a:cs typeface="Times New Roman" panose="02020603050405020304" pitchFamily="18" charset="0"/>
              </a:rPr>
              <a:t>b </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得到直线</a:t>
            </a:r>
            <a:r>
              <a:rPr lang="en-US" altLang="zh-CN" sz="2400" dirty="0">
                <a:solidFill>
                  <a:srgbClr val="FFFFFF"/>
                </a:solidFill>
                <a:effectLst/>
                <a:latin typeface="Times New Roman" panose="02020603050405020304" pitchFamily="18" charset="0"/>
                <a:cs typeface="Times New Roman" panose="02020603050405020304" pitchFamily="18" charset="0"/>
              </a:rPr>
              <a:t>c</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不难发现</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无数条</a:t>
            </a:r>
            <a:r>
              <a:rPr lang="zh-CN" altLang="en-US" sz="2400" i="0" dirty="0">
                <a:solidFill>
                  <a:srgbClr val="FFFFFF"/>
                </a:solidFill>
                <a:effectLst/>
                <a:latin typeface="黑体" panose="02010609060101010101" pitchFamily="49" charset="-122"/>
                <a:ea typeface="黑体" panose="02010609060101010101" pitchFamily="49" charset="-122"/>
              </a:rPr>
              <a:t>与</a:t>
            </a:r>
            <a:r>
              <a:rPr lang="en-US" altLang="zh-CN" sz="2400" dirty="0">
                <a:solidFill>
                  <a:srgbClr val="FFFFFF"/>
                </a:solidFill>
                <a:effectLst/>
                <a:latin typeface="Times New Roman" panose="02020603050405020304" pitchFamily="18" charset="0"/>
                <a:cs typeface="Times New Roman" panose="02020603050405020304" pitchFamily="18" charset="0"/>
              </a:rPr>
              <a:t>a</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平行的</a:t>
            </a:r>
            <a:r>
              <a:rPr lang="zh-CN" altLang="zh-CN" sz="2400" i="0" dirty="0">
                <a:solidFill>
                  <a:srgbClr val="FFFFFF"/>
                </a:solidFill>
                <a:effectLst/>
                <a:latin typeface="黑体" panose="02010609060101010101" pitchFamily="49" charset="-122"/>
                <a:ea typeface="黑体" panose="02010609060101010101" pitchFamily="49" charset="-122"/>
              </a:rPr>
              <a:t>直线无限细密地</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铺满</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平面</a:t>
            </a:r>
            <a:r>
              <a:rPr lang="el-GR" altLang="zh-CN" sz="2400" dirty="0">
                <a:solidFill>
                  <a:srgbClr val="FFFFFF"/>
                </a:solidFill>
                <a:effectLst/>
                <a:latin typeface="Times New Roman" panose="02020603050405020304" pitchFamily="18" charset="0"/>
                <a:cs typeface="Times New Roman" panose="02020603050405020304" pitchFamily="18" charset="0"/>
              </a:rPr>
              <a:t>α</a:t>
            </a:r>
            <a:r>
              <a:rPr lang="zh-CN" altLang="en-US" sz="2400" i="0" dirty="0">
                <a:solidFill>
                  <a:srgbClr val="FFFFFF"/>
                </a:solidFill>
                <a:effectLst/>
                <a:latin typeface="黑体" panose="02010609060101010101" pitchFamily="49" charset="-122"/>
                <a:ea typeface="黑体" panose="02010609060101010101" pitchFamily="49" charset="-122"/>
              </a:rPr>
              <a:t>．则</a:t>
            </a:r>
            <a:r>
              <a:rPr lang="zh-CN" altLang="zh-CN" sz="2400" i="0" dirty="0">
                <a:solidFill>
                  <a:srgbClr val="FFFFFF"/>
                </a:solidFill>
                <a:effectLst/>
                <a:latin typeface="黑体" panose="02010609060101010101" pitchFamily="49" charset="-122"/>
                <a:ea typeface="黑体" panose="02010609060101010101" pitchFamily="49" charset="-122"/>
              </a:rPr>
              <a:t>平面</a:t>
            </a:r>
            <a:r>
              <a:rPr lang="el-GR" altLang="zh-CN" sz="2400" dirty="0">
                <a:solidFill>
                  <a:srgbClr val="FFFFFF"/>
                </a:solidFill>
                <a:effectLst/>
                <a:latin typeface="Times New Roman" panose="02020603050405020304" pitchFamily="18" charset="0"/>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内的任一点均在直线</a:t>
            </a:r>
            <a:r>
              <a:rPr lang="en-US" altLang="zh-CN" sz="2400" dirty="0">
                <a:solidFill>
                  <a:srgbClr val="FFFFFF"/>
                </a:solidFill>
                <a:effectLst/>
                <a:latin typeface="Times New Roman" panose="02020603050405020304" pitchFamily="18" charset="0"/>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的某条平行线上</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于是</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直线</a:t>
            </a:r>
            <a:r>
              <a:rPr lang="en-US" altLang="zh-CN" sz="2400" dirty="0">
                <a:solidFill>
                  <a:srgbClr val="FFFFFF"/>
                </a:solidFill>
                <a:effectLst/>
                <a:latin typeface="Times New Roman" panose="02020603050405020304" pitchFamily="18" charset="0"/>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与平面</a:t>
            </a:r>
            <a:r>
              <a:rPr lang="el-GR" altLang="zh-CN" sz="2400" dirty="0">
                <a:solidFill>
                  <a:srgbClr val="FFFFFF"/>
                </a:solidFill>
                <a:effectLst/>
                <a:latin typeface="Times New Roman" panose="02020603050405020304" pitchFamily="18" charset="0"/>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没有公共点</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即</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l-GR" altLang="zh-CN" sz="2400" dirty="0">
                <a:solidFill>
                  <a:srgbClr val="FFFFFF"/>
                </a:solidFill>
                <a:effectLst/>
                <a:latin typeface="Times New Roman" panose="02020603050405020304" pitchFamily="18" charset="0"/>
                <a:cs typeface="Times New Roman" panose="02020603050405020304" pitchFamily="18" charset="0"/>
              </a:rPr>
              <a:t> α</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a:endParaRPr lang="zh-CN" altLang="en-US" sz="2400" dirty="0"/>
          </a:p>
        </p:txBody>
      </p:sp>
      <p:grpSp>
        <p:nvGrpSpPr>
          <p:cNvPr id="42" name="组合 41"/>
          <p:cNvGrpSpPr/>
          <p:nvPr/>
        </p:nvGrpSpPr>
        <p:grpSpPr>
          <a:xfrm>
            <a:off x="5854409" y="2743551"/>
            <a:ext cx="2231570" cy="795606"/>
            <a:chOff x="6112499" y="2743551"/>
            <a:chExt cx="2231570" cy="795606"/>
          </a:xfrm>
        </p:grpSpPr>
        <p:cxnSp>
          <p:nvCxnSpPr>
            <p:cNvPr id="28" name="直接连接符 27"/>
            <p:cNvCxnSpPr/>
            <p:nvPr/>
          </p:nvCxnSpPr>
          <p:spPr>
            <a:xfrm>
              <a:off x="6591466" y="3125409"/>
              <a:ext cx="175260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193613" y="3480165"/>
              <a:ext cx="1752603" cy="0"/>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6112499" y="3519489"/>
              <a:ext cx="1752603" cy="19668"/>
            </a:xfrm>
            <a:prstGeom prst="line">
              <a:avLst/>
            </a:prstGeom>
            <a:ln w="76200">
              <a:solidFill>
                <a:srgbClr val="FFFFFF"/>
              </a:solidFill>
            </a:ln>
          </p:spPr>
          <p:style>
            <a:lnRef idx="1">
              <a:schemeClr val="accent1"/>
            </a:lnRef>
            <a:fillRef idx="0">
              <a:schemeClr val="accent1"/>
            </a:fillRef>
            <a:effectRef idx="0">
              <a:schemeClr val="accent1"/>
            </a:effectRef>
            <a:fontRef idx="minor">
              <a:schemeClr val="tx1"/>
            </a:fontRef>
          </p:style>
        </p:cxnSp>
        <p:sp>
          <p:nvSpPr>
            <p:cNvPr id="27" name="文本框 39"/>
            <p:cNvSpPr txBox="1"/>
            <p:nvPr/>
          </p:nvSpPr>
          <p:spPr>
            <a:xfrm>
              <a:off x="7202483" y="2743551"/>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c</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95356" y="849723"/>
            <a:ext cx="7358063" cy="2962275"/>
          </a:xfrm>
        </p:spPr>
        <p:txBody>
          <a:bodyPr>
            <a:normAutofit/>
          </a:bodyPr>
          <a:lstStyle/>
          <a:p>
            <a:pPr marL="0" indent="0" algn="just">
              <a:lnSpc>
                <a:spcPts val="3400"/>
              </a:lnSpc>
              <a:buNone/>
            </a:pPr>
            <a:r>
              <a:rPr lang="en-US" altLang="zh-CN" sz="2800" dirty="0">
                <a:solidFill>
                  <a:srgbClr val="FFFFFF"/>
                </a:solidFill>
                <a:effectLst/>
              </a:rPr>
              <a:t>    </a:t>
            </a:r>
            <a:r>
              <a:rPr lang="zh-CN" altLang="zh-CN" sz="2400" dirty="0">
                <a:solidFill>
                  <a:srgbClr val="FFFFFF"/>
                </a:solidFill>
                <a:effectLst/>
              </a:rPr>
              <a:t>定理告诉我们</a:t>
            </a:r>
            <a:r>
              <a:rPr lang="zh-CN" altLang="en-US" sz="2400" dirty="0">
                <a:solidFill>
                  <a:srgbClr val="FFFFFF"/>
                </a:solidFill>
                <a:effectLst/>
              </a:rPr>
              <a:t>，</a:t>
            </a:r>
            <a:r>
              <a:rPr lang="zh-CN" altLang="zh-CN" sz="2400" dirty="0">
                <a:solidFill>
                  <a:srgbClr val="FFFFFF"/>
                </a:solidFill>
                <a:effectLst/>
              </a:rPr>
              <a:t>可以通过直线间的平行</a:t>
            </a:r>
            <a:r>
              <a:rPr lang="zh-CN" altLang="en-US" sz="2400" dirty="0">
                <a:solidFill>
                  <a:srgbClr val="FFFFFF"/>
                </a:solidFill>
                <a:effectLst/>
              </a:rPr>
              <a:t>，</a:t>
            </a:r>
            <a:r>
              <a:rPr lang="zh-CN" altLang="zh-CN" sz="2400" dirty="0">
                <a:solidFill>
                  <a:srgbClr val="FFFFFF"/>
                </a:solidFill>
                <a:effectLst/>
              </a:rPr>
              <a:t>得到直线与平面平行</a:t>
            </a:r>
            <a:r>
              <a:rPr lang="zh-CN" altLang="en-US" sz="2400" dirty="0">
                <a:solidFill>
                  <a:srgbClr val="FFFFFF"/>
                </a:solidFill>
                <a:effectLst/>
              </a:rPr>
              <a:t>．</a:t>
            </a:r>
            <a:r>
              <a:rPr lang="zh-CN" altLang="zh-CN" sz="2400" dirty="0">
                <a:solidFill>
                  <a:srgbClr val="FFFFFF"/>
                </a:solidFill>
                <a:effectLst/>
              </a:rPr>
              <a:t>这是处理空间位置关系的一种常用方法</a:t>
            </a:r>
            <a:r>
              <a:rPr lang="zh-CN" altLang="en-US" sz="2400" dirty="0">
                <a:solidFill>
                  <a:srgbClr val="FFFFFF"/>
                </a:solidFill>
                <a:effectLst/>
              </a:rPr>
              <a:t>，</a:t>
            </a:r>
            <a:r>
              <a:rPr lang="zh-CN" altLang="zh-CN" sz="2400" dirty="0">
                <a:solidFill>
                  <a:srgbClr val="FFFFFF"/>
                </a:solidFill>
                <a:effectLst/>
              </a:rPr>
              <a:t>即将直线与平面的平行关系（空间问题）转化为直线间的平行关系（平面问题</a:t>
            </a:r>
            <a:r>
              <a:rPr lang="zh-CN" altLang="en-US" sz="2400" dirty="0">
                <a:solidFill>
                  <a:srgbClr val="FFFFFF"/>
                </a:solidFill>
                <a:effectLst/>
              </a:rPr>
              <a:t>）．</a:t>
            </a:r>
            <a:endParaRPr lang="zh-CN" altLang="en-US" sz="2400" dirty="0">
              <a:solidFill>
                <a:srgbClr val="FFFFFF"/>
              </a:solidFill>
              <a:effectLst/>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95356" y="849723"/>
            <a:ext cx="7358063" cy="2962275"/>
          </a:xfrm>
        </p:spPr>
        <p:txBody>
          <a:bodyPr>
            <a:normAutofit/>
          </a:bodyPr>
          <a:lstStyle/>
          <a:p>
            <a:pPr marL="0" indent="0" algn="just">
              <a:lnSpc>
                <a:spcPts val="3400"/>
              </a:lnSpc>
              <a:buNone/>
            </a:pPr>
            <a:r>
              <a:rPr lang="en-US" altLang="zh-CN" sz="2400" dirty="0">
                <a:solidFill>
                  <a:srgbClr val="FFFFFF"/>
                </a:solidFill>
                <a:effectLst/>
              </a:rPr>
              <a:t>    </a:t>
            </a:r>
            <a:r>
              <a:rPr lang="zh-CN" altLang="zh-CN" sz="2400" dirty="0">
                <a:solidFill>
                  <a:srgbClr val="FFFFFF"/>
                </a:solidFill>
                <a:effectLst/>
              </a:rPr>
              <a:t>这一定理在现实生活中有许多应用</a:t>
            </a:r>
            <a:r>
              <a:rPr lang="zh-CN" altLang="en-US" sz="2400" dirty="0">
                <a:solidFill>
                  <a:srgbClr val="FFFFFF"/>
                </a:solidFill>
                <a:effectLst/>
              </a:rPr>
              <a:t>．</a:t>
            </a:r>
            <a:r>
              <a:rPr lang="zh-CN" altLang="zh-CN" sz="2400" dirty="0">
                <a:solidFill>
                  <a:srgbClr val="FFFFFF"/>
                </a:solidFill>
                <a:effectLst/>
              </a:rPr>
              <a:t>例如</a:t>
            </a:r>
            <a:r>
              <a:rPr lang="zh-CN" altLang="en-US" sz="2400" dirty="0">
                <a:solidFill>
                  <a:srgbClr val="FFFFFF"/>
                </a:solidFill>
                <a:effectLst/>
              </a:rPr>
              <a:t>，</a:t>
            </a:r>
            <a:r>
              <a:rPr lang="zh-CN" altLang="zh-CN" sz="2400" dirty="0">
                <a:solidFill>
                  <a:srgbClr val="FFFFFF"/>
                </a:solidFill>
                <a:effectLst/>
              </a:rPr>
              <a:t>安装矩形镜子时</a:t>
            </a:r>
            <a:r>
              <a:rPr lang="zh-CN" altLang="en-US" sz="2400" dirty="0">
                <a:solidFill>
                  <a:srgbClr val="FFFFFF"/>
                </a:solidFill>
                <a:effectLst/>
              </a:rPr>
              <a:t>，</a:t>
            </a:r>
            <a:r>
              <a:rPr lang="zh-CN" altLang="zh-CN" sz="2400" dirty="0">
                <a:solidFill>
                  <a:srgbClr val="FFFFFF"/>
                </a:solidFill>
                <a:effectLst/>
              </a:rPr>
              <a:t>为了使镜子的上边框与天花板平行</a:t>
            </a:r>
            <a:r>
              <a:rPr lang="zh-CN" altLang="en-US" sz="2400" dirty="0">
                <a:solidFill>
                  <a:srgbClr val="FFFFFF"/>
                </a:solidFill>
                <a:effectLst/>
              </a:rPr>
              <a:t>，</a:t>
            </a:r>
            <a:r>
              <a:rPr lang="zh-CN" altLang="zh-CN" sz="2400" dirty="0">
                <a:solidFill>
                  <a:srgbClr val="FFFFFF"/>
                </a:solidFill>
                <a:effectLst/>
              </a:rPr>
              <a:t>只需镜子的上边框与天花板和墙面的交线平行</a:t>
            </a:r>
            <a:r>
              <a:rPr lang="zh-CN" altLang="en-US" sz="2400" dirty="0">
                <a:solidFill>
                  <a:srgbClr val="FFFFFF"/>
                </a:solidFill>
                <a:effectLst/>
              </a:rPr>
              <a:t>，</a:t>
            </a:r>
            <a:r>
              <a:rPr lang="zh-CN" altLang="zh-CN" sz="2400" dirty="0">
                <a:solidFill>
                  <a:srgbClr val="FFFFFF"/>
                </a:solidFill>
                <a:effectLst/>
              </a:rPr>
              <a:t>就是应用了这个判定定理</a:t>
            </a:r>
            <a:r>
              <a:rPr lang="zh-CN" altLang="en-US" sz="2400" dirty="0">
                <a:solidFill>
                  <a:srgbClr val="FFFFFF"/>
                </a:solidFill>
                <a:effectLst/>
              </a:rPr>
              <a:t>．</a:t>
            </a:r>
            <a:r>
              <a:rPr lang="zh-CN" altLang="zh-CN" sz="2400" dirty="0">
                <a:solidFill>
                  <a:srgbClr val="FFFFFF"/>
                </a:solidFill>
                <a:effectLst/>
              </a:rPr>
              <a:t>你还能举出其他一些应用实例吗？</a:t>
            </a:r>
            <a:endParaRPr lang="zh-CN" altLang="zh-CN" sz="2400" dirty="0">
              <a:solidFill>
                <a:srgbClr val="FFFFFF"/>
              </a:solidFill>
              <a:effectLst/>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2" name="Rectangle 64"/>
          <p:cNvSpPr>
            <a:spLocks noChangeArrowheads="1"/>
          </p:cNvSpPr>
          <p:nvPr/>
        </p:nvSpPr>
        <p:spPr bwMode="auto">
          <a:xfrm>
            <a:off x="652294" y="701374"/>
            <a:ext cx="75491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i="0" dirty="0" smtClean="0">
                <a:solidFill>
                  <a:srgbClr val="FFFF00"/>
                </a:solidFill>
                <a:effectLst/>
                <a:latin typeface="黑体" panose="02010609060101010101" pitchFamily="49" charset="-122"/>
                <a:ea typeface="黑体" panose="02010609060101010101" pitchFamily="49" charset="-122"/>
              </a:rPr>
              <a:t>例题</a:t>
            </a:r>
            <a:r>
              <a:rPr lang="zh-CN" altLang="en-US" sz="2400" i="0" dirty="0" smtClean="0">
                <a:solidFill>
                  <a:srgbClr val="FFFFFF"/>
                </a:solidFill>
                <a:effectLst/>
                <a:latin typeface="黑体" panose="02010609060101010101" pitchFamily="49" charset="-122"/>
                <a:ea typeface="黑体" panose="02010609060101010101" pitchFamily="49" charset="-122"/>
              </a:rPr>
              <a:t> 判断下列</a:t>
            </a:r>
            <a:r>
              <a:rPr lang="zh-CN" altLang="en-US" sz="2400" i="0" dirty="0">
                <a:solidFill>
                  <a:srgbClr val="FFFFFF"/>
                </a:solidFill>
                <a:effectLst/>
                <a:latin typeface="黑体" panose="02010609060101010101" pitchFamily="49" charset="-122"/>
                <a:ea typeface="黑体" panose="02010609060101010101" pitchFamily="49" charset="-122"/>
              </a:rPr>
              <a:t>命题</a:t>
            </a:r>
            <a:r>
              <a:rPr lang="zh-CN" altLang="en-US" sz="2400" i="0" dirty="0" smtClean="0">
                <a:solidFill>
                  <a:srgbClr val="FFFFFF"/>
                </a:solidFill>
                <a:effectLst/>
                <a:latin typeface="黑体" panose="02010609060101010101" pitchFamily="49" charset="-122"/>
                <a:ea typeface="黑体" panose="02010609060101010101" pitchFamily="49" charset="-122"/>
              </a:rPr>
              <a:t>是否正确，</a:t>
            </a:r>
            <a:r>
              <a:rPr lang="zh-CN" altLang="en-US" sz="2400" i="0" dirty="0">
                <a:solidFill>
                  <a:srgbClr val="FFFFFF"/>
                </a:solidFill>
                <a:effectLst/>
                <a:latin typeface="黑体" panose="02010609060101010101" pitchFamily="49" charset="-122"/>
                <a:ea typeface="黑体" panose="02010609060101010101" pitchFamily="49" charset="-122"/>
              </a:rPr>
              <a:t>正确的打“√”，错误的打“</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2353" name="Rectangle 65"/>
          <p:cNvSpPr>
            <a:spLocks noChangeArrowheads="1"/>
          </p:cNvSpPr>
          <p:nvPr/>
        </p:nvSpPr>
        <p:spPr bwMode="auto">
          <a:xfrm>
            <a:off x="170315" y="1523159"/>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i="0" dirty="0" smtClean="0">
                <a:solidFill>
                  <a:srgbClr val="FFFFFF"/>
                </a:solidFill>
                <a:effectLst/>
                <a:latin typeface="黑体" panose="02010609060101010101" pitchFamily="49" charset="-122"/>
                <a:ea typeface="黑体" panose="02010609060101010101" pitchFamily="49" charset="-122"/>
              </a:rPr>
              <a:t>）若</a:t>
            </a:r>
            <a:r>
              <a:rPr lang="zh-CN" altLang="en-US" sz="2400" i="0" dirty="0">
                <a:solidFill>
                  <a:srgbClr val="FFFFFF"/>
                </a:solidFill>
                <a:effectLst/>
                <a:latin typeface="黑体" panose="02010609060101010101" pitchFamily="49" charset="-122"/>
                <a:ea typeface="黑体" panose="02010609060101010101" pitchFamily="49" charset="-122"/>
              </a:rPr>
              <a:t>一条直线不在平面内，则该直线与此平面平行（ </a:t>
            </a:r>
            <a:r>
              <a:rPr lang="zh-CN" altLang="en-US" sz="2400" i="0" dirty="0" smtClean="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grpSp>
        <p:nvGrpSpPr>
          <p:cNvPr id="12360" name="Group 72"/>
          <p:cNvGrpSpPr/>
          <p:nvPr/>
        </p:nvGrpSpPr>
        <p:grpSpPr bwMode="auto">
          <a:xfrm>
            <a:off x="-122018" y="1947118"/>
            <a:ext cx="9251950" cy="1477568"/>
            <a:chOff x="-68" y="1871"/>
            <a:chExt cx="5828" cy="1241"/>
          </a:xfrm>
        </p:grpSpPr>
        <p:sp>
          <p:nvSpPr>
            <p:cNvPr id="12355" name="Rectangle 67"/>
            <p:cNvSpPr>
              <a:spLocks noChangeArrowheads="1"/>
            </p:cNvSpPr>
            <p:nvPr/>
          </p:nvSpPr>
          <p:spPr bwMode="auto">
            <a:xfrm>
              <a:off x="-68" y="1871"/>
              <a:ext cx="5828" cy="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i="0" dirty="0" smtClean="0">
                  <a:solidFill>
                    <a:srgbClr val="FFFFFF"/>
                  </a:solidFill>
                  <a:effectLst/>
                  <a:latin typeface="黑体" panose="02010609060101010101" pitchFamily="49" charset="-122"/>
                  <a:ea typeface="黑体" panose="02010609060101010101" pitchFamily="49" charset="-122"/>
                </a:rPr>
                <a:t>）若</a:t>
              </a:r>
              <a:r>
                <a:rPr lang="zh-CN" altLang="en-US" sz="2400" i="0" dirty="0">
                  <a:solidFill>
                    <a:srgbClr val="FFFFFF"/>
                  </a:solidFill>
                  <a:effectLst/>
                  <a:latin typeface="黑体" panose="02010609060101010101" pitchFamily="49" charset="-122"/>
                  <a:ea typeface="黑体" panose="02010609060101010101" pitchFamily="49" charset="-122"/>
                </a:rPr>
                <a:t>一条直线与平面</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内无数条直线平行，则该直线与</a:t>
              </a:r>
              <a:r>
                <a:rPr lang="zh-CN" altLang="en-US" sz="2400" i="0" dirty="0" smtClean="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此</a:t>
              </a:r>
              <a:endParaRPr lang="en-US" altLang="zh-CN" sz="2400" i="0" dirty="0" smtClean="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algn="l"/>
              <a:r>
                <a:rPr lang="zh-CN" altLang="en-US" sz="2400" i="0" dirty="0" smtClean="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平</a:t>
              </a:r>
              <a:r>
                <a:rPr lang="zh-CN" altLang="en-US" sz="2400" i="0" dirty="0" smtClean="0">
                  <a:solidFill>
                    <a:srgbClr val="FFFFFF"/>
                  </a:solidFill>
                  <a:effectLst/>
                  <a:latin typeface="黑体" panose="02010609060101010101" pitchFamily="49" charset="-122"/>
                  <a:ea typeface="黑体" panose="02010609060101010101" pitchFamily="49" charset="-122"/>
                </a:rPr>
                <a:t>面平行（ ）</a:t>
              </a:r>
              <a:endParaRPr lang="zh-CN" altLang="en-US" sz="2400" i="0" dirty="0">
                <a:solidFill>
                  <a:srgbClr val="FFFFFF"/>
                </a:solidFill>
                <a:effectLst/>
                <a:latin typeface="黑体" panose="02010609060101010101" pitchFamily="49" charset="-122"/>
                <a:ea typeface="黑体" panose="02010609060101010101" pitchFamily="49" charset="-122"/>
              </a:endParaRPr>
            </a:p>
            <a:p>
              <a:endPar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356" name="Rectangle 68"/>
            <p:cNvSpPr>
              <a:spLocks noChangeArrowheads="1"/>
            </p:cNvSpPr>
            <p:nvPr/>
          </p:nvSpPr>
          <p:spPr bwMode="auto">
            <a:xfrm>
              <a:off x="340" y="2698"/>
              <a:ext cx="1905"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z="2600" dirty="0"/>
            </a:p>
          </p:txBody>
        </p:sp>
      </p:grpSp>
      <p:grpSp>
        <p:nvGrpSpPr>
          <p:cNvPr id="12411" name="Group 123"/>
          <p:cNvGrpSpPr/>
          <p:nvPr/>
        </p:nvGrpSpPr>
        <p:grpSpPr bwMode="auto">
          <a:xfrm>
            <a:off x="33515" y="2771792"/>
            <a:ext cx="8540263" cy="1487096"/>
            <a:chOff x="20" y="2269"/>
            <a:chExt cx="5416" cy="1249"/>
          </a:xfrm>
        </p:grpSpPr>
        <p:sp>
          <p:nvSpPr>
            <p:cNvPr id="12412" name="Rectangle 124"/>
            <p:cNvSpPr>
              <a:spLocks noChangeArrowheads="1"/>
            </p:cNvSpPr>
            <p:nvPr/>
          </p:nvSpPr>
          <p:spPr bwMode="auto">
            <a:xfrm>
              <a:off x="20" y="2269"/>
              <a:ext cx="5416"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i="0" dirty="0" smtClean="0">
                  <a:solidFill>
                    <a:srgbClr val="FFFFFF"/>
                  </a:solidFill>
                  <a:effectLst/>
                  <a:latin typeface="黑体" panose="02010609060101010101" pitchFamily="49" charset="-122"/>
                  <a:ea typeface="黑体" panose="02010609060101010101" pitchFamily="49" charset="-122"/>
                </a:rPr>
                <a:t>）如</a:t>
              </a:r>
              <a:r>
                <a:rPr lang="zh-CN" altLang="en-US" sz="2400" i="0" dirty="0">
                  <a:solidFill>
                    <a:srgbClr val="FFFFFF"/>
                  </a:solidFill>
                  <a:effectLst/>
                  <a:latin typeface="黑体" panose="02010609060101010101" pitchFamily="49" charset="-122"/>
                  <a:ea typeface="黑体" panose="02010609060101010101" pitchFamily="49" charset="-122"/>
                </a:rPr>
                <a:t>图</a:t>
              </a:r>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i="0" dirty="0" smtClean="0">
                  <a:solidFill>
                    <a:srgbClr val="FFFFFF"/>
                  </a:solidFill>
                  <a:effectLst/>
                  <a:latin typeface="黑体" panose="02010609060101010101" pitchFamily="49" charset="-122"/>
                  <a:ea typeface="黑体" panose="02010609060101010101" pitchFamily="49" charset="-122"/>
                </a:rPr>
                <a:t>是</a:t>
              </a:r>
              <a:r>
                <a:rPr lang="zh-CN" altLang="en-US" sz="2400" i="0" dirty="0">
                  <a:solidFill>
                    <a:srgbClr val="FFFFFF"/>
                  </a:solidFill>
                  <a:effectLst/>
                  <a:latin typeface="黑体" panose="02010609060101010101" pitchFamily="49" charset="-122"/>
                  <a:ea typeface="黑体" panose="02010609060101010101" pitchFamily="49" charset="-122"/>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en-US" sz="2400" i="0" dirty="0">
                  <a:solidFill>
                    <a:srgbClr val="FFFFFF"/>
                  </a:solidFill>
                  <a:effectLst/>
                  <a:latin typeface="黑体" panose="02010609060101010101" pitchFamily="49" charset="-122"/>
                  <a:ea typeface="黑体" panose="02010609060101010101" pitchFamily="49" charset="-122"/>
                </a:rPr>
                <a:t>内一条给定</a:t>
              </a:r>
              <a:r>
                <a:rPr lang="zh-CN" altLang="en-US" sz="2400" i="0" dirty="0" smtClean="0">
                  <a:solidFill>
                    <a:srgbClr val="FFFFFF"/>
                  </a:solidFill>
                  <a:effectLst/>
                  <a:latin typeface="黑体" panose="02010609060101010101" pitchFamily="49" charset="-122"/>
                  <a:ea typeface="黑体" panose="02010609060101010101" pitchFamily="49" charset="-122"/>
                </a:rPr>
                <a:t>的</a:t>
              </a:r>
              <a:r>
                <a:rPr lang="zh-CN" altLang="en-US" sz="2400" i="0" dirty="0">
                  <a:solidFill>
                    <a:srgbClr val="FFFFFF"/>
                  </a:solidFill>
                  <a:effectLst/>
                  <a:latin typeface="黑体" panose="02010609060101010101" pitchFamily="49" charset="-122"/>
                  <a:ea typeface="黑体" panose="02010609060101010101" pitchFamily="49" charset="-122"/>
                </a:rPr>
                <a:t>直线，若平面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en-US" sz="2400" i="0" dirty="0">
                  <a:solidFill>
                    <a:srgbClr val="FFFFFF"/>
                  </a:solidFill>
                  <a:effectLst/>
                  <a:latin typeface="黑体" panose="02010609060101010101" pitchFamily="49" charset="-122"/>
                  <a:ea typeface="黑体" panose="02010609060101010101" pitchFamily="49" charset="-122"/>
                </a:rPr>
                <a:t>外</a:t>
              </a:r>
              <a:r>
                <a:rPr lang="zh-CN" altLang="en-US" sz="2400" i="0" dirty="0" smtClean="0">
                  <a:solidFill>
                    <a:srgbClr val="FFFFFF"/>
                  </a:solidFill>
                  <a:effectLst/>
                  <a:latin typeface="黑体" panose="02010609060101010101" pitchFamily="49" charset="-122"/>
                  <a:ea typeface="黑体" panose="02010609060101010101" pitchFamily="49" charset="-122"/>
                </a:rPr>
                <a:t>的</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eaLnBrk="0"/>
              <a:r>
                <a:rPr lang="zh-CN" altLang="en-US" sz="2400" i="0" dirty="0" smtClean="0">
                  <a:solidFill>
                    <a:srgbClr val="FFFFFF"/>
                  </a:solidFill>
                  <a:effectLst/>
                  <a:latin typeface="黑体" panose="02010609060101010101" pitchFamily="49" charset="-122"/>
                  <a:ea typeface="黑体" panose="02010609060101010101" pitchFamily="49" charset="-122"/>
                </a:rPr>
                <a:t>    直线</a:t>
              </a:r>
              <a:r>
                <a:rPr lang="en-US" altLang="zh-CN" sz="240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smtClean="0">
                  <a:solidFill>
                    <a:srgbClr val="FFFFFF"/>
                  </a:solidFill>
                  <a:effectLst/>
                  <a:latin typeface="黑体" panose="02010609060101010101" pitchFamily="49" charset="-122"/>
                  <a:ea typeface="黑体" panose="02010609060101010101" pitchFamily="49" charset="-122"/>
                </a:rPr>
                <a:t>不平行于</a:t>
              </a:r>
              <a:r>
                <a:rPr lang="zh-CN" altLang="en-US" sz="2400" i="0" dirty="0">
                  <a:solidFill>
                    <a:srgbClr val="FFFFFF"/>
                  </a:solidFill>
                  <a:effectLst/>
                  <a:latin typeface="黑体" panose="02010609060101010101" pitchFamily="49" charset="-122"/>
                  <a:ea typeface="黑体" panose="02010609060101010101" pitchFamily="49" charset="-122"/>
                </a:rPr>
                <a:t>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i="0" dirty="0">
                  <a:solidFill>
                    <a:srgbClr val="FFFFFF"/>
                  </a:solidFill>
                  <a:effectLst/>
                  <a:latin typeface="黑体" panose="02010609060101010101" pitchFamily="49" charset="-122"/>
                  <a:ea typeface="黑体" panose="02010609060101010101" pitchFamily="49" charset="-122"/>
                </a:rPr>
                <a:t>，则直线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黑体" panose="02010609060101010101" pitchFamily="49" charset="-122"/>
                  <a:ea typeface="黑体" panose="02010609060101010101" pitchFamily="49" charset="-122"/>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en-US" sz="2400" i="0" dirty="0">
                  <a:solidFill>
                    <a:srgbClr val="FFFFFF"/>
                  </a:solidFill>
                  <a:effectLst/>
                  <a:latin typeface="黑体" panose="02010609060101010101" pitchFamily="49" charset="-122"/>
                  <a:ea typeface="黑体" panose="02010609060101010101" pitchFamily="49" charset="-122"/>
                </a:rPr>
                <a:t>就</a:t>
              </a:r>
              <a:r>
                <a:rPr lang="zh-CN" altLang="en-US" sz="2400" i="0" dirty="0" smtClean="0">
                  <a:solidFill>
                    <a:srgbClr val="FFFFFF"/>
                  </a:solidFill>
                  <a:effectLst/>
                  <a:latin typeface="黑体" panose="02010609060101010101" pitchFamily="49" charset="-122"/>
                  <a:ea typeface="黑体" panose="02010609060101010101" pitchFamily="49" charset="-122"/>
                </a:rPr>
                <a:t>不平行（ </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a:p>
              <a:pPr algn="l" eaLnBrk="0" hangingPunct="0"/>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2413" name="Rectangle 125"/>
            <p:cNvSpPr>
              <a:spLocks noChangeArrowheads="1"/>
            </p:cNvSpPr>
            <p:nvPr/>
          </p:nvSpPr>
          <p:spPr bwMode="auto">
            <a:xfrm>
              <a:off x="1837" y="3104"/>
              <a:ext cx="116"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zh-CN" altLang="en-US" sz="2600" dirty="0">
                <a:latin typeface="Times New Roman" panose="02020603050405020304" pitchFamily="18" charset="0"/>
              </a:endParaRPr>
            </a:p>
          </p:txBody>
        </p:sp>
      </p:grpSp>
      <p:grpSp>
        <p:nvGrpSpPr>
          <p:cNvPr id="33" name="Group 131"/>
          <p:cNvGrpSpPr/>
          <p:nvPr/>
        </p:nvGrpSpPr>
        <p:grpSpPr bwMode="auto">
          <a:xfrm>
            <a:off x="2849760" y="2474751"/>
            <a:ext cx="1458590" cy="1733580"/>
            <a:chOff x="1837" y="3163"/>
            <a:chExt cx="925" cy="1456"/>
          </a:xfrm>
        </p:grpSpPr>
        <p:sp>
          <p:nvSpPr>
            <p:cNvPr id="34" name="Line 121"/>
            <p:cNvSpPr>
              <a:spLocks noChangeShapeType="1"/>
            </p:cNvSpPr>
            <p:nvPr/>
          </p:nvSpPr>
          <p:spPr bwMode="auto">
            <a:xfrm flipV="1">
              <a:off x="2086" y="4217"/>
              <a:ext cx="676" cy="145"/>
            </a:xfrm>
            <a:prstGeom prst="line">
              <a:avLst/>
            </a:prstGeom>
            <a:noFill/>
            <a:ln w="19050">
              <a:solidFill>
                <a:srgbClr val="FFFF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35" name="Group 122"/>
            <p:cNvGrpSpPr/>
            <p:nvPr/>
          </p:nvGrpSpPr>
          <p:grpSpPr bwMode="auto">
            <a:xfrm>
              <a:off x="1837" y="3163"/>
              <a:ext cx="763" cy="1456"/>
              <a:chOff x="1837" y="3117"/>
              <a:chExt cx="763" cy="1456"/>
            </a:xfrm>
          </p:grpSpPr>
          <p:sp>
            <p:nvSpPr>
              <p:cNvPr id="40" name="Rectangle 125"/>
              <p:cNvSpPr>
                <a:spLocks noChangeArrowheads="1"/>
              </p:cNvSpPr>
              <p:nvPr/>
            </p:nvSpPr>
            <p:spPr bwMode="auto">
              <a:xfrm>
                <a:off x="1837" y="3117"/>
                <a:ext cx="116"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zh-CN" altLang="en-US" sz="2600" dirty="0">
                  <a:latin typeface="Times New Roman" panose="02020603050405020304" pitchFamily="18" charset="0"/>
                </a:endParaRPr>
              </a:p>
            </p:txBody>
          </p:sp>
          <p:sp>
            <p:nvSpPr>
              <p:cNvPr id="38" name="Line 129"/>
              <p:cNvSpPr>
                <a:spLocks noChangeShapeType="1"/>
              </p:cNvSpPr>
              <p:nvPr/>
            </p:nvSpPr>
            <p:spPr bwMode="auto">
              <a:xfrm>
                <a:off x="2041" y="4573"/>
                <a:ext cx="559" cy="0"/>
              </a:xfrm>
              <a:prstGeom prst="line">
                <a:avLst/>
              </a:prstGeom>
              <a:noFill/>
              <a:ln w="1905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6" name="Text Box 130"/>
            <p:cNvSpPr txBox="1">
              <a:spLocks noChangeArrowheads="1"/>
            </p:cNvSpPr>
            <p:nvPr/>
          </p:nvSpPr>
          <p:spPr bwMode="auto">
            <a:xfrm>
              <a:off x="2324" y="3974"/>
              <a:ext cx="227"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i="1" dirty="0">
                  <a:solidFill>
                    <a:srgbClr val="FFFFFF"/>
                  </a:solidFill>
                  <a:effectLst>
                    <a:outerShdw blurRad="38100" dist="38100" dir="2700000" algn="tl">
                      <a:srgbClr val="000000">
                        <a:alpha val="43137"/>
                      </a:srgbClr>
                    </a:outerShdw>
                  </a:effectLst>
                  <a:latin typeface="Times New Roman" panose="02020603050405020304" pitchFamily="18" charset="0"/>
                </a:rPr>
                <a:t>b</a:t>
              </a:r>
              <a:endParaRPr lang="en-US" altLang="zh-CN" sz="2600" i="1" dirty="0">
                <a:solidFill>
                  <a:srgbClr val="FFFFFF"/>
                </a:solidFill>
                <a:effectLst>
                  <a:outerShdw blurRad="38100" dist="38100" dir="2700000" algn="tl">
                    <a:srgbClr val="000000">
                      <a:alpha val="43137"/>
                    </a:srgbClr>
                  </a:outerShdw>
                </a:effectLst>
                <a:latin typeface="Times New Roman" panose="02020603050405020304" pitchFamily="18" charset="0"/>
              </a:endParaRPr>
            </a:p>
          </p:txBody>
        </p:sp>
      </p:grpSp>
      <p:sp>
        <p:nvSpPr>
          <p:cNvPr id="41" name="平行四边形 40"/>
          <p:cNvSpPr/>
          <p:nvPr/>
        </p:nvSpPr>
        <p:spPr>
          <a:xfrm>
            <a:off x="2792436" y="3946861"/>
            <a:ext cx="1594507" cy="504000"/>
          </a:xfrm>
          <a:prstGeom prst="parallelogram">
            <a:avLst>
              <a:gd name="adj" fmla="val 102628"/>
            </a:avLst>
          </a:prstGeom>
          <a:noFill/>
          <a:ln w="19050" cap="flat">
            <a:solidFill>
              <a:srgbClr val="FFFF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sp>
        <p:nvSpPr>
          <p:cNvPr id="42" name="文本框 25"/>
          <p:cNvSpPr txBox="1"/>
          <p:nvPr/>
        </p:nvSpPr>
        <p:spPr>
          <a:xfrm>
            <a:off x="2536564" y="4072604"/>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3" name="文本框 25"/>
          <p:cNvSpPr txBox="1"/>
          <p:nvPr/>
        </p:nvSpPr>
        <p:spPr>
          <a:xfrm>
            <a:off x="3279251" y="3808870"/>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2400" dirty="0" smtClean="0">
                <a:solidFill>
                  <a:srgbClr val="FFFFFF"/>
                </a:solidFill>
                <a:effectLst/>
                <a:latin typeface="Times New Roman" panose="02020603050405020304" pitchFamily="18" charset="0"/>
                <a:cs typeface="Times New Roman" panose="02020603050405020304" pitchFamily="18" charset="0"/>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2" name="Rectangle 64"/>
          <p:cNvSpPr>
            <a:spLocks noChangeArrowheads="1"/>
          </p:cNvSpPr>
          <p:nvPr/>
        </p:nvSpPr>
        <p:spPr bwMode="auto">
          <a:xfrm>
            <a:off x="652294" y="701374"/>
            <a:ext cx="75491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i="0" dirty="0" smtClean="0">
                <a:solidFill>
                  <a:srgbClr val="FFFF00"/>
                </a:solidFill>
                <a:effectLst/>
                <a:latin typeface="黑体" panose="02010609060101010101" pitchFamily="49" charset="-122"/>
                <a:ea typeface="黑体" panose="02010609060101010101" pitchFamily="49" charset="-122"/>
              </a:rPr>
              <a:t>例题</a:t>
            </a:r>
            <a:r>
              <a:rPr lang="zh-CN" altLang="en-US" sz="2400" i="0" dirty="0" smtClean="0">
                <a:solidFill>
                  <a:srgbClr val="FFFFFF"/>
                </a:solidFill>
                <a:effectLst/>
                <a:latin typeface="黑体" panose="02010609060101010101" pitchFamily="49" charset="-122"/>
                <a:ea typeface="黑体" panose="02010609060101010101" pitchFamily="49" charset="-122"/>
              </a:rPr>
              <a:t> 判断下列</a:t>
            </a:r>
            <a:r>
              <a:rPr lang="zh-CN" altLang="en-US" sz="2400" i="0" dirty="0">
                <a:solidFill>
                  <a:srgbClr val="FFFFFF"/>
                </a:solidFill>
                <a:effectLst/>
                <a:latin typeface="黑体" panose="02010609060101010101" pitchFamily="49" charset="-122"/>
                <a:ea typeface="黑体" panose="02010609060101010101" pitchFamily="49" charset="-122"/>
              </a:rPr>
              <a:t>命题</a:t>
            </a:r>
            <a:r>
              <a:rPr lang="zh-CN" altLang="en-US" sz="2400" i="0" dirty="0" smtClean="0">
                <a:solidFill>
                  <a:srgbClr val="FFFFFF"/>
                </a:solidFill>
                <a:effectLst/>
                <a:latin typeface="黑体" panose="02010609060101010101" pitchFamily="49" charset="-122"/>
                <a:ea typeface="黑体" panose="02010609060101010101" pitchFamily="49" charset="-122"/>
              </a:rPr>
              <a:t>是否正确，</a:t>
            </a:r>
            <a:r>
              <a:rPr lang="zh-CN" altLang="en-US" sz="2400" i="0" dirty="0">
                <a:solidFill>
                  <a:srgbClr val="FFFFFF"/>
                </a:solidFill>
                <a:effectLst/>
                <a:latin typeface="黑体" panose="02010609060101010101" pitchFamily="49" charset="-122"/>
                <a:ea typeface="黑体" panose="02010609060101010101" pitchFamily="49" charset="-122"/>
              </a:rPr>
              <a:t>正确的打“√”，错误的打“</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2353" name="Rectangle 65"/>
          <p:cNvSpPr>
            <a:spLocks noChangeArrowheads="1"/>
          </p:cNvSpPr>
          <p:nvPr/>
        </p:nvSpPr>
        <p:spPr bwMode="auto">
          <a:xfrm>
            <a:off x="170315" y="1523159"/>
            <a:ext cx="8785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i="0" dirty="0" smtClean="0">
                <a:solidFill>
                  <a:srgbClr val="FFFFFF"/>
                </a:solidFill>
                <a:effectLst/>
                <a:latin typeface="黑体" panose="02010609060101010101" pitchFamily="49" charset="-122"/>
                <a:ea typeface="黑体" panose="02010609060101010101" pitchFamily="49" charset="-122"/>
              </a:rPr>
              <a:t>）若</a:t>
            </a:r>
            <a:r>
              <a:rPr lang="zh-CN" altLang="en-US" sz="2400" i="0" dirty="0">
                <a:solidFill>
                  <a:srgbClr val="FFFFFF"/>
                </a:solidFill>
                <a:effectLst/>
                <a:latin typeface="黑体" panose="02010609060101010101" pitchFamily="49" charset="-122"/>
                <a:ea typeface="黑体" panose="02010609060101010101" pitchFamily="49" charset="-122"/>
              </a:rPr>
              <a:t>一条直线不在平面内，则该直线与此平面平行（ </a:t>
            </a:r>
            <a:r>
              <a:rPr lang="zh-CN" altLang="en-US" sz="2400" i="0" dirty="0" smtClean="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0" name="TextBox 9"/>
          <p:cNvSpPr txBox="1"/>
          <p:nvPr/>
        </p:nvSpPr>
        <p:spPr>
          <a:xfrm>
            <a:off x="732699" y="1983703"/>
            <a:ext cx="194925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kumimoji="0" lang="zh-CN" altLang="en-US" sz="2400" b="0" i="0" u="none" strike="noStrike" cap="none" spc="0" normalizeH="0" baseline="0" dirty="0">
                <a:ln>
                  <a:noFill/>
                </a:ln>
                <a:solidFill>
                  <a:srgbClr val="FFFF00"/>
                </a:solidFill>
                <a:effectLst/>
                <a:uFillTx/>
                <a:latin typeface="黑体" panose="02010609060101010101" pitchFamily="49" charset="-122"/>
                <a:ea typeface="黑体" panose="02010609060101010101" pitchFamily="49" charset="-122"/>
                <a:sym typeface="Hoefler Text"/>
              </a:rPr>
              <a:t>解析：</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11" name="TextBox 10"/>
          <p:cNvSpPr txBox="1"/>
          <p:nvPr/>
        </p:nvSpPr>
        <p:spPr>
          <a:xfrm>
            <a:off x="2029026" y="2779565"/>
            <a:ext cx="820738"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反例</a:t>
            </a:r>
            <a:endParaRPr kumimoji="0" lang="zh-CN" altLang="en-US" sz="28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12" name="平行四边形 11"/>
          <p:cNvSpPr/>
          <p:nvPr/>
        </p:nvSpPr>
        <p:spPr>
          <a:xfrm>
            <a:off x="3373573" y="2884266"/>
            <a:ext cx="1813388" cy="471925"/>
          </a:xfrm>
          <a:prstGeom prst="parallelogram">
            <a:avLst>
              <a:gd name="adj" fmla="val 102628"/>
            </a:avLst>
          </a:prstGeom>
          <a:noFill/>
          <a:ln w="19050" cap="flat">
            <a:solidFill>
              <a:srgbClr val="FFFF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sp>
        <p:nvSpPr>
          <p:cNvPr id="13" name="文本框 25"/>
          <p:cNvSpPr txBox="1"/>
          <p:nvPr/>
        </p:nvSpPr>
        <p:spPr>
          <a:xfrm>
            <a:off x="3066803" y="3046305"/>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14" name="直接连接符 13"/>
          <p:cNvCxnSpPr/>
          <p:nvPr/>
        </p:nvCxnSpPr>
        <p:spPr>
          <a:xfrm>
            <a:off x="4306522" y="3374050"/>
            <a:ext cx="88491" cy="276176"/>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15" name="文本框 14"/>
          <p:cNvSpPr txBox="1"/>
          <p:nvPr/>
        </p:nvSpPr>
        <p:spPr>
          <a:xfrm>
            <a:off x="3705095" y="2393701"/>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6" name="文本框 14"/>
          <p:cNvSpPr txBox="1"/>
          <p:nvPr/>
        </p:nvSpPr>
        <p:spPr>
          <a:xfrm>
            <a:off x="3935761" y="2899014"/>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24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17" name="直接连接符 16"/>
          <p:cNvCxnSpPr/>
          <p:nvPr/>
        </p:nvCxnSpPr>
        <p:spPr>
          <a:xfrm>
            <a:off x="3992681" y="2436955"/>
            <a:ext cx="206472" cy="642878"/>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2" name="Rectangle 64"/>
          <p:cNvSpPr>
            <a:spLocks noChangeArrowheads="1"/>
          </p:cNvSpPr>
          <p:nvPr/>
        </p:nvSpPr>
        <p:spPr bwMode="auto">
          <a:xfrm>
            <a:off x="652294" y="701374"/>
            <a:ext cx="75491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i="0" dirty="0" smtClean="0">
                <a:solidFill>
                  <a:srgbClr val="FFFF00"/>
                </a:solidFill>
                <a:effectLst/>
                <a:latin typeface="黑体" panose="02010609060101010101" pitchFamily="49" charset="-122"/>
                <a:ea typeface="黑体" panose="02010609060101010101" pitchFamily="49" charset="-122"/>
              </a:rPr>
              <a:t>例题</a:t>
            </a:r>
            <a:r>
              <a:rPr lang="zh-CN" altLang="en-US" sz="2400" i="0" dirty="0" smtClean="0">
                <a:solidFill>
                  <a:srgbClr val="FFFFFF"/>
                </a:solidFill>
                <a:effectLst/>
                <a:latin typeface="黑体" panose="02010609060101010101" pitchFamily="49" charset="-122"/>
                <a:ea typeface="黑体" panose="02010609060101010101" pitchFamily="49" charset="-122"/>
              </a:rPr>
              <a:t> 判断下列</a:t>
            </a:r>
            <a:r>
              <a:rPr lang="zh-CN" altLang="en-US" sz="2400" i="0" dirty="0">
                <a:solidFill>
                  <a:srgbClr val="FFFFFF"/>
                </a:solidFill>
                <a:effectLst/>
                <a:latin typeface="黑体" panose="02010609060101010101" pitchFamily="49" charset="-122"/>
                <a:ea typeface="黑体" panose="02010609060101010101" pitchFamily="49" charset="-122"/>
              </a:rPr>
              <a:t>命题</a:t>
            </a:r>
            <a:r>
              <a:rPr lang="zh-CN" altLang="en-US" sz="2400" i="0" dirty="0" smtClean="0">
                <a:solidFill>
                  <a:srgbClr val="FFFFFF"/>
                </a:solidFill>
                <a:effectLst/>
                <a:latin typeface="黑体" panose="02010609060101010101" pitchFamily="49" charset="-122"/>
                <a:ea typeface="黑体" panose="02010609060101010101" pitchFamily="49" charset="-122"/>
              </a:rPr>
              <a:t>是否正确，</a:t>
            </a:r>
            <a:r>
              <a:rPr lang="zh-CN" altLang="en-US" sz="2400" i="0" dirty="0">
                <a:solidFill>
                  <a:srgbClr val="FFFFFF"/>
                </a:solidFill>
                <a:effectLst/>
                <a:latin typeface="黑体" panose="02010609060101010101" pitchFamily="49" charset="-122"/>
                <a:ea typeface="黑体" panose="02010609060101010101" pitchFamily="49" charset="-122"/>
              </a:rPr>
              <a:t>正确的打“√”，错误的打“</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endParaRPr lang="zh-CN" altLang="en-US" sz="2400" i="0" dirty="0">
              <a:solidFill>
                <a:srgbClr val="FFFFFF"/>
              </a:solidFill>
              <a:effectLst/>
              <a:latin typeface="黑体" panose="02010609060101010101" pitchFamily="49" charset="-122"/>
              <a:ea typeface="黑体" panose="02010609060101010101" pitchFamily="49" charset="-122"/>
            </a:endParaRPr>
          </a:p>
        </p:txBody>
      </p:sp>
      <p:grpSp>
        <p:nvGrpSpPr>
          <p:cNvPr id="12360" name="Group 72"/>
          <p:cNvGrpSpPr/>
          <p:nvPr/>
        </p:nvGrpSpPr>
        <p:grpSpPr bwMode="auto">
          <a:xfrm>
            <a:off x="-120650" y="1497052"/>
            <a:ext cx="9251950" cy="1927623"/>
            <a:chOff x="-27" y="1493"/>
            <a:chExt cx="5828" cy="1619"/>
          </a:xfrm>
        </p:grpSpPr>
        <p:sp>
          <p:nvSpPr>
            <p:cNvPr id="12355" name="Rectangle 67"/>
            <p:cNvSpPr>
              <a:spLocks noChangeArrowheads="1"/>
            </p:cNvSpPr>
            <p:nvPr/>
          </p:nvSpPr>
          <p:spPr bwMode="auto">
            <a:xfrm>
              <a:off x="-27" y="1493"/>
              <a:ext cx="5828" cy="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i="0" dirty="0" smtClean="0">
                  <a:solidFill>
                    <a:srgbClr val="FFFFFF"/>
                  </a:solidFill>
                  <a:effectLst/>
                  <a:latin typeface="黑体" panose="02010609060101010101" pitchFamily="49" charset="-122"/>
                  <a:ea typeface="黑体" panose="02010609060101010101" pitchFamily="49" charset="-122"/>
                </a:rPr>
                <a:t>）若</a:t>
              </a:r>
              <a:r>
                <a:rPr lang="zh-CN" altLang="en-US" sz="2400" i="0" dirty="0">
                  <a:solidFill>
                    <a:srgbClr val="FFFFFF"/>
                  </a:solidFill>
                  <a:effectLst/>
                  <a:latin typeface="黑体" panose="02010609060101010101" pitchFamily="49" charset="-122"/>
                  <a:ea typeface="黑体" panose="02010609060101010101" pitchFamily="49" charset="-122"/>
                </a:rPr>
                <a:t>一条直线与平面</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内无数条直线平行，则该直线与</a:t>
              </a:r>
              <a:r>
                <a:rPr lang="zh-CN" altLang="en-US" sz="2400" i="0" dirty="0" smtClean="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此</a:t>
              </a:r>
              <a:endParaRPr lang="en-US" altLang="zh-CN" sz="2400" i="0" dirty="0" smtClean="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algn="l"/>
              <a:r>
                <a:rPr lang="zh-CN" altLang="en-US" sz="2400" i="0" dirty="0" smtClean="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平</a:t>
              </a:r>
              <a:r>
                <a:rPr lang="zh-CN" altLang="en-US" sz="2400" i="0" dirty="0" smtClean="0">
                  <a:solidFill>
                    <a:srgbClr val="FFFFFF"/>
                  </a:solidFill>
                  <a:effectLst/>
                  <a:latin typeface="黑体" panose="02010609060101010101" pitchFamily="49" charset="-122"/>
                  <a:ea typeface="黑体" panose="02010609060101010101" pitchFamily="49" charset="-122"/>
                </a:rPr>
                <a:t>面平行（ ）</a:t>
              </a:r>
              <a:endParaRPr lang="zh-CN" altLang="en-US" sz="2400" i="0" dirty="0">
                <a:solidFill>
                  <a:srgbClr val="FFFFFF"/>
                </a:solidFill>
                <a:effectLst/>
                <a:latin typeface="黑体" panose="02010609060101010101" pitchFamily="49" charset="-122"/>
                <a:ea typeface="黑体" panose="02010609060101010101" pitchFamily="49" charset="-122"/>
              </a:endParaRPr>
            </a:p>
            <a:p>
              <a:endPar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356" name="Rectangle 68"/>
            <p:cNvSpPr>
              <a:spLocks noChangeArrowheads="1"/>
            </p:cNvSpPr>
            <p:nvPr/>
          </p:nvSpPr>
          <p:spPr bwMode="auto">
            <a:xfrm>
              <a:off x="340" y="2698"/>
              <a:ext cx="1905"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z="2600" dirty="0"/>
            </a:p>
          </p:txBody>
        </p:sp>
      </p:grpSp>
      <p:sp>
        <p:nvSpPr>
          <p:cNvPr id="12413" name="Rectangle 125"/>
          <p:cNvSpPr>
            <a:spLocks noChangeArrowheads="1"/>
          </p:cNvSpPr>
          <p:nvPr/>
        </p:nvSpPr>
        <p:spPr bwMode="auto">
          <a:xfrm>
            <a:off x="2898671" y="3765950"/>
            <a:ext cx="182916"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zh-CN" altLang="en-US" sz="2600" dirty="0">
              <a:latin typeface="Times New Roman" panose="02020603050405020304" pitchFamily="18" charset="0"/>
            </a:endParaRPr>
          </a:p>
        </p:txBody>
      </p:sp>
      <p:sp>
        <p:nvSpPr>
          <p:cNvPr id="10" name="TextBox 9"/>
          <p:cNvSpPr txBox="1"/>
          <p:nvPr/>
        </p:nvSpPr>
        <p:spPr>
          <a:xfrm>
            <a:off x="732699" y="2300233"/>
            <a:ext cx="194925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kumimoji="0" lang="zh-CN" altLang="en-US" sz="2400" b="0" i="0" u="none" strike="noStrike" cap="none" spc="0" normalizeH="0" baseline="0" dirty="0">
                <a:ln>
                  <a:noFill/>
                </a:ln>
                <a:solidFill>
                  <a:srgbClr val="FFFF00"/>
                </a:solidFill>
                <a:effectLst/>
                <a:uFillTx/>
                <a:latin typeface="黑体" panose="02010609060101010101" pitchFamily="49" charset="-122"/>
                <a:ea typeface="黑体" panose="02010609060101010101" pitchFamily="49" charset="-122"/>
                <a:sym typeface="Hoefler Text"/>
              </a:rPr>
              <a:t>解析：</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11" name="TextBox 10"/>
          <p:cNvSpPr txBox="1"/>
          <p:nvPr/>
        </p:nvSpPr>
        <p:spPr>
          <a:xfrm>
            <a:off x="2029026" y="3096095"/>
            <a:ext cx="820738"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反例</a:t>
            </a:r>
            <a:endParaRPr kumimoji="0" lang="zh-CN" altLang="en-US" sz="28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grpSp>
        <p:nvGrpSpPr>
          <p:cNvPr id="12" name="组合 11"/>
          <p:cNvGrpSpPr/>
          <p:nvPr/>
        </p:nvGrpSpPr>
        <p:grpSpPr>
          <a:xfrm>
            <a:off x="3567192" y="2896158"/>
            <a:ext cx="2715447" cy="891993"/>
            <a:chOff x="3186055" y="3486190"/>
            <a:chExt cx="2715447" cy="891993"/>
          </a:xfrm>
        </p:grpSpPr>
        <p:sp>
          <p:nvSpPr>
            <p:cNvPr id="13" name="平行四边形 12"/>
            <p:cNvSpPr/>
            <p:nvPr/>
          </p:nvSpPr>
          <p:spPr>
            <a:xfrm>
              <a:off x="3396427" y="3668473"/>
              <a:ext cx="2505075" cy="647700"/>
            </a:xfrm>
            <a:prstGeom prst="parallelogram">
              <a:avLst>
                <a:gd name="adj" fmla="val 116176"/>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14" name="直接连接符 13"/>
            <p:cNvCxnSpPr/>
            <p:nvPr/>
          </p:nvCxnSpPr>
          <p:spPr>
            <a:xfrm>
              <a:off x="4158427" y="3845491"/>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30649" y="3971219"/>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文本框 38"/>
            <p:cNvSpPr txBox="1"/>
            <p:nvPr/>
          </p:nvSpPr>
          <p:spPr>
            <a:xfrm>
              <a:off x="3186055" y="3967814"/>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7" name="文本框 39"/>
            <p:cNvSpPr txBox="1"/>
            <p:nvPr/>
          </p:nvSpPr>
          <p:spPr>
            <a:xfrm>
              <a:off x="4648964" y="3486190"/>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8" name="文本框 40"/>
            <p:cNvSpPr txBox="1"/>
            <p:nvPr/>
          </p:nvSpPr>
          <p:spPr>
            <a:xfrm>
              <a:off x="4489232" y="3620996"/>
              <a:ext cx="72383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b</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cxnSp>
        <p:nvCxnSpPr>
          <p:cNvPr id="19" name="直接连接符 18"/>
          <p:cNvCxnSpPr/>
          <p:nvPr/>
        </p:nvCxnSpPr>
        <p:spPr>
          <a:xfrm>
            <a:off x="4135112" y="3646131"/>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70282" y="3582825"/>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文本框 40"/>
          <p:cNvSpPr txBox="1"/>
          <p:nvPr/>
        </p:nvSpPr>
        <p:spPr>
          <a:xfrm>
            <a:off x="4608061" y="3209903"/>
            <a:ext cx="71650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400" dirty="0">
                <a:solidFill>
                  <a:srgbClr val="FFFFFF"/>
                </a:solidFill>
                <a:effectLst/>
                <a:latin typeface="Times New Roman" panose="02020603050405020304" pitchFamily="18" charset="0"/>
                <a:cs typeface="Times New Roman" panose="02020603050405020304" pitchFamily="18" charset="0"/>
              </a:rPr>
              <a:t>ｃ</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2" name="Rectangle 64"/>
          <p:cNvSpPr>
            <a:spLocks noChangeArrowheads="1"/>
          </p:cNvSpPr>
          <p:nvPr/>
        </p:nvSpPr>
        <p:spPr bwMode="auto">
          <a:xfrm>
            <a:off x="652294" y="701374"/>
            <a:ext cx="75491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zh-CN" altLang="en-US" sz="2400" i="0" dirty="0" smtClean="0">
                <a:solidFill>
                  <a:srgbClr val="FFFF00"/>
                </a:solidFill>
                <a:effectLst/>
                <a:latin typeface="黑体" panose="02010609060101010101" pitchFamily="49" charset="-122"/>
                <a:ea typeface="黑体" panose="02010609060101010101" pitchFamily="49" charset="-122"/>
              </a:rPr>
              <a:t>例题</a:t>
            </a:r>
            <a:r>
              <a:rPr lang="zh-CN" altLang="en-US" sz="2400" i="0" dirty="0" smtClean="0">
                <a:solidFill>
                  <a:srgbClr val="FFFFFF"/>
                </a:solidFill>
                <a:effectLst/>
                <a:latin typeface="黑体" panose="02010609060101010101" pitchFamily="49" charset="-122"/>
                <a:ea typeface="黑体" panose="02010609060101010101" pitchFamily="49" charset="-122"/>
              </a:rPr>
              <a:t> 判断下列</a:t>
            </a:r>
            <a:r>
              <a:rPr lang="zh-CN" altLang="en-US" sz="2400" i="0" dirty="0">
                <a:solidFill>
                  <a:srgbClr val="FFFFFF"/>
                </a:solidFill>
                <a:effectLst/>
                <a:latin typeface="黑体" panose="02010609060101010101" pitchFamily="49" charset="-122"/>
                <a:ea typeface="黑体" panose="02010609060101010101" pitchFamily="49" charset="-122"/>
              </a:rPr>
              <a:t>命题</a:t>
            </a:r>
            <a:r>
              <a:rPr lang="zh-CN" altLang="en-US" sz="2400" i="0" dirty="0" smtClean="0">
                <a:solidFill>
                  <a:srgbClr val="FFFFFF"/>
                </a:solidFill>
                <a:effectLst/>
                <a:latin typeface="黑体" panose="02010609060101010101" pitchFamily="49" charset="-122"/>
                <a:ea typeface="黑体" panose="02010609060101010101" pitchFamily="49" charset="-122"/>
              </a:rPr>
              <a:t>是否正确，</a:t>
            </a:r>
            <a:r>
              <a:rPr lang="zh-CN" altLang="en-US" sz="2400" i="0" dirty="0">
                <a:solidFill>
                  <a:srgbClr val="FFFFFF"/>
                </a:solidFill>
                <a:effectLst/>
                <a:latin typeface="黑体" panose="02010609060101010101" pitchFamily="49" charset="-122"/>
                <a:ea typeface="黑体" panose="02010609060101010101" pitchFamily="49" charset="-122"/>
              </a:rPr>
              <a:t>正确的打“√”，错误的打“</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2356" name="Rectangle 68"/>
          <p:cNvSpPr>
            <a:spLocks noChangeArrowheads="1"/>
          </p:cNvSpPr>
          <p:nvPr/>
        </p:nvSpPr>
        <p:spPr bwMode="auto">
          <a:xfrm>
            <a:off x="525682" y="2931759"/>
            <a:ext cx="3024188" cy="49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sz="2600" dirty="0"/>
          </a:p>
        </p:txBody>
      </p:sp>
      <p:grpSp>
        <p:nvGrpSpPr>
          <p:cNvPr id="12419" name="Group 131"/>
          <p:cNvGrpSpPr/>
          <p:nvPr/>
        </p:nvGrpSpPr>
        <p:grpSpPr bwMode="auto">
          <a:xfrm>
            <a:off x="3541" y="1531741"/>
            <a:ext cx="8540262" cy="1699023"/>
            <a:chOff x="32" y="2436"/>
            <a:chExt cx="5416" cy="1427"/>
          </a:xfrm>
        </p:grpSpPr>
        <p:sp>
          <p:nvSpPr>
            <p:cNvPr id="12409" name="Line 121"/>
            <p:cNvSpPr>
              <a:spLocks noChangeShapeType="1"/>
            </p:cNvSpPr>
            <p:nvPr/>
          </p:nvSpPr>
          <p:spPr bwMode="auto">
            <a:xfrm flipV="1">
              <a:off x="2771" y="3329"/>
              <a:ext cx="891" cy="203"/>
            </a:xfrm>
            <a:prstGeom prst="line">
              <a:avLst/>
            </a:prstGeom>
            <a:noFill/>
            <a:ln w="19050">
              <a:solidFill>
                <a:srgbClr val="FFFF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12410" name="Group 122"/>
            <p:cNvGrpSpPr/>
            <p:nvPr/>
          </p:nvGrpSpPr>
          <p:grpSpPr bwMode="auto">
            <a:xfrm>
              <a:off x="32" y="2436"/>
              <a:ext cx="5416" cy="1427"/>
              <a:chOff x="32" y="2390"/>
              <a:chExt cx="5416" cy="1427"/>
            </a:xfrm>
          </p:grpSpPr>
          <p:grpSp>
            <p:nvGrpSpPr>
              <p:cNvPr id="12411" name="Group 123"/>
              <p:cNvGrpSpPr/>
              <p:nvPr/>
            </p:nvGrpSpPr>
            <p:grpSpPr bwMode="auto">
              <a:xfrm>
                <a:off x="32" y="2390"/>
                <a:ext cx="5416" cy="1141"/>
                <a:chOff x="32" y="2377"/>
                <a:chExt cx="5416" cy="1141"/>
              </a:xfrm>
            </p:grpSpPr>
            <p:sp>
              <p:nvSpPr>
                <p:cNvPr id="12412" name="Rectangle 124"/>
                <p:cNvSpPr>
                  <a:spLocks noChangeArrowheads="1"/>
                </p:cNvSpPr>
                <p:nvPr/>
              </p:nvSpPr>
              <p:spPr bwMode="auto">
                <a:xfrm>
                  <a:off x="32" y="2377"/>
                  <a:ext cx="5416"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i="0" dirty="0" smtClean="0">
                      <a:solidFill>
                        <a:srgbClr val="FFFFFF"/>
                      </a:solidFill>
                      <a:effectLst/>
                      <a:latin typeface="黑体" panose="02010609060101010101" pitchFamily="49" charset="-122"/>
                      <a:ea typeface="黑体" panose="02010609060101010101" pitchFamily="49" charset="-122"/>
                    </a:rPr>
                    <a:t>）如</a:t>
                  </a:r>
                  <a:r>
                    <a:rPr lang="zh-CN" altLang="en-US" sz="2400" i="0" dirty="0">
                      <a:solidFill>
                        <a:srgbClr val="FFFFFF"/>
                      </a:solidFill>
                      <a:effectLst/>
                      <a:latin typeface="黑体" panose="02010609060101010101" pitchFamily="49" charset="-122"/>
                      <a:ea typeface="黑体" panose="02010609060101010101" pitchFamily="49" charset="-122"/>
                    </a:rPr>
                    <a:t>图</a:t>
                  </a:r>
                  <a:r>
                    <a:rPr lang="zh-CN" altLang="en-US" sz="2400" i="0" dirty="0" smtClean="0">
                      <a:solidFill>
                        <a:srgbClr val="FFFFFF"/>
                      </a:solidFill>
                      <a:effectLst/>
                      <a:latin typeface="黑体" panose="02010609060101010101" pitchFamily="49" charset="-122"/>
                      <a:ea typeface="黑体" panose="02010609060101010101" pitchFamily="49" charset="-122"/>
                    </a:rPr>
                    <a:t>，</a:t>
                  </a:r>
                  <a:r>
                    <a:rPr lang="en-US" altLang="zh-CN" sz="240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i="0" dirty="0" smtClean="0">
                      <a:solidFill>
                        <a:srgbClr val="FFFFFF"/>
                      </a:solidFill>
                      <a:effectLst/>
                      <a:latin typeface="黑体" panose="02010609060101010101" pitchFamily="49" charset="-122"/>
                      <a:ea typeface="黑体" panose="02010609060101010101" pitchFamily="49" charset="-122"/>
                    </a:rPr>
                    <a:t>是</a:t>
                  </a:r>
                  <a:r>
                    <a:rPr lang="zh-CN" altLang="en-US" sz="2400" i="0" dirty="0">
                      <a:solidFill>
                        <a:srgbClr val="FFFFFF"/>
                      </a:solidFill>
                      <a:effectLst/>
                      <a:latin typeface="黑体" panose="02010609060101010101" pitchFamily="49" charset="-122"/>
                      <a:ea typeface="黑体" panose="02010609060101010101" pitchFamily="49" charset="-122"/>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en-US" sz="2400" i="0" dirty="0">
                      <a:solidFill>
                        <a:srgbClr val="FFFFFF"/>
                      </a:solidFill>
                      <a:effectLst/>
                      <a:latin typeface="黑体" panose="02010609060101010101" pitchFamily="49" charset="-122"/>
                      <a:ea typeface="黑体" panose="02010609060101010101" pitchFamily="49" charset="-122"/>
                    </a:rPr>
                    <a:t>内一条给定</a:t>
                  </a:r>
                  <a:r>
                    <a:rPr lang="zh-CN" altLang="en-US" sz="2400" i="0" dirty="0" smtClean="0">
                      <a:solidFill>
                        <a:srgbClr val="FFFFFF"/>
                      </a:solidFill>
                      <a:effectLst/>
                      <a:latin typeface="黑体" panose="02010609060101010101" pitchFamily="49" charset="-122"/>
                      <a:ea typeface="黑体" panose="02010609060101010101" pitchFamily="49" charset="-122"/>
                    </a:rPr>
                    <a:t>的</a:t>
                  </a:r>
                  <a:r>
                    <a:rPr lang="zh-CN" altLang="en-US" sz="2400" i="0" dirty="0">
                      <a:solidFill>
                        <a:srgbClr val="FFFFFF"/>
                      </a:solidFill>
                      <a:effectLst/>
                      <a:latin typeface="黑体" panose="02010609060101010101" pitchFamily="49" charset="-122"/>
                      <a:ea typeface="黑体" panose="02010609060101010101" pitchFamily="49" charset="-122"/>
                    </a:rPr>
                    <a:t>直线，若平面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en-US" sz="2400" i="0" dirty="0">
                      <a:solidFill>
                        <a:srgbClr val="FFFFFF"/>
                      </a:solidFill>
                      <a:effectLst/>
                      <a:latin typeface="黑体" panose="02010609060101010101" pitchFamily="49" charset="-122"/>
                      <a:ea typeface="黑体" panose="02010609060101010101" pitchFamily="49" charset="-122"/>
                    </a:rPr>
                    <a:t>外</a:t>
                  </a:r>
                  <a:r>
                    <a:rPr lang="zh-CN" altLang="en-US" sz="2400" i="0" dirty="0" smtClean="0">
                      <a:solidFill>
                        <a:srgbClr val="FFFFFF"/>
                      </a:solidFill>
                      <a:effectLst/>
                      <a:latin typeface="黑体" panose="02010609060101010101" pitchFamily="49" charset="-122"/>
                      <a:ea typeface="黑体" panose="02010609060101010101" pitchFamily="49" charset="-122"/>
                    </a:rPr>
                    <a:t>的</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eaLnBrk="0"/>
                  <a:r>
                    <a:rPr lang="zh-CN" altLang="en-US" sz="2400" i="0" dirty="0" smtClean="0">
                      <a:solidFill>
                        <a:srgbClr val="FFFFFF"/>
                      </a:solidFill>
                      <a:effectLst/>
                      <a:latin typeface="黑体" panose="02010609060101010101" pitchFamily="49" charset="-122"/>
                      <a:ea typeface="黑体" panose="02010609060101010101" pitchFamily="49" charset="-122"/>
                    </a:rPr>
                    <a:t>    直线</a:t>
                  </a:r>
                  <a:r>
                    <a:rPr lang="en-US" altLang="zh-CN" sz="240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smtClean="0">
                      <a:solidFill>
                        <a:srgbClr val="FFFFFF"/>
                      </a:solidFill>
                      <a:effectLst/>
                      <a:latin typeface="黑体" panose="02010609060101010101" pitchFamily="49" charset="-122"/>
                      <a:ea typeface="黑体" panose="02010609060101010101" pitchFamily="49" charset="-122"/>
                    </a:rPr>
                    <a:t>不平行于</a:t>
                  </a:r>
                  <a:r>
                    <a:rPr lang="zh-CN" altLang="en-US" sz="2400" i="0" dirty="0">
                      <a:solidFill>
                        <a:srgbClr val="FFFFFF"/>
                      </a:solidFill>
                      <a:effectLst/>
                      <a:latin typeface="黑体" panose="02010609060101010101" pitchFamily="49" charset="-122"/>
                      <a:ea typeface="黑体" panose="02010609060101010101" pitchFamily="49" charset="-122"/>
                    </a:rPr>
                    <a:t>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i="0" dirty="0">
                      <a:solidFill>
                        <a:srgbClr val="FFFFFF"/>
                      </a:solidFill>
                      <a:effectLst/>
                      <a:latin typeface="黑体" panose="02010609060101010101" pitchFamily="49" charset="-122"/>
                      <a:ea typeface="黑体" panose="02010609060101010101" pitchFamily="49" charset="-122"/>
                    </a:rPr>
                    <a:t>，则直线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黑体" panose="02010609060101010101" pitchFamily="49" charset="-122"/>
                      <a:ea typeface="黑体" panose="02010609060101010101" pitchFamily="49" charset="-122"/>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en-US" sz="2400" i="0" dirty="0">
                      <a:solidFill>
                        <a:srgbClr val="FFFFFF"/>
                      </a:solidFill>
                      <a:effectLst/>
                      <a:latin typeface="黑体" panose="02010609060101010101" pitchFamily="49" charset="-122"/>
                      <a:ea typeface="黑体" panose="02010609060101010101" pitchFamily="49" charset="-122"/>
                    </a:rPr>
                    <a:t>就</a:t>
                  </a:r>
                  <a:r>
                    <a:rPr lang="zh-CN" altLang="en-US" sz="2400" i="0" dirty="0" smtClean="0">
                      <a:solidFill>
                        <a:srgbClr val="FFFFFF"/>
                      </a:solidFill>
                      <a:effectLst/>
                      <a:latin typeface="黑体" panose="02010609060101010101" pitchFamily="49" charset="-122"/>
                      <a:ea typeface="黑体" panose="02010609060101010101" pitchFamily="49" charset="-122"/>
                    </a:rPr>
                    <a:t>不平行（ </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a:p>
                  <a:pPr algn="l" eaLnBrk="0" hangingPunct="0"/>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2413" name="Rectangle 125"/>
                <p:cNvSpPr>
                  <a:spLocks noChangeArrowheads="1"/>
                </p:cNvSpPr>
                <p:nvPr/>
              </p:nvSpPr>
              <p:spPr bwMode="auto">
                <a:xfrm>
                  <a:off x="1837" y="3104"/>
                  <a:ext cx="116"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zh-CN" altLang="en-US" sz="2600" dirty="0">
                    <a:latin typeface="Times New Roman" panose="02020603050405020304" pitchFamily="18" charset="0"/>
                  </a:endParaRPr>
                </a:p>
              </p:txBody>
            </p:sp>
          </p:grpSp>
          <p:sp>
            <p:nvSpPr>
              <p:cNvPr id="12417" name="Line 129"/>
              <p:cNvSpPr>
                <a:spLocks noChangeShapeType="1"/>
              </p:cNvSpPr>
              <p:nvPr/>
            </p:nvSpPr>
            <p:spPr bwMode="auto">
              <a:xfrm>
                <a:off x="2658" y="3817"/>
                <a:ext cx="998" cy="0"/>
              </a:xfrm>
              <a:prstGeom prst="line">
                <a:avLst/>
              </a:prstGeom>
              <a:noFill/>
              <a:ln w="19050">
                <a:solidFill>
                  <a:srgbClr val="FFFF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2418" name="Text Box 130"/>
            <p:cNvSpPr txBox="1">
              <a:spLocks noChangeArrowheads="1"/>
            </p:cNvSpPr>
            <p:nvPr/>
          </p:nvSpPr>
          <p:spPr bwMode="auto">
            <a:xfrm>
              <a:off x="3303" y="3057"/>
              <a:ext cx="227"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i="1" dirty="0">
                  <a:solidFill>
                    <a:srgbClr val="FFFFFF"/>
                  </a:solidFill>
                  <a:effectLst>
                    <a:outerShdw blurRad="38100" dist="38100" dir="2700000" algn="tl">
                      <a:srgbClr val="000000">
                        <a:alpha val="43137"/>
                      </a:srgbClr>
                    </a:outerShdw>
                  </a:effectLst>
                  <a:latin typeface="Times New Roman" panose="02020603050405020304" pitchFamily="18" charset="0"/>
                </a:rPr>
                <a:t>b</a:t>
              </a:r>
              <a:endParaRPr lang="en-US" altLang="zh-CN" sz="2600" i="1" dirty="0">
                <a:solidFill>
                  <a:srgbClr val="FFFFFF"/>
                </a:solidFill>
                <a:effectLst>
                  <a:outerShdw blurRad="38100" dist="38100" dir="2700000" algn="tl">
                    <a:srgbClr val="000000">
                      <a:alpha val="43137"/>
                    </a:srgbClr>
                  </a:outerShdw>
                </a:effectLst>
                <a:latin typeface="Times New Roman" panose="02020603050405020304" pitchFamily="18" charset="0"/>
              </a:endParaRPr>
            </a:p>
          </p:txBody>
        </p:sp>
      </p:grpSp>
      <p:sp>
        <p:nvSpPr>
          <p:cNvPr id="12377" name="Line 89"/>
          <p:cNvSpPr>
            <a:spLocks noChangeShapeType="1"/>
          </p:cNvSpPr>
          <p:nvPr/>
        </p:nvSpPr>
        <p:spPr bwMode="auto">
          <a:xfrm flipV="1">
            <a:off x="4043980" y="3438463"/>
            <a:ext cx="1414462" cy="241697"/>
          </a:xfrm>
          <a:prstGeom prst="line">
            <a:avLst/>
          </a:prstGeom>
          <a:noFill/>
          <a:ln w="19050">
            <a:solidFill>
              <a:srgbClr val="FFFF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2379" name="Text Box 91"/>
          <p:cNvSpPr txBox="1">
            <a:spLocks noChangeArrowheads="1"/>
          </p:cNvSpPr>
          <p:nvPr/>
        </p:nvSpPr>
        <p:spPr bwMode="auto">
          <a:xfrm>
            <a:off x="4664682" y="3144273"/>
            <a:ext cx="36036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600" i="1" dirty="0">
                <a:solidFill>
                  <a:srgbClr val="FFFFFF"/>
                </a:solidFill>
                <a:effectLst/>
                <a:latin typeface="Times New Roman" panose="02020603050405020304" pitchFamily="18" charset="0"/>
              </a:rPr>
              <a:t>c</a:t>
            </a:r>
            <a:endParaRPr lang="en-US" altLang="zh-CN" sz="2600" i="1" dirty="0">
              <a:solidFill>
                <a:srgbClr val="FFFFFF"/>
              </a:solidFill>
              <a:effectLst/>
              <a:latin typeface="Times New Roman" panose="02020603050405020304" pitchFamily="18" charset="0"/>
            </a:endParaRPr>
          </a:p>
        </p:txBody>
      </p:sp>
      <p:sp>
        <p:nvSpPr>
          <p:cNvPr id="20" name="TextBox 19"/>
          <p:cNvSpPr txBox="1"/>
          <p:nvPr/>
        </p:nvSpPr>
        <p:spPr>
          <a:xfrm>
            <a:off x="732699" y="2307267"/>
            <a:ext cx="194925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kumimoji="0" lang="zh-CN" altLang="en-US" sz="2400" b="0" i="0" u="none" strike="noStrike" cap="none" spc="0" normalizeH="0" baseline="0" dirty="0">
                <a:ln>
                  <a:noFill/>
                </a:ln>
                <a:solidFill>
                  <a:srgbClr val="FFFF00"/>
                </a:solidFill>
                <a:effectLst/>
                <a:uFillTx/>
                <a:latin typeface="黑体" panose="02010609060101010101" pitchFamily="49" charset="-122"/>
                <a:ea typeface="黑体" panose="02010609060101010101" pitchFamily="49" charset="-122"/>
                <a:sym typeface="Hoefler Text"/>
              </a:rPr>
              <a:t>解析：</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21" name="TextBox 20"/>
          <p:cNvSpPr txBox="1"/>
          <p:nvPr/>
        </p:nvSpPr>
        <p:spPr>
          <a:xfrm>
            <a:off x="2029026" y="3103129"/>
            <a:ext cx="820738" cy="53347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rPr>
              <a:t>反例</a:t>
            </a:r>
            <a:endParaRPr kumimoji="0" lang="zh-CN" altLang="en-US" sz="2800" b="0" i="0" u="none" strike="noStrike" cap="none" spc="0" normalizeH="0" baseline="0" dirty="0">
              <a:ln>
                <a:noFill/>
              </a:ln>
              <a:solidFill>
                <a:srgbClr val="FFC000">
                  <a:alpha val="80000"/>
                </a:srgbClr>
              </a:solidFill>
              <a:effectLst/>
              <a:uFillTx/>
              <a:latin typeface="黑体" panose="02010609060101010101" pitchFamily="49" charset="-122"/>
              <a:ea typeface="黑体" panose="02010609060101010101" pitchFamily="49" charset="-122"/>
              <a:sym typeface="Hoefler Text"/>
            </a:endParaRPr>
          </a:p>
        </p:txBody>
      </p:sp>
      <p:sp>
        <p:nvSpPr>
          <p:cNvPr id="22" name="平行四边形 21"/>
          <p:cNvSpPr/>
          <p:nvPr/>
        </p:nvSpPr>
        <p:spPr>
          <a:xfrm>
            <a:off x="3373573" y="2884266"/>
            <a:ext cx="2781042" cy="963248"/>
          </a:xfrm>
          <a:prstGeom prst="parallelogram">
            <a:avLst>
              <a:gd name="adj" fmla="val 102628"/>
            </a:avLst>
          </a:prstGeom>
          <a:noFill/>
          <a:ln w="19050" cap="flat">
            <a:solidFill>
              <a:srgbClr val="FFFF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sp>
        <p:nvSpPr>
          <p:cNvPr id="23" name="文本框 25"/>
          <p:cNvSpPr txBox="1"/>
          <p:nvPr/>
        </p:nvSpPr>
        <p:spPr>
          <a:xfrm>
            <a:off x="3151584" y="3456918"/>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5" name="文本框 25"/>
          <p:cNvSpPr txBox="1"/>
          <p:nvPr/>
        </p:nvSpPr>
        <p:spPr>
          <a:xfrm>
            <a:off x="4490160" y="2828429"/>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2400" dirty="0" smtClean="0">
                <a:solidFill>
                  <a:srgbClr val="FFFFFF"/>
                </a:solidFill>
                <a:effectLst/>
                <a:latin typeface="Times New Roman" panose="02020603050405020304" pitchFamily="18" charset="0"/>
                <a:cs typeface="Times New Roman" panose="02020603050405020304" pitchFamily="18" charset="0"/>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04410" y="1518172"/>
            <a:ext cx="6919610" cy="1302921"/>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lnSpc>
                <a:spcPct val="150000"/>
              </a:lnSpc>
            </a:pPr>
            <a:r>
              <a:rPr lang="zh-CN" altLang="en-US" sz="2800" i="0" dirty="0">
                <a:solidFill>
                  <a:srgbClr val="FFFFFF"/>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请大家回顾直线与平面的位置关系有几种？分别是什么？</a:t>
            </a:r>
            <a:endParaRPr kumimoji="0" lang="zh-CN" altLang="en-US" sz="240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5" name="矩形 4"/>
          <p:cNvSpPr/>
          <p:nvPr/>
        </p:nvSpPr>
        <p:spPr>
          <a:xfrm>
            <a:off x="787599" y="633556"/>
            <a:ext cx="1620957" cy="523220"/>
          </a:xfrm>
          <a:prstGeom prst="rect">
            <a:avLst/>
          </a:prstGeom>
        </p:spPr>
        <p:txBody>
          <a:bodyPr wrap="none">
            <a:spAutoFit/>
          </a:bodyPr>
          <a:lstStyle/>
          <a:p>
            <a:r>
              <a:rPr lang="zh-CN" altLang="en-US" sz="2800" i="0" dirty="0">
                <a:solidFill>
                  <a:srgbClr val="FFC000">
                    <a:alpha val="80000"/>
                  </a:srgbClr>
                </a:solidFill>
                <a:effectLst/>
                <a:latin typeface="黑体" panose="02010609060101010101" pitchFamily="49" charset="-122"/>
                <a:ea typeface="黑体" panose="02010609060101010101" pitchFamily="49" charset="-122"/>
              </a:rPr>
              <a:t>知识复习</a:t>
            </a:r>
            <a:endParaRPr lang="zh-CN" altLang="en-US" sz="2800" i="0" dirty="0">
              <a:solidFill>
                <a:srgbClr val="FFC000">
                  <a:alpha val="80000"/>
                </a:srgbClr>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95356" y="1201418"/>
            <a:ext cx="7358063" cy="2962275"/>
          </a:xfrm>
        </p:spPr>
        <p:txBody>
          <a:bodyPr>
            <a:normAutofit/>
          </a:bodyPr>
          <a:lstStyle/>
          <a:p>
            <a:pPr marL="0" indent="0" algn="just">
              <a:lnSpc>
                <a:spcPts val="3400"/>
              </a:lnSpc>
              <a:buNone/>
            </a:pPr>
            <a:r>
              <a:rPr lang="en-US" altLang="zh-CN" sz="2400" dirty="0">
                <a:effectLst/>
              </a:rPr>
              <a:t>    </a:t>
            </a:r>
            <a:r>
              <a:rPr lang="zh-CN" altLang="en-US" sz="2400" dirty="0" smtClean="0">
                <a:effectLst/>
              </a:rPr>
              <a:t>总结 </a:t>
            </a:r>
            <a:r>
              <a:rPr lang="zh-CN" altLang="zh-CN" sz="2400" dirty="0" smtClean="0">
                <a:solidFill>
                  <a:srgbClr val="FFFFFF"/>
                </a:solidFill>
                <a:effectLst/>
              </a:rPr>
              <a:t>这提醒</a:t>
            </a:r>
            <a:r>
              <a:rPr lang="zh-CN" altLang="zh-CN" sz="2400" dirty="0">
                <a:solidFill>
                  <a:srgbClr val="FFFFFF"/>
                </a:solidFill>
                <a:effectLst/>
              </a:rPr>
              <a:t>我们</a:t>
            </a:r>
            <a:r>
              <a:rPr lang="zh-CN" altLang="zh-CN" sz="2400" dirty="0" smtClean="0">
                <a:solidFill>
                  <a:srgbClr val="FFFFFF"/>
                </a:solidFill>
                <a:effectLst/>
              </a:rPr>
              <a:t>，</a:t>
            </a:r>
            <a:r>
              <a:rPr lang="zh-CN" altLang="zh-CN" sz="2400" dirty="0">
                <a:solidFill>
                  <a:srgbClr val="FFFFFF"/>
                </a:solidFill>
                <a:effectLst/>
              </a:rPr>
              <a:t>可以通过直线间的平行</a:t>
            </a:r>
            <a:r>
              <a:rPr lang="zh-CN" altLang="en-US" sz="2400" dirty="0">
                <a:solidFill>
                  <a:srgbClr val="FFFFFF"/>
                </a:solidFill>
                <a:effectLst/>
              </a:rPr>
              <a:t>，</a:t>
            </a:r>
            <a:r>
              <a:rPr lang="zh-CN" altLang="zh-CN" sz="2400" dirty="0">
                <a:solidFill>
                  <a:srgbClr val="FFFFFF"/>
                </a:solidFill>
                <a:effectLst/>
              </a:rPr>
              <a:t>得到直线与平面平行</a:t>
            </a:r>
            <a:r>
              <a:rPr lang="zh-CN" altLang="en-US" sz="2400" dirty="0" smtClean="0">
                <a:solidFill>
                  <a:srgbClr val="FFFFFF"/>
                </a:solidFill>
                <a:effectLst/>
              </a:rPr>
              <a:t>．但是，</a:t>
            </a:r>
            <a:r>
              <a:rPr lang="zh-CN" altLang="zh-CN" sz="2400" dirty="0" smtClean="0">
                <a:solidFill>
                  <a:srgbClr val="FFFFFF"/>
                </a:solidFill>
                <a:effectLst/>
              </a:rPr>
              <a:t>在</a:t>
            </a:r>
            <a:r>
              <a:rPr lang="zh-CN" altLang="zh-CN" sz="2400" dirty="0">
                <a:solidFill>
                  <a:srgbClr val="FFFFFF"/>
                </a:solidFill>
                <a:effectLst/>
              </a:rPr>
              <a:t>运用直线与平面平行的判定定理解决问题时，一定要注意定理的条件：即平面</a:t>
            </a:r>
            <a:r>
              <a:rPr lang="zh-CN" altLang="zh-CN" sz="2400" dirty="0">
                <a:solidFill>
                  <a:srgbClr val="FFC000"/>
                </a:solidFill>
                <a:effectLst/>
              </a:rPr>
              <a:t>外</a:t>
            </a:r>
            <a:r>
              <a:rPr lang="zh-CN" altLang="zh-CN" sz="2400" dirty="0">
                <a:solidFill>
                  <a:srgbClr val="FFFFFF"/>
                </a:solidFill>
                <a:effectLst/>
              </a:rPr>
              <a:t>的一条直线与平面</a:t>
            </a:r>
            <a:r>
              <a:rPr lang="zh-CN" altLang="zh-CN" sz="2400" dirty="0">
                <a:solidFill>
                  <a:srgbClr val="FFC000"/>
                </a:solidFill>
                <a:effectLst/>
              </a:rPr>
              <a:t>内</a:t>
            </a:r>
            <a:r>
              <a:rPr lang="zh-CN" altLang="zh-CN" sz="2400" dirty="0">
                <a:solidFill>
                  <a:srgbClr val="FFFFFF"/>
                </a:solidFill>
                <a:effectLst/>
              </a:rPr>
              <a:t>的一条直线</a:t>
            </a:r>
            <a:r>
              <a:rPr lang="zh-CN" altLang="zh-CN" sz="2400" dirty="0">
                <a:solidFill>
                  <a:srgbClr val="FFC000"/>
                </a:solidFill>
                <a:effectLst/>
              </a:rPr>
              <a:t>平行</a:t>
            </a:r>
            <a:r>
              <a:rPr lang="zh-CN" altLang="zh-CN" sz="2400" dirty="0">
                <a:solidFill>
                  <a:srgbClr val="FFFFFF"/>
                </a:solidFill>
                <a:effectLst/>
              </a:rPr>
              <a:t>，才能够得出相应的线面平行关系</a:t>
            </a:r>
            <a:r>
              <a:rPr lang="en-US" altLang="zh-CN" sz="2400" dirty="0">
                <a:solidFill>
                  <a:srgbClr val="FFFFFF"/>
                </a:solidFill>
                <a:effectLst/>
              </a:rPr>
              <a:t>.</a:t>
            </a:r>
            <a:endParaRPr lang="zh-CN" altLang="zh-CN" sz="2400" dirty="0">
              <a:solidFill>
                <a:srgbClr val="FFFFFF"/>
              </a:solidFill>
              <a:effectLst/>
            </a:endParaRPr>
          </a:p>
          <a:p>
            <a:pPr marL="0" indent="0" algn="just">
              <a:lnSpc>
                <a:spcPts val="3400"/>
              </a:lnSpc>
              <a:buNone/>
            </a:pPr>
            <a:endParaRPr lang="zh-CN" altLang="en-US" sz="2400" dirty="0">
              <a:solidFill>
                <a:srgbClr val="FFFFFF"/>
              </a:solidFill>
              <a:effectLst/>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048" y="707913"/>
            <a:ext cx="7557015" cy="840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zh-CN" altLang="en-US" sz="2400" i="0" dirty="0">
                <a:solidFill>
                  <a:srgbClr val="FFFF00">
                    <a:alpha val="80000"/>
                  </a:srgbClr>
                </a:solidFill>
                <a:effectLst/>
                <a:latin typeface="黑体" panose="02010609060101010101" pitchFamily="49" charset="-122"/>
                <a:ea typeface="黑体" panose="02010609060101010101" pitchFamily="49" charset="-122"/>
              </a:rPr>
              <a:t>例题</a:t>
            </a:r>
            <a:r>
              <a:rPr lang="zh-CN" altLang="en-US" sz="2400" i="0" dirty="0">
                <a:solidFill>
                  <a:srgbClr val="FFFF00">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i="0" dirty="0">
                <a:solidFill>
                  <a:srgbClr val="FFFFFF"/>
                </a:solidFill>
                <a:effectLst/>
                <a:latin typeface="黑体" panose="02010609060101010101" pitchFamily="49" charset="-122"/>
                <a:ea typeface="黑体" panose="02010609060101010101" pitchFamily="49" charset="-122"/>
              </a:rPr>
              <a:t>求证：空间四边形相邻两边中点的连线平行于经过另外两边的平面．</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grpSp>
        <p:nvGrpSpPr>
          <p:cNvPr id="9" name="组合 8"/>
          <p:cNvGrpSpPr/>
          <p:nvPr/>
        </p:nvGrpSpPr>
        <p:grpSpPr>
          <a:xfrm>
            <a:off x="5203880" y="2023344"/>
            <a:ext cx="2534295" cy="1843413"/>
            <a:chOff x="4211643" y="2681645"/>
            <a:chExt cx="2534295" cy="1843413"/>
          </a:xfrm>
        </p:grpSpPr>
        <p:pic>
          <p:nvPicPr>
            <p:cNvPr id="10" name="图片 9" descr="18.emf"/>
            <p:cNvPicPr>
              <a:picLocks noChangeAspect="1"/>
            </p:cNvPicPr>
            <p:nvPr/>
          </p:nvPicPr>
          <p:blipFill>
            <a:blip r:embed="rId1" cstate="print"/>
            <a:stretch>
              <a:fillRect/>
            </a:stretch>
          </p:blipFill>
          <p:spPr>
            <a:xfrm>
              <a:off x="4211643" y="2916901"/>
              <a:ext cx="2534295" cy="1608157"/>
            </a:xfrm>
            <a:prstGeom prst="rect">
              <a:avLst/>
            </a:prstGeom>
          </p:spPr>
        </p:pic>
        <p:sp>
          <p:nvSpPr>
            <p:cNvPr id="15" name="矩形 14"/>
            <p:cNvSpPr/>
            <p:nvPr/>
          </p:nvSpPr>
          <p:spPr>
            <a:xfrm>
              <a:off x="5675227" y="2681645"/>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6" name="矩形 15"/>
            <p:cNvSpPr/>
            <p:nvPr/>
          </p:nvSpPr>
          <p:spPr>
            <a:xfrm>
              <a:off x="5888970" y="3855059"/>
              <a:ext cx="351378"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7" name="矩形 16"/>
            <p:cNvSpPr/>
            <p:nvPr/>
          </p:nvSpPr>
          <p:spPr>
            <a:xfrm>
              <a:off x="5784023" y="4069003"/>
              <a:ext cx="338554"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8" name="矩形 17"/>
            <p:cNvSpPr/>
            <p:nvPr/>
          </p:nvSpPr>
          <p:spPr>
            <a:xfrm>
              <a:off x="4738331" y="4027979"/>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9" name="矩形 18"/>
            <p:cNvSpPr/>
            <p:nvPr/>
          </p:nvSpPr>
          <p:spPr>
            <a:xfrm>
              <a:off x="5110531" y="3371515"/>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20" name="矩形 19"/>
            <p:cNvSpPr/>
            <p:nvPr/>
          </p:nvSpPr>
          <p:spPr>
            <a:xfrm>
              <a:off x="5808035" y="3286531"/>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F</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grpSp>
      <p:sp>
        <p:nvSpPr>
          <p:cNvPr id="4" name="TextBox 3"/>
          <p:cNvSpPr txBox="1"/>
          <p:nvPr/>
        </p:nvSpPr>
        <p:spPr>
          <a:xfrm>
            <a:off x="771049" y="1615237"/>
            <a:ext cx="7897996" cy="12105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a:r>
              <a:rPr lang="zh-CN" altLang="en-US" sz="2400" i="0" dirty="0">
                <a:solidFill>
                  <a:srgbClr val="FFFFFF"/>
                </a:solidFill>
                <a:effectLst/>
                <a:latin typeface="黑体" panose="02010609060101010101" pitchFamily="49" charset="-122"/>
                <a:ea typeface="黑体" panose="02010609060101010101" pitchFamily="49" charset="-122"/>
              </a:rPr>
              <a:t>已知：如图，空间四边形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黑体" panose="02010609060101010101" pitchFamily="49" charset="-122"/>
                <a:ea typeface="黑体" panose="02010609060101010101" pitchFamily="49" charset="-122"/>
              </a:rPr>
              <a:t>中，</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a:t>
            </a:r>
            <a:r>
              <a:rPr lang="zh-CN" altLang="en-US" sz="2400" i="0" dirty="0">
                <a:solidFill>
                  <a:srgbClr val="FFFFFF"/>
                </a:solidFill>
                <a:effectLst/>
                <a:latin typeface="黑体" panose="02010609060101010101" pitchFamily="49" charset="-122"/>
                <a:ea typeface="黑体" panose="02010609060101010101" pitchFamily="49" charset="-122"/>
              </a:rPr>
              <a:t>分别是         </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AD</a:t>
            </a:r>
            <a:r>
              <a:rPr lang="zh-CN" altLang="en-US" sz="2400" i="0" dirty="0">
                <a:solidFill>
                  <a:srgbClr val="FFFFFF"/>
                </a:solidFill>
                <a:effectLst/>
                <a:latin typeface="黑体" panose="02010609060101010101" pitchFamily="49" charset="-122"/>
                <a:ea typeface="黑体" panose="02010609060101010101" pitchFamily="49" charset="-122"/>
              </a:rPr>
              <a:t>的中点．</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zh-CN" altLang="en-US" sz="2400" i="0" dirty="0">
                <a:solidFill>
                  <a:srgbClr val="FFFFFF"/>
                </a:solidFill>
                <a:effectLst/>
                <a:latin typeface="黑体" panose="02010609060101010101" pitchFamily="49" charset="-122"/>
                <a:ea typeface="黑体" panose="02010609060101010101" pitchFamily="49" charset="-122"/>
              </a:rPr>
              <a:t>求证：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BCD</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048" y="-30592"/>
            <a:ext cx="7557015" cy="23171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altLang="zh-CN" sz="2400" i="0" dirty="0">
              <a:solidFill>
                <a:srgbClr val="FFFF00">
                  <a:alpha val="80000"/>
                </a:srgbClr>
              </a:solidFill>
              <a:effectLst/>
              <a:latin typeface="黑体" panose="02010609060101010101" pitchFamily="49" charset="-122"/>
              <a:ea typeface="黑体" panose="02010609060101010101" pitchFamily="49" charset="-122"/>
            </a:endParaRPr>
          </a:p>
          <a:p>
            <a:pPr algn="l" defTabSz="825500"/>
            <a:endParaRPr lang="en-US" altLang="zh-CN" sz="2400" i="0" dirty="0">
              <a:solidFill>
                <a:srgbClr val="FFFF00">
                  <a:alpha val="80000"/>
                </a:srgbClr>
              </a:solidFill>
              <a:effectLst/>
              <a:latin typeface="黑体" panose="02010609060101010101" pitchFamily="49" charset="-122"/>
              <a:ea typeface="黑体" panose="02010609060101010101" pitchFamily="49" charset="-122"/>
            </a:endParaRPr>
          </a:p>
          <a:p>
            <a:pPr algn="l" defTabSz="825500"/>
            <a:r>
              <a:rPr lang="zh-CN" altLang="en-US" sz="2400" i="0" dirty="0">
                <a:solidFill>
                  <a:srgbClr val="FFFF00">
                    <a:alpha val="80000"/>
                  </a:srgbClr>
                </a:solidFill>
                <a:effectLst/>
                <a:latin typeface="黑体" panose="02010609060101010101" pitchFamily="49" charset="-122"/>
                <a:ea typeface="黑体" panose="02010609060101010101" pitchFamily="49" charset="-122"/>
              </a:rPr>
              <a:t>例题</a:t>
            </a:r>
            <a:r>
              <a:rPr lang="en-US" altLang="zh-CN" sz="2400" i="0" dirty="0">
                <a:solidFill>
                  <a:srgbClr val="FFFF00">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i="0" dirty="0">
                <a:solidFill>
                  <a:srgbClr val="FFFFFF"/>
                </a:solidFill>
                <a:effectLst/>
                <a:latin typeface="黑体" panose="02010609060101010101" pitchFamily="49" charset="-122"/>
                <a:ea typeface="黑体" panose="02010609060101010101" pitchFamily="49" charset="-122"/>
              </a:rPr>
              <a:t>已知：如图，空间四边形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黑体" panose="02010609060101010101" pitchFamily="49" charset="-122"/>
                <a:ea typeface="黑体" panose="02010609060101010101" pitchFamily="49" charset="-122"/>
              </a:rPr>
              <a:t>中，</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a:t>
            </a:r>
            <a:r>
              <a:rPr lang="zh-CN" altLang="en-US" sz="2400" i="0" dirty="0">
                <a:solidFill>
                  <a:srgbClr val="FFFFFF"/>
                </a:solidFill>
                <a:effectLst/>
                <a:latin typeface="黑体" panose="02010609060101010101" pitchFamily="49" charset="-122"/>
                <a:ea typeface="黑体" panose="02010609060101010101" pitchFamily="49" charset="-122"/>
              </a:rPr>
              <a:t>分别是         </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AD</a:t>
            </a:r>
            <a:r>
              <a:rPr lang="zh-CN" altLang="en-US" sz="2400" i="0" dirty="0">
                <a:solidFill>
                  <a:srgbClr val="FFFFFF"/>
                </a:solidFill>
                <a:effectLst/>
                <a:latin typeface="黑体" panose="02010609060101010101" pitchFamily="49" charset="-122"/>
                <a:ea typeface="黑体" panose="02010609060101010101" pitchFamily="49" charset="-122"/>
              </a:rPr>
              <a:t>的中点．</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zh-CN" altLang="en-US" sz="2400" i="0" dirty="0">
                <a:solidFill>
                  <a:srgbClr val="FFFFFF"/>
                </a:solidFill>
                <a:effectLst/>
                <a:latin typeface="黑体" panose="02010609060101010101" pitchFamily="49" charset="-122"/>
                <a:ea typeface="黑体" panose="02010609060101010101" pitchFamily="49" charset="-122"/>
              </a:rPr>
              <a:t>求证：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BCD</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zh-CN" altLang="en-US" sz="2400" i="0" dirty="0">
                <a:solidFill>
                  <a:srgbClr val="FFFF00">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grpSp>
        <p:nvGrpSpPr>
          <p:cNvPr id="9" name="组合 8"/>
          <p:cNvGrpSpPr/>
          <p:nvPr/>
        </p:nvGrpSpPr>
        <p:grpSpPr>
          <a:xfrm>
            <a:off x="5203880" y="2023344"/>
            <a:ext cx="2534295" cy="1843413"/>
            <a:chOff x="4211643" y="2681645"/>
            <a:chExt cx="2534295" cy="1843413"/>
          </a:xfrm>
        </p:grpSpPr>
        <p:pic>
          <p:nvPicPr>
            <p:cNvPr id="10" name="图片 9" descr="18.emf"/>
            <p:cNvPicPr>
              <a:picLocks noChangeAspect="1"/>
            </p:cNvPicPr>
            <p:nvPr/>
          </p:nvPicPr>
          <p:blipFill>
            <a:blip r:embed="rId1" cstate="print"/>
            <a:stretch>
              <a:fillRect/>
            </a:stretch>
          </p:blipFill>
          <p:spPr>
            <a:xfrm>
              <a:off x="4211643" y="2916901"/>
              <a:ext cx="2534295" cy="1608157"/>
            </a:xfrm>
            <a:prstGeom prst="rect">
              <a:avLst/>
            </a:prstGeom>
          </p:spPr>
        </p:pic>
        <p:sp>
          <p:nvSpPr>
            <p:cNvPr id="15" name="矩形 14"/>
            <p:cNvSpPr/>
            <p:nvPr/>
          </p:nvSpPr>
          <p:spPr>
            <a:xfrm>
              <a:off x="5675227" y="2681645"/>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6" name="矩形 15"/>
            <p:cNvSpPr/>
            <p:nvPr/>
          </p:nvSpPr>
          <p:spPr>
            <a:xfrm>
              <a:off x="5888970" y="3855059"/>
              <a:ext cx="351378"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7" name="矩形 16"/>
            <p:cNvSpPr/>
            <p:nvPr/>
          </p:nvSpPr>
          <p:spPr>
            <a:xfrm>
              <a:off x="5784023" y="4069003"/>
              <a:ext cx="338554"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8" name="矩形 17"/>
            <p:cNvSpPr/>
            <p:nvPr/>
          </p:nvSpPr>
          <p:spPr>
            <a:xfrm>
              <a:off x="4738331" y="4027979"/>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9" name="矩形 18"/>
            <p:cNvSpPr/>
            <p:nvPr/>
          </p:nvSpPr>
          <p:spPr>
            <a:xfrm>
              <a:off x="5110531" y="3371515"/>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20" name="矩形 19"/>
            <p:cNvSpPr/>
            <p:nvPr/>
          </p:nvSpPr>
          <p:spPr>
            <a:xfrm>
              <a:off x="5808035" y="3286531"/>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F</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grpSp>
      <p:sp>
        <p:nvSpPr>
          <p:cNvPr id="12" name="矩形 11"/>
          <p:cNvSpPr/>
          <p:nvPr/>
        </p:nvSpPr>
        <p:spPr>
          <a:xfrm>
            <a:off x="771049" y="1893031"/>
            <a:ext cx="1107996" cy="461665"/>
          </a:xfrm>
          <a:prstGeom prst="rect">
            <a:avLst/>
          </a:prstGeom>
        </p:spPr>
        <p:txBody>
          <a:bodyPr wrap="none">
            <a:spAutoFit/>
          </a:bodyPr>
          <a:lstStyle/>
          <a:p>
            <a:r>
              <a:rPr lang="zh-CN" altLang="en-US" sz="2400" i="0" dirty="0">
                <a:solidFill>
                  <a:srgbClr val="FFFF00">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分析：</a:t>
            </a:r>
            <a:endParaRPr lang="zh-CN" altLang="en-US" dirty="0"/>
          </a:p>
        </p:txBody>
      </p:sp>
      <p:sp>
        <p:nvSpPr>
          <p:cNvPr id="13" name="文本框 2"/>
          <p:cNvSpPr txBox="1"/>
          <p:nvPr/>
        </p:nvSpPr>
        <p:spPr>
          <a:xfrm>
            <a:off x="1649086" y="1961318"/>
            <a:ext cx="1210822" cy="390942"/>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线面</a:t>
            </a: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平行</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文本框 3"/>
          <p:cNvSpPr txBox="1"/>
          <p:nvPr/>
        </p:nvSpPr>
        <p:spPr>
          <a:xfrm>
            <a:off x="4018642" y="1972702"/>
            <a:ext cx="1202415" cy="379558"/>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线线</a:t>
            </a: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平行</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21" name="直接箭头连接符 20"/>
          <p:cNvCxnSpPr>
            <a:stCxn id="14" idx="1"/>
            <a:endCxn id="13" idx="3"/>
          </p:cNvCxnSpPr>
          <p:nvPr/>
        </p:nvCxnSpPr>
        <p:spPr>
          <a:xfrm flipH="1" flipV="1">
            <a:off x="2859908" y="2156789"/>
            <a:ext cx="1158734" cy="5692"/>
          </a:xfrm>
          <a:prstGeom prst="straightConnector1">
            <a:avLst/>
          </a:prstGeom>
          <a:noFill/>
          <a:ln w="38100" cap="flat">
            <a:solidFill>
              <a:srgbClr val="FFFF00"/>
            </a:solidFill>
            <a:prstDash val="solid"/>
            <a:miter lim="400000"/>
            <a:tailEnd type="triangle"/>
          </a:ln>
        </p:spPr>
        <p:style>
          <a:lnRef idx="0">
            <a:scrgbClr r="0" g="0" b="0"/>
          </a:lnRef>
          <a:fillRef idx="0">
            <a:scrgbClr r="0" g="0" b="0"/>
          </a:fillRef>
          <a:effectRef idx="0">
            <a:scrgbClr r="0" g="0" b="0"/>
          </a:effectRef>
          <a:fontRef idx="none"/>
        </p:style>
      </p:cxnSp>
      <p:grpSp>
        <p:nvGrpSpPr>
          <p:cNvPr id="22" name="组合 21"/>
          <p:cNvGrpSpPr/>
          <p:nvPr/>
        </p:nvGrpSpPr>
        <p:grpSpPr>
          <a:xfrm>
            <a:off x="633567" y="2382666"/>
            <a:ext cx="838333" cy="573901"/>
            <a:chOff x="1065587" y="3222185"/>
            <a:chExt cx="838333" cy="573901"/>
          </a:xfrm>
        </p:grpSpPr>
        <p:sp>
          <p:nvSpPr>
            <p:cNvPr id="23" name="思想气泡: 云 28"/>
            <p:cNvSpPr/>
            <p:nvPr/>
          </p:nvSpPr>
          <p:spPr>
            <a:xfrm rot="386351">
              <a:off x="1065587" y="3222185"/>
              <a:ext cx="838333" cy="573901"/>
            </a:xfrm>
            <a:prstGeom prst="cloudCallout">
              <a:avLst>
                <a:gd name="adj1" fmla="val 64746"/>
                <a:gd name="adj2" fmla="val -95097"/>
              </a:avLst>
            </a:prstGeom>
            <a:blipFill rotWithShape="1">
              <a:blip r:embed="rId2"/>
              <a:srcRect/>
              <a:tile tx="0" ty="0" sx="100000" sy="100000" flip="none" algn="tl"/>
            </a:blip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24" name="文本框 29"/>
            <p:cNvSpPr txBox="1"/>
            <p:nvPr/>
          </p:nvSpPr>
          <p:spPr>
            <a:xfrm>
              <a:off x="1075368" y="3282323"/>
              <a:ext cx="803938"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i="0" dirty="0">
                  <a:solidFill>
                    <a:srgbClr val="FFFFFF">
                      <a:alpha val="80000"/>
                    </a:srgbClr>
                  </a:solidFill>
                  <a:effectLst/>
                  <a:latin typeface="黑体" panose="02010609060101010101" pitchFamily="49" charset="-122"/>
                  <a:ea typeface="黑体" panose="02010609060101010101" pitchFamily="49" charset="-122"/>
                </a:rPr>
                <a:t>要</a:t>
              </a:r>
              <a:r>
                <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rPr>
                <a:t>证</a:t>
              </a:r>
              <a:endPar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endParaRPr>
            </a:p>
          </p:txBody>
        </p:sp>
      </p:grpSp>
      <p:sp>
        <p:nvSpPr>
          <p:cNvPr id="25" name="文本框 3"/>
          <p:cNvSpPr txBox="1"/>
          <p:nvPr/>
        </p:nvSpPr>
        <p:spPr>
          <a:xfrm>
            <a:off x="4136923" y="3893263"/>
            <a:ext cx="958646" cy="379558"/>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中点</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26" name="直接箭头连接符 25"/>
          <p:cNvCxnSpPr>
            <a:stCxn id="25" idx="0"/>
            <a:endCxn id="14" idx="2"/>
          </p:cNvCxnSpPr>
          <p:nvPr/>
        </p:nvCxnSpPr>
        <p:spPr>
          <a:xfrm flipV="1">
            <a:off x="4616246" y="2352260"/>
            <a:ext cx="3604" cy="1541003"/>
          </a:xfrm>
          <a:prstGeom prst="straightConnector1">
            <a:avLst/>
          </a:prstGeom>
          <a:noFill/>
          <a:ln w="38100" cap="flat">
            <a:solidFill>
              <a:srgbClr val="FFFF00"/>
            </a:solidFill>
            <a:prstDash val="solid"/>
            <a:miter lim="400000"/>
            <a:tailEnd type="triangle"/>
          </a:ln>
        </p:spPr>
        <p:style>
          <a:lnRef idx="0">
            <a:scrgbClr r="0" g="0" b="0"/>
          </a:lnRef>
          <a:fillRef idx="0">
            <a:scrgbClr r="0" g="0" b="0"/>
          </a:fillRef>
          <a:effectRef idx="0">
            <a:scrgbClr r="0" g="0" b="0"/>
          </a:effectRef>
          <a:fontRef idx="none"/>
        </p:style>
      </p:cxnSp>
      <p:grpSp>
        <p:nvGrpSpPr>
          <p:cNvPr id="27" name="组合 26"/>
          <p:cNvGrpSpPr/>
          <p:nvPr/>
        </p:nvGrpSpPr>
        <p:grpSpPr>
          <a:xfrm>
            <a:off x="4768445" y="3097146"/>
            <a:ext cx="968224" cy="529530"/>
            <a:chOff x="6801848" y="3815184"/>
            <a:chExt cx="684485" cy="452009"/>
          </a:xfrm>
        </p:grpSpPr>
        <p:sp>
          <p:nvSpPr>
            <p:cNvPr id="28" name="思想气泡: 云 33"/>
            <p:cNvSpPr/>
            <p:nvPr/>
          </p:nvSpPr>
          <p:spPr>
            <a:xfrm rot="500136">
              <a:off x="6801848" y="3815184"/>
              <a:ext cx="684485" cy="452009"/>
            </a:xfrm>
            <a:prstGeom prst="cloudCallout">
              <a:avLst>
                <a:gd name="adj1" fmla="val -38098"/>
                <a:gd name="adj2" fmla="val 109775"/>
              </a:avLst>
            </a:prstGeom>
            <a:blipFill rotWithShape="1">
              <a:blip r:embed="rId2"/>
              <a:srcRect/>
              <a:tile tx="0" ty="0" sx="100000" sy="100000" flip="none" algn="tl"/>
            </a:blip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29" name="文本框 34"/>
            <p:cNvSpPr txBox="1"/>
            <p:nvPr/>
          </p:nvSpPr>
          <p:spPr>
            <a:xfrm>
              <a:off x="6816458" y="3825483"/>
              <a:ext cx="639125"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rPr>
                <a:t>已知</a:t>
              </a:r>
              <a:endPar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endParaRPr>
            </a:p>
          </p:txBody>
        </p:sp>
      </p:grpSp>
      <p:grpSp>
        <p:nvGrpSpPr>
          <p:cNvPr id="30" name="组合 29"/>
          <p:cNvGrpSpPr/>
          <p:nvPr/>
        </p:nvGrpSpPr>
        <p:grpSpPr>
          <a:xfrm>
            <a:off x="681502" y="2856909"/>
            <a:ext cx="3823203" cy="1040276"/>
            <a:chOff x="1268084" y="1203793"/>
            <a:chExt cx="3529689" cy="1040276"/>
          </a:xfrm>
        </p:grpSpPr>
        <p:sp>
          <p:nvSpPr>
            <p:cNvPr id="31" name="对话气泡: 椭圆形 52"/>
            <p:cNvSpPr/>
            <p:nvPr/>
          </p:nvSpPr>
          <p:spPr>
            <a:xfrm>
              <a:off x="1268084" y="1203793"/>
              <a:ext cx="3529689" cy="1040276"/>
            </a:xfrm>
            <a:prstGeom prst="wedgeEllipseCallout">
              <a:avLst>
                <a:gd name="adj1" fmla="val 52061"/>
                <a:gd name="adj2" fmla="val -41579"/>
              </a:avLst>
            </a:prstGeom>
            <a:noFill/>
            <a:ln w="12700" cap="flat">
              <a:solidFill>
                <a:srgbClr val="F8F8F8"/>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32" name="文本框 53"/>
            <p:cNvSpPr txBox="1"/>
            <p:nvPr/>
          </p:nvSpPr>
          <p:spPr>
            <a:xfrm>
              <a:off x="1468030" y="1390681"/>
              <a:ext cx="3225527"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zh-CN" altLang="en-US" sz="2000" i="0" dirty="0">
                  <a:solidFill>
                    <a:srgbClr val="FFFFFF"/>
                  </a:solidFill>
                  <a:effectLst/>
                  <a:latin typeface="黑体" panose="02010609060101010101" pitchFamily="49" charset="-122"/>
                  <a:ea typeface="黑体" panose="02010609060101010101" pitchFamily="49" charset="-122"/>
                </a:rPr>
                <a:t>如何在平面</a:t>
              </a:r>
              <a:r>
                <a:rPr lang="en-US" altLang="zh-CN" sz="2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BCD</a:t>
              </a:r>
              <a:r>
                <a:rPr lang="zh-CN" altLang="en-US"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内找到与直线</a:t>
              </a:r>
              <a:r>
                <a:rPr lang="en-US" altLang="zh-CN" sz="2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zh-CN" altLang="en-US"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平行的直线呢？</a:t>
              </a:r>
              <a:endParaRPr kumimoji="0" lang="zh-CN" altLang="en-US" sz="20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1048" y="-30592"/>
            <a:ext cx="7557015" cy="23171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altLang="zh-CN" sz="2400" i="0" dirty="0">
              <a:solidFill>
                <a:srgbClr val="FFFF00">
                  <a:alpha val="80000"/>
                </a:srgbClr>
              </a:solidFill>
              <a:effectLst/>
              <a:latin typeface="黑体" panose="02010609060101010101" pitchFamily="49" charset="-122"/>
              <a:ea typeface="黑体" panose="02010609060101010101" pitchFamily="49" charset="-122"/>
            </a:endParaRPr>
          </a:p>
          <a:p>
            <a:pPr algn="l" defTabSz="825500"/>
            <a:endParaRPr lang="en-US" altLang="zh-CN" sz="2400" i="0" dirty="0">
              <a:solidFill>
                <a:srgbClr val="FFFF00">
                  <a:alpha val="80000"/>
                </a:srgbClr>
              </a:solidFill>
              <a:effectLst/>
              <a:latin typeface="黑体" panose="02010609060101010101" pitchFamily="49" charset="-122"/>
              <a:ea typeface="黑体" panose="02010609060101010101" pitchFamily="49" charset="-122"/>
            </a:endParaRPr>
          </a:p>
          <a:p>
            <a:pPr algn="l" defTabSz="825500"/>
            <a:r>
              <a:rPr lang="zh-CN" altLang="en-US" sz="2400" i="0" dirty="0">
                <a:solidFill>
                  <a:srgbClr val="FFFF00">
                    <a:alpha val="80000"/>
                  </a:srgbClr>
                </a:solidFill>
                <a:effectLst/>
                <a:latin typeface="黑体" panose="02010609060101010101" pitchFamily="49" charset="-122"/>
                <a:ea typeface="黑体" panose="02010609060101010101" pitchFamily="49" charset="-122"/>
              </a:rPr>
              <a:t>例题</a:t>
            </a:r>
            <a:r>
              <a:rPr lang="en-US" altLang="zh-CN" sz="2400" i="0" dirty="0">
                <a:solidFill>
                  <a:srgbClr val="FFFF00">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i="0" dirty="0">
                <a:solidFill>
                  <a:srgbClr val="FFFFFF"/>
                </a:solidFill>
                <a:effectLst/>
                <a:latin typeface="黑体" panose="02010609060101010101" pitchFamily="49" charset="-122"/>
                <a:ea typeface="黑体" panose="02010609060101010101" pitchFamily="49" charset="-122"/>
              </a:rPr>
              <a:t>已知：如图，空间四边形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黑体" panose="02010609060101010101" pitchFamily="49" charset="-122"/>
                <a:ea typeface="黑体" panose="02010609060101010101" pitchFamily="49" charset="-122"/>
              </a:rPr>
              <a:t>中，</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a:t>
            </a:r>
            <a:r>
              <a:rPr lang="zh-CN" altLang="en-US" sz="2400" i="0" dirty="0">
                <a:solidFill>
                  <a:srgbClr val="FFFFFF"/>
                </a:solidFill>
                <a:effectLst/>
                <a:latin typeface="黑体" panose="02010609060101010101" pitchFamily="49" charset="-122"/>
                <a:ea typeface="黑体" panose="02010609060101010101" pitchFamily="49" charset="-122"/>
              </a:rPr>
              <a:t>分别是         </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AD</a:t>
            </a:r>
            <a:r>
              <a:rPr lang="zh-CN" altLang="en-US" sz="2400" i="0" dirty="0">
                <a:solidFill>
                  <a:srgbClr val="FFFFFF"/>
                </a:solidFill>
                <a:effectLst/>
                <a:latin typeface="黑体" panose="02010609060101010101" pitchFamily="49" charset="-122"/>
                <a:ea typeface="黑体" panose="02010609060101010101" pitchFamily="49" charset="-122"/>
              </a:rPr>
              <a:t>的中点．</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zh-CN" altLang="en-US" sz="2400" i="0" dirty="0">
                <a:solidFill>
                  <a:srgbClr val="FFFFFF"/>
                </a:solidFill>
                <a:effectLst/>
                <a:latin typeface="黑体" panose="02010609060101010101" pitchFamily="49" charset="-122"/>
                <a:ea typeface="黑体" panose="02010609060101010101" pitchFamily="49" charset="-122"/>
              </a:rPr>
              <a:t>求证：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BCD</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zh-CN" altLang="en-US" sz="2400" i="0" dirty="0">
                <a:solidFill>
                  <a:srgbClr val="FFFF00">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grpSp>
        <p:nvGrpSpPr>
          <p:cNvPr id="9" name="组合 8"/>
          <p:cNvGrpSpPr/>
          <p:nvPr/>
        </p:nvGrpSpPr>
        <p:grpSpPr>
          <a:xfrm>
            <a:off x="5203880" y="2023344"/>
            <a:ext cx="2534295" cy="1843413"/>
            <a:chOff x="4211643" y="2681645"/>
            <a:chExt cx="2534295" cy="1843413"/>
          </a:xfrm>
        </p:grpSpPr>
        <p:pic>
          <p:nvPicPr>
            <p:cNvPr id="10" name="图片 9" descr="18.emf"/>
            <p:cNvPicPr>
              <a:picLocks noChangeAspect="1"/>
            </p:cNvPicPr>
            <p:nvPr/>
          </p:nvPicPr>
          <p:blipFill>
            <a:blip r:embed="rId1" cstate="print"/>
            <a:stretch>
              <a:fillRect/>
            </a:stretch>
          </p:blipFill>
          <p:spPr>
            <a:xfrm>
              <a:off x="4211643" y="2916901"/>
              <a:ext cx="2534295" cy="1608157"/>
            </a:xfrm>
            <a:prstGeom prst="rect">
              <a:avLst/>
            </a:prstGeom>
          </p:spPr>
        </p:pic>
        <p:sp>
          <p:nvSpPr>
            <p:cNvPr id="15" name="矩形 14"/>
            <p:cNvSpPr/>
            <p:nvPr/>
          </p:nvSpPr>
          <p:spPr>
            <a:xfrm>
              <a:off x="5675227" y="2681645"/>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6" name="矩形 15"/>
            <p:cNvSpPr/>
            <p:nvPr/>
          </p:nvSpPr>
          <p:spPr>
            <a:xfrm>
              <a:off x="5888970" y="3855059"/>
              <a:ext cx="351378"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7" name="矩形 16"/>
            <p:cNvSpPr/>
            <p:nvPr/>
          </p:nvSpPr>
          <p:spPr>
            <a:xfrm>
              <a:off x="5784023" y="4069003"/>
              <a:ext cx="338554"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8" name="矩形 17"/>
            <p:cNvSpPr/>
            <p:nvPr/>
          </p:nvSpPr>
          <p:spPr>
            <a:xfrm>
              <a:off x="4738331" y="4027979"/>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19" name="矩形 18"/>
            <p:cNvSpPr/>
            <p:nvPr/>
          </p:nvSpPr>
          <p:spPr>
            <a:xfrm>
              <a:off x="5110531" y="3371515"/>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sp>
          <p:nvSpPr>
            <p:cNvPr id="20" name="矩形 19"/>
            <p:cNvSpPr/>
            <p:nvPr/>
          </p:nvSpPr>
          <p:spPr>
            <a:xfrm>
              <a:off x="5808035" y="3286531"/>
              <a:ext cx="325730" cy="369332"/>
            </a:xfrm>
            <a:prstGeom prst="rect">
              <a:avLst/>
            </a:prstGeom>
          </p:spPr>
          <p:txBody>
            <a:bodyPr wrap="none">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F</a:t>
              </a:r>
              <a:endParaRPr lang="zh-CN" altLang="en-US" sz="1800" dirty="0">
                <a:solidFill>
                  <a:srgbClr val="FFFFFF"/>
                </a:solidFill>
                <a:effectLst/>
                <a:latin typeface="Times New Roman" panose="02020603050405020304" pitchFamily="18" charset="0"/>
                <a:cs typeface="Times New Roman" panose="02020603050405020304" pitchFamily="18" charset="0"/>
              </a:endParaRPr>
            </a:p>
          </p:txBody>
        </p:sp>
      </p:grpSp>
      <p:sp>
        <p:nvSpPr>
          <p:cNvPr id="33" name="矩形 32"/>
          <p:cNvSpPr/>
          <p:nvPr/>
        </p:nvSpPr>
        <p:spPr>
          <a:xfrm>
            <a:off x="759335" y="1910291"/>
            <a:ext cx="4971233" cy="3370153"/>
          </a:xfrm>
          <a:prstGeom prst="rect">
            <a:avLst/>
          </a:prstGeom>
        </p:spPr>
        <p:txBody>
          <a:bodyPr wrap="none">
            <a:spAutoFit/>
          </a:bodyPr>
          <a:lstStyle/>
          <a:p>
            <a:pPr algn="l"/>
            <a:r>
              <a:rPr lang="zh-CN" altLang="en-US" sz="2400" i="0" dirty="0">
                <a:solidFill>
                  <a:srgbClr val="FFFF00">
                    <a:alpha val="80000"/>
                  </a:srgbClr>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BD</a:t>
            </a:r>
            <a:r>
              <a:rPr lang="zh-CN" altLang="en-US"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endParaRPr lang="en-US" altLang="zh-CN"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i="0" dirty="0">
                <a:solidFill>
                  <a:srgbClr val="FFFFFF"/>
                </a:solidFill>
                <a:effectLst/>
                <a:latin typeface="黑体" panose="02010609060101010101" pitchFamily="49" charset="-122"/>
                <a:ea typeface="黑体" panose="02010609060101010101" pitchFamily="49" charset="-122"/>
                <a:cs typeface="宋体" panose="02010600030101010101" pitchFamily="2"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AE</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EB</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FD</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又</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BCD</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BD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BCD</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BCD</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黑体" panose="02010609060101010101" pitchFamily="49" charset="-122"/>
                <a:ea typeface="黑体" panose="02010609060101010101" pitchFamily="49" charset="-122"/>
              </a:rPr>
              <a:t> </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endPar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endParaRPr lang="zh-CN" altLang="en-US" i="0" dirty="0">
              <a:solidFill>
                <a:srgbClr val="FFFFFF"/>
              </a:solidFill>
              <a:latin typeface="黑体" panose="02010609060101010101" pitchFamily="49" charset="-122"/>
              <a:ea typeface="黑体" panose="02010609060101010101" pitchFamily="49" charset="-122"/>
            </a:endParaRPr>
          </a:p>
        </p:txBody>
      </p:sp>
      <p:graphicFrame>
        <p:nvGraphicFramePr>
          <p:cNvPr id="2" name="对象 1"/>
          <p:cNvGraphicFramePr>
            <a:graphicFrameLocks noChangeAspect="1"/>
          </p:cNvGraphicFramePr>
          <p:nvPr/>
        </p:nvGraphicFramePr>
        <p:xfrm>
          <a:off x="3816353" y="3115748"/>
          <a:ext cx="282575" cy="234950"/>
        </p:xfrm>
        <a:graphic>
          <a:graphicData uri="http://schemas.openxmlformats.org/presentationml/2006/ole">
            <mc:AlternateContent xmlns:mc="http://schemas.openxmlformats.org/markup-compatibility/2006">
              <mc:Choice xmlns:v="urn:schemas-microsoft-com:vml" Requires="v">
                <p:oleObj spid="_x0000_s590186" name="Equation" r:id="rId2" imgW="152400" imgH="127000" progId="Equation.DSMT4">
                  <p:embed/>
                </p:oleObj>
              </mc:Choice>
              <mc:Fallback>
                <p:oleObj name="Equation" r:id="rId2" imgW="152400" imgH="127000" progId="Equation.DSMT4">
                  <p:embed/>
                  <p:pic>
                    <p:nvPicPr>
                      <p:cNvPr id="0" name="对象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3" y="3115748"/>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nvGraphicFramePr>
        <p:xfrm>
          <a:off x="1655353" y="3100436"/>
          <a:ext cx="282575" cy="280988"/>
        </p:xfrm>
        <a:graphic>
          <a:graphicData uri="http://schemas.openxmlformats.org/presentationml/2006/ole">
            <mc:AlternateContent xmlns:mc="http://schemas.openxmlformats.org/markup-compatibility/2006">
              <mc:Choice xmlns:v="urn:schemas-microsoft-com:vml" Requires="v">
                <p:oleObj spid="_x0000_s590187" name="Equation" r:id="rId4" imgW="152400" imgH="152400" progId="Equation.DSMT4">
                  <p:embed/>
                </p:oleObj>
              </mc:Choice>
              <mc:Fallback>
                <p:oleObj name="Equation" r:id="rId4" imgW="152400" imgH="152400" progId="Equation.DSMT4">
                  <p:embed/>
                  <p:pic>
                    <p:nvPicPr>
                      <p:cNvPr id="0" name="对象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353" y="3100436"/>
                        <a:ext cx="282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直接连接符 5"/>
          <p:cNvCxnSpPr/>
          <p:nvPr/>
        </p:nvCxnSpPr>
        <p:spPr>
          <a:xfrm flipV="1">
            <a:off x="6019428" y="3362304"/>
            <a:ext cx="906839" cy="196412"/>
          </a:xfrm>
          <a:prstGeom prst="line">
            <a:avLst/>
          </a:prstGeom>
          <a:noFill/>
          <a:ln w="28575" cap="flat">
            <a:solidFill>
              <a:srgbClr val="FFFF00"/>
            </a:solidFill>
            <a:prstDash val="solid"/>
            <a:miter lim="400000"/>
          </a:ln>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0160" y="1456113"/>
            <a:ext cx="7516923" cy="2282676"/>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lnSpc>
                <a:spcPts val="3400"/>
              </a:lnSpc>
            </a:pPr>
            <a:r>
              <a:rPr lang="zh-CN" altLang="en-US" sz="2800" i="0" dirty="0">
                <a:solidFill>
                  <a:srgbClr val="FFFFFF"/>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前面，我们利用平面内的直线与平面外的直线平行，得到了判定平面外的直线与此平面平行的方法，即得到了一条直线与平面平行的</a:t>
            </a:r>
            <a:r>
              <a:rPr lang="zh-CN" altLang="en-US" sz="2400" i="0" dirty="0">
                <a:solidFill>
                  <a:srgbClr val="FFFF00"/>
                </a:solidFill>
                <a:effectLst/>
                <a:latin typeface="黑体" panose="02010609060101010101" pitchFamily="49" charset="-122"/>
                <a:ea typeface="黑体" panose="02010609060101010101" pitchFamily="49" charset="-122"/>
              </a:rPr>
              <a:t>充分条件</a:t>
            </a:r>
            <a:r>
              <a:rPr lang="zh-CN" altLang="en-US" sz="2400" i="0" dirty="0">
                <a:solidFill>
                  <a:srgbClr val="FFFFFF"/>
                </a:solidFill>
                <a:effectLst/>
                <a:latin typeface="黑体" panose="02010609060101010101" pitchFamily="49" charset="-122"/>
                <a:ea typeface="黑体" panose="02010609060101010101" pitchFamily="49" charset="-122"/>
              </a:rPr>
              <a:t>．反过来，如果一条直线与一个平面平行，能推出哪些结论呢？</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lnSpc>
                <a:spcPts val="3400"/>
              </a:lnSpc>
            </a:pPr>
            <a:endParaRPr kumimoji="0" lang="zh-CN" altLang="en-US" sz="280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568" y="131240"/>
            <a:ext cx="8754864" cy="4123055"/>
          </a:xfrm>
          <a:prstGeom prst="rect">
            <a:avLst/>
          </a:prstGeom>
        </p:spPr>
        <p:txBody>
          <a:bodyPr wrap="square">
            <a:spAutoFit/>
          </a:bodyPr>
          <a:lstStyle/>
          <a:p>
            <a:r>
              <a:rPr lang="en-US" altLang="zh-CN" sz="2800" i="0" dirty="0">
                <a:solidFill>
                  <a:srgbClr val="FFFF00"/>
                </a:solidFill>
                <a:effectLst/>
                <a:latin typeface="黑体" panose="02010609060101010101" pitchFamily="49" charset="-122"/>
                <a:ea typeface="黑体" panose="02010609060101010101" pitchFamily="49" charset="-122"/>
              </a:rPr>
              <a:t>    </a:t>
            </a:r>
            <a:endParaRPr lang="en-US" altLang="zh-CN" sz="2800" i="0" dirty="0">
              <a:solidFill>
                <a:srgbClr val="FFFF00"/>
              </a:solidFill>
              <a:effectLst/>
              <a:latin typeface="黑体" panose="02010609060101010101" pitchFamily="49" charset="-122"/>
              <a:ea typeface="黑体" panose="02010609060101010101" pitchFamily="49" charset="-122"/>
            </a:endParaRPr>
          </a:p>
          <a:p>
            <a:pPr algn="l">
              <a:lnSpc>
                <a:spcPct val="150000"/>
              </a:lnSpc>
            </a:pPr>
            <a:r>
              <a:rPr lang="en-US" altLang="zh-CN" sz="2800" i="0" dirty="0">
                <a:solidFill>
                  <a:srgbClr val="FFFF00"/>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下面我们研究在直线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平行于平面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的</a:t>
            </a:r>
            <a:r>
              <a:rPr lang="zh-CN" altLang="en-US" sz="2400" i="0" dirty="0">
                <a:solidFill>
                  <a:srgbClr val="FFFFFF"/>
                </a:solidFill>
                <a:effectLst/>
                <a:latin typeface="黑体" panose="02010609060101010101" pitchFamily="49" charset="-122"/>
                <a:ea typeface="黑体" panose="02010609060101010101" pitchFamily="49" charset="-122"/>
              </a:rPr>
              <a:t>条件</a:t>
            </a:r>
            <a:r>
              <a:rPr lang="zh-CN" altLang="zh-CN" sz="2400" i="0" dirty="0">
                <a:solidFill>
                  <a:srgbClr val="FFFFFF"/>
                </a:solidFill>
                <a:effectLst/>
                <a:latin typeface="黑体" panose="02010609060101010101" pitchFamily="49" charset="-122"/>
                <a:ea typeface="黑体" panose="02010609060101010101" pitchFamily="49" charset="-122"/>
              </a:rPr>
              <a:t>下</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ct val="150000"/>
              </a:lnSpc>
            </a:pPr>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内的直线</a:t>
            </a:r>
            <a:r>
              <a:rPr lang="zh-CN" altLang="en-US" sz="2400" i="0" dirty="0">
                <a:solidFill>
                  <a:srgbClr val="FFFFFF"/>
                </a:solidFill>
                <a:effectLst/>
                <a:latin typeface="黑体" panose="02010609060101010101" pitchFamily="49" charset="-122"/>
                <a:ea typeface="黑体" panose="02010609060101010101" pitchFamily="49" charset="-122"/>
              </a:rPr>
              <a:t>有怎样的</a:t>
            </a:r>
            <a:r>
              <a:rPr lang="zh-CN" altLang="zh-CN" sz="2400" i="0" dirty="0">
                <a:solidFill>
                  <a:srgbClr val="FFFFFF"/>
                </a:solidFill>
                <a:effectLst/>
                <a:latin typeface="黑体" panose="02010609060101010101" pitchFamily="49" charset="-122"/>
                <a:ea typeface="黑体" panose="02010609060101010101" pitchFamily="49" charset="-122"/>
              </a:rPr>
              <a:t>位置关系</a:t>
            </a:r>
            <a:r>
              <a:rPr lang="zh-CN" altLang="en-US" sz="2400" i="0" dirty="0">
                <a:solidFill>
                  <a:srgbClr val="FFFFFF"/>
                </a:solidFill>
                <a:effectLst/>
                <a:latin typeface="黑体" panose="02010609060101010101" pitchFamily="49" charset="-122"/>
                <a:ea typeface="黑体" panose="02010609060101010101" pitchFamily="49" charset="-122"/>
              </a:rPr>
              <a:t>呢</a:t>
            </a:r>
            <a:r>
              <a:rPr lang="zh-CN" altLang="zh-CN"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ct val="150000"/>
              </a:lnSpc>
            </a:pPr>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在什么条件下</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内的直线与直线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平行呢？</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a:lnSpc>
                <a:spcPct val="150000"/>
              </a:lnSpc>
            </a:pPr>
            <a:endParaRPr lang="en-US" altLang="zh-CN" sz="2400" i="0" dirty="0">
              <a:solidFill>
                <a:srgbClr val="FFFFFF"/>
              </a:solidFill>
              <a:effectLst/>
              <a:latin typeface="黑体" panose="02010609060101010101" pitchFamily="49" charset="-122"/>
              <a:ea typeface="黑体" panose="02010609060101010101" pitchFamily="49" charset="-122"/>
            </a:endParaRPr>
          </a:p>
          <a:p>
            <a:r>
              <a:rPr lang="en-US" altLang="zh-CN" sz="2800" i="0" dirty="0">
                <a:solidFill>
                  <a:srgbClr val="FFFFFF"/>
                </a:solidFill>
                <a:effectLst/>
                <a:latin typeface="黑体" panose="02010609060101010101" pitchFamily="49" charset="-122"/>
                <a:ea typeface="黑体" panose="02010609060101010101" pitchFamily="49" charset="-122"/>
              </a:rPr>
              <a:t> </a:t>
            </a:r>
            <a:endParaRPr lang="en-US" altLang="zh-CN" sz="2800" i="0" dirty="0">
              <a:solidFill>
                <a:srgbClr val="FFFFFF"/>
              </a:solidFill>
              <a:effectLst/>
              <a:latin typeface="黑体" panose="02010609060101010101" pitchFamily="49" charset="-122"/>
              <a:ea typeface="黑体" panose="02010609060101010101" pitchFamily="49" charset="-122"/>
            </a:endParaRPr>
          </a:p>
          <a:p>
            <a:pPr algn="l"/>
            <a:r>
              <a:rPr lang="en-US" altLang="zh-CN" sz="2800" i="0" dirty="0">
                <a:solidFill>
                  <a:srgbClr val="FFFF00"/>
                </a:solidFill>
                <a:effectLst/>
                <a:latin typeface="黑体" panose="02010609060101010101" pitchFamily="49" charset="-122"/>
                <a:ea typeface="黑体" panose="02010609060101010101" pitchFamily="49" charset="-122"/>
              </a:rPr>
              <a:t>    </a:t>
            </a:r>
            <a:endParaRPr lang="zh-CN" altLang="zh-CN" sz="2800" i="0" dirty="0">
              <a:solidFill>
                <a:srgbClr val="FFFFFF"/>
              </a:solidFill>
              <a:effectLst/>
              <a:latin typeface="黑体" panose="02010609060101010101" pitchFamily="49" charset="-122"/>
              <a:ea typeface="黑体" panose="02010609060101010101" pitchFamily="49" charset="-122"/>
            </a:endParaRPr>
          </a:p>
          <a:p>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grpSp>
        <p:nvGrpSpPr>
          <p:cNvPr id="7" name="组合 6"/>
          <p:cNvGrpSpPr/>
          <p:nvPr/>
        </p:nvGrpSpPr>
        <p:grpSpPr>
          <a:xfrm>
            <a:off x="2514355" y="2113923"/>
            <a:ext cx="2802441" cy="2300245"/>
            <a:chOff x="5503425" y="2134627"/>
            <a:chExt cx="2104189" cy="2049008"/>
          </a:xfrm>
        </p:grpSpPr>
        <p:sp>
          <p:nvSpPr>
            <p:cNvPr id="9" name="文本框 14"/>
            <p:cNvSpPr txBox="1"/>
            <p:nvPr/>
          </p:nvSpPr>
          <p:spPr>
            <a:xfrm>
              <a:off x="6175840" y="2134627"/>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10" name="直接连接符 9"/>
            <p:cNvCxnSpPr/>
            <p:nvPr/>
          </p:nvCxnSpPr>
          <p:spPr>
            <a:xfrm>
              <a:off x="6189043" y="2528046"/>
              <a:ext cx="1058674" cy="1"/>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11" name="文本框 25"/>
            <p:cNvSpPr txBox="1"/>
            <p:nvPr/>
          </p:nvSpPr>
          <p:spPr>
            <a:xfrm>
              <a:off x="5503425" y="3233209"/>
              <a:ext cx="992244" cy="4203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2" name="文本框 26"/>
            <p:cNvSpPr txBox="1"/>
            <p:nvPr/>
          </p:nvSpPr>
          <p:spPr>
            <a:xfrm>
              <a:off x="6050482" y="3763255"/>
              <a:ext cx="992244" cy="4203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l-GR"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3" name="平行四边形 12"/>
            <p:cNvSpPr/>
            <p:nvPr/>
          </p:nvSpPr>
          <p:spPr>
            <a:xfrm>
              <a:off x="5774916" y="2827728"/>
              <a:ext cx="1832698" cy="780504"/>
            </a:xfrm>
            <a:prstGeom prst="parallelogram">
              <a:avLst>
                <a:gd name="adj" fmla="val 102628"/>
              </a:avLst>
            </a:prstGeom>
            <a:noFill/>
            <a:ln w="19050" cap="flat">
              <a:solidFill>
                <a:srgbClr val="FFFF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cxnSp>
        <p:nvCxnSpPr>
          <p:cNvPr id="14" name="直接连接符 13"/>
          <p:cNvCxnSpPr/>
          <p:nvPr/>
        </p:nvCxnSpPr>
        <p:spPr>
          <a:xfrm flipV="1">
            <a:off x="3427488" y="3330110"/>
            <a:ext cx="1188757" cy="12036"/>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cxnSp>
        <p:nvCxnSpPr>
          <p:cNvPr id="15" name="直接连接符 14"/>
          <p:cNvCxnSpPr/>
          <p:nvPr/>
        </p:nvCxnSpPr>
        <p:spPr>
          <a:xfrm>
            <a:off x="3712150" y="3069490"/>
            <a:ext cx="741861" cy="572670"/>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grpSp>
        <p:nvGrpSpPr>
          <p:cNvPr id="20" name="组合 19"/>
          <p:cNvGrpSpPr/>
          <p:nvPr/>
        </p:nvGrpSpPr>
        <p:grpSpPr>
          <a:xfrm>
            <a:off x="6892210" y="929460"/>
            <a:ext cx="1735593" cy="1105815"/>
            <a:chOff x="6801848" y="3815184"/>
            <a:chExt cx="684485" cy="452009"/>
          </a:xfrm>
        </p:grpSpPr>
        <p:sp>
          <p:nvSpPr>
            <p:cNvPr id="21" name="思想气泡: 云 33"/>
            <p:cNvSpPr/>
            <p:nvPr/>
          </p:nvSpPr>
          <p:spPr>
            <a:xfrm rot="500136">
              <a:off x="6801848" y="3815184"/>
              <a:ext cx="684485" cy="452009"/>
            </a:xfrm>
            <a:prstGeom prst="cloudCallout">
              <a:avLst>
                <a:gd name="adj1" fmla="val -72779"/>
                <a:gd name="adj2" fmla="val 18074"/>
              </a:avLst>
            </a:prstGeom>
            <a:blipFill rotWithShape="1">
              <a:blip r:embed="rId1"/>
              <a:srcRect/>
              <a:tile tx="0" ty="0" sx="100000" sy="100000" flip="none" algn="tl"/>
            </a:blip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22" name="文本框 34"/>
            <p:cNvSpPr txBox="1"/>
            <p:nvPr/>
          </p:nvSpPr>
          <p:spPr>
            <a:xfrm>
              <a:off x="6816458" y="3858733"/>
              <a:ext cx="639125" cy="3438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400" i="0" dirty="0">
                  <a:solidFill>
                    <a:srgbClr val="FFFF00">
                      <a:alpha val="80000"/>
                    </a:srgbClr>
                  </a:solidFill>
                  <a:effectLst/>
                  <a:latin typeface="黑体" panose="02010609060101010101" pitchFamily="49" charset="-122"/>
                  <a:ea typeface="黑体" panose="02010609060101010101" pitchFamily="49" charset="-122"/>
                </a:rPr>
                <a:t>平行或</a:t>
              </a:r>
              <a:endParaRPr lang="en-US" altLang="zh-CN" sz="2400" i="0" dirty="0">
                <a:solidFill>
                  <a:srgbClr val="FFFF00">
                    <a:alpha val="80000"/>
                  </a:srgbClr>
                </a:solidFill>
                <a:effectLst/>
                <a:latin typeface="黑体" panose="02010609060101010101" pitchFamily="49" charset="-122"/>
                <a:ea typeface="黑体" panose="02010609060101010101" pitchFamily="49" charset="-122"/>
              </a:endParaRPr>
            </a:p>
            <a:p>
              <a:pPr marL="0" marR="0" indent="0" algn="ctr" defTabSz="825500" rtl="0" fontAlgn="auto" latinLnBrk="0" hangingPunct="0">
                <a:lnSpc>
                  <a:spcPct val="100000"/>
                </a:lnSpc>
                <a:spcBef>
                  <a:spcPts val="0"/>
                </a:spcBef>
                <a:spcAft>
                  <a:spcPts val="0"/>
                </a:spcAft>
                <a:buClrTx/>
                <a:buSzTx/>
                <a:buFontTx/>
                <a:buNone/>
              </a:pPr>
              <a:r>
                <a:rPr lang="zh-CN" altLang="en-US" sz="2400" i="0" dirty="0">
                  <a:solidFill>
                    <a:srgbClr val="FFFF00">
                      <a:alpha val="80000"/>
                    </a:srgbClr>
                  </a:solidFill>
                  <a:effectLst/>
                  <a:latin typeface="黑体" panose="02010609060101010101" pitchFamily="49" charset="-122"/>
                  <a:ea typeface="黑体" panose="02010609060101010101" pitchFamily="49" charset="-122"/>
                </a:rPr>
                <a:t>异面</a:t>
              </a:r>
              <a:endParaRPr kumimoji="0" lang="zh-CN" altLang="en-US" sz="2400" b="0" i="0" u="none" strike="noStrike" cap="none" spc="0" normalizeH="0" baseline="0" dirty="0">
                <a:ln>
                  <a:noFill/>
                </a:ln>
                <a:solidFill>
                  <a:srgbClr val="FFFF00">
                    <a:alpha val="80000"/>
                  </a:srgbClr>
                </a:solidFill>
                <a:effectLst/>
                <a:uFillTx/>
                <a:latin typeface="黑体" panose="02010609060101010101" pitchFamily="49" charset="-122"/>
                <a:ea typeface="黑体" panose="02010609060101010101" pitchFamily="49" charset="-122"/>
                <a:sym typeface="Hoefler Text"/>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86418" y="1092540"/>
            <a:ext cx="7516923" cy="2154436"/>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3200"/>
              </a:lnSpc>
            </a:pPr>
            <a:r>
              <a:rPr lang="zh-CN" altLang="en-US" sz="2400" i="0" dirty="0">
                <a:solidFill>
                  <a:srgbClr val="FFFF00"/>
                </a:solidFill>
                <a:effectLst/>
                <a:latin typeface="黑体" panose="02010609060101010101" pitchFamily="49" charset="-122"/>
                <a:ea typeface="黑体" panose="02010609060101010101" pitchFamily="49" charset="-122"/>
              </a:rPr>
              <a:t>分析：</a:t>
            </a:r>
            <a:r>
              <a:rPr lang="zh-CN" altLang="zh-CN" sz="2400" i="0" dirty="0">
                <a:solidFill>
                  <a:srgbClr val="FFFFFF"/>
                </a:solidFill>
                <a:effectLst/>
                <a:latin typeface="黑体" panose="02010609060101010101" pitchFamily="49" charset="-122"/>
                <a:ea typeface="黑体" panose="02010609060101010101" pitchFamily="49" charset="-122"/>
              </a:rPr>
              <a:t>假设</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与</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内的直线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zh-CN" sz="2400" i="0" dirty="0">
                <a:solidFill>
                  <a:srgbClr val="FFFFFF"/>
                </a:solidFill>
                <a:effectLst/>
                <a:latin typeface="黑体" panose="02010609060101010101" pitchFamily="49" charset="-122"/>
                <a:ea typeface="黑体" panose="02010609060101010101" pitchFamily="49" charset="-122"/>
              </a:rPr>
              <a:t>平行</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那么由基本事实的推论</a:t>
            </a:r>
            <a:r>
              <a:rPr lang="en-US" altLang="zh-CN" sz="2400" i="0" dirty="0">
                <a:solidFill>
                  <a:srgbClr val="FFFFFF"/>
                </a:solidFill>
                <a:effectLst/>
                <a:latin typeface="黑体" panose="02010609060101010101" pitchFamily="49" charset="-122"/>
                <a:ea typeface="黑体" panose="02010609060101010101" pitchFamily="49" charset="-122"/>
              </a:rPr>
              <a:t>3</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过直线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zh-CN" sz="2400" i="0" dirty="0">
                <a:solidFill>
                  <a:srgbClr val="FFFFFF"/>
                </a:solidFill>
                <a:effectLst/>
                <a:latin typeface="黑体" panose="02010609060101010101" pitchFamily="49" charset="-122"/>
                <a:ea typeface="黑体" panose="02010609060101010101" pitchFamily="49" charset="-122"/>
              </a:rPr>
              <a:t>有唯一的平面</a:t>
            </a:r>
            <a:r>
              <a:rPr lang="en-US" altLang="zh-CN" sz="2400" dirty="0">
                <a:solidFill>
                  <a:srgbClr val="F8F8F8"/>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这样</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我们可以把直线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zh-CN" sz="2400" i="0" dirty="0">
                <a:solidFill>
                  <a:srgbClr val="FFFFFF"/>
                </a:solidFill>
                <a:effectLst/>
                <a:latin typeface="黑体" panose="02010609060101010101" pitchFamily="49" charset="-122"/>
                <a:ea typeface="黑体" panose="02010609060101010101" pitchFamily="49" charset="-122"/>
              </a:rPr>
              <a:t>看成是过直线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的平面</a:t>
            </a:r>
            <a:r>
              <a:rPr lang="en-US" altLang="zh-CN" sz="2400" dirty="0">
                <a:solidFill>
                  <a:srgbClr val="F8F8F8"/>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zh-CN" altLang="zh-CN" sz="2400" i="0" dirty="0">
                <a:solidFill>
                  <a:srgbClr val="FFFFFF"/>
                </a:solidFill>
                <a:effectLst/>
                <a:latin typeface="黑体" panose="02010609060101010101" pitchFamily="49" charset="-122"/>
                <a:ea typeface="黑体" panose="02010609060101010101" pitchFamily="49" charset="-122"/>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a:t>
            </a:r>
            <a:r>
              <a:rPr lang="zh-CN" altLang="zh-CN" sz="2400" i="0" dirty="0">
                <a:solidFill>
                  <a:srgbClr val="FFFFFF"/>
                </a:solidFill>
                <a:effectLst/>
                <a:latin typeface="黑体" panose="02010609060101010101" pitchFamily="49" charset="-122"/>
                <a:ea typeface="黑体" panose="02010609060101010101" pitchFamily="49" charset="-122"/>
              </a:rPr>
              <a:t>交线</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于是可以得如下结论：过直线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zh-CN" sz="2400" i="0" dirty="0">
                <a:solidFill>
                  <a:srgbClr val="FFFFFF"/>
                </a:solidFill>
                <a:effectLst/>
                <a:latin typeface="黑体" panose="02010609060101010101" pitchFamily="49" charset="-122"/>
                <a:ea typeface="黑体" panose="02010609060101010101" pitchFamily="49" charset="-122"/>
              </a:rPr>
              <a:t>的平面</a:t>
            </a:r>
            <a:r>
              <a:rPr lang="en-US" altLang="zh-CN" sz="2400" dirty="0">
                <a:solidFill>
                  <a:srgbClr val="F8F8F8"/>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zh-CN" altLang="zh-CN" sz="2400" i="0" dirty="0">
                <a:solidFill>
                  <a:srgbClr val="FFFFFF"/>
                </a:solidFill>
                <a:effectLst/>
                <a:latin typeface="黑体" panose="02010609060101010101" pitchFamily="49" charset="-122"/>
                <a:ea typeface="黑体" panose="02010609060101010101" pitchFamily="49" charset="-122"/>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zh-CN" sz="2400" i="0" dirty="0">
                <a:solidFill>
                  <a:srgbClr val="FFFFFF"/>
                </a:solidFill>
                <a:effectLst/>
                <a:latin typeface="黑体" panose="02010609060101010101" pitchFamily="49" charset="-122"/>
                <a:ea typeface="黑体" panose="02010609060101010101" pitchFamily="49" charset="-122"/>
              </a:rPr>
              <a:t>相交于</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则</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defTabSz="825500">
              <a:lnSpc>
                <a:spcPts val="3200"/>
              </a:lnSpc>
            </a:pPr>
            <a:endParaRPr lang="en-US" altLang="zh-CN" sz="2800" i="0" dirty="0">
              <a:solidFill>
                <a:srgbClr val="FFFFFF"/>
              </a:solidFill>
              <a:effectLst/>
              <a:latin typeface="黑体" panose="02010609060101010101" pitchFamily="49" charset="-122"/>
              <a:ea typeface="黑体" panose="02010609060101010101" pitchFamily="49" charset="-122"/>
            </a:endParaRPr>
          </a:p>
        </p:txBody>
      </p:sp>
      <p:sp>
        <p:nvSpPr>
          <p:cNvPr id="21"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39" name="组合 38"/>
          <p:cNvGrpSpPr/>
          <p:nvPr/>
        </p:nvGrpSpPr>
        <p:grpSpPr>
          <a:xfrm>
            <a:off x="3176711" y="3173796"/>
            <a:ext cx="2790577" cy="1242171"/>
            <a:chOff x="2977536" y="3455726"/>
            <a:chExt cx="2400261" cy="1162623"/>
          </a:xfrm>
        </p:grpSpPr>
        <p:pic>
          <p:nvPicPr>
            <p:cNvPr id="40" name="图片 39" descr="20.emf"/>
            <p:cNvPicPr>
              <a:picLocks noChangeAspect="1"/>
            </p:cNvPicPr>
            <p:nvPr/>
          </p:nvPicPr>
          <p:blipFill>
            <a:blip r:embed="rId1" cstate="print"/>
            <a:stretch>
              <a:fillRect/>
            </a:stretch>
          </p:blipFill>
          <p:spPr>
            <a:xfrm>
              <a:off x="2977536" y="3455726"/>
              <a:ext cx="2400261" cy="1162623"/>
            </a:xfrm>
            <a:prstGeom prst="rect">
              <a:avLst/>
            </a:prstGeom>
          </p:spPr>
        </p:pic>
        <p:sp>
          <p:nvSpPr>
            <p:cNvPr id="41" name="矩形 40"/>
            <p:cNvSpPr/>
            <p:nvPr/>
          </p:nvSpPr>
          <p:spPr>
            <a:xfrm>
              <a:off x="3930130" y="3471948"/>
              <a:ext cx="312906"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a</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
          <p:nvSpPr>
            <p:cNvPr id="42" name="矩形 41"/>
            <p:cNvSpPr/>
            <p:nvPr/>
          </p:nvSpPr>
          <p:spPr>
            <a:xfrm>
              <a:off x="3926237" y="4165130"/>
              <a:ext cx="312907"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b</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
          <p:nvSpPr>
            <p:cNvPr id="43" name="矩形 42"/>
            <p:cNvSpPr/>
            <p:nvPr/>
          </p:nvSpPr>
          <p:spPr>
            <a:xfrm>
              <a:off x="3222607" y="4210135"/>
              <a:ext cx="319319"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α</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grpSp>
      <p:sp>
        <p:nvSpPr>
          <p:cNvPr id="2" name="矩形 1"/>
          <p:cNvSpPr/>
          <p:nvPr/>
        </p:nvSpPr>
        <p:spPr>
          <a:xfrm>
            <a:off x="3601121" y="3190467"/>
            <a:ext cx="312906" cy="400110"/>
          </a:xfrm>
          <a:prstGeom prst="rect">
            <a:avLst/>
          </a:prstGeom>
        </p:spPr>
        <p:txBody>
          <a:bodyPr wrap="none">
            <a:spAutoFit/>
          </a:bodyPr>
          <a:lstStyle/>
          <a:p>
            <a:r>
              <a:rPr lang="en-US" altLang="zh-CN" sz="2000" dirty="0">
                <a:solidFill>
                  <a:srgbClr val="F8F8F8"/>
                </a:solidFill>
                <a:effectLst/>
                <a:latin typeface="Times New Roman" panose="02020603050405020304" pitchFamily="18" charset="0"/>
                <a:ea typeface="黑体" panose="02010609060101010101" pitchFamily="49" charset="-122"/>
                <a:cs typeface="Times New Roman" panose="02020603050405020304" pitchFamily="18" charset="0"/>
              </a:rPr>
              <a:t>β</a:t>
            </a:r>
            <a:endParaRPr lang="zh-CN" alt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8394" y="709626"/>
            <a:ext cx="7516923" cy="5232202"/>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3200"/>
              </a:lnSpc>
            </a:pPr>
            <a:r>
              <a:rPr lang="zh-CN" altLang="zh-CN" sz="2400" i="0" dirty="0">
                <a:solidFill>
                  <a:srgbClr val="FFFFFF"/>
                </a:solidFill>
                <a:effectLst/>
                <a:latin typeface="黑体" panose="02010609060101010101" pitchFamily="49" charset="-122"/>
                <a:ea typeface="黑体" panose="02010609060101010101" pitchFamily="49" charset="-122"/>
              </a:rPr>
              <a:t>如图</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已知</a:t>
            </a:r>
            <a:r>
              <a:rPr lang="en-US" altLang="zh-CN" sz="2400" dirty="0">
                <a:solidFill>
                  <a:srgbClr val="FFFFFF"/>
                </a:solidFill>
                <a:effectLst/>
                <a:latin typeface="Times New Roman" panose="02020603050405020304" pitchFamily="18" charset="0"/>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l-GR" altLang="zh-CN" sz="2400" dirty="0">
                <a:solidFill>
                  <a:srgbClr val="FFFFFF"/>
                </a:solidFill>
                <a:effectLst/>
                <a:latin typeface="Times New Roman" panose="02020603050405020304" pitchFamily="18" charset="0"/>
                <a:cs typeface="Times New Roman" panose="02020603050405020304" pitchFamily="18" charset="0"/>
              </a:rPr>
              <a:t>α</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    </a:t>
            </a:r>
            <a:r>
              <a:rPr lang="zh-CN"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zh-CN" sz="2400" i="0" dirty="0">
                <a:solidFill>
                  <a:srgbClr val="FFFFFF"/>
                </a:solidFill>
                <a:effectLst/>
                <a:latin typeface="黑体" panose="02010609060101010101" pitchFamily="49" charset="-122"/>
                <a:ea typeface="黑体" panose="02010609060101010101" pitchFamily="49" charset="-122"/>
                <a:cs typeface="宋体" panose="02010600030101010101" pitchFamily="2" charset="-122"/>
              </a:rPr>
              <a:t>求证：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证明：</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cs typeface="宋体" panose="02010600030101010101" pitchFamily="2"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cs typeface="Times New Roman" panose="02020603050405020304" pitchFamily="18" charset="0"/>
              </a:rPr>
              <a:t>b    </a:t>
            </a:r>
            <a:r>
              <a:rPr lang="el-GR" altLang="zh-CN" sz="2400" dirty="0">
                <a:solidFill>
                  <a:srgbClr val="FFFFFF"/>
                </a:solidFill>
                <a:effectLst/>
                <a:latin typeface="Times New Roman" panose="02020603050405020304" pitchFamily="18" charset="0"/>
                <a:cs typeface="Times New Roman" panose="02020603050405020304" pitchFamily="18" charset="0"/>
              </a:rPr>
              <a:t>α</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又  </a:t>
            </a:r>
            <a:r>
              <a:rPr lang="en-US" altLang="zh-CN" sz="2400" dirty="0">
                <a:solidFill>
                  <a:srgbClr val="FFFFFF"/>
                </a:solidFill>
                <a:effectLst/>
                <a:latin typeface="Times New Roman" panose="02020603050405020304" pitchFamily="18" charset="0"/>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l-GR" altLang="zh-CN" sz="2400" dirty="0">
                <a:solidFill>
                  <a:srgbClr val="FFFFFF"/>
                </a:solidFill>
                <a:effectLst/>
                <a:latin typeface="Times New Roman" panose="02020603050405020304" pitchFamily="18" charset="0"/>
                <a:cs typeface="Times New Roman" panose="02020603050405020304" pitchFamily="18" charset="0"/>
              </a:rPr>
              <a:t>α</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与</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无公共点．</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又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    </a:t>
            </a:r>
            <a:r>
              <a:rPr lang="zh-CN"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b    </a:t>
            </a:r>
            <a:r>
              <a:rPr lang="zh-CN"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β</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endParaRPr lang="zh-CN" altLang="zh-CN" sz="2400" i="0" kern="1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endPar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algn="l"/>
            <a:r>
              <a:rPr lang="en-US" altLang="zh-CN" sz="2400" i="0" dirty="0">
                <a:solidFill>
                  <a:srgbClr val="FFFFFF"/>
                </a:solidFill>
                <a:effectLst/>
                <a:latin typeface="黑体" panose="02010609060101010101" pitchFamily="49" charset="-122"/>
                <a:ea typeface="黑体" panose="02010609060101010101" pitchFamily="49" charset="-122"/>
              </a:rPr>
              <a:t>                    </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a:r>
              <a:rPr lang="en-US" altLang="zh-CN" sz="2400" i="0" dirty="0">
                <a:solidFill>
                  <a:srgbClr val="FFFFFF"/>
                </a:solidFill>
                <a:effectLst/>
                <a:latin typeface="黑体" panose="02010609060101010101" pitchFamily="49" charset="-122"/>
                <a:ea typeface="黑体" panose="02010609060101010101" pitchFamily="49" charset="-122"/>
              </a:rPr>
              <a:t>       </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sp>
        <p:nvSpPr>
          <p:cNvPr id="21"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39" name="组合 38"/>
          <p:cNvGrpSpPr/>
          <p:nvPr/>
        </p:nvGrpSpPr>
        <p:grpSpPr>
          <a:xfrm>
            <a:off x="4719484" y="2293103"/>
            <a:ext cx="2944313" cy="1624534"/>
            <a:chOff x="2977536" y="3455726"/>
            <a:chExt cx="2400261" cy="1207931"/>
          </a:xfrm>
        </p:grpSpPr>
        <p:pic>
          <p:nvPicPr>
            <p:cNvPr id="40" name="图片 39" descr="20.emf"/>
            <p:cNvPicPr>
              <a:picLocks noChangeAspect="1"/>
            </p:cNvPicPr>
            <p:nvPr/>
          </p:nvPicPr>
          <p:blipFill>
            <a:blip r:embed="rId1" cstate="print"/>
            <a:stretch>
              <a:fillRect/>
            </a:stretch>
          </p:blipFill>
          <p:spPr>
            <a:xfrm>
              <a:off x="2977536" y="3455726"/>
              <a:ext cx="2400261" cy="1162623"/>
            </a:xfrm>
            <a:prstGeom prst="rect">
              <a:avLst/>
            </a:prstGeom>
          </p:spPr>
        </p:pic>
        <p:sp>
          <p:nvSpPr>
            <p:cNvPr id="41" name="矩形 40"/>
            <p:cNvSpPr/>
            <p:nvPr/>
          </p:nvSpPr>
          <p:spPr>
            <a:xfrm>
              <a:off x="3930130" y="3471948"/>
              <a:ext cx="312906"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a</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
          <p:nvSpPr>
            <p:cNvPr id="42" name="矩形 41"/>
            <p:cNvSpPr/>
            <p:nvPr/>
          </p:nvSpPr>
          <p:spPr>
            <a:xfrm>
              <a:off x="3926237" y="4165130"/>
              <a:ext cx="312907"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b</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
          <p:nvSpPr>
            <p:cNvPr id="43" name="矩形 42"/>
            <p:cNvSpPr/>
            <p:nvPr/>
          </p:nvSpPr>
          <p:spPr>
            <a:xfrm>
              <a:off x="3198562" y="4263547"/>
              <a:ext cx="319319"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α</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grpSp>
      <p:graphicFrame>
        <p:nvGraphicFramePr>
          <p:cNvPr id="2" name="对象 1"/>
          <p:cNvGraphicFramePr>
            <a:graphicFrameLocks noChangeAspect="1"/>
          </p:cNvGraphicFramePr>
          <p:nvPr/>
        </p:nvGraphicFramePr>
        <p:xfrm>
          <a:off x="3474148" y="905488"/>
          <a:ext cx="282575" cy="234950"/>
        </p:xfrm>
        <a:graphic>
          <a:graphicData uri="http://schemas.openxmlformats.org/presentationml/2006/ole">
            <mc:AlternateContent xmlns:mc="http://schemas.openxmlformats.org/markup-compatibility/2006">
              <mc:Choice xmlns:v="urn:schemas-microsoft-com:vml" Requires="v">
                <p:oleObj spid="_x0000_s596174" name="Equation" r:id="rId2" imgW="152400" imgH="127000" progId="Equation.DSMT4">
                  <p:embed/>
                </p:oleObj>
              </mc:Choice>
              <mc:Fallback>
                <p:oleObj name="Equation" r:id="rId2" imgW="152400" imgH="127000" progId="Equation.DSMT4">
                  <p:embed/>
                  <p:pic>
                    <p:nvPicPr>
                      <p:cNvPr id="0" name="对象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148" y="905488"/>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nvGraphicFramePr>
        <p:xfrm>
          <a:off x="1531476" y="2115822"/>
          <a:ext cx="282575" cy="234950"/>
        </p:xfrm>
        <a:graphic>
          <a:graphicData uri="http://schemas.openxmlformats.org/presentationml/2006/ole">
            <mc:AlternateContent xmlns:mc="http://schemas.openxmlformats.org/markup-compatibility/2006">
              <mc:Choice xmlns:v="urn:schemas-microsoft-com:vml" Requires="v">
                <p:oleObj spid="_x0000_s596175" name="Equation" r:id="rId4" imgW="152400" imgH="127000" progId="Equation.DSMT4">
                  <p:embed/>
                </p:oleObj>
              </mc:Choice>
              <mc:Fallback>
                <p:oleObj name="Equation" r:id="rId4" imgW="152400" imgH="127000" progId="Equation.DSMT4">
                  <p:embed/>
                  <p:pic>
                    <p:nvPicPr>
                      <p:cNvPr id="0" name="对象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476" y="2115822"/>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nvGraphicFramePr>
        <p:xfrm>
          <a:off x="1453381" y="3343994"/>
          <a:ext cx="282575" cy="234950"/>
        </p:xfrm>
        <a:graphic>
          <a:graphicData uri="http://schemas.openxmlformats.org/presentationml/2006/ole">
            <mc:AlternateContent xmlns:mc="http://schemas.openxmlformats.org/markup-compatibility/2006">
              <mc:Choice xmlns:v="urn:schemas-microsoft-com:vml" Requires="v">
                <p:oleObj spid="_x0000_s596176" name="Equation" r:id="rId5" imgW="152400" imgH="127000" progId="Equation.DSMT4">
                  <p:embed/>
                </p:oleObj>
              </mc:Choice>
              <mc:Fallback>
                <p:oleObj name="Equation" r:id="rId5" imgW="152400" imgH="127000" progId="Equation.DSMT4">
                  <p:embed/>
                  <p:pic>
                    <p:nvPicPr>
                      <p:cNvPr id="0" name="对象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381" y="3343994"/>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nvGraphicFramePr>
        <p:xfrm>
          <a:off x="2448795" y="3329246"/>
          <a:ext cx="282575" cy="234950"/>
        </p:xfrm>
        <a:graphic>
          <a:graphicData uri="http://schemas.openxmlformats.org/presentationml/2006/ole">
            <mc:AlternateContent xmlns:mc="http://schemas.openxmlformats.org/markup-compatibility/2006">
              <mc:Choice xmlns:v="urn:schemas-microsoft-com:vml" Requires="v">
                <p:oleObj spid="_x0000_s596177" name="Equation" r:id="rId6" imgW="152400" imgH="127000" progId="Equation.DSMT4">
                  <p:embed/>
                </p:oleObj>
              </mc:Choice>
              <mc:Fallback>
                <p:oleObj name="Equation" r:id="rId6" imgW="152400" imgH="127000" progId="Equation.DSMT4">
                  <p:embed/>
                  <p:pic>
                    <p:nvPicPr>
                      <p:cNvPr id="0" name="对象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795" y="3329246"/>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矩形 12"/>
          <p:cNvSpPr/>
          <p:nvPr/>
        </p:nvSpPr>
        <p:spPr>
          <a:xfrm>
            <a:off x="5137365" y="2349678"/>
            <a:ext cx="312906" cy="400110"/>
          </a:xfrm>
          <a:prstGeom prst="rect">
            <a:avLst/>
          </a:prstGeom>
        </p:spPr>
        <p:txBody>
          <a:bodyPr wrap="none">
            <a:spAutoFit/>
          </a:bodyPr>
          <a:lstStyle/>
          <a:p>
            <a:pPr defTabSz="825500"/>
            <a:r>
              <a:rPr lang="zh-CN" altLang="zh-CN" sz="2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β</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7" name="Line 57"/>
          <p:cNvSpPr>
            <a:spLocks noChangeShapeType="1"/>
          </p:cNvSpPr>
          <p:nvPr/>
        </p:nvSpPr>
        <p:spPr bwMode="auto">
          <a:xfrm flipV="1">
            <a:off x="4556580" y="1690160"/>
            <a:ext cx="848704" cy="7374"/>
          </a:xfrm>
          <a:prstGeom prst="line">
            <a:avLst/>
          </a:prstGeom>
          <a:noFill/>
          <a:ln w="38100">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98" name="Line 58"/>
          <p:cNvSpPr>
            <a:spLocks noChangeShapeType="1"/>
          </p:cNvSpPr>
          <p:nvPr/>
        </p:nvSpPr>
        <p:spPr bwMode="auto">
          <a:xfrm flipV="1">
            <a:off x="5803171" y="1683466"/>
            <a:ext cx="623579" cy="0"/>
          </a:xfrm>
          <a:prstGeom prst="line">
            <a:avLst/>
          </a:prstGeom>
          <a:noFill/>
          <a:ln w="38100">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99" name="Line 59"/>
          <p:cNvSpPr>
            <a:spLocks noChangeShapeType="1"/>
          </p:cNvSpPr>
          <p:nvPr/>
        </p:nvSpPr>
        <p:spPr bwMode="auto">
          <a:xfrm flipV="1">
            <a:off x="6485744" y="1682786"/>
            <a:ext cx="650595" cy="7374"/>
          </a:xfrm>
          <a:prstGeom prst="line">
            <a:avLst/>
          </a:prstGeom>
          <a:noFill/>
          <a:ln w="38100">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311" name="Group 71"/>
          <p:cNvGrpSpPr/>
          <p:nvPr/>
        </p:nvGrpSpPr>
        <p:grpSpPr bwMode="auto">
          <a:xfrm>
            <a:off x="63860" y="3135491"/>
            <a:ext cx="8675687" cy="461963"/>
            <a:chOff x="-293" y="2444"/>
            <a:chExt cx="5465" cy="388"/>
          </a:xfrm>
        </p:grpSpPr>
        <p:sp>
          <p:nvSpPr>
            <p:cNvPr id="11281" name="Text Box 72"/>
            <p:cNvSpPr txBox="1">
              <a:spLocks noChangeArrowheads="1"/>
            </p:cNvSpPr>
            <p:nvPr/>
          </p:nvSpPr>
          <p:spPr bwMode="auto">
            <a:xfrm>
              <a:off x="-293" y="2444"/>
              <a:ext cx="5465"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2400" i="0" dirty="0">
                  <a:solidFill>
                    <a:srgbClr val="FFFFFF"/>
                  </a:solidFill>
                  <a:effectLst/>
                  <a:latin typeface="黑体" panose="02010609060101010101" pitchFamily="49" charset="-122"/>
                  <a:ea typeface="黑体" panose="02010609060101010101" pitchFamily="49" charset="-122"/>
                </a:rPr>
                <a:t>线面平行</a:t>
              </a:r>
              <a:r>
                <a:rPr lang="zh-CN" altLang="en-US" sz="2400" i="0" dirty="0">
                  <a:solidFill>
                    <a:srgbClr val="0000FF"/>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线线</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交线</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平行</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11282" name="AutoShape 73"/>
            <p:cNvSpPr>
              <a:spLocks noChangeArrowheads="1"/>
            </p:cNvSpPr>
            <p:nvPr/>
          </p:nvSpPr>
          <p:spPr bwMode="auto">
            <a:xfrm>
              <a:off x="1966" y="2556"/>
              <a:ext cx="367" cy="203"/>
            </a:xfrm>
            <a:prstGeom prst="rightArrow">
              <a:avLst>
                <a:gd name="adj1" fmla="val 50000"/>
                <a:gd name="adj2" fmla="val 33364"/>
              </a:avLst>
            </a:prstGeom>
            <a:solidFill>
              <a:srgbClr val="FF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8" name="Text Box 5"/>
          <p:cNvSpPr txBox="1">
            <a:spLocks noChangeArrowheads="1"/>
          </p:cNvSpPr>
          <p:nvPr/>
        </p:nvSpPr>
        <p:spPr bwMode="auto">
          <a:xfrm>
            <a:off x="824371" y="755289"/>
            <a:ext cx="8593085"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defTabSz="825500">
              <a:lnSpc>
                <a:spcPts val="3400"/>
              </a:lnSpc>
            </a:pPr>
            <a:r>
              <a:rPr lang="zh-CN" altLang="en-US" sz="2400" i="0" dirty="0">
                <a:solidFill>
                  <a:srgbClr val="FFFF00"/>
                </a:solidFill>
                <a:effectLst/>
                <a:latin typeface="黑体" panose="02010609060101010101" pitchFamily="49" charset="-122"/>
                <a:ea typeface="黑体" panose="02010609060101010101" pitchFamily="49" charset="-122"/>
              </a:rPr>
              <a:t>定理 </a:t>
            </a:r>
            <a:r>
              <a:rPr lang="zh-CN" altLang="zh-CN" sz="2400" i="0" dirty="0">
                <a:solidFill>
                  <a:srgbClr val="FFFFFF"/>
                </a:solidFill>
                <a:effectLst/>
                <a:latin typeface="黑体" panose="02010609060101010101" pitchFamily="49" charset="-122"/>
                <a:ea typeface="黑体" panose="02010609060101010101" pitchFamily="49" charset="-122"/>
              </a:rPr>
              <a:t>一条直线与一个平面平行</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如果过该直线</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lnSpc>
                <a:spcPts val="3400"/>
              </a:lnSpc>
            </a:pPr>
            <a:r>
              <a:rPr lang="zh-CN" altLang="zh-CN" sz="2400" i="0" dirty="0">
                <a:solidFill>
                  <a:srgbClr val="FFFFFF"/>
                </a:solidFill>
                <a:effectLst/>
                <a:latin typeface="黑体" panose="02010609060101010101" pitchFamily="49" charset="-122"/>
                <a:ea typeface="黑体" panose="02010609060101010101" pitchFamily="49" charset="-122"/>
              </a:rPr>
              <a:t>的平面与此平面相交</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那么该直线与交线平行</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20" name="Line 57"/>
          <p:cNvSpPr>
            <a:spLocks noChangeShapeType="1"/>
          </p:cNvSpPr>
          <p:nvPr/>
        </p:nvSpPr>
        <p:spPr bwMode="auto">
          <a:xfrm>
            <a:off x="5899637" y="1234861"/>
            <a:ext cx="1172214" cy="5618"/>
          </a:xfrm>
          <a:prstGeom prst="line">
            <a:avLst/>
          </a:prstGeom>
          <a:noFill/>
          <a:ln w="38100">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3" name="Group 56"/>
          <p:cNvGrpSpPr/>
          <p:nvPr/>
        </p:nvGrpSpPr>
        <p:grpSpPr bwMode="auto">
          <a:xfrm>
            <a:off x="5148263" y="2013265"/>
            <a:ext cx="2951162" cy="1026319"/>
            <a:chOff x="3515" y="1933"/>
            <a:chExt cx="1859" cy="862"/>
          </a:xfrm>
        </p:grpSpPr>
        <p:sp>
          <p:nvSpPr>
            <p:cNvPr id="14" name="AutoShape 52"/>
            <p:cNvSpPr>
              <a:spLocks noChangeArrowheads="1"/>
            </p:cNvSpPr>
            <p:nvPr/>
          </p:nvSpPr>
          <p:spPr bwMode="auto">
            <a:xfrm>
              <a:off x="3515" y="1933"/>
              <a:ext cx="1815" cy="862"/>
            </a:xfrm>
            <a:prstGeom prst="cloudCallout">
              <a:avLst>
                <a:gd name="adj1" fmla="val -40194"/>
                <a:gd name="adj2" fmla="val -67866"/>
              </a:avLst>
            </a:prstGeom>
            <a:solidFill>
              <a:schemeClr val="bg1">
                <a:lumMod val="40000"/>
                <a:lumOff val="6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4400">
                  <a:solidFill>
                    <a:schemeClr val="tx2"/>
                  </a:solidFill>
                  <a:latin typeface="Times New Roman" panose="02020603050405020304" pitchFamily="18" charset="0"/>
                  <a:ea typeface="宋体" panose="02010600030101010101" pitchFamily="2" charset="-122"/>
                </a:defRPr>
              </a:lvl1pPr>
              <a:lvl2pPr marL="742950" indent="-285750" eaLnBrk="0" hangingPunct="0">
                <a:defRPr kumimoji="1" sz="4400">
                  <a:solidFill>
                    <a:schemeClr val="tx2"/>
                  </a:solidFill>
                  <a:latin typeface="Times New Roman" panose="02020603050405020304" pitchFamily="18" charset="0"/>
                  <a:ea typeface="宋体" panose="02010600030101010101" pitchFamily="2" charset="-122"/>
                </a:defRPr>
              </a:lvl2pPr>
              <a:lvl3pPr marL="1143000" indent="-228600" eaLnBrk="0" hangingPunct="0">
                <a:defRPr kumimoji="1" sz="4400">
                  <a:solidFill>
                    <a:schemeClr val="tx2"/>
                  </a:solidFill>
                  <a:latin typeface="Times New Roman" panose="02020603050405020304" pitchFamily="18" charset="0"/>
                  <a:ea typeface="宋体" panose="02010600030101010101" pitchFamily="2" charset="-122"/>
                </a:defRPr>
              </a:lvl3pPr>
              <a:lvl4pPr marL="1600200" indent="-228600" eaLnBrk="0" hangingPunct="0">
                <a:defRPr kumimoji="1" sz="4400">
                  <a:solidFill>
                    <a:schemeClr val="tx2"/>
                  </a:solidFill>
                  <a:latin typeface="Times New Roman" panose="02020603050405020304" pitchFamily="18" charset="0"/>
                  <a:ea typeface="宋体" panose="02010600030101010101" pitchFamily="2" charset="-122"/>
                </a:defRPr>
              </a:lvl4pPr>
              <a:lvl5pPr marL="2057400" indent="-228600" eaLnBrk="0" hangingPunct="0">
                <a:defRPr kumimoji="1" sz="4400">
                  <a:solidFill>
                    <a:schemeClr val="tx2"/>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pPr eaLnBrk="1" hangingPunct="1"/>
              <a:endParaRPr lang="zh-CN" altLang="zh-CN"/>
            </a:p>
          </p:txBody>
        </p:sp>
        <p:sp>
          <p:nvSpPr>
            <p:cNvPr id="15" name="Text Box 53"/>
            <p:cNvSpPr txBox="1">
              <a:spLocks noChangeArrowheads="1"/>
            </p:cNvSpPr>
            <p:nvPr/>
          </p:nvSpPr>
          <p:spPr bwMode="auto">
            <a:xfrm>
              <a:off x="3651" y="2160"/>
              <a:ext cx="1723" cy="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zh-CN" altLang="en-US" sz="2500" i="0" dirty="0">
                  <a:solidFill>
                    <a:srgbClr val="FFFFFF"/>
                  </a:solidFill>
                  <a:effectLst/>
                  <a:latin typeface="黑体" panose="02010609060101010101" pitchFamily="49" charset="-122"/>
                  <a:ea typeface="黑体" panose="02010609060101010101" pitchFamily="49" charset="-122"/>
                </a:rPr>
                <a:t>关键词有哪些呢？</a:t>
              </a:r>
              <a:endParaRPr lang="zh-CN" altLang="en-US" sz="2500" i="0" dirty="0">
                <a:solidFill>
                  <a:srgbClr val="FFFFFF"/>
                </a:solidFill>
                <a:effectLst/>
                <a:latin typeface="黑体" panose="02010609060101010101" pitchFamily="49" charset="-122"/>
                <a:ea typeface="黑体" panose="02010609060101010101" pitchFamily="49"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7" grpId="0" animBg="1"/>
      <p:bldP spid="10298" grpId="0" animBg="1"/>
      <p:bldP spid="1029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657" y="579599"/>
            <a:ext cx="6341808" cy="17633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US" altLang="zh-CN" sz="2800" i="0" dirty="0">
              <a:solidFill>
                <a:srgbClr val="FFFFFF"/>
              </a:solidFill>
              <a:effectLst/>
              <a:latin typeface="黑体" panose="02010609060101010101" pitchFamily="49" charset="-122"/>
              <a:ea typeface="黑体" panose="02010609060101010101" pitchFamily="49" charset="-122"/>
            </a:endParaRPr>
          </a:p>
          <a:p>
            <a:pPr algn="l" defTabSz="825500"/>
            <a:r>
              <a:rPr lang="en-US" altLang="zh-CN" sz="2800" i="0" dirty="0">
                <a:solidFill>
                  <a:srgbClr val="FFFF00"/>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请同学们考虑用图形语言和符号语言如何表示定理？</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defTabSz="825500"/>
            <a:endParaRPr kumimoji="0" lang="zh-CN" altLang="en-US" sz="28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3" name="Rectangle 2"/>
          <p:cNvSpPr>
            <a:spLocks noChangeArrowheads="1"/>
          </p:cNvSpPr>
          <p:nvPr/>
        </p:nvSpPr>
        <p:spPr bwMode="auto">
          <a:xfrm>
            <a:off x="751503" y="3250463"/>
            <a:ext cx="3265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307975"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它可以用符号表示：</a:t>
            </a:r>
            <a:endParaRPr kumimoji="0" lang="zh-CN" altLang="zh-CN" sz="2400" b="0" i="0" u="none" strike="noStrike" cap="none" normalizeH="0" baseline="0" dirty="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endParaRPr>
          </a:p>
        </p:txBody>
      </p:sp>
      <p:graphicFrame>
        <p:nvGraphicFramePr>
          <p:cNvPr id="6" name="对象 5"/>
          <p:cNvGraphicFramePr>
            <a:graphicFrameLocks noChangeAspect="1"/>
          </p:cNvGraphicFramePr>
          <p:nvPr/>
        </p:nvGraphicFramePr>
        <p:xfrm>
          <a:off x="2094612" y="3777833"/>
          <a:ext cx="4686958" cy="452237"/>
        </p:xfrm>
        <a:graphic>
          <a:graphicData uri="http://schemas.openxmlformats.org/presentationml/2006/ole">
            <mc:AlternateContent xmlns:mc="http://schemas.openxmlformats.org/markup-compatibility/2006">
              <mc:Choice xmlns:v="urn:schemas-microsoft-com:vml" Requires="v">
                <p:oleObj spid="_x0000_s569658" name="Equation" r:id="rId1" imgW="48463200" imgH="4876800" progId="Equation.DSMT4">
                  <p:embed/>
                </p:oleObj>
              </mc:Choice>
              <mc:Fallback>
                <p:oleObj name="Equation" r:id="rId1" imgW="48463200" imgH="4876800" progId="Equation.DSMT4">
                  <p:embed/>
                  <p:pic>
                    <p:nvPicPr>
                      <p:cNvPr id="0" name="图片 569609"/>
                      <p:cNvPicPr>
                        <a:picLocks noChangeAspect="1" noChangeArrowheads="1"/>
                      </p:cNvPicPr>
                      <p:nvPr/>
                    </p:nvPicPr>
                    <p:blipFill>
                      <a:blip r:embed="rId2"/>
                      <a:srcRect/>
                      <a:stretch>
                        <a:fillRect/>
                      </a:stretch>
                    </p:blipFill>
                    <p:spPr bwMode="auto">
                      <a:xfrm>
                        <a:off x="2094612" y="3777833"/>
                        <a:ext cx="4686958" cy="452237"/>
                      </a:xfrm>
                      <a:prstGeom prst="rect">
                        <a:avLst/>
                      </a:prstGeom>
                      <a:noFill/>
                    </p:spPr>
                  </p:pic>
                </p:oleObj>
              </mc:Fallback>
            </mc:AlternateContent>
          </a:graphicData>
        </a:graphic>
      </p:graphicFrame>
      <p:grpSp>
        <p:nvGrpSpPr>
          <p:cNvPr id="25" name="组合 24"/>
          <p:cNvGrpSpPr/>
          <p:nvPr/>
        </p:nvGrpSpPr>
        <p:grpSpPr>
          <a:xfrm>
            <a:off x="2519954" y="1729927"/>
            <a:ext cx="2848459" cy="1474008"/>
            <a:chOff x="2977536" y="3455726"/>
            <a:chExt cx="2400261" cy="1189265"/>
          </a:xfrm>
        </p:grpSpPr>
        <p:pic>
          <p:nvPicPr>
            <p:cNvPr id="26" name="图片 25" descr="20.emf"/>
            <p:cNvPicPr>
              <a:picLocks noChangeAspect="1"/>
            </p:cNvPicPr>
            <p:nvPr/>
          </p:nvPicPr>
          <p:blipFill>
            <a:blip r:embed="rId3" cstate="print"/>
            <a:stretch>
              <a:fillRect/>
            </a:stretch>
          </p:blipFill>
          <p:spPr>
            <a:xfrm>
              <a:off x="2977536" y="3455726"/>
              <a:ext cx="2400261" cy="1162623"/>
            </a:xfrm>
            <a:prstGeom prst="rect">
              <a:avLst/>
            </a:prstGeom>
          </p:spPr>
        </p:pic>
        <p:sp>
          <p:nvSpPr>
            <p:cNvPr id="27" name="矩形 26"/>
            <p:cNvSpPr/>
            <p:nvPr/>
          </p:nvSpPr>
          <p:spPr>
            <a:xfrm>
              <a:off x="3930130" y="3471948"/>
              <a:ext cx="312906"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a</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
          <p:nvSpPr>
            <p:cNvPr id="28" name="矩形 27"/>
            <p:cNvSpPr/>
            <p:nvPr/>
          </p:nvSpPr>
          <p:spPr>
            <a:xfrm>
              <a:off x="3926237" y="4165130"/>
              <a:ext cx="312907"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b</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
          <p:nvSpPr>
            <p:cNvPr id="29" name="矩形 28"/>
            <p:cNvSpPr/>
            <p:nvPr/>
          </p:nvSpPr>
          <p:spPr>
            <a:xfrm>
              <a:off x="3222607" y="4244881"/>
              <a:ext cx="319319" cy="400110"/>
            </a:xfrm>
            <a:prstGeom prst="rect">
              <a:avLst/>
            </a:prstGeom>
          </p:spPr>
          <p:txBody>
            <a:bodyPr wrap="none">
              <a:spAutoFit/>
            </a:bodyPr>
            <a:lstStyle/>
            <a:p>
              <a:pPr defTabSz="825500"/>
              <a:r>
                <a:rPr lang="en-US" altLang="zh-CN" sz="2000" dirty="0">
                  <a:solidFill>
                    <a:srgbClr val="FFFFFF"/>
                  </a:solidFill>
                  <a:effectLst/>
                  <a:latin typeface="Times New Roman" panose="02020603050405020304" pitchFamily="18" charset="0"/>
                  <a:cs typeface="Times New Roman" panose="02020603050405020304" pitchFamily="18" charset="0"/>
                </a:rPr>
                <a:t>α</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grpSp>
      <p:sp>
        <p:nvSpPr>
          <p:cNvPr id="10" name="矩形 9"/>
          <p:cNvSpPr/>
          <p:nvPr/>
        </p:nvSpPr>
        <p:spPr>
          <a:xfrm>
            <a:off x="2947230" y="1772090"/>
            <a:ext cx="312906" cy="400110"/>
          </a:xfrm>
          <a:prstGeom prst="rect">
            <a:avLst/>
          </a:prstGeom>
        </p:spPr>
        <p:txBody>
          <a:bodyPr wrap="none">
            <a:spAutoFit/>
          </a:bodyPr>
          <a:lstStyle/>
          <a:p>
            <a:pPr defTabSz="825500"/>
            <a:r>
              <a:rPr lang="zh-CN" altLang="zh-CN" sz="2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β</a:t>
            </a:r>
            <a:endParaRPr lang="zh-CN" altLang="en-US" sz="2000" dirty="0">
              <a:solidFill>
                <a:srgbClr val="FFFFFF"/>
              </a:solidFill>
              <a:effectLst/>
              <a:latin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4950" y="1040146"/>
            <a:ext cx="7475267" cy="1395254"/>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50000"/>
              </a:lnSpc>
              <a:spcBef>
                <a:spcPts val="0"/>
              </a:spcBef>
              <a:spcAft>
                <a:spcPts val="0"/>
              </a:spcAft>
              <a:buClrTx/>
              <a:buSzTx/>
              <a:buFontTx/>
              <a:buNone/>
            </a:pPr>
            <a:r>
              <a:rPr lang="zh-CN" altLang="en-US" sz="2800" i="0" dirty="0">
                <a:solidFill>
                  <a:srgbClr val="FFFFFF"/>
                </a:solidFill>
                <a:effectLst/>
                <a:latin typeface="黑体" panose="02010609060101010101" pitchFamily="49" charset="-122"/>
                <a:ea typeface="黑体" panose="02010609060101010101" pitchFamily="49" charset="-122"/>
              </a:rPr>
              <a:t>直线与平面的位置关系</a:t>
            </a:r>
            <a:endParaRPr kumimoji="0" lang="en-US" altLang="zh-CN" sz="280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a:p>
            <a:pPr marL="0" marR="0" indent="0" algn="l" defTabSz="825500" rtl="0" fontAlgn="auto" latinLnBrk="0" hangingPunct="0">
              <a:lnSpc>
                <a:spcPct val="150000"/>
              </a:lnSpc>
              <a:spcBef>
                <a:spcPts val="0"/>
              </a:spcBef>
              <a:spcAft>
                <a:spcPts val="0"/>
              </a:spcAft>
              <a:buClrTx/>
              <a:buSzTx/>
              <a:buFontTx/>
              <a:buNone/>
            </a:pPr>
            <a:endParaRPr kumimoji="0" lang="zh-CN" altLang="en-US" sz="280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grpSp>
        <p:nvGrpSpPr>
          <p:cNvPr id="35" name="组合 34"/>
          <p:cNvGrpSpPr/>
          <p:nvPr/>
        </p:nvGrpSpPr>
        <p:grpSpPr>
          <a:xfrm>
            <a:off x="826325" y="1688089"/>
            <a:ext cx="1968650" cy="1474913"/>
            <a:chOff x="826325" y="1688089"/>
            <a:chExt cx="1968650" cy="1474913"/>
          </a:xfrm>
        </p:grpSpPr>
        <p:sp>
          <p:nvSpPr>
            <p:cNvPr id="5" name="文本框 4"/>
            <p:cNvSpPr txBox="1"/>
            <p:nvPr/>
          </p:nvSpPr>
          <p:spPr>
            <a:xfrm>
              <a:off x="826325" y="1688089"/>
              <a:ext cx="1968650"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400" i="0" dirty="0">
                  <a:solidFill>
                    <a:srgbClr val="FFFFFF"/>
                  </a:solidFill>
                  <a:effectLst/>
                  <a:latin typeface="黑体" panose="02010609060101010101" pitchFamily="49" charset="-122"/>
                  <a:ea typeface="黑体" panose="02010609060101010101" pitchFamily="49" charset="-122"/>
                </a:rPr>
                <a:t>直线在平面内</a:t>
              </a:r>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cxnSp>
          <p:nvCxnSpPr>
            <p:cNvPr id="3" name="直接连接符 2"/>
            <p:cNvCxnSpPr/>
            <p:nvPr/>
          </p:nvCxnSpPr>
          <p:spPr>
            <a:xfrm flipV="1">
              <a:off x="1250733" y="2935539"/>
              <a:ext cx="867582" cy="227463"/>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12" name="文本框 11"/>
            <p:cNvSpPr txBox="1"/>
            <p:nvPr/>
          </p:nvSpPr>
          <p:spPr>
            <a:xfrm>
              <a:off x="1214559" y="2667446"/>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pSp>
        <p:nvGrpSpPr>
          <p:cNvPr id="37" name="组合 36"/>
          <p:cNvGrpSpPr/>
          <p:nvPr/>
        </p:nvGrpSpPr>
        <p:grpSpPr>
          <a:xfrm>
            <a:off x="522674" y="1656105"/>
            <a:ext cx="7463570" cy="1736506"/>
            <a:chOff x="308828" y="1675768"/>
            <a:chExt cx="7463570" cy="1736506"/>
          </a:xfrm>
        </p:grpSpPr>
        <p:sp>
          <p:nvSpPr>
            <p:cNvPr id="8" name="文本框 7"/>
            <p:cNvSpPr txBox="1"/>
            <p:nvPr/>
          </p:nvSpPr>
          <p:spPr>
            <a:xfrm>
              <a:off x="5497786" y="1675768"/>
              <a:ext cx="227461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400" i="0" dirty="0">
                  <a:solidFill>
                    <a:srgbClr val="FFFFFF"/>
                  </a:solidFill>
                  <a:effectLst/>
                  <a:latin typeface="黑体" panose="02010609060101010101" pitchFamily="49" charset="-122"/>
                  <a:ea typeface="黑体" panose="02010609060101010101" pitchFamily="49" charset="-122"/>
                </a:rPr>
                <a:t>直线与平面平行</a:t>
              </a:r>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28" name="平行四边形 27"/>
            <p:cNvSpPr/>
            <p:nvPr/>
          </p:nvSpPr>
          <p:spPr>
            <a:xfrm>
              <a:off x="601821" y="2843871"/>
              <a:ext cx="1813388" cy="471925"/>
            </a:xfrm>
            <a:prstGeom prst="parallelogram">
              <a:avLst>
                <a:gd name="adj" fmla="val 102628"/>
              </a:avLst>
            </a:prstGeom>
            <a:noFill/>
            <a:ln w="19050" cap="flat">
              <a:solidFill>
                <a:srgbClr val="FFFF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sp>
          <p:nvSpPr>
            <p:cNvPr id="29" name="文本框 28"/>
            <p:cNvSpPr txBox="1"/>
            <p:nvPr/>
          </p:nvSpPr>
          <p:spPr>
            <a:xfrm>
              <a:off x="308828" y="3001905"/>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pSp>
        <p:nvGrpSpPr>
          <p:cNvPr id="36" name="组合 35"/>
          <p:cNvGrpSpPr/>
          <p:nvPr/>
        </p:nvGrpSpPr>
        <p:grpSpPr>
          <a:xfrm>
            <a:off x="3133137" y="1688089"/>
            <a:ext cx="4494583" cy="2521318"/>
            <a:chOff x="3317487" y="1688089"/>
            <a:chExt cx="4494583" cy="2521318"/>
          </a:xfrm>
        </p:grpSpPr>
        <p:sp>
          <p:nvSpPr>
            <p:cNvPr id="7" name="文本框 6"/>
            <p:cNvSpPr txBox="1"/>
            <p:nvPr/>
          </p:nvSpPr>
          <p:spPr>
            <a:xfrm>
              <a:off x="3317487" y="1688089"/>
              <a:ext cx="227951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400" i="0" dirty="0">
                  <a:solidFill>
                    <a:srgbClr val="FFFFFF"/>
                  </a:solidFill>
                  <a:effectLst/>
                  <a:latin typeface="黑体" panose="02010609060101010101" pitchFamily="49" charset="-122"/>
                  <a:ea typeface="黑体" panose="02010609060101010101" pitchFamily="49" charset="-122"/>
                </a:rPr>
                <a:t>直线与平面相交</a:t>
              </a:r>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
          <p:nvSpPr>
            <p:cNvPr id="15" name="文本框 14"/>
            <p:cNvSpPr txBox="1"/>
            <p:nvPr/>
          </p:nvSpPr>
          <p:spPr>
            <a:xfrm>
              <a:off x="6522418" y="2134627"/>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19" name="直接连接符 18"/>
            <p:cNvCxnSpPr/>
            <p:nvPr/>
          </p:nvCxnSpPr>
          <p:spPr>
            <a:xfrm flipV="1">
              <a:off x="6406445" y="2528045"/>
              <a:ext cx="1258644" cy="1"/>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26" name="文本框 25"/>
            <p:cNvSpPr txBox="1"/>
            <p:nvPr/>
          </p:nvSpPr>
          <p:spPr>
            <a:xfrm>
              <a:off x="5711632" y="2963681"/>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7" name="文本框 26"/>
            <p:cNvSpPr txBox="1"/>
            <p:nvPr/>
          </p:nvSpPr>
          <p:spPr>
            <a:xfrm>
              <a:off x="6382312" y="3737483"/>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kumimoji="0" lang="el-GR"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4" name="平行四边形 33"/>
            <p:cNvSpPr/>
            <p:nvPr/>
          </p:nvSpPr>
          <p:spPr>
            <a:xfrm>
              <a:off x="5998682" y="2827728"/>
              <a:ext cx="1813388" cy="471925"/>
            </a:xfrm>
            <a:prstGeom prst="parallelogram">
              <a:avLst>
                <a:gd name="adj" fmla="val 102628"/>
              </a:avLst>
            </a:prstGeom>
            <a:noFill/>
            <a:ln w="19050" cap="flat">
              <a:solidFill>
                <a:srgbClr val="FFFF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grpSp>
      <p:sp>
        <p:nvSpPr>
          <p:cNvPr id="10" name="矩形 9"/>
          <p:cNvSpPr/>
          <p:nvPr/>
        </p:nvSpPr>
        <p:spPr>
          <a:xfrm>
            <a:off x="1228610" y="3747742"/>
            <a:ext cx="731290" cy="461665"/>
          </a:xfrm>
          <a:prstGeom prst="rect">
            <a:avLst/>
          </a:prstGeom>
        </p:spPr>
        <p:txBody>
          <a:bodyPr wrap="none">
            <a:spAutoFit/>
          </a:bodyPr>
          <a:lstStyle/>
          <a:p>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l-GR"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α</a:t>
            </a:r>
            <a:endParaRPr lang="zh-CN" altLang="en-US" dirty="0"/>
          </a:p>
        </p:txBody>
      </p:sp>
      <p:graphicFrame>
        <p:nvGraphicFramePr>
          <p:cNvPr id="14" name="对象 13"/>
          <p:cNvGraphicFramePr>
            <a:graphicFrameLocks noChangeAspect="1"/>
          </p:cNvGraphicFramePr>
          <p:nvPr/>
        </p:nvGraphicFramePr>
        <p:xfrm>
          <a:off x="1464919" y="3903412"/>
          <a:ext cx="247650" cy="208280"/>
        </p:xfrm>
        <a:graphic>
          <a:graphicData uri="http://schemas.openxmlformats.org/presentationml/2006/ole">
            <mc:AlternateContent xmlns:mc="http://schemas.openxmlformats.org/markup-compatibility/2006">
              <mc:Choice xmlns:v="urn:schemas-microsoft-com:vml" Requires="v">
                <p:oleObj spid="_x0000_s573008" name="Equation" r:id="rId1" imgW="152400" imgH="127000" progId="Equation.DSMT4">
                  <p:embed/>
                </p:oleObj>
              </mc:Choice>
              <mc:Fallback>
                <p:oleObj name="Equation" r:id="rId1" imgW="152400" imgH="127000" progId="Equation.DSMT4">
                  <p:embed/>
                  <p:pic>
                    <p:nvPicPr>
                      <p:cNvPr id="0" name="对象 10"/>
                      <p:cNvPicPr>
                        <a:picLocks noChangeAspect="1" noChangeArrowheads="1"/>
                      </p:cNvPicPr>
                      <p:nvPr/>
                    </p:nvPicPr>
                    <p:blipFill>
                      <a:blip r:embed="rId2"/>
                      <a:srcRect/>
                      <a:stretch>
                        <a:fillRect/>
                      </a:stretch>
                    </p:blipFill>
                    <p:spPr bwMode="auto">
                      <a:xfrm>
                        <a:off x="1464919" y="3903412"/>
                        <a:ext cx="247650" cy="208280"/>
                      </a:xfrm>
                      <a:prstGeom prst="rect">
                        <a:avLst/>
                      </a:prstGeom>
                      <a:noFill/>
                      <a:ln>
                        <a:noFill/>
                      </a:ln>
                    </p:spPr>
                  </p:pic>
                </p:oleObj>
              </mc:Fallback>
            </mc:AlternateContent>
          </a:graphicData>
        </a:graphic>
      </p:graphicFrame>
      <p:sp>
        <p:nvSpPr>
          <p:cNvPr id="30" name="平行四边形 29"/>
          <p:cNvSpPr/>
          <p:nvPr/>
        </p:nvSpPr>
        <p:spPr>
          <a:xfrm>
            <a:off x="3373573" y="2884266"/>
            <a:ext cx="1813388" cy="471925"/>
          </a:xfrm>
          <a:prstGeom prst="parallelogram">
            <a:avLst>
              <a:gd name="adj" fmla="val 102628"/>
            </a:avLst>
          </a:prstGeom>
          <a:noFill/>
          <a:ln w="19050" cap="flat">
            <a:solidFill>
              <a:srgbClr val="FFFFFF"/>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a:ln>
                <a:noFill/>
              </a:ln>
              <a:solidFill>
                <a:srgbClr val="F3F1DF"/>
              </a:solidFill>
              <a:effectLst/>
              <a:uFillTx/>
              <a:latin typeface="+mn-lt"/>
              <a:ea typeface="+mn-ea"/>
              <a:cs typeface="+mn-cs"/>
              <a:sym typeface="Helvetica Neue"/>
            </a:endParaRPr>
          </a:p>
        </p:txBody>
      </p:sp>
      <p:sp>
        <p:nvSpPr>
          <p:cNvPr id="38" name="文本框 25"/>
          <p:cNvSpPr txBox="1"/>
          <p:nvPr/>
        </p:nvSpPr>
        <p:spPr>
          <a:xfrm>
            <a:off x="3066803" y="3046305"/>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17" name="直接连接符 16"/>
          <p:cNvCxnSpPr/>
          <p:nvPr/>
        </p:nvCxnSpPr>
        <p:spPr>
          <a:xfrm>
            <a:off x="3992681" y="2436955"/>
            <a:ext cx="206472" cy="642878"/>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cxnSp>
        <p:nvCxnSpPr>
          <p:cNvPr id="39" name="直接连接符 38"/>
          <p:cNvCxnSpPr/>
          <p:nvPr/>
        </p:nvCxnSpPr>
        <p:spPr>
          <a:xfrm>
            <a:off x="4306522" y="3374050"/>
            <a:ext cx="88491" cy="276176"/>
          </a:xfrm>
          <a:prstGeom prst="line">
            <a:avLst/>
          </a:prstGeom>
          <a:noFill/>
          <a:ln w="19050"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40" name="文本框 14"/>
          <p:cNvSpPr txBox="1"/>
          <p:nvPr/>
        </p:nvSpPr>
        <p:spPr>
          <a:xfrm>
            <a:off x="3969095" y="2372993"/>
            <a:ext cx="49612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1" name="文本框 14"/>
          <p:cNvSpPr txBox="1"/>
          <p:nvPr/>
        </p:nvSpPr>
        <p:spPr>
          <a:xfrm>
            <a:off x="3935761" y="2899014"/>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24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aphicFrame>
        <p:nvGraphicFramePr>
          <p:cNvPr id="42" name="对象 41"/>
          <p:cNvGraphicFramePr>
            <a:graphicFrameLocks noChangeAspect="1"/>
          </p:cNvGraphicFramePr>
          <p:nvPr/>
        </p:nvGraphicFramePr>
        <p:xfrm>
          <a:off x="3664089" y="3857016"/>
          <a:ext cx="1163082" cy="352391"/>
        </p:xfrm>
        <a:graphic>
          <a:graphicData uri="http://schemas.openxmlformats.org/presentationml/2006/ole">
            <mc:AlternateContent xmlns:mc="http://schemas.openxmlformats.org/markup-compatibility/2006">
              <mc:Choice xmlns:v="urn:schemas-microsoft-com:vml" Requires="v">
                <p:oleObj spid="_x0000_s573009" name="Equation" r:id="rId3" imgW="15240000" imgH="4572000" progId="Equation.DSMT4">
                  <p:embed/>
                </p:oleObj>
              </mc:Choice>
              <mc:Fallback>
                <p:oleObj name="Equation" r:id="rId3" imgW="15240000" imgH="4572000" progId="Equation.DSMT4">
                  <p:embed/>
                  <p:pic>
                    <p:nvPicPr>
                      <p:cNvPr id="0" name="对象 13"/>
                      <p:cNvPicPr>
                        <a:picLocks noChangeAspect="1" noChangeArrowheads="1"/>
                      </p:cNvPicPr>
                      <p:nvPr/>
                    </p:nvPicPr>
                    <p:blipFill>
                      <a:blip r:embed="rId4"/>
                      <a:srcRect/>
                      <a:stretch>
                        <a:fillRect/>
                      </a:stretch>
                    </p:blipFill>
                    <p:spPr bwMode="auto">
                      <a:xfrm>
                        <a:off x="3664089" y="3857016"/>
                        <a:ext cx="1163082" cy="352391"/>
                      </a:xfrm>
                      <a:prstGeom prst="rect">
                        <a:avLst/>
                      </a:prstGeom>
                      <a:noFill/>
                      <a:ln>
                        <a:noFill/>
                      </a:ln>
                    </p:spPr>
                  </p:pic>
                </p:oleObj>
              </mc:Fallback>
            </mc:AlternateContent>
          </a:graphicData>
        </a:graphic>
      </p:graphicFrame>
      <p:sp>
        <p:nvSpPr>
          <p:cNvPr id="31" name="矩形 30"/>
          <p:cNvSpPr/>
          <p:nvPr/>
        </p:nvSpPr>
        <p:spPr>
          <a:xfrm>
            <a:off x="787599" y="633556"/>
            <a:ext cx="1620957" cy="523220"/>
          </a:xfrm>
          <a:prstGeom prst="rect">
            <a:avLst/>
          </a:prstGeom>
        </p:spPr>
        <p:txBody>
          <a:bodyPr wrap="none">
            <a:spAutoFit/>
          </a:bodyPr>
          <a:lstStyle/>
          <a:p>
            <a:r>
              <a:rPr lang="zh-CN" altLang="en-US" sz="2800" i="0" dirty="0">
                <a:solidFill>
                  <a:srgbClr val="FFC000">
                    <a:alpha val="80000"/>
                  </a:srgbClr>
                </a:solidFill>
                <a:effectLst/>
                <a:latin typeface="黑体" panose="02010609060101010101" pitchFamily="49" charset="-122"/>
                <a:ea typeface="黑体" panose="02010609060101010101" pitchFamily="49" charset="-122"/>
              </a:rPr>
              <a:t>知识复习</a:t>
            </a:r>
            <a:endParaRPr lang="zh-CN" altLang="en-US" sz="2800" i="0" dirty="0">
              <a:solidFill>
                <a:srgbClr val="FFC000">
                  <a:alpha val="80000"/>
                </a:srgbClr>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0876" y="955648"/>
            <a:ext cx="6341808" cy="185691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50000"/>
              </a:lnSpc>
            </a:pPr>
            <a:r>
              <a:rPr lang="en-US" altLang="zh-CN" sz="28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直线与平面平行的性质定理揭示了直线与平面平行中蕴含着直线与直线平行</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这也给出了一种作平行线的方法</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815" y="692292"/>
            <a:ext cx="786685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如图所示的一块木料中</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平行于面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sp>
        <p:nvSpPr>
          <p:cNvPr id="3" name="TextBox 2"/>
          <p:cNvSpPr txBox="1"/>
          <p:nvPr/>
        </p:nvSpPr>
        <p:spPr>
          <a:xfrm>
            <a:off x="872793" y="1115835"/>
            <a:ext cx="6838315" cy="12090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）要经过面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rPr>
              <a:t>内的一点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zh-CN" sz="2400" i="0" dirty="0">
                <a:solidFill>
                  <a:srgbClr val="FFFFFF"/>
                </a:solidFill>
                <a:effectLst/>
                <a:latin typeface="黑体" panose="02010609060101010101" pitchFamily="49" charset="-122"/>
                <a:ea typeface="黑体" panose="02010609060101010101" pitchFamily="49" charset="-122"/>
              </a:rPr>
              <a:t>和棱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将木料锯开</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r>
              <a:rPr lang="zh-CN" altLang="zh-CN" sz="2400" i="0" dirty="0">
                <a:solidFill>
                  <a:srgbClr val="FFFFFF"/>
                </a:solidFill>
                <a:effectLst/>
                <a:latin typeface="黑体" panose="02010609060101010101" pitchFamily="49" charset="-122"/>
                <a:ea typeface="黑体" panose="02010609060101010101" pitchFamily="49" charset="-122"/>
              </a:rPr>
              <a:t>在木料表面应该怎样</a:t>
            </a:r>
            <a:r>
              <a:rPr lang="zh-CN" altLang="en-US" sz="2400" i="0" dirty="0">
                <a:solidFill>
                  <a:srgbClr val="FFFFFF"/>
                </a:solidFill>
                <a:effectLst/>
                <a:latin typeface="黑体" panose="02010609060101010101" pitchFamily="49" charset="-122"/>
                <a:ea typeface="黑体" panose="02010609060101010101" pitchFamily="49" charset="-122"/>
              </a:rPr>
              <a:t>画</a:t>
            </a:r>
            <a:r>
              <a:rPr lang="zh-CN" altLang="zh-CN" sz="2400" i="0" dirty="0">
                <a:solidFill>
                  <a:srgbClr val="FFFFFF"/>
                </a:solidFill>
                <a:effectLst/>
                <a:latin typeface="黑体" panose="02010609060101010101" pitchFamily="49" charset="-122"/>
                <a:ea typeface="黑体" panose="02010609060101010101" pitchFamily="49" charset="-122"/>
              </a:rPr>
              <a:t>线？</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2400" i="0" dirty="0">
                <a:solidFill>
                  <a:srgbClr val="FFFFFF"/>
                </a:solidFill>
                <a:effectLst/>
                <a:latin typeface="黑体" panose="02010609060101010101" pitchFamily="49" charset="-122"/>
                <a:ea typeface="黑体" panose="02010609060101010101" pitchFamily="49" charset="-122"/>
              </a:rPr>
              <a:t>）所画的线与平面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AC</a:t>
            </a:r>
            <a:r>
              <a:rPr lang="zh-CN" altLang="zh-CN" sz="2400" i="0" dirty="0">
                <a:solidFill>
                  <a:srgbClr val="FFFFFF"/>
                </a:solidFill>
                <a:effectLst/>
                <a:latin typeface="黑体" panose="02010609060101010101" pitchFamily="49" charset="-122"/>
                <a:ea typeface="黑体" panose="02010609060101010101" pitchFamily="49" charset="-122"/>
              </a:rPr>
              <a:t>是什么位置关系？</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grpSp>
        <p:nvGrpSpPr>
          <p:cNvPr id="22" name="组合 21"/>
          <p:cNvGrpSpPr/>
          <p:nvPr/>
        </p:nvGrpSpPr>
        <p:grpSpPr>
          <a:xfrm>
            <a:off x="5801247" y="2025945"/>
            <a:ext cx="2757217" cy="1764381"/>
            <a:chOff x="2406974" y="2979086"/>
            <a:chExt cx="2416773" cy="1624315"/>
          </a:xfrm>
        </p:grpSpPr>
        <p:pic>
          <p:nvPicPr>
            <p:cNvPr id="23" name="图片 22" descr="8.emf"/>
            <p:cNvPicPr>
              <a:picLocks noChangeAspect="1"/>
            </p:cNvPicPr>
            <p:nvPr/>
          </p:nvPicPr>
          <p:blipFill>
            <a:blip r:embed="rId1" cstate="print"/>
            <a:stretch>
              <a:fillRect/>
            </a:stretch>
          </p:blipFill>
          <p:spPr>
            <a:xfrm>
              <a:off x="2528802" y="3206876"/>
              <a:ext cx="2091908" cy="1172790"/>
            </a:xfrm>
            <a:prstGeom prst="rect">
              <a:avLst/>
            </a:prstGeom>
          </p:spPr>
        </p:pic>
        <p:sp>
          <p:nvSpPr>
            <p:cNvPr id="24" name="TextBox 23"/>
            <p:cNvSpPr txBox="1"/>
            <p:nvPr/>
          </p:nvSpPr>
          <p:spPr>
            <a:xfrm>
              <a:off x="2406974" y="4189870"/>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5" name="TextBox 24"/>
            <p:cNvSpPr txBox="1"/>
            <p:nvPr/>
          </p:nvSpPr>
          <p:spPr>
            <a:xfrm>
              <a:off x="3700046" y="4223810"/>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6" name="TextBox 25"/>
            <p:cNvSpPr txBox="1"/>
            <p:nvPr/>
          </p:nvSpPr>
          <p:spPr>
            <a:xfrm>
              <a:off x="4329091" y="3827863"/>
              <a:ext cx="25648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7" name="TextBox 26"/>
            <p:cNvSpPr txBox="1"/>
            <p:nvPr/>
          </p:nvSpPr>
          <p:spPr>
            <a:xfrm>
              <a:off x="2916149" y="3725987"/>
              <a:ext cx="26930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8" name="TextBox 27"/>
            <p:cNvSpPr txBox="1"/>
            <p:nvPr/>
          </p:nvSpPr>
          <p:spPr>
            <a:xfrm>
              <a:off x="2710191" y="3302297"/>
              <a:ext cx="258534"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9" name="TextBox 28"/>
            <p:cNvSpPr txBox="1"/>
            <p:nvPr/>
          </p:nvSpPr>
          <p:spPr>
            <a:xfrm>
              <a:off x="3880175" y="3557264"/>
              <a:ext cx="258534"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0" name="TextBox 29"/>
            <p:cNvSpPr txBox="1"/>
            <p:nvPr/>
          </p:nvSpPr>
          <p:spPr>
            <a:xfrm>
              <a:off x="4553972" y="3344721"/>
              <a:ext cx="269775"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1" name="TextBox 30"/>
            <p:cNvSpPr txBox="1"/>
            <p:nvPr/>
          </p:nvSpPr>
          <p:spPr>
            <a:xfrm>
              <a:off x="3335245" y="2979086"/>
              <a:ext cx="281015"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2" name="TextBox 31"/>
            <p:cNvSpPr txBox="1"/>
            <p:nvPr/>
          </p:nvSpPr>
          <p:spPr>
            <a:xfrm>
              <a:off x="3574037" y="3254998"/>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815" y="692292"/>
            <a:ext cx="786685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 </a:t>
            </a:r>
            <a:r>
              <a:rPr lang="zh-CN" altLang="zh-CN" sz="2400" i="0" dirty="0">
                <a:solidFill>
                  <a:srgbClr val="FFFFFF"/>
                </a:solidFill>
                <a:effectLst/>
                <a:latin typeface="黑体" panose="02010609060101010101" pitchFamily="49" charset="-122"/>
                <a:ea typeface="黑体" panose="02010609060101010101" pitchFamily="49" charset="-122"/>
              </a:rPr>
              <a:t>如图所示的一块木料中</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平行于面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sp>
        <p:nvSpPr>
          <p:cNvPr id="4" name="TextBox 3"/>
          <p:cNvSpPr txBox="1"/>
          <p:nvPr/>
        </p:nvSpPr>
        <p:spPr>
          <a:xfrm>
            <a:off x="928294" y="1204964"/>
            <a:ext cx="5334794" cy="279563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lnSpc>
                <a:spcPts val="3500"/>
              </a:lnSpc>
            </a:pPr>
            <a:r>
              <a:rPr lang="zh-CN" altLang="en-US" sz="2400" i="0" dirty="0">
                <a:solidFill>
                  <a:srgbClr val="FFFF00"/>
                </a:solidFill>
                <a:effectLst/>
                <a:latin typeface="黑体" panose="02010609060101010101" pitchFamily="49" charset="-122"/>
                <a:ea typeface="黑体" panose="02010609060101010101" pitchFamily="49" charset="-122"/>
              </a:rPr>
              <a:t>分析：</a:t>
            </a:r>
            <a:r>
              <a:rPr lang="zh-CN" altLang="zh-CN" sz="2400" i="0" dirty="0">
                <a:solidFill>
                  <a:srgbClr val="FFFFFF"/>
                </a:solidFill>
                <a:effectLst/>
                <a:latin typeface="黑体" panose="02010609060101010101" pitchFamily="49" charset="-122"/>
                <a:ea typeface="黑体" panose="02010609060101010101" pitchFamily="49" charset="-122"/>
              </a:rPr>
              <a:t>要经过面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rPr>
              <a:t>内的一点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zh-CN" sz="2400" i="0" dirty="0">
                <a:solidFill>
                  <a:srgbClr val="FFFFFF"/>
                </a:solidFill>
                <a:effectLst/>
                <a:latin typeface="黑体" panose="02010609060101010101" pitchFamily="49" charset="-122"/>
                <a:ea typeface="黑体" panose="02010609060101010101" pitchFamily="49" charset="-122"/>
              </a:rPr>
              <a:t>和棱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500"/>
              </a:lnSpc>
            </a:pPr>
            <a:r>
              <a:rPr lang="zh-CN" altLang="zh-CN" sz="2400" i="0" dirty="0">
                <a:solidFill>
                  <a:srgbClr val="FFFFFF"/>
                </a:solidFill>
                <a:effectLst/>
                <a:latin typeface="黑体" panose="02010609060101010101" pitchFamily="49" charset="-122"/>
                <a:ea typeface="黑体" panose="02010609060101010101" pitchFamily="49" charset="-122"/>
              </a:rPr>
              <a:t>将木料锯开</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实际上是经过</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及</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外</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500"/>
              </a:lnSpc>
            </a:pPr>
            <a:r>
              <a:rPr lang="zh-CN" altLang="zh-CN" sz="2400" i="0" dirty="0">
                <a:solidFill>
                  <a:srgbClr val="FFFFFF"/>
                </a:solidFill>
                <a:effectLst/>
                <a:latin typeface="黑体" panose="02010609060101010101" pitchFamily="49" charset="-122"/>
                <a:ea typeface="黑体" panose="02010609060101010101" pitchFamily="49" charset="-122"/>
              </a:rPr>
              <a:t>一点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zh-CN" sz="2400" i="0" dirty="0">
                <a:solidFill>
                  <a:srgbClr val="FFFFFF"/>
                </a:solidFill>
                <a:effectLst/>
                <a:latin typeface="黑体" panose="02010609060101010101" pitchFamily="49" charset="-122"/>
                <a:ea typeface="黑体" panose="02010609060101010101" pitchFamily="49" charset="-122"/>
              </a:rPr>
              <a:t>作截面</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也就需要找出所作的截</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500"/>
              </a:lnSpc>
            </a:pPr>
            <a:r>
              <a:rPr lang="zh-CN" altLang="zh-CN" sz="2400" i="0" dirty="0">
                <a:solidFill>
                  <a:srgbClr val="FFFFFF"/>
                </a:solidFill>
                <a:effectLst/>
                <a:latin typeface="黑体" panose="02010609060101010101" pitchFamily="49" charset="-122"/>
                <a:ea typeface="黑体" panose="02010609060101010101" pitchFamily="49" charset="-122"/>
              </a:rPr>
              <a:t>面与相关平面的交线</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我们可以依据直</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500"/>
              </a:lnSpc>
            </a:pPr>
            <a:r>
              <a:rPr lang="zh-CN" altLang="zh-CN" sz="2400" i="0" dirty="0">
                <a:solidFill>
                  <a:srgbClr val="FFFFFF"/>
                </a:solidFill>
                <a:effectLst/>
                <a:latin typeface="黑体" panose="02010609060101010101" pitchFamily="49" charset="-122"/>
                <a:ea typeface="黑体" panose="02010609060101010101" pitchFamily="49" charset="-122"/>
              </a:rPr>
              <a:t>线与平面平行的性质定理、基本事实</a:t>
            </a:r>
            <a:r>
              <a:rPr lang="en-US" altLang="zh-CN" sz="2400" i="0" dirty="0">
                <a:solidFill>
                  <a:srgbClr val="FFFFFF"/>
                </a:solidFill>
                <a:effectLst/>
                <a:latin typeface="黑体" panose="02010609060101010101" pitchFamily="49" charset="-122"/>
                <a:ea typeface="黑体" panose="02010609060101010101" pitchFamily="49" charset="-122"/>
              </a:rPr>
              <a:t>4</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500"/>
              </a:lnSpc>
            </a:pPr>
            <a:r>
              <a:rPr lang="zh-CN" altLang="zh-CN" sz="2400" i="0" dirty="0">
                <a:solidFill>
                  <a:srgbClr val="FFFFFF"/>
                </a:solidFill>
                <a:effectLst/>
                <a:latin typeface="黑体" panose="02010609060101010101" pitchFamily="49" charset="-122"/>
                <a:ea typeface="黑体" panose="02010609060101010101" pitchFamily="49" charset="-122"/>
              </a:rPr>
              <a:t>和推论</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画出所需要的线段</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黑体" panose="02010609060101010101" pitchFamily="49" charset="-122"/>
                <a:ea typeface="黑体" panose="02010609060101010101" pitchFamily="49" charset="-122"/>
              </a:rPr>
              <a:t> </a:t>
            </a:r>
            <a:endParaRPr lang="zh-CN" altLang="zh-CN" sz="2400" i="0" dirty="0">
              <a:solidFill>
                <a:srgbClr val="FFFF00"/>
              </a:solidFill>
              <a:effectLst/>
              <a:latin typeface="黑体" panose="02010609060101010101" pitchFamily="49" charset="-122"/>
              <a:ea typeface="黑体" panose="02010609060101010101" pitchFamily="49" charset="-122"/>
            </a:endParaRPr>
          </a:p>
        </p:txBody>
      </p:sp>
      <p:grpSp>
        <p:nvGrpSpPr>
          <p:cNvPr id="22" name="组合 21"/>
          <p:cNvGrpSpPr/>
          <p:nvPr/>
        </p:nvGrpSpPr>
        <p:grpSpPr>
          <a:xfrm>
            <a:off x="5801247" y="2025945"/>
            <a:ext cx="2757217" cy="1764381"/>
            <a:chOff x="2406974" y="2979086"/>
            <a:chExt cx="2416773" cy="1624315"/>
          </a:xfrm>
        </p:grpSpPr>
        <p:pic>
          <p:nvPicPr>
            <p:cNvPr id="23" name="图片 22" descr="8.emf"/>
            <p:cNvPicPr>
              <a:picLocks noChangeAspect="1"/>
            </p:cNvPicPr>
            <p:nvPr/>
          </p:nvPicPr>
          <p:blipFill>
            <a:blip r:embed="rId1" cstate="print"/>
            <a:stretch>
              <a:fillRect/>
            </a:stretch>
          </p:blipFill>
          <p:spPr>
            <a:xfrm>
              <a:off x="2528802" y="3206876"/>
              <a:ext cx="2091908" cy="1172790"/>
            </a:xfrm>
            <a:prstGeom prst="rect">
              <a:avLst/>
            </a:prstGeom>
          </p:spPr>
        </p:pic>
        <p:sp>
          <p:nvSpPr>
            <p:cNvPr id="24" name="TextBox 23"/>
            <p:cNvSpPr txBox="1"/>
            <p:nvPr/>
          </p:nvSpPr>
          <p:spPr>
            <a:xfrm>
              <a:off x="2406974" y="4189870"/>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5" name="TextBox 24"/>
            <p:cNvSpPr txBox="1"/>
            <p:nvPr/>
          </p:nvSpPr>
          <p:spPr>
            <a:xfrm>
              <a:off x="3700046" y="4223810"/>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6" name="TextBox 25"/>
            <p:cNvSpPr txBox="1"/>
            <p:nvPr/>
          </p:nvSpPr>
          <p:spPr>
            <a:xfrm>
              <a:off x="4329091" y="3827863"/>
              <a:ext cx="25648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7" name="TextBox 26"/>
            <p:cNvSpPr txBox="1"/>
            <p:nvPr/>
          </p:nvSpPr>
          <p:spPr>
            <a:xfrm>
              <a:off x="2916149" y="3725987"/>
              <a:ext cx="26930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8" name="TextBox 27"/>
            <p:cNvSpPr txBox="1"/>
            <p:nvPr/>
          </p:nvSpPr>
          <p:spPr>
            <a:xfrm>
              <a:off x="2710191" y="3302297"/>
              <a:ext cx="258534"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9" name="TextBox 28"/>
            <p:cNvSpPr txBox="1"/>
            <p:nvPr/>
          </p:nvSpPr>
          <p:spPr>
            <a:xfrm>
              <a:off x="3880175" y="3557264"/>
              <a:ext cx="258534"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0" name="TextBox 29"/>
            <p:cNvSpPr txBox="1"/>
            <p:nvPr/>
          </p:nvSpPr>
          <p:spPr>
            <a:xfrm>
              <a:off x="4553972" y="3344721"/>
              <a:ext cx="269775"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1" name="TextBox 30"/>
            <p:cNvSpPr txBox="1"/>
            <p:nvPr/>
          </p:nvSpPr>
          <p:spPr>
            <a:xfrm>
              <a:off x="3335245" y="2979086"/>
              <a:ext cx="281015" cy="34945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2" name="TextBox 31"/>
            <p:cNvSpPr txBox="1"/>
            <p:nvPr/>
          </p:nvSpPr>
          <p:spPr>
            <a:xfrm>
              <a:off x="3574037" y="3254998"/>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815" y="692292"/>
            <a:ext cx="786685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如图所示的一块木料中</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平行于面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sp>
        <p:nvSpPr>
          <p:cNvPr id="3" name="TextBox 2"/>
          <p:cNvSpPr txBox="1"/>
          <p:nvPr/>
        </p:nvSpPr>
        <p:spPr>
          <a:xfrm>
            <a:off x="869300" y="1136538"/>
            <a:ext cx="7093288" cy="9233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lnSpc>
                <a:spcPts val="3200"/>
              </a:lnSpc>
            </a:pPr>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）要经过面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rPr>
              <a:t>内的一点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zh-CN" sz="2400" i="0" dirty="0">
                <a:solidFill>
                  <a:srgbClr val="FFFFFF"/>
                </a:solidFill>
                <a:effectLst/>
                <a:latin typeface="黑体" panose="02010609060101010101" pitchFamily="49" charset="-122"/>
                <a:ea typeface="黑体" panose="02010609060101010101" pitchFamily="49" charset="-122"/>
              </a:rPr>
              <a:t>和棱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将木料锯开</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zh-CN" altLang="zh-CN" sz="2400" i="0" dirty="0">
                <a:solidFill>
                  <a:srgbClr val="FFFFFF"/>
                </a:solidFill>
                <a:effectLst/>
                <a:latin typeface="黑体" panose="02010609060101010101" pitchFamily="49" charset="-122"/>
                <a:ea typeface="黑体" panose="02010609060101010101" pitchFamily="49" charset="-122"/>
              </a:rPr>
              <a:t>在木料表面应该怎样</a:t>
            </a:r>
            <a:r>
              <a:rPr lang="zh-CN" altLang="en-US" sz="2400" i="0" dirty="0">
                <a:solidFill>
                  <a:srgbClr val="FFFFFF"/>
                </a:solidFill>
                <a:effectLst/>
                <a:latin typeface="黑体" panose="02010609060101010101" pitchFamily="49" charset="-122"/>
                <a:ea typeface="黑体" panose="02010609060101010101" pitchFamily="49" charset="-122"/>
              </a:rPr>
              <a:t>画</a:t>
            </a:r>
            <a:r>
              <a:rPr lang="zh-CN" altLang="zh-CN" sz="2400" i="0" dirty="0">
                <a:solidFill>
                  <a:srgbClr val="FFFFFF"/>
                </a:solidFill>
                <a:effectLst/>
                <a:latin typeface="黑体" panose="02010609060101010101" pitchFamily="49" charset="-122"/>
                <a:ea typeface="黑体" panose="02010609060101010101" pitchFamily="49" charset="-122"/>
              </a:rPr>
              <a:t>线？</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sp>
        <p:nvSpPr>
          <p:cNvPr id="22" name="TextBox 21"/>
          <p:cNvSpPr txBox="1"/>
          <p:nvPr/>
        </p:nvSpPr>
        <p:spPr>
          <a:xfrm>
            <a:off x="947834" y="2029266"/>
            <a:ext cx="5777223" cy="21133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lnSpc>
                <a:spcPts val="3200"/>
              </a:lnSpc>
            </a:pPr>
            <a:r>
              <a:rPr lang="zh-CN" altLang="en-US" sz="2400" i="0" dirty="0">
                <a:solidFill>
                  <a:srgbClr val="FFFF00"/>
                </a:solidFill>
                <a:effectLst/>
                <a:latin typeface="黑体" panose="02010609060101010101" pitchFamily="49" charset="-122"/>
                <a:ea typeface="黑体" panose="02010609060101010101" pitchFamily="49" charset="-122"/>
              </a:rPr>
              <a:t>解：</a:t>
            </a:r>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）如图</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rPr>
              <a:t>在平面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rPr>
              <a:t>内</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过点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en-US" altLang="zh-CN" sz="2400" i="0" dirty="0">
                <a:solidFill>
                  <a:srgbClr val="FFFFFF"/>
                </a:solidFill>
                <a:effectLst/>
                <a:latin typeface="黑体" panose="02010609060101010101" pitchFamily="49" charset="-122"/>
                <a:ea typeface="黑体" panose="02010609060101010101" pitchFamily="49" charset="-122"/>
              </a:rPr>
              <a:t>  </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zh-CN" altLang="zh-CN" sz="2400" i="0" dirty="0">
                <a:solidFill>
                  <a:srgbClr val="FFFFFF"/>
                </a:solidFill>
                <a:effectLst/>
                <a:latin typeface="黑体" panose="02010609060101010101" pitchFamily="49" charset="-122"/>
                <a:ea typeface="黑体" panose="02010609060101010101" pitchFamily="49" charset="-122"/>
              </a:rPr>
              <a:t>作直线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并分别交棱</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D</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于点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F</a:t>
            </a:r>
            <a:r>
              <a:rPr lang="zh-CN" altLang="en-US"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连接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BE</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CF</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zh-CN" altLang="en-US" sz="2400" i="0" dirty="0">
                <a:solidFill>
                  <a:srgbClr val="FFFFFF"/>
                </a:solidFill>
                <a:effectLst/>
                <a:latin typeface="黑体" panose="02010609060101010101" pitchFamily="49" charset="-122"/>
                <a:ea typeface="黑体" panose="02010609060101010101" pitchFamily="49" charset="-122"/>
              </a:rPr>
              <a:t>则</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BE</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CF</a:t>
            </a:r>
            <a:r>
              <a:rPr lang="zh-CN" altLang="zh-CN" sz="2400" i="0" dirty="0">
                <a:solidFill>
                  <a:srgbClr val="FFFFFF"/>
                </a:solidFill>
                <a:effectLst/>
                <a:latin typeface="黑体" panose="02010609060101010101" pitchFamily="49" charset="-122"/>
                <a:ea typeface="黑体" panose="02010609060101010101" pitchFamily="49" charset="-122"/>
              </a:rPr>
              <a:t>就是应画的线</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a:endParaRPr lang="zh-CN" altLang="zh-CN" sz="2400" i="0" dirty="0">
              <a:solidFill>
                <a:srgbClr val="FFFF00"/>
              </a:solidFill>
              <a:effectLst/>
              <a:latin typeface="黑体" panose="02010609060101010101" pitchFamily="49" charset="-122"/>
              <a:ea typeface="黑体" panose="02010609060101010101" pitchFamily="49" charset="-122"/>
            </a:endParaRPr>
          </a:p>
        </p:txBody>
      </p:sp>
      <p:sp>
        <p:nvSpPr>
          <p:cNvPr id="36" name="TextBox 35"/>
          <p:cNvSpPr txBox="1"/>
          <p:nvPr/>
        </p:nvSpPr>
        <p:spPr>
          <a:xfrm>
            <a:off x="7580008" y="213580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F</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7" name="TextBox 36"/>
          <p:cNvSpPr txBox="1"/>
          <p:nvPr/>
        </p:nvSpPr>
        <p:spPr>
          <a:xfrm>
            <a:off x="6816150" y="2711819"/>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nvGrpSpPr>
          <p:cNvPr id="62" name="组合 61"/>
          <p:cNvGrpSpPr/>
          <p:nvPr/>
        </p:nvGrpSpPr>
        <p:grpSpPr>
          <a:xfrm>
            <a:off x="5816014" y="1901996"/>
            <a:ext cx="2730670" cy="1877761"/>
            <a:chOff x="6230370" y="3108393"/>
            <a:chExt cx="2418162" cy="1574822"/>
          </a:xfrm>
        </p:grpSpPr>
        <p:grpSp>
          <p:nvGrpSpPr>
            <p:cNvPr id="63" name="组合 62"/>
            <p:cNvGrpSpPr/>
            <p:nvPr/>
          </p:nvGrpSpPr>
          <p:grpSpPr>
            <a:xfrm>
              <a:off x="6230370" y="3108393"/>
              <a:ext cx="2418162" cy="1574822"/>
              <a:chOff x="6273665" y="3208312"/>
              <a:chExt cx="2418162" cy="1574822"/>
            </a:xfrm>
          </p:grpSpPr>
          <p:pic>
            <p:nvPicPr>
              <p:cNvPr id="65" name="图片 64" descr="11.emf"/>
              <p:cNvPicPr>
                <a:picLocks noChangeAspect="1"/>
              </p:cNvPicPr>
              <p:nvPr/>
            </p:nvPicPr>
            <p:blipFill>
              <a:blip r:embed="rId1" cstate="print"/>
              <a:stretch>
                <a:fillRect/>
              </a:stretch>
            </p:blipFill>
            <p:spPr>
              <a:xfrm>
                <a:off x="6446478" y="3432510"/>
                <a:ext cx="2005784" cy="1124507"/>
              </a:xfrm>
              <a:prstGeom prst="rect">
                <a:avLst/>
              </a:prstGeom>
            </p:spPr>
          </p:pic>
          <p:sp>
            <p:nvSpPr>
              <p:cNvPr id="66" name="TextBox 65"/>
              <p:cNvSpPr txBox="1"/>
              <p:nvPr/>
            </p:nvSpPr>
            <p:spPr>
              <a:xfrm>
                <a:off x="6273665" y="440354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67" name="TextBox 66"/>
              <p:cNvSpPr txBox="1"/>
              <p:nvPr/>
            </p:nvSpPr>
            <p:spPr>
              <a:xfrm>
                <a:off x="7566737" y="440354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68" name="TextBox 67"/>
              <p:cNvSpPr txBox="1"/>
              <p:nvPr/>
            </p:nvSpPr>
            <p:spPr>
              <a:xfrm>
                <a:off x="8195782" y="4041536"/>
                <a:ext cx="25648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69" name="TextBox 68"/>
              <p:cNvSpPr txBox="1"/>
              <p:nvPr/>
            </p:nvSpPr>
            <p:spPr>
              <a:xfrm>
                <a:off x="6782840" y="3939660"/>
                <a:ext cx="26930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70" name="TextBox 69"/>
              <p:cNvSpPr txBox="1"/>
              <p:nvPr/>
            </p:nvSpPr>
            <p:spPr>
              <a:xfrm>
                <a:off x="6575550" y="3531523"/>
                <a:ext cx="261197"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71" name="TextBox 70"/>
              <p:cNvSpPr txBox="1"/>
              <p:nvPr/>
            </p:nvSpPr>
            <p:spPr>
              <a:xfrm>
                <a:off x="7745534" y="3786491"/>
                <a:ext cx="261197"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72" name="TextBox 71"/>
              <p:cNvSpPr txBox="1"/>
              <p:nvPr/>
            </p:nvSpPr>
            <p:spPr>
              <a:xfrm>
                <a:off x="8419273" y="3573948"/>
                <a:ext cx="272554"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73" name="TextBox 72"/>
              <p:cNvSpPr txBox="1"/>
              <p:nvPr/>
            </p:nvSpPr>
            <p:spPr>
              <a:xfrm>
                <a:off x="7200488" y="3208312"/>
                <a:ext cx="283910"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74" name="TextBox 73"/>
              <p:cNvSpPr txBox="1"/>
              <p:nvPr/>
            </p:nvSpPr>
            <p:spPr>
              <a:xfrm>
                <a:off x="7440728" y="3468671"/>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
          <p:nvSpPr>
            <p:cNvPr id="64" name="TextBox 63"/>
            <p:cNvSpPr txBox="1"/>
            <p:nvPr/>
          </p:nvSpPr>
          <p:spPr>
            <a:xfrm>
              <a:off x="7674091" y="3422196"/>
              <a:ext cx="22442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α</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815" y="692292"/>
            <a:ext cx="786685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如图所示的一块木料中</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平行于面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p:txBody>
      </p:sp>
      <p:sp>
        <p:nvSpPr>
          <p:cNvPr id="3" name="TextBox 2"/>
          <p:cNvSpPr txBox="1"/>
          <p:nvPr/>
        </p:nvSpPr>
        <p:spPr>
          <a:xfrm>
            <a:off x="856815" y="1233675"/>
            <a:ext cx="5881418"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2400" i="0" dirty="0">
                <a:solidFill>
                  <a:srgbClr val="FFFFFF"/>
                </a:solidFill>
                <a:effectLst/>
                <a:latin typeface="黑体" panose="02010609060101010101" pitchFamily="49" charset="-122"/>
                <a:ea typeface="黑体" panose="02010609060101010101" pitchFamily="49" charset="-122"/>
              </a:rPr>
              <a:t>）所画的线与平面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AC</a:t>
            </a:r>
            <a:r>
              <a:rPr lang="zh-CN" altLang="zh-CN" sz="2400" i="0" dirty="0">
                <a:solidFill>
                  <a:srgbClr val="FFFFFF"/>
                </a:solidFill>
                <a:effectLst/>
                <a:latin typeface="黑体" panose="02010609060101010101" pitchFamily="49" charset="-122"/>
                <a:ea typeface="黑体" panose="02010609060101010101" pitchFamily="49" charset="-122"/>
              </a:rPr>
              <a:t>是什么位置关系？</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sp>
        <p:nvSpPr>
          <p:cNvPr id="22" name="TextBox 21"/>
          <p:cNvSpPr txBox="1"/>
          <p:nvPr/>
        </p:nvSpPr>
        <p:spPr>
          <a:xfrm>
            <a:off x="945303" y="1636947"/>
            <a:ext cx="5419753" cy="297517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lnSpc>
                <a:spcPts val="3200"/>
              </a:lnSpc>
            </a:pPr>
            <a:r>
              <a:rPr lang="zh-CN" altLang="en-US" sz="2400" i="0" dirty="0">
                <a:solidFill>
                  <a:srgbClr val="FFFF00"/>
                </a:solidFill>
                <a:effectLst/>
                <a:latin typeface="黑体" panose="02010609060101010101" pitchFamily="49" charset="-122"/>
                <a:ea typeface="黑体" panose="02010609060101010101" pitchFamily="49" charset="-122"/>
              </a:rPr>
              <a:t>解：</a:t>
            </a:r>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zh-CN" sz="2400" i="0" dirty="0">
                <a:solidFill>
                  <a:srgbClr val="FFFFFF"/>
                </a:solidFill>
                <a:effectLst/>
                <a:latin typeface="黑体" panose="02010609060101010101" pitchFamily="49" charset="-122"/>
                <a:ea typeface="黑体" panose="02010609060101010101" pitchFamily="49" charset="-122"/>
              </a:rPr>
              <a:t>）因为棱</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平行于平面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zh-CN" altLang="zh-CN" sz="2400" i="0" dirty="0">
                <a:solidFill>
                  <a:srgbClr val="FFFFFF"/>
                </a:solidFill>
                <a:effectLst/>
                <a:latin typeface="黑体" panose="02010609060101010101" pitchFamily="49" charset="-122"/>
                <a:ea typeface="黑体" panose="02010609060101010101" pitchFamily="49" charset="-122"/>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zh-CN" sz="2400" i="0" dirty="0">
                <a:solidFill>
                  <a:srgbClr val="FFFFFF"/>
                </a:solidFill>
                <a:effectLst/>
                <a:latin typeface="黑体" panose="02010609060101010101" pitchFamily="49" charset="-122"/>
                <a:ea typeface="黑体" panose="02010609060101010101" pitchFamily="49" charset="-122"/>
              </a:rPr>
              <a:t>相交于</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所以</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由（</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）知</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所以</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而</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zh-CN" sz="2400" i="0" dirty="0">
                <a:solidFill>
                  <a:srgbClr val="FFFFFF"/>
                </a:solidFill>
                <a:effectLst/>
                <a:latin typeface="黑体" panose="02010609060101010101" pitchFamily="49" charset="-122"/>
                <a:ea typeface="黑体" panose="02010609060101010101" pitchFamily="49" charset="-122"/>
              </a:rPr>
              <a:t>在平面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AC</a:t>
            </a:r>
            <a:r>
              <a:rPr lang="zh-CN" altLang="zh-CN" sz="2400" i="0" dirty="0">
                <a:solidFill>
                  <a:srgbClr val="FFFFFF"/>
                </a:solidFill>
                <a:effectLst/>
                <a:latin typeface="黑体" panose="02010609060101010101" pitchFamily="49" charset="-122"/>
                <a:ea typeface="黑体" panose="02010609060101010101" pitchFamily="49" charset="-122"/>
              </a:rPr>
              <a:t>内</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zh-CN" altLang="zh-CN" sz="2400" i="0" dirty="0">
                <a:solidFill>
                  <a:srgbClr val="FFFFFF"/>
                </a:solidFill>
                <a:effectLst/>
                <a:latin typeface="黑体" panose="02010609060101010101" pitchFamily="49" charset="-122"/>
                <a:ea typeface="黑体" panose="02010609060101010101" pitchFamily="49" charset="-122"/>
              </a:rPr>
              <a:t>在平面</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AC</a:t>
            </a:r>
            <a:r>
              <a:rPr lang="zh-CN" altLang="zh-CN" sz="2400" i="0" dirty="0">
                <a:solidFill>
                  <a:srgbClr val="FFFFFF"/>
                </a:solidFill>
                <a:effectLst/>
                <a:latin typeface="黑体" panose="02010609060101010101" pitchFamily="49" charset="-122"/>
                <a:ea typeface="黑体" panose="02010609060101010101" pitchFamily="49" charset="-122"/>
              </a:rPr>
              <a:t>外</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所以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EF</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AC</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r>
              <a:rPr lang="zh-CN" altLang="zh-CN" sz="2400" i="0" dirty="0">
                <a:solidFill>
                  <a:srgbClr val="FFFFFF"/>
                </a:solidFill>
                <a:effectLst/>
                <a:latin typeface="黑体" panose="02010609060101010101" pitchFamily="49" charset="-122"/>
                <a:ea typeface="黑体" panose="02010609060101010101" pitchFamily="49" charset="-122"/>
              </a:rPr>
              <a:t>显然</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BE</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CF</a:t>
            </a:r>
            <a:r>
              <a:rPr lang="zh-CN" altLang="zh-CN" sz="2400" i="0" dirty="0">
                <a:solidFill>
                  <a:srgbClr val="FFFFFF"/>
                </a:solidFill>
                <a:effectLst/>
                <a:latin typeface="黑体" panose="02010609060101010101" pitchFamily="49" charset="-122"/>
                <a:ea typeface="黑体" panose="02010609060101010101" pitchFamily="49" charset="-122"/>
              </a:rPr>
              <a:t>都与平面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AC</a:t>
            </a:r>
            <a:r>
              <a:rPr lang="zh-CN" altLang="zh-CN" sz="2400" i="0" dirty="0">
                <a:solidFill>
                  <a:srgbClr val="FFFFFF"/>
                </a:solidFill>
                <a:effectLst/>
                <a:latin typeface="黑体" panose="02010609060101010101" pitchFamily="49" charset="-122"/>
                <a:ea typeface="黑体" panose="02010609060101010101" pitchFamily="49" charset="-122"/>
              </a:rPr>
              <a:t>相交</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zh-CN" sz="2400" i="0" dirty="0">
              <a:solidFill>
                <a:srgbClr val="FFFFFF"/>
              </a:solidFill>
              <a:effectLst/>
              <a:latin typeface="黑体" panose="02010609060101010101" pitchFamily="49" charset="-122"/>
              <a:ea typeface="黑体" panose="02010609060101010101" pitchFamily="49" charset="-122"/>
            </a:endParaRPr>
          </a:p>
          <a:p>
            <a:pPr algn="l">
              <a:lnSpc>
                <a:spcPts val="3200"/>
              </a:lnSpc>
            </a:pPr>
            <a:endParaRPr lang="zh-CN" altLang="zh-CN" sz="2400" i="0" dirty="0">
              <a:solidFill>
                <a:srgbClr val="FFFF00"/>
              </a:solidFill>
              <a:effectLst/>
              <a:latin typeface="黑体" panose="02010609060101010101" pitchFamily="49" charset="-122"/>
              <a:ea typeface="黑体" panose="02010609060101010101" pitchFamily="49" charset="-122"/>
            </a:endParaRPr>
          </a:p>
        </p:txBody>
      </p:sp>
      <p:sp>
        <p:nvSpPr>
          <p:cNvPr id="1025" name="矩形 1024"/>
          <p:cNvSpPr>
            <a:spLocks noChangeAspect="1"/>
          </p:cNvSpPr>
          <p:nvPr/>
        </p:nvSpPr>
        <p:spPr>
          <a:xfrm>
            <a:off x="6011863" y="2170113"/>
            <a:ext cx="2263775" cy="1339850"/>
          </a:xfrm>
          <a:prstGeom prst="rect">
            <a:avLst/>
          </a:prstGeom>
          <a:noFill/>
          <a:ln w="9525">
            <a:noFill/>
          </a:ln>
        </p:spPr>
      </p:sp>
      <p:sp>
        <p:nvSpPr>
          <p:cNvPr id="28" name="TextBox 35"/>
          <p:cNvSpPr txBox="1"/>
          <p:nvPr/>
        </p:nvSpPr>
        <p:spPr>
          <a:xfrm>
            <a:off x="7580008" y="213580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F</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29" name="TextBox 36"/>
          <p:cNvSpPr txBox="1"/>
          <p:nvPr/>
        </p:nvSpPr>
        <p:spPr>
          <a:xfrm>
            <a:off x="6816150" y="2711819"/>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nvGrpSpPr>
          <p:cNvPr id="30" name="组合 29"/>
          <p:cNvGrpSpPr/>
          <p:nvPr/>
        </p:nvGrpSpPr>
        <p:grpSpPr>
          <a:xfrm>
            <a:off x="5816014" y="1901996"/>
            <a:ext cx="2730670" cy="1877761"/>
            <a:chOff x="6230370" y="3108393"/>
            <a:chExt cx="2418162" cy="1574822"/>
          </a:xfrm>
        </p:grpSpPr>
        <p:grpSp>
          <p:nvGrpSpPr>
            <p:cNvPr id="31" name="组合 30"/>
            <p:cNvGrpSpPr/>
            <p:nvPr/>
          </p:nvGrpSpPr>
          <p:grpSpPr>
            <a:xfrm>
              <a:off x="6230370" y="3108393"/>
              <a:ext cx="2418162" cy="1574822"/>
              <a:chOff x="6273665" y="3208312"/>
              <a:chExt cx="2418162" cy="1574822"/>
            </a:xfrm>
          </p:grpSpPr>
          <p:pic>
            <p:nvPicPr>
              <p:cNvPr id="32" name="图片 31" descr="11.emf"/>
              <p:cNvPicPr>
                <a:picLocks noChangeAspect="1"/>
              </p:cNvPicPr>
              <p:nvPr/>
            </p:nvPicPr>
            <p:blipFill>
              <a:blip r:embed="rId1" cstate="print"/>
              <a:stretch>
                <a:fillRect/>
              </a:stretch>
            </p:blipFill>
            <p:spPr>
              <a:xfrm>
                <a:off x="6446478" y="3432510"/>
                <a:ext cx="2005784" cy="1124507"/>
              </a:xfrm>
              <a:prstGeom prst="rect">
                <a:avLst/>
              </a:prstGeom>
            </p:spPr>
          </p:pic>
          <p:sp>
            <p:nvSpPr>
              <p:cNvPr id="33" name="TextBox 65"/>
              <p:cNvSpPr txBox="1"/>
              <p:nvPr/>
            </p:nvSpPr>
            <p:spPr>
              <a:xfrm>
                <a:off x="6273665" y="440354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4" name="TextBox 66"/>
              <p:cNvSpPr txBox="1"/>
              <p:nvPr/>
            </p:nvSpPr>
            <p:spPr>
              <a:xfrm>
                <a:off x="7566737" y="440354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5" name="TextBox 67"/>
              <p:cNvSpPr txBox="1"/>
              <p:nvPr/>
            </p:nvSpPr>
            <p:spPr>
              <a:xfrm>
                <a:off x="8195782" y="4041536"/>
                <a:ext cx="25648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8" name="TextBox 68"/>
              <p:cNvSpPr txBox="1"/>
              <p:nvPr/>
            </p:nvSpPr>
            <p:spPr>
              <a:xfrm>
                <a:off x="6782840" y="3939660"/>
                <a:ext cx="26930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9" name="TextBox 69"/>
              <p:cNvSpPr txBox="1"/>
              <p:nvPr/>
            </p:nvSpPr>
            <p:spPr>
              <a:xfrm>
                <a:off x="6575550" y="3531523"/>
                <a:ext cx="261197"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0" name="TextBox 70"/>
              <p:cNvSpPr txBox="1"/>
              <p:nvPr/>
            </p:nvSpPr>
            <p:spPr>
              <a:xfrm>
                <a:off x="7745534" y="3786491"/>
                <a:ext cx="261197"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1" name="TextBox 71"/>
              <p:cNvSpPr txBox="1"/>
              <p:nvPr/>
            </p:nvSpPr>
            <p:spPr>
              <a:xfrm>
                <a:off x="8419273" y="3573948"/>
                <a:ext cx="272554"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2" name="TextBox 72"/>
              <p:cNvSpPr txBox="1"/>
              <p:nvPr/>
            </p:nvSpPr>
            <p:spPr>
              <a:xfrm>
                <a:off x="7200488" y="3208312"/>
                <a:ext cx="283910" cy="31835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3" name="TextBox 73"/>
              <p:cNvSpPr txBox="1"/>
              <p:nvPr/>
            </p:nvSpPr>
            <p:spPr>
              <a:xfrm>
                <a:off x="7440728" y="3468671"/>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
          <p:nvSpPr>
            <p:cNvPr id="44" name="TextBox 63"/>
            <p:cNvSpPr txBox="1"/>
            <p:nvPr/>
          </p:nvSpPr>
          <p:spPr>
            <a:xfrm>
              <a:off x="7674091" y="3422196"/>
              <a:ext cx="22442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α</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056" y="652905"/>
            <a:ext cx="7866855" cy="840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如图，已知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是平行四边形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所在平面外一点，</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PC</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的中点，平面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TextBox 2"/>
          <p:cNvSpPr txBox="1"/>
          <p:nvPr/>
        </p:nvSpPr>
        <p:spPr>
          <a:xfrm>
            <a:off x="635287" y="1463773"/>
            <a:ext cx="4393832" cy="12105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求证：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MN</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APD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是否平行？</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试证明你的结论</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grpSp>
        <p:nvGrpSpPr>
          <p:cNvPr id="8" name="组合 7"/>
          <p:cNvGrpSpPr/>
          <p:nvPr/>
        </p:nvGrpSpPr>
        <p:grpSpPr>
          <a:xfrm>
            <a:off x="5073363" y="1434595"/>
            <a:ext cx="2953735" cy="2757629"/>
            <a:chOff x="4222826" y="1434593"/>
            <a:chExt cx="2953735" cy="2757629"/>
          </a:xfrm>
        </p:grpSpPr>
        <p:sp>
          <p:nvSpPr>
            <p:cNvPr id="36" name="TextBox 35"/>
            <p:cNvSpPr txBox="1"/>
            <p:nvPr/>
          </p:nvSpPr>
          <p:spPr>
            <a:xfrm>
              <a:off x="6533708" y="2231664"/>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N</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nvGrpSpPr>
            <p:cNvPr id="7" name="组合 6"/>
            <p:cNvGrpSpPr/>
            <p:nvPr/>
          </p:nvGrpSpPr>
          <p:grpSpPr>
            <a:xfrm>
              <a:off x="4222826" y="1434593"/>
              <a:ext cx="2953735" cy="2757629"/>
              <a:chOff x="5228082" y="1413937"/>
              <a:chExt cx="2953735" cy="2757629"/>
            </a:xfrm>
          </p:grpSpPr>
          <p:sp>
            <p:nvSpPr>
              <p:cNvPr id="37" name="TextBox 36"/>
              <p:cNvSpPr txBox="1"/>
              <p:nvPr/>
            </p:nvSpPr>
            <p:spPr>
              <a:xfrm>
                <a:off x="5228082" y="3732985"/>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83250" y="1640603"/>
                <a:ext cx="2685386" cy="2341167"/>
              </a:xfrm>
              <a:prstGeom prst="rect">
                <a:avLst/>
              </a:prstGeom>
            </p:spPr>
          </p:pic>
          <p:sp>
            <p:nvSpPr>
              <p:cNvPr id="21" name="TextBox 20"/>
              <p:cNvSpPr txBox="1"/>
              <p:nvPr/>
            </p:nvSpPr>
            <p:spPr>
              <a:xfrm>
                <a:off x="6811077" y="3752884"/>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8" name="TextBox 37"/>
              <p:cNvSpPr txBox="1"/>
              <p:nvPr/>
            </p:nvSpPr>
            <p:spPr>
              <a:xfrm>
                <a:off x="7925336" y="3162715"/>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9" name="TextBox 38"/>
              <p:cNvSpPr txBox="1"/>
              <p:nvPr/>
            </p:nvSpPr>
            <p:spPr>
              <a:xfrm>
                <a:off x="6215690" y="3074224"/>
                <a:ext cx="26930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0" name="TextBox 39"/>
              <p:cNvSpPr txBox="1"/>
              <p:nvPr/>
            </p:nvSpPr>
            <p:spPr>
              <a:xfrm>
                <a:off x="6932905" y="143459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1" name="TextBox 40"/>
              <p:cNvSpPr txBox="1"/>
              <p:nvPr/>
            </p:nvSpPr>
            <p:spPr>
              <a:xfrm>
                <a:off x="6040632" y="3791975"/>
                <a:ext cx="29495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M</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6" name="直接连接符 5"/>
              <p:cNvCxnSpPr/>
              <p:nvPr/>
            </p:nvCxnSpPr>
            <p:spPr>
              <a:xfrm flipV="1">
                <a:off x="6585155" y="1463773"/>
                <a:ext cx="953809" cy="605294"/>
              </a:xfrm>
              <a:prstGeom prst="line">
                <a:avLst/>
              </a:prstGeom>
              <a:noFill/>
              <a:ln w="28575"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42" name="TextBox 41"/>
              <p:cNvSpPr txBox="1"/>
              <p:nvPr/>
            </p:nvSpPr>
            <p:spPr>
              <a:xfrm>
                <a:off x="7418738" y="1413937"/>
                <a:ext cx="166712"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l</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056" y="652905"/>
            <a:ext cx="7866855" cy="840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如图，已知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是平行四边形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所在平面外一点，</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PC</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的中点，平面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TextBox 2"/>
          <p:cNvSpPr txBox="1"/>
          <p:nvPr/>
        </p:nvSpPr>
        <p:spPr>
          <a:xfrm>
            <a:off x="478470" y="1464089"/>
            <a:ext cx="2904641"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求证：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nvGrpSpPr>
          <p:cNvPr id="8" name="组合 7"/>
          <p:cNvGrpSpPr/>
          <p:nvPr/>
        </p:nvGrpSpPr>
        <p:grpSpPr>
          <a:xfrm>
            <a:off x="5073363" y="1434595"/>
            <a:ext cx="2953735" cy="2757629"/>
            <a:chOff x="4222826" y="1434593"/>
            <a:chExt cx="2953735" cy="2757629"/>
          </a:xfrm>
        </p:grpSpPr>
        <p:sp>
          <p:nvSpPr>
            <p:cNvPr id="36" name="TextBox 35"/>
            <p:cNvSpPr txBox="1"/>
            <p:nvPr/>
          </p:nvSpPr>
          <p:spPr>
            <a:xfrm>
              <a:off x="6533708" y="2231664"/>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N</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nvGrpSpPr>
            <p:cNvPr id="7" name="组合 6"/>
            <p:cNvGrpSpPr/>
            <p:nvPr/>
          </p:nvGrpSpPr>
          <p:grpSpPr>
            <a:xfrm>
              <a:off x="4222826" y="1434593"/>
              <a:ext cx="2953735" cy="2757629"/>
              <a:chOff x="5228082" y="1413937"/>
              <a:chExt cx="2953735" cy="2757629"/>
            </a:xfrm>
          </p:grpSpPr>
          <p:sp>
            <p:nvSpPr>
              <p:cNvPr id="37" name="TextBox 36"/>
              <p:cNvSpPr txBox="1"/>
              <p:nvPr/>
            </p:nvSpPr>
            <p:spPr>
              <a:xfrm>
                <a:off x="5228082" y="3732985"/>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83250" y="1640603"/>
                <a:ext cx="2685386" cy="2341167"/>
              </a:xfrm>
              <a:prstGeom prst="rect">
                <a:avLst/>
              </a:prstGeom>
            </p:spPr>
          </p:pic>
          <p:sp>
            <p:nvSpPr>
              <p:cNvPr id="21" name="TextBox 20"/>
              <p:cNvSpPr txBox="1"/>
              <p:nvPr/>
            </p:nvSpPr>
            <p:spPr>
              <a:xfrm>
                <a:off x="6811077" y="3752884"/>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8" name="TextBox 37"/>
              <p:cNvSpPr txBox="1"/>
              <p:nvPr/>
            </p:nvSpPr>
            <p:spPr>
              <a:xfrm>
                <a:off x="7925336" y="3162715"/>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9" name="TextBox 38"/>
              <p:cNvSpPr txBox="1"/>
              <p:nvPr/>
            </p:nvSpPr>
            <p:spPr>
              <a:xfrm>
                <a:off x="6215690" y="3074224"/>
                <a:ext cx="26930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0" name="TextBox 39"/>
              <p:cNvSpPr txBox="1"/>
              <p:nvPr/>
            </p:nvSpPr>
            <p:spPr>
              <a:xfrm>
                <a:off x="6932905" y="143459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1" name="TextBox 40"/>
              <p:cNvSpPr txBox="1"/>
              <p:nvPr/>
            </p:nvSpPr>
            <p:spPr>
              <a:xfrm>
                <a:off x="6040632" y="3791975"/>
                <a:ext cx="29495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M</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6" name="直接连接符 5"/>
              <p:cNvCxnSpPr/>
              <p:nvPr/>
            </p:nvCxnSpPr>
            <p:spPr>
              <a:xfrm flipV="1">
                <a:off x="6585155" y="1463773"/>
                <a:ext cx="953809" cy="605294"/>
              </a:xfrm>
              <a:prstGeom prst="line">
                <a:avLst/>
              </a:prstGeom>
              <a:noFill/>
              <a:ln w="28575"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42" name="TextBox 41"/>
              <p:cNvSpPr txBox="1"/>
              <p:nvPr/>
            </p:nvSpPr>
            <p:spPr>
              <a:xfrm>
                <a:off x="7418738" y="1413937"/>
                <a:ext cx="166712"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l</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pSp>
      <p:sp>
        <p:nvSpPr>
          <p:cNvPr id="16" name="矩形 15"/>
          <p:cNvSpPr/>
          <p:nvPr/>
        </p:nvSpPr>
        <p:spPr>
          <a:xfrm>
            <a:off x="745850" y="1967199"/>
            <a:ext cx="1107996" cy="461665"/>
          </a:xfrm>
          <a:prstGeom prst="rect">
            <a:avLst/>
          </a:prstGeom>
        </p:spPr>
        <p:txBody>
          <a:bodyPr wrap="none">
            <a:spAutoFit/>
          </a:bodyPr>
          <a:lstStyle/>
          <a:p>
            <a:r>
              <a:rPr lang="zh-CN" altLang="en-US" sz="2400" i="0" dirty="0">
                <a:solidFill>
                  <a:srgbClr val="FFFF00">
                    <a:alpha val="80000"/>
                  </a:srgbClr>
                </a:solidFill>
                <a:effectLst/>
                <a:latin typeface="黑体" panose="02010609060101010101" pitchFamily="49" charset="-122"/>
                <a:ea typeface="黑体" panose="02010609060101010101" pitchFamily="49" charset="-122"/>
              </a:rPr>
              <a:t>分析：</a:t>
            </a:r>
            <a:endParaRPr lang="zh-CN" altLang="en-US" sz="2400" dirty="0"/>
          </a:p>
        </p:txBody>
      </p:sp>
      <p:sp>
        <p:nvSpPr>
          <p:cNvPr id="17" name="文本框 2"/>
          <p:cNvSpPr txBox="1"/>
          <p:nvPr/>
        </p:nvSpPr>
        <p:spPr>
          <a:xfrm>
            <a:off x="1744948" y="2108798"/>
            <a:ext cx="1210822" cy="390942"/>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线线</a:t>
            </a: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平行</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8" name="文本框 3"/>
          <p:cNvSpPr txBox="1"/>
          <p:nvPr/>
        </p:nvSpPr>
        <p:spPr>
          <a:xfrm>
            <a:off x="4114504" y="2120182"/>
            <a:ext cx="1202415" cy="379558"/>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线面</a:t>
            </a: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平行</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19" name="直接箭头连接符 18"/>
          <p:cNvCxnSpPr>
            <a:stCxn id="18" idx="1"/>
            <a:endCxn id="17" idx="3"/>
          </p:cNvCxnSpPr>
          <p:nvPr/>
        </p:nvCxnSpPr>
        <p:spPr>
          <a:xfrm flipH="1" flipV="1">
            <a:off x="2955770" y="2304269"/>
            <a:ext cx="1158734" cy="5692"/>
          </a:xfrm>
          <a:prstGeom prst="straightConnector1">
            <a:avLst/>
          </a:prstGeom>
          <a:noFill/>
          <a:ln w="38100" cap="flat">
            <a:solidFill>
              <a:srgbClr val="FFFF00"/>
            </a:solidFill>
            <a:prstDash val="solid"/>
            <a:miter lim="400000"/>
            <a:tailEnd type="triangle"/>
          </a:ln>
        </p:spPr>
        <p:style>
          <a:lnRef idx="0">
            <a:scrgbClr r="0" g="0" b="0"/>
          </a:lnRef>
          <a:fillRef idx="0">
            <a:scrgbClr r="0" g="0" b="0"/>
          </a:fillRef>
          <a:effectRef idx="0">
            <a:scrgbClr r="0" g="0" b="0"/>
          </a:effectRef>
          <a:fontRef idx="none"/>
        </p:style>
      </p:cxnSp>
      <p:grpSp>
        <p:nvGrpSpPr>
          <p:cNvPr id="20" name="组合 19"/>
          <p:cNvGrpSpPr/>
          <p:nvPr/>
        </p:nvGrpSpPr>
        <p:grpSpPr>
          <a:xfrm>
            <a:off x="729429" y="2530146"/>
            <a:ext cx="838333" cy="573901"/>
            <a:chOff x="1065587" y="3222185"/>
            <a:chExt cx="838333" cy="573901"/>
          </a:xfrm>
        </p:grpSpPr>
        <p:sp>
          <p:nvSpPr>
            <p:cNvPr id="22" name="思想气泡: 云 28"/>
            <p:cNvSpPr/>
            <p:nvPr/>
          </p:nvSpPr>
          <p:spPr>
            <a:xfrm rot="386351">
              <a:off x="1065587" y="3222185"/>
              <a:ext cx="838333" cy="573901"/>
            </a:xfrm>
            <a:prstGeom prst="cloudCallout">
              <a:avLst>
                <a:gd name="adj1" fmla="val 64746"/>
                <a:gd name="adj2" fmla="val -95097"/>
              </a:avLst>
            </a:prstGeom>
            <a:blipFill rotWithShape="1">
              <a:blip r:embed="rId2"/>
              <a:srcRect/>
              <a:tile tx="0" ty="0" sx="100000" sy="100000" flip="none" algn="tl"/>
            </a:blip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23" name="文本框 29"/>
            <p:cNvSpPr txBox="1"/>
            <p:nvPr/>
          </p:nvSpPr>
          <p:spPr>
            <a:xfrm>
              <a:off x="1075368" y="3282323"/>
              <a:ext cx="803938"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i="0" dirty="0">
                  <a:solidFill>
                    <a:srgbClr val="FFFFFF">
                      <a:alpha val="80000"/>
                    </a:srgbClr>
                  </a:solidFill>
                  <a:effectLst/>
                  <a:latin typeface="黑体" panose="02010609060101010101" pitchFamily="49" charset="-122"/>
                  <a:ea typeface="黑体" panose="02010609060101010101" pitchFamily="49" charset="-122"/>
                </a:rPr>
                <a:t>要</a:t>
              </a:r>
              <a:r>
                <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rPr>
                <a:t>证</a:t>
              </a:r>
              <a:endPar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endParaRPr>
            </a:p>
          </p:txBody>
        </p:sp>
      </p:grpSp>
      <p:sp>
        <p:nvSpPr>
          <p:cNvPr id="24" name="文本框 3"/>
          <p:cNvSpPr txBox="1"/>
          <p:nvPr/>
        </p:nvSpPr>
        <p:spPr>
          <a:xfrm>
            <a:off x="4015154" y="4040743"/>
            <a:ext cx="1442275" cy="379558"/>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线线</a:t>
            </a: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平行</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25" name="直接箭头连接符 24"/>
          <p:cNvCxnSpPr>
            <a:stCxn id="24" idx="0"/>
            <a:endCxn id="18" idx="2"/>
          </p:cNvCxnSpPr>
          <p:nvPr/>
        </p:nvCxnSpPr>
        <p:spPr>
          <a:xfrm flipH="1" flipV="1">
            <a:off x="4715712" y="2499740"/>
            <a:ext cx="20580" cy="1541003"/>
          </a:xfrm>
          <a:prstGeom prst="straightConnector1">
            <a:avLst/>
          </a:prstGeom>
          <a:noFill/>
          <a:ln w="38100" cap="flat">
            <a:solidFill>
              <a:srgbClr val="FFFF00"/>
            </a:solidFill>
            <a:prstDash val="solid"/>
            <a:miter lim="400000"/>
            <a:tailEnd type="triangle"/>
          </a:ln>
        </p:spPr>
        <p:style>
          <a:lnRef idx="0">
            <a:scrgbClr r="0" g="0" b="0"/>
          </a:lnRef>
          <a:fillRef idx="0">
            <a:scrgbClr r="0" g="0" b="0"/>
          </a:fillRef>
          <a:effectRef idx="0">
            <a:scrgbClr r="0" g="0" b="0"/>
          </a:effectRef>
          <a:fontRef idx="none"/>
        </p:style>
      </p:cxnSp>
      <p:grpSp>
        <p:nvGrpSpPr>
          <p:cNvPr id="26" name="组合 25"/>
          <p:cNvGrpSpPr/>
          <p:nvPr/>
        </p:nvGrpSpPr>
        <p:grpSpPr>
          <a:xfrm>
            <a:off x="4769562" y="3232300"/>
            <a:ext cx="968224" cy="529530"/>
            <a:chOff x="6801848" y="3815184"/>
            <a:chExt cx="684485" cy="452009"/>
          </a:xfrm>
        </p:grpSpPr>
        <p:sp>
          <p:nvSpPr>
            <p:cNvPr id="27" name="思想气泡: 云 33"/>
            <p:cNvSpPr/>
            <p:nvPr/>
          </p:nvSpPr>
          <p:spPr>
            <a:xfrm rot="500136">
              <a:off x="6801848" y="3815184"/>
              <a:ext cx="684485" cy="452009"/>
            </a:xfrm>
            <a:prstGeom prst="cloudCallout">
              <a:avLst>
                <a:gd name="adj1" fmla="val -38098"/>
                <a:gd name="adj2" fmla="val 109775"/>
              </a:avLst>
            </a:prstGeom>
            <a:blipFill rotWithShape="1">
              <a:blip r:embed="rId2"/>
              <a:srcRect/>
              <a:tile tx="0" ty="0" sx="100000" sy="100000" flip="none" algn="tl"/>
            </a:blip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28" name="文本框 34"/>
            <p:cNvSpPr txBox="1"/>
            <p:nvPr/>
          </p:nvSpPr>
          <p:spPr>
            <a:xfrm>
              <a:off x="6816458" y="3825483"/>
              <a:ext cx="639125"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rPr>
                <a:t>已知</a:t>
              </a:r>
              <a:endPar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endParaRPr>
            </a:p>
          </p:txBody>
        </p:sp>
      </p:grpSp>
      <p:grpSp>
        <p:nvGrpSpPr>
          <p:cNvPr id="29" name="组合 28"/>
          <p:cNvGrpSpPr/>
          <p:nvPr/>
        </p:nvGrpSpPr>
        <p:grpSpPr>
          <a:xfrm>
            <a:off x="739210" y="3004388"/>
            <a:ext cx="3823203" cy="1331631"/>
            <a:chOff x="1268084" y="1203793"/>
            <a:chExt cx="3529689" cy="1040276"/>
          </a:xfrm>
        </p:grpSpPr>
        <p:sp>
          <p:nvSpPr>
            <p:cNvPr id="30" name="对话气泡: 椭圆形 52"/>
            <p:cNvSpPr/>
            <p:nvPr/>
          </p:nvSpPr>
          <p:spPr>
            <a:xfrm>
              <a:off x="1268084" y="1203793"/>
              <a:ext cx="3529689" cy="1040276"/>
            </a:xfrm>
            <a:prstGeom prst="wedgeEllipseCallout">
              <a:avLst>
                <a:gd name="adj1" fmla="val 44850"/>
                <a:gd name="adj2" fmla="val -85465"/>
              </a:avLst>
            </a:prstGeom>
            <a:noFill/>
            <a:ln w="12700" cap="flat">
              <a:solidFill>
                <a:srgbClr val="F8F8F8"/>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31" name="文本框 53"/>
            <p:cNvSpPr txBox="1"/>
            <p:nvPr/>
          </p:nvSpPr>
          <p:spPr>
            <a:xfrm>
              <a:off x="1468030" y="1342620"/>
              <a:ext cx="3225527" cy="77970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zh-CN" altLang="en-US" sz="2200" i="0" dirty="0">
                  <a:solidFill>
                    <a:srgbClr val="FFFFFF"/>
                  </a:solidFill>
                  <a:effectLst/>
                  <a:latin typeface="黑体" panose="02010609060101010101" pitchFamily="49" charset="-122"/>
                  <a:ea typeface="黑体" panose="02010609060101010101" pitchFamily="49" charset="-122"/>
                </a:rPr>
                <a:t>如何正确使用直线与平面平行的判定定理和性质定理</a:t>
              </a:r>
              <a:r>
                <a:rPr lang="zh-CN" altLang="en-US" sz="22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22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056" y="652905"/>
            <a:ext cx="7866855" cy="840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如图，已知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是平行四边形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所在平面外一点，</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PC</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的中点，平面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TextBox 2"/>
          <p:cNvSpPr txBox="1"/>
          <p:nvPr/>
        </p:nvSpPr>
        <p:spPr>
          <a:xfrm>
            <a:off x="478470" y="1464089"/>
            <a:ext cx="2904641"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求证：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nvGrpSpPr>
          <p:cNvPr id="8" name="组合 7"/>
          <p:cNvGrpSpPr/>
          <p:nvPr/>
        </p:nvGrpSpPr>
        <p:grpSpPr>
          <a:xfrm>
            <a:off x="5073363" y="1434595"/>
            <a:ext cx="2953735" cy="2757629"/>
            <a:chOff x="4222826" y="1434593"/>
            <a:chExt cx="2953735" cy="2757629"/>
          </a:xfrm>
        </p:grpSpPr>
        <p:sp>
          <p:nvSpPr>
            <p:cNvPr id="36" name="TextBox 35"/>
            <p:cNvSpPr txBox="1"/>
            <p:nvPr/>
          </p:nvSpPr>
          <p:spPr>
            <a:xfrm>
              <a:off x="6533708" y="2231664"/>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N</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nvGrpSpPr>
            <p:cNvPr id="7" name="组合 6"/>
            <p:cNvGrpSpPr/>
            <p:nvPr/>
          </p:nvGrpSpPr>
          <p:grpSpPr>
            <a:xfrm>
              <a:off x="4222826" y="1434593"/>
              <a:ext cx="2953735" cy="2757629"/>
              <a:chOff x="5228082" y="1413937"/>
              <a:chExt cx="2953735" cy="2757629"/>
            </a:xfrm>
          </p:grpSpPr>
          <p:sp>
            <p:nvSpPr>
              <p:cNvPr id="37" name="TextBox 36"/>
              <p:cNvSpPr txBox="1"/>
              <p:nvPr/>
            </p:nvSpPr>
            <p:spPr>
              <a:xfrm>
                <a:off x="5228082" y="3732985"/>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83250" y="1640603"/>
                <a:ext cx="2685386" cy="2341167"/>
              </a:xfrm>
              <a:prstGeom prst="rect">
                <a:avLst/>
              </a:prstGeom>
            </p:spPr>
          </p:pic>
          <p:sp>
            <p:nvSpPr>
              <p:cNvPr id="21" name="TextBox 20"/>
              <p:cNvSpPr txBox="1"/>
              <p:nvPr/>
            </p:nvSpPr>
            <p:spPr>
              <a:xfrm>
                <a:off x="6811077" y="3752884"/>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8" name="TextBox 37"/>
              <p:cNvSpPr txBox="1"/>
              <p:nvPr/>
            </p:nvSpPr>
            <p:spPr>
              <a:xfrm>
                <a:off x="7925336" y="3162715"/>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9" name="TextBox 38"/>
              <p:cNvSpPr txBox="1"/>
              <p:nvPr/>
            </p:nvSpPr>
            <p:spPr>
              <a:xfrm>
                <a:off x="6215690" y="3074224"/>
                <a:ext cx="26930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0" name="TextBox 39"/>
              <p:cNvSpPr txBox="1"/>
              <p:nvPr/>
            </p:nvSpPr>
            <p:spPr>
              <a:xfrm>
                <a:off x="6932905" y="143459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1" name="TextBox 40"/>
              <p:cNvSpPr txBox="1"/>
              <p:nvPr/>
            </p:nvSpPr>
            <p:spPr>
              <a:xfrm>
                <a:off x="6040632" y="3791975"/>
                <a:ext cx="29495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M</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6" name="直接连接符 5"/>
              <p:cNvCxnSpPr/>
              <p:nvPr/>
            </p:nvCxnSpPr>
            <p:spPr>
              <a:xfrm flipV="1">
                <a:off x="6585155" y="1463773"/>
                <a:ext cx="953809" cy="605294"/>
              </a:xfrm>
              <a:prstGeom prst="line">
                <a:avLst/>
              </a:prstGeom>
              <a:noFill/>
              <a:ln w="28575"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42" name="TextBox 41"/>
              <p:cNvSpPr txBox="1"/>
              <p:nvPr/>
            </p:nvSpPr>
            <p:spPr>
              <a:xfrm>
                <a:off x="7418738" y="1413937"/>
                <a:ext cx="166712"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l</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pSp>
      <p:sp>
        <p:nvSpPr>
          <p:cNvPr id="16" name="矩形 15"/>
          <p:cNvSpPr/>
          <p:nvPr/>
        </p:nvSpPr>
        <p:spPr>
          <a:xfrm>
            <a:off x="768609" y="1903422"/>
            <a:ext cx="4491935" cy="2144177"/>
          </a:xfrm>
          <a:prstGeom prst="rect">
            <a:avLst/>
          </a:prstGeom>
        </p:spPr>
        <p:txBody>
          <a:bodyPr wrap="none">
            <a:spAutoFit/>
          </a:bodyPr>
          <a:lstStyle/>
          <a:p>
            <a:pPr algn="l">
              <a:lnSpc>
                <a:spcPts val="3200"/>
              </a:lnSpc>
            </a:pPr>
            <a:r>
              <a:rPr lang="zh-CN" altLang="en-US" sz="2400" i="0" dirty="0">
                <a:solidFill>
                  <a:srgbClr val="FFFF00">
                    <a:alpha val="80000"/>
                  </a:srgbClr>
                </a:solidFill>
                <a:effectLst/>
                <a:latin typeface="黑体" panose="02010609060101010101" pitchFamily="49" charset="-122"/>
                <a:ea typeface="黑体" panose="02010609060101010101" pitchFamily="49" charset="-122"/>
              </a:rPr>
              <a:t>证明：</a:t>
            </a:r>
            <a:r>
              <a:rPr lang="zh-CN" altLang="en-US" sz="2400" i="0" dirty="0">
                <a:solidFill>
                  <a:srgbClr val="FFFFFF"/>
                </a:solidFill>
                <a:effectLst/>
                <a:latin typeface="黑体" panose="02010609060101010101" pitchFamily="49" charset="-122"/>
                <a:ea typeface="黑体" panose="02010609060101010101" pitchFamily="49" charset="-122"/>
                <a:cs typeface="宋体" panose="02010600030101010101" pitchFamily="2" charset="-122"/>
              </a:rPr>
              <a:t>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cs typeface="宋体" panose="02010600030101010101" pitchFamily="2"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AD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en-US"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又∵</a:t>
            </a:r>
            <a:r>
              <a:rPr lang="zh-CN" altLang="en-US" sz="2400" i="0" dirty="0">
                <a:solidFill>
                  <a:srgbClr val="FFFFFF"/>
                </a:solidFill>
                <a:effectLst/>
                <a:latin typeface="黑体" panose="02010609060101010101" pitchFamily="49" charset="-122"/>
                <a:ea typeface="黑体" panose="02010609060101010101" pitchFamily="49" charset="-122"/>
                <a:cs typeface="宋体" panose="02010600030101010101" pitchFamily="2" charset="-122"/>
              </a:rPr>
              <a:t>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PBC</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endParaRPr lang="zh-CN" altLang="en-US" sz="2400" dirty="0"/>
          </a:p>
        </p:txBody>
      </p:sp>
      <p:graphicFrame>
        <p:nvGraphicFramePr>
          <p:cNvPr id="5" name="对象 4"/>
          <p:cNvGraphicFramePr>
            <a:graphicFrameLocks noChangeAspect="1"/>
          </p:cNvGraphicFramePr>
          <p:nvPr/>
        </p:nvGraphicFramePr>
        <p:xfrm>
          <a:off x="3387934" y="2432381"/>
          <a:ext cx="249238" cy="230085"/>
        </p:xfrm>
        <a:graphic>
          <a:graphicData uri="http://schemas.openxmlformats.org/presentationml/2006/ole">
            <mc:AlternateContent xmlns:mc="http://schemas.openxmlformats.org/markup-compatibility/2006">
              <mc:Choice xmlns:v="urn:schemas-microsoft-com:vml" Requires="v">
                <p:oleObj spid="_x0000_s593178" name="Equation" r:id="rId2" imgW="152400" imgH="127000" progId="Equation.DSMT4">
                  <p:embed/>
                </p:oleObj>
              </mc:Choice>
              <mc:Fallback>
                <p:oleObj name="Equation" r:id="rId2" imgW="152400" imgH="127000" progId="Equation.DSMT4">
                  <p:embed/>
                  <p:pic>
                    <p:nvPicPr>
                      <p:cNvPr id="0" name="对象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934" y="2432381"/>
                        <a:ext cx="249238" cy="230085"/>
                      </a:xfrm>
                      <a:prstGeom prst="rect">
                        <a:avLst/>
                      </a:prstGeom>
                      <a:noFill/>
                      <a:ln>
                        <a:noFill/>
                      </a:ln>
                    </p:spPr>
                  </p:pic>
                </p:oleObj>
              </mc:Fallback>
            </mc:AlternateContent>
          </a:graphicData>
        </a:graphic>
      </p:graphicFrame>
      <p:graphicFrame>
        <p:nvGraphicFramePr>
          <p:cNvPr id="9" name="对象 8"/>
          <p:cNvGraphicFramePr>
            <a:graphicFrameLocks noChangeAspect="1"/>
          </p:cNvGraphicFramePr>
          <p:nvPr/>
        </p:nvGraphicFramePr>
        <p:xfrm>
          <a:off x="1225859" y="2387265"/>
          <a:ext cx="282575" cy="312634"/>
        </p:xfrm>
        <a:graphic>
          <a:graphicData uri="http://schemas.openxmlformats.org/presentationml/2006/ole">
            <mc:AlternateContent xmlns:mc="http://schemas.openxmlformats.org/markup-compatibility/2006">
              <mc:Choice xmlns:v="urn:schemas-microsoft-com:vml" Requires="v">
                <p:oleObj spid="_x0000_s593179" name="Equation" r:id="rId4" imgW="152400" imgH="152400" progId="Equation.DSMT4">
                  <p:embed/>
                </p:oleObj>
              </mc:Choice>
              <mc:Fallback>
                <p:oleObj name="Equation" r:id="rId4" imgW="152400" imgH="152400" progId="Equation.DSMT4">
                  <p:embed/>
                  <p:pic>
                    <p:nvPicPr>
                      <p:cNvPr id="0" name="对象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859" y="2387265"/>
                        <a:ext cx="282575" cy="312634"/>
                      </a:xfrm>
                      <a:prstGeom prst="rect">
                        <a:avLst/>
                      </a:prstGeom>
                      <a:noFill/>
                      <a:ln>
                        <a:noFill/>
                      </a:ln>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5056" y="652905"/>
            <a:ext cx="7866855" cy="8401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zh-CN" altLang="zh-CN" sz="2400" i="0" dirty="0">
                <a:solidFill>
                  <a:srgbClr val="FFFF00"/>
                </a:solidFill>
                <a:effectLst/>
                <a:latin typeface="黑体" panose="02010609060101010101" pitchFamily="49" charset="-122"/>
                <a:ea typeface="黑体" panose="02010609060101010101" pitchFamily="49" charset="-122"/>
              </a:rPr>
              <a:t>例题</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en-US" sz="2400" i="0" dirty="0">
                <a:solidFill>
                  <a:srgbClr val="FFFFFF"/>
                </a:solidFill>
                <a:effectLst/>
                <a:latin typeface="黑体" panose="02010609060101010101" pitchFamily="49" charset="-122"/>
                <a:ea typeface="黑体" panose="02010609060101010101" pitchFamily="49" charset="-122"/>
              </a:rPr>
              <a:t>如图，已知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是平行四边形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所在平面外一点，</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分别是</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PC</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的中点，平面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PBC</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l</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TextBox 2"/>
          <p:cNvSpPr txBox="1"/>
          <p:nvPr/>
        </p:nvSpPr>
        <p:spPr>
          <a:xfrm>
            <a:off x="635287" y="1484431"/>
            <a:ext cx="4393832" cy="84125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MN</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APD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是否平行？</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试证明你的结论</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grpSp>
        <p:nvGrpSpPr>
          <p:cNvPr id="8" name="组合 7"/>
          <p:cNvGrpSpPr/>
          <p:nvPr/>
        </p:nvGrpSpPr>
        <p:grpSpPr>
          <a:xfrm>
            <a:off x="5073363" y="1434595"/>
            <a:ext cx="2953735" cy="2757629"/>
            <a:chOff x="4222826" y="1434593"/>
            <a:chExt cx="2953735" cy="2757629"/>
          </a:xfrm>
        </p:grpSpPr>
        <p:sp>
          <p:nvSpPr>
            <p:cNvPr id="36" name="TextBox 35"/>
            <p:cNvSpPr txBox="1"/>
            <p:nvPr/>
          </p:nvSpPr>
          <p:spPr>
            <a:xfrm>
              <a:off x="6533708" y="2231664"/>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N</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nvGrpSpPr>
            <p:cNvPr id="7" name="组合 6"/>
            <p:cNvGrpSpPr/>
            <p:nvPr/>
          </p:nvGrpSpPr>
          <p:grpSpPr>
            <a:xfrm>
              <a:off x="4222826" y="1434593"/>
              <a:ext cx="2953735" cy="2757629"/>
              <a:chOff x="5228082" y="1413937"/>
              <a:chExt cx="2953735" cy="2757629"/>
            </a:xfrm>
          </p:grpSpPr>
          <p:sp>
            <p:nvSpPr>
              <p:cNvPr id="37" name="TextBox 36"/>
              <p:cNvSpPr txBox="1"/>
              <p:nvPr/>
            </p:nvSpPr>
            <p:spPr>
              <a:xfrm>
                <a:off x="5228082" y="3732985"/>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83250" y="1640603"/>
                <a:ext cx="2685386" cy="2341167"/>
              </a:xfrm>
              <a:prstGeom prst="rect">
                <a:avLst/>
              </a:prstGeom>
            </p:spPr>
          </p:pic>
          <p:sp>
            <p:nvSpPr>
              <p:cNvPr id="21" name="TextBox 20"/>
              <p:cNvSpPr txBox="1"/>
              <p:nvPr/>
            </p:nvSpPr>
            <p:spPr>
              <a:xfrm>
                <a:off x="6811077" y="3752884"/>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8" name="TextBox 37"/>
              <p:cNvSpPr txBox="1"/>
              <p:nvPr/>
            </p:nvSpPr>
            <p:spPr>
              <a:xfrm>
                <a:off x="7925336" y="3162715"/>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9" name="TextBox 38"/>
              <p:cNvSpPr txBox="1"/>
              <p:nvPr/>
            </p:nvSpPr>
            <p:spPr>
              <a:xfrm>
                <a:off x="6215690" y="3074224"/>
                <a:ext cx="26930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0" name="TextBox 39"/>
              <p:cNvSpPr txBox="1"/>
              <p:nvPr/>
            </p:nvSpPr>
            <p:spPr>
              <a:xfrm>
                <a:off x="6932905" y="143459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1" name="TextBox 40"/>
              <p:cNvSpPr txBox="1"/>
              <p:nvPr/>
            </p:nvSpPr>
            <p:spPr>
              <a:xfrm>
                <a:off x="6040632" y="3791975"/>
                <a:ext cx="29495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M</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6" name="直接连接符 5"/>
              <p:cNvCxnSpPr/>
              <p:nvPr/>
            </p:nvCxnSpPr>
            <p:spPr>
              <a:xfrm flipV="1">
                <a:off x="6585155" y="1463773"/>
                <a:ext cx="953809" cy="605294"/>
              </a:xfrm>
              <a:prstGeom prst="line">
                <a:avLst/>
              </a:prstGeom>
              <a:noFill/>
              <a:ln w="28575"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42" name="TextBox 41"/>
              <p:cNvSpPr txBox="1"/>
              <p:nvPr/>
            </p:nvSpPr>
            <p:spPr>
              <a:xfrm>
                <a:off x="7418738" y="1413937"/>
                <a:ext cx="166712"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l</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pSp>
      <p:grpSp>
        <p:nvGrpSpPr>
          <p:cNvPr id="16" name="组合 15"/>
          <p:cNvGrpSpPr/>
          <p:nvPr/>
        </p:nvGrpSpPr>
        <p:grpSpPr>
          <a:xfrm>
            <a:off x="816840" y="2916017"/>
            <a:ext cx="3487920" cy="1167682"/>
            <a:chOff x="2907223" y="3326887"/>
            <a:chExt cx="4335578" cy="582238"/>
          </a:xfrm>
        </p:grpSpPr>
        <p:sp>
          <p:nvSpPr>
            <p:cNvPr id="17" name="对话气泡: 椭圆形 56"/>
            <p:cNvSpPr/>
            <p:nvPr/>
          </p:nvSpPr>
          <p:spPr>
            <a:xfrm>
              <a:off x="2907223" y="3326887"/>
              <a:ext cx="4335578" cy="582238"/>
            </a:xfrm>
            <a:prstGeom prst="wedgeEllipseCallout">
              <a:avLst>
                <a:gd name="adj1" fmla="val 24353"/>
                <a:gd name="adj2" fmla="val -77479"/>
              </a:avLst>
            </a:prstGeom>
            <a:noFill/>
            <a:ln w="12700" cap="flat">
              <a:solidFill>
                <a:srgbClr val="F8F8F8"/>
              </a:solid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18" name="文本框 57"/>
            <p:cNvSpPr txBox="1"/>
            <p:nvPr/>
          </p:nvSpPr>
          <p:spPr>
            <a:xfrm>
              <a:off x="3382094" y="3383717"/>
              <a:ext cx="3347812" cy="51155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zh-CN" altLang="en-US"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如何在</a:t>
              </a:r>
              <a:r>
                <a:rPr lang="zh-CN" altLang="zh-CN"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平面</a:t>
              </a:r>
              <a:r>
                <a:rPr lang="en-US" altLang="zh-CN" sz="2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zh-CN"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内得到一条直线</a:t>
              </a:r>
              <a:r>
                <a:rPr lang="zh-CN" altLang="en-US"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zh-CN"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使得这条直线与直线</a:t>
              </a:r>
              <a:r>
                <a:rPr lang="en-US" altLang="zh-CN" sz="20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MN</a:t>
              </a:r>
              <a:r>
                <a:rPr lang="zh-CN" altLang="zh-CN"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平行</a:t>
              </a:r>
              <a:r>
                <a:rPr lang="zh-CN" altLang="en-US" sz="20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2000" b="0" i="0" u="none" strike="noStrike" cap="none" spc="0" normalizeH="0" baseline="0" dirty="0">
                <a:ln>
                  <a:noFill/>
                </a:ln>
                <a:solidFill>
                  <a:srgbClr val="F8F8F8">
                    <a:alpha val="80000"/>
                  </a:srgbClr>
                </a:solidFill>
                <a:effectLst/>
                <a:uFillTx/>
                <a:latin typeface="黑体" panose="02010609060101010101" pitchFamily="49" charset="-122"/>
                <a:ea typeface="黑体" panose="02010609060101010101" pitchFamily="49" charset="-122"/>
                <a:sym typeface="Hoefler Text"/>
              </a:endParaRPr>
            </a:p>
          </p:txBody>
        </p:sp>
      </p:grpSp>
      <p:grpSp>
        <p:nvGrpSpPr>
          <p:cNvPr id="19" name="组合 18"/>
          <p:cNvGrpSpPr/>
          <p:nvPr/>
        </p:nvGrpSpPr>
        <p:grpSpPr>
          <a:xfrm>
            <a:off x="1754883" y="2349413"/>
            <a:ext cx="2159381" cy="390942"/>
            <a:chOff x="4139574" y="2608921"/>
            <a:chExt cx="2159381" cy="390942"/>
          </a:xfrm>
        </p:grpSpPr>
        <p:sp>
          <p:nvSpPr>
            <p:cNvPr id="20" name="文本框 2"/>
            <p:cNvSpPr txBox="1"/>
            <p:nvPr/>
          </p:nvSpPr>
          <p:spPr>
            <a:xfrm>
              <a:off x="4139574" y="2608921"/>
              <a:ext cx="1218650" cy="390942"/>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a:t>
              </a:r>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a:t>
              </a: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平行</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22" name="直接箭头连接符 21"/>
            <p:cNvCxnSpPr/>
            <p:nvPr/>
          </p:nvCxnSpPr>
          <p:spPr>
            <a:xfrm>
              <a:off x="5388058" y="2810306"/>
              <a:ext cx="910897" cy="5692"/>
            </a:xfrm>
            <a:prstGeom prst="straightConnector1">
              <a:avLst/>
            </a:prstGeom>
            <a:noFill/>
            <a:ln w="19050" cap="flat">
              <a:solidFill>
                <a:srgbClr val="FFFF00"/>
              </a:solidFill>
              <a:prstDash val="solid"/>
              <a:miter lim="400000"/>
              <a:tailEnd type="triangle"/>
            </a:ln>
          </p:spPr>
          <p:style>
            <a:lnRef idx="0">
              <a:scrgbClr r="0" g="0" b="0"/>
            </a:lnRef>
            <a:fillRef idx="0">
              <a:scrgbClr r="0" g="0" b="0"/>
            </a:fillRef>
            <a:effectRef idx="0">
              <a:scrgbClr r="0" g="0" b="0"/>
            </a:effectRef>
            <a:fontRef idx="none"/>
          </p:style>
        </p:cxnSp>
      </p:grpSp>
      <p:grpSp>
        <p:nvGrpSpPr>
          <p:cNvPr id="23" name="组合 22"/>
          <p:cNvGrpSpPr/>
          <p:nvPr/>
        </p:nvGrpSpPr>
        <p:grpSpPr>
          <a:xfrm>
            <a:off x="4806510" y="2928125"/>
            <a:ext cx="761280" cy="497625"/>
            <a:chOff x="1065587" y="3208665"/>
            <a:chExt cx="838333" cy="573901"/>
          </a:xfrm>
        </p:grpSpPr>
        <p:sp>
          <p:nvSpPr>
            <p:cNvPr id="24" name="思想气泡: 云 79"/>
            <p:cNvSpPr/>
            <p:nvPr/>
          </p:nvSpPr>
          <p:spPr>
            <a:xfrm rot="386351">
              <a:off x="1065587" y="3208665"/>
              <a:ext cx="838333" cy="573901"/>
            </a:xfrm>
            <a:prstGeom prst="cloudCallout">
              <a:avLst>
                <a:gd name="adj1" fmla="val -65839"/>
                <a:gd name="adj2" fmla="val -79663"/>
              </a:avLst>
            </a:prstGeom>
            <a:blipFill rotWithShape="1">
              <a:blip r:embed="rId2"/>
              <a:srcRect/>
              <a:tile tx="0" ty="0" sx="100000" sy="100000" flip="none" algn="tl"/>
            </a:blip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endParaRPr kumimoji="0" lang="zh-CN" altLang="en-US" sz="4400" b="0" i="0" u="none" strike="noStrike" cap="none" spc="0" normalizeH="0" baseline="0" dirty="0">
                <a:ln>
                  <a:noFill/>
                </a:ln>
                <a:solidFill>
                  <a:srgbClr val="F3F1DF"/>
                </a:solidFill>
                <a:effectLst/>
                <a:uFillTx/>
                <a:latin typeface="+mn-lt"/>
                <a:ea typeface="+mn-ea"/>
                <a:cs typeface="+mn-cs"/>
                <a:sym typeface="Helvetica Neue"/>
              </a:endParaRPr>
            </a:p>
          </p:txBody>
        </p:sp>
        <p:sp>
          <p:nvSpPr>
            <p:cNvPr id="25" name="文本框 80"/>
            <p:cNvSpPr txBox="1"/>
            <p:nvPr/>
          </p:nvSpPr>
          <p:spPr>
            <a:xfrm>
              <a:off x="1075368" y="3282323"/>
              <a:ext cx="803938"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000" i="0" dirty="0">
                  <a:solidFill>
                    <a:srgbClr val="FFFFFF">
                      <a:alpha val="80000"/>
                    </a:srgbClr>
                  </a:solidFill>
                  <a:effectLst/>
                  <a:latin typeface="黑体" panose="02010609060101010101" pitchFamily="49" charset="-122"/>
                  <a:ea typeface="黑体" panose="02010609060101010101" pitchFamily="49" charset="-122"/>
                </a:rPr>
                <a:t>要</a:t>
              </a:r>
              <a:r>
                <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rPr>
                <a:t>证</a:t>
              </a:r>
              <a:endParaRPr kumimoji="0" lang="zh-CN" altLang="en-US" sz="2000" b="0" i="0" u="none" strike="noStrike" cap="none" spc="0" normalizeH="0" baseline="0" dirty="0">
                <a:ln>
                  <a:noFill/>
                </a:ln>
                <a:solidFill>
                  <a:srgbClr val="FFFFFF">
                    <a:alpha val="80000"/>
                  </a:srgbClr>
                </a:solidFill>
                <a:effectLst/>
                <a:uFillTx/>
                <a:latin typeface="黑体" panose="02010609060101010101" pitchFamily="49" charset="-122"/>
                <a:ea typeface="黑体" panose="02010609060101010101" pitchFamily="49" charset="-122"/>
                <a:sym typeface="Hoefler Text"/>
              </a:endParaRPr>
            </a:p>
          </p:txBody>
        </p:sp>
      </p:grpSp>
      <p:sp>
        <p:nvSpPr>
          <p:cNvPr id="26" name="文本框 3"/>
          <p:cNvSpPr txBox="1"/>
          <p:nvPr/>
        </p:nvSpPr>
        <p:spPr>
          <a:xfrm>
            <a:off x="3976961" y="2344005"/>
            <a:ext cx="1210189" cy="379558"/>
          </a:xfrm>
          <a:prstGeom prst="rect">
            <a:avLst/>
          </a:prstGeom>
          <a:noFill/>
          <a:ln w="6350">
            <a:solidFill>
              <a:srgbClr val="FFFF00"/>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r>
              <a:rPr lang="zh-CN" altLang="en-US"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线</a:t>
            </a:r>
            <a:r>
              <a:rPr lang="zh-CN" alt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面</a:t>
            </a:r>
            <a:r>
              <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平行</a:t>
            </a:r>
            <a:endParaRPr lang="zh-CN" sz="2000" i="0" kern="10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7" name="TextBox 26"/>
          <p:cNvSpPr txBox="1"/>
          <p:nvPr/>
        </p:nvSpPr>
        <p:spPr>
          <a:xfrm>
            <a:off x="816840" y="2214292"/>
            <a:ext cx="1025922"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zh-CN" altLang="en-US" sz="2400" i="0" dirty="0">
                <a:solidFill>
                  <a:srgbClr val="FFFF00"/>
                </a:solidFill>
                <a:effectLst/>
                <a:latin typeface="黑体" panose="02010609060101010101" pitchFamily="49" charset="-122"/>
                <a:ea typeface="黑体" panose="02010609060101010101" pitchFamily="49" charset="-122"/>
              </a:rPr>
              <a:t>分析</a:t>
            </a:r>
            <a:r>
              <a:rPr kumimoji="0" lang="zh-CN" altLang="en-US" sz="2400" b="0" i="0" u="none" strike="noStrike" cap="none" spc="0" normalizeH="0" baseline="0" dirty="0">
                <a:ln>
                  <a:noFill/>
                </a:ln>
                <a:solidFill>
                  <a:srgbClr val="FFFF00"/>
                </a:solidFill>
                <a:effectLst/>
                <a:uFillTx/>
                <a:latin typeface="黑体" panose="02010609060101010101" pitchFamily="49" charset="-122"/>
                <a:ea typeface="黑体" panose="02010609060101010101" pitchFamily="49" charset="-122"/>
                <a:sym typeface="Hoefler Text"/>
              </a:rPr>
              <a:t>：</a:t>
            </a:r>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3481" y="651875"/>
            <a:ext cx="7399655" cy="4705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a:r>
              <a:rPr lang="zh-CN" altLang="en-US" sz="2400" i="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例题</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MN</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APD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是否平行？试证明你的结论</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endParaRPr lang="zh-CN" altLang="zh-CN" sz="2400" i="0" dirty="0">
              <a:solidFill>
                <a:srgbClr val="FFFFFF"/>
              </a:solidFill>
              <a:effectLst/>
              <a:latin typeface="黑体" panose="02010609060101010101" pitchFamily="49" charset="-122"/>
              <a:ea typeface="黑体" panose="02010609060101010101" pitchFamily="49" charset="-122"/>
            </a:endParaRPr>
          </a:p>
        </p:txBody>
      </p:sp>
      <p:sp>
        <p:nvSpPr>
          <p:cNvPr id="27" name="TextBox 26"/>
          <p:cNvSpPr txBox="1"/>
          <p:nvPr/>
        </p:nvSpPr>
        <p:spPr>
          <a:xfrm>
            <a:off x="848005" y="1029595"/>
            <a:ext cx="5384487" cy="334450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825500">
              <a:lnSpc>
                <a:spcPts val="3200"/>
              </a:lnSpc>
            </a:pPr>
            <a:r>
              <a:rPr lang="zh-CN" altLang="en-US" sz="2400" i="0" dirty="0">
                <a:solidFill>
                  <a:srgbClr val="FFFF00"/>
                </a:solidFill>
                <a:effectLst/>
                <a:latin typeface="黑体" panose="02010609060101010101" pitchFamily="49" charset="-122"/>
                <a:ea typeface="黑体" panose="02010609060101010101" pitchFamily="49" charset="-122"/>
              </a:rPr>
              <a:t>解</a:t>
            </a:r>
            <a:r>
              <a:rPr kumimoji="0" lang="zh-CN" altLang="en-US" sz="2400" b="0" i="0" u="none" strike="noStrike" cap="none" spc="0" normalizeH="0" baseline="0" dirty="0" smtClean="0">
                <a:ln>
                  <a:noFill/>
                </a:ln>
                <a:solidFill>
                  <a:srgbClr val="FFFF00"/>
                </a:solidFill>
                <a:effectLst/>
                <a:uFillTx/>
                <a:latin typeface="黑体" panose="02010609060101010101" pitchFamily="49" charset="-122"/>
                <a:ea typeface="黑体" panose="02010609060101010101" pitchFamily="49" charset="-122"/>
                <a:sym typeface="Hoefler Text"/>
              </a:rPr>
              <a:t>：</a:t>
            </a:r>
            <a:r>
              <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rPr>
              <a:t>平行</a:t>
            </a:r>
            <a:r>
              <a:rPr kumimoji="0" lang="zh-CN" altLang="en-US" sz="2400" b="0" i="0" u="none" strike="noStrike" cap="none" spc="0" normalizeH="0" baseline="0" dirty="0" smtClean="0">
                <a:ln>
                  <a:noFill/>
                </a:ln>
                <a:solidFill>
                  <a:srgbClr val="FFFFFF"/>
                </a:solidFill>
                <a:effectLst/>
                <a:uFillTx/>
                <a:latin typeface="黑体" panose="02010609060101010101" pitchFamily="49" charset="-122"/>
                <a:ea typeface="黑体" panose="02010609060101010101" pitchFamily="49" charset="-122"/>
                <a:sym typeface="Hoefler Text"/>
              </a:rPr>
              <a:t>．证明如下：</a:t>
            </a:r>
            <a:endParaRPr kumimoji="0" lang="en-US" altLang="zh-CN" sz="2400" b="0" i="0" u="none" strike="noStrike" cap="none" spc="0" normalizeH="0" baseline="0" dirty="0" smtClean="0">
              <a:ln>
                <a:noFill/>
              </a:ln>
              <a:solidFill>
                <a:srgbClr val="FFFFFF"/>
              </a:solidFill>
              <a:effectLst/>
              <a:uFillTx/>
              <a:latin typeface="黑体" panose="02010609060101010101" pitchFamily="49" charset="-122"/>
              <a:ea typeface="黑体" panose="02010609060101010101" pitchFamily="49" charset="-122"/>
              <a:sym typeface="Hoefler Text"/>
            </a:endParaRPr>
          </a:p>
          <a:p>
            <a:pPr algn="l" defTabSz="825500">
              <a:lnSpc>
                <a:spcPts val="3200"/>
              </a:lnSpc>
            </a:pPr>
            <a:r>
              <a:rPr lang="zh-CN" altLang="en-US" sz="2400" i="0" dirty="0" smtClean="0">
                <a:solidFill>
                  <a:srgbClr val="FFFFFF"/>
                </a:solidFill>
                <a:effectLst/>
                <a:latin typeface="黑体" panose="02010609060101010101" pitchFamily="49" charset="-122"/>
                <a:ea typeface="黑体" panose="02010609060101010101" pitchFamily="49" charset="-122"/>
              </a:rPr>
              <a:t>取</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E</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825500">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AE</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NE</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．可证</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NE</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AM</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且</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NE=AM</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825500">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四边形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AMNE</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为平行四边形．</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825500">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MN</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AE</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kumimoji="0" lang="zh-CN" altLang="en-US" sz="2400" b="0" i="0" u="none" strike="noStrike" cap="none" spc="0" normalizeH="0" baseline="0" dirty="0" smtClean="0">
                <a:ln>
                  <a:noFill/>
                </a:ln>
                <a:solidFill>
                  <a:srgbClr val="FFFFFF"/>
                </a:solidFill>
                <a:effectLst/>
                <a:uFillTx/>
                <a:latin typeface="Times New Roman" panose="02020603050405020304" pitchFamily="18" charset="0"/>
                <a:ea typeface="黑体" panose="02010609060101010101" pitchFamily="49" charset="-122"/>
                <a:cs typeface="Times New Roman" panose="02020603050405020304" pitchFamily="18" charset="0"/>
                <a:sym typeface="Hoefler Text"/>
              </a:rPr>
              <a:t>又 </a:t>
            </a:r>
            <a:r>
              <a:rPr lang="zh-CN" altLang="en-US" sz="2400" i="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dirty="0" smtClean="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MN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AE   </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a:lnSpc>
                <a:spcPts val="3200"/>
              </a:lnSpc>
            </a:pP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 </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MN</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PAD</a:t>
            </a:r>
            <a:r>
              <a:rPr lang="zh-CN" altLang="en-US"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l" defTabSz="825500"/>
            <a:endParaRPr kumimoji="0" lang="zh-CN" altLang="en-US" sz="2400" b="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grpSp>
        <p:nvGrpSpPr>
          <p:cNvPr id="15" name="组合 14"/>
          <p:cNvGrpSpPr/>
          <p:nvPr/>
        </p:nvGrpSpPr>
        <p:grpSpPr>
          <a:xfrm>
            <a:off x="5070559" y="1435218"/>
            <a:ext cx="2953735" cy="2757629"/>
            <a:chOff x="5073363" y="1434595"/>
            <a:chExt cx="2953735" cy="2757629"/>
          </a:xfrm>
        </p:grpSpPr>
        <p:grpSp>
          <p:nvGrpSpPr>
            <p:cNvPr id="8" name="组合 7"/>
            <p:cNvGrpSpPr/>
            <p:nvPr/>
          </p:nvGrpSpPr>
          <p:grpSpPr>
            <a:xfrm>
              <a:off x="5073363" y="1434595"/>
              <a:ext cx="2953735" cy="2757629"/>
              <a:chOff x="4222826" y="1434593"/>
              <a:chExt cx="2953735" cy="2757629"/>
            </a:xfrm>
          </p:grpSpPr>
          <p:sp>
            <p:nvSpPr>
              <p:cNvPr id="36" name="TextBox 35"/>
              <p:cNvSpPr txBox="1"/>
              <p:nvPr/>
            </p:nvSpPr>
            <p:spPr>
              <a:xfrm>
                <a:off x="6533708" y="2231664"/>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N</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nvGrpSpPr>
              <p:cNvPr id="7" name="组合 6"/>
              <p:cNvGrpSpPr/>
              <p:nvPr/>
            </p:nvGrpSpPr>
            <p:grpSpPr>
              <a:xfrm>
                <a:off x="4222826" y="1434593"/>
                <a:ext cx="2953735" cy="2757629"/>
                <a:chOff x="5228082" y="1413937"/>
                <a:chExt cx="2953735" cy="2757629"/>
              </a:xfrm>
            </p:grpSpPr>
            <p:sp>
              <p:nvSpPr>
                <p:cNvPr id="37" name="TextBox 36"/>
                <p:cNvSpPr txBox="1"/>
                <p:nvPr/>
              </p:nvSpPr>
              <p:spPr>
                <a:xfrm>
                  <a:off x="5228082" y="3732985"/>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83250" y="1640603"/>
                  <a:ext cx="2685386" cy="2341167"/>
                </a:xfrm>
                <a:prstGeom prst="rect">
                  <a:avLst/>
                </a:prstGeom>
              </p:spPr>
            </p:pic>
            <p:sp>
              <p:nvSpPr>
                <p:cNvPr id="21" name="TextBox 20"/>
                <p:cNvSpPr txBox="1"/>
                <p:nvPr/>
              </p:nvSpPr>
              <p:spPr>
                <a:xfrm>
                  <a:off x="6811077" y="3752884"/>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8" name="TextBox 37"/>
                <p:cNvSpPr txBox="1"/>
                <p:nvPr/>
              </p:nvSpPr>
              <p:spPr>
                <a:xfrm>
                  <a:off x="7925336" y="3162715"/>
                  <a:ext cx="256481"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9" name="TextBox 38"/>
                <p:cNvSpPr txBox="1"/>
                <p:nvPr/>
              </p:nvSpPr>
              <p:spPr>
                <a:xfrm>
                  <a:off x="6215690" y="3074224"/>
                  <a:ext cx="26930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0" name="TextBox 39"/>
                <p:cNvSpPr txBox="1"/>
                <p:nvPr/>
              </p:nvSpPr>
              <p:spPr>
                <a:xfrm>
                  <a:off x="6932905" y="1434593"/>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P</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41" name="TextBox 40"/>
                <p:cNvSpPr txBox="1"/>
                <p:nvPr/>
              </p:nvSpPr>
              <p:spPr>
                <a:xfrm>
                  <a:off x="6040632" y="3791975"/>
                  <a:ext cx="29495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M</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6" name="直接连接符 5"/>
                <p:cNvCxnSpPr/>
                <p:nvPr/>
              </p:nvCxnSpPr>
              <p:spPr>
                <a:xfrm flipV="1">
                  <a:off x="6585155" y="1463773"/>
                  <a:ext cx="953809" cy="605294"/>
                </a:xfrm>
                <a:prstGeom prst="line">
                  <a:avLst/>
                </a:prstGeom>
                <a:noFill/>
                <a:ln w="28575" cap="flat">
                  <a:solidFill>
                    <a:srgbClr val="FFFFFF"/>
                  </a:solidFill>
                  <a:prstDash val="solid"/>
                  <a:miter lim="400000"/>
                </a:ln>
              </p:spPr>
              <p:style>
                <a:lnRef idx="0">
                  <a:scrgbClr r="0" g="0" b="0"/>
                </a:lnRef>
                <a:fillRef idx="0">
                  <a:scrgbClr r="0" g="0" b="0"/>
                </a:fillRef>
                <a:effectRef idx="0">
                  <a:scrgbClr r="0" g="0" b="0"/>
                </a:effectRef>
                <a:fontRef idx="none"/>
              </p:style>
            </p:cxnSp>
            <p:sp>
              <p:nvSpPr>
                <p:cNvPr id="42" name="TextBox 41"/>
                <p:cNvSpPr txBox="1"/>
                <p:nvPr/>
              </p:nvSpPr>
              <p:spPr>
                <a:xfrm>
                  <a:off x="7418738" y="1413937"/>
                  <a:ext cx="166712"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l</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pSp>
        <p:cxnSp>
          <p:nvCxnSpPr>
            <p:cNvPr id="11" name="直接连接符 10"/>
            <p:cNvCxnSpPr/>
            <p:nvPr/>
          </p:nvCxnSpPr>
          <p:spPr>
            <a:xfrm flipV="1">
              <a:off x="5387604" y="2499852"/>
              <a:ext cx="1254006" cy="1360325"/>
            </a:xfrm>
            <a:prstGeom prst="line">
              <a:avLst/>
            </a:prstGeom>
            <a:noFill/>
            <a:ln w="28575" cap="flat">
              <a:solidFill>
                <a:srgbClr val="FFFF00"/>
              </a:solidFill>
              <a:prstDash val="dash"/>
              <a:miter lim="400000"/>
            </a:ln>
          </p:spPr>
          <p:style>
            <a:lnRef idx="0">
              <a:scrgbClr r="0" g="0" b="0"/>
            </a:lnRef>
            <a:fillRef idx="0">
              <a:scrgbClr r="0" g="0" b="0"/>
            </a:fillRef>
            <a:effectRef idx="0">
              <a:scrgbClr r="0" g="0" b="0"/>
            </a:effectRef>
            <a:fontRef idx="none"/>
          </p:style>
        </p:cxnSp>
        <p:cxnSp>
          <p:nvCxnSpPr>
            <p:cNvPr id="13" name="直接连接符 12"/>
            <p:cNvCxnSpPr/>
            <p:nvPr/>
          </p:nvCxnSpPr>
          <p:spPr>
            <a:xfrm>
              <a:off x="6641610" y="2514600"/>
              <a:ext cx="691017" cy="0"/>
            </a:xfrm>
            <a:prstGeom prst="line">
              <a:avLst/>
            </a:prstGeom>
            <a:noFill/>
            <a:ln w="28575" cap="flat">
              <a:solidFill>
                <a:srgbClr val="FFFFFF"/>
              </a:solidFill>
              <a:prstDash val="dash"/>
              <a:miter lim="400000"/>
            </a:ln>
          </p:spPr>
          <p:style>
            <a:lnRef idx="0">
              <a:scrgbClr r="0" g="0" b="0"/>
            </a:lnRef>
            <a:fillRef idx="0">
              <a:scrgbClr r="0" g="0" b="0"/>
            </a:fillRef>
            <a:effectRef idx="0">
              <a:scrgbClr r="0" g="0" b="0"/>
            </a:effectRef>
            <a:fontRef idx="none"/>
          </p:style>
        </p:cxnSp>
        <p:sp>
          <p:nvSpPr>
            <p:cNvPr id="34" name="TextBox 33"/>
            <p:cNvSpPr txBox="1"/>
            <p:nvPr/>
          </p:nvSpPr>
          <p:spPr>
            <a:xfrm>
              <a:off x="6419900" y="2258536"/>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graphicFrame>
        <p:nvGraphicFramePr>
          <p:cNvPr id="29" name="对象 28"/>
          <p:cNvGraphicFramePr>
            <a:graphicFrameLocks noChangeAspect="1"/>
          </p:cNvGraphicFramePr>
          <p:nvPr/>
        </p:nvGraphicFramePr>
        <p:xfrm>
          <a:off x="1778205" y="3165226"/>
          <a:ext cx="282575" cy="312738"/>
        </p:xfrm>
        <a:graphic>
          <a:graphicData uri="http://schemas.openxmlformats.org/presentationml/2006/ole">
            <mc:AlternateContent xmlns:mc="http://schemas.openxmlformats.org/markup-compatibility/2006">
              <mc:Choice xmlns:v="urn:schemas-microsoft-com:vml" Requires="v">
                <p:oleObj spid="_x0000_s594188" name="Equation" r:id="rId2" imgW="152400" imgH="152400" progId="Equation.DSMT4">
                  <p:embed/>
                </p:oleObj>
              </mc:Choice>
              <mc:Fallback>
                <p:oleObj name="Equation" r:id="rId2" imgW="152400" imgH="152400" progId="Equation.DSMT4">
                  <p:embed/>
                  <p:pic>
                    <p:nvPicPr>
                      <p:cNvPr id="0" name="对象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205" y="3165226"/>
                        <a:ext cx="2825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对象 29"/>
          <p:cNvGraphicFramePr>
            <a:graphicFrameLocks noChangeAspect="1"/>
          </p:cNvGraphicFramePr>
          <p:nvPr/>
        </p:nvGraphicFramePr>
        <p:xfrm>
          <a:off x="3886327" y="3199995"/>
          <a:ext cx="294099" cy="271619"/>
        </p:xfrm>
        <a:graphic>
          <a:graphicData uri="http://schemas.openxmlformats.org/presentationml/2006/ole">
            <mc:AlternateContent xmlns:mc="http://schemas.openxmlformats.org/markup-compatibility/2006">
              <mc:Choice xmlns:v="urn:schemas-microsoft-com:vml" Requires="v">
                <p:oleObj spid="_x0000_s594189" name="Equation" r:id="rId4" imgW="3657600" imgH="3048000" progId="Equation.DSMT4">
                  <p:embed/>
                </p:oleObj>
              </mc:Choice>
              <mc:Fallback>
                <p:oleObj name="Equation" r:id="rId4" imgW="3657600" imgH="3048000" progId="Equation.DSMT4">
                  <p:embed/>
                  <p:pic>
                    <p:nvPicPr>
                      <p:cNvPr id="0" name="对象 4"/>
                      <p:cNvPicPr>
                        <a:picLocks noChangeAspect="1" noChangeArrowheads="1"/>
                      </p:cNvPicPr>
                      <p:nvPr/>
                    </p:nvPicPr>
                    <p:blipFill>
                      <a:blip r:embed="rId5"/>
                      <a:srcRect/>
                      <a:stretch>
                        <a:fillRect/>
                      </a:stretch>
                    </p:blipFill>
                    <p:spPr bwMode="auto">
                      <a:xfrm>
                        <a:off x="3886327" y="3199995"/>
                        <a:ext cx="294099" cy="271619"/>
                      </a:xfrm>
                      <a:prstGeom prst="rect">
                        <a:avLst/>
                      </a:prstGeom>
                      <a:noFill/>
                      <a:ln>
                        <a:noFill/>
                      </a:ln>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9156" y="1023570"/>
            <a:ext cx="6919610" cy="1846659"/>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eaLnBrk="1" hangingPunct="1">
              <a:lnSpc>
                <a:spcPts val="3400"/>
              </a:lnSpc>
            </a:pPr>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在直线与平面的位置关系中</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平行是一种非常重要的关系</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它不仅应用广泛</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而且是学习平面与平面平行的基础</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本节课主要研究直线与平面平行的判定与性质</a:t>
            </a:r>
            <a:r>
              <a:rPr lang="zh-CN" altLang="en-US" sz="2400" i="0" dirty="0">
                <a:solidFill>
                  <a:srgbClr val="FFFFFF"/>
                </a:solidFill>
                <a:effectLst/>
                <a:latin typeface="黑体" panose="02010609060101010101" pitchFamily="49" charset="-122"/>
                <a:ea typeface="黑体" panose="02010609060101010101" pitchFamily="49" charset="-122"/>
              </a:rPr>
              <a:t>．</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4465" y="843620"/>
            <a:ext cx="8657303" cy="913070"/>
          </a:xfrm>
          <a:prstGeom prst="rect">
            <a:avLst/>
          </a:prstGeom>
        </p:spPr>
        <p:txBody>
          <a:bodyPr wrap="square">
            <a:spAutoFit/>
          </a:bodyPr>
          <a:lstStyle/>
          <a:p>
            <a:pPr indent="631825" algn="l">
              <a:lnSpc>
                <a:spcPts val="3200"/>
              </a:lnSpc>
            </a:pPr>
            <a:r>
              <a:rPr lang="zh-CN" altLang="en-US" sz="2400" i="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小结：</a:t>
            </a:r>
            <a:r>
              <a:rPr lang="zh-CN"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我们</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本节课学习了空间中直线与平面平行的判定</a:t>
            </a:r>
            <a:endPar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indent="631825" algn="l">
              <a:lnSpc>
                <a:spcPts val="3200"/>
              </a:lnSpc>
            </a:pP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定理和性质定理，大家思考：</a:t>
            </a:r>
            <a:endParaRPr lang="zh-CN" altLang="zh-CN" sz="18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p:cNvSpPr/>
          <p:nvPr/>
        </p:nvSpPr>
        <p:spPr>
          <a:xfrm>
            <a:off x="324465" y="1727529"/>
            <a:ext cx="8741083" cy="2143125"/>
          </a:xfrm>
          <a:prstGeom prst="rect">
            <a:avLst/>
          </a:prstGeom>
        </p:spPr>
        <p:txBody>
          <a:bodyPr wrap="square">
            <a:spAutoFit/>
          </a:bodyPr>
          <a:lstStyle/>
          <a:p>
            <a:pPr indent="631825" algn="l">
              <a:lnSpc>
                <a:spcPts val="3200"/>
              </a:lnSpc>
            </a:pP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你能用三种数学语言表达</a:t>
            </a:r>
            <a:r>
              <a:rPr lang="zh-CN" altLang="en-US" sz="2400" i="0" dirty="0">
                <a:solidFill>
                  <a:srgbClr val="FFFFFF"/>
                </a:solidFill>
                <a:effectLst/>
                <a:latin typeface="黑体" panose="02010609060101010101" pitchFamily="49" charset="-122"/>
                <a:ea typeface="黑体" panose="02010609060101010101" pitchFamily="49" charset="-122"/>
              </a:rPr>
              <a:t>直线与平面平行的判定定理</a:t>
            </a:r>
            <a:endParaRPr lang="en-US" altLang="zh-CN" sz="2400" i="0" dirty="0">
              <a:solidFill>
                <a:srgbClr val="FFFFFF"/>
              </a:solidFill>
              <a:effectLst/>
              <a:latin typeface="黑体" panose="02010609060101010101" pitchFamily="49" charset="-122"/>
              <a:ea typeface="黑体" panose="02010609060101010101" pitchFamily="49" charset="-122"/>
            </a:endParaRPr>
          </a:p>
          <a:p>
            <a:pPr indent="631825" algn="l">
              <a:lnSpc>
                <a:spcPts val="3200"/>
              </a:lnSpc>
            </a:pPr>
            <a:r>
              <a:rPr lang="zh-CN" altLang="en-US" sz="2400" i="0" dirty="0">
                <a:solidFill>
                  <a:srgbClr val="FFFFFF"/>
                </a:solidFill>
                <a:effectLst/>
                <a:latin typeface="黑体" panose="02010609060101010101" pitchFamily="49" charset="-122"/>
                <a:ea typeface="黑体" panose="02010609060101010101" pitchFamily="49" charset="-122"/>
              </a:rPr>
              <a:t>和性质定理吗？</a:t>
            </a:r>
            <a:endParaRPr lang="zh-CN" altLang="en-US" sz="2400" i="0" dirty="0">
              <a:solidFill>
                <a:srgbClr val="FFFFFF"/>
              </a:solidFill>
              <a:effectLst/>
              <a:latin typeface="黑体" panose="02010609060101010101" pitchFamily="49" charset="-122"/>
              <a:ea typeface="黑体" panose="02010609060101010101" pitchFamily="49" charset="-122"/>
            </a:endParaRPr>
          </a:p>
          <a:p>
            <a:pPr indent="631825" algn="l">
              <a:lnSpc>
                <a:spcPts val="3200"/>
              </a:lnSpc>
            </a:pP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你又学会了哪些</a:t>
            </a:r>
            <a:r>
              <a:rPr lang="zh-CN" altLang="en-US" sz="2400" i="0" dirty="0">
                <a:solidFill>
                  <a:srgbClr val="FFFFFF"/>
                </a:solidFill>
                <a:effectLst/>
                <a:latin typeface="黑体" panose="02010609060101010101" pitchFamily="49" charset="-122"/>
                <a:ea typeface="黑体" panose="02010609060101010101" pitchFamily="49" charset="-122"/>
              </a:rPr>
              <a:t>证明线线平行，线面平行的方法？</a:t>
            </a:r>
            <a:endPar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indent="631825" algn="l">
              <a:lnSpc>
                <a:spcPts val="3200"/>
              </a:lnSpc>
            </a:pP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en-US" altLang="zh-CN" sz="2400" i="0" dirty="0">
                <a:solidFill>
                  <a:srgbClr val="FFFF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运用定理解决问题的关键是什么？</a:t>
            </a:r>
            <a:endParaRPr lang="en-US" altLang="zh-CN"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a:p>
            <a:pPr indent="631825" algn="l">
              <a:lnSpc>
                <a:spcPts val="3200"/>
              </a:lnSpc>
            </a:pP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r>
              <a:rPr lang="en-US" altLang="zh-CN" sz="24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4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处理立体几何问题时常用的基本思想方法是什么？</a:t>
            </a:r>
            <a:endParaRPr lang="zh-CN" altLang="zh-CN" sz="18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65648" y="1112741"/>
            <a:ext cx="6305173" cy="1234994"/>
            <a:chOff x="1767356" y="1392010"/>
            <a:chExt cx="6305173" cy="1234994"/>
          </a:xfrm>
        </p:grpSpPr>
        <p:grpSp>
          <p:nvGrpSpPr>
            <p:cNvPr id="4" name="组合 3"/>
            <p:cNvGrpSpPr/>
            <p:nvPr/>
          </p:nvGrpSpPr>
          <p:grpSpPr>
            <a:xfrm>
              <a:off x="2461722" y="1752590"/>
              <a:ext cx="4652886" cy="292973"/>
              <a:chOff x="2461722" y="1752590"/>
              <a:chExt cx="4652886" cy="292973"/>
            </a:xfrm>
          </p:grpSpPr>
          <p:cxnSp>
            <p:nvCxnSpPr>
              <p:cNvPr id="22" name="直接连接符 21"/>
              <p:cNvCxnSpPr/>
              <p:nvPr/>
            </p:nvCxnSpPr>
            <p:spPr>
              <a:xfrm flipV="1">
                <a:off x="7114608" y="1752590"/>
                <a:ext cx="0" cy="29297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461722" y="1752590"/>
                <a:ext cx="464862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767356" y="1392010"/>
              <a:ext cx="6305173" cy="1234994"/>
              <a:chOff x="1767356" y="1392010"/>
              <a:chExt cx="6305173" cy="1234994"/>
            </a:xfrm>
          </p:grpSpPr>
          <p:grpSp>
            <p:nvGrpSpPr>
              <p:cNvPr id="6" name="组合 5"/>
              <p:cNvGrpSpPr/>
              <p:nvPr/>
            </p:nvGrpSpPr>
            <p:grpSpPr>
              <a:xfrm>
                <a:off x="1767356" y="1392010"/>
                <a:ext cx="6305173" cy="1006031"/>
                <a:chOff x="541355" y="-60287"/>
                <a:chExt cx="4664839" cy="897127"/>
              </a:xfrm>
            </p:grpSpPr>
            <p:sp>
              <p:nvSpPr>
                <p:cNvPr id="10" name="文本框 25"/>
                <p:cNvSpPr txBox="1"/>
                <p:nvPr/>
              </p:nvSpPr>
              <p:spPr>
                <a:xfrm>
                  <a:off x="2435732" y="-60287"/>
                  <a:ext cx="1065308" cy="301451"/>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1" name="文本框 19"/>
                <p:cNvSpPr txBox="1"/>
                <p:nvPr/>
              </p:nvSpPr>
              <p:spPr>
                <a:xfrm>
                  <a:off x="1504113" y="313320"/>
                  <a:ext cx="897443" cy="35242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（判定）</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文本框 1"/>
                <p:cNvSpPr txBox="1"/>
                <p:nvPr/>
              </p:nvSpPr>
              <p:spPr>
                <a:xfrm>
                  <a:off x="541355" y="502418"/>
                  <a:ext cx="914728"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线线平行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3" name="文本框 2"/>
                <p:cNvSpPr txBox="1"/>
                <p:nvPr/>
              </p:nvSpPr>
              <p:spPr>
                <a:xfrm>
                  <a:off x="2401556" y="522515"/>
                  <a:ext cx="901610"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线面平行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文本框 3"/>
                <p:cNvSpPr txBox="1"/>
                <p:nvPr/>
              </p:nvSpPr>
              <p:spPr>
                <a:xfrm>
                  <a:off x="4310844" y="522515"/>
                  <a:ext cx="895350"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面面平行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nvGrpSpPr>
                <p:cNvPr id="15" name="组合 14"/>
                <p:cNvGrpSpPr/>
                <p:nvPr/>
              </p:nvGrpSpPr>
              <p:grpSpPr>
                <a:xfrm>
                  <a:off x="1504113" y="628860"/>
                  <a:ext cx="876300" cy="69215"/>
                  <a:chOff x="5625" y="13019"/>
                  <a:chExt cx="1380" cy="109"/>
                </a:xfrm>
              </p:grpSpPr>
              <p:cxnSp>
                <p:nvCxnSpPr>
                  <p:cNvPr id="20" name="直接箭头连接符 19"/>
                  <p:cNvCxnSpPr/>
                  <p:nvPr/>
                </p:nvCxnSpPr>
                <p:spPr>
                  <a:xfrm flipV="1">
                    <a:off x="5652" y="13019"/>
                    <a:ext cx="1353" cy="4"/>
                  </a:xfrm>
                  <a:prstGeom prst="straightConnector1">
                    <a:avLst/>
                  </a:prstGeom>
                  <a:ln w="12700">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5625" y="13128"/>
                    <a:ext cx="1380" cy="0"/>
                  </a:xfrm>
                  <a:prstGeom prst="straightConnector1">
                    <a:avLst/>
                  </a:prstGeom>
                  <a:ln w="15875">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405784" y="618811"/>
                  <a:ext cx="876300" cy="69215"/>
                  <a:chOff x="5898" y="13019"/>
                  <a:chExt cx="1380" cy="109"/>
                </a:xfrm>
              </p:grpSpPr>
              <p:cxnSp>
                <p:nvCxnSpPr>
                  <p:cNvPr id="18" name="直接箭头连接符 17"/>
                  <p:cNvCxnSpPr/>
                  <p:nvPr/>
                </p:nvCxnSpPr>
                <p:spPr>
                  <a:xfrm>
                    <a:off x="5898" y="13019"/>
                    <a:ext cx="1380" cy="0"/>
                  </a:xfrm>
                  <a:prstGeom prst="straightConnector1">
                    <a:avLst/>
                  </a:prstGeom>
                  <a:ln w="15875">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898" y="13128"/>
                    <a:ext cx="1380" cy="0"/>
                  </a:xfrm>
                  <a:prstGeom prst="straightConnector1">
                    <a:avLst/>
                  </a:prstGeom>
                  <a:ln w="12700">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grpSp>
            <p:cxnSp>
              <p:nvCxnSpPr>
                <p:cNvPr id="17" name="直接箭头连接符 16"/>
                <p:cNvCxnSpPr/>
                <p:nvPr/>
              </p:nvCxnSpPr>
              <p:spPr>
                <a:xfrm>
                  <a:off x="1056966" y="257210"/>
                  <a:ext cx="1" cy="242204"/>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7" name="文本框 19"/>
              <p:cNvSpPr txBox="1"/>
              <p:nvPr/>
            </p:nvSpPr>
            <p:spPr>
              <a:xfrm>
                <a:off x="3050928" y="2207929"/>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（性质）</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19"/>
              <p:cNvSpPr txBox="1"/>
              <p:nvPr/>
            </p:nvSpPr>
            <p:spPr>
              <a:xfrm>
                <a:off x="5649322" y="2231798"/>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9" name="文本框 19"/>
              <p:cNvSpPr txBox="1"/>
              <p:nvPr/>
            </p:nvSpPr>
            <p:spPr>
              <a:xfrm>
                <a:off x="5639027" y="1804058"/>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grpSp>
      <p:sp>
        <p:nvSpPr>
          <p:cNvPr id="24" name="矩形 23"/>
          <p:cNvSpPr/>
          <p:nvPr/>
        </p:nvSpPr>
        <p:spPr>
          <a:xfrm>
            <a:off x="1288445" y="608422"/>
            <a:ext cx="5211684" cy="523220"/>
          </a:xfrm>
          <a:prstGeom prst="rect">
            <a:avLst/>
          </a:prstGeom>
        </p:spPr>
        <p:txBody>
          <a:bodyPr wrap="none">
            <a:spAutoFit/>
          </a:bodyPr>
          <a:lstStyle/>
          <a:p>
            <a:r>
              <a:rPr lang="zh-CN" altLang="en-US" sz="2800" i="0" dirty="0">
                <a:solidFill>
                  <a:srgbClr val="FFFF00">
                    <a:alpha val="80000"/>
                  </a:srgbClr>
                </a:solidFill>
                <a:effectLst/>
                <a:latin typeface="黑体" panose="02010609060101010101" pitchFamily="49" charset="-122"/>
                <a:ea typeface="黑体" panose="02010609060101010101" pitchFamily="49" charset="-122"/>
              </a:rPr>
              <a:t>空间直线、平面间的平行关系：</a:t>
            </a:r>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cxnSp>
        <p:nvCxnSpPr>
          <p:cNvPr id="25" name="直接箭头连接符 24"/>
          <p:cNvCxnSpPr/>
          <p:nvPr/>
        </p:nvCxnSpPr>
        <p:spPr>
          <a:xfrm>
            <a:off x="627359" y="1963502"/>
            <a:ext cx="638289" cy="0"/>
          </a:xfrm>
          <a:prstGeom prst="straightConnector1">
            <a:avLst/>
          </a:prstGeom>
          <a:ln>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sp>
        <p:nvSpPr>
          <p:cNvPr id="26" name="文本框 18"/>
          <p:cNvSpPr txBox="1"/>
          <p:nvPr/>
        </p:nvSpPr>
        <p:spPr>
          <a:xfrm>
            <a:off x="680179" y="2573939"/>
            <a:ext cx="7731871" cy="395917"/>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r>
              <a:rPr lang="zh-CN" altLang="zh-CN" sz="2400" i="0" dirty="0">
                <a:solidFill>
                  <a:srgbClr val="FFFFFF"/>
                </a:solidFill>
                <a:effectLst/>
                <a:latin typeface="黑体" panose="02010609060101010101" pitchFamily="49" charset="-122"/>
                <a:ea typeface="黑体" panose="02010609060101010101" pitchFamily="49" charset="-122"/>
              </a:rPr>
              <a:t>平行线的定义以及平面几何中判定两直线平行的定理</a:t>
            </a:r>
            <a:endParaRPr lang="zh-CN" sz="24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7" name="文本框 20"/>
          <p:cNvSpPr txBox="1"/>
          <p:nvPr/>
        </p:nvSpPr>
        <p:spPr>
          <a:xfrm>
            <a:off x="680179" y="3074388"/>
            <a:ext cx="1911984" cy="54446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r>
              <a:rPr lang="zh-CN" altLang="en-US" sz="2400" i="0" dirty="0">
                <a:solidFill>
                  <a:srgbClr val="FFFFFF"/>
                </a:solidFill>
                <a:effectLst/>
                <a:latin typeface="黑体" panose="02010609060101010101" pitchFamily="49" charset="-122"/>
                <a:ea typeface="黑体" panose="02010609060101010101" pitchFamily="49" charset="-122"/>
              </a:rPr>
              <a:t>基本事实</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4</a:t>
            </a:r>
            <a:endParaRPr lang="zh-CN"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endParaRPr>
          </a:p>
          <a:p>
            <a:pPr algn="just">
              <a:spcAft>
                <a:spcPts val="0"/>
              </a:spcAft>
            </a:pPr>
            <a:endParaRPr lang="zh-CN" sz="28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65648" y="1112741"/>
            <a:ext cx="6305173" cy="1234994"/>
            <a:chOff x="1767356" y="1392010"/>
            <a:chExt cx="6305173" cy="1234994"/>
          </a:xfrm>
        </p:grpSpPr>
        <p:grpSp>
          <p:nvGrpSpPr>
            <p:cNvPr id="4" name="组合 3"/>
            <p:cNvGrpSpPr/>
            <p:nvPr/>
          </p:nvGrpSpPr>
          <p:grpSpPr>
            <a:xfrm>
              <a:off x="2461722" y="1752590"/>
              <a:ext cx="4652886" cy="292973"/>
              <a:chOff x="2461722" y="1752590"/>
              <a:chExt cx="4652886" cy="292973"/>
            </a:xfrm>
          </p:grpSpPr>
          <p:cxnSp>
            <p:nvCxnSpPr>
              <p:cNvPr id="22" name="直接连接符 21"/>
              <p:cNvCxnSpPr/>
              <p:nvPr/>
            </p:nvCxnSpPr>
            <p:spPr>
              <a:xfrm flipV="1">
                <a:off x="7114608" y="1752590"/>
                <a:ext cx="0" cy="29297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461722" y="1752590"/>
                <a:ext cx="464862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767356" y="1392010"/>
              <a:ext cx="6305173" cy="1234994"/>
              <a:chOff x="1767356" y="1392010"/>
              <a:chExt cx="6305173" cy="1234994"/>
            </a:xfrm>
          </p:grpSpPr>
          <p:grpSp>
            <p:nvGrpSpPr>
              <p:cNvPr id="6" name="组合 5"/>
              <p:cNvGrpSpPr/>
              <p:nvPr/>
            </p:nvGrpSpPr>
            <p:grpSpPr>
              <a:xfrm>
                <a:off x="1767356" y="1392010"/>
                <a:ext cx="6305173" cy="1006031"/>
                <a:chOff x="541355" y="-60287"/>
                <a:chExt cx="4664839" cy="897127"/>
              </a:xfrm>
            </p:grpSpPr>
            <p:sp>
              <p:nvSpPr>
                <p:cNvPr id="10" name="文本框 25"/>
                <p:cNvSpPr txBox="1"/>
                <p:nvPr/>
              </p:nvSpPr>
              <p:spPr>
                <a:xfrm>
                  <a:off x="2435732" y="-60287"/>
                  <a:ext cx="1065308" cy="301451"/>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1" name="文本框 19"/>
                <p:cNvSpPr txBox="1"/>
                <p:nvPr/>
              </p:nvSpPr>
              <p:spPr>
                <a:xfrm>
                  <a:off x="1504113" y="313320"/>
                  <a:ext cx="897443" cy="35242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（判定）</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文本框 1"/>
                <p:cNvSpPr txBox="1"/>
                <p:nvPr/>
              </p:nvSpPr>
              <p:spPr>
                <a:xfrm>
                  <a:off x="541355" y="502418"/>
                  <a:ext cx="914728"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线线平行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3" name="文本框 2"/>
                <p:cNvSpPr txBox="1"/>
                <p:nvPr/>
              </p:nvSpPr>
              <p:spPr>
                <a:xfrm>
                  <a:off x="2401556" y="522515"/>
                  <a:ext cx="901610"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线面平行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文本框 3"/>
                <p:cNvSpPr txBox="1"/>
                <p:nvPr/>
              </p:nvSpPr>
              <p:spPr>
                <a:xfrm>
                  <a:off x="4310844" y="522515"/>
                  <a:ext cx="895350"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面面平行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nvGrpSpPr>
                <p:cNvPr id="15" name="组合 14"/>
                <p:cNvGrpSpPr/>
                <p:nvPr/>
              </p:nvGrpSpPr>
              <p:grpSpPr>
                <a:xfrm>
                  <a:off x="1504113" y="628860"/>
                  <a:ext cx="876300" cy="69215"/>
                  <a:chOff x="5625" y="13019"/>
                  <a:chExt cx="1380" cy="109"/>
                </a:xfrm>
              </p:grpSpPr>
              <p:cxnSp>
                <p:nvCxnSpPr>
                  <p:cNvPr id="20" name="直接箭头连接符 19"/>
                  <p:cNvCxnSpPr/>
                  <p:nvPr/>
                </p:nvCxnSpPr>
                <p:spPr>
                  <a:xfrm flipV="1">
                    <a:off x="5652" y="13019"/>
                    <a:ext cx="1353" cy="4"/>
                  </a:xfrm>
                  <a:prstGeom prst="straightConnector1">
                    <a:avLst/>
                  </a:prstGeom>
                  <a:ln w="12700">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5625" y="13128"/>
                    <a:ext cx="1380" cy="0"/>
                  </a:xfrm>
                  <a:prstGeom prst="straightConnector1">
                    <a:avLst/>
                  </a:prstGeom>
                  <a:ln w="15875">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405784" y="618811"/>
                  <a:ext cx="876300" cy="69215"/>
                  <a:chOff x="5898" y="13019"/>
                  <a:chExt cx="1380" cy="109"/>
                </a:xfrm>
              </p:grpSpPr>
              <p:cxnSp>
                <p:nvCxnSpPr>
                  <p:cNvPr id="18" name="直接箭头连接符 17"/>
                  <p:cNvCxnSpPr/>
                  <p:nvPr/>
                </p:nvCxnSpPr>
                <p:spPr>
                  <a:xfrm>
                    <a:off x="5898" y="13019"/>
                    <a:ext cx="1380" cy="0"/>
                  </a:xfrm>
                  <a:prstGeom prst="straightConnector1">
                    <a:avLst/>
                  </a:prstGeom>
                  <a:ln w="15875">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898" y="13128"/>
                    <a:ext cx="1380" cy="0"/>
                  </a:xfrm>
                  <a:prstGeom prst="straightConnector1">
                    <a:avLst/>
                  </a:prstGeom>
                  <a:ln w="12700">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grpSp>
          </p:grpSp>
          <p:sp>
            <p:nvSpPr>
              <p:cNvPr id="7" name="文本框 19"/>
              <p:cNvSpPr txBox="1"/>
              <p:nvPr/>
            </p:nvSpPr>
            <p:spPr>
              <a:xfrm>
                <a:off x="3050928" y="2207929"/>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（性质）</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19"/>
              <p:cNvSpPr txBox="1"/>
              <p:nvPr/>
            </p:nvSpPr>
            <p:spPr>
              <a:xfrm>
                <a:off x="5649322" y="2231798"/>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9" name="文本框 19"/>
              <p:cNvSpPr txBox="1"/>
              <p:nvPr/>
            </p:nvSpPr>
            <p:spPr>
              <a:xfrm>
                <a:off x="5639027" y="1804058"/>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grpSp>
      <p:sp>
        <p:nvSpPr>
          <p:cNvPr id="24" name="矩形 23"/>
          <p:cNvSpPr/>
          <p:nvPr/>
        </p:nvSpPr>
        <p:spPr>
          <a:xfrm>
            <a:off x="1288445" y="608422"/>
            <a:ext cx="5211684" cy="523220"/>
          </a:xfrm>
          <a:prstGeom prst="rect">
            <a:avLst/>
          </a:prstGeom>
        </p:spPr>
        <p:txBody>
          <a:bodyPr wrap="none">
            <a:spAutoFit/>
          </a:bodyPr>
          <a:lstStyle/>
          <a:p>
            <a:r>
              <a:rPr lang="zh-CN" altLang="en-US" sz="2800" i="0" dirty="0">
                <a:solidFill>
                  <a:srgbClr val="FFFF00">
                    <a:alpha val="80000"/>
                  </a:srgbClr>
                </a:solidFill>
                <a:effectLst/>
                <a:latin typeface="黑体" panose="02010609060101010101" pitchFamily="49" charset="-122"/>
                <a:ea typeface="黑体" panose="02010609060101010101" pitchFamily="49" charset="-122"/>
              </a:rPr>
              <a:t>空间直线、平面间的平行关系：</a:t>
            </a:r>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cxnSp>
        <p:nvCxnSpPr>
          <p:cNvPr id="25" name="直接箭头连接符 24"/>
          <p:cNvCxnSpPr/>
          <p:nvPr/>
        </p:nvCxnSpPr>
        <p:spPr>
          <a:xfrm>
            <a:off x="627359" y="1963502"/>
            <a:ext cx="638289" cy="0"/>
          </a:xfrm>
          <a:prstGeom prst="straightConnector1">
            <a:avLst/>
          </a:prstGeom>
          <a:ln>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sp>
        <p:nvSpPr>
          <p:cNvPr id="28" name="文本框 19"/>
          <p:cNvSpPr txBox="1"/>
          <p:nvPr/>
        </p:nvSpPr>
        <p:spPr>
          <a:xfrm>
            <a:off x="2197886" y="2318672"/>
            <a:ext cx="4523015"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直线与平面平行的判定定理</a:t>
            </a:r>
            <a:endParaRPr lang="zh-CN" sz="24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29" name="对象 28"/>
          <p:cNvGraphicFramePr>
            <a:graphicFrameLocks noChangeAspect="1"/>
          </p:cNvGraphicFramePr>
          <p:nvPr/>
        </p:nvGraphicFramePr>
        <p:xfrm>
          <a:off x="2581275" y="2863850"/>
          <a:ext cx="3441700" cy="368300"/>
        </p:xfrm>
        <a:graphic>
          <a:graphicData uri="http://schemas.openxmlformats.org/presentationml/2006/ole">
            <mc:AlternateContent xmlns:mc="http://schemas.openxmlformats.org/markup-compatibility/2006">
              <mc:Choice xmlns:v="urn:schemas-microsoft-com:vml" Requires="v">
                <p:oleObj spid="_x0000_s591007" name="Equation" r:id="rId1" imgW="42672000" imgH="4572000" progId="Equation.DSMT4">
                  <p:embed/>
                </p:oleObj>
              </mc:Choice>
              <mc:Fallback>
                <p:oleObj name="Equation" r:id="rId1" imgW="42672000" imgH="4572000" progId="Equation.DSMT4">
                  <p:embed/>
                  <p:pic>
                    <p:nvPicPr>
                      <p:cNvPr id="0" name="图片 590957"/>
                      <p:cNvPicPr/>
                      <p:nvPr/>
                    </p:nvPicPr>
                    <p:blipFill>
                      <a:blip r:embed="rId2"/>
                      <a:stretch>
                        <a:fillRect/>
                      </a:stretch>
                    </p:blipFill>
                    <p:spPr>
                      <a:xfrm>
                        <a:off x="2581275" y="2863850"/>
                        <a:ext cx="3441700" cy="368300"/>
                      </a:xfrm>
                      <a:prstGeom prst="rect">
                        <a:avLst/>
                      </a:prstGeom>
                    </p:spPr>
                  </p:pic>
                </p:oleObj>
              </mc:Fallback>
            </mc:AlternateContent>
          </a:graphicData>
        </a:graphic>
      </p:graphicFrame>
      <p:grpSp>
        <p:nvGrpSpPr>
          <p:cNvPr id="30" name="组合 29"/>
          <p:cNvGrpSpPr/>
          <p:nvPr/>
        </p:nvGrpSpPr>
        <p:grpSpPr>
          <a:xfrm>
            <a:off x="2703494" y="3168178"/>
            <a:ext cx="2715447" cy="1292064"/>
            <a:chOff x="3186055" y="3086119"/>
            <a:chExt cx="2715447" cy="1292064"/>
          </a:xfrm>
        </p:grpSpPr>
        <p:sp>
          <p:nvSpPr>
            <p:cNvPr id="31" name="平行四边形 30"/>
            <p:cNvSpPr/>
            <p:nvPr/>
          </p:nvSpPr>
          <p:spPr>
            <a:xfrm>
              <a:off x="3396427" y="3668473"/>
              <a:ext cx="2505075" cy="647700"/>
            </a:xfrm>
            <a:prstGeom prst="parallelogram">
              <a:avLst>
                <a:gd name="adj" fmla="val 116176"/>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cxnSp>
          <p:nvCxnSpPr>
            <p:cNvPr id="32" name="直接连接符 31"/>
            <p:cNvCxnSpPr/>
            <p:nvPr/>
          </p:nvCxnSpPr>
          <p:spPr>
            <a:xfrm>
              <a:off x="4158427" y="3477973"/>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67927" y="3984703"/>
              <a:ext cx="140017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文本框 38"/>
            <p:cNvSpPr txBox="1"/>
            <p:nvPr/>
          </p:nvSpPr>
          <p:spPr>
            <a:xfrm>
              <a:off x="3186055" y="3967814"/>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5" name="文本框 39"/>
            <p:cNvSpPr txBox="1"/>
            <p:nvPr/>
          </p:nvSpPr>
          <p:spPr>
            <a:xfrm>
              <a:off x="4375975" y="3086119"/>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36" name="文本框 40"/>
            <p:cNvSpPr txBox="1"/>
            <p:nvPr/>
          </p:nvSpPr>
          <p:spPr>
            <a:xfrm>
              <a:off x="4220822" y="3598885"/>
              <a:ext cx="992244" cy="47192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b</a:t>
              </a:r>
              <a:endParaRPr kumimoji="0" lang="zh-CN" altLang="en-US" sz="24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cxnSp>
        <p:nvCxnSpPr>
          <p:cNvPr id="38" name="直接箭头连接符 37"/>
          <p:cNvCxnSpPr/>
          <p:nvPr/>
        </p:nvCxnSpPr>
        <p:spPr>
          <a:xfrm>
            <a:off x="1962567" y="1468780"/>
            <a:ext cx="1" cy="27160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65648" y="1112741"/>
            <a:ext cx="6305173" cy="1234994"/>
            <a:chOff x="1767356" y="1392010"/>
            <a:chExt cx="6305173" cy="1234994"/>
          </a:xfrm>
        </p:grpSpPr>
        <p:grpSp>
          <p:nvGrpSpPr>
            <p:cNvPr id="4" name="组合 3"/>
            <p:cNvGrpSpPr/>
            <p:nvPr/>
          </p:nvGrpSpPr>
          <p:grpSpPr>
            <a:xfrm>
              <a:off x="2461722" y="1752590"/>
              <a:ext cx="4652886" cy="292973"/>
              <a:chOff x="2461722" y="1752590"/>
              <a:chExt cx="4652886" cy="292973"/>
            </a:xfrm>
          </p:grpSpPr>
          <p:cxnSp>
            <p:nvCxnSpPr>
              <p:cNvPr id="22" name="直接连接符 21"/>
              <p:cNvCxnSpPr/>
              <p:nvPr/>
            </p:nvCxnSpPr>
            <p:spPr>
              <a:xfrm flipV="1">
                <a:off x="7114608" y="1752590"/>
                <a:ext cx="0" cy="292973"/>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461722" y="1752590"/>
                <a:ext cx="464862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767356" y="1392010"/>
              <a:ext cx="6305173" cy="1234994"/>
              <a:chOff x="1767356" y="1392010"/>
              <a:chExt cx="6305173" cy="1234994"/>
            </a:xfrm>
          </p:grpSpPr>
          <p:grpSp>
            <p:nvGrpSpPr>
              <p:cNvPr id="6" name="组合 5"/>
              <p:cNvGrpSpPr/>
              <p:nvPr/>
            </p:nvGrpSpPr>
            <p:grpSpPr>
              <a:xfrm>
                <a:off x="1767356" y="1392010"/>
                <a:ext cx="6305173" cy="1006031"/>
                <a:chOff x="541355" y="-60287"/>
                <a:chExt cx="4664839" cy="897127"/>
              </a:xfrm>
            </p:grpSpPr>
            <p:sp>
              <p:nvSpPr>
                <p:cNvPr id="10" name="文本框 25"/>
                <p:cNvSpPr txBox="1"/>
                <p:nvPr/>
              </p:nvSpPr>
              <p:spPr>
                <a:xfrm>
                  <a:off x="2435732" y="-60287"/>
                  <a:ext cx="1065308" cy="301451"/>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1" name="文本框 19"/>
                <p:cNvSpPr txBox="1"/>
                <p:nvPr/>
              </p:nvSpPr>
              <p:spPr>
                <a:xfrm>
                  <a:off x="1504113" y="313320"/>
                  <a:ext cx="897443" cy="352425"/>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（判定）</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2" name="文本框 1"/>
                <p:cNvSpPr txBox="1"/>
                <p:nvPr/>
              </p:nvSpPr>
              <p:spPr>
                <a:xfrm>
                  <a:off x="541355" y="502418"/>
                  <a:ext cx="914728"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线线平行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3" name="文本框 2"/>
                <p:cNvSpPr txBox="1"/>
                <p:nvPr/>
              </p:nvSpPr>
              <p:spPr>
                <a:xfrm>
                  <a:off x="2401556" y="522515"/>
                  <a:ext cx="901610"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线面平行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 name="文本框 3"/>
                <p:cNvSpPr txBox="1"/>
                <p:nvPr/>
              </p:nvSpPr>
              <p:spPr>
                <a:xfrm>
                  <a:off x="4310844" y="522515"/>
                  <a:ext cx="895350" cy="314325"/>
                </a:xfrm>
                <a:prstGeom prst="rect">
                  <a:avLst/>
                </a:prstGeom>
                <a:noFill/>
                <a:ln w="6350">
                  <a:solidFill>
                    <a:srgbClr val="FFFFFF"/>
                  </a:solid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ctr">
                    <a:spcAft>
                      <a:spcPts val="0"/>
                    </a:spcAft>
                  </a:pPr>
                  <a:r>
                    <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面面平行</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nvGrpSpPr>
                <p:cNvPr id="15" name="组合 14"/>
                <p:cNvGrpSpPr/>
                <p:nvPr/>
              </p:nvGrpSpPr>
              <p:grpSpPr>
                <a:xfrm>
                  <a:off x="1504113" y="628860"/>
                  <a:ext cx="876300" cy="69215"/>
                  <a:chOff x="5625" y="13019"/>
                  <a:chExt cx="1380" cy="109"/>
                </a:xfrm>
              </p:grpSpPr>
              <p:cxnSp>
                <p:nvCxnSpPr>
                  <p:cNvPr id="20" name="直接箭头连接符 19"/>
                  <p:cNvCxnSpPr/>
                  <p:nvPr/>
                </p:nvCxnSpPr>
                <p:spPr>
                  <a:xfrm flipV="1">
                    <a:off x="5652" y="13019"/>
                    <a:ext cx="1353" cy="4"/>
                  </a:xfrm>
                  <a:prstGeom prst="straightConnector1">
                    <a:avLst/>
                  </a:prstGeom>
                  <a:ln w="12700">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a:off x="5625" y="13128"/>
                    <a:ext cx="1380" cy="0"/>
                  </a:xfrm>
                  <a:prstGeom prst="straightConnector1">
                    <a:avLst/>
                  </a:prstGeom>
                  <a:ln w="15875">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3405784" y="618811"/>
                  <a:ext cx="876300" cy="69215"/>
                  <a:chOff x="5898" y="13019"/>
                  <a:chExt cx="1380" cy="109"/>
                </a:xfrm>
              </p:grpSpPr>
              <p:cxnSp>
                <p:nvCxnSpPr>
                  <p:cNvPr id="18" name="直接箭头连接符 17"/>
                  <p:cNvCxnSpPr/>
                  <p:nvPr/>
                </p:nvCxnSpPr>
                <p:spPr>
                  <a:xfrm>
                    <a:off x="5898" y="13019"/>
                    <a:ext cx="1380" cy="0"/>
                  </a:xfrm>
                  <a:prstGeom prst="straightConnector1">
                    <a:avLst/>
                  </a:prstGeom>
                  <a:ln w="15875">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5898" y="13128"/>
                    <a:ext cx="1380" cy="0"/>
                  </a:xfrm>
                  <a:prstGeom prst="straightConnector1">
                    <a:avLst/>
                  </a:prstGeom>
                  <a:ln w="12700">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grpSp>
          </p:grpSp>
          <p:sp>
            <p:nvSpPr>
              <p:cNvPr id="7" name="文本框 19"/>
              <p:cNvSpPr txBox="1"/>
              <p:nvPr/>
            </p:nvSpPr>
            <p:spPr>
              <a:xfrm>
                <a:off x="3050928" y="2207929"/>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（性质）</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8" name="文本框 19"/>
              <p:cNvSpPr txBox="1"/>
              <p:nvPr/>
            </p:nvSpPr>
            <p:spPr>
              <a:xfrm>
                <a:off x="5649322" y="2231798"/>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9" name="文本框 19"/>
              <p:cNvSpPr txBox="1"/>
              <p:nvPr/>
            </p:nvSpPr>
            <p:spPr>
              <a:xfrm>
                <a:off x="5639027" y="1804058"/>
                <a:ext cx="1213018"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spcAft>
                    <a:spcPts val="0"/>
                  </a:spcAft>
                </a:pPr>
                <a:r>
                  <a:rPr lang="zh-CN" altLang="en-US"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20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grpSp>
      </p:grpSp>
      <p:sp>
        <p:nvSpPr>
          <p:cNvPr id="24" name="矩形 23"/>
          <p:cNvSpPr/>
          <p:nvPr/>
        </p:nvSpPr>
        <p:spPr>
          <a:xfrm>
            <a:off x="1288445" y="608422"/>
            <a:ext cx="5211684" cy="523220"/>
          </a:xfrm>
          <a:prstGeom prst="rect">
            <a:avLst/>
          </a:prstGeom>
        </p:spPr>
        <p:txBody>
          <a:bodyPr wrap="none">
            <a:spAutoFit/>
          </a:bodyPr>
          <a:lstStyle/>
          <a:p>
            <a:r>
              <a:rPr lang="zh-CN" altLang="en-US" sz="2800" i="0" dirty="0">
                <a:solidFill>
                  <a:srgbClr val="FFFF00">
                    <a:alpha val="80000"/>
                  </a:srgbClr>
                </a:solidFill>
                <a:effectLst/>
                <a:latin typeface="黑体" panose="02010609060101010101" pitchFamily="49" charset="-122"/>
                <a:ea typeface="黑体" panose="02010609060101010101" pitchFamily="49" charset="-122"/>
              </a:rPr>
              <a:t>空间直线、平面间的平行关系：</a:t>
            </a:r>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cxnSp>
        <p:nvCxnSpPr>
          <p:cNvPr id="25" name="直接箭头连接符 24"/>
          <p:cNvCxnSpPr/>
          <p:nvPr/>
        </p:nvCxnSpPr>
        <p:spPr>
          <a:xfrm>
            <a:off x="627359" y="1963502"/>
            <a:ext cx="638289" cy="0"/>
          </a:xfrm>
          <a:prstGeom prst="straightConnector1">
            <a:avLst/>
          </a:prstGeom>
          <a:ln>
            <a:solidFill>
              <a:srgbClr val="FFFFFF"/>
            </a:solidFill>
            <a:tailEnd type="arrow" w="sm" len="lg"/>
          </a:ln>
        </p:spPr>
        <p:style>
          <a:lnRef idx="1">
            <a:schemeClr val="accent1"/>
          </a:lnRef>
          <a:fillRef idx="0">
            <a:schemeClr val="accent1"/>
          </a:fillRef>
          <a:effectRef idx="0">
            <a:schemeClr val="accent1"/>
          </a:effectRef>
          <a:fontRef idx="minor">
            <a:schemeClr val="tx1"/>
          </a:fontRef>
        </p:style>
      </p:cxnSp>
      <p:graphicFrame>
        <p:nvGraphicFramePr>
          <p:cNvPr id="38" name="对象 37"/>
          <p:cNvGraphicFramePr>
            <a:graphicFrameLocks noChangeAspect="1"/>
          </p:cNvGraphicFramePr>
          <p:nvPr/>
        </p:nvGraphicFramePr>
        <p:xfrm>
          <a:off x="2253210" y="2824029"/>
          <a:ext cx="4377235" cy="384246"/>
        </p:xfrm>
        <a:graphic>
          <a:graphicData uri="http://schemas.openxmlformats.org/presentationml/2006/ole">
            <mc:AlternateContent xmlns:mc="http://schemas.openxmlformats.org/markup-compatibility/2006">
              <mc:Choice xmlns:v="urn:schemas-microsoft-com:vml" Requires="v">
                <p:oleObj spid="_x0000_s592031" name="Equation" r:id="rId1" imgW="48463200" imgH="4876800" progId="Equation.DSMT4">
                  <p:embed/>
                </p:oleObj>
              </mc:Choice>
              <mc:Fallback>
                <p:oleObj name="Equation" r:id="rId1" imgW="48463200" imgH="4876800" progId="Equation.DSMT4">
                  <p:embed/>
                  <p:pic>
                    <p:nvPicPr>
                      <p:cNvPr id="0" name="图片 591981"/>
                      <p:cNvPicPr/>
                      <p:nvPr/>
                    </p:nvPicPr>
                    <p:blipFill>
                      <a:blip r:embed="rId2"/>
                      <a:stretch>
                        <a:fillRect/>
                      </a:stretch>
                    </p:blipFill>
                    <p:spPr>
                      <a:xfrm>
                        <a:off x="2253210" y="2824029"/>
                        <a:ext cx="4377235" cy="384246"/>
                      </a:xfrm>
                      <a:prstGeom prst="rect">
                        <a:avLst/>
                      </a:prstGeom>
                    </p:spPr>
                  </p:pic>
                </p:oleObj>
              </mc:Fallback>
            </mc:AlternateContent>
          </a:graphicData>
        </a:graphic>
      </p:graphicFrame>
      <p:grpSp>
        <p:nvGrpSpPr>
          <p:cNvPr id="39" name="组合 38"/>
          <p:cNvGrpSpPr/>
          <p:nvPr/>
        </p:nvGrpSpPr>
        <p:grpSpPr>
          <a:xfrm>
            <a:off x="2508320" y="3191992"/>
            <a:ext cx="3187011" cy="1305737"/>
            <a:chOff x="2508320" y="3147748"/>
            <a:chExt cx="3187011" cy="1305737"/>
          </a:xfrm>
        </p:grpSpPr>
        <p:grpSp>
          <p:nvGrpSpPr>
            <p:cNvPr id="40" name="组合 39"/>
            <p:cNvGrpSpPr/>
            <p:nvPr/>
          </p:nvGrpSpPr>
          <p:grpSpPr>
            <a:xfrm>
              <a:off x="2508320" y="3147748"/>
              <a:ext cx="3187011" cy="1305737"/>
              <a:chOff x="2508320" y="3147748"/>
              <a:chExt cx="3187011" cy="1305737"/>
            </a:xfrm>
          </p:grpSpPr>
          <p:grpSp>
            <p:nvGrpSpPr>
              <p:cNvPr id="42" name="组合 41"/>
              <p:cNvGrpSpPr/>
              <p:nvPr/>
            </p:nvGrpSpPr>
            <p:grpSpPr>
              <a:xfrm>
                <a:off x="2508320" y="3213710"/>
                <a:ext cx="2954744" cy="1239775"/>
                <a:chOff x="2701958" y="3116890"/>
                <a:chExt cx="2954744" cy="1239775"/>
              </a:xfrm>
            </p:grpSpPr>
            <p:cxnSp>
              <p:nvCxnSpPr>
                <p:cNvPr id="44" name="直接连接符 43"/>
                <p:cNvCxnSpPr/>
                <p:nvPr/>
              </p:nvCxnSpPr>
              <p:spPr>
                <a:xfrm>
                  <a:off x="3348063" y="3962411"/>
                  <a:ext cx="189741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348064" y="3140537"/>
                  <a:ext cx="316226" cy="821874"/>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664290" y="3140537"/>
                  <a:ext cx="191171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5234275" y="3140537"/>
                  <a:ext cx="341727" cy="84196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933917" y="4283927"/>
                  <a:ext cx="193342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723281" y="3640896"/>
                  <a:ext cx="1933421" cy="0"/>
                </a:xfrm>
                <a:prstGeom prst="line">
                  <a:avLst/>
                </a:prstGeom>
                <a:ln w="19050">
                  <a:solidFill>
                    <a:srgbClr val="FFFFFF"/>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322562" y="3652953"/>
                  <a:ext cx="404751" cy="329554"/>
                </a:xfrm>
                <a:prstGeom prst="line">
                  <a:avLst/>
                </a:prstGeom>
                <a:ln w="19050">
                  <a:solidFill>
                    <a:srgbClr val="FFFFFF"/>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861736" y="3644915"/>
                  <a:ext cx="777290" cy="651069"/>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2929015" y="3934279"/>
                  <a:ext cx="451669" cy="351658"/>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3" name="文本框 40"/>
                <p:cNvSpPr txBox="1"/>
                <p:nvPr/>
              </p:nvSpPr>
              <p:spPr>
                <a:xfrm>
                  <a:off x="2701958" y="3946296"/>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α</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54" name="文本框 41"/>
                <p:cNvSpPr txBox="1"/>
                <p:nvPr/>
              </p:nvSpPr>
              <p:spPr>
                <a:xfrm>
                  <a:off x="3988700" y="3116890"/>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cxnSp>
              <p:nvCxnSpPr>
                <p:cNvPr id="55" name="直接连接符 54"/>
                <p:cNvCxnSpPr/>
                <p:nvPr/>
              </p:nvCxnSpPr>
              <p:spPr>
                <a:xfrm>
                  <a:off x="3675733" y="3469355"/>
                  <a:ext cx="164929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6" name="文本框 44"/>
                <p:cNvSpPr txBox="1"/>
                <p:nvPr/>
              </p:nvSpPr>
              <p:spPr>
                <a:xfrm>
                  <a:off x="3865821" y="3608144"/>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b</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
            <p:nvSpPr>
              <p:cNvPr id="43" name="文本框 43"/>
              <p:cNvSpPr txBox="1"/>
              <p:nvPr/>
            </p:nvSpPr>
            <p:spPr>
              <a:xfrm>
                <a:off x="4703087" y="3147748"/>
                <a:ext cx="992244" cy="41036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l-GR" altLang="zh-CN"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β</a:t>
                </a:r>
                <a:endParaRPr kumimoji="0" lang="zh-CN" altLang="en-US" sz="20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cxnSp>
          <p:nvCxnSpPr>
            <p:cNvPr id="41" name="直接连接符 40"/>
            <p:cNvCxnSpPr/>
            <p:nvPr/>
          </p:nvCxnSpPr>
          <p:spPr>
            <a:xfrm>
              <a:off x="5158264" y="3738830"/>
              <a:ext cx="304800" cy="0"/>
            </a:xfrm>
            <a:prstGeom prst="line">
              <a:avLst/>
            </a:prstGeom>
            <a:ln w="19050">
              <a:solidFill>
                <a:srgbClr val="FFFFFF"/>
              </a:solidFill>
            </a:ln>
          </p:spPr>
          <p:style>
            <a:lnRef idx="1">
              <a:schemeClr val="dk1"/>
            </a:lnRef>
            <a:fillRef idx="0">
              <a:schemeClr val="dk1"/>
            </a:fillRef>
            <a:effectRef idx="0">
              <a:schemeClr val="dk1"/>
            </a:effectRef>
            <a:fontRef idx="minor">
              <a:schemeClr val="tx1"/>
            </a:fontRef>
          </p:style>
        </p:cxnSp>
      </p:grpSp>
      <p:cxnSp>
        <p:nvCxnSpPr>
          <p:cNvPr id="57" name="直接箭头连接符 56"/>
          <p:cNvCxnSpPr/>
          <p:nvPr/>
        </p:nvCxnSpPr>
        <p:spPr>
          <a:xfrm>
            <a:off x="1962567" y="1468780"/>
            <a:ext cx="1" cy="27160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58" name="文本框 19"/>
          <p:cNvSpPr txBox="1"/>
          <p:nvPr/>
        </p:nvSpPr>
        <p:spPr>
          <a:xfrm>
            <a:off x="2197886" y="2318672"/>
            <a:ext cx="4523015" cy="395206"/>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just"/>
            <a:r>
              <a:rPr lang="en-US" altLang="zh-CN" sz="2400" i="0" dirty="0">
                <a:solidFill>
                  <a:srgbClr val="FFFFFF"/>
                </a:solidFill>
                <a:effectLst/>
                <a:latin typeface="黑体" panose="02010609060101010101" pitchFamily="49" charset="-122"/>
                <a:ea typeface="黑体" panose="02010609060101010101" pitchFamily="49" charset="-122"/>
              </a:rPr>
              <a:t> </a:t>
            </a:r>
            <a:r>
              <a:rPr lang="zh-CN" altLang="zh-CN" sz="2400" i="0" dirty="0">
                <a:solidFill>
                  <a:srgbClr val="FFFFFF"/>
                </a:solidFill>
                <a:effectLst/>
                <a:latin typeface="黑体" panose="02010609060101010101" pitchFamily="49" charset="-122"/>
                <a:ea typeface="黑体" panose="02010609060101010101" pitchFamily="49" charset="-122"/>
              </a:rPr>
              <a:t>直线与平面</a:t>
            </a:r>
            <a:r>
              <a:rPr lang="zh-CN" altLang="zh-CN" sz="2400" i="0" dirty="0" smtClean="0">
                <a:solidFill>
                  <a:srgbClr val="FFFFFF"/>
                </a:solidFill>
                <a:effectLst/>
                <a:latin typeface="黑体" panose="02010609060101010101" pitchFamily="49" charset="-122"/>
                <a:ea typeface="黑体" panose="02010609060101010101" pitchFamily="49" charset="-122"/>
              </a:rPr>
              <a:t>平行的</a:t>
            </a:r>
            <a:r>
              <a:rPr lang="zh-CN" altLang="en-US" sz="2400" i="0" dirty="0" smtClean="0">
                <a:solidFill>
                  <a:srgbClr val="FFFFFF"/>
                </a:solidFill>
                <a:effectLst/>
                <a:latin typeface="黑体" panose="02010609060101010101" pitchFamily="49" charset="-122"/>
                <a:ea typeface="黑体" panose="02010609060101010101" pitchFamily="49" charset="-122"/>
              </a:rPr>
              <a:t>性质</a:t>
            </a:r>
            <a:r>
              <a:rPr lang="zh-CN" altLang="zh-CN" sz="2400" i="0" dirty="0" smtClean="0">
                <a:solidFill>
                  <a:srgbClr val="FFFFFF"/>
                </a:solidFill>
                <a:effectLst/>
                <a:latin typeface="黑体" panose="02010609060101010101" pitchFamily="49" charset="-122"/>
                <a:ea typeface="黑体" panose="02010609060101010101" pitchFamily="49" charset="-122"/>
              </a:rPr>
              <a:t>定理</a:t>
            </a:r>
            <a:endParaRPr lang="zh-CN" sz="2400" i="0" kern="10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7478" y="862778"/>
            <a:ext cx="7358063" cy="2507225"/>
          </a:xfrm>
        </p:spPr>
        <p:txBody>
          <a:bodyPr>
            <a:noAutofit/>
          </a:bodyPr>
          <a:lstStyle/>
          <a:p>
            <a:pPr algn="l">
              <a:lnSpc>
                <a:spcPts val="3200"/>
              </a:lnSpc>
            </a:pPr>
            <a:r>
              <a:rPr lang="en-US" altLang="zh-CN" sz="2400" dirty="0">
                <a:solidFill>
                  <a:srgbClr val="FFFFFF"/>
                </a:solidFill>
                <a:effectLst/>
                <a:latin typeface="Times New Roman" panose="02020603050405020304" pitchFamily="18" charset="0"/>
                <a:cs typeface="Times New Roman" panose="02020603050405020304" pitchFamily="18" charset="0"/>
              </a:rPr>
              <a:t>1</a:t>
            </a:r>
            <a:r>
              <a:rPr lang="en-US" altLang="zh-CN" sz="2400" dirty="0">
                <a:solidFill>
                  <a:srgbClr val="FFFFFF"/>
                </a:solidFill>
                <a:effectLst/>
              </a:rPr>
              <a:t>.</a:t>
            </a:r>
            <a:r>
              <a:rPr lang="zh-CN" altLang="en-US" sz="2400" dirty="0">
                <a:solidFill>
                  <a:srgbClr val="FFFFFF"/>
                </a:solidFill>
                <a:effectLst/>
              </a:rPr>
              <a:t>如图在四面体</a:t>
            </a:r>
            <a:r>
              <a:rPr lang="en-US" altLang="zh-CN" sz="2400" i="1" dirty="0">
                <a:solidFill>
                  <a:srgbClr val="FFFFFF"/>
                </a:solidFill>
                <a:effectLst/>
                <a:latin typeface="Times New Roman" panose="02020603050405020304" pitchFamily="18" charset="0"/>
                <a:cs typeface="Times New Roman" panose="02020603050405020304" pitchFamily="18" charset="0"/>
              </a:rPr>
              <a:t>D-ABC</a:t>
            </a:r>
            <a:r>
              <a:rPr lang="zh-CN" altLang="en-US" sz="2400" dirty="0">
                <a:solidFill>
                  <a:srgbClr val="FFFFFF"/>
                </a:solidFill>
                <a:effectLst/>
                <a:latin typeface="Times New Roman" panose="02020603050405020304" pitchFamily="18" charset="0"/>
                <a:cs typeface="Times New Roman" panose="02020603050405020304" pitchFamily="18" charset="0"/>
              </a:rPr>
              <a:t>中，</a:t>
            </a:r>
            <a:r>
              <a:rPr lang="en-US" altLang="zh-CN" sz="2400" dirty="0">
                <a:solidFill>
                  <a:srgbClr val="FFFFFF"/>
                </a:solidFill>
                <a:effectLst/>
                <a:latin typeface="Times New Roman" panose="02020603050405020304" pitchFamily="18" charset="0"/>
                <a:cs typeface="Times New Roman" panose="02020603050405020304" pitchFamily="18" charset="0"/>
              </a:rPr>
              <a:t> </a:t>
            </a:r>
            <a:r>
              <a:rPr lang="en-US" altLang="zh-CN" sz="2400" i="1" dirty="0">
                <a:solidFill>
                  <a:srgbClr val="FFFFFF"/>
                </a:solidFill>
                <a:effectLst/>
                <a:latin typeface="Times New Roman" panose="02020603050405020304" pitchFamily="18" charset="0"/>
                <a:cs typeface="Times New Roman" panose="02020603050405020304" pitchFamily="18" charset="0"/>
              </a:rPr>
              <a:t>E</a:t>
            </a:r>
            <a:r>
              <a:rPr lang="zh-CN" altLang="en-US" sz="2400" dirty="0">
                <a:solidFill>
                  <a:srgbClr val="FFFFFF"/>
                </a:solidFill>
                <a:effectLst/>
                <a:latin typeface="Times New Roman" panose="02020603050405020304" pitchFamily="18" charset="0"/>
                <a:cs typeface="Times New Roman" panose="02020603050405020304" pitchFamily="18" charset="0"/>
              </a:rPr>
              <a:t>，</a:t>
            </a:r>
            <a:r>
              <a:rPr lang="en-US" altLang="zh-CN" sz="2400" dirty="0">
                <a:solidFill>
                  <a:srgbClr val="FFFFFF"/>
                </a:solidFill>
                <a:effectLst/>
                <a:latin typeface="Times New Roman" panose="02020603050405020304" pitchFamily="18" charset="0"/>
                <a:cs typeface="Times New Roman" panose="02020603050405020304" pitchFamily="18" charset="0"/>
              </a:rPr>
              <a:t> </a:t>
            </a:r>
            <a:r>
              <a:rPr lang="en-US" altLang="zh-CN" sz="2400" i="1" dirty="0">
                <a:solidFill>
                  <a:srgbClr val="FFFFFF"/>
                </a:solidFill>
                <a:effectLst/>
                <a:latin typeface="Times New Roman" panose="02020603050405020304" pitchFamily="18" charset="0"/>
                <a:cs typeface="Times New Roman" panose="02020603050405020304" pitchFamily="18" charset="0"/>
              </a:rPr>
              <a:t>F</a:t>
            </a:r>
            <a:r>
              <a:rPr lang="zh-CN" altLang="en-US" sz="2400" dirty="0">
                <a:solidFill>
                  <a:srgbClr val="FFFFFF"/>
                </a:solidFill>
                <a:effectLst/>
                <a:latin typeface="Times New Roman" panose="02020603050405020304" pitchFamily="18" charset="0"/>
                <a:cs typeface="Times New Roman" panose="02020603050405020304" pitchFamily="18" charset="0"/>
              </a:rPr>
              <a:t>，</a:t>
            </a:r>
            <a:r>
              <a:rPr lang="en-US" altLang="zh-CN" sz="2400" i="1" dirty="0">
                <a:solidFill>
                  <a:srgbClr val="FFFFFF"/>
                </a:solidFill>
                <a:effectLst/>
                <a:latin typeface="Times New Roman" panose="02020603050405020304" pitchFamily="18" charset="0"/>
                <a:cs typeface="Times New Roman" panose="02020603050405020304" pitchFamily="18" charset="0"/>
              </a:rPr>
              <a:t>G</a:t>
            </a:r>
            <a:r>
              <a:rPr lang="zh-CN" altLang="en-US" sz="2400" dirty="0">
                <a:solidFill>
                  <a:srgbClr val="FFFFFF"/>
                </a:solidFill>
                <a:effectLst/>
                <a:latin typeface="Times New Roman" panose="02020603050405020304" pitchFamily="18" charset="0"/>
                <a:cs typeface="Times New Roman" panose="02020603050405020304" pitchFamily="18" charset="0"/>
              </a:rPr>
              <a:t>分别是</a:t>
            </a:r>
            <a:r>
              <a:rPr lang="en-US" altLang="zh-CN" sz="2400" i="1" dirty="0">
                <a:solidFill>
                  <a:srgbClr val="FFFFFF"/>
                </a:solidFill>
                <a:effectLst/>
                <a:latin typeface="Times New Roman" panose="02020603050405020304" pitchFamily="18" charset="0"/>
                <a:cs typeface="Times New Roman" panose="02020603050405020304" pitchFamily="18" charset="0"/>
              </a:rPr>
              <a:t>AB</a:t>
            </a:r>
            <a:r>
              <a:rPr lang="zh-CN" altLang="en-US" sz="2400" dirty="0">
                <a:solidFill>
                  <a:srgbClr val="FFFFFF"/>
                </a:solidFill>
                <a:effectLst/>
                <a:latin typeface="Times New Roman" panose="02020603050405020304" pitchFamily="18" charset="0"/>
                <a:cs typeface="Times New Roman" panose="02020603050405020304" pitchFamily="18" charset="0"/>
              </a:rPr>
              <a:t>，</a:t>
            </a:r>
            <a:r>
              <a:rPr lang="en-US" altLang="zh-CN" sz="2400" i="1" dirty="0">
                <a:solidFill>
                  <a:srgbClr val="FFFFFF"/>
                </a:solidFill>
                <a:effectLst/>
                <a:latin typeface="Times New Roman" panose="02020603050405020304" pitchFamily="18" charset="0"/>
                <a:cs typeface="Times New Roman" panose="02020603050405020304" pitchFamily="18" charset="0"/>
              </a:rPr>
              <a:t>BC</a:t>
            </a:r>
            <a:r>
              <a:rPr lang="zh-CN" altLang="en-US" sz="2400" dirty="0">
                <a:solidFill>
                  <a:srgbClr val="FFFFFF"/>
                </a:solidFill>
                <a:effectLst/>
                <a:latin typeface="Times New Roman" panose="02020603050405020304" pitchFamily="18" charset="0"/>
                <a:cs typeface="Times New Roman" panose="02020603050405020304" pitchFamily="18" charset="0"/>
              </a:rPr>
              <a:t>， </a:t>
            </a:r>
            <a:r>
              <a:rPr lang="en-US" altLang="zh-CN" sz="2400" i="1" dirty="0">
                <a:solidFill>
                  <a:srgbClr val="FFFFFF"/>
                </a:solidFill>
                <a:effectLst/>
                <a:latin typeface="Times New Roman" panose="02020603050405020304" pitchFamily="18" charset="0"/>
                <a:cs typeface="Times New Roman" panose="02020603050405020304" pitchFamily="18" charset="0"/>
              </a:rPr>
              <a:t>CD</a:t>
            </a:r>
            <a:r>
              <a:rPr lang="zh-CN" altLang="en-US" sz="2400" dirty="0">
                <a:solidFill>
                  <a:srgbClr val="FFFFFF"/>
                </a:solidFill>
                <a:effectLst/>
              </a:rPr>
              <a:t>的中点，求证：</a:t>
            </a:r>
            <a:br>
              <a:rPr lang="en-US" altLang="zh-CN" sz="2400" dirty="0">
                <a:solidFill>
                  <a:srgbClr val="FFFFFF"/>
                </a:solidFill>
                <a:effectLst/>
              </a:rPr>
            </a:br>
            <a:r>
              <a:rPr lang="zh-CN" altLang="en-US" sz="2400" dirty="0">
                <a:solidFill>
                  <a:srgbClr val="FFFFFF"/>
                </a:solidFill>
                <a:effectLst/>
              </a:rPr>
              <a:t>（</a:t>
            </a:r>
            <a:r>
              <a:rPr lang="en-US" altLang="zh-CN" sz="2400" dirty="0">
                <a:solidFill>
                  <a:srgbClr val="FFFFFF"/>
                </a:solidFill>
                <a:effectLst/>
                <a:latin typeface="Times New Roman" panose="02020603050405020304" pitchFamily="18" charset="0"/>
                <a:cs typeface="Times New Roman" panose="02020603050405020304" pitchFamily="18" charset="0"/>
              </a:rPr>
              <a:t>1</a:t>
            </a:r>
            <a:r>
              <a:rPr lang="zh-CN" altLang="en-US" sz="2400" dirty="0">
                <a:solidFill>
                  <a:srgbClr val="FFFFFF"/>
                </a:solidFill>
                <a:effectLst/>
              </a:rPr>
              <a:t>）</a:t>
            </a:r>
            <a:r>
              <a:rPr lang="en-US" altLang="zh-CN" sz="2400" i="1" dirty="0">
                <a:solidFill>
                  <a:srgbClr val="FFFFFF"/>
                </a:solidFill>
                <a:effectLst/>
                <a:latin typeface="Times New Roman" panose="02020603050405020304" pitchFamily="18" charset="0"/>
                <a:cs typeface="Times New Roman" panose="02020603050405020304" pitchFamily="18" charset="0"/>
              </a:rPr>
              <a:t>AC</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dirty="0">
                <a:solidFill>
                  <a:srgbClr val="FFFFFF"/>
                </a:solidFill>
                <a:effectLst/>
                <a:latin typeface="Times New Roman" panose="02020603050405020304" pitchFamily="18" charset="0"/>
                <a:cs typeface="Times New Roman" panose="02020603050405020304" pitchFamily="18" charset="0"/>
              </a:rPr>
              <a:t>平面</a:t>
            </a:r>
            <a:r>
              <a:rPr lang="en-US" altLang="zh-CN" sz="2400" i="1" dirty="0">
                <a:solidFill>
                  <a:srgbClr val="FFFFFF"/>
                </a:solidFill>
                <a:effectLst/>
                <a:latin typeface="Times New Roman" panose="02020603050405020304" pitchFamily="18" charset="0"/>
                <a:cs typeface="Times New Roman" panose="02020603050405020304" pitchFamily="18" charset="0"/>
              </a:rPr>
              <a:t>EFG</a:t>
            </a:r>
            <a:r>
              <a:rPr lang="zh-CN" altLang="en-US" sz="2400" dirty="0">
                <a:solidFill>
                  <a:srgbClr val="FFFFFF"/>
                </a:solidFill>
                <a:effectLst/>
                <a:latin typeface="Times New Roman" panose="02020603050405020304" pitchFamily="18" charset="0"/>
                <a:cs typeface="Times New Roman" panose="02020603050405020304" pitchFamily="18" charset="0"/>
              </a:rPr>
              <a:t>．</a:t>
            </a:r>
            <a:r>
              <a:rPr lang="zh-CN" altLang="en-US" sz="2400" dirty="0">
                <a:solidFill>
                  <a:srgbClr val="FFFFFF"/>
                </a:solidFill>
                <a:effectLst/>
              </a:rPr>
              <a:t>       </a:t>
            </a:r>
            <a:br>
              <a:rPr lang="en-US" altLang="zh-CN" sz="2400" dirty="0">
                <a:solidFill>
                  <a:srgbClr val="FFFFFF"/>
                </a:solidFill>
                <a:effectLst/>
              </a:rPr>
            </a:br>
            <a:r>
              <a:rPr lang="zh-CN" altLang="en-US" sz="2400" dirty="0">
                <a:solidFill>
                  <a:srgbClr val="FFFFFF"/>
                </a:solidFill>
                <a:effectLst/>
              </a:rPr>
              <a:t>（</a:t>
            </a:r>
            <a:r>
              <a:rPr lang="en-US" altLang="zh-CN" sz="2400" dirty="0">
                <a:solidFill>
                  <a:srgbClr val="FFFFFF"/>
                </a:solidFill>
                <a:effectLst/>
                <a:latin typeface="Times New Roman" panose="02020603050405020304" pitchFamily="18" charset="0"/>
                <a:cs typeface="Times New Roman" panose="02020603050405020304" pitchFamily="18" charset="0"/>
              </a:rPr>
              <a:t>2</a:t>
            </a:r>
            <a:r>
              <a:rPr lang="zh-CN" altLang="en-US" sz="2400" dirty="0">
                <a:solidFill>
                  <a:srgbClr val="FFFFFF"/>
                </a:solidFill>
                <a:effectLst/>
              </a:rPr>
              <a:t>）</a:t>
            </a:r>
            <a:r>
              <a:rPr lang="en-US" altLang="zh-CN" sz="2400" i="1" dirty="0">
                <a:solidFill>
                  <a:srgbClr val="FFFFFF"/>
                </a:solidFill>
                <a:effectLst/>
                <a:latin typeface="Times New Roman" panose="02020603050405020304" pitchFamily="18" charset="0"/>
                <a:cs typeface="Times New Roman" panose="02020603050405020304" pitchFamily="18" charset="0"/>
              </a:rPr>
              <a:t> BD</a:t>
            </a:r>
            <a:r>
              <a:rPr lang="en-US" altLang="zh-CN" sz="2400" dirty="0">
                <a:solidFill>
                  <a:srgbClr val="FFFFFF"/>
                </a:solidFill>
                <a:effectLst/>
                <a:latin typeface="Times New Roman" panose="02020603050405020304" pitchFamily="18" charset="0"/>
                <a:cs typeface="Times New Roman" panose="02020603050405020304" pitchFamily="18" charset="0"/>
              </a:rPr>
              <a:t>//</a:t>
            </a:r>
            <a:r>
              <a:rPr lang="zh-CN" altLang="en-US" sz="2400" dirty="0">
                <a:solidFill>
                  <a:srgbClr val="FFFFFF"/>
                </a:solidFill>
                <a:effectLst/>
                <a:latin typeface="Times New Roman" panose="02020603050405020304" pitchFamily="18" charset="0"/>
                <a:cs typeface="Times New Roman" panose="02020603050405020304" pitchFamily="18" charset="0"/>
              </a:rPr>
              <a:t>平面</a:t>
            </a:r>
            <a:r>
              <a:rPr lang="en-US" altLang="zh-CN" sz="2400" i="1" dirty="0">
                <a:solidFill>
                  <a:srgbClr val="FFFFFF"/>
                </a:solidFill>
                <a:effectLst/>
                <a:latin typeface="Times New Roman" panose="02020603050405020304" pitchFamily="18" charset="0"/>
                <a:cs typeface="Times New Roman" panose="02020603050405020304" pitchFamily="18" charset="0"/>
              </a:rPr>
              <a:t>EFG</a:t>
            </a:r>
            <a:r>
              <a:rPr lang="zh-CN" altLang="en-US" sz="2400" dirty="0">
                <a:solidFill>
                  <a:srgbClr val="FFFFFF"/>
                </a:solidFill>
                <a:effectLst/>
              </a:rPr>
              <a:t>．</a:t>
            </a:r>
            <a:br>
              <a:rPr lang="en-US" altLang="zh-CN" sz="2400" dirty="0">
                <a:solidFill>
                  <a:srgbClr val="FFFFFF"/>
                </a:solidFill>
                <a:effectLst/>
              </a:rPr>
            </a:br>
            <a:endParaRPr lang="zh-CN" altLang="en-US" sz="2400" dirty="0">
              <a:solidFill>
                <a:srgbClr val="FFFFFF"/>
              </a:solidFill>
              <a:effectLst/>
            </a:endParaRPr>
          </a:p>
        </p:txBody>
      </p:sp>
      <p:grpSp>
        <p:nvGrpSpPr>
          <p:cNvPr id="8" name="组合 7"/>
          <p:cNvGrpSpPr/>
          <p:nvPr/>
        </p:nvGrpSpPr>
        <p:grpSpPr>
          <a:xfrm>
            <a:off x="4978860" y="1568851"/>
            <a:ext cx="1998475" cy="2533663"/>
            <a:chOff x="4142441" y="1766299"/>
            <a:chExt cx="1998475" cy="2834191"/>
          </a:xfrm>
        </p:grpSpPr>
        <p:pic>
          <p:nvPicPr>
            <p:cNvPr id="9" name="图片 8" descr="6.emf"/>
            <p:cNvPicPr>
              <a:picLocks noChangeAspect="1"/>
            </p:cNvPicPr>
            <p:nvPr/>
          </p:nvPicPr>
          <p:blipFill>
            <a:blip r:embed="rId1" cstate="print"/>
            <a:stretch>
              <a:fillRect/>
            </a:stretch>
          </p:blipFill>
          <p:spPr>
            <a:xfrm>
              <a:off x="4264269" y="2066827"/>
              <a:ext cx="1696915" cy="2301870"/>
            </a:xfrm>
            <a:prstGeom prst="rect">
              <a:avLst/>
            </a:prstGeom>
          </p:spPr>
        </p:pic>
        <p:sp>
          <p:nvSpPr>
            <p:cNvPr id="10" name="TextBox 9"/>
            <p:cNvSpPr txBox="1"/>
            <p:nvPr/>
          </p:nvSpPr>
          <p:spPr>
            <a:xfrm>
              <a:off x="4142441" y="3311215"/>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1" name="TextBox 10"/>
            <p:cNvSpPr txBox="1"/>
            <p:nvPr/>
          </p:nvSpPr>
          <p:spPr>
            <a:xfrm>
              <a:off x="5311670" y="4220899"/>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2" name="TextBox 11"/>
            <p:cNvSpPr txBox="1"/>
            <p:nvPr/>
          </p:nvSpPr>
          <p:spPr>
            <a:xfrm>
              <a:off x="5884436" y="3311215"/>
              <a:ext cx="25648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3" name="TextBox 12"/>
            <p:cNvSpPr txBox="1"/>
            <p:nvPr/>
          </p:nvSpPr>
          <p:spPr>
            <a:xfrm>
              <a:off x="5298846" y="1766299"/>
              <a:ext cx="26930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4" name="TextBox 13"/>
            <p:cNvSpPr txBox="1"/>
            <p:nvPr/>
          </p:nvSpPr>
          <p:spPr>
            <a:xfrm>
              <a:off x="5625826" y="2575526"/>
              <a:ext cx="26930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G</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5" name="TextBox 14"/>
            <p:cNvSpPr txBox="1"/>
            <p:nvPr/>
          </p:nvSpPr>
          <p:spPr>
            <a:xfrm>
              <a:off x="4732790" y="3841308"/>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6" name="TextBox 15"/>
            <p:cNvSpPr txBox="1"/>
            <p:nvPr/>
          </p:nvSpPr>
          <p:spPr>
            <a:xfrm>
              <a:off x="5602222" y="3787518"/>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F</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
        <p:nvSpPr>
          <p:cNvPr id="17" name="矩形 16"/>
          <p:cNvSpPr/>
          <p:nvPr/>
        </p:nvSpPr>
        <p:spPr>
          <a:xfrm>
            <a:off x="811337" y="617398"/>
            <a:ext cx="902812" cy="523220"/>
          </a:xfrm>
          <a:prstGeom prst="rect">
            <a:avLst/>
          </a:prstGeom>
        </p:spPr>
        <p:txBody>
          <a:bodyPr wrap="none">
            <a:spAutoFit/>
          </a:bodyPr>
          <a:lstStyle/>
          <a:p>
            <a:r>
              <a:rPr lang="zh-CN" altLang="en-US" sz="2800" i="0" dirty="0">
                <a:solidFill>
                  <a:srgbClr val="FFFF00">
                    <a:alpha val="80000"/>
                  </a:srgbClr>
                </a:solidFill>
                <a:effectLst/>
                <a:latin typeface="黑体" panose="02010609060101010101" pitchFamily="49" charset="-122"/>
                <a:ea typeface="黑体" panose="02010609060101010101" pitchFamily="49" charset="-122"/>
              </a:rPr>
              <a:t>作业</a:t>
            </a:r>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75079" y="1761349"/>
            <a:ext cx="2475367" cy="2164367"/>
            <a:chOff x="3019825" y="1126850"/>
            <a:chExt cx="2475367" cy="2164367"/>
          </a:xfrm>
        </p:grpSpPr>
        <p:pic>
          <p:nvPicPr>
            <p:cNvPr id="10" name="图片 9" descr="5.emf"/>
            <p:cNvPicPr>
              <a:picLocks noChangeAspect="1"/>
            </p:cNvPicPr>
            <p:nvPr/>
          </p:nvPicPr>
          <p:blipFill>
            <a:blip r:embed="rId1" cstate="print"/>
            <a:stretch>
              <a:fillRect/>
            </a:stretch>
          </p:blipFill>
          <p:spPr>
            <a:xfrm>
              <a:off x="3019825" y="1362506"/>
              <a:ext cx="2475367" cy="1688426"/>
            </a:xfrm>
            <a:prstGeom prst="rect">
              <a:avLst/>
            </a:prstGeom>
          </p:spPr>
        </p:pic>
        <p:sp>
          <p:nvSpPr>
            <p:cNvPr id="11" name="TextBox 10"/>
            <p:cNvSpPr txBox="1"/>
            <p:nvPr/>
          </p:nvSpPr>
          <p:spPr>
            <a:xfrm>
              <a:off x="3553595" y="1677810"/>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en-US" altLang="zh-CN"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rPr>
                <a:t>A</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2" name="TextBox 11"/>
            <p:cNvSpPr txBox="1"/>
            <p:nvPr/>
          </p:nvSpPr>
          <p:spPr>
            <a:xfrm>
              <a:off x="3303943" y="2902834"/>
              <a:ext cx="25648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C</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3" name="TextBox 12"/>
            <p:cNvSpPr txBox="1"/>
            <p:nvPr/>
          </p:nvSpPr>
          <p:spPr>
            <a:xfrm>
              <a:off x="3987339" y="2911626"/>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E</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4" name="TextBox 13"/>
            <p:cNvSpPr txBox="1"/>
            <p:nvPr/>
          </p:nvSpPr>
          <p:spPr>
            <a:xfrm>
              <a:off x="4374187" y="1126850"/>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B</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5" name="TextBox 14"/>
            <p:cNvSpPr txBox="1"/>
            <p:nvPr/>
          </p:nvSpPr>
          <p:spPr>
            <a:xfrm>
              <a:off x="4197251" y="2123282"/>
              <a:ext cx="26930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D</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6" name="TextBox 15"/>
            <p:cNvSpPr txBox="1"/>
            <p:nvPr/>
          </p:nvSpPr>
          <p:spPr>
            <a:xfrm>
              <a:off x="4843099" y="2149658"/>
              <a:ext cx="243656"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n-US" altLang="zh-CN" sz="1800" dirty="0">
                  <a:solidFill>
                    <a:srgbClr val="FFFFFF"/>
                  </a:solidFill>
                  <a:effectLst/>
                  <a:latin typeface="Times New Roman" panose="02020603050405020304" pitchFamily="18" charset="0"/>
                  <a:cs typeface="Times New Roman" panose="02020603050405020304" pitchFamily="18" charset="0"/>
                </a:rPr>
                <a:t>F</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7" name="TextBox 16"/>
            <p:cNvSpPr txBox="1"/>
            <p:nvPr/>
          </p:nvSpPr>
          <p:spPr>
            <a:xfrm>
              <a:off x="3217405" y="2668386"/>
              <a:ext cx="224420"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l-GR" altLang="zh-CN" sz="1800" dirty="0">
                  <a:solidFill>
                    <a:srgbClr val="FFFFFF"/>
                  </a:solidFill>
                  <a:effectLst/>
                  <a:latin typeface="Times New Roman" panose="02020603050405020304" pitchFamily="18" charset="0"/>
                  <a:cs typeface="Times New Roman" panose="02020603050405020304" pitchFamily="18" charset="0"/>
                </a:rPr>
                <a:t>α</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8" name="TextBox 17"/>
            <p:cNvSpPr txBox="1"/>
            <p:nvPr/>
          </p:nvSpPr>
          <p:spPr>
            <a:xfrm>
              <a:off x="3540059" y="2486690"/>
              <a:ext cx="218008"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l-GR" altLang="zh-CN" sz="1800" dirty="0">
                  <a:solidFill>
                    <a:srgbClr val="FFFFFF"/>
                  </a:solidFill>
                  <a:effectLst/>
                  <a:latin typeface="Times New Roman" panose="02020603050405020304" pitchFamily="18" charset="0"/>
                  <a:cs typeface="Times New Roman" panose="02020603050405020304" pitchFamily="18" charset="0"/>
                </a:rPr>
                <a:t>β</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sp>
          <p:nvSpPr>
            <p:cNvPr id="19" name="TextBox 18"/>
            <p:cNvSpPr txBox="1"/>
            <p:nvPr/>
          </p:nvSpPr>
          <p:spPr>
            <a:xfrm>
              <a:off x="4108913" y="2568754"/>
              <a:ext cx="193964" cy="3795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el-GR" altLang="zh-CN" sz="1800" dirty="0">
                  <a:solidFill>
                    <a:srgbClr val="FFFFFF"/>
                  </a:solidFill>
                  <a:effectLst/>
                  <a:latin typeface="Times New Roman" panose="02020603050405020304" pitchFamily="18" charset="0"/>
                  <a:cs typeface="Times New Roman" panose="02020603050405020304" pitchFamily="18" charset="0"/>
                </a:rPr>
                <a:t>γ</a:t>
              </a:r>
              <a:endParaRPr kumimoji="0" lang="zh-CN" altLang="en-US" sz="1800" b="0" i="1" u="none" strike="noStrike" cap="none" spc="0" normalizeH="0" baseline="0" dirty="0">
                <a:ln>
                  <a:noFill/>
                </a:ln>
                <a:solidFill>
                  <a:srgbClr val="FFFFFF"/>
                </a:solidFill>
                <a:effectLst/>
                <a:uFillTx/>
                <a:latin typeface="Times New Roman" panose="02020603050405020304" pitchFamily="18" charset="0"/>
                <a:cs typeface="Times New Roman" panose="02020603050405020304" pitchFamily="18" charset="0"/>
                <a:sym typeface="Hoefler Text"/>
              </a:endParaRPr>
            </a:p>
          </p:txBody>
        </p:sp>
      </p:grpSp>
      <p:sp>
        <p:nvSpPr>
          <p:cNvPr id="2" name="标题 1"/>
          <p:cNvSpPr>
            <a:spLocks noGrp="1"/>
          </p:cNvSpPr>
          <p:nvPr>
            <p:ph type="title"/>
          </p:nvPr>
        </p:nvSpPr>
        <p:spPr>
          <a:xfrm>
            <a:off x="951645" y="858672"/>
            <a:ext cx="7358063" cy="2507225"/>
          </a:xfrm>
        </p:spPr>
        <p:txBody>
          <a:bodyPr>
            <a:noAutofit/>
          </a:bodyPr>
          <a:lstStyle/>
          <a:p>
            <a:pPr algn="l">
              <a:lnSpc>
                <a:spcPts val="3500"/>
              </a:lnSpc>
            </a:pPr>
            <a:r>
              <a:rPr lang="en-US" altLang="zh-CN" sz="2400" dirty="0">
                <a:solidFill>
                  <a:srgbClr val="FFFFFF"/>
                </a:solidFill>
                <a:effectLst/>
                <a:latin typeface="Times New Roman" panose="02020603050405020304" pitchFamily="18" charset="0"/>
                <a:cs typeface="Times New Roman" panose="02020603050405020304" pitchFamily="18" charset="0"/>
              </a:rPr>
              <a:t>2</a:t>
            </a:r>
            <a:r>
              <a:rPr lang="en-US" altLang="zh-CN" sz="2800" dirty="0">
                <a:solidFill>
                  <a:srgbClr val="FFFFFF"/>
                </a:solidFill>
                <a:effectLst/>
              </a:rPr>
              <a:t>.</a:t>
            </a:r>
            <a:r>
              <a:rPr lang="zh-CN" altLang="en-US" sz="2400" dirty="0">
                <a:solidFill>
                  <a:srgbClr val="FFFFFF"/>
                </a:solidFill>
                <a:effectLst/>
              </a:rPr>
              <a:t>如</a:t>
            </a:r>
            <a:r>
              <a:rPr lang="zh-CN" altLang="en-US" sz="2400" dirty="0" smtClean="0">
                <a:solidFill>
                  <a:srgbClr val="FFFFFF"/>
                </a:solidFill>
                <a:effectLst/>
              </a:rPr>
              <a:t>图</a:t>
            </a:r>
            <a:r>
              <a:rPr lang="zh-CN" altLang="en-US" sz="2800" dirty="0" smtClean="0">
                <a:solidFill>
                  <a:srgbClr val="FFFFFF"/>
                </a:solidFill>
                <a:effectLst/>
              </a:rPr>
              <a:t>，        </a:t>
            </a:r>
            <a:r>
              <a:rPr lang="zh-CN" altLang="en-US" sz="2400" dirty="0" smtClean="0">
                <a:solidFill>
                  <a:srgbClr val="FFFFFF"/>
                </a:solidFill>
                <a:effectLst/>
              </a:rPr>
              <a:t>，</a:t>
            </a:r>
            <a:r>
              <a:rPr lang="zh-CN" altLang="en-US" sz="2800" dirty="0">
                <a:solidFill>
                  <a:srgbClr val="FFFFFF"/>
                </a:solidFill>
                <a:effectLst/>
              </a:rPr>
              <a:t>　　　　</a:t>
            </a:r>
            <a:r>
              <a:rPr lang="zh-CN" altLang="en-US" sz="2400" dirty="0" smtClean="0">
                <a:solidFill>
                  <a:srgbClr val="FFFFFF"/>
                </a:solidFill>
                <a:effectLst/>
              </a:rPr>
              <a:t>， </a:t>
            </a:r>
            <a:r>
              <a:rPr lang="zh-CN" altLang="en-US" sz="2800" dirty="0">
                <a:solidFill>
                  <a:srgbClr val="FFFFFF"/>
                </a:solidFill>
                <a:effectLst/>
              </a:rPr>
              <a:t>　　　　</a:t>
            </a:r>
            <a:r>
              <a:rPr lang="zh-CN" altLang="en-US" sz="2400" dirty="0">
                <a:solidFill>
                  <a:srgbClr val="FFFFFF"/>
                </a:solidFill>
                <a:effectLst/>
              </a:rPr>
              <a:t>，</a:t>
            </a:r>
            <a:r>
              <a:rPr lang="zh-CN" altLang="en-US" sz="2800" dirty="0">
                <a:solidFill>
                  <a:srgbClr val="FFFFFF"/>
                </a:solidFill>
                <a:effectLst/>
              </a:rPr>
              <a:t> 　</a:t>
            </a:r>
            <a:br>
              <a:rPr lang="en-US" altLang="zh-CN" sz="2800" dirty="0">
                <a:solidFill>
                  <a:srgbClr val="FFFFFF"/>
                </a:solidFill>
                <a:effectLst/>
              </a:rPr>
            </a:br>
            <a:r>
              <a:rPr lang="zh-CN" altLang="en-US" sz="2800" dirty="0">
                <a:solidFill>
                  <a:srgbClr val="FFFFFF"/>
                </a:solidFill>
                <a:effectLst/>
              </a:rPr>
              <a:t>　</a:t>
            </a:r>
            <a:r>
              <a:rPr lang="en-US" altLang="zh-CN" sz="2800" i="1" dirty="0">
                <a:solidFill>
                  <a:srgbClr val="FFFFFF"/>
                </a:solidFill>
                <a:effectLst/>
                <a:latin typeface="Times New Roman" panose="02020603050405020304" pitchFamily="18" charset="0"/>
                <a:cs typeface="Times New Roman" panose="02020603050405020304" pitchFamily="18" charset="0"/>
              </a:rPr>
              <a:t> </a:t>
            </a:r>
            <a:r>
              <a:rPr lang="en-US" altLang="zh-CN" sz="2800" i="1" dirty="0" smtClean="0">
                <a:solidFill>
                  <a:srgbClr val="FFFFFF"/>
                </a:solidFill>
                <a:effectLst/>
                <a:latin typeface="Times New Roman" panose="02020603050405020304" pitchFamily="18" charset="0"/>
                <a:cs typeface="Times New Roman" panose="02020603050405020304" pitchFamily="18" charset="0"/>
              </a:rPr>
              <a:t>AB</a:t>
            </a:r>
            <a:r>
              <a:rPr lang="en-US" altLang="zh-CN" sz="2800" dirty="0" smtClean="0">
                <a:solidFill>
                  <a:srgbClr val="FFFFFF"/>
                </a:solidFill>
                <a:effectLst/>
                <a:latin typeface="Times New Roman" panose="02020603050405020304" pitchFamily="18" charset="0"/>
                <a:cs typeface="Times New Roman" panose="02020603050405020304" pitchFamily="18" charset="0"/>
              </a:rPr>
              <a:t>//</a:t>
            </a:r>
            <a:r>
              <a:rPr lang="en-US" altLang="zh-CN" sz="2800" i="1" dirty="0" smtClean="0">
                <a:solidFill>
                  <a:srgbClr val="FFFFFF"/>
                </a:solidFill>
                <a:effectLst/>
                <a:latin typeface="Times New Roman" panose="02020603050405020304" pitchFamily="18" charset="0"/>
                <a:cs typeface="Times New Roman" panose="02020603050405020304" pitchFamily="18" charset="0"/>
              </a:rPr>
              <a:t>α</a:t>
            </a:r>
            <a:r>
              <a:rPr lang="en-US" altLang="zh-CN" sz="2800" dirty="0" smtClean="0">
                <a:solidFill>
                  <a:srgbClr val="FFFFFF"/>
                </a:solidFill>
                <a:effectLst/>
                <a:latin typeface="Times New Roman" panose="02020603050405020304" pitchFamily="18" charset="0"/>
                <a:cs typeface="Times New Roman" panose="02020603050405020304" pitchFamily="18" charset="0"/>
              </a:rPr>
              <a:t> </a:t>
            </a:r>
            <a:r>
              <a:rPr lang="zh-CN" altLang="en-US" sz="2400" dirty="0" smtClean="0">
                <a:solidFill>
                  <a:srgbClr val="FFFFFF"/>
                </a:solidFill>
                <a:effectLst/>
              </a:rPr>
              <a:t>，</a:t>
            </a:r>
            <a:r>
              <a:rPr lang="zh-CN" altLang="en-US" sz="2400" dirty="0">
                <a:solidFill>
                  <a:srgbClr val="FFFFFF"/>
                </a:solidFill>
                <a:effectLst/>
              </a:rPr>
              <a:t>求证</a:t>
            </a:r>
            <a:r>
              <a:rPr lang="zh-CN" altLang="en-US" sz="2400" dirty="0" smtClean="0">
                <a:solidFill>
                  <a:srgbClr val="FFFFFF"/>
                </a:solidFill>
                <a:effectLst/>
              </a:rPr>
              <a:t>：</a:t>
            </a:r>
            <a:r>
              <a:rPr lang="en-US" altLang="zh-CN" sz="2800" i="1" dirty="0" smtClean="0">
                <a:solidFill>
                  <a:srgbClr val="FFFFFF"/>
                </a:solidFill>
                <a:effectLst/>
                <a:latin typeface="Times New Roman" panose="02020603050405020304" pitchFamily="18" charset="0"/>
                <a:cs typeface="Times New Roman" panose="02020603050405020304" pitchFamily="18" charset="0"/>
              </a:rPr>
              <a:t>CD</a:t>
            </a:r>
            <a:r>
              <a:rPr lang="en-US" altLang="zh-CN" sz="2800" dirty="0" smtClean="0">
                <a:solidFill>
                  <a:srgbClr val="FFFFFF"/>
                </a:solidFill>
                <a:effectLst/>
                <a:latin typeface="Times New Roman" panose="02020603050405020304" pitchFamily="18" charset="0"/>
                <a:cs typeface="Times New Roman" panose="02020603050405020304" pitchFamily="18" charset="0"/>
              </a:rPr>
              <a:t>//</a:t>
            </a:r>
            <a:r>
              <a:rPr lang="en-US" altLang="zh-CN" sz="2800" i="1" dirty="0" smtClean="0">
                <a:solidFill>
                  <a:srgbClr val="FFFFFF"/>
                </a:solidFill>
                <a:effectLst/>
                <a:latin typeface="Times New Roman" panose="02020603050405020304" pitchFamily="18" charset="0"/>
                <a:cs typeface="Times New Roman" panose="02020603050405020304" pitchFamily="18" charset="0"/>
              </a:rPr>
              <a:t>EF</a:t>
            </a:r>
            <a:r>
              <a:rPr lang="zh-CN" altLang="en-US" sz="2400" dirty="0" smtClean="0">
                <a:solidFill>
                  <a:srgbClr val="FFFFFF"/>
                </a:solidFill>
                <a:effectLst/>
              </a:rPr>
              <a:t>．</a:t>
            </a:r>
            <a:br>
              <a:rPr lang="zh-CN" altLang="en-US" sz="2800" dirty="0">
                <a:solidFill>
                  <a:srgbClr val="FFFFFF"/>
                </a:solidFill>
                <a:effectLst/>
              </a:rPr>
            </a:br>
            <a:br>
              <a:rPr lang="en-US" altLang="zh-CN" sz="2800" dirty="0">
                <a:solidFill>
                  <a:srgbClr val="FFFFFF"/>
                </a:solidFill>
                <a:effectLst/>
              </a:rPr>
            </a:br>
            <a:br>
              <a:rPr lang="en-US" altLang="zh-CN" sz="2800" dirty="0">
                <a:solidFill>
                  <a:srgbClr val="FFFFFF"/>
                </a:solidFill>
                <a:effectLst/>
              </a:rPr>
            </a:br>
            <a:endParaRPr lang="zh-CN" altLang="en-US" sz="2800" dirty="0">
              <a:solidFill>
                <a:srgbClr val="FFFFFF"/>
              </a:solidFill>
              <a:effectLst/>
            </a:endParaRPr>
          </a:p>
        </p:txBody>
      </p:sp>
      <p:graphicFrame>
        <p:nvGraphicFramePr>
          <p:cNvPr id="3" name="对象 2"/>
          <p:cNvGraphicFramePr>
            <a:graphicFrameLocks noChangeAspect="1"/>
          </p:cNvGraphicFramePr>
          <p:nvPr/>
        </p:nvGraphicFramePr>
        <p:xfrm>
          <a:off x="2213338" y="1027432"/>
          <a:ext cx="1512888" cy="433387"/>
        </p:xfrm>
        <a:graphic>
          <a:graphicData uri="http://schemas.openxmlformats.org/presentationml/2006/ole">
            <mc:AlternateContent xmlns:mc="http://schemas.openxmlformats.org/markup-compatibility/2006">
              <mc:Choice xmlns:v="urn:schemas-microsoft-com:vml" Requires="v">
                <p:oleObj spid="_x0000_s598236" name="Equation" r:id="rId2" imgW="17068800" imgH="4876800" progId="Equation.DSMT4">
                  <p:embed/>
                </p:oleObj>
              </mc:Choice>
              <mc:Fallback>
                <p:oleObj name="Equation" r:id="rId2" imgW="17068800" imgH="4876800" progId="Equation.DSMT4">
                  <p:embed/>
                  <p:pic>
                    <p:nvPicPr>
                      <p:cNvPr id="0" name="图片 598030"/>
                      <p:cNvPicPr/>
                      <p:nvPr/>
                    </p:nvPicPr>
                    <p:blipFill>
                      <a:blip r:embed="rId3"/>
                      <a:stretch>
                        <a:fillRect/>
                      </a:stretch>
                    </p:blipFill>
                    <p:spPr>
                      <a:xfrm>
                        <a:off x="2213338" y="1027432"/>
                        <a:ext cx="1512888" cy="43338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692024" y="1045026"/>
          <a:ext cx="1568450" cy="433387"/>
        </p:xfrm>
        <a:graphic>
          <a:graphicData uri="http://schemas.openxmlformats.org/presentationml/2006/ole">
            <mc:AlternateContent xmlns:mc="http://schemas.openxmlformats.org/markup-compatibility/2006">
              <mc:Choice xmlns:v="urn:schemas-microsoft-com:vml" Requires="v">
                <p:oleObj spid="_x0000_s598237" name="Equation" r:id="rId4" imgW="17678400" imgH="4876800" progId="Equation.DSMT4">
                  <p:embed/>
                </p:oleObj>
              </mc:Choice>
              <mc:Fallback>
                <p:oleObj name="Equation" r:id="rId4" imgW="17678400" imgH="4876800" progId="Equation.DSMT4">
                  <p:embed/>
                  <p:pic>
                    <p:nvPicPr>
                      <p:cNvPr id="0" name="对象 2"/>
                      <p:cNvPicPr>
                        <a:picLocks noChangeAspect="1" noChangeArrowheads="1"/>
                      </p:cNvPicPr>
                      <p:nvPr/>
                    </p:nvPicPr>
                    <p:blipFill>
                      <a:blip r:embed="rId5"/>
                      <a:srcRect/>
                      <a:stretch>
                        <a:fillRect/>
                      </a:stretch>
                    </p:blipFill>
                    <p:spPr bwMode="auto">
                      <a:xfrm>
                        <a:off x="5692024" y="1045026"/>
                        <a:ext cx="15684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对象 5"/>
          <p:cNvGraphicFramePr>
            <a:graphicFrameLocks noChangeAspect="1"/>
          </p:cNvGraphicFramePr>
          <p:nvPr/>
        </p:nvGraphicFramePr>
        <p:xfrm>
          <a:off x="3930217" y="1025551"/>
          <a:ext cx="1568450" cy="433387"/>
        </p:xfrm>
        <a:graphic>
          <a:graphicData uri="http://schemas.openxmlformats.org/presentationml/2006/ole">
            <mc:AlternateContent xmlns:mc="http://schemas.openxmlformats.org/markup-compatibility/2006">
              <mc:Choice xmlns:v="urn:schemas-microsoft-com:vml" Requires="v">
                <p:oleObj spid="_x0000_s598238" name="Equation" r:id="rId6" imgW="17678400" imgH="4876800" progId="Equation.DSMT4">
                  <p:embed/>
                </p:oleObj>
              </mc:Choice>
              <mc:Fallback>
                <p:oleObj name="Equation" r:id="rId6" imgW="17678400" imgH="4876800" progId="Equation.DSMT4">
                  <p:embed/>
                  <p:pic>
                    <p:nvPicPr>
                      <p:cNvPr id="0" name="对象 2"/>
                      <p:cNvPicPr>
                        <a:picLocks noChangeAspect="1" noChangeArrowheads="1"/>
                      </p:cNvPicPr>
                      <p:nvPr/>
                    </p:nvPicPr>
                    <p:blipFill>
                      <a:blip r:embed="rId7"/>
                      <a:srcRect/>
                      <a:stretch>
                        <a:fillRect/>
                      </a:stretch>
                    </p:blipFill>
                    <p:spPr bwMode="auto">
                      <a:xfrm>
                        <a:off x="3930217" y="1025551"/>
                        <a:ext cx="15684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64138" y="645523"/>
            <a:ext cx="6919610" cy="1210588"/>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eaLnBrk="1" hangingPunct="1">
              <a:lnSpc>
                <a:spcPct val="150000"/>
              </a:lnSpc>
            </a:pPr>
            <a:r>
              <a:rPr lang="zh-CN" altLang="en-US" sz="2400" i="0" dirty="0">
                <a:solidFill>
                  <a:srgbClr val="FFFFFF"/>
                </a:solidFill>
                <a:effectLst/>
                <a:latin typeface="黑体" panose="02010609060101010101" pitchFamily="49" charset="-122"/>
                <a:ea typeface="黑体" panose="02010609060101010101" pitchFamily="49" charset="-122"/>
              </a:rPr>
              <a:t>    在日常生活中，哪些实例给我们以直线与平面平行的印象呢？</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pic>
        <p:nvPicPr>
          <p:cNvPr id="5" name="Picture 12" descr="IMG0167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58644" y="1926325"/>
            <a:ext cx="2802195" cy="19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791" y="1926325"/>
            <a:ext cx="2708779" cy="198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p:nvPr/>
        </p:nvCxnSpPr>
        <p:spPr>
          <a:xfrm>
            <a:off x="1607575" y="2499852"/>
            <a:ext cx="1747683" cy="11061"/>
          </a:xfrm>
          <a:prstGeom prst="line">
            <a:avLst/>
          </a:prstGeom>
          <a:noFill/>
          <a:ln w="38100" cap="flat">
            <a:solidFill>
              <a:srgbClr val="FFFF00"/>
            </a:solidFill>
            <a:prstDash val="solid"/>
            <a:miter lim="400000"/>
          </a:ln>
        </p:spPr>
        <p:style>
          <a:lnRef idx="0">
            <a:scrgbClr r="0" g="0" b="0"/>
          </a:lnRef>
          <a:fillRef idx="0">
            <a:scrgbClr r="0" g="0" b="0"/>
          </a:fillRef>
          <a:effectRef idx="0">
            <a:scrgbClr r="0" g="0" b="0"/>
          </a:effectRef>
          <a:fontRef idx="none"/>
        </p:style>
      </p:cxnSp>
      <p:cxnSp>
        <p:nvCxnSpPr>
          <p:cNvPr id="9" name="直接连接符 8"/>
          <p:cNvCxnSpPr/>
          <p:nvPr/>
        </p:nvCxnSpPr>
        <p:spPr>
          <a:xfrm>
            <a:off x="4380271" y="2520470"/>
            <a:ext cx="766916" cy="398207"/>
          </a:xfrm>
          <a:prstGeom prst="line">
            <a:avLst/>
          </a:prstGeom>
          <a:noFill/>
          <a:ln w="38100" cap="flat">
            <a:solidFill>
              <a:srgbClr val="FFFF00"/>
            </a:solidFill>
            <a:prstDash val="solid"/>
            <a:miter lim="400000"/>
          </a:ln>
        </p:spPr>
        <p:style>
          <a:lnRef idx="0">
            <a:scrgbClr r="0" g="0" b="0"/>
          </a:lnRef>
          <a:fillRef idx="0">
            <a:scrgbClr r="0" g="0" b="0"/>
          </a:fillRef>
          <a:effectRef idx="0">
            <a:scrgbClr r="0" g="0" b="0"/>
          </a:effectRef>
          <a:fontRef idx="none"/>
        </p:style>
      </p:cxnSp>
      <p:cxnSp>
        <p:nvCxnSpPr>
          <p:cNvPr id="13" name="直接连接符 12"/>
          <p:cNvCxnSpPr/>
          <p:nvPr/>
        </p:nvCxnSpPr>
        <p:spPr>
          <a:xfrm flipV="1">
            <a:off x="4940710" y="3421626"/>
            <a:ext cx="884903" cy="73742"/>
          </a:xfrm>
          <a:prstGeom prst="line">
            <a:avLst/>
          </a:prstGeom>
          <a:noFill/>
          <a:ln w="38100" cap="flat">
            <a:solidFill>
              <a:srgbClr val="FFFF00"/>
            </a:solidFill>
            <a:prstDash val="solid"/>
            <a:miter lim="400000"/>
          </a:ln>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9264" y="1246317"/>
            <a:ext cx="6919610" cy="2318583"/>
          </a:xfrm>
          <a:prstGeom prst="rect">
            <a:avLst/>
          </a:prstGeom>
          <a:noFill/>
          <a:ln w="19050" cap="flat">
            <a:noFill/>
            <a:prstDash val="dashDot"/>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lnSpc>
                <a:spcPct val="150000"/>
              </a:lnSpc>
            </a:pPr>
            <a:r>
              <a:rPr lang="zh-CN" altLang="en-US" sz="2400" i="0" dirty="0">
                <a:solidFill>
                  <a:srgbClr val="FFFFFF"/>
                </a:solidFill>
                <a:effectLst/>
                <a:latin typeface="黑体" panose="02010609060101010101" pitchFamily="49" charset="-122"/>
                <a:ea typeface="黑体" panose="02010609060101010101" pitchFamily="49" charset="-122"/>
              </a:rPr>
              <a:t>    我们知道根据定义，判定直线与平面是否平行，只需判定直线与平面有没有公共点．但是，直线是无限延伸的，平面是无限延展的，如何保证直线与平面没有公共点呢？</a:t>
            </a:r>
            <a:endParaRPr kumimoji="0" lang="zh-CN" altLang="en-US" sz="2400" i="0" u="none" strike="noStrike" cap="none" spc="0" normalizeH="0" baseline="0" dirty="0">
              <a:ln>
                <a:noFill/>
              </a:ln>
              <a:solidFill>
                <a:srgbClr val="FFFFFF"/>
              </a:solidFill>
              <a:effectLst/>
              <a:uFillTx/>
              <a:latin typeface="黑体" panose="02010609060101010101" pitchFamily="49" charset="-122"/>
              <a:ea typeface="黑体" panose="02010609060101010101" pitchFamily="49" charset="-122"/>
              <a:sym typeface="Hoefler Tex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4727" y="656106"/>
            <a:ext cx="1266693" cy="523220"/>
          </a:xfrm>
          <a:prstGeom prst="rect">
            <a:avLst/>
          </a:prstGeom>
          <a:ln w="19050">
            <a:noFill/>
          </a:ln>
        </p:spPr>
        <p:txBody>
          <a:bodyPr wrap="none">
            <a:spAutoFit/>
          </a:bodyPr>
          <a:lstStyle/>
          <a:p>
            <a:r>
              <a:rPr lang="zh-CN" altLang="en-US" sz="2800" i="0" dirty="0">
                <a:solidFill>
                  <a:srgbClr val="FFFF00">
                    <a:alpha val="80000"/>
                  </a:srgbClr>
                </a:solidFill>
                <a:effectLst/>
                <a:latin typeface="黑体" panose="02010609060101010101" pitchFamily="49" charset="-122"/>
                <a:ea typeface="黑体" panose="02010609060101010101" pitchFamily="49" charset="-122"/>
              </a:rPr>
              <a:t>观察：</a:t>
            </a:r>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sp>
        <p:nvSpPr>
          <p:cNvPr id="8" name="TextBox 7"/>
          <p:cNvSpPr txBox="1"/>
          <p:nvPr/>
        </p:nvSpPr>
        <p:spPr>
          <a:xfrm>
            <a:off x="784727" y="1097789"/>
            <a:ext cx="7643976" cy="12105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zh-CN" altLang="zh-CN"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1</a:t>
            </a:r>
            <a:r>
              <a:rPr lang="zh-CN" altLang="zh-CN" sz="2400" i="0" dirty="0">
                <a:solidFill>
                  <a:srgbClr val="FFFFFF"/>
                </a:solidFill>
                <a:effectLst/>
                <a:latin typeface="黑体" panose="02010609060101010101" pitchFamily="49" charset="-122"/>
                <a:ea typeface="黑体" panose="02010609060101010101" pitchFamily="49" charset="-122"/>
              </a:rPr>
              <a:t>）观察如图</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8.5-6(1)</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门扇的两边是平行的</a:t>
            </a:r>
            <a:r>
              <a:rPr lang="zh-CN" altLang="en-US" sz="2400" i="0" dirty="0">
                <a:solidFill>
                  <a:srgbClr val="FFFFFF"/>
                </a:solidFill>
                <a:effectLst/>
                <a:latin typeface="黑体" panose="02010609060101010101" pitchFamily="49" charset="-122"/>
                <a:ea typeface="黑体" panose="02010609060101010101" pitchFamily="49" charset="-122"/>
              </a:rPr>
              <a:t>．</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zh-CN" altLang="zh-CN" sz="2400" i="0" dirty="0">
                <a:solidFill>
                  <a:srgbClr val="FFFFFF"/>
                </a:solidFill>
                <a:effectLst/>
                <a:latin typeface="黑体" panose="02010609060101010101" pitchFamily="49" charset="-122"/>
                <a:ea typeface="黑体" panose="02010609060101010101" pitchFamily="49" charset="-122"/>
              </a:rPr>
              <a:t>当门扇绕着一边转动时</a:t>
            </a:r>
            <a:r>
              <a:rPr lang="zh-CN" altLang="en-US" sz="2400" i="0" dirty="0">
                <a:solidFill>
                  <a:srgbClr val="FFFFFF"/>
                </a:solidFill>
                <a:effectLst/>
                <a:latin typeface="黑体" panose="02010609060101010101" pitchFamily="49" charset="-122"/>
                <a:ea typeface="黑体" panose="02010609060101010101" pitchFamily="49" charset="-122"/>
              </a:rPr>
              <a:t>，</a:t>
            </a:r>
            <a:r>
              <a:rPr lang="zh-CN" altLang="zh-CN" sz="2400" i="0" dirty="0">
                <a:solidFill>
                  <a:srgbClr val="FFFFFF"/>
                </a:solidFill>
                <a:effectLst/>
                <a:latin typeface="黑体" panose="02010609060101010101" pitchFamily="49" charset="-122"/>
                <a:ea typeface="黑体" panose="02010609060101010101" pitchFamily="49" charset="-122"/>
              </a:rPr>
              <a:t>另一边与墙面有公共点</a:t>
            </a:r>
            <a:endParaRPr lang="en-US" altLang="zh-CN" sz="2400" i="0" dirty="0">
              <a:solidFill>
                <a:srgbClr val="FFFFFF"/>
              </a:solidFill>
              <a:effectLst/>
              <a:latin typeface="黑体" panose="02010609060101010101" pitchFamily="49" charset="-122"/>
              <a:ea typeface="黑体" panose="02010609060101010101" pitchFamily="49" charset="-122"/>
            </a:endParaRPr>
          </a:p>
          <a:p>
            <a:pPr algn="l" defTabSz="825500"/>
            <a:r>
              <a:rPr lang="zh-CN" altLang="zh-CN" sz="2400" i="0" dirty="0">
                <a:solidFill>
                  <a:srgbClr val="FFFFFF"/>
                </a:solidFill>
                <a:effectLst/>
                <a:latin typeface="黑体" panose="02010609060101010101" pitchFamily="49" charset="-122"/>
                <a:ea typeface="黑体" panose="02010609060101010101" pitchFamily="49" charset="-122"/>
              </a:rPr>
              <a:t>吗？此时门扇转动的一边与墙面平行吗？</a:t>
            </a:r>
            <a:endParaRPr kumimoji="0" lang="zh-CN" altLang="en-US" sz="2400" b="0" i="0" u="none" strike="noStrike" cap="none" spc="0" normalizeH="0" baseline="0" dirty="0">
              <a:ln>
                <a:noFill/>
              </a:ln>
              <a:solidFill>
                <a:srgbClr val="FFFFFF"/>
              </a:solidFill>
              <a:effectLst>
                <a:outerShdw blurRad="25400" dist="12700" dir="5400000" rotWithShape="0">
                  <a:srgbClr val="FFFFFF"/>
                </a:outerShdw>
              </a:effectLst>
              <a:uFillTx/>
              <a:latin typeface="黑体" panose="02010609060101010101" pitchFamily="49" charset="-122"/>
              <a:ea typeface="黑体" panose="02010609060101010101" pitchFamily="49" charset="-122"/>
              <a:sym typeface="Hoefler Text"/>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25213" y="2549090"/>
            <a:ext cx="3200400" cy="192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4727" y="656106"/>
            <a:ext cx="1266693" cy="523220"/>
          </a:xfrm>
          <a:prstGeom prst="rect">
            <a:avLst/>
          </a:prstGeom>
          <a:ln w="19050">
            <a:noFill/>
          </a:ln>
        </p:spPr>
        <p:txBody>
          <a:bodyPr wrap="none">
            <a:spAutoFit/>
          </a:bodyPr>
          <a:lstStyle/>
          <a:p>
            <a:r>
              <a:rPr lang="zh-CN" altLang="en-US" sz="2800" i="0" dirty="0">
                <a:solidFill>
                  <a:srgbClr val="FFFF00">
                    <a:alpha val="80000"/>
                  </a:srgbClr>
                </a:solidFill>
                <a:effectLst/>
                <a:latin typeface="黑体" panose="02010609060101010101" pitchFamily="49" charset="-122"/>
                <a:ea typeface="黑体" panose="02010609060101010101" pitchFamily="49" charset="-122"/>
              </a:rPr>
              <a:t>观察：</a:t>
            </a:r>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25213" y="2549090"/>
            <a:ext cx="3200400" cy="192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4338" y="1105586"/>
            <a:ext cx="7511630" cy="157992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825500"/>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i="0" dirty="0">
                <a:solidFill>
                  <a:srgbClr val="FFFFFF"/>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2400" i="0" dirty="0">
                <a:solidFill>
                  <a:srgbClr val="FFFFFF"/>
                </a:solidFill>
                <a:effectLst/>
                <a:latin typeface="黑体" panose="02010609060101010101" pitchFamily="49" charset="-122"/>
                <a:ea typeface="黑体" panose="02010609060101010101" pitchFamily="49" charset="-122"/>
              </a:rPr>
              <a:t>如图</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8.5-6(2)</a:t>
            </a:r>
            <a:r>
              <a:rPr lang="zh-CN" altLang="en-US" sz="2400" i="0" dirty="0">
                <a:solidFill>
                  <a:srgbClr val="FFFFFF"/>
                </a:solidFill>
                <a:effectLst/>
                <a:latin typeface="黑体" panose="02010609060101010101" pitchFamily="49" charset="-122"/>
                <a:ea typeface="黑体" panose="02010609060101010101" pitchFamily="49" charset="-122"/>
              </a:rPr>
              <a:t>，将一块矩形硬纸板</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ABCD</a:t>
            </a:r>
            <a:r>
              <a:rPr lang="zh-CN" altLang="en-US" sz="2400" i="0" dirty="0">
                <a:solidFill>
                  <a:srgbClr val="FFFFFF"/>
                </a:solidFill>
                <a:effectLst/>
                <a:latin typeface="黑体" panose="02010609060101010101" pitchFamily="49" charset="-122"/>
                <a:ea typeface="黑体" panose="02010609060101010101" pitchFamily="49" charset="-122"/>
              </a:rPr>
              <a:t>平放在桌面上，把这块纸板绕边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DC</a:t>
            </a:r>
            <a:r>
              <a:rPr lang="zh-CN" altLang="en-US" sz="2400" i="0" dirty="0">
                <a:solidFill>
                  <a:srgbClr val="FFFFFF"/>
                </a:solidFill>
                <a:effectLst/>
                <a:latin typeface="黑体" panose="02010609060101010101" pitchFamily="49" charset="-122"/>
                <a:ea typeface="黑体" panose="02010609060101010101" pitchFamily="49" charset="-122"/>
              </a:rPr>
              <a:t>转动．在转动的过程中</a:t>
            </a:r>
            <a:r>
              <a:rPr lang="en-US" altLang="zh-CN"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i="0" dirty="0">
                <a:solidFill>
                  <a:srgbClr val="FFFFFF"/>
                </a:solidFill>
                <a:effectLst/>
                <a:latin typeface="黑体" panose="02010609060101010101" pitchFamily="49" charset="-122"/>
                <a:ea typeface="黑体" panose="02010609060101010101" pitchFamily="49" charset="-122"/>
              </a:rPr>
              <a:t>离开桌面</a:t>
            </a:r>
            <a:r>
              <a:rPr lang="en-US" altLang="zh-CN" sz="2400" i="0" dirty="0">
                <a:solidFill>
                  <a:srgbClr val="FFFFFF"/>
                </a:solidFill>
                <a:effectLst/>
                <a:latin typeface="黑体" panose="02010609060101010101" pitchFamily="49" charset="-122"/>
                <a:ea typeface="黑体" panose="02010609060101010101" pitchFamily="49" charset="-122"/>
              </a:rPr>
              <a:t>)</a:t>
            </a:r>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DC</a:t>
            </a:r>
            <a:r>
              <a:rPr lang="zh-CN" altLang="en-US" sz="2400" i="0" dirty="0">
                <a:solidFill>
                  <a:srgbClr val="FFFFFF"/>
                </a:solidFill>
                <a:effectLst/>
                <a:latin typeface="黑体" panose="02010609060101010101" pitchFamily="49" charset="-122"/>
                <a:ea typeface="黑体" panose="02010609060101010101" pitchFamily="49" charset="-122"/>
              </a:rPr>
              <a:t>的对边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i="0" dirty="0">
                <a:solidFill>
                  <a:srgbClr val="FFFFFF"/>
                </a:solidFill>
                <a:effectLst/>
                <a:latin typeface="黑体" panose="02010609060101010101" pitchFamily="49" charset="-122"/>
                <a:ea typeface="黑体" panose="02010609060101010101" pitchFamily="49" charset="-122"/>
              </a:rPr>
              <a:t>与桌面有公共点吗？边</a:t>
            </a:r>
            <a:r>
              <a:rPr lang="en-US" altLang="zh-CN" sz="240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AB</a:t>
            </a:r>
            <a:r>
              <a:rPr lang="zh-CN" altLang="en-US" sz="2400" i="0" dirty="0">
                <a:solidFill>
                  <a:srgbClr val="FFFFFF"/>
                </a:solidFill>
                <a:effectLst/>
                <a:latin typeface="黑体" panose="02010609060101010101" pitchFamily="49" charset="-122"/>
                <a:ea typeface="黑体" panose="02010609060101010101" pitchFamily="49" charset="-122"/>
              </a:rPr>
              <a:t>与桌面平行吗？</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84727" y="656106"/>
            <a:ext cx="1266693" cy="523220"/>
          </a:xfrm>
          <a:prstGeom prst="rect">
            <a:avLst/>
          </a:prstGeom>
          <a:ln w="19050">
            <a:noFill/>
          </a:ln>
        </p:spPr>
        <p:txBody>
          <a:bodyPr wrap="none">
            <a:spAutoFit/>
          </a:bodyPr>
          <a:lstStyle/>
          <a:p>
            <a:r>
              <a:rPr lang="zh-CN" altLang="en-US" sz="2800" i="0" dirty="0">
                <a:solidFill>
                  <a:srgbClr val="FFFF00">
                    <a:alpha val="80000"/>
                  </a:srgbClr>
                </a:solidFill>
                <a:effectLst/>
                <a:latin typeface="黑体" panose="02010609060101010101" pitchFamily="49" charset="-122"/>
                <a:ea typeface="黑体" panose="02010609060101010101" pitchFamily="49" charset="-122"/>
              </a:rPr>
              <a:t>观察：</a:t>
            </a:r>
            <a:endParaRPr lang="zh-CN" altLang="en-US" sz="2800" i="0" dirty="0">
              <a:solidFill>
                <a:srgbClr val="FFFF00">
                  <a:alpha val="80000"/>
                </a:srgbClr>
              </a:solidFill>
              <a:effectLst/>
              <a:latin typeface="黑体" panose="02010609060101010101" pitchFamily="49" charset="-122"/>
              <a:ea typeface="黑体" panose="02010609060101010101" pitchFamily="49" charset="-122"/>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15149" y="1789734"/>
            <a:ext cx="3200400" cy="192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1490" y="1167141"/>
            <a:ext cx="7607105" cy="84125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zh-CN" altLang="en-US" sz="2400" i="0" dirty="0">
                <a:solidFill>
                  <a:srgbClr val="FFFFFF"/>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i="0" dirty="0">
                <a:solidFill>
                  <a:srgbClr val="FFFFFF"/>
                </a:solidFill>
                <a:effectLst/>
                <a:latin typeface="黑体" panose="02010609060101010101" pitchFamily="49" charset="-122"/>
                <a:ea typeface="黑体" panose="02010609060101010101" pitchFamily="49" charset="-122"/>
              </a:rPr>
              <a:t>）根据以上实例，你能总结一条直线与一个平面平行的充分条件吗？</a:t>
            </a:r>
            <a:endParaRPr lang="zh-CN" altLang="en-US" sz="2400" i="0" dirty="0">
              <a:solidFill>
                <a:srgbClr val="FFFFFF"/>
              </a:solidFill>
              <a:effectLst/>
              <a:latin typeface="黑体" panose="02010609060101010101" pitchFamily="49" charset="-122"/>
              <a:ea typeface="黑体" panose="02010609060101010101" pitchFamily="49" charset="-122"/>
            </a:endParaRPr>
          </a:p>
        </p:txBody>
      </p:sp>
      <p:sp>
        <p:nvSpPr>
          <p:cNvPr id="8" name="TextBox 7"/>
          <p:cNvSpPr txBox="1"/>
          <p:nvPr/>
        </p:nvSpPr>
        <p:spPr>
          <a:xfrm>
            <a:off x="187419" y="3711730"/>
            <a:ext cx="7607105" cy="90281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r>
              <a:rPr lang="zh-CN" altLang="en-US" sz="2800" i="0" dirty="0">
                <a:solidFill>
                  <a:srgbClr val="FFFF00"/>
                </a:solidFill>
                <a:effectLst/>
                <a:latin typeface="黑体" panose="02010609060101010101" pitchFamily="49" charset="-122"/>
                <a:ea typeface="黑体" panose="02010609060101010101" pitchFamily="49" charset="-122"/>
              </a:rPr>
              <a:t>    </a:t>
            </a:r>
            <a:r>
              <a:rPr lang="zh-CN" altLang="en-US" sz="2400" i="0" dirty="0">
                <a:solidFill>
                  <a:srgbClr val="FFFF00"/>
                </a:solidFill>
                <a:effectLst/>
                <a:latin typeface="黑体" panose="02010609060101010101" pitchFamily="49" charset="-122"/>
                <a:ea typeface="黑体" panose="02010609060101010101" pitchFamily="49" charset="-122"/>
              </a:rPr>
              <a:t>共性：线</a:t>
            </a:r>
            <a:r>
              <a:rPr lang="en-US" altLang="zh-CN" sz="2400" i="0" dirty="0">
                <a:solidFill>
                  <a:srgbClr val="FFFF00"/>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面外</a:t>
            </a:r>
            <a:r>
              <a:rPr lang="en-US" altLang="zh-CN" sz="2400" i="0" dirty="0">
                <a:solidFill>
                  <a:srgbClr val="FFFF00"/>
                </a:solidFill>
                <a:effectLst/>
                <a:latin typeface="黑体" panose="02010609060101010101" pitchFamily="49" charset="-122"/>
                <a:ea typeface="黑体" panose="02010609060101010101" pitchFamily="49" charset="-122"/>
              </a:rPr>
              <a:t>)</a:t>
            </a:r>
            <a:r>
              <a:rPr lang="en-US" altLang="zh-CN" sz="2400" i="0" dirty="0">
                <a:solidFill>
                  <a:srgbClr val="FFFF00"/>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i="0" dirty="0">
                <a:solidFill>
                  <a:srgbClr val="FFFF00"/>
                </a:solidFill>
                <a:effectLst/>
                <a:latin typeface="黑体" panose="02010609060101010101" pitchFamily="49" charset="-122"/>
                <a:ea typeface="黑体" panose="02010609060101010101" pitchFamily="49" charset="-122"/>
              </a:rPr>
              <a:t>线</a:t>
            </a:r>
            <a:r>
              <a:rPr lang="en-US" altLang="zh-CN" sz="2400" i="0" dirty="0">
                <a:solidFill>
                  <a:srgbClr val="FFFF00"/>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面内</a:t>
            </a:r>
            <a:r>
              <a:rPr lang="en-US" altLang="zh-CN" sz="2400" i="0" dirty="0">
                <a:solidFill>
                  <a:srgbClr val="FFFF00"/>
                </a:solidFill>
                <a:effectLst/>
                <a:latin typeface="黑体" panose="02010609060101010101" pitchFamily="49" charset="-122"/>
                <a:ea typeface="黑体" panose="02010609060101010101" pitchFamily="49" charset="-122"/>
              </a:rPr>
              <a:t>)   </a:t>
            </a:r>
            <a:r>
              <a:rPr lang="zh-CN" altLang="en-US" sz="2400" i="0" dirty="0">
                <a:solidFill>
                  <a:srgbClr val="FFFF00"/>
                </a:solidFill>
                <a:effectLst/>
                <a:latin typeface="黑体" panose="02010609060101010101" pitchFamily="49" charset="-122"/>
                <a:ea typeface="黑体" panose="02010609060101010101" pitchFamily="49" charset="-122"/>
              </a:rPr>
              <a:t>线</a:t>
            </a:r>
            <a:r>
              <a:rPr lang="en-US" altLang="zh-CN" sz="2400" i="0" dirty="0">
                <a:solidFill>
                  <a:srgbClr val="FFFF00"/>
                </a:solidFill>
                <a:effectLst/>
                <a:latin typeface="黑体" panose="02010609060101010101" pitchFamily="49" charset="-122"/>
                <a:ea typeface="黑体" panose="02010609060101010101" pitchFamily="49" charset="-122"/>
              </a:rPr>
              <a:t>(</a:t>
            </a:r>
            <a:r>
              <a:rPr lang="zh-CN" altLang="en-US" sz="2400" i="0" dirty="0">
                <a:solidFill>
                  <a:srgbClr val="FFFF00"/>
                </a:solidFill>
                <a:effectLst/>
                <a:latin typeface="黑体" panose="02010609060101010101" pitchFamily="49" charset="-122"/>
                <a:ea typeface="黑体" panose="02010609060101010101" pitchFamily="49" charset="-122"/>
              </a:rPr>
              <a:t>面外</a:t>
            </a:r>
            <a:r>
              <a:rPr lang="en-US" altLang="zh-CN" sz="2400" i="0" dirty="0">
                <a:solidFill>
                  <a:srgbClr val="FFFF00"/>
                </a:solidFill>
                <a:effectLst/>
                <a:latin typeface="黑体" panose="02010609060101010101" pitchFamily="49" charset="-122"/>
                <a:ea typeface="黑体" panose="02010609060101010101" pitchFamily="49" charset="-122"/>
              </a:rPr>
              <a:t>)</a:t>
            </a:r>
            <a:r>
              <a:rPr lang="en-US" altLang="zh-CN" sz="2400" i="0" dirty="0">
                <a:solidFill>
                  <a:srgbClr val="FFFF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i="0" dirty="0">
                <a:solidFill>
                  <a:srgbClr val="FFFF00"/>
                </a:solidFill>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i="0" dirty="0">
                <a:solidFill>
                  <a:srgbClr val="FFFF00"/>
                </a:solidFill>
                <a:effectLst/>
                <a:latin typeface="黑体" panose="02010609060101010101" pitchFamily="49" charset="-122"/>
                <a:ea typeface="黑体" panose="02010609060101010101" pitchFamily="49" charset="-122"/>
                <a:cs typeface="Times New Roman" panose="02020603050405020304" pitchFamily="18" charset="0"/>
              </a:rPr>
              <a:t>面</a:t>
            </a:r>
            <a:endParaRPr lang="zh-CN" altLang="en-US" sz="2400" dirty="0">
              <a:latin typeface="黑体" panose="02010609060101010101" pitchFamily="49" charset="-122"/>
              <a:ea typeface="黑体" panose="02010609060101010101" pitchFamily="49" charset="-122"/>
            </a:endParaRPr>
          </a:p>
          <a:p>
            <a:pPr algn="l" defTabSz="825500"/>
            <a:r>
              <a:rPr lang="zh-CN" altLang="en-US" sz="2400" i="0" dirty="0">
                <a:solidFill>
                  <a:srgbClr val="FFFF00"/>
                </a:solidFill>
                <a:effectLst/>
                <a:latin typeface="黑体" panose="02010609060101010101" pitchFamily="49" charset="-122"/>
                <a:ea typeface="黑体" panose="02010609060101010101" pitchFamily="49" charset="-122"/>
              </a:rPr>
              <a:t>   </a:t>
            </a:r>
            <a:endParaRPr lang="zh-CN" altLang="en-US" sz="2400" i="0" dirty="0">
              <a:solidFill>
                <a:srgbClr val="FFFF00"/>
              </a:solidFill>
              <a:effectLst/>
              <a:latin typeface="黑体" panose="02010609060101010101" pitchFamily="49" charset="-122"/>
              <a:ea typeface="黑体" panose="02010609060101010101" pitchFamily="49" charset="-122"/>
            </a:endParaRPr>
          </a:p>
        </p:txBody>
      </p:sp>
      <p:graphicFrame>
        <p:nvGraphicFramePr>
          <p:cNvPr id="2" name="对象 1"/>
          <p:cNvGraphicFramePr>
            <a:graphicFrameLocks noChangeAspect="1"/>
          </p:cNvGraphicFramePr>
          <p:nvPr/>
        </p:nvGraphicFramePr>
        <p:xfrm>
          <a:off x="4507591" y="3812921"/>
          <a:ext cx="506413" cy="404812"/>
        </p:xfrm>
        <a:graphic>
          <a:graphicData uri="http://schemas.openxmlformats.org/presentationml/2006/ole">
            <mc:AlternateContent xmlns:mc="http://schemas.openxmlformats.org/markup-compatibility/2006">
              <mc:Choice xmlns:v="urn:schemas-microsoft-com:vml" Requires="v">
                <p:oleObj spid="_x0000_s588983" name="Equation" r:id="rId2" imgW="190500" imgH="152400" progId="Equation.DSMT4">
                  <p:embed/>
                </p:oleObj>
              </mc:Choice>
              <mc:Fallback>
                <p:oleObj name="Equation" r:id="rId2" imgW="190500" imgH="152400" progId="Equation.DSMT4">
                  <p:embed/>
                  <p:pic>
                    <p:nvPicPr>
                      <p:cNvPr id="0" name="对象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591" y="3812921"/>
                        <a:ext cx="5064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6.png"/></Relationships>
</file>

<file path=ppt/theme/_rels/theme3.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elvetica Neue"/>
        <a:ea typeface="Helvetica Neue"/>
        <a:cs typeface="Helvetica Neue"/>
      </a:majorFont>
      <a:minorFont>
        <a:latin typeface="Helvetica Neue"/>
        <a:ea typeface="Helvetica Neue"/>
        <a:cs typeface="Helvetica Neue"/>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4400" b="0" i="0" u="none" strike="noStrike" cap="none" spc="0" normalizeH="0" baseline="0">
            <a:ln>
              <a:noFill/>
            </a:ln>
            <a:solidFill>
              <a:srgbClr val="F3F1D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03"/>
              <a:lumOff val="14363"/>
            </a:schemeClr>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elvetica Neue"/>
        <a:ea typeface="Helvetica Neue"/>
        <a:cs typeface="Helvetica Neue"/>
      </a:majorFont>
      <a:minorFont>
        <a:latin typeface="Helvetica Neue"/>
        <a:ea typeface="Helvetica Neue"/>
        <a:cs typeface="Helvetica Neue"/>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4400" b="0" i="0" u="none" strike="noStrike" cap="none" spc="0" normalizeH="0" baseline="0">
            <a:ln>
              <a:noFill/>
            </a:ln>
            <a:solidFill>
              <a:srgbClr val="F3F1D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1">
              <a:satOff val="-17003"/>
              <a:lumOff val="14363"/>
            </a:schemeClr>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56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4131</Words>
  <Application>WPS 演示</Application>
  <PresentationFormat>全屏显示(16:9)</PresentationFormat>
  <Paragraphs>731</Paragraphs>
  <Slides>45</Slides>
  <Notes>0</Notes>
  <HiddenSlides>0</HiddenSlides>
  <MMClips>0</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20</vt:i4>
      </vt:variant>
      <vt:variant>
        <vt:lpstr>幻灯片标题</vt:lpstr>
      </vt:variant>
      <vt:variant>
        <vt:i4>45</vt:i4>
      </vt:variant>
    </vt:vector>
  </HeadingPairs>
  <TitlesOfParts>
    <vt:vector size="82" baseType="lpstr">
      <vt:lpstr>Arial</vt:lpstr>
      <vt:lpstr>宋体</vt:lpstr>
      <vt:lpstr>Wingdings</vt:lpstr>
      <vt:lpstr>Hoefler Text</vt:lpstr>
      <vt:lpstr>Segoe Print</vt:lpstr>
      <vt:lpstr>Helvetica Neue</vt:lpstr>
      <vt:lpstr>Palatino</vt:lpstr>
      <vt:lpstr>Palatino Linotype</vt:lpstr>
      <vt:lpstr>黑体</vt:lpstr>
      <vt:lpstr>Times New Roman</vt:lpstr>
      <vt:lpstr>华文新魏</vt:lpstr>
      <vt:lpstr>微软雅黑</vt:lpstr>
      <vt:lpstr>Arial Unicode MS</vt:lpstr>
      <vt:lpstr>Cambria Math</vt:lpstr>
      <vt:lpstr>Calibri</vt:lpstr>
      <vt:lpstr>Moroccan</vt:lpstr>
      <vt:lpstr>自定义设计方案</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直线与平面平行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1.如图在四面体D-ABC中， E， F，G分别是AB，BC， CD的中点，求证： （1）AC//平面EFG．        （2） BD//平面EFG． </vt:lpstr>
      <vt:lpstr>2.如图，        ，　　　　， 　　　　， 　 　 AB//α ，求证：CD//EF．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《我的母亲》</dc:title>
  <dc:creator>Admin</dc:creator>
  <cp:lastModifiedBy>碧海心</cp:lastModifiedBy>
  <cp:revision>1148</cp:revision>
  <dcterms:created xsi:type="dcterms:W3CDTF">2020-02-20T11:55:00Z</dcterms:created>
  <dcterms:modified xsi:type="dcterms:W3CDTF">2025-03-20T01:49:57Z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B5F7DF1E8FEC41B58DB7EBACDE8D36CE_12</vt:lpwstr>
  </property>
</Properties>
</file>