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</p:sldMasterIdLst>
  <p:notesMasterIdLst>
    <p:notesMasterId r:id="rId14"/>
  </p:notesMasterIdLst>
  <p:sldIdLst>
    <p:sldId id="278" r:id="rId4"/>
    <p:sldId id="280" r:id="rId5"/>
    <p:sldId id="281" r:id="rId6"/>
    <p:sldId id="282" r:id="rId7"/>
    <p:sldId id="682" r:id="rId8"/>
    <p:sldId id="618" r:id="rId9"/>
    <p:sldId id="691" r:id="rId10"/>
    <p:sldId id="692" r:id="rId11"/>
    <p:sldId id="693" r:id="rId12"/>
    <p:sldId id="622" r:id="rId13"/>
    <p:sldId id="624" r:id="rId15"/>
    <p:sldId id="626" r:id="rId16"/>
    <p:sldId id="694" r:id="rId17"/>
    <p:sldId id="676" r:id="rId18"/>
    <p:sldId id="677" r:id="rId19"/>
    <p:sldId id="678" r:id="rId20"/>
    <p:sldId id="695" r:id="rId21"/>
    <p:sldId id="696" r:id="rId22"/>
    <p:sldId id="679" r:id="rId23"/>
    <p:sldId id="684" r:id="rId24"/>
    <p:sldId id="685" r:id="rId25"/>
    <p:sldId id="637" r:id="rId26"/>
    <p:sldId id="697" r:id="rId27"/>
    <p:sldId id="680" r:id="rId28"/>
    <p:sldId id="686" r:id="rId29"/>
    <p:sldId id="627" r:id="rId30"/>
    <p:sldId id="660" r:id="rId31"/>
    <p:sldId id="688" r:id="rId32"/>
    <p:sldId id="663" r:id="rId33"/>
    <p:sldId id="675" r:id="rId34"/>
    <p:sldId id="681" r:id="rId35"/>
    <p:sldId id="698" r:id="rId36"/>
    <p:sldId id="699" r:id="rId37"/>
    <p:sldId id="700" r:id="rId38"/>
    <p:sldId id="629" r:id="rId39"/>
    <p:sldId id="654" r:id="rId40"/>
  </p:sldIdLst>
  <p:sldSz cx="9144000" cy="5130800"/>
  <p:notesSz cx="6858000" cy="91440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41" d="100"/>
          <a:sy n="141" d="100"/>
        </p:scale>
        <p:origin x="366" y="114"/>
      </p:cViewPr>
      <p:guideLst>
        <p:guide orient="horz" pos="16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56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gs" Target="tags/tag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7" Type="http://schemas.openxmlformats.org/officeDocument/2006/relationships/image" Target="../media/image27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2.wmf"/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8000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4650" y="685800"/>
            <a:ext cx="6108700" cy="34290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FD401-04B0-46D9-9B96-041E79B28D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73075" y="1279525"/>
            <a:ext cx="6156325" cy="3454400"/>
          </a:xfrm>
        </p:spPr>
      </p:sp>
      <p:sp>
        <p:nvSpPr>
          <p:cNvPr id="28676" name="Rectangle 3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73075" y="1279525"/>
            <a:ext cx="6156325" cy="3454400"/>
          </a:xfrm>
        </p:spPr>
      </p:sp>
      <p:sp>
        <p:nvSpPr>
          <p:cNvPr id="28676" name="Rectangle 3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73075" y="1279525"/>
            <a:ext cx="6156325" cy="3454400"/>
          </a:xfrm>
        </p:spPr>
      </p:sp>
      <p:sp>
        <p:nvSpPr>
          <p:cNvPr id="28676" name="Rectangle 3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73075" y="1279525"/>
            <a:ext cx="6156325" cy="3454400"/>
          </a:xfrm>
        </p:spPr>
      </p:sp>
      <p:sp>
        <p:nvSpPr>
          <p:cNvPr id="28676" name="Rectangle 3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73075" y="1279525"/>
            <a:ext cx="6156325" cy="3454400"/>
          </a:xfrm>
        </p:spPr>
      </p:sp>
      <p:sp>
        <p:nvSpPr>
          <p:cNvPr id="28676" name="Rectangle 3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73075" y="1279525"/>
            <a:ext cx="6156325" cy="3454400"/>
          </a:xfrm>
        </p:spPr>
      </p:sp>
      <p:sp>
        <p:nvSpPr>
          <p:cNvPr id="28676" name="Rectangle 3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73075" y="1279525"/>
            <a:ext cx="6156325" cy="3454400"/>
          </a:xfrm>
        </p:spPr>
      </p:sp>
      <p:sp>
        <p:nvSpPr>
          <p:cNvPr id="28676" name="Rectangle 3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73075" y="1279525"/>
            <a:ext cx="6156325" cy="3454400"/>
          </a:xfrm>
        </p:spPr>
      </p:sp>
      <p:sp>
        <p:nvSpPr>
          <p:cNvPr id="28676" name="Rectangle 3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73075" y="1279525"/>
            <a:ext cx="6156325" cy="3454400"/>
          </a:xfrm>
        </p:spPr>
      </p:sp>
      <p:sp>
        <p:nvSpPr>
          <p:cNvPr id="28676" name="Rectangle 3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73075" y="1279525"/>
            <a:ext cx="6156325" cy="3454400"/>
          </a:xfrm>
        </p:spPr>
      </p:sp>
      <p:sp>
        <p:nvSpPr>
          <p:cNvPr id="28676" name="Rectangle 3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73075" y="1279525"/>
            <a:ext cx="6156325" cy="3454400"/>
          </a:xfrm>
        </p:spPr>
      </p:sp>
      <p:sp>
        <p:nvSpPr>
          <p:cNvPr id="28676" name="Rectangle 3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73075" y="1279525"/>
            <a:ext cx="6156325" cy="3454400"/>
          </a:xfrm>
        </p:spPr>
      </p:sp>
      <p:sp>
        <p:nvSpPr>
          <p:cNvPr id="28676" name="Rectangle 3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6071"/>
            <a:ext cx="6070601" cy="2261353"/>
          </a:xfrm>
        </p:spPr>
        <p:txBody>
          <a:bodyPr anchor="ctr">
            <a:normAutofit/>
          </a:bodyPr>
          <a:lstStyle>
            <a:lvl1pPr algn="l">
              <a:defRPr sz="329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17424"/>
            <a:ext cx="5418393" cy="2850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1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265" indent="0">
              <a:buFontTx/>
              <a:buNone/>
              <a:defRPr/>
            </a:lvl2pPr>
            <a:lvl3pPr marL="683895" indent="0">
              <a:buFontTx/>
              <a:buNone/>
              <a:defRPr/>
            </a:lvl3pPr>
            <a:lvl4pPr marL="1026160" indent="0">
              <a:buFontTx/>
              <a:buNone/>
              <a:defRPr/>
            </a:lvl4pPr>
            <a:lvl5pPr marL="1368425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44522"/>
            <a:ext cx="6447501" cy="1175312"/>
          </a:xfrm>
        </p:spPr>
        <p:txBody>
          <a:bodyPr anchor="ctr">
            <a:normAutofit/>
          </a:bodyPr>
          <a:lstStyle>
            <a:lvl1pPr marL="0" indent="0" algn="l">
              <a:buNone/>
              <a:defRPr sz="13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265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2pPr>
            <a:lvl3pPr marL="68389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3pPr>
            <a:lvl4pPr marL="102616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4pPr>
            <a:lvl5pPr marL="136842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5pPr>
            <a:lvl6pPr marL="171005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6pPr>
            <a:lvl7pPr marL="205232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7pPr>
            <a:lvl8pPr marL="239395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8pPr>
            <a:lvl9pPr marL="273621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1320"/>
            <a:ext cx="457200" cy="437499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/>
          <a:p>
            <a:pPr lvl="0"/>
            <a:r>
              <a:rPr lang="en-US" sz="5985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5985" baseline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9758" y="2159572"/>
            <a:ext cx="457200" cy="437499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/>
          <a:p>
            <a:pPr lvl="0"/>
            <a:r>
              <a:rPr lang="en-US" sz="5985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5985" baseline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5413"/>
            <a:ext cx="6447501" cy="1941789"/>
          </a:xfrm>
        </p:spPr>
        <p:txBody>
          <a:bodyPr anchor="b">
            <a:normAutofit/>
          </a:bodyPr>
          <a:lstStyle>
            <a:lvl1pPr algn="l">
              <a:defRPr sz="329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87202"/>
            <a:ext cx="6447501" cy="1132632"/>
          </a:xfrm>
        </p:spPr>
        <p:txBody>
          <a:bodyPr anchor="t">
            <a:normAutofit/>
          </a:bodyPr>
          <a:lstStyle>
            <a:lvl1pPr marL="0" indent="0" algn="l">
              <a:buNone/>
              <a:defRPr sz="13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265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2pPr>
            <a:lvl3pPr marL="68389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3pPr>
            <a:lvl4pPr marL="102616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4pPr>
            <a:lvl5pPr marL="136842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5pPr>
            <a:lvl6pPr marL="171005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6pPr>
            <a:lvl7pPr marL="205232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7pPr>
            <a:lvl8pPr marL="239395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8pPr>
            <a:lvl9pPr marL="273621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6071"/>
            <a:ext cx="6070601" cy="2261353"/>
          </a:xfrm>
        </p:spPr>
        <p:txBody>
          <a:bodyPr anchor="ctr">
            <a:normAutofit/>
          </a:bodyPr>
          <a:lstStyle>
            <a:lvl1pPr algn="l">
              <a:defRPr sz="329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2468"/>
            <a:ext cx="6447502" cy="38473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7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265" indent="0">
              <a:buFontTx/>
              <a:buNone/>
              <a:defRPr/>
            </a:lvl2pPr>
            <a:lvl3pPr marL="683895" indent="0">
              <a:buFontTx/>
              <a:buNone/>
              <a:defRPr/>
            </a:lvl3pPr>
            <a:lvl4pPr marL="1026160" indent="0">
              <a:buFontTx/>
              <a:buNone/>
              <a:defRPr/>
            </a:lvl4pPr>
            <a:lvl5pPr marL="1368425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87202"/>
            <a:ext cx="6447501" cy="1132632"/>
          </a:xfrm>
        </p:spPr>
        <p:txBody>
          <a:bodyPr anchor="t">
            <a:normAutofit/>
          </a:bodyPr>
          <a:lstStyle>
            <a:lvl1pPr marL="0" indent="0" algn="l">
              <a:buNone/>
              <a:defRPr sz="134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265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2pPr>
            <a:lvl3pPr marL="68389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3pPr>
            <a:lvl4pPr marL="102616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4pPr>
            <a:lvl5pPr marL="136842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5pPr>
            <a:lvl6pPr marL="171005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6pPr>
            <a:lvl7pPr marL="205232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7pPr>
            <a:lvl8pPr marL="239395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8pPr>
            <a:lvl9pPr marL="273621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1320"/>
            <a:ext cx="457200" cy="437499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/>
          <a:p>
            <a:pPr lvl="0"/>
            <a:r>
              <a:rPr lang="en-US" sz="5985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5985" baseline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9758" y="2159572"/>
            <a:ext cx="457200" cy="437499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/>
          <a:p>
            <a:pPr lvl="0"/>
            <a:r>
              <a:rPr lang="en-US" sz="5985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5985" baseline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6071"/>
            <a:ext cx="6441152" cy="2261353"/>
          </a:xfrm>
        </p:spPr>
        <p:txBody>
          <a:bodyPr anchor="ctr">
            <a:normAutofit/>
          </a:bodyPr>
          <a:lstStyle>
            <a:lvl1pPr algn="l">
              <a:defRPr sz="329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2468"/>
            <a:ext cx="6447502" cy="38473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795">
                <a:solidFill>
                  <a:schemeClr val="accent1"/>
                </a:solidFill>
              </a:defRPr>
            </a:lvl1pPr>
            <a:lvl2pPr marL="342265" indent="0">
              <a:buFontTx/>
              <a:buNone/>
              <a:defRPr/>
            </a:lvl2pPr>
            <a:lvl3pPr marL="683895" indent="0">
              <a:buFontTx/>
              <a:buNone/>
              <a:defRPr/>
            </a:lvl3pPr>
            <a:lvl4pPr marL="1026160" indent="0">
              <a:buFontTx/>
              <a:buNone/>
              <a:defRPr/>
            </a:lvl4pPr>
            <a:lvl5pPr marL="1368425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87202"/>
            <a:ext cx="6447501" cy="1132632"/>
          </a:xfrm>
        </p:spPr>
        <p:txBody>
          <a:bodyPr anchor="t">
            <a:normAutofit/>
          </a:bodyPr>
          <a:lstStyle>
            <a:lvl1pPr marL="0" indent="0" algn="l">
              <a:buNone/>
              <a:defRPr sz="134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265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2pPr>
            <a:lvl3pPr marL="68389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3pPr>
            <a:lvl4pPr marL="102616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4pPr>
            <a:lvl5pPr marL="136842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5pPr>
            <a:lvl6pPr marL="171005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6pPr>
            <a:lvl7pPr marL="205232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7pPr>
            <a:lvl8pPr marL="239395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8pPr>
            <a:lvl9pPr marL="273621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6071"/>
            <a:ext cx="978557" cy="3928863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6071"/>
            <a:ext cx="5295113" cy="39288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39788"/>
            <a:ext cx="6858000" cy="1785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695575"/>
            <a:ext cx="6858000" cy="12382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DD14-DC62-4B4D-ADE8-F24268DC5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6AB-49BF-402E-82BD-9B0279B143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DD14-DC62-4B4D-ADE8-F24268DC5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6AB-49BF-402E-82BD-9B0279B143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0649"/>
            <a:ext cx="6447501" cy="1366553"/>
          </a:xfrm>
        </p:spPr>
        <p:txBody>
          <a:bodyPr anchor="b"/>
          <a:lstStyle>
            <a:lvl1pPr algn="l">
              <a:defRPr sz="299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87202"/>
            <a:ext cx="6447501" cy="643707"/>
          </a:xfrm>
        </p:spPr>
        <p:txBody>
          <a:bodyPr anchor="t"/>
          <a:lstStyle>
            <a:lvl1pPr marL="0" indent="0" algn="l">
              <a:buNone/>
              <a:defRPr sz="14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265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2pPr>
            <a:lvl3pPr marL="68389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3pPr>
            <a:lvl4pPr marL="102616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4pPr>
            <a:lvl5pPr marL="136842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5pPr>
            <a:lvl6pPr marL="171005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6pPr>
            <a:lvl7pPr marL="205232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7pPr>
            <a:lvl8pPr marL="239395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8pPr>
            <a:lvl9pPr marL="273621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79525"/>
            <a:ext cx="7886700" cy="2133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33763"/>
            <a:ext cx="7886700" cy="11223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DD14-DC62-4B4D-ADE8-F24268DC5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6AB-49BF-402E-82BD-9B0279B143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5250"/>
            <a:ext cx="3867150" cy="325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5250"/>
            <a:ext cx="3867150" cy="325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DD14-DC62-4B4D-ADE8-F24268DC5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6AB-49BF-402E-82BD-9B0279B143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21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57300"/>
            <a:ext cx="3868737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4838"/>
            <a:ext cx="3868737" cy="27559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57300"/>
            <a:ext cx="3887788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4838"/>
            <a:ext cx="3887788" cy="27559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DD14-DC62-4B4D-ADE8-F24268DC5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6AB-49BF-402E-82BD-9B0279B143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DD14-DC62-4B4D-ADE8-F24268DC5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6AB-49BF-402E-82BD-9B0279B143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DD14-DC62-4B4D-ADE8-F24268DC5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6AB-49BF-402E-82BD-9B0279B143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1313"/>
            <a:ext cx="2949575" cy="1198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38188"/>
            <a:ext cx="4629150" cy="36464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39875"/>
            <a:ext cx="2949575" cy="28511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DD14-DC62-4B4D-ADE8-F24268DC5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6AB-49BF-402E-82BD-9B0279B143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1313"/>
            <a:ext cx="2949575" cy="1198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8188"/>
            <a:ext cx="4629150" cy="3646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39875"/>
            <a:ext cx="2949575" cy="28511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DD14-DC62-4B4D-ADE8-F24268DC5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6AB-49BF-402E-82BD-9B0279B143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DD14-DC62-4B4D-ADE8-F24268DC5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6AB-49BF-402E-82BD-9B0279B143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050"/>
            <a:ext cx="1971675" cy="43481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050"/>
            <a:ext cx="5762625" cy="43481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DD14-DC62-4B4D-ADE8-F24268DC5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6AB-49BF-402E-82BD-9B0279B143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16441"/>
            <a:ext cx="3138026" cy="290339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16441"/>
            <a:ext cx="3138026" cy="29033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16736"/>
            <a:ext cx="3139217" cy="431129"/>
          </a:xfrm>
        </p:spPr>
        <p:txBody>
          <a:bodyPr anchor="b">
            <a:noAutofit/>
          </a:bodyPr>
          <a:lstStyle>
            <a:lvl1pPr marL="0" indent="0">
              <a:buNone/>
              <a:defRPr sz="1795" b="0"/>
            </a:lvl1pPr>
            <a:lvl2pPr marL="342265" indent="0">
              <a:buNone/>
              <a:defRPr sz="1495" b="1"/>
            </a:lvl2pPr>
            <a:lvl3pPr marL="683895" indent="0">
              <a:buNone/>
              <a:defRPr sz="1345" b="1"/>
            </a:lvl3pPr>
            <a:lvl4pPr marL="1026160" indent="0">
              <a:buNone/>
              <a:defRPr sz="1195" b="1"/>
            </a:lvl4pPr>
            <a:lvl5pPr marL="1368425" indent="0">
              <a:buNone/>
              <a:defRPr sz="1195" b="1"/>
            </a:lvl5pPr>
            <a:lvl6pPr marL="1710055" indent="0">
              <a:buNone/>
              <a:defRPr sz="1195" b="1"/>
            </a:lvl6pPr>
            <a:lvl7pPr marL="2052320" indent="0">
              <a:buNone/>
              <a:defRPr sz="1195" b="1"/>
            </a:lvl7pPr>
            <a:lvl8pPr marL="2393950" indent="0">
              <a:buNone/>
              <a:defRPr sz="1195" b="1"/>
            </a:lvl8pPr>
            <a:lvl9pPr marL="2736215" indent="0">
              <a:buNone/>
              <a:defRPr sz="119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47865"/>
            <a:ext cx="3139217" cy="2471969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16736"/>
            <a:ext cx="3139214" cy="431129"/>
          </a:xfrm>
        </p:spPr>
        <p:txBody>
          <a:bodyPr anchor="b">
            <a:noAutofit/>
          </a:bodyPr>
          <a:lstStyle>
            <a:lvl1pPr marL="0" indent="0">
              <a:buNone/>
              <a:defRPr sz="1795" b="0"/>
            </a:lvl1pPr>
            <a:lvl2pPr marL="342265" indent="0">
              <a:buNone/>
              <a:defRPr sz="1495" b="1"/>
            </a:lvl2pPr>
            <a:lvl3pPr marL="683895" indent="0">
              <a:buNone/>
              <a:defRPr sz="1345" b="1"/>
            </a:lvl3pPr>
            <a:lvl4pPr marL="1026160" indent="0">
              <a:buNone/>
              <a:defRPr sz="1195" b="1"/>
            </a:lvl4pPr>
            <a:lvl5pPr marL="1368425" indent="0">
              <a:buNone/>
              <a:defRPr sz="1195" b="1"/>
            </a:lvl5pPr>
            <a:lvl6pPr marL="1710055" indent="0">
              <a:buNone/>
              <a:defRPr sz="1195" b="1"/>
            </a:lvl6pPr>
            <a:lvl7pPr marL="2052320" indent="0">
              <a:buNone/>
              <a:defRPr sz="1195" b="1"/>
            </a:lvl7pPr>
            <a:lvl8pPr marL="2393950" indent="0">
              <a:buNone/>
              <a:defRPr sz="1195" b="1"/>
            </a:lvl8pPr>
            <a:lvl9pPr marL="2736215" indent="0">
              <a:buNone/>
              <a:defRPr sz="119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47865"/>
            <a:ext cx="3139213" cy="2471969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6071"/>
            <a:ext cx="6447501" cy="98815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1178"/>
            <a:ext cx="2890896" cy="956482"/>
          </a:xfrm>
        </p:spPr>
        <p:txBody>
          <a:bodyPr anchor="b">
            <a:normAutofit/>
          </a:bodyPr>
          <a:lstStyle>
            <a:lvl1pPr>
              <a:defRPr sz="1495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5240"/>
            <a:ext cx="3385156" cy="413459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77659"/>
            <a:ext cx="2890896" cy="1933551"/>
          </a:xfrm>
        </p:spPr>
        <p:txBody>
          <a:bodyPr>
            <a:normAutofit/>
          </a:bodyPr>
          <a:lstStyle>
            <a:lvl1pPr marL="0" indent="0">
              <a:buNone/>
              <a:defRPr sz="1045"/>
            </a:lvl1pPr>
            <a:lvl2pPr marL="341630" indent="0">
              <a:buNone/>
              <a:defRPr sz="1045"/>
            </a:lvl2pPr>
            <a:lvl3pPr marL="683895" indent="0">
              <a:buNone/>
              <a:defRPr sz="900"/>
            </a:lvl3pPr>
            <a:lvl4pPr marL="1025525" indent="0">
              <a:buNone/>
              <a:defRPr sz="750"/>
            </a:lvl4pPr>
            <a:lvl5pPr marL="1367790" indent="0">
              <a:buNone/>
              <a:defRPr sz="750"/>
            </a:lvl5pPr>
            <a:lvl6pPr marL="1709420" indent="0">
              <a:buNone/>
              <a:defRPr sz="750"/>
            </a:lvl6pPr>
            <a:lvl7pPr marL="2051685" indent="0">
              <a:buNone/>
              <a:defRPr sz="750"/>
            </a:lvl7pPr>
            <a:lvl8pPr marL="2393315" indent="0">
              <a:buNone/>
              <a:defRPr sz="750"/>
            </a:lvl8pPr>
            <a:lvl9pPr marL="273558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591560"/>
            <a:ext cx="6447500" cy="424004"/>
          </a:xfrm>
        </p:spPr>
        <p:txBody>
          <a:bodyPr anchor="b">
            <a:normAutofit/>
          </a:bodyPr>
          <a:lstStyle>
            <a:lvl1pPr algn="l">
              <a:defRPr sz="1795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6071"/>
            <a:ext cx="6447501" cy="2877167"/>
          </a:xfrm>
        </p:spPr>
        <p:txBody>
          <a:bodyPr anchor="t">
            <a:normAutofit/>
          </a:bodyPr>
          <a:lstStyle>
            <a:lvl1pPr marL="0" indent="0" algn="ctr">
              <a:buNone/>
              <a:defRPr sz="1195"/>
            </a:lvl1pPr>
            <a:lvl2pPr marL="342265" indent="0">
              <a:buNone/>
              <a:defRPr sz="1195"/>
            </a:lvl2pPr>
            <a:lvl3pPr marL="683895" indent="0">
              <a:buNone/>
              <a:defRPr sz="1195"/>
            </a:lvl3pPr>
            <a:lvl4pPr marL="1026160" indent="0">
              <a:buNone/>
              <a:defRPr sz="1195"/>
            </a:lvl4pPr>
            <a:lvl5pPr marL="1368425" indent="0">
              <a:buNone/>
              <a:defRPr sz="1195"/>
            </a:lvl5pPr>
            <a:lvl6pPr marL="1710055" indent="0">
              <a:buNone/>
              <a:defRPr sz="1195"/>
            </a:lvl6pPr>
            <a:lvl7pPr marL="2052320" indent="0">
              <a:buNone/>
              <a:defRPr sz="1195"/>
            </a:lvl7pPr>
            <a:lvl8pPr marL="2393950" indent="0">
              <a:buNone/>
              <a:defRPr sz="1195"/>
            </a:lvl8pPr>
            <a:lvl9pPr marL="2736215" indent="0">
              <a:buNone/>
              <a:defRPr sz="1195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15564"/>
            <a:ext cx="6447500" cy="50427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265" indent="0">
              <a:buNone/>
              <a:defRPr sz="900"/>
            </a:lvl2pPr>
            <a:lvl3pPr marL="683895" indent="0">
              <a:buNone/>
              <a:defRPr sz="750"/>
            </a:lvl3pPr>
            <a:lvl4pPr marL="1026160" indent="0">
              <a:buNone/>
              <a:defRPr sz="675"/>
            </a:lvl4pPr>
            <a:lvl5pPr marL="1368425" indent="0">
              <a:buNone/>
              <a:defRPr sz="675"/>
            </a:lvl5pPr>
            <a:lvl6pPr marL="1710055" indent="0">
              <a:buNone/>
              <a:defRPr sz="675"/>
            </a:lvl6pPr>
            <a:lvl7pPr marL="2052320" indent="0">
              <a:buNone/>
              <a:defRPr sz="675"/>
            </a:lvl7pPr>
            <a:lvl8pPr marL="2393950" indent="0">
              <a:buNone/>
              <a:defRPr sz="675"/>
            </a:lvl8pPr>
            <a:lvl9pPr marL="273621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6071"/>
            <a:ext cx="6447501" cy="2546397"/>
          </a:xfrm>
        </p:spPr>
        <p:txBody>
          <a:bodyPr anchor="ctr">
            <a:normAutofit/>
          </a:bodyPr>
          <a:lstStyle>
            <a:lvl1pPr algn="l">
              <a:defRPr sz="329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44522"/>
            <a:ext cx="6447501" cy="1175312"/>
          </a:xfrm>
        </p:spPr>
        <p:txBody>
          <a:bodyPr anchor="ctr">
            <a:normAutofit/>
          </a:bodyPr>
          <a:lstStyle>
            <a:lvl1pPr marL="0" indent="0" algn="l">
              <a:buNone/>
              <a:defRPr sz="13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265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2pPr>
            <a:lvl3pPr marL="68389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3pPr>
            <a:lvl4pPr marL="102616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4pPr>
            <a:lvl5pPr marL="136842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5pPr>
            <a:lvl6pPr marL="171005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6pPr>
            <a:lvl7pPr marL="205232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7pPr>
            <a:lvl8pPr marL="239395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8pPr>
            <a:lvl9pPr marL="2736215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3.png"/><Relationship Id="rId20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9" Type="http://schemas.openxmlformats.org/officeDocument/2006/relationships/image" Target="file:///D:\qq&#25991;&#20214;\712321467\Image\C2C\Image2\%7b75232B38-A165-1FB7-499C-2E1C792CACB5%7d.png" TargetMode="Externa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34"/>
            <a:ext cx="9144000" cy="5137135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6071"/>
            <a:ext cx="6447501" cy="9881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16441"/>
            <a:ext cx="6447501" cy="290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19834"/>
            <a:ext cx="683954" cy="273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19834"/>
            <a:ext cx="4723209" cy="273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19834"/>
            <a:ext cx="512504" cy="273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</a:fld>
            <a:endParaRPr lang="en-US"/>
          </a:p>
        </p:txBody>
      </p:sp>
      <p:pic>
        <p:nvPicPr>
          <p:cNvPr id="45" name="图片 1073743875" descr="学科网 zxxk.com"/>
          <p:cNvPicPr>
            <a:picLocks noChangeAspect="1"/>
          </p:cNvPicPr>
          <p:nvPr/>
        </p:nvPicPr>
        <p:blipFill>
          <a:blip r:embed="rId18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9" name="图片 28" descr="全色"/>
          <p:cNvPicPr/>
          <p:nvPr userDrawn="1"/>
        </p:nvPicPr>
        <p:blipFill>
          <a:blip r:embed="rId20"/>
          <a:stretch>
            <a:fillRect/>
          </a:stretch>
        </p:blipFill>
        <p:spPr>
          <a:xfrm>
            <a:off x="7000875" y="74922"/>
            <a:ext cx="2051387" cy="443858"/>
          </a:xfrm>
          <a:prstGeom prst="rect">
            <a:avLst/>
          </a:prstGeom>
        </p:spPr>
      </p:pic>
      <p:pic>
        <p:nvPicPr>
          <p:cNvPr id="46" name="图片 1073743875" descr="学科网 zxxk.com"/>
          <p:cNvPicPr>
            <a:picLocks noChangeAspect="1"/>
          </p:cNvPicPr>
          <p:nvPr/>
        </p:nvPicPr>
        <p:blipFill>
          <a:blip r:embed="rId18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7" name="图片 1073743875" descr="学科网 zxxk.com"/>
          <p:cNvPicPr>
            <a:picLocks noChangeAspect="1"/>
          </p:cNvPicPr>
          <p:nvPr/>
        </p:nvPicPr>
        <p:blipFill>
          <a:blip r:embed="rId21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/>
  <p:txStyles>
    <p:titleStyle>
      <a:lvl1pPr algn="l" defTabSz="342265" rtl="0" eaLnBrk="1" latinLnBrk="0" hangingPunct="1">
        <a:spcBef>
          <a:spcPct val="0"/>
        </a:spcBef>
        <a:buNone/>
        <a:defRPr sz="2695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6540" indent="-256540" algn="l" defTabSz="342265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3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5625" indent="-213995" algn="l" defTabSz="342265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1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5345" indent="-170815" algn="l" defTabSz="342265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0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96975" indent="-170815" algn="l" defTabSz="342265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39240" indent="-170815" algn="l" defTabSz="342265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0870" indent="-170815" algn="l" defTabSz="342265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3135" indent="-170815" algn="l" defTabSz="342265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65400" indent="-170815" algn="l" defTabSz="342265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07030" indent="-170815" algn="l" defTabSz="342265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26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34226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83895" algn="l" defTabSz="34226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3pPr>
      <a:lvl4pPr marL="1026160" algn="l" defTabSz="34226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algn="l" defTabSz="34226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710055" algn="l" defTabSz="34226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052320" algn="l" defTabSz="34226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393950" algn="l" defTabSz="34226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736215" algn="l" defTabSz="34226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5250"/>
            <a:ext cx="7886700" cy="325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561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DDD14-DC62-4B4D-ADE8-F24268DC5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56150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561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896AB-49BF-402E-82BD-9B0279B1431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oleObject" Target="../embeddings/oleObject14.bin"/><Relationship Id="rId7" Type="http://schemas.openxmlformats.org/officeDocument/2006/relationships/image" Target="../media/image23.wmf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21.wmf"/><Relationship Id="rId2" Type="http://schemas.openxmlformats.org/officeDocument/2006/relationships/oleObject" Target="../embeddings/oleObject11.bin"/><Relationship Id="rId19" Type="http://schemas.openxmlformats.org/officeDocument/2006/relationships/vmlDrawing" Target="../drawings/vmlDrawing3.vml"/><Relationship Id="rId18" Type="http://schemas.openxmlformats.org/officeDocument/2006/relationships/slideLayout" Target="../slideLayouts/slideLayout6.xml"/><Relationship Id="rId17" Type="http://schemas.openxmlformats.org/officeDocument/2006/relationships/image" Target="../media/image28.wmf"/><Relationship Id="rId16" Type="http://schemas.openxmlformats.org/officeDocument/2006/relationships/oleObject" Target="../embeddings/oleObject18.bin"/><Relationship Id="rId15" Type="http://schemas.openxmlformats.org/officeDocument/2006/relationships/image" Target="../media/image27.wmf"/><Relationship Id="rId14" Type="http://schemas.openxmlformats.org/officeDocument/2006/relationships/oleObject" Target="../embeddings/oleObject17.bin"/><Relationship Id="rId13" Type="http://schemas.openxmlformats.org/officeDocument/2006/relationships/image" Target="../media/image26.wmf"/><Relationship Id="rId12" Type="http://schemas.openxmlformats.org/officeDocument/2006/relationships/oleObject" Target="../embeddings/oleObject16.bin"/><Relationship Id="rId11" Type="http://schemas.openxmlformats.org/officeDocument/2006/relationships/image" Target="../media/image25.wmf"/><Relationship Id="rId10" Type="http://schemas.openxmlformats.org/officeDocument/2006/relationships/oleObject" Target="../embeddings/oleObject15.bin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32.wmf"/><Relationship Id="rId7" Type="http://schemas.openxmlformats.org/officeDocument/2006/relationships/oleObject" Target="../embeddings/oleObject22.bin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29.wmf"/><Relationship Id="rId10" Type="http://schemas.openxmlformats.org/officeDocument/2006/relationships/vmlDrawing" Target="../drawings/vmlDrawing4.vml"/><Relationship Id="rId1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wmf"/><Relationship Id="rId8" Type="http://schemas.openxmlformats.org/officeDocument/2006/relationships/oleObject" Target="../embeddings/oleObject8.bin"/><Relationship Id="rId7" Type="http://schemas.openxmlformats.org/officeDocument/2006/relationships/image" Target="../media/image16.wmf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Relationship Id="rId3" Type="http://schemas.openxmlformats.org/officeDocument/2006/relationships/oleObject" Target="../embeddings/oleObject5.bin"/><Relationship Id="rId2" Type="http://schemas.openxmlformats.org/officeDocument/2006/relationships/image" Target="../media/image14.wmf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6.xml"/><Relationship Id="rId13" Type="http://schemas.openxmlformats.org/officeDocument/2006/relationships/image" Target="../media/image19.wmf"/><Relationship Id="rId12" Type="http://schemas.openxmlformats.org/officeDocument/2006/relationships/oleObject" Target="../embeddings/oleObject10.bin"/><Relationship Id="rId11" Type="http://schemas.openxmlformats.org/officeDocument/2006/relationships/image" Target="../media/image18.wmf"/><Relationship Id="rId10" Type="http://schemas.openxmlformats.org/officeDocument/2006/relationships/oleObject" Target="../embeddings/oleObject9.bin"/><Relationship Id="rId1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84214" y="1918675"/>
            <a:ext cx="5443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36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方正舒体" panose="02010601030101010101" pitchFamily="2" charset="-122"/>
              </a:rPr>
              <a:t> </a:t>
            </a:r>
            <a:r>
              <a:rPr lang="en-US" altLang="zh-CN" sz="3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8.5.3 </a:t>
            </a:r>
            <a:r>
              <a:rPr lang="zh-CN" altLang="en-US" sz="3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平面与平面平行</a:t>
            </a:r>
            <a:endParaRPr lang="zh-CN" altLang="en-US" sz="360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2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6927" y="559255"/>
            <a:ext cx="6413545" cy="4498966"/>
          </a:xfrm>
          <a:noFill/>
          <a:ln w="9525">
            <a:noFill/>
          </a:ln>
        </p:spPr>
        <p:txBody>
          <a:bodyPr anchor="t">
            <a:spAutoFit/>
          </a:bodyPr>
          <a:lstStyle/>
          <a:p>
            <a:pPr marL="0" indent="0" defTabSz="457200">
              <a:spcBef>
                <a:spcPct val="50000"/>
              </a:spcBef>
              <a:buNone/>
            </a:pPr>
            <a:r>
              <a:rPr lang="zh-CN" altLang="en-US" sz="2095">
                <a:solidFill>
                  <a:schemeClr val="tx1"/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rPr>
              <a:t>若</a:t>
            </a:r>
            <a:r>
              <a:rPr lang="el-GR" altLang="zh-CN" sz="2095" i="1">
                <a:solidFill>
                  <a:schemeClr val="tx1"/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rPr>
              <a:t>α</a:t>
            </a:r>
            <a:r>
              <a:rPr lang="en-US" altLang="zh-CN" sz="2095">
                <a:solidFill>
                  <a:schemeClr val="tx1"/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rPr>
              <a:t>//</a:t>
            </a:r>
            <a:r>
              <a:rPr lang="el-GR" altLang="zh-CN" sz="2095" i="1">
                <a:solidFill>
                  <a:schemeClr val="tx1"/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rPr>
              <a:t>β</a:t>
            </a:r>
            <a:r>
              <a:rPr lang="zh-CN" altLang="en-US" sz="2095">
                <a:solidFill>
                  <a:schemeClr val="tx1"/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rPr>
              <a:t>，直线</a:t>
            </a:r>
            <a:r>
              <a:rPr lang="en-US" altLang="zh-CN" sz="2095" i="1">
                <a:solidFill>
                  <a:schemeClr val="tx1"/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095">
                <a:solidFill>
                  <a:schemeClr val="tx1"/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rPr>
              <a:t>在</a:t>
            </a:r>
            <a:r>
              <a:rPr lang="el-GR" altLang="zh-CN" sz="2095" i="1">
                <a:solidFill>
                  <a:schemeClr val="tx1"/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rPr>
              <a:t>α</a:t>
            </a:r>
            <a:r>
              <a:rPr lang="zh-CN" altLang="en-US" sz="2095">
                <a:solidFill>
                  <a:schemeClr val="tx1"/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rPr>
              <a:t>内，直线</a:t>
            </a:r>
            <a:r>
              <a:rPr lang="en-US" altLang="zh-CN" sz="2095" i="1">
                <a:solidFill>
                  <a:schemeClr val="tx1"/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095">
                <a:solidFill>
                  <a:schemeClr val="tx1"/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rPr>
              <a:t>在</a:t>
            </a:r>
            <a:r>
              <a:rPr lang="el-GR" altLang="zh-CN" sz="2095" i="1">
                <a:solidFill>
                  <a:schemeClr val="tx1"/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rPr>
              <a:t>β</a:t>
            </a:r>
            <a:r>
              <a:rPr lang="zh-CN" altLang="en-US" sz="2095">
                <a:solidFill>
                  <a:schemeClr val="tx1"/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rPr>
              <a:t>内，则直线</a:t>
            </a:r>
            <a:r>
              <a:rPr lang="en-US" altLang="zh-CN" sz="2095" i="1">
                <a:solidFill>
                  <a:schemeClr val="tx1"/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095">
                <a:solidFill>
                  <a:schemeClr val="tx1"/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rPr>
              <a:t>与直线</a:t>
            </a:r>
            <a:r>
              <a:rPr lang="en-US" altLang="zh-CN" sz="2095" i="1">
                <a:solidFill>
                  <a:schemeClr val="tx1"/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095">
                <a:solidFill>
                  <a:schemeClr val="tx1"/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rPr>
              <a:t>的位置关系如何？ </a:t>
            </a:r>
            <a:endParaRPr lang="en-US" altLang="zh-CN" sz="2095">
              <a:solidFill>
                <a:schemeClr val="tx1"/>
              </a:solidFill>
              <a:latin typeface="Times New Roman" panose="02020603050405020304" pitchFamily="18" charset="0"/>
              <a:ea typeface="华文中宋" pitchFamily="2" charset="-122"/>
              <a:cs typeface="Times New Roman" panose="02020603050405020304" pitchFamily="18" charset="0"/>
            </a:endParaRPr>
          </a:p>
          <a:p>
            <a:pPr marL="0" defTabSz="457200">
              <a:spcBef>
                <a:spcPct val="50000"/>
              </a:spcBef>
            </a:pPr>
            <a:endParaRPr lang="en-US" altLang="zh-CN" sz="2095">
              <a:solidFill>
                <a:schemeClr val="tx1"/>
              </a:solidFill>
              <a:latin typeface="Times New Roman" panose="02020603050405020304" pitchFamily="18" charset="0"/>
              <a:ea typeface="华文中宋" pitchFamily="2" charset="-122"/>
              <a:cs typeface="Times New Roman" panose="02020603050405020304" pitchFamily="18" charset="0"/>
            </a:endParaRPr>
          </a:p>
          <a:p>
            <a:pPr marL="0" defTabSz="457200">
              <a:spcBef>
                <a:spcPct val="50000"/>
              </a:spcBef>
            </a:pPr>
            <a:endParaRPr lang="en-US" altLang="zh-CN" sz="2095">
              <a:solidFill>
                <a:schemeClr val="tx1"/>
              </a:solidFill>
              <a:latin typeface="Times New Roman" panose="02020603050405020304" pitchFamily="18" charset="0"/>
              <a:ea typeface="华文中宋" pitchFamily="2" charset="-122"/>
              <a:cs typeface="Times New Roman" panose="02020603050405020304" pitchFamily="18" charset="0"/>
            </a:endParaRPr>
          </a:p>
          <a:p>
            <a:pPr marL="0" defTabSz="457200">
              <a:spcBef>
                <a:spcPct val="50000"/>
              </a:spcBef>
            </a:pPr>
            <a:endParaRPr lang="zh-CN" altLang="en-US" sz="2095">
              <a:solidFill>
                <a:schemeClr val="tx1"/>
              </a:solidFill>
              <a:latin typeface="Times New Roman" panose="02020603050405020304" pitchFamily="18" charset="0"/>
              <a:ea typeface="华文中宋" pitchFamily="2" charset="-122"/>
              <a:cs typeface="Times New Roman" panose="02020603050405020304" pitchFamily="18" charset="0"/>
            </a:endParaRPr>
          </a:p>
          <a:p>
            <a:pPr marL="0" defTabSz="457200">
              <a:spcBef>
                <a:spcPct val="50000"/>
              </a:spcBef>
            </a:pPr>
            <a:endParaRPr lang="zh-CN" altLang="en-US" sz="2095">
              <a:solidFill>
                <a:schemeClr val="tx1"/>
              </a:solidFill>
              <a:latin typeface="Times New Roman" panose="02020603050405020304" pitchFamily="18" charset="0"/>
              <a:ea typeface="华文中宋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内容占位符 2"/>
          <p:cNvSpPr txBox="1"/>
          <p:nvPr/>
        </p:nvSpPr>
        <p:spPr>
          <a:xfrm>
            <a:off x="526927" y="3819473"/>
            <a:ext cx="5825637" cy="1229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95">
                <a:latin typeface="Arial" panose="020B0604020202020204" pitchFamily="34" charset="0"/>
                <a:ea typeface="华文中宋" pitchFamily="2" charset="-122"/>
              </a:defRPr>
            </a:lvl1pPr>
          </a:lstStyle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在什么条件下，直线</a:t>
            </a:r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与直线</a:t>
            </a:r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平行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55"/>
          <p:cNvGrpSpPr/>
          <p:nvPr/>
        </p:nvGrpSpPr>
        <p:grpSpPr>
          <a:xfrm>
            <a:off x="687266" y="1896598"/>
            <a:ext cx="2477511" cy="1334959"/>
            <a:chOff x="3470" y="1435"/>
            <a:chExt cx="2086" cy="1124"/>
          </a:xfrm>
        </p:grpSpPr>
        <p:sp>
          <p:nvSpPr>
            <p:cNvPr id="31" name="Text Box 47"/>
            <p:cNvSpPr txBox="1">
              <a:spLocks noChangeArrowheads="1"/>
            </p:cNvSpPr>
            <p:nvPr/>
          </p:nvSpPr>
          <p:spPr bwMode="auto">
            <a:xfrm>
              <a:off x="4505" y="1469"/>
              <a:ext cx="481" cy="37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1795" b="1" i="1">
                  <a:latin typeface="Times New Roman" panose="02020603050405020304" pitchFamily="18" charset="0"/>
                </a:rPr>
                <a:t>l</a:t>
              </a:r>
              <a:endParaRPr lang="en-US" altLang="zh-CN" sz="1795" b="1"/>
            </a:p>
          </p:txBody>
        </p:sp>
        <p:grpSp>
          <p:nvGrpSpPr>
            <p:cNvPr id="32" name="Group 51"/>
            <p:cNvGrpSpPr/>
            <p:nvPr/>
          </p:nvGrpSpPr>
          <p:grpSpPr>
            <a:xfrm>
              <a:off x="3470" y="1435"/>
              <a:ext cx="2086" cy="1124"/>
              <a:chOff x="3470" y="1617"/>
              <a:chExt cx="2086" cy="1124"/>
            </a:xfrm>
          </p:grpSpPr>
          <p:sp>
            <p:nvSpPr>
              <p:cNvPr id="33" name="AutoShape 45"/>
              <p:cNvSpPr>
                <a:spLocks noChangeArrowheads="1"/>
              </p:cNvSpPr>
              <p:nvPr/>
            </p:nvSpPr>
            <p:spPr bwMode="auto">
              <a:xfrm>
                <a:off x="3470" y="2246"/>
                <a:ext cx="1926" cy="494"/>
              </a:xfrm>
              <a:prstGeom prst="parallelogram">
                <a:avLst>
                  <a:gd name="adj" fmla="val 97470"/>
                </a:avLst>
              </a:prstGeom>
              <a:noFill/>
              <a:ln w="12700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1345"/>
              </a:p>
            </p:txBody>
          </p:sp>
          <p:sp>
            <p:nvSpPr>
              <p:cNvPr id="34" name="Text Box 46"/>
              <p:cNvSpPr txBox="1">
                <a:spLocks noChangeArrowheads="1"/>
              </p:cNvSpPr>
              <p:nvPr/>
            </p:nvSpPr>
            <p:spPr bwMode="auto">
              <a:xfrm>
                <a:off x="3560" y="2496"/>
                <a:ext cx="562" cy="24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1795" b="1" i="1">
                    <a:latin typeface="Times New Roman" panose="02020603050405020304" pitchFamily="18" charset="0"/>
                  </a:rPr>
                  <a:t>β</a:t>
                </a:r>
                <a:endParaRPr lang="en-US" altLang="zh-CN" sz="1795" b="1" i="1"/>
              </a:p>
            </p:txBody>
          </p:sp>
          <p:sp>
            <p:nvSpPr>
              <p:cNvPr id="35" name="Line 48"/>
              <p:cNvSpPr>
                <a:spLocks noChangeShapeType="1"/>
              </p:cNvSpPr>
              <p:nvPr/>
            </p:nvSpPr>
            <p:spPr bwMode="auto">
              <a:xfrm>
                <a:off x="4112" y="1739"/>
                <a:ext cx="802" cy="24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1345"/>
              </a:p>
            </p:txBody>
          </p:sp>
          <p:sp>
            <p:nvSpPr>
              <p:cNvPr id="36" name="AutoShape 49"/>
              <p:cNvSpPr>
                <a:spLocks noChangeArrowheads="1"/>
              </p:cNvSpPr>
              <p:nvPr/>
            </p:nvSpPr>
            <p:spPr bwMode="auto">
              <a:xfrm>
                <a:off x="3630" y="1617"/>
                <a:ext cx="1926" cy="494"/>
              </a:xfrm>
              <a:prstGeom prst="parallelogram">
                <a:avLst>
                  <a:gd name="adj" fmla="val 97470"/>
                </a:avLst>
              </a:prstGeom>
              <a:noFill/>
              <a:ln w="12700">
                <a:solidFill>
                  <a:srgbClr val="64CAED"/>
                </a:solidFill>
                <a:miter lim="800000"/>
              </a:ln>
            </p:spPr>
            <p:txBody>
              <a:bodyPr/>
              <a:lstStyle/>
              <a:p>
                <a:endParaRPr lang="zh-CN" altLang="en-US" sz="1345">
                  <a:solidFill>
                    <a:srgbClr val="0000FF"/>
                  </a:solidFill>
                </a:endParaRPr>
              </a:p>
            </p:txBody>
          </p:sp>
          <p:sp>
            <p:nvSpPr>
              <p:cNvPr id="37" name="Text Box 50"/>
              <p:cNvSpPr txBox="1">
                <a:spLocks noChangeArrowheads="1"/>
              </p:cNvSpPr>
              <p:nvPr/>
            </p:nvSpPr>
            <p:spPr bwMode="auto">
              <a:xfrm>
                <a:off x="3695" y="1886"/>
                <a:ext cx="562" cy="380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</p:spPr>
            <p:txBody>
              <a:bodyPr/>
              <a:lstStyle/>
              <a:p>
                <a:pPr algn="just"/>
                <a:r>
                  <a:rPr lang="en-US" altLang="zh-CN" sz="1795" b="1">
                    <a:latin typeface="Times New Roman" panose="02020603050405020304" pitchFamily="18" charset="0"/>
                  </a:rPr>
                  <a:t>α</a:t>
                </a:r>
                <a:endParaRPr lang="en-US" altLang="zh-CN" sz="1795" b="1"/>
              </a:p>
            </p:txBody>
          </p:sp>
        </p:grpSp>
      </p:grpSp>
      <p:grpSp>
        <p:nvGrpSpPr>
          <p:cNvPr id="38" name="Group 65"/>
          <p:cNvGrpSpPr/>
          <p:nvPr/>
        </p:nvGrpSpPr>
        <p:grpSpPr>
          <a:xfrm>
            <a:off x="1275178" y="2724422"/>
            <a:ext cx="1168684" cy="439444"/>
            <a:chOff x="3432" y="1420"/>
            <a:chExt cx="984" cy="370"/>
          </a:xfrm>
        </p:grpSpPr>
        <p:sp>
          <p:nvSpPr>
            <p:cNvPr id="39" name="Text Box 58"/>
            <p:cNvSpPr txBox="1">
              <a:spLocks noChangeArrowheads="1"/>
            </p:cNvSpPr>
            <p:nvPr/>
          </p:nvSpPr>
          <p:spPr bwMode="auto">
            <a:xfrm>
              <a:off x="3935" y="1420"/>
              <a:ext cx="481" cy="370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2395" b="1" i="1">
                  <a:latin typeface="Times New Roman" panose="02020603050405020304" pitchFamily="18" charset="0"/>
                </a:rPr>
                <a:t>n</a:t>
              </a:r>
              <a:endParaRPr lang="en-US" altLang="zh-CN" sz="2395" b="1"/>
            </a:p>
          </p:txBody>
        </p:sp>
        <p:sp>
          <p:nvSpPr>
            <p:cNvPr id="40" name="Line 62"/>
            <p:cNvSpPr>
              <a:spLocks noChangeShapeType="1"/>
            </p:cNvSpPr>
            <p:nvPr/>
          </p:nvSpPr>
          <p:spPr bwMode="auto">
            <a:xfrm>
              <a:off x="3432" y="1532"/>
              <a:ext cx="802" cy="24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1345"/>
            </a:p>
          </p:txBody>
        </p:sp>
      </p:grpSp>
      <p:grpSp>
        <p:nvGrpSpPr>
          <p:cNvPr id="41" name="Group 66"/>
          <p:cNvGrpSpPr/>
          <p:nvPr/>
        </p:nvGrpSpPr>
        <p:grpSpPr>
          <a:xfrm>
            <a:off x="3875053" y="1841973"/>
            <a:ext cx="2477511" cy="1336146"/>
            <a:chOff x="2925" y="1506"/>
            <a:chExt cx="2086" cy="1125"/>
          </a:xfrm>
        </p:grpSpPr>
        <p:sp>
          <p:nvSpPr>
            <p:cNvPr id="42" name="AutoShape 60"/>
            <p:cNvSpPr>
              <a:spLocks noChangeArrowheads="1"/>
            </p:cNvSpPr>
            <p:nvPr/>
          </p:nvSpPr>
          <p:spPr bwMode="auto">
            <a:xfrm>
              <a:off x="2925" y="2115"/>
              <a:ext cx="1926" cy="494"/>
            </a:xfrm>
            <a:prstGeom prst="parallelogram">
              <a:avLst>
                <a:gd name="adj" fmla="val 97470"/>
              </a:avLst>
            </a:prstGeom>
            <a:noFill/>
            <a:ln w="1270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43" name="Text Box 61"/>
            <p:cNvSpPr txBox="1">
              <a:spLocks noChangeArrowheads="1"/>
            </p:cNvSpPr>
            <p:nvPr/>
          </p:nvSpPr>
          <p:spPr bwMode="auto">
            <a:xfrm>
              <a:off x="3061" y="2251"/>
              <a:ext cx="562" cy="38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2395" b="1" i="1">
                  <a:latin typeface="Times New Roman" panose="02020603050405020304" pitchFamily="18" charset="0"/>
                </a:rPr>
                <a:t>β</a:t>
              </a:r>
              <a:endParaRPr lang="en-US" altLang="zh-CN" sz="2395" b="1" i="1"/>
            </a:p>
          </p:txBody>
        </p:sp>
        <p:sp>
          <p:nvSpPr>
            <p:cNvPr id="44" name="AutoShape 63"/>
            <p:cNvSpPr>
              <a:spLocks noChangeArrowheads="1"/>
            </p:cNvSpPr>
            <p:nvPr/>
          </p:nvSpPr>
          <p:spPr bwMode="auto">
            <a:xfrm>
              <a:off x="3085" y="1506"/>
              <a:ext cx="1926" cy="494"/>
            </a:xfrm>
            <a:prstGeom prst="parallelogram">
              <a:avLst>
                <a:gd name="adj" fmla="val 97470"/>
              </a:avLst>
            </a:prstGeom>
            <a:noFill/>
            <a:ln w="12700">
              <a:solidFill>
                <a:srgbClr val="8FDAF4"/>
              </a:solidFill>
              <a:miter lim="800000"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45" name="Text Box 64"/>
            <p:cNvSpPr txBox="1">
              <a:spLocks noChangeArrowheads="1"/>
            </p:cNvSpPr>
            <p:nvPr/>
          </p:nvSpPr>
          <p:spPr bwMode="auto">
            <a:xfrm>
              <a:off x="3166" y="1711"/>
              <a:ext cx="562" cy="38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2395" b="1">
                  <a:latin typeface="Times New Roman" panose="02020603050405020304" pitchFamily="18" charset="0"/>
                </a:rPr>
                <a:t>α</a:t>
              </a:r>
              <a:endParaRPr lang="en-US" altLang="zh-CN" sz="2395" b="1"/>
            </a:p>
          </p:txBody>
        </p:sp>
      </p:grpSp>
      <p:grpSp>
        <p:nvGrpSpPr>
          <p:cNvPr id="46" name="Group 70"/>
          <p:cNvGrpSpPr/>
          <p:nvPr/>
        </p:nvGrpSpPr>
        <p:grpSpPr>
          <a:xfrm>
            <a:off x="1273995" y="2711360"/>
            <a:ext cx="1160368" cy="466760"/>
            <a:chOff x="3567" y="1411"/>
            <a:chExt cx="977" cy="393"/>
          </a:xfrm>
        </p:grpSpPr>
        <p:sp>
          <p:nvSpPr>
            <p:cNvPr id="47" name="Text Box 71"/>
            <p:cNvSpPr txBox="1">
              <a:spLocks noChangeArrowheads="1"/>
            </p:cNvSpPr>
            <p:nvPr/>
          </p:nvSpPr>
          <p:spPr bwMode="auto">
            <a:xfrm>
              <a:off x="4063" y="1434"/>
              <a:ext cx="481" cy="370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2395" b="1" i="1">
                  <a:latin typeface="Times New Roman" panose="02020603050405020304" pitchFamily="18" charset="0"/>
                </a:rPr>
                <a:t>n</a:t>
              </a:r>
              <a:endParaRPr lang="en-US" altLang="zh-CN" sz="2395" b="1"/>
            </a:p>
          </p:txBody>
        </p:sp>
        <p:sp>
          <p:nvSpPr>
            <p:cNvPr id="48" name="Line 72"/>
            <p:cNvSpPr>
              <a:spLocks noChangeShapeType="1"/>
            </p:cNvSpPr>
            <p:nvPr/>
          </p:nvSpPr>
          <p:spPr bwMode="auto">
            <a:xfrm flipV="1">
              <a:off x="3567" y="1411"/>
              <a:ext cx="945" cy="258"/>
            </a:xfrm>
            <a:prstGeom prst="line">
              <a:avLst/>
            </a:prstGeom>
            <a:noFill/>
            <a:ln w="38100">
              <a:solidFill>
                <a:srgbClr val="8FDAF4"/>
              </a:solidFill>
              <a:round/>
            </a:ln>
          </p:spPr>
          <p:txBody>
            <a:bodyPr/>
            <a:lstStyle/>
            <a:p>
              <a:endParaRPr lang="zh-CN" altLang="en-US" sz="1345"/>
            </a:p>
          </p:txBody>
        </p:sp>
      </p:grpSp>
      <p:grpSp>
        <p:nvGrpSpPr>
          <p:cNvPr id="28" name="Group 65"/>
          <p:cNvGrpSpPr/>
          <p:nvPr/>
        </p:nvGrpSpPr>
        <p:grpSpPr>
          <a:xfrm>
            <a:off x="4749177" y="1841964"/>
            <a:ext cx="1168684" cy="439444"/>
            <a:chOff x="3432" y="1420"/>
            <a:chExt cx="984" cy="370"/>
          </a:xfrm>
        </p:grpSpPr>
        <p:sp>
          <p:nvSpPr>
            <p:cNvPr id="29" name="Text Box 58"/>
            <p:cNvSpPr txBox="1">
              <a:spLocks noChangeArrowheads="1"/>
            </p:cNvSpPr>
            <p:nvPr/>
          </p:nvSpPr>
          <p:spPr bwMode="auto">
            <a:xfrm>
              <a:off x="3935" y="1420"/>
              <a:ext cx="481" cy="370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2395" b="1" i="1">
                  <a:latin typeface="Times New Roman" panose="02020603050405020304" pitchFamily="18" charset="0"/>
                </a:rPr>
                <a:t>l</a:t>
              </a:r>
              <a:endParaRPr lang="en-US" altLang="zh-CN" sz="2395" b="1"/>
            </a:p>
          </p:txBody>
        </p:sp>
        <p:sp>
          <p:nvSpPr>
            <p:cNvPr id="49" name="Line 62"/>
            <p:cNvSpPr>
              <a:spLocks noChangeShapeType="1"/>
            </p:cNvSpPr>
            <p:nvPr/>
          </p:nvSpPr>
          <p:spPr bwMode="auto">
            <a:xfrm>
              <a:off x="3432" y="1532"/>
              <a:ext cx="802" cy="2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1345"/>
            </a:p>
          </p:txBody>
        </p:sp>
      </p:grpSp>
      <p:sp>
        <p:nvSpPr>
          <p:cNvPr id="50" name="Line 62"/>
          <p:cNvSpPr>
            <a:spLocks noChangeShapeType="1"/>
          </p:cNvSpPr>
          <p:nvPr/>
        </p:nvSpPr>
        <p:spPr bwMode="auto">
          <a:xfrm>
            <a:off x="4642285" y="2643657"/>
            <a:ext cx="952525" cy="29335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</a:ln>
        </p:spPr>
        <p:txBody>
          <a:bodyPr/>
          <a:lstStyle/>
          <a:p>
            <a:endParaRPr lang="zh-CN" altLang="en-US" sz="1345"/>
          </a:p>
        </p:txBody>
      </p:sp>
      <p:grpSp>
        <p:nvGrpSpPr>
          <p:cNvPr id="53" name="Group 64"/>
          <p:cNvGrpSpPr/>
          <p:nvPr/>
        </p:nvGrpSpPr>
        <p:grpSpPr>
          <a:xfrm>
            <a:off x="4642270" y="2002310"/>
            <a:ext cx="1068916" cy="962025"/>
            <a:chOff x="4910" y="1027"/>
            <a:chExt cx="900" cy="810"/>
          </a:xfrm>
        </p:grpSpPr>
        <p:sp>
          <p:nvSpPr>
            <p:cNvPr id="56" name="Line 45"/>
            <p:cNvSpPr>
              <a:spLocks noChangeShapeType="1"/>
            </p:cNvSpPr>
            <p:nvPr/>
          </p:nvSpPr>
          <p:spPr bwMode="auto">
            <a:xfrm flipV="1">
              <a:off x="5720" y="1252"/>
              <a:ext cx="90" cy="54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</a:ln>
            <a:effectLst/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58" name="Line 47"/>
            <p:cNvSpPr>
              <a:spLocks noChangeShapeType="1"/>
            </p:cNvSpPr>
            <p:nvPr/>
          </p:nvSpPr>
          <p:spPr bwMode="auto">
            <a:xfrm flipH="1">
              <a:off x="4910" y="1387"/>
              <a:ext cx="29" cy="18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</a:ln>
            <a:effectLst/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59" name="Line 52"/>
            <p:cNvSpPr>
              <a:spLocks noChangeShapeType="1"/>
            </p:cNvSpPr>
            <p:nvPr/>
          </p:nvSpPr>
          <p:spPr bwMode="auto">
            <a:xfrm flipH="1" flipV="1">
              <a:off x="4910" y="1567"/>
              <a:ext cx="810" cy="27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</a:ln>
            <a:effectLst/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61" name="Freeform 60"/>
            <p:cNvSpPr/>
            <p:nvPr/>
          </p:nvSpPr>
          <p:spPr bwMode="auto">
            <a:xfrm flipH="1">
              <a:off x="4955" y="1027"/>
              <a:ext cx="45" cy="3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" y="492"/>
                </a:cxn>
              </a:cxnLst>
              <a:rect l="0" t="0" r="r" b="b"/>
              <a:pathLst>
                <a:path w="125" h="492">
                  <a:moveTo>
                    <a:pt x="0" y="0"/>
                  </a:moveTo>
                  <a:lnTo>
                    <a:pt x="126" y="492"/>
                  </a:ln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795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6758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6188" y="1226166"/>
            <a:ext cx="2385347" cy="216823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1506" name="对象 67586"/>
          <p:cNvGraphicFramePr>
            <a:graphicFrameLocks noChangeAspect="1"/>
          </p:cNvGraphicFramePr>
          <p:nvPr/>
        </p:nvGraphicFramePr>
        <p:xfrm>
          <a:off x="1798993" y="545860"/>
          <a:ext cx="4894213" cy="747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" r:id="rId2" imgW="2411730" imgH="444500" progId="Equation.DSMT4">
                  <p:embed/>
                </p:oleObj>
              </mc:Choice>
              <mc:Fallback>
                <p:oleObj name="" r:id="rId2" imgW="2411730" imgH="4445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8993" y="545860"/>
                        <a:ext cx="4894213" cy="74776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对象 67587"/>
          <p:cNvGraphicFramePr>
            <a:graphicFrameLocks noChangeAspect="1"/>
          </p:cNvGraphicFramePr>
          <p:nvPr/>
        </p:nvGraphicFramePr>
        <p:xfrm>
          <a:off x="2466472" y="1504560"/>
          <a:ext cx="1267023" cy="278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" r:id="rId4" imgW="621665" imgH="165100" progId="Equation.DSMT4">
                  <p:embed/>
                </p:oleObj>
              </mc:Choice>
              <mc:Fallback>
                <p:oleObj name="" r:id="rId4" imgW="621665" imgH="165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6472" y="1504560"/>
                        <a:ext cx="1267023" cy="27839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对象 67588"/>
          <p:cNvGraphicFramePr>
            <a:graphicFrameLocks noChangeAspect="1"/>
          </p:cNvGraphicFramePr>
          <p:nvPr/>
        </p:nvGraphicFramePr>
        <p:xfrm>
          <a:off x="2407562" y="1998162"/>
          <a:ext cx="1152530" cy="312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" r:id="rId6" imgW="621665" imgH="203200" progId="Equation.DSMT4">
                  <p:embed/>
                </p:oleObj>
              </mc:Choice>
              <mc:Fallback>
                <p:oleObj name="" r:id="rId6" imgW="621665" imgH="20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07562" y="1998162"/>
                        <a:ext cx="1152530" cy="31212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0" name="右大括号 67589"/>
          <p:cNvSpPr/>
          <p:nvPr/>
        </p:nvSpPr>
        <p:spPr>
          <a:xfrm>
            <a:off x="3766353" y="1643756"/>
            <a:ext cx="181797" cy="545860"/>
          </a:xfrm>
          <a:prstGeom prst="rightBrace">
            <a:avLst>
              <a:gd name="adj1" fmla="val 1664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09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591" name="燕尾形箭头 67590"/>
          <p:cNvSpPr/>
          <p:nvPr/>
        </p:nvSpPr>
        <p:spPr>
          <a:xfrm>
            <a:off x="1683550" y="2569676"/>
            <a:ext cx="517831" cy="227560"/>
          </a:xfrm>
          <a:prstGeom prst="notchedRightArrow">
            <a:avLst>
              <a:gd name="adj1" fmla="val 50000"/>
              <a:gd name="adj2" fmla="val 47169"/>
            </a:avLst>
          </a:prstGeom>
          <a:solidFill>
            <a:schemeClr val="accent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09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7592" name="对象 67591"/>
          <p:cNvGraphicFramePr>
            <a:graphicFrameLocks noChangeAspect="1"/>
          </p:cNvGraphicFramePr>
          <p:nvPr/>
        </p:nvGraphicFramePr>
        <p:xfrm>
          <a:off x="2617070" y="2449957"/>
          <a:ext cx="988154" cy="818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" r:id="rId8" imgW="405765" imgH="405765" progId="Equation.DSMT4">
                  <p:embed/>
                </p:oleObj>
              </mc:Choice>
              <mc:Fallback>
                <p:oleObj name="" r:id="rId8" imgW="405765" imgH="4057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17070" y="2449957"/>
                        <a:ext cx="988154" cy="81855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3" name="对象 67592"/>
          <p:cNvGraphicFramePr>
            <a:graphicFrameLocks noChangeAspect="1"/>
          </p:cNvGraphicFramePr>
          <p:nvPr/>
        </p:nvGraphicFramePr>
        <p:xfrm>
          <a:off x="2511604" y="3324568"/>
          <a:ext cx="1042788" cy="446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" r:id="rId10" imgW="393065" imgH="203200" progId="Equation.DSMT4">
                  <p:embed/>
                </p:oleObj>
              </mc:Choice>
              <mc:Fallback>
                <p:oleObj name="" r:id="rId10" imgW="393065" imgH="20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11604" y="3324568"/>
                        <a:ext cx="1042788" cy="4465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4" name="右大括号 67593"/>
          <p:cNvSpPr/>
          <p:nvPr/>
        </p:nvSpPr>
        <p:spPr>
          <a:xfrm>
            <a:off x="3655661" y="2605569"/>
            <a:ext cx="221384" cy="1000031"/>
          </a:xfrm>
          <a:prstGeom prst="rightBrace">
            <a:avLst>
              <a:gd name="adj1" fmla="val 30521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09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595" name="燕尾形箭头 67594"/>
          <p:cNvSpPr/>
          <p:nvPr/>
        </p:nvSpPr>
        <p:spPr>
          <a:xfrm>
            <a:off x="5070634" y="4091582"/>
            <a:ext cx="415690" cy="227560"/>
          </a:xfrm>
          <a:prstGeom prst="notchedRightArrow">
            <a:avLst>
              <a:gd name="adj1" fmla="val 50000"/>
              <a:gd name="adj2" fmla="val 37798"/>
            </a:avLst>
          </a:prstGeom>
          <a:solidFill>
            <a:schemeClr val="accent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09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7596" name="对象 67595"/>
          <p:cNvGraphicFramePr>
            <a:graphicFrameLocks noChangeAspect="1"/>
          </p:cNvGraphicFramePr>
          <p:nvPr/>
        </p:nvGraphicFramePr>
        <p:xfrm>
          <a:off x="2607094" y="3794417"/>
          <a:ext cx="2140684" cy="381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2" imgW="1002030" imgH="215900" progId="Equation.DSMT4">
                  <p:embed/>
                </p:oleObj>
              </mc:Choice>
              <mc:Fallback>
                <p:oleObj name="Equation" r:id="rId12" imgW="1002030" imgH="215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07094" y="3794417"/>
                        <a:ext cx="2140684" cy="38148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7" name="对象 67596"/>
          <p:cNvGraphicFramePr>
            <a:graphicFrameLocks noChangeAspect="1"/>
          </p:cNvGraphicFramePr>
          <p:nvPr/>
        </p:nvGraphicFramePr>
        <p:xfrm>
          <a:off x="2605193" y="4270441"/>
          <a:ext cx="2085575" cy="349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" r:id="rId14" imgW="1065530" imgH="215900" progId="Equation.DSMT4">
                  <p:embed/>
                </p:oleObj>
              </mc:Choice>
              <mc:Fallback>
                <p:oleObj name="" r:id="rId14" imgW="1065530" imgH="215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05193" y="4270441"/>
                        <a:ext cx="2085575" cy="3496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8" name="右大括号 67597"/>
          <p:cNvSpPr/>
          <p:nvPr/>
        </p:nvSpPr>
        <p:spPr>
          <a:xfrm>
            <a:off x="4757014" y="3918886"/>
            <a:ext cx="144004" cy="545860"/>
          </a:xfrm>
          <a:prstGeom prst="rightBrace">
            <a:avLst>
              <a:gd name="adj1" fmla="val 16648"/>
              <a:gd name="adj2" fmla="val 51241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09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7599" name="对象 67598"/>
          <p:cNvGraphicFramePr>
            <a:graphicFrameLocks noChangeAspect="1"/>
          </p:cNvGraphicFramePr>
          <p:nvPr/>
        </p:nvGraphicFramePr>
        <p:xfrm>
          <a:off x="5567562" y="4007494"/>
          <a:ext cx="722588" cy="3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" r:id="rId16" imgW="329565" imgH="177800" progId="Equation.DSMT4">
                  <p:embed/>
                </p:oleObj>
              </mc:Choice>
              <mc:Fallback>
                <p:oleObj name="" r:id="rId16" imgW="329565" imgH="177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67562" y="4007494"/>
                        <a:ext cx="722588" cy="322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0" name="文本框 67599"/>
          <p:cNvSpPr txBox="1"/>
          <p:nvPr/>
        </p:nvSpPr>
        <p:spPr>
          <a:xfrm>
            <a:off x="1643169" y="1474630"/>
            <a:ext cx="881262" cy="4147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9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证明</a:t>
            </a:r>
            <a:r>
              <a:rPr lang="en-US" altLang="zh-CN" sz="2095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altLang="zh-CN" sz="2095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7601" name="矩形 67600"/>
          <p:cNvSpPr/>
          <p:nvPr/>
        </p:nvSpPr>
        <p:spPr>
          <a:xfrm>
            <a:off x="2112303" y="2417584"/>
            <a:ext cx="674605" cy="4147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95">
                <a:latin typeface="Arial" panose="020B0604020202020204" pitchFamily="34" charset="0"/>
                <a:ea typeface="宋体" panose="02010600030101010101" pitchFamily="2" charset="-122"/>
              </a:rPr>
              <a:t>｛</a:t>
            </a:r>
            <a:endParaRPr lang="zh-CN" altLang="en-US" sz="209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602" name="燕尾形箭头 67601"/>
          <p:cNvSpPr/>
          <p:nvPr/>
        </p:nvSpPr>
        <p:spPr>
          <a:xfrm>
            <a:off x="3978314" y="2991804"/>
            <a:ext cx="415215" cy="227560"/>
          </a:xfrm>
          <a:prstGeom prst="notchedRightArrow">
            <a:avLst>
              <a:gd name="adj1" fmla="val 50000"/>
              <a:gd name="adj2" fmla="val 37798"/>
            </a:avLst>
          </a:prstGeom>
          <a:solidFill>
            <a:schemeClr val="accent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09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0" grpId="0"/>
      <p:bldP spid="676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4337"/>
          <p:cNvSpPr/>
          <p:nvPr/>
        </p:nvSpPr>
        <p:spPr>
          <a:xfrm>
            <a:off x="516620" y="666126"/>
            <a:ext cx="7455887" cy="98398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95" b="1">
                <a:solidFill>
                  <a:srgbClr val="2F94C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平面与平面平行的性质定理：</a:t>
            </a:r>
            <a:endParaRPr lang="en-US" altLang="zh-CN" sz="2095" b="1">
              <a:solidFill>
                <a:srgbClr val="2F94C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95" b="1">
                <a:latin typeface="宋体" panose="02010600030101010101" pitchFamily="2" charset="-122"/>
                <a:ea typeface="宋体" panose="02010600030101010101" pitchFamily="2" charset="-122"/>
              </a:rPr>
              <a:t>两个平行平面同时和第三个平面相交，那么它们的交线平行</a:t>
            </a:r>
            <a:r>
              <a:rPr lang="en-US" altLang="zh-CN" sz="2095" b="1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endParaRPr lang="en-US" altLang="zh-CN" sz="2095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40" name="矩形 14339"/>
          <p:cNvSpPr/>
          <p:nvPr/>
        </p:nvSpPr>
        <p:spPr>
          <a:xfrm>
            <a:off x="516620" y="2204288"/>
            <a:ext cx="3084418" cy="4147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95" b="1">
                <a:solidFill>
                  <a:srgbClr val="2F94C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符号语言：</a:t>
            </a:r>
            <a:endParaRPr lang="zh-CN" altLang="en-US" sz="2095" b="1">
              <a:solidFill>
                <a:srgbClr val="2F94C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4341" name="对象 14340"/>
          <p:cNvGraphicFramePr>
            <a:graphicFrameLocks noChangeAspect="1"/>
          </p:cNvGraphicFramePr>
          <p:nvPr/>
        </p:nvGraphicFramePr>
        <p:xfrm>
          <a:off x="793617" y="2785122"/>
          <a:ext cx="2640462" cy="1589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" r:id="rId1" imgW="1231265" imgH="711200" progId="Equation.3">
                  <p:embed/>
                </p:oleObj>
              </mc:Choice>
              <mc:Fallback>
                <p:oleObj name="" r:id="rId1" imgW="1231265" imgH="711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93617" y="2785122"/>
                        <a:ext cx="2640462" cy="158912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直接连接符 14350"/>
          <p:cNvSpPr/>
          <p:nvPr/>
        </p:nvSpPr>
        <p:spPr>
          <a:xfrm rot="16200000" flipH="1">
            <a:off x="4937672" y="2810324"/>
            <a:ext cx="743491" cy="104516"/>
          </a:xfrm>
          <a:prstGeom prst="line">
            <a:avLst/>
          </a:prstGeom>
          <a:ln w="12700" cap="flat" cmpd="sng">
            <a:solidFill>
              <a:srgbClr val="286D9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sz="1345"/>
          </a:p>
        </p:txBody>
      </p:sp>
      <p:grpSp>
        <p:nvGrpSpPr>
          <p:cNvPr id="8198" name="组合 14371"/>
          <p:cNvGrpSpPr/>
          <p:nvPr/>
        </p:nvGrpSpPr>
        <p:grpSpPr>
          <a:xfrm>
            <a:off x="3928140" y="2502714"/>
            <a:ext cx="2487013" cy="2419314"/>
            <a:chOff x="3142" y="2073"/>
            <a:chExt cx="2094" cy="2037"/>
          </a:xfrm>
        </p:grpSpPr>
        <p:sp>
          <p:nvSpPr>
            <p:cNvPr id="8199" name="直接连接符 14352"/>
            <p:cNvSpPr/>
            <p:nvPr/>
          </p:nvSpPr>
          <p:spPr>
            <a:xfrm flipV="1">
              <a:off x="3823" y="2073"/>
              <a:ext cx="433" cy="426"/>
            </a:xfrm>
            <a:prstGeom prst="line">
              <a:avLst/>
            </a:prstGeom>
            <a:ln w="12700" cap="flat" cmpd="sng">
              <a:solidFill>
                <a:srgbClr val="286D9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sz="1345"/>
            </a:p>
          </p:txBody>
        </p:sp>
        <p:grpSp>
          <p:nvGrpSpPr>
            <p:cNvPr id="8200" name="组合 14370"/>
            <p:cNvGrpSpPr/>
            <p:nvPr/>
          </p:nvGrpSpPr>
          <p:grpSpPr>
            <a:xfrm>
              <a:off x="3142" y="2252"/>
              <a:ext cx="2094" cy="1858"/>
              <a:chOff x="3142" y="2267"/>
              <a:chExt cx="2094" cy="1858"/>
            </a:xfrm>
          </p:grpSpPr>
          <p:sp>
            <p:nvSpPr>
              <p:cNvPr id="8222" name="文本框 14366"/>
              <p:cNvSpPr txBox="1"/>
              <p:nvPr/>
            </p:nvSpPr>
            <p:spPr>
              <a:xfrm>
                <a:off x="4150" y="3314"/>
                <a:ext cx="625" cy="3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95" b="1" i="1">
                    <a:solidFill>
                      <a:schemeClr val="accent2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b</a:t>
                </a:r>
                <a:endParaRPr lang="en-US" altLang="zh-CN" sz="2095" b="1" i="1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8201" name="直接连接符 14343"/>
              <p:cNvSpPr/>
              <p:nvPr/>
            </p:nvSpPr>
            <p:spPr>
              <a:xfrm>
                <a:off x="3190" y="3699"/>
                <a:ext cx="1621" cy="0"/>
              </a:xfrm>
              <a:prstGeom prst="line">
                <a:avLst/>
              </a:prstGeom>
              <a:ln w="12700" cap="flat" cmpd="sng">
                <a:solidFill>
                  <a:srgbClr val="64CAE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45"/>
              </a:p>
            </p:txBody>
          </p:sp>
          <p:sp>
            <p:nvSpPr>
              <p:cNvPr id="8202" name="直接连接符 14344"/>
              <p:cNvSpPr/>
              <p:nvPr/>
            </p:nvSpPr>
            <p:spPr>
              <a:xfrm flipV="1">
                <a:off x="3191" y="3272"/>
                <a:ext cx="433" cy="426"/>
              </a:xfrm>
              <a:prstGeom prst="line">
                <a:avLst/>
              </a:prstGeom>
              <a:ln w="12700" cap="flat" cmpd="sng">
                <a:solidFill>
                  <a:srgbClr val="64CAE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45"/>
              </a:p>
            </p:txBody>
          </p:sp>
          <p:sp>
            <p:nvSpPr>
              <p:cNvPr id="8203" name="直接连接符 14345"/>
              <p:cNvSpPr/>
              <p:nvPr/>
            </p:nvSpPr>
            <p:spPr>
              <a:xfrm>
                <a:off x="3620" y="3274"/>
                <a:ext cx="363" cy="0"/>
              </a:xfrm>
              <a:prstGeom prst="line">
                <a:avLst/>
              </a:prstGeom>
              <a:ln w="12700" cap="flat" cmpd="sng">
                <a:solidFill>
                  <a:srgbClr val="64CAE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45"/>
              </a:p>
            </p:txBody>
          </p:sp>
          <p:sp>
            <p:nvSpPr>
              <p:cNvPr id="8204" name="直接连接符 14346"/>
              <p:cNvSpPr/>
              <p:nvPr/>
            </p:nvSpPr>
            <p:spPr>
              <a:xfrm flipV="1">
                <a:off x="4802" y="3276"/>
                <a:ext cx="433" cy="426"/>
              </a:xfrm>
              <a:prstGeom prst="line">
                <a:avLst/>
              </a:prstGeom>
              <a:ln w="12700" cap="flat" cmpd="sng">
                <a:solidFill>
                  <a:srgbClr val="64CAE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45"/>
              </a:p>
            </p:txBody>
          </p:sp>
          <p:sp>
            <p:nvSpPr>
              <p:cNvPr id="8205" name="直接连接符 14347"/>
              <p:cNvSpPr/>
              <p:nvPr/>
            </p:nvSpPr>
            <p:spPr>
              <a:xfrm>
                <a:off x="3996" y="3273"/>
                <a:ext cx="497" cy="0"/>
              </a:xfrm>
              <a:prstGeom prst="line">
                <a:avLst/>
              </a:prstGeom>
              <a:ln w="12700" cap="flat" cmpd="sng">
                <a:solidFill>
                  <a:srgbClr val="64CAED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45"/>
              </a:p>
            </p:txBody>
          </p:sp>
          <p:sp>
            <p:nvSpPr>
              <p:cNvPr id="8206" name="直接连接符 14348"/>
              <p:cNvSpPr/>
              <p:nvPr/>
            </p:nvSpPr>
            <p:spPr>
              <a:xfrm rot="-5400000" flipH="1">
                <a:off x="3122" y="3195"/>
                <a:ext cx="1628" cy="228"/>
              </a:xfrm>
              <a:prstGeom prst="line">
                <a:avLst/>
              </a:prstGeom>
              <a:ln w="12700" cap="flat" cmpd="sng">
                <a:solidFill>
                  <a:srgbClr val="286D9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45"/>
              </a:p>
            </p:txBody>
          </p:sp>
          <p:sp>
            <p:nvSpPr>
              <p:cNvPr id="8207" name="直接连接符 14349"/>
              <p:cNvSpPr/>
              <p:nvPr/>
            </p:nvSpPr>
            <p:spPr>
              <a:xfrm flipV="1">
                <a:off x="4006" y="3273"/>
                <a:ext cx="433" cy="426"/>
              </a:xfrm>
              <a:prstGeom prst="line">
                <a:avLst/>
              </a:prstGeom>
              <a:ln w="12700" cap="flat" cmpd="sng">
                <a:solidFill>
                  <a:srgbClr val="286D9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45"/>
              </a:p>
            </p:txBody>
          </p:sp>
          <p:sp>
            <p:nvSpPr>
              <p:cNvPr id="8208" name="直接连接符 14351"/>
              <p:cNvSpPr/>
              <p:nvPr/>
            </p:nvSpPr>
            <p:spPr>
              <a:xfrm flipV="1">
                <a:off x="4049" y="3699"/>
                <a:ext cx="433" cy="426"/>
              </a:xfrm>
              <a:prstGeom prst="line">
                <a:avLst/>
              </a:prstGeom>
              <a:ln w="12700" cap="flat" cmpd="sng">
                <a:solidFill>
                  <a:srgbClr val="286D9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45"/>
              </a:p>
            </p:txBody>
          </p:sp>
          <p:sp>
            <p:nvSpPr>
              <p:cNvPr id="8209" name="直接连接符 14353"/>
              <p:cNvSpPr/>
              <p:nvPr/>
            </p:nvSpPr>
            <p:spPr>
              <a:xfrm>
                <a:off x="4478" y="3273"/>
                <a:ext cx="758" cy="0"/>
              </a:xfrm>
              <a:prstGeom prst="line">
                <a:avLst/>
              </a:prstGeom>
              <a:ln w="12700" cap="flat" cmpd="sng">
                <a:solidFill>
                  <a:srgbClr val="64CAE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45"/>
              </a:p>
            </p:txBody>
          </p:sp>
          <p:sp>
            <p:nvSpPr>
              <p:cNvPr id="8210" name="直接连接符 14354"/>
              <p:cNvSpPr/>
              <p:nvPr/>
            </p:nvSpPr>
            <p:spPr>
              <a:xfrm>
                <a:off x="3152" y="3067"/>
                <a:ext cx="1631" cy="0"/>
              </a:xfrm>
              <a:prstGeom prst="line">
                <a:avLst/>
              </a:prstGeom>
              <a:ln w="12700" cap="flat" cmpd="sng">
                <a:solidFill>
                  <a:srgbClr val="64CAE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45"/>
              </a:p>
            </p:txBody>
          </p:sp>
          <p:sp>
            <p:nvSpPr>
              <p:cNvPr id="8211" name="直接连接符 14355"/>
              <p:cNvSpPr/>
              <p:nvPr/>
            </p:nvSpPr>
            <p:spPr>
              <a:xfrm flipV="1">
                <a:off x="3142" y="2645"/>
                <a:ext cx="433" cy="426"/>
              </a:xfrm>
              <a:prstGeom prst="line">
                <a:avLst/>
              </a:prstGeom>
              <a:ln w="12700" cap="flat" cmpd="sng">
                <a:solidFill>
                  <a:srgbClr val="64CAE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45"/>
              </a:p>
            </p:txBody>
          </p:sp>
          <p:sp>
            <p:nvSpPr>
              <p:cNvPr id="8212" name="直接连接符 14356"/>
              <p:cNvSpPr/>
              <p:nvPr/>
            </p:nvSpPr>
            <p:spPr>
              <a:xfrm>
                <a:off x="3573" y="2649"/>
                <a:ext cx="267" cy="0"/>
              </a:xfrm>
              <a:prstGeom prst="line">
                <a:avLst/>
              </a:prstGeom>
              <a:ln w="12700" cap="flat" cmpd="sng">
                <a:solidFill>
                  <a:srgbClr val="64CAE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45"/>
              </a:p>
            </p:txBody>
          </p:sp>
          <p:sp>
            <p:nvSpPr>
              <p:cNvPr id="8213" name="直接连接符 14357"/>
              <p:cNvSpPr/>
              <p:nvPr/>
            </p:nvSpPr>
            <p:spPr>
              <a:xfrm flipV="1">
                <a:off x="4776" y="2650"/>
                <a:ext cx="433" cy="426"/>
              </a:xfrm>
              <a:prstGeom prst="line">
                <a:avLst/>
              </a:prstGeom>
              <a:ln w="12700" cap="flat" cmpd="sng">
                <a:solidFill>
                  <a:srgbClr val="64CAE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45"/>
              </a:p>
            </p:txBody>
          </p:sp>
          <p:sp>
            <p:nvSpPr>
              <p:cNvPr id="8214" name="直接连接符 14358"/>
              <p:cNvSpPr/>
              <p:nvPr/>
            </p:nvSpPr>
            <p:spPr>
              <a:xfrm>
                <a:off x="3842" y="2648"/>
                <a:ext cx="521" cy="0"/>
              </a:xfrm>
              <a:prstGeom prst="line">
                <a:avLst/>
              </a:prstGeom>
              <a:ln w="12700" cap="flat" cmpd="sng">
                <a:solidFill>
                  <a:srgbClr val="64CAED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45"/>
              </a:p>
            </p:txBody>
          </p:sp>
          <p:sp>
            <p:nvSpPr>
              <p:cNvPr id="8215" name="直接连接符 14359"/>
              <p:cNvSpPr/>
              <p:nvPr/>
            </p:nvSpPr>
            <p:spPr>
              <a:xfrm flipV="1">
                <a:off x="3911" y="2643"/>
                <a:ext cx="433" cy="426"/>
              </a:xfrm>
              <a:prstGeom prst="line">
                <a:avLst/>
              </a:prstGeom>
              <a:ln w="12700" cap="flat" cmpd="sng">
                <a:solidFill>
                  <a:srgbClr val="286D9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45"/>
              </a:p>
            </p:txBody>
          </p:sp>
          <p:sp>
            <p:nvSpPr>
              <p:cNvPr id="8216" name="直接连接符 14360"/>
              <p:cNvSpPr/>
              <p:nvPr/>
            </p:nvSpPr>
            <p:spPr>
              <a:xfrm flipV="1">
                <a:off x="4344" y="2646"/>
                <a:ext cx="865" cy="2"/>
              </a:xfrm>
              <a:prstGeom prst="line">
                <a:avLst/>
              </a:prstGeom>
              <a:ln w="12700" cap="flat" cmpd="sng">
                <a:solidFill>
                  <a:srgbClr val="64CAE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45"/>
              </a:p>
            </p:txBody>
          </p:sp>
          <p:sp>
            <p:nvSpPr>
              <p:cNvPr id="8217" name="直接连接符 14361"/>
              <p:cNvSpPr/>
              <p:nvPr/>
            </p:nvSpPr>
            <p:spPr>
              <a:xfrm rot="-5400000" flipH="1">
                <a:off x="4162" y="2830"/>
                <a:ext cx="416" cy="57"/>
              </a:xfrm>
              <a:prstGeom prst="line">
                <a:avLst/>
              </a:prstGeom>
              <a:ln w="12700" cap="flat" cmpd="sng">
                <a:solidFill>
                  <a:srgbClr val="286D9F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45"/>
              </a:p>
            </p:txBody>
          </p:sp>
          <p:sp>
            <p:nvSpPr>
              <p:cNvPr id="8218" name="直接连接符 14362"/>
              <p:cNvSpPr/>
              <p:nvPr/>
            </p:nvSpPr>
            <p:spPr>
              <a:xfrm rot="-5400000" flipH="1">
                <a:off x="4245" y="3462"/>
                <a:ext cx="428" cy="60"/>
              </a:xfrm>
              <a:prstGeom prst="line">
                <a:avLst/>
              </a:prstGeom>
              <a:ln w="12700" cap="flat" cmpd="sng">
                <a:solidFill>
                  <a:srgbClr val="286D9F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45"/>
              </a:p>
            </p:txBody>
          </p:sp>
          <p:sp>
            <p:nvSpPr>
              <p:cNvPr id="8219" name="直接连接符 14363"/>
              <p:cNvSpPr/>
              <p:nvPr/>
            </p:nvSpPr>
            <p:spPr>
              <a:xfrm rot="-5400000" flipH="1">
                <a:off x="4311" y="3161"/>
                <a:ext cx="214" cy="30"/>
              </a:xfrm>
              <a:prstGeom prst="line">
                <a:avLst/>
              </a:prstGeom>
              <a:ln w="12700" cap="flat" cmpd="sng">
                <a:solidFill>
                  <a:srgbClr val="286D9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45"/>
              </a:p>
            </p:txBody>
          </p:sp>
          <p:graphicFrame>
            <p:nvGraphicFramePr>
              <p:cNvPr id="8220" name="对象 14364"/>
              <p:cNvGraphicFramePr>
                <a:graphicFrameLocks noChangeAspect="1"/>
              </p:cNvGraphicFramePr>
              <p:nvPr/>
            </p:nvGraphicFramePr>
            <p:xfrm>
              <a:off x="3289" y="2873"/>
              <a:ext cx="253" cy="2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7" name="" r:id="rId3" imgW="152400" imgH="139700" progId="Equation.3">
                      <p:embed/>
                    </p:oleObj>
                  </mc:Choice>
                  <mc:Fallback>
                    <p:oleObj name="" r:id="rId3" imgW="152400" imgH="1397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3289" y="2873"/>
                            <a:ext cx="253" cy="23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21" name="对象 14365"/>
              <p:cNvGraphicFramePr>
                <a:graphicFrameLocks noChangeAspect="1"/>
              </p:cNvGraphicFramePr>
              <p:nvPr/>
            </p:nvGraphicFramePr>
            <p:xfrm>
              <a:off x="3348" y="3398"/>
              <a:ext cx="233" cy="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8" name="" r:id="rId5" imgW="152400" imgH="203200" progId="Equation.3">
                      <p:embed/>
                    </p:oleObj>
                  </mc:Choice>
                  <mc:Fallback>
                    <p:oleObj name="" r:id="rId5" imgW="152400" imgH="2032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348" y="3398"/>
                            <a:ext cx="233" cy="31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23" name="文本框 14367"/>
              <p:cNvSpPr txBox="1"/>
              <p:nvPr/>
            </p:nvSpPr>
            <p:spPr>
              <a:xfrm>
                <a:off x="4059" y="2670"/>
                <a:ext cx="625" cy="3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95" b="1" i="1">
                    <a:solidFill>
                      <a:schemeClr val="accent2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a</a:t>
                </a:r>
                <a:endParaRPr lang="en-US" altLang="zh-CN" sz="2095" b="1" i="1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graphicFrame>
            <p:nvGraphicFramePr>
              <p:cNvPr id="8224" name="对象 14368"/>
              <p:cNvGraphicFramePr>
                <a:graphicFrameLocks noChangeAspect="1"/>
              </p:cNvGraphicFramePr>
              <p:nvPr/>
            </p:nvGraphicFramePr>
            <p:xfrm>
              <a:off x="4046" y="2267"/>
              <a:ext cx="193" cy="2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9" name="Equation" r:id="rId7" imgW="3048000" imgH="3962400" progId="Equation.DSMT4">
                      <p:embed/>
                    </p:oleObj>
                  </mc:Choice>
                  <mc:Fallback>
                    <p:oleObj name="Equation" r:id="rId7" imgW="3048000" imgH="39624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046" y="2267"/>
                            <a:ext cx="193" cy="25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4370" name="矩形 14369"/>
          <p:cNvSpPr/>
          <p:nvPr/>
        </p:nvSpPr>
        <p:spPr>
          <a:xfrm>
            <a:off x="523182" y="1707121"/>
            <a:ext cx="4417001" cy="4147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95" b="1">
                <a:solidFill>
                  <a:srgbClr val="64CAE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简记</a:t>
            </a:r>
            <a:r>
              <a:rPr lang="en-US" altLang="zh-CN" sz="2095" b="1">
                <a:solidFill>
                  <a:srgbClr val="64CAE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095" b="1">
                <a:solidFill>
                  <a:srgbClr val="64CAE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面面平行，则线线平行 </a:t>
            </a:r>
            <a:endParaRPr lang="zh-CN" altLang="en-US" sz="2095" b="1">
              <a:solidFill>
                <a:srgbClr val="64CAE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/>
      <p:bldP spid="143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6385"/>
          <p:cNvSpPr txBox="1"/>
          <p:nvPr/>
        </p:nvSpPr>
        <p:spPr>
          <a:xfrm>
            <a:off x="970846" y="1496484"/>
            <a:ext cx="5871916" cy="89832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95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095" b="1">
                <a:latin typeface="Arial" panose="020B0604020202020204" pitchFamily="34" charset="0"/>
                <a:ea typeface="宋体" panose="02010600030101010101" pitchFamily="2" charset="-122"/>
              </a:rPr>
              <a:t>、若两个平面互相平行，则其中一个平面</a:t>
            </a:r>
            <a:endParaRPr lang="zh-CN" altLang="en-US" sz="2095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95" b="1">
                <a:latin typeface="Arial" panose="020B0604020202020204" pitchFamily="34" charset="0"/>
                <a:ea typeface="宋体" panose="02010600030101010101" pitchFamily="2" charset="-122"/>
              </a:rPr>
              <a:t>     中的直线必平行于另一个平面；</a:t>
            </a:r>
            <a:endParaRPr lang="zh-CN" altLang="en-US" sz="2095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文本框 16386"/>
          <p:cNvSpPr txBox="1"/>
          <p:nvPr/>
        </p:nvSpPr>
        <p:spPr>
          <a:xfrm>
            <a:off x="972034" y="2617658"/>
            <a:ext cx="5415844" cy="4147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95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95" b="1">
                <a:latin typeface="Arial" panose="020B0604020202020204" pitchFamily="34" charset="0"/>
                <a:ea typeface="宋体" panose="02010600030101010101" pitchFamily="2" charset="-122"/>
              </a:rPr>
              <a:t>、平行于同一平面的两平面平行；</a:t>
            </a:r>
            <a:endParaRPr lang="zh-CN" altLang="en-US" sz="2095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文本框 16387"/>
          <p:cNvSpPr txBox="1"/>
          <p:nvPr/>
        </p:nvSpPr>
        <p:spPr>
          <a:xfrm>
            <a:off x="970846" y="3432458"/>
            <a:ext cx="5757898" cy="89832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95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095" b="1">
                <a:latin typeface="Arial" panose="020B0604020202020204" pitchFamily="34" charset="0"/>
                <a:ea typeface="宋体" panose="02010600030101010101" pitchFamily="2" charset="-122"/>
              </a:rPr>
              <a:t>、过平面外一点有且只有一个平面与这</a:t>
            </a:r>
            <a:endParaRPr lang="zh-CN" altLang="en-US" sz="2095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95" b="1">
                <a:latin typeface="Arial" panose="020B0604020202020204" pitchFamily="34" charset="0"/>
                <a:ea typeface="宋体" panose="02010600030101010101" pitchFamily="2" charset="-122"/>
              </a:rPr>
              <a:t>     个平面平行；</a:t>
            </a:r>
            <a:endParaRPr lang="zh-CN" altLang="en-US" sz="2095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5" name="文本框 16389"/>
          <p:cNvSpPr txBox="1"/>
          <p:nvPr/>
        </p:nvSpPr>
        <p:spPr>
          <a:xfrm>
            <a:off x="970846" y="800019"/>
            <a:ext cx="3147015" cy="4147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95" b="1">
                <a:solidFill>
                  <a:srgbClr val="64CAE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面面平行的其它一些性质</a:t>
            </a:r>
            <a:endParaRPr lang="zh-CN" altLang="en-US" sz="2095" b="1">
              <a:solidFill>
                <a:srgbClr val="64CAE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5219" y="150213"/>
            <a:ext cx="1107996" cy="369332"/>
          </a:xfrm>
          <a:prstGeom prst="rect">
            <a:avLst/>
          </a:prstGeom>
          <a:solidFill>
            <a:srgbClr val="64CAED"/>
          </a:solidFill>
        </p:spPr>
        <p:txBody>
          <a:bodyPr wrap="none" rtlCol="0">
            <a:spAutoFit/>
          </a:bodyPr>
          <a:lstStyle/>
          <a:p>
            <a:pPr fontAlgn="ctr"/>
            <a:r>
              <a: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典例分析</a:t>
            </a:r>
            <a:endParaRPr lang="zh-CN" altLang="en-US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3760" y="921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61429" y="559121"/>
                <a:ext cx="7499211" cy="340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zh-CN" sz="2400" b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1</a:t>
                </a:r>
                <a:r>
                  <a:rPr lang="zh-CN" altLang="zh-CN" sz="2400" b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如图，四棱柱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𝑨𝑩𝑪𝑫</m:t>
                    </m:r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sz="24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4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4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4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的底面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是正方形，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为底面中心，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</m:t>
                    </m:r>
                    <m:sSub>
                      <m:sSubPr>
                        <m:ctrlPr>
                          <a:rPr lang="zh-CN" altLang="zh-CN" sz="24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24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b="1" kern="10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（Ⅰ）证明：平面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𝑪</m:t>
                    </m:r>
                    <m:sSub>
                      <m:sSubPr>
                        <m:ctrlPr>
                          <a:rPr lang="zh-CN" altLang="zh-CN" sz="24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4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；</a:t>
                </a:r>
                <a:endParaRPr lang="zh-CN" altLang="zh-CN" sz="2400" b="1" kern="10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（Ⅱ）求三棱柱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𝑨𝑩𝑫</m:t>
                    </m:r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sz="24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4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4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的体积．</a:t>
                </a:r>
                <a:endParaRPr lang="zh-CN" altLang="zh-CN" sz="2400" b="1" kern="10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2400" b="1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9" y="559121"/>
                <a:ext cx="7499211" cy="3402470"/>
              </a:xfrm>
              <a:prstGeom prst="rect">
                <a:avLst/>
              </a:prstGeom>
              <a:blipFill rotWithShape="1">
                <a:blip r:embed="rId1"/>
                <a:stretch>
                  <a:fillRect l="-2" t="-9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61429" y="3288882"/>
                <a:ext cx="7241824" cy="1735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【解答】（Ⅰ）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∵</m:t>
                    </m:r>
                  </m:oMath>
                </a14:m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四棱柱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𝑨𝑩𝑪𝑫</m:t>
                    </m:r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的底面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是正方形，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为底面中心，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</m:t>
                    </m:r>
                    <m:sSub>
                      <m:sSubPr>
                        <m:ctrlPr>
                          <a:rPr lang="zh-CN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4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9" y="3288882"/>
                <a:ext cx="7241824" cy="1735090"/>
              </a:xfrm>
              <a:prstGeom prst="rect">
                <a:avLst/>
              </a:prstGeom>
              <a:blipFill rotWithShape="1">
                <a:blip r:embed="rId2"/>
                <a:stretch>
                  <a:fillRect l="-2" t="-13" r="6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1646245" y="140611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1B98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题型一 平面与平面平行的判定定理应用</a:t>
            </a:r>
            <a:endParaRPr lang="zh-CN" altLang="en-US" b="1">
              <a:solidFill>
                <a:srgbClr val="1B98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069" y="1800119"/>
            <a:ext cx="2426864" cy="148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3760" y="921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96215" y="154940"/>
                <a:ext cx="8503920" cy="4145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由棱柱的性质可得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</m:t>
                    </m:r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𝑫</m:t>
                    </m:r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平行且相等，故四边形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</m:t>
                    </m:r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为平行四边形，</a:t>
                </a:r>
                <a:endParaRPr lang="zh-CN" altLang="zh-CN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故有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平行且相等．</a:t>
                </a:r>
                <a:endParaRPr lang="zh-CN" altLang="zh-CN" b="1" kern="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而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不在平面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𝑪</m:t>
                    </m:r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内，而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在平面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𝑪</m:t>
                    </m:r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内，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∴</m:t>
                    </m:r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𝑪</m:t>
                    </m:r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b="1" kern="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同理可证，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𝑩𝑪</m:t>
                    </m:r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为平行四边形，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𝑪</m:t>
                    </m:r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b="1" kern="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而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是平面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��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内的两条相交直线，故有平面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𝑪</m:t>
                    </m:r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．</a:t>
                </a:r>
                <a:endParaRPr lang="en-US" altLang="zh-CN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zh-CN" sz="1800" b="1" kern="1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（Ⅱ）由题意可得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zh-CN" altLang="zh-CN" sz="1800" b="1" kern="1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为三棱柱</a:t>
                </a:r>
                <a14:m>
                  <m:oMath xmlns:m="http://schemas.openxmlformats.org/officeDocument/2006/math"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𝑨𝑩𝑫</m:t>
                    </m:r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1800" b="1" kern="1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的高．三角形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𝑨𝑶</m:t>
                    </m:r>
                  </m:oMath>
                </a14:m>
                <a:r>
                  <a:rPr lang="zh-CN" altLang="zh-CN" sz="1800" b="1" kern="1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中，由勾股定理可得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1800" b="1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CN" sz="1800" b="1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1800" b="1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altLang="zh-CN" sz="1800" b="1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zh-CN" altLang="zh-CN" sz="1800" b="1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altLang="zh-CN" sz="1800" b="1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zh-CN" altLang="zh-CN" sz="1800" b="1" kern="1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1800" b="1" kern="1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zh-CN" altLang="zh-CN" sz="1800" b="1" kern="1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三棱柱</a:t>
                </a:r>
                <a14:m>
                  <m:oMath xmlns:m="http://schemas.openxmlformats.org/officeDocument/2006/math"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𝑨𝑩𝑫</m:t>
                    </m:r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1800" b="1" kern="1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的体积</a:t>
                </a:r>
                <a14:m>
                  <m:oMath xmlns:m="http://schemas.openxmlformats.org/officeDocument/2006/math"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𝑨𝑩𝑫</m:t>
                        </m:r>
                      </m:sub>
                    </m:sSub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·</m:t>
                    </m:r>
                    <m:sSub>
                      <m:sSubPr>
                        <m:ctrlPr>
                          <a:rPr lang="zh-CN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zh-CN" altLang="zh-CN" sz="1800" b="1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CN" sz="1800" b="1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·</m:t>
                    </m:r>
                    <m:sSub>
                      <m:sSubPr>
                        <m:ctrlPr>
                          <a:rPr lang="zh-CN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zh-CN" altLang="zh-CN" sz="1800" b="1" kern="1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1800" b="1" kern="1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zh-CN" altLang="zh-CN" sz="1800" b="1" kern="1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15" y="154940"/>
                <a:ext cx="8503920" cy="414528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5219" y="150213"/>
            <a:ext cx="1107996" cy="369332"/>
          </a:xfrm>
          <a:prstGeom prst="rect">
            <a:avLst/>
          </a:prstGeom>
          <a:solidFill>
            <a:srgbClr val="64CAED"/>
          </a:solidFill>
        </p:spPr>
        <p:txBody>
          <a:bodyPr wrap="none" rtlCol="0">
            <a:spAutoFit/>
          </a:bodyPr>
          <a:lstStyle/>
          <a:p>
            <a:pPr fontAlgn="ctr"/>
            <a:r>
              <a: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典例分析</a:t>
            </a:r>
            <a:endParaRPr lang="zh-CN" altLang="en-US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3760" y="921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61430" y="559121"/>
                <a:ext cx="7099584" cy="962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kern="100">
                    <a:effectLst/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000" b="1" kern="100">
                    <a:effectLst/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000" b="1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如图，在三棱柱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000" b="1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中，点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zh-CN" altLang="zh-CN" sz="2000" b="1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zh-CN" altLang="zh-CN" sz="2000" b="1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分别是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000" b="1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zh-CN" altLang="zh-CN" sz="2000" b="1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的中点．求证：平面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𝑬𝑩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zh-CN" altLang="zh-CN" sz="2000" b="1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𝑨𝑫</m:t>
                    </m:r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000" b="1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000" b="1" kern="10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30" y="559121"/>
                <a:ext cx="7099584" cy="962956"/>
              </a:xfrm>
              <a:prstGeom prst="rect">
                <a:avLst/>
              </a:prstGeom>
              <a:blipFill rotWithShape="1">
                <a:blip r:embed="rId1"/>
                <a:stretch>
                  <a:fillRect l="-2" t="-33" r="6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45555" y="1503068"/>
                <a:ext cx="7661772" cy="3488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3355" indent="-173355" algn="just">
                  <a:lnSpc>
                    <a:spcPct val="150000"/>
                  </a:lnSpc>
                </a:pPr>
                <a:r>
                  <a:rPr lang="zh-CN" altLang="zh-CN" sz="2000" b="1" kern="1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证明：证明：连结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</m:t>
                    </m:r>
                    <m:sSub>
                      <m:sSub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000" b="1" kern="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73355" indent="-173355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∵</m:t>
                    </m:r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在三棱柱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中，</a:t>
                </a:r>
                <a:endParaRPr lang="en-US" altLang="zh-CN" sz="20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  <a:p>
                <a:pPr marL="173355" indent="-173355" algn="just">
                  <a:lnSpc>
                    <a:spcPct val="150000"/>
                  </a:lnSpc>
                </a:pPr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分别是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的中点，</a:t>
                </a:r>
                <a:endParaRPr lang="zh-CN" altLang="zh-CN" sz="2000" b="1" kern="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73355" indent="-173355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∴</m:t>
                    </m:r>
                    <m:sSub>
                      <m:sSub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𝑩𝑫</m:t>
                    </m:r>
                    <m:limLow>
                      <m:limLow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//</m:t>
                        </m:r>
                      </m:e>
                      <m:lim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=</m:t>
                        </m:r>
                      </m:lim>
                    </m:limLow>
                    <m:sSub>
                      <m:sSub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四边形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𝑩𝑫</m:t>
                    </m:r>
                    <m:sSub>
                      <m:sSub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是平行四边形，</a:t>
                </a:r>
                <a:endParaRPr lang="en-US" altLang="zh-CN" sz="20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  <a:p>
                <a:pPr marL="173355" indent="-173355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∴</m:t>
                    </m:r>
                    <m:sSub>
                      <m:sSub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𝑩𝑬</m:t>
                    </m:r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∵</m:t>
                    </m:r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𝑩𝑬</m:t>
                    </m:r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000" b="1" kern="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73355" indent="-173355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𝑨𝑫</m:t>
                    </m:r>
                    <m:sSub>
                      <m:sSub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𝑩𝑬</m:t>
                    </m:r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𝑬𝑩</m:t>
                    </m:r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000" b="1" kern="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73355" indent="-173355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𝑬𝑩</m:t>
                    </m:r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𝑨𝑫</m:t>
                    </m:r>
                    <m:sSub>
                      <m:sSubPr>
                        <m:ctrlPr>
                          <a:rPr lang="zh-CN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0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0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55" y="1503068"/>
                <a:ext cx="7661772" cy="3488840"/>
              </a:xfrm>
              <a:prstGeom prst="rect">
                <a:avLst/>
              </a:prstGeom>
              <a:blipFill rotWithShape="1">
                <a:blip r:embed="rId2"/>
                <a:stretch>
                  <a:fillRect l="-2" t="-1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4900" y="406869"/>
            <a:ext cx="13049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1227" y="2830195"/>
            <a:ext cx="13049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5219" y="150213"/>
            <a:ext cx="1107996" cy="369332"/>
          </a:xfrm>
          <a:prstGeom prst="rect">
            <a:avLst/>
          </a:prstGeom>
          <a:solidFill>
            <a:srgbClr val="64CAED"/>
          </a:solidFill>
        </p:spPr>
        <p:txBody>
          <a:bodyPr wrap="none" rtlCol="0">
            <a:spAutoFit/>
          </a:bodyPr>
          <a:lstStyle/>
          <a:p>
            <a:pPr fontAlgn="ctr"/>
            <a:r>
              <a: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典例分析</a:t>
            </a:r>
            <a:endParaRPr lang="zh-CN" altLang="en-US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3760" y="921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75094" y="477206"/>
                <a:ext cx="7499211" cy="279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3355" indent="-173355" algn="just">
                  <a:lnSpc>
                    <a:spcPct val="150000"/>
                  </a:lnSpc>
                </a:pPr>
                <a:r>
                  <a:rPr lang="zh-CN" altLang="zh-CN" sz="2400" b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3</a:t>
                </a:r>
                <a:r>
                  <a:rPr lang="zh-CN" altLang="zh-CN" sz="2400" b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如图，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𝑨𝑫𝑬𝑭</m:t>
                    </m:r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均为平行四边形，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分别是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𝑬𝑭</m:t>
                    </m:r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的中点．</a:t>
                </a:r>
                <a:endParaRPr lang="zh-CN" altLang="zh-CN" sz="2400" b="1" kern="10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73355" indent="-173355" algn="just">
                  <a:lnSpc>
                    <a:spcPct val="150000"/>
                  </a:lnSpc>
                </a:pPr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）求证：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𝑩𝑬</m:t>
                    </m:r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𝑫𝑴𝑭</m:t>
                    </m:r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；</a:t>
                </a:r>
                <a:endParaRPr lang="zh-CN" altLang="zh-CN" sz="2400" b="1" kern="10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73355" indent="-173355" algn="just">
                  <a:lnSpc>
                    <a:spcPct val="150000"/>
                  </a:lnSpc>
                </a:pPr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）求证：平面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𝑩𝑫𝑬</m:t>
                    </m:r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𝑴𝑵𝑮</m:t>
                    </m:r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b="1" kern="10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2400" b="1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94" y="477206"/>
                <a:ext cx="7499211" cy="2794483"/>
              </a:xfrm>
              <a:prstGeom prst="rect">
                <a:avLst/>
              </a:prstGeom>
              <a:blipFill rotWithShape="1">
                <a:blip r:embed="rId1"/>
                <a:stretch>
                  <a:fillRect l="-2" t="-11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61429" y="2650063"/>
                <a:ext cx="7241824" cy="2245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3355" indent="-173355" algn="just">
                  <a:lnSpc>
                    <a:spcPct val="150000"/>
                  </a:lnSpc>
                </a:pPr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【解答】如图示：</a:t>
                </a:r>
                <a:endParaRPr lang="zh-CN" altLang="zh-CN" sz="2400" b="1" kern="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73355" indent="-173355" algn="just">
                  <a:lnSpc>
                    <a:spcPct val="150000"/>
                  </a:lnSpc>
                </a:pPr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作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𝑫𝑪</m:t>
                    </m:r>
                  </m:oMath>
                </a14:m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的中点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，连接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𝑷𝑬</m:t>
                    </m:r>
                  </m:oMath>
                </a14:m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𝑷𝑩</m:t>
                    </m:r>
                  </m:oMath>
                </a14:m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400" b="1" kern="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73355" indent="-173355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𝑨𝑫𝑬𝑭</m:t>
                    </m:r>
                  </m:oMath>
                </a14:m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均为平行四边形，</a:t>
                </a:r>
                <a:endParaRPr lang="en-US" altLang="zh-CN" sz="24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  <a:p>
                <a:pPr marL="173355" indent="-173355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分别是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𝑬𝑭</m:t>
                    </m:r>
                  </m:oMath>
                </a14:m>
                <a:r>
                  <a:rPr lang="zh-CN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的中点．</a:t>
                </a:r>
                <a:endParaRPr lang="zh-CN" altLang="zh-CN" sz="24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9" y="2650063"/>
                <a:ext cx="7241824" cy="2245102"/>
              </a:xfrm>
              <a:prstGeom prst="rect">
                <a:avLst/>
              </a:prstGeom>
              <a:blipFill rotWithShape="1">
                <a:blip r:embed="rId2"/>
                <a:stretch>
                  <a:fillRect l="-2" t="-9" r="6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图片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858" y="1184275"/>
            <a:ext cx="19621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0070" y="3032443"/>
            <a:ext cx="19621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3760" y="921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82508" y="554671"/>
                <a:ext cx="6299199" cy="2953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3355" indent="-173355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1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∴</m:t>
                    </m:r>
                    <m:r>
                      <a:rPr lang="en-US" altLang="zh-CN" b="1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𝑷𝑩</m:t>
                    </m:r>
                    <m:r>
                      <a:rPr lang="en-US" altLang="zh-CN" b="1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altLang="zh-CN" b="1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𝑫𝑴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𝑭𝑴</m:t>
                    </m:r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𝑷𝑬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，且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𝑭𝑴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𝑴𝑫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交于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点，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𝑷𝑩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𝑷𝑬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交于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点，</a:t>
                </a:r>
                <a:endParaRPr lang="zh-CN" altLang="zh-CN" b="1" kern="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73355" indent="-173355" algn="just">
                  <a:lnSpc>
                    <a:spcPct val="150000"/>
                  </a:lnSpc>
                </a:pPr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故平面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𝑫𝑭𝑴</m:t>
                    </m:r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𝑩𝑷𝑬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b="1" kern="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73355" indent="-173355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∴</m:t>
                    </m:r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𝑩𝑬</m:t>
                    </m:r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𝑫𝑴𝑭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；</a:t>
                </a:r>
                <a:endParaRPr lang="zh-CN" altLang="zh-CN" b="1" kern="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73355" indent="-173355" algn="just">
                  <a:lnSpc>
                    <a:spcPct val="150000"/>
                  </a:lnSpc>
                </a:pPr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∵</m:t>
                    </m:r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𝑮𝑵</m:t>
                    </m:r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𝑫𝑬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，且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����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交于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点，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𝑫𝑬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𝑫𝑩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交于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点，</a:t>
                </a:r>
                <a:endParaRPr lang="zh-CN" altLang="zh-CN" b="1" kern="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73355" indent="-173355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𝑩𝑫𝑬</m:t>
                    </m:r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𝑴𝑵𝑮</m:t>
                    </m:r>
                  </m:oMath>
                </a14:m>
                <a:r>
                  <a:rPr lang="zh-CN" altLang="zh-CN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b="1" kern="100">
                  <a:solidFill>
                    <a:schemeClr val="tx1"/>
                  </a:solidFill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08" y="554671"/>
                <a:ext cx="6299199" cy="2953373"/>
              </a:xfrm>
              <a:prstGeom prst="rect">
                <a:avLst/>
              </a:prstGeom>
              <a:blipFill rotWithShape="1">
                <a:blip r:embed="rId1"/>
                <a:stretch>
                  <a:fillRect l="-3" t="-11" r="3" b="-6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7429" y="736507"/>
            <a:ext cx="1107996" cy="369332"/>
          </a:xfrm>
          <a:prstGeom prst="rect">
            <a:avLst/>
          </a:prstGeom>
          <a:solidFill>
            <a:srgbClr val="64CAED"/>
          </a:solidFill>
        </p:spPr>
        <p:txBody>
          <a:bodyPr wrap="none" rtlCol="0">
            <a:spAutoFit/>
          </a:bodyPr>
          <a:lstStyle/>
          <a:p>
            <a:pPr fontAlgn="ctr"/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方法技巧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3760" y="921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0122" y="1105839"/>
            <a:ext cx="7499211" cy="332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2970530" algn="l"/>
              </a:tabLst>
            </a:pPr>
            <a:r>
              <a:rPr lang="zh-CN" altLang="zh-CN" sz="2000" b="1" kern="100">
                <a:solidFill>
                  <a:srgbClr val="64CAE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证明面面平行的方法</a:t>
            </a:r>
            <a:endParaRPr lang="zh-CN" altLang="zh-CN" sz="1600" b="1" kern="100">
              <a:solidFill>
                <a:srgbClr val="64CAED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04800" algn="just">
              <a:lnSpc>
                <a:spcPct val="150000"/>
              </a:lnSpc>
              <a:tabLst>
                <a:tab pos="2970530" algn="l"/>
              </a:tabLst>
            </a:pP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）要证明两平面平行，只需在其中一个平面内找到两条相交直线平行于另一个平面即可．</a:t>
            </a:r>
            <a:endParaRPr lang="zh-CN" altLang="zh-CN" sz="16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04800" algn="just">
              <a:lnSpc>
                <a:spcPct val="150000"/>
              </a:lnSpc>
              <a:tabLst>
                <a:tab pos="2970530" algn="l"/>
              </a:tabLst>
            </a:pP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）判定两个平面平行与判定线面平行一样，应遵循先找后作的原则，即先在一个面内找到两条与另一个平面平行的相交直线，若找不到再作辅助线．</a:t>
            </a:r>
            <a:r>
              <a:rPr lang="zh-CN" altLang="zh-CN" sz="2000" b="1" kern="100">
                <a:effectLst/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16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266700" algn="just">
              <a:lnSpc>
                <a:spcPct val="150000"/>
              </a:lnSpc>
              <a:tabLst>
                <a:tab pos="2400300" algn="l"/>
              </a:tabLst>
            </a:pPr>
            <a:endParaRPr lang="zh-CN" altLang="zh-CN" sz="20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1167" y="392895"/>
            <a:ext cx="6823393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b="1" kern="10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【单元目标】</a:t>
            </a:r>
            <a:endParaRPr lang="zh-CN" altLang="zh-CN" sz="1800" kern="100">
              <a:solidFill>
                <a:srgbClr val="00B0F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lnSpc>
                <a:spcPct val="150000"/>
              </a:lnSpc>
            </a:pPr>
            <a:r>
              <a:rPr lang="zh-CN" altLang="en-US" sz="18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课程目标</a:t>
            </a:r>
            <a:endParaRPr lang="zh-CN" altLang="en-US" sz="1800" b="1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lnSpc>
                <a:spcPct val="150000"/>
              </a:lnSpc>
            </a:pPr>
            <a:r>
              <a:rPr lang="en-US" altLang="zh-CN" sz="18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．掌握空间平面与平面平行的判定定理，并能应用这个定理解决问题．</a:t>
            </a:r>
            <a:endParaRPr lang="zh-CN" altLang="en-US" sz="1800" b="1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lnSpc>
                <a:spcPct val="150000"/>
              </a:lnSpc>
            </a:pPr>
            <a:r>
              <a:rPr lang="en-US" altLang="zh-CN" sz="18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．平面与平面平行的判定定理的应用．</a:t>
            </a:r>
            <a:endParaRPr lang="zh-CN" altLang="en-US" sz="1800" b="1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lnSpc>
                <a:spcPct val="150000"/>
              </a:lnSpc>
            </a:pPr>
            <a:r>
              <a:rPr lang="zh-CN" altLang="en-US" sz="18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数学学科素养</a:t>
            </a:r>
            <a:endParaRPr lang="zh-CN" altLang="en-US" sz="1800" b="1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lnSpc>
                <a:spcPct val="150000"/>
              </a:lnSpc>
            </a:pPr>
            <a:r>
              <a:rPr lang="en-US" altLang="zh-CN" sz="18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18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逻辑推理：平行关系的综合问题；</a:t>
            </a:r>
            <a:endParaRPr lang="zh-CN" altLang="en-US" sz="1800" b="1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 algn="just">
              <a:lnSpc>
                <a:spcPct val="150000"/>
              </a:lnSpc>
            </a:pPr>
            <a:r>
              <a:rPr lang="en-US" altLang="zh-CN" sz="18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18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直观想象：平面与平面平行的判定定理。</a:t>
            </a:r>
            <a:endParaRPr lang="zh-CN" altLang="en-US" sz="1800" b="1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endParaRPr lang="zh-CN" altLang="zh-CN" sz="1800" kern="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5219" y="150213"/>
            <a:ext cx="1107996" cy="369332"/>
          </a:xfrm>
          <a:prstGeom prst="rect">
            <a:avLst/>
          </a:prstGeom>
          <a:solidFill>
            <a:srgbClr val="64CAED"/>
          </a:solidFill>
        </p:spPr>
        <p:txBody>
          <a:bodyPr wrap="none" rtlCol="0">
            <a:spAutoFit/>
          </a:bodyPr>
          <a:lstStyle/>
          <a:p>
            <a:pPr fontAlgn="ctr"/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变式训练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3760" y="921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61430" y="559121"/>
                <a:ext cx="7099584" cy="1424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2000" b="1" kern="100">
                    <a:effectLst/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0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在正方体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𝑨𝑩𝑪𝑫</m:t>
                    </m:r>
                    <m:r>
                      <a:rPr lang="en-US" altLang="zh-CN" sz="20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sz="20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0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0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0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0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中，</a:t>
                </a:r>
                <a:endParaRPr lang="zh-CN" altLang="zh-CN" sz="2000" b="1" kern="10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zh-CN" sz="20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0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）求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zh-CN" altLang="zh-CN" sz="20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0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0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所成的角；</a:t>
                </a:r>
                <a:endParaRPr lang="zh-CN" altLang="zh-CN" sz="2000" b="1" kern="10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zh-CN" sz="20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0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）证明：平面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𝑪</m:t>
                    </m:r>
                    <m:sSub>
                      <m:sSubPr>
                        <m:ctrlPr>
                          <a:rPr lang="zh-CN" altLang="zh-CN" sz="20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0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zh-CN" altLang="zh-CN" sz="20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zh-CN" altLang="zh-CN" sz="2000" b="1" kern="10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000" b="1" kern="10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30" y="559121"/>
                <a:ext cx="7099584" cy="1424621"/>
              </a:xfrm>
              <a:prstGeom prst="rect">
                <a:avLst/>
              </a:prstGeom>
              <a:blipFill rotWithShape="1">
                <a:blip r:embed="rId1"/>
                <a:stretch>
                  <a:fillRect l="-2" t="-23" r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36179" y="1983742"/>
                <a:ext cx="7661772" cy="2814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zh-CN" sz="2000" b="1" kern="100">
                    <a:solidFill>
                      <a:srgbClr val="1B98CC"/>
                    </a:solidFill>
                    <a:effectLst/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证明：（</a:t>
                </a:r>
                <a:r>
                  <a:rPr lang="en-US" altLang="zh-CN" sz="2000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000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）解：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∵</m:t>
                    </m:r>
                    <m:sSub>
                      <m:sSubPr>
                        <m:ctrlPr>
                          <a:rPr lang="zh-CN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zh-CN" altLang="zh-CN" sz="2000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000" b="1" kern="100">
                  <a:solidFill>
                    <a:srgbClr val="1B98CC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∴∠</m:t>
                    </m:r>
                    <m:sSub>
                      <m:sSubPr>
                        <m:ctrlPr>
                          <a:rPr lang="zh-CN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zh-CN" altLang="zh-CN" sz="2000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zh-CN" altLang="zh-CN" sz="2000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000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所成的角，</a:t>
                </a:r>
                <a:endParaRPr lang="zh-CN" altLang="zh-CN" sz="2000" b="1" kern="100">
                  <a:solidFill>
                    <a:srgbClr val="1B98CC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∵</m:t>
                    </m:r>
                    <m:sSub>
                      <m:sSubPr>
                        <m:ctrlPr>
                          <a:rPr lang="zh-CN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zh-CN" altLang="zh-CN" sz="2000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000" b="1" kern="100">
                  <a:solidFill>
                    <a:srgbClr val="1B98CC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∴∠</m:t>
                    </m:r>
                    <m:sSub>
                      <m:sSubPr>
                        <m:ctrlPr>
                          <a:rPr lang="zh-CN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zh-CN" altLang="zh-CN" sz="2000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000" b="1" kern="100">
                  <a:solidFill>
                    <a:srgbClr val="1B98CC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∴</m:t>
                    </m:r>
                    <m:sSub>
                      <m:sSubPr>
                        <m:ctrlPr>
                          <a:rPr lang="zh-CN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zh-CN" altLang="zh-CN" sz="2000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000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所成的角为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altLang="zh-CN" sz="2000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zh-CN" altLang="zh-CN" sz="2000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．</a:t>
                </a:r>
                <a:endParaRPr lang="en-US" altLang="zh-CN" sz="2000" b="1" kern="100">
                  <a:solidFill>
                    <a:srgbClr val="1B98CC"/>
                  </a:solidFill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zh-CN" altLang="zh-CN" sz="2000" b="1" kern="100">
                  <a:solidFill>
                    <a:srgbClr val="64CAED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79" y="1983742"/>
                <a:ext cx="7661772" cy="2814617"/>
              </a:xfrm>
              <a:prstGeom prst="rect">
                <a:avLst/>
              </a:prstGeom>
              <a:blipFill rotWithShape="1">
                <a:blip r:embed="rId2"/>
                <a:stretch>
                  <a:fillRect l="-3" r="2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6630" y="3357579"/>
            <a:ext cx="1261850" cy="163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图片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2843" y="368745"/>
            <a:ext cx="1771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3760" y="921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480907" y="608858"/>
                <a:ext cx="6583680" cy="2537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zh-CN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）证明：连接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zh-CN" altLang="zh-CN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zh-CN" altLang="zh-CN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b="1" kern="100">
                  <a:solidFill>
                    <a:srgbClr val="1B98CC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∵</m:t>
                    </m:r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//</m:t>
                    </m:r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zh-CN" altLang="zh-CN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//</m:t>
                    </m:r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zh-CN" altLang="zh-CN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b="1" kern="100">
                  <a:solidFill>
                    <a:srgbClr val="1B98CC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b="1" kern="100">
                  <a:solidFill>
                    <a:srgbClr val="1B98CC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zh-CN" altLang="zh-CN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��</m:t>
                        </m:r>
                      </m:sub>
                    </m:sSub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zh-CN" altLang="zh-CN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zh-CN" altLang="zh-CN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zh-CN" altLang="zh-CN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b="1" kern="100">
                  <a:solidFill>
                    <a:srgbClr val="1B98CC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zh-CN" altLang="zh-CN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𝑪</m:t>
                    </m:r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zh-CN" altLang="zh-CN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𝑪</m:t>
                    </m:r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b="1" kern="100">
                  <a:solidFill>
                    <a:srgbClr val="1B98CC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zh-CN" altLang="zh-CN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𝑪</m:t>
                    </m:r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zh-CN" altLang="zh-CN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平面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 kern="100">
                            <a:solidFill>
                              <a:srgbClr val="1B98CC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kern="100">
                        <a:solidFill>
                          <a:srgbClr val="1B98CC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zh-CN" altLang="zh-CN" b="1" kern="100">
                    <a:solidFill>
                      <a:srgbClr val="1B98CC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b="1" kern="100">
                  <a:solidFill>
                    <a:srgbClr val="1B98CC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07" y="608858"/>
                <a:ext cx="6583680" cy="2537874"/>
              </a:xfrm>
              <a:prstGeom prst="rect">
                <a:avLst/>
              </a:prstGeom>
              <a:blipFill rotWithShape="1">
                <a:blip r:embed="rId1"/>
                <a:stretch>
                  <a:fillRect l="-3" t="-21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2203" y="1268195"/>
            <a:ext cx="2047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5219" y="150213"/>
            <a:ext cx="1107996" cy="369332"/>
          </a:xfrm>
          <a:prstGeom prst="rect">
            <a:avLst/>
          </a:prstGeom>
          <a:solidFill>
            <a:srgbClr val="64CAED"/>
          </a:solidFill>
        </p:spPr>
        <p:txBody>
          <a:bodyPr wrap="none" rtlCol="0">
            <a:spAutoFit/>
          </a:bodyPr>
          <a:lstStyle/>
          <a:p>
            <a:pPr fontAlgn="ctr"/>
            <a:r>
              <a: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典例分析</a:t>
            </a:r>
            <a:endParaRPr lang="zh-CN" altLang="en-US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79543" y="156881"/>
            <a:ext cx="419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kern="100">
                <a:solidFill>
                  <a:srgbClr val="1B98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题型二 </a:t>
            </a:r>
            <a:r>
              <a:rPr lang="zh-CN" altLang="en-US" b="1" kern="100">
                <a:solidFill>
                  <a:srgbClr val="1B98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平面与平面平行性质</a:t>
            </a:r>
            <a:r>
              <a:rPr lang="zh-CN" altLang="zh-CN" sz="1800" b="1" kern="100">
                <a:solidFill>
                  <a:srgbClr val="1B98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定理的应用</a:t>
            </a:r>
            <a:endParaRPr lang="zh-CN" altLang="zh-CN" sz="1800" b="1" kern="100">
              <a:solidFill>
                <a:srgbClr val="1B98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endParaRPr lang="zh-CN" altLang="en-US" b="1">
              <a:solidFill>
                <a:srgbClr val="1B98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699" y="535863"/>
            <a:ext cx="7534434" cy="188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algn="just">
              <a:lnSpc>
                <a:spcPct val="150000"/>
              </a:lnSpc>
              <a:tabLst>
                <a:tab pos="2970530" algn="l"/>
              </a:tabLst>
            </a:pP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4.</a:t>
            </a:r>
            <a:r>
              <a:rPr lang="zh-CN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如图所示，两条异面直线</a:t>
            </a:r>
            <a:r>
              <a:rPr lang="en-US" altLang="zh-CN" sz="2000" b="1" i="1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BA</a:t>
            </a:r>
            <a:r>
              <a:rPr lang="zh-CN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DC</a:t>
            </a:r>
            <a:r>
              <a:rPr lang="zh-CN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与两平行平面</a:t>
            </a:r>
            <a:r>
              <a:rPr lang="en-US" altLang="zh-CN" sz="2000" b="1" i="1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zh-CN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β</a:t>
            </a:r>
            <a:r>
              <a:rPr lang="zh-CN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分别交于点</a:t>
            </a:r>
            <a:r>
              <a:rPr lang="en-US" altLang="zh-CN" sz="2000" b="1" i="1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1" i="1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，点</a:t>
            </a:r>
            <a:r>
              <a:rPr lang="en-US" altLang="zh-CN" sz="2000" b="1" i="1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zh-CN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分别是</a:t>
            </a:r>
            <a:r>
              <a:rPr lang="en-US" altLang="zh-CN" sz="2000" b="1" i="1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</a:t>
            </a:r>
            <a:r>
              <a:rPr lang="zh-CN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CD</a:t>
            </a:r>
            <a:r>
              <a:rPr lang="zh-CN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的中点，求证：</a:t>
            </a:r>
            <a:r>
              <a:rPr lang="en-US" altLang="zh-CN" sz="2000" b="1" i="1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MN</a:t>
            </a:r>
            <a:r>
              <a:rPr lang="zh-CN" altLang="zh-CN" sz="20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∥</a:t>
            </a:r>
            <a:r>
              <a:rPr lang="zh-CN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平面</a:t>
            </a:r>
            <a:r>
              <a:rPr lang="en-US" altLang="zh-CN" sz="2000" b="1" i="1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en-US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60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endParaRPr lang="zh-CN" altLang="en-US" sz="2000" b="1"/>
          </a:p>
        </p:txBody>
      </p:sp>
      <p:sp>
        <p:nvSpPr>
          <p:cNvPr id="13" name="文本框 12"/>
          <p:cNvSpPr txBox="1"/>
          <p:nvPr/>
        </p:nvSpPr>
        <p:spPr>
          <a:xfrm>
            <a:off x="111822" y="1820332"/>
            <a:ext cx="5604873" cy="325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algn="just">
              <a:lnSpc>
                <a:spcPct val="150000"/>
              </a:lnSpc>
              <a:tabLst>
                <a:tab pos="2970530" algn="l"/>
              </a:tabLst>
            </a:pP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【解答】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如图，过点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AE</a:t>
            </a:r>
            <a:r>
              <a:rPr lang="zh-CN" altLang="zh-CN" sz="2000" b="1" kern="100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∥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CD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交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于点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E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，取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AE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的中点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，连接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MP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PN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BE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ED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BD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AC</a:t>
            </a:r>
            <a:r>
              <a:rPr lang="en-US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600" b="1" kern="100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04800" algn="just">
              <a:lnSpc>
                <a:spcPct val="150000"/>
              </a:lnSpc>
              <a:tabLst>
                <a:tab pos="2970530" algn="l"/>
              </a:tabLst>
            </a:pP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AE</a:t>
            </a:r>
            <a:r>
              <a:rPr lang="zh-CN" altLang="zh-CN" sz="2000" b="1" kern="100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∥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CD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AE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CD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确定平面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AEDC</a:t>
            </a:r>
            <a:r>
              <a:rPr lang="en-US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600" b="1" kern="100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04800" algn="just">
              <a:lnSpc>
                <a:spcPct val="150000"/>
              </a:lnSpc>
              <a:tabLst>
                <a:tab pos="2970530" algn="l"/>
              </a:tabLst>
            </a:pP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则平面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AEDC</a:t>
            </a:r>
            <a:r>
              <a:rPr lang="en-US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∩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DE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，平面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AEDC</a:t>
            </a:r>
            <a:r>
              <a:rPr lang="en-US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∩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β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AC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，因为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zh-CN" altLang="zh-CN" sz="2000" b="1" kern="100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∥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β</a:t>
            </a: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AC</a:t>
            </a:r>
            <a:r>
              <a:rPr lang="zh-CN" altLang="zh-CN" sz="2000" b="1" kern="100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∥</a:t>
            </a:r>
            <a:r>
              <a:rPr lang="en-US" altLang="zh-CN" sz="20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DE</a:t>
            </a:r>
            <a:r>
              <a:rPr lang="en-US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600" b="1" kern="100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endParaRPr lang="zh-CN" altLang="en-US" sz="2000" b="1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11" y="1601893"/>
            <a:ext cx="965729" cy="86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95" y="3624048"/>
            <a:ext cx="1340629" cy="1045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3760" y="921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4454" y="507257"/>
            <a:ext cx="6583680" cy="390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algn="just">
              <a:lnSpc>
                <a:spcPct val="150000"/>
              </a:lnSpc>
              <a:tabLst>
                <a:tab pos="2970530" algn="l"/>
              </a:tabLst>
            </a:pP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又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分别为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AE</a:t>
            </a: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CD</a:t>
            </a: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的中点，</a:t>
            </a:r>
            <a:endParaRPr lang="zh-CN" altLang="zh-CN" b="1" kern="100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04800" algn="just">
              <a:lnSpc>
                <a:spcPct val="150000"/>
              </a:lnSpc>
              <a:tabLst>
                <a:tab pos="2970530" algn="l"/>
              </a:tabLst>
            </a:pP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PN</a:t>
            </a:r>
            <a:r>
              <a:rPr lang="zh-CN" altLang="zh-CN" sz="2400" b="1" kern="100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∥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DE</a:t>
            </a: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PN</a:t>
            </a:r>
            <a:r>
              <a:rPr lang="en-US" altLang="zh-CN" sz="2400" b="1" kern="100">
                <a:solidFill>
                  <a:srgbClr val="1B98CC"/>
                </a:solidFill>
                <a:latin typeface="MS Mincho"/>
                <a:ea typeface="宋体" panose="02010600030101010101" pitchFamily="2" charset="-122"/>
                <a:cs typeface="MS Mincho"/>
              </a:rPr>
              <a:t>⊄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DE</a:t>
            </a:r>
            <a:r>
              <a:rPr lang="en-US" altLang="zh-CN" sz="2400" b="1" kern="100">
                <a:solidFill>
                  <a:srgbClr val="1B98CC"/>
                </a:solidFill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</a:rPr>
              <a:t>⊂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PN</a:t>
            </a:r>
            <a:r>
              <a:rPr lang="zh-CN" altLang="zh-CN" sz="2400" b="1" kern="100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∥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en-US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b="1" kern="100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04800" algn="just">
              <a:lnSpc>
                <a:spcPct val="150000"/>
              </a:lnSpc>
              <a:tabLst>
                <a:tab pos="2970530" algn="l"/>
              </a:tabLst>
            </a:pP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又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分别为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</a:t>
            </a: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AE</a:t>
            </a: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的中点，</a:t>
            </a:r>
            <a:endParaRPr lang="zh-CN" altLang="zh-CN" b="1" kern="100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04800" algn="just">
              <a:lnSpc>
                <a:spcPct val="150000"/>
              </a:lnSpc>
              <a:tabLst>
                <a:tab pos="2970530" algn="l"/>
              </a:tabLst>
            </a:pP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MP</a:t>
            </a:r>
            <a:r>
              <a:rPr lang="zh-CN" altLang="zh-CN" sz="2400" b="1" kern="100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∥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BE</a:t>
            </a: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，且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MP</a:t>
            </a:r>
            <a:r>
              <a:rPr lang="en-US" altLang="zh-CN" sz="2400" b="1" kern="100">
                <a:solidFill>
                  <a:srgbClr val="1B98CC"/>
                </a:solidFill>
                <a:latin typeface="MS Mincho"/>
                <a:ea typeface="宋体" panose="02010600030101010101" pitchFamily="2" charset="-122"/>
                <a:cs typeface="MS Mincho"/>
              </a:rPr>
              <a:t>⊄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BE</a:t>
            </a:r>
            <a:r>
              <a:rPr lang="en-US" altLang="zh-CN" sz="2400" b="1" kern="100">
                <a:solidFill>
                  <a:srgbClr val="1B98CC"/>
                </a:solidFill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</a:rPr>
              <a:t>⊂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en-US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b="1" kern="100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04800" algn="just">
              <a:lnSpc>
                <a:spcPct val="150000"/>
              </a:lnSpc>
              <a:tabLst>
                <a:tab pos="2970530" algn="l"/>
              </a:tabLst>
            </a:pP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MP</a:t>
            </a:r>
            <a:r>
              <a:rPr lang="zh-CN" altLang="zh-CN" sz="2400" b="1" kern="100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∥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，因为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MP</a:t>
            </a:r>
            <a:r>
              <a:rPr lang="en-US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∩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PN</a:t>
            </a: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b="1" kern="100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04800" algn="just">
              <a:lnSpc>
                <a:spcPct val="150000"/>
              </a:lnSpc>
              <a:tabLst>
                <a:tab pos="2970530" algn="l"/>
              </a:tabLst>
            </a:pP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所以平面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MPN</a:t>
            </a:r>
            <a:r>
              <a:rPr lang="zh-CN" altLang="zh-CN" sz="2400" b="1" kern="100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∥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en-US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b="1" kern="100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04800" algn="just">
              <a:lnSpc>
                <a:spcPct val="150000"/>
              </a:lnSpc>
              <a:tabLst>
                <a:tab pos="2970530" algn="l"/>
              </a:tabLst>
            </a:pP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又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MN</a:t>
            </a:r>
            <a:r>
              <a:rPr lang="en-US" altLang="zh-CN" sz="2400" b="1" kern="100">
                <a:solidFill>
                  <a:srgbClr val="1B98CC"/>
                </a:solidFill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</a:rPr>
              <a:t>⊂</a:t>
            </a: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平面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MPN</a:t>
            </a: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MN</a:t>
            </a:r>
            <a:r>
              <a:rPr lang="zh-CN" altLang="zh-CN" sz="2400" b="1" kern="100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∥</a:t>
            </a:r>
            <a:r>
              <a:rPr lang="zh-CN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平面</a:t>
            </a:r>
            <a:r>
              <a:rPr lang="en-US" altLang="zh-CN" sz="2400" b="1" i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en-US" altLang="zh-CN" sz="24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b="1" kern="100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217" y="1368214"/>
            <a:ext cx="5287103" cy="73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algn="ctr">
              <a:lnSpc>
                <a:spcPts val="2200"/>
              </a:lnSpc>
              <a:tabLst>
                <a:tab pos="2970530" algn="l"/>
              </a:tabLst>
            </a:pPr>
            <a:r>
              <a:rPr lang="zh-CN" altLang="zh-CN" sz="18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应用平面与平面平行性质定理的基本步骤</a:t>
            </a:r>
            <a:endParaRPr lang="zh-CN" altLang="zh-CN" sz="18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endParaRPr lang="zh-CN" altLang="en-US" b="1">
              <a:solidFill>
                <a:srgbClr val="1B98CC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5139" y="834319"/>
            <a:ext cx="1107996" cy="369332"/>
          </a:xfrm>
          <a:prstGeom prst="rect">
            <a:avLst/>
          </a:prstGeom>
          <a:solidFill>
            <a:srgbClr val="64CAED"/>
          </a:solidFill>
        </p:spPr>
        <p:txBody>
          <a:bodyPr wrap="none" rtlCol="0">
            <a:spAutoFit/>
          </a:bodyPr>
          <a:lstStyle/>
          <a:p>
            <a:pPr fontAlgn="ctr"/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解题技巧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35" y="1842083"/>
            <a:ext cx="3439688" cy="13684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829217" y="3210561"/>
            <a:ext cx="5287103" cy="1285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>
              <a:lnSpc>
                <a:spcPct val="150000"/>
              </a:lnSpc>
              <a:tabLst>
                <a:tab pos="2970530" algn="l"/>
              </a:tabLst>
            </a:pPr>
            <a:r>
              <a:rPr lang="zh-CN" altLang="zh-CN" sz="1800" b="1" kern="100">
                <a:solidFill>
                  <a:srgbClr val="1B98CC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面面平行性质定理的实质：面面平行</a:t>
            </a:r>
            <a:r>
              <a:rPr lang="en-US" altLang="zh-CN" sz="1800" b="1" kern="100">
                <a:solidFill>
                  <a:srgbClr val="1B98CC"/>
                </a:solidFill>
                <a:effectLst/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</a:rPr>
              <a:t>⇒</a:t>
            </a:r>
            <a:r>
              <a:rPr lang="zh-CN" altLang="zh-CN" sz="1800" b="1" kern="100">
                <a:solidFill>
                  <a:srgbClr val="1B98CC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线线平行，体现了转化思想．与判定定理交替使用，可实现线面、线线、面面平行间的相互转化．</a:t>
            </a:r>
            <a:r>
              <a:rPr lang="zh-CN" altLang="zh-CN" sz="1800" b="1" kern="100">
                <a:solidFill>
                  <a:srgbClr val="1B98CC"/>
                </a:solidFill>
                <a:effectLst/>
                <a:ea typeface="Times New Roman" panose="02020603050405020304" pitchFamily="18" charset="0"/>
              </a:rPr>
              <a:t> </a:t>
            </a:r>
            <a:endParaRPr lang="zh-CN" altLang="en-US" b="1">
              <a:solidFill>
                <a:srgbClr val="1B98CC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5219" y="150213"/>
            <a:ext cx="1107996" cy="369332"/>
          </a:xfrm>
          <a:prstGeom prst="rect">
            <a:avLst/>
          </a:prstGeom>
          <a:solidFill>
            <a:srgbClr val="64CAED"/>
          </a:solidFill>
        </p:spPr>
        <p:txBody>
          <a:bodyPr wrap="none" rtlCol="0">
            <a:spAutoFit/>
          </a:bodyPr>
          <a:lstStyle/>
          <a:p>
            <a:pPr fontAlgn="ctr"/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变式训练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699" y="535863"/>
            <a:ext cx="7534434" cy="142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,</a:t>
            </a:r>
            <a:r>
              <a:rPr lang="zh-CN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在三棱锥</a:t>
            </a:r>
            <a:r>
              <a:rPr lang="en-US" altLang="zh-CN" sz="2000" b="1" i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P-ABC</a:t>
            </a:r>
            <a:r>
              <a:rPr lang="zh-CN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,</a:t>
            </a:r>
            <a:r>
              <a:rPr lang="en-US" altLang="zh-CN" sz="2000" b="1" i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D,E,F</a:t>
            </a:r>
            <a:r>
              <a:rPr lang="zh-CN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分别是</a:t>
            </a:r>
            <a:r>
              <a:rPr lang="en-US" altLang="zh-CN" sz="2000" b="1" i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PA,PB,PC</a:t>
            </a:r>
            <a:r>
              <a:rPr lang="zh-CN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的中点</a:t>
            </a:r>
            <a:r>
              <a:rPr lang="en-US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,</a:t>
            </a:r>
            <a:r>
              <a:rPr lang="en-US" altLang="zh-CN" sz="2000" b="1" i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000" b="1" i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</a:t>
            </a:r>
            <a:r>
              <a:rPr lang="zh-CN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上一点</a:t>
            </a:r>
            <a:r>
              <a:rPr lang="en-US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,</a:t>
            </a:r>
            <a:r>
              <a:rPr lang="zh-CN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连接</a:t>
            </a:r>
            <a:r>
              <a:rPr lang="en-US" altLang="zh-CN" sz="2000" b="1" i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MC</a:t>
            </a:r>
            <a:r>
              <a:rPr lang="en-US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,</a:t>
            </a:r>
            <a:r>
              <a:rPr lang="en-US" altLang="zh-CN" sz="2000" b="1" i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zh-CN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000" b="1" i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PM</a:t>
            </a:r>
            <a:r>
              <a:rPr lang="zh-CN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000" b="1" i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DE</a:t>
            </a:r>
            <a:r>
              <a:rPr lang="zh-CN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的交点</a:t>
            </a:r>
            <a:r>
              <a:rPr lang="en-US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,</a:t>
            </a:r>
            <a:r>
              <a:rPr lang="zh-CN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连接</a:t>
            </a:r>
            <a:r>
              <a:rPr lang="en-US" altLang="zh-CN" sz="2000" b="1" i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NF</a:t>
            </a:r>
            <a:r>
              <a:rPr lang="en-US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求证</a:t>
            </a:r>
            <a:r>
              <a:rPr lang="en-US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:</a:t>
            </a:r>
            <a:r>
              <a:rPr lang="en-US" altLang="zh-CN" sz="2000" b="1" i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NF</a:t>
            </a:r>
            <a:r>
              <a:rPr lang="zh-CN" altLang="zh-CN" sz="2000" b="1" ker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∥</a:t>
            </a:r>
            <a:r>
              <a:rPr lang="en-US" altLang="zh-CN" sz="2000" b="1" i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CM</a:t>
            </a:r>
            <a:r>
              <a:rPr lang="en-US" altLang="zh-CN" sz="2000" b="1" ker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endParaRPr lang="zh-CN" altLang="zh-CN" sz="200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endParaRPr lang="zh-CN" altLang="en-US" sz="2000" b="1"/>
          </a:p>
        </p:txBody>
      </p:sp>
      <p:sp>
        <p:nvSpPr>
          <p:cNvPr id="13" name="文本框 12"/>
          <p:cNvSpPr txBox="1"/>
          <p:nvPr/>
        </p:nvSpPr>
        <p:spPr>
          <a:xfrm>
            <a:off x="149494" y="1541313"/>
            <a:ext cx="6088746" cy="3265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【解答】</a:t>
            </a:r>
            <a:r>
              <a:rPr lang="zh-CN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D,E,F</a:t>
            </a:r>
            <a:r>
              <a:rPr lang="zh-CN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分别为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PA,PB,PC</a:t>
            </a:r>
            <a:r>
              <a:rPr lang="zh-CN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的中点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,</a:t>
            </a:r>
            <a:r>
              <a:rPr lang="zh-CN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DE</a:t>
            </a:r>
            <a:r>
              <a:rPr lang="zh-CN" altLang="zh-CN" sz="2000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∥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AB,</a:t>
            </a:r>
            <a:r>
              <a:rPr lang="en-US" altLang="zh-CN" sz="2000" b="1" kern="100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endParaRPr lang="zh-CN" altLang="zh-CN" sz="2000" b="1" kern="100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又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DE</a:t>
            </a:r>
            <a:r>
              <a:rPr lang="en-US" altLang="zh-CN" sz="2000" b="1">
                <a:solidFill>
                  <a:srgbClr val="1B98CC"/>
                </a:solidFill>
                <a:latin typeface="Cambria Math" panose="02040503050406030204" pitchFamily="18" charset="0"/>
                <a:ea typeface="MS Mincho"/>
                <a:cs typeface="Cambria Math" panose="02040503050406030204" pitchFamily="18" charset="0"/>
              </a:rPr>
              <a:t>⊄</a:t>
            </a:r>
            <a:r>
              <a:rPr lang="zh-CN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平面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ABC,AB</a:t>
            </a:r>
            <a:r>
              <a:rPr lang="en-US" altLang="zh-CN" sz="2000" b="1">
                <a:solidFill>
                  <a:srgbClr val="1B98CC"/>
                </a:solidFill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</a:rPr>
              <a:t>⊂</a:t>
            </a:r>
            <a:r>
              <a:rPr lang="zh-CN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平面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ABC,</a:t>
            </a:r>
            <a:r>
              <a:rPr lang="zh-CN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DE</a:t>
            </a:r>
            <a:r>
              <a:rPr lang="zh-CN" altLang="zh-CN" sz="2000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∥</a:t>
            </a:r>
            <a:r>
              <a:rPr lang="zh-CN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平面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ABC, </a:t>
            </a:r>
            <a:endParaRPr lang="zh-CN" altLang="zh-CN" sz="2000" b="1" kern="100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同理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EF</a:t>
            </a:r>
            <a:r>
              <a:rPr lang="zh-CN" altLang="zh-CN" sz="2000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∥</a:t>
            </a:r>
            <a:r>
              <a:rPr lang="zh-CN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平面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ABC,</a:t>
            </a:r>
            <a:r>
              <a:rPr lang="zh-CN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又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DE∩EF=E,</a:t>
            </a:r>
            <a:r>
              <a:rPr lang="zh-CN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所以平面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DEF</a:t>
            </a:r>
            <a:r>
              <a:rPr lang="zh-CN" altLang="zh-CN" sz="2000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∥</a:t>
            </a:r>
            <a:r>
              <a:rPr lang="zh-CN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平面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ABC,</a:t>
            </a:r>
            <a:endParaRPr lang="zh-CN" altLang="zh-CN" sz="2000" b="1" kern="100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又平面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PMC∩</a:t>
            </a:r>
            <a:r>
              <a:rPr lang="zh-CN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平面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ABC=MC,</a:t>
            </a:r>
            <a:r>
              <a:rPr lang="zh-CN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平面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PMC∩</a:t>
            </a:r>
            <a:r>
              <a:rPr lang="zh-CN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平面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DEF=NF,</a:t>
            </a:r>
            <a:r>
              <a:rPr lang="zh-CN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由面面平行的性质定理得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,NF</a:t>
            </a:r>
            <a:r>
              <a:rPr lang="zh-CN" altLang="zh-CN" sz="2000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∥</a:t>
            </a:r>
            <a:r>
              <a:rPr lang="en-US" altLang="zh-CN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MC.</a:t>
            </a:r>
            <a:endParaRPr lang="zh-CN" altLang="zh-CN" sz="2000" b="1" kern="100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40" y="1503213"/>
            <a:ext cx="1187450" cy="1143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630" y="537426"/>
            <a:ext cx="67796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457700" algn="l"/>
              </a:tabLst>
            </a:pPr>
            <a:r>
              <a:rPr lang="en-US" altLang="zh-CN" sz="2000" b="1" kern="10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000" b="1" kern="10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en-US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在正方体中，相互平行的面不会是</a:t>
            </a:r>
            <a:r>
              <a:rPr lang="en-US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0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457700" algn="l"/>
              </a:tabLst>
            </a:pPr>
            <a:r>
              <a:rPr lang="en-US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en-US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前后相对侧面      </a:t>
            </a:r>
            <a:r>
              <a:rPr lang="en-US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B.</a:t>
            </a:r>
            <a:r>
              <a:rPr lang="zh-CN" altLang="en-US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上下相对底面</a:t>
            </a:r>
            <a:endParaRPr lang="zh-CN" altLang="en-US" sz="20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457700" algn="l"/>
              </a:tabLst>
            </a:pPr>
            <a:r>
              <a:rPr lang="en-US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en-US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左右相对侧面      </a:t>
            </a:r>
            <a:r>
              <a:rPr lang="en-US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D.</a:t>
            </a:r>
            <a:r>
              <a:rPr lang="zh-CN" altLang="en-US" sz="20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相邻的侧面</a:t>
            </a:r>
            <a:endParaRPr lang="zh-CN" altLang="en-US" sz="20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000" b="1"/>
          </a:p>
        </p:txBody>
      </p:sp>
      <p:sp>
        <p:nvSpPr>
          <p:cNvPr id="8" name="文本框 7"/>
          <p:cNvSpPr txBox="1"/>
          <p:nvPr/>
        </p:nvSpPr>
        <p:spPr>
          <a:xfrm>
            <a:off x="287259" y="2100805"/>
            <a:ext cx="6336334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b="1" kern="100">
                <a:solidFill>
                  <a:srgbClr val="1B98CC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【解答】</a:t>
            </a:r>
            <a:r>
              <a:rPr lang="zh-CN" altLang="en-US" b="1" kern="100">
                <a:solidFill>
                  <a:srgbClr val="1B98CC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由正方体的模型知前后面、上下面、左右面都相互平行，故选</a:t>
            </a:r>
            <a:r>
              <a:rPr lang="en-US" altLang="zh-CN" b="1" kern="100">
                <a:solidFill>
                  <a:srgbClr val="1B98CC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D.</a:t>
            </a:r>
            <a:endParaRPr lang="en-US" altLang="zh-CN" b="1" kern="100">
              <a:solidFill>
                <a:srgbClr val="1B98CC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kern="100">
                <a:solidFill>
                  <a:srgbClr val="1B98CC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b="1" kern="100">
                <a:solidFill>
                  <a:srgbClr val="1B98CC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b="1" kern="100">
                <a:solidFill>
                  <a:srgbClr val="1B98CC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】D</a:t>
            </a:r>
            <a:endParaRPr lang="en-US" altLang="zh-CN" b="1" kern="100">
              <a:solidFill>
                <a:srgbClr val="1B98CC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b="1">
              <a:solidFill>
                <a:srgbClr val="1B98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7259" y="122697"/>
            <a:ext cx="1261884" cy="414729"/>
          </a:xfrm>
          <a:prstGeom prst="rect">
            <a:avLst/>
          </a:prstGeom>
          <a:solidFill>
            <a:srgbClr val="64CAED"/>
          </a:solidFill>
        </p:spPr>
        <p:txBody>
          <a:bodyPr wrap="none" rtlCol="0">
            <a:spAutoFit/>
          </a:bodyPr>
          <a:lstStyle/>
          <a:p>
            <a:r>
              <a:rPr lang="zh-CN" altLang="en-US" sz="2095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课堂检测</a:t>
            </a:r>
            <a:endParaRPr lang="zh-CN" altLang="en-US" sz="2095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7" name="文本框 74771"/>
          <p:cNvSpPr txBox="1"/>
          <p:nvPr/>
        </p:nvSpPr>
        <p:spPr>
          <a:xfrm>
            <a:off x="294655" y="220078"/>
            <a:ext cx="6932492" cy="419198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000"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kern="10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下列命题中正确的是</a:t>
            </a:r>
            <a:r>
              <a:rPr lang="en-US" altLang="zh-CN" kern="10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kern="10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kern="10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kern="10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A.</a:t>
            </a:r>
            <a:r>
              <a:rPr lang="zh-CN" altLang="en-US" kern="10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一个平面内三条直线都平行于另一平面，那么这两个平面平行</a:t>
            </a:r>
            <a:endParaRPr lang="zh-CN" altLang="en-US" kern="10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kern="10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B.</a:t>
            </a:r>
            <a:r>
              <a:rPr lang="zh-CN" altLang="en-US" kern="10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如果一个平面内所有直线都平行于另一个平面，那么这两个平面平行</a:t>
            </a:r>
            <a:endParaRPr lang="zh-CN" altLang="en-US" kern="10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kern="10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C.</a:t>
            </a:r>
            <a:r>
              <a:rPr lang="zh-CN" altLang="en-US" kern="10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平行于同一直线的两个平面一定相互平行</a:t>
            </a:r>
            <a:endParaRPr lang="zh-CN" altLang="en-US" kern="10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kern="10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D.</a:t>
            </a:r>
            <a:r>
              <a:rPr lang="zh-CN" altLang="en-US" kern="10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如果一个平面内有几条直线都平行于另一平面，那么这两个平面平行</a:t>
            </a:r>
            <a:endParaRPr lang="zh-CN" altLang="en-US" kern="10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3760" y="921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26720" y="921173"/>
            <a:ext cx="6583680" cy="188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457700" algn="l"/>
              </a:tabLst>
            </a:pPr>
            <a:r>
              <a:rPr lang="zh-CN" altLang="zh-CN" sz="2400" kern="100">
                <a:solidFill>
                  <a:srgbClr val="1B98CC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【解析】　如果一个平面内所有直线都平行于另一个平面，即两个平面没有公共点，则两平面平行，故选</a:t>
            </a:r>
            <a:r>
              <a:rPr lang="en-US" altLang="zh-CN" sz="2400" kern="100">
                <a:solidFill>
                  <a:srgbClr val="1B98CC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B.</a:t>
            </a:r>
            <a:endParaRPr lang="zh-CN" altLang="zh-CN" sz="2400" kern="100">
              <a:solidFill>
                <a:srgbClr val="1B98CC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457700" algn="l"/>
              </a:tabLst>
            </a:pPr>
            <a:r>
              <a:rPr lang="zh-CN" altLang="zh-CN" sz="2400" kern="100">
                <a:solidFill>
                  <a:srgbClr val="1B98CC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【答案】　</a:t>
            </a:r>
            <a:r>
              <a:rPr lang="en-US" altLang="zh-CN" sz="2400" kern="100">
                <a:solidFill>
                  <a:srgbClr val="1B98CC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endParaRPr lang="zh-CN" altLang="zh-CN" sz="2400" kern="100">
              <a:solidFill>
                <a:srgbClr val="1B98CC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0" y="0"/>
                <a:ext cx="7802879" cy="32686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50000"/>
                  </a:lnSpc>
                  <a:defRPr sz="20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/>
                  <a:t>3</a:t>
                </a:r>
                <a:r>
                  <a:rPr lang="zh-CN" altLang="zh-CN"/>
                  <a:t>．</a:t>
                </a:r>
                <a:r>
                  <a:rPr lang="zh-CN" altLang="zh-CN" kern="100">
                    <a:ea typeface="新宋体" panose="02010609030101010101" pitchFamily="49" charset="-122"/>
                  </a:rPr>
                  <a:t>在下列条件中，可判断平面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𝛼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𝛽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平行的是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(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)</m:t>
                    </m:r>
                  </m:oMath>
                </a14:m>
                <a:endParaRPr lang="zh-CN" altLang="zh-CN" kern="100">
                  <a:latin typeface="Calibri" panose="020F0502020204030204" pitchFamily="34" charset="0"/>
                </a:endParaRPr>
              </a:p>
              <a:p>
                <a:pPr indent="173355" algn="l"/>
                <a:r>
                  <a:rPr lang="en-US" altLang="zh-CN" kern="100">
                    <a:ea typeface="新宋体" panose="02010609030101010101" pitchFamily="49" charset="-122"/>
                  </a:rPr>
                  <a:t>A</a:t>
                </a:r>
                <a:r>
                  <a:rPr lang="zh-CN" altLang="zh-CN" kern="100">
                    <a:ea typeface="新宋体" panose="02010609030101010101" pitchFamily="49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𝛼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𝛽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都垂直于平面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𝑟</m:t>
                    </m:r>
                  </m:oMath>
                </a14:m>
                <a:r>
                  <a:rPr lang="en-US" altLang="zh-CN" kern="100">
                    <a:latin typeface="Calibri" panose="020F0502020204030204" pitchFamily="34" charset="0"/>
                  </a:rPr>
                  <a:t>	</a:t>
                </a:r>
                <a:endParaRPr lang="zh-CN" altLang="zh-CN" kern="100">
                  <a:latin typeface="Calibri" panose="020F0502020204030204" pitchFamily="34" charset="0"/>
                </a:endParaRPr>
              </a:p>
              <a:p>
                <a:pPr indent="173355" algn="l"/>
                <a:r>
                  <a:rPr lang="en-US" altLang="zh-CN" kern="100">
                    <a:ea typeface="新宋体" panose="02010609030101010101" pitchFamily="49" charset="-122"/>
                  </a:rPr>
                  <a:t>B</a:t>
                </a:r>
                <a:r>
                  <a:rPr lang="zh-CN" altLang="zh-CN" kern="100">
                    <a:ea typeface="新宋体" panose="02010609030101010101" pitchFamily="49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𝛼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内存在不共线的三点到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𝛽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的距离相等</a:t>
                </a:r>
                <a:r>
                  <a:rPr lang="en-US" altLang="zh-CN" kern="100">
                    <a:latin typeface="Calibri" panose="020F0502020204030204" pitchFamily="34" charset="0"/>
                  </a:rPr>
                  <a:t>	</a:t>
                </a:r>
                <a:endParaRPr lang="zh-CN" altLang="zh-CN" kern="100">
                  <a:latin typeface="Calibri" panose="020F0502020204030204" pitchFamily="34" charset="0"/>
                </a:endParaRPr>
              </a:p>
              <a:p>
                <a:pPr indent="173355" algn="l"/>
                <a:r>
                  <a:rPr lang="en-US" altLang="zh-CN" kern="100">
                    <a:ea typeface="新宋体" panose="02010609030101010101" pitchFamily="49" charset="-122"/>
                  </a:rPr>
                  <a:t>C</a:t>
                </a:r>
                <a:r>
                  <a:rPr lang="zh-CN" altLang="zh-CN" kern="100">
                    <a:ea typeface="新宋体" panose="02010609030101010101" pitchFamily="49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𝑙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𝑚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𝛼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内两条直线，且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𝑙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//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𝛽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𝑚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//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𝛽</m:t>
                    </m:r>
                  </m:oMath>
                </a14:m>
                <a:r>
                  <a:rPr lang="en-US" altLang="zh-CN" kern="100">
                    <a:latin typeface="Calibri" panose="020F0502020204030204" pitchFamily="34" charset="0"/>
                  </a:rPr>
                  <a:t>	</a:t>
                </a:r>
                <a:endParaRPr lang="zh-CN" altLang="zh-CN" kern="100">
                  <a:latin typeface="Calibri" panose="020F0502020204030204" pitchFamily="34" charset="0"/>
                </a:endParaRPr>
              </a:p>
              <a:p>
                <a:pPr indent="173355" algn="l"/>
                <a:r>
                  <a:rPr lang="en-US" altLang="zh-CN" kern="100">
                    <a:ea typeface="新宋体" panose="02010609030101010101" pitchFamily="49" charset="-122"/>
                  </a:rPr>
                  <a:t>D</a:t>
                </a:r>
                <a:r>
                  <a:rPr lang="zh-CN" altLang="zh-CN" kern="100">
                    <a:ea typeface="新宋体" panose="02010609030101010101" pitchFamily="49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𝑙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𝑚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是两条异面直线，且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𝑙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//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𝛼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𝑚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//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𝛼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𝑙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//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𝛽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𝑚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//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𝛽</m:t>
                    </m:r>
                  </m:oMath>
                </a14:m>
                <a:endParaRPr lang="zh-CN" altLang="zh-CN" kern="100">
                  <a:latin typeface="Calibri" panose="020F0502020204030204" pitchFamily="34" charset="0"/>
                </a:endParaRPr>
              </a:p>
              <a:p>
                <a:endParaRPr lang="zh-CN" altLang="zh-CN"/>
              </a:p>
              <a:p>
                <a:endParaRPr lang="zh-CN" altLang="en-US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7802879" cy="3268652"/>
              </a:xfrm>
              <a:prstGeom prst="rect">
                <a:avLst/>
              </a:prstGeom>
              <a:blipFill rotWithShape="1">
                <a:blip r:embed="rId1"/>
                <a:stretch>
                  <a:fillRect r="8" b="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72718" y="2333538"/>
                <a:ext cx="7677575" cy="29510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50000"/>
                  </a:lnSpc>
                  <a:defRPr sz="2000" b="1" kern="100">
                    <a:solidFill>
                      <a:srgbClr val="1B98CC"/>
                    </a:solidFill>
                    <a:effectLst/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CN" altLang="zh-CN" sz="1800"/>
                  <a:t>【解答】：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zh-CN" sz="1800"/>
                  <a:t>中：教室的墙角的两个平面都垂直底面，但是不平行，错误．</a:t>
                </a:r>
                <a:endParaRPr lang="zh-CN" altLang="zh-CN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𝐵</m:t>
                    </m:r>
                  </m:oMath>
                </a14:m>
                <a:r>
                  <a:rPr lang="zh-CN" altLang="zh-CN" sz="1800"/>
                  <a:t>中：如果这三个点在平面的两侧，满足不共线的三点到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zh-CN" sz="1800"/>
                  <a:t>的距离相等，这两个平面相交，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zh-CN" sz="1800"/>
                  <a:t>错误．</a:t>
                </a:r>
                <a:endParaRPr lang="zh-CN" altLang="zh-CN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𝐶</m:t>
                    </m:r>
                  </m:oMath>
                </a14:m>
                <a:r>
                  <a:rPr lang="zh-CN" altLang="zh-CN" sz="1800"/>
                  <a:t>中：如果这两条直线平行，那么平面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zh-CN" sz="1800"/>
                  <a:t>与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zh-CN" sz="1800"/>
                  <a:t>可能相交，所以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zh-CN" sz="1800"/>
                  <a:t>错误．</a:t>
                </a:r>
                <a:endParaRPr lang="zh-CN" altLang="zh-CN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:r>
                  <a:rPr lang="zh-CN" altLang="zh-CN" sz="1800"/>
                  <a:t>故选：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zh-CN" sz="1800"/>
                  <a:t>．</a:t>
                </a:r>
                <a:endParaRPr lang="zh-CN" altLang="zh-CN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:endParaRPr lang="zh-CN" altLang="zh-CN" sz="180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18" y="2333538"/>
                <a:ext cx="7677575" cy="2951064"/>
              </a:xfrm>
              <a:prstGeom prst="rect">
                <a:avLst/>
              </a:prstGeom>
              <a:blipFill rotWithShape="1">
                <a:blip r:embed="rId2"/>
                <a:stretch>
                  <a:fillRect l="-8" t="-19" r="6" b="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3641" y="216004"/>
            <a:ext cx="4579144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b="1" kern="10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【单元知识结构框架】</a:t>
            </a:r>
            <a:endParaRPr lang="zh-CN" altLang="zh-CN" sz="1800" kern="100">
              <a:solidFill>
                <a:srgbClr val="00B0F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8666" y="1822832"/>
            <a:ext cx="4533333" cy="10380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69333" y="189654"/>
                <a:ext cx="6698827" cy="28069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50000"/>
                  </a:lnSpc>
                  <a:defRPr sz="20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/>
                  <a:t>4</a:t>
                </a:r>
                <a:r>
                  <a:rPr lang="zh-CN" altLang="zh-CN"/>
                  <a:t>．</a:t>
                </a:r>
                <a:r>
                  <a:rPr lang="zh-CN" altLang="zh-CN" kern="100">
                    <a:ea typeface="新宋体" panose="02010609030101010101" pitchFamily="49" charset="-122"/>
                  </a:rPr>
                  <a:t>如图，在四棱锥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𝑃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−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𝐴𝐵𝐶𝐷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中，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∠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𝐴𝐵𝐶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=∠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𝐴𝐶𝐷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=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90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°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∠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𝐵𝐴𝐶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=∠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𝐶𝐴𝐷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=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60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°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𝑃𝐴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⊥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𝐴𝐵𝐶𝐷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𝐸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𝑃𝐷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的中点，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𝐴𝐵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=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1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𝑃𝐴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=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2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．</a:t>
                </a:r>
                <a:endParaRPr lang="zh-CN" altLang="zh-CN" kern="100">
                  <a:latin typeface="Calibri" panose="020F0502020204030204" pitchFamily="34" charset="0"/>
                </a:endParaRPr>
              </a:p>
              <a:p>
                <a:r>
                  <a:rPr lang="zh-CN" altLang="zh-CN" kern="100">
                    <a:ea typeface="新宋体" panose="02010609030101010101" pitchFamily="49" charset="-122"/>
                  </a:rPr>
                  <a:t>（Ⅰ）证明：直线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𝐶𝐸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//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𝑃𝐴𝐵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；</a:t>
                </a:r>
                <a:endParaRPr lang="zh-CN" altLang="zh-CN" kern="100">
                  <a:latin typeface="Calibri" panose="020F0502020204030204" pitchFamily="34" charset="0"/>
                </a:endParaRPr>
              </a:p>
              <a:p>
                <a:r>
                  <a:rPr lang="zh-CN" altLang="zh-CN" kern="100">
                    <a:ea typeface="新宋体" panose="02010609030101010101" pitchFamily="49" charset="-122"/>
                  </a:rPr>
                  <a:t>（Ⅱ）求三棱锥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𝐸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−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𝑃𝐴𝐶</m:t>
                    </m:r>
                  </m:oMath>
                </a14:m>
                <a:r>
                  <a:rPr lang="zh-CN" altLang="zh-CN" kern="100">
                    <a:ea typeface="新宋体" panose="02010609030101010101" pitchFamily="49" charset="-122"/>
                  </a:rPr>
                  <a:t>的体积．</a:t>
                </a:r>
                <a:endParaRPr lang="zh-CN" altLang="zh-CN" kern="100">
                  <a:latin typeface="Calibri" panose="020F0502020204030204" pitchFamily="34" charset="0"/>
                </a:endParaRPr>
              </a:p>
              <a:p>
                <a:endParaRPr lang="zh-CN" altLang="en-US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3" y="189654"/>
                <a:ext cx="6698827" cy="2806987"/>
              </a:xfrm>
              <a:prstGeom prst="rect">
                <a:avLst/>
              </a:prstGeom>
              <a:blipFill rotWithShape="1">
                <a:blip r:embed="rId1"/>
                <a:stretch>
                  <a:fillRect l="-6" t="-15" b="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243840" y="2511309"/>
                <a:ext cx="7389707" cy="30037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50000"/>
                  </a:lnSpc>
                  <a:defRPr sz="2000" b="1" kern="100">
                    <a:solidFill>
                      <a:srgbClr val="1B98CC"/>
                    </a:solidFill>
                    <a:effectLst/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CN" altLang="zh-CN"/>
                  <a:t>【解答】（</a:t>
                </a:r>
                <a:r>
                  <a:rPr lang="en-US" altLang="zh-CN"/>
                  <a:t>1</a:t>
                </a:r>
                <a:r>
                  <a:rPr lang="zh-CN" altLang="zh-CN"/>
                  <a:t>）取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zh-CN" altLang="zh-CN"/>
                  <a:t>中点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zh-CN" altLang="zh-CN"/>
                  <a:t>，连接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zh-CN" altLang="zh-CN"/>
                  <a:t>、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𝛥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𝑃𝐴𝐷</m:t>
                    </m:r>
                  </m:oMath>
                </a14:m>
                <a:r>
                  <a:rPr lang="zh-CN" altLang="zh-CN"/>
                  <a:t>中，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zh-CN" altLang="zh-CN"/>
                  <a:t>是中位线，可得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𝐸𝐹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𝑃𝐴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∵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𝐸𝐹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⊈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𝑃𝐴𝐵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𝑃𝐴𝐵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𝐸𝐹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//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𝑃𝐴𝐵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∵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Rt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𝛥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ABC</m:t>
                    </m:r>
                  </m:oMath>
                </a14:m>
                <a:r>
                  <a:rPr lang="zh-CN" altLang="zh-CN"/>
                  <a:t>中，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𝐵𝐴𝐶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:r>
                  <a:rPr lang="zh-CN" altLang="zh-CN"/>
                  <a:t>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∵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Rt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𝛥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ACD</m:t>
                    </m:r>
                  </m:oMath>
                </a14:m>
                <a:r>
                  <a:rPr lang="zh-CN" altLang="zh-CN"/>
                  <a:t>中，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𝐶𝐴𝐷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zh-CN" altLang="zh-CN"/>
                  <a:t>，</a:t>
                </a:r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:endParaRPr lang="zh-CN" altLang="zh-CN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511309"/>
                <a:ext cx="7389707" cy="3003707"/>
              </a:xfrm>
              <a:prstGeom prst="rect">
                <a:avLst/>
              </a:prstGeom>
              <a:blipFill rotWithShape="1">
                <a:blip r:embed="rId2"/>
                <a:stretch>
                  <a:fillRect t="-17" r="3" b="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图片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9625" y="1210829"/>
            <a:ext cx="1323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938000" y="123063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04799" y="237262"/>
                <a:ext cx="7389707" cy="46562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50000"/>
                  </a:lnSpc>
                  <a:defRPr sz="2000" b="1" kern="100">
                    <a:solidFill>
                      <a:srgbClr val="1B98CC"/>
                    </a:solidFill>
                    <a:effectLst/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𝐴𝐷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4</m:t>
                    </m:r>
                  </m:oMath>
                </a14:m>
                <a:r>
                  <a:rPr lang="zh-CN" altLang="zh-CN"/>
                  <a:t>，结合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zh-CN" altLang="zh-CN"/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zh-CN" altLang="zh-CN"/>
                  <a:t>中点，得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𝐴𝐶𝐹</m:t>
                    </m:r>
                  </m:oMath>
                </a14:m>
                <a:r>
                  <a:rPr lang="zh-CN" altLang="zh-CN"/>
                  <a:t>是等边三角形</a:t>
                </a:r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∴∠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𝐴𝐶𝐹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𝐵𝐴𝐶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60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°</m:t>
                    </m:r>
                  </m:oMath>
                </a14:m>
                <a:r>
                  <a:rPr lang="zh-CN" altLang="zh-CN"/>
                  <a:t>，可得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∵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𝐶𝐹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⊈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𝑃𝐴𝐵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𝑃𝐴𝐵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//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𝑃𝐴𝐵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∵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𝐸𝐹</m:t>
                    </m:r>
                  </m:oMath>
                </a14:m>
                <a:r>
                  <a:rPr lang="zh-CN" altLang="zh-CN"/>
                  <a:t>、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r>
                  <a:rPr lang="zh-CN" altLang="zh-CN"/>
                  <a:t>是平面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𝐶𝐸𝐹</m:t>
                    </m:r>
                  </m:oMath>
                </a14:m>
                <a:r>
                  <a:rPr lang="zh-CN" altLang="zh-CN"/>
                  <a:t>内的相交直线，</a:t>
                </a:r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∴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��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//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𝑃𝐴𝐵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∵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𝐶𝐸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⊆</m:t>
                    </m:r>
                  </m:oMath>
                </a14:m>
                <a:r>
                  <a:rPr lang="zh-CN" altLang="zh-CN"/>
                  <a:t>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𝐶𝐸𝐹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//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𝑃𝐴𝐵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:r>
                  <a:rPr lang="zh-CN" altLang="zh-CN"/>
                  <a:t>（</a:t>
                </a:r>
                <a:r>
                  <a:rPr lang="en-US" altLang="zh-CN"/>
                  <a:t>2</a:t>
                </a:r>
                <a:r>
                  <a:rPr lang="zh-CN" altLang="zh-CN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𝑃𝐴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𝑃𝐴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:r>
                  <a:rPr lang="zh-CN" altLang="zh-CN"/>
                  <a:t>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</m:t>
                    </m:r>
                  </m:oMath>
                </a14:m>
                <a:r>
                  <a:rPr lang="zh-CN" altLang="zh-CN"/>
                  <a:t>、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zh-CN" altLang="zh-CN"/>
                  <a:t>是平面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𝑃𝐴𝐶</m:t>
                    </m:r>
                  </m:oMath>
                </a14:m>
                <a:r>
                  <a:rPr lang="zh-CN" altLang="zh-CN"/>
                  <a:t>内的相交直线</a:t>
                </a:r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𝐶𝐷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⊥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𝑃𝐴𝐶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∵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𝐶𝐷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⊆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𝐷𝑃𝐶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𝐷𝑃𝐶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𝑃𝐴𝐶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237262"/>
                <a:ext cx="7389707" cy="4656275"/>
              </a:xfrm>
              <a:prstGeom prst="rect">
                <a:avLst/>
              </a:prstGeom>
              <a:blipFill rotWithShape="1">
                <a:blip r:embed="rId1"/>
                <a:stretch>
                  <a:fillRect l="-9" t="-9" r="3" b="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04800" y="237262"/>
                <a:ext cx="6326294" cy="44403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50000"/>
                  </a:lnSpc>
                  <a:defRPr sz="2000" b="1" kern="100">
                    <a:solidFill>
                      <a:srgbClr val="1B98CC"/>
                    </a:solidFill>
                    <a:effectLst/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CN" altLang="zh-CN"/>
                  <a:t>过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CN" altLang="zh-CN"/>
                  <a:t>点作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𝐸𝐻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𝑃𝐶</m:t>
                    </m:r>
                  </m:oMath>
                </a14:m>
                <a:r>
                  <a:rPr lang="zh-CN" altLang="zh-CN"/>
                  <a:t>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zh-CN" altLang="zh-CN"/>
                  <a:t>，由面面垂直的性质定理，得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𝐸𝐻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𝑃𝐴𝐶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∴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𝐸𝐻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//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𝐶𝐷</m:t>
                      </m:r>
                    </m:oMath>
                  </m:oMathPara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Rt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𝛥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ACD</m:t>
                    </m:r>
                  </m:oMath>
                </a14:m>
                <a:r>
                  <a:rPr lang="zh-CN" altLang="zh-CN"/>
                  <a:t>中，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𝐴𝐶𝐷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zh-CN" altLang="zh-CN"/>
                  <a:t>，所以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∵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𝐸</m:t>
                    </m:r>
                  </m:oMath>
                </a14:m>
                <a:r>
                  <a:rPr lang="zh-CN" altLang="zh-CN"/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zh-CN" altLang="zh-CN"/>
                  <a:t>中点，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𝐸𝐻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𝐸𝐻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∵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𝑃𝐴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⊥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𝐴𝐶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Rt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PAC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:r>
                  <a:rPr lang="zh-CN" altLang="zh-CN"/>
                  <a:t>因此，三棱锥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��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zh-CN"/>
                  <a:t>的体积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𝑃𝐴𝐶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𝐸𝐻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37262"/>
                <a:ext cx="6326294" cy="4440383"/>
              </a:xfrm>
              <a:prstGeom prst="rect">
                <a:avLst/>
              </a:prstGeom>
              <a:blipFill rotWithShape="1">
                <a:blip r:embed="rId1"/>
                <a:stretch>
                  <a:fillRect t="-9" r="7" b="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3723" y="2457453"/>
            <a:ext cx="1647930" cy="121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69333" y="189654"/>
                <a:ext cx="6698827" cy="957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50000"/>
                  </a:lnSpc>
                  <a:defRPr sz="20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/>
                  <a:t>5</a:t>
                </a:r>
                <a:r>
                  <a:rPr lang="zh-CN" altLang="zh-CN"/>
                  <a:t>．</a:t>
                </a:r>
                <a:r>
                  <a:rPr lang="zh-CN" altLang="zh-CN">
                    <a:ea typeface="新宋体" panose="02010609030101010101" pitchFamily="49" charset="-122"/>
                  </a:rPr>
                  <a:t>如图，已知长方体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𝐴𝐵𝐶𝐷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>
                    <a:ea typeface="新宋体" panose="02010609030101010101" pitchFamily="49" charset="-122"/>
                  </a:rPr>
                  <a:t>．求证：平面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𝐴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//</m:t>
                    </m:r>
                  </m:oMath>
                </a14:m>
                <a:r>
                  <a:rPr lang="zh-CN" altLang="zh-CN">
                    <a:ea typeface="新宋体" panose="02010609030101010101" pitchFamily="49" charset="-122"/>
                  </a:rPr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𝐵𝐷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>
                    <a:ea typeface="新宋体" panose="02010609030101010101" pitchFamily="49" charset="-122"/>
                  </a:rPr>
                  <a:t>．</a:t>
                </a:r>
                <a:endParaRPr lang="zh-CN" altLang="en-US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3" y="189654"/>
                <a:ext cx="6698827" cy="957250"/>
              </a:xfrm>
              <a:prstGeom prst="rect">
                <a:avLst/>
              </a:prstGeom>
              <a:blipFill rotWithShape="1">
                <a:blip r:embed="rId1"/>
                <a:stretch>
                  <a:fillRect l="-6" t="-44" b="-25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69333" y="1146904"/>
                <a:ext cx="7389707" cy="3730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50000"/>
                  </a:lnSpc>
                  <a:defRPr sz="2000" b="1" kern="100">
                    <a:solidFill>
                      <a:srgbClr val="1B98CC"/>
                    </a:solidFill>
                    <a:effectLst/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CN" altLang="zh-CN"/>
                  <a:t>【解答】在正方体中，连结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/>
                  <a:t>，</a:t>
                </a:r>
                <a:endParaRPr lang="en-US" altLang="zh-CN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zh-CN" altLang="zh-CN"/>
                  <a:t>，</a:t>
                </a:r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:r>
                  <a:rPr lang="zh-CN" altLang="zh-CN"/>
                  <a:t>则根据正方体的性质可知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//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��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/>
                  <a:t>，</a:t>
                </a:r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:r>
                  <a:rPr lang="zh-CN" altLang="zh-CN"/>
                  <a:t>所以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//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𝐵𝐷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/>
                  <a:t>．</a:t>
                </a:r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:r>
                  <a:rPr lang="zh-CN" altLang="zh-CN"/>
                  <a:t>同理可证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//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𝐵𝐷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/>
                  <a:t>．</a:t>
                </a:r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:r>
                  <a:rPr lang="zh-CN" altLang="zh-CN"/>
                  <a:t>又因为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/>
                  <a:t>，</a:t>
                </a:r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:r>
                  <a:rPr lang="zh-CN" altLang="zh-CN"/>
                  <a:t>所以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//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𝐵𝐷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/>
                  <a:t>．</a:t>
                </a:r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:endParaRPr lang="zh-CN" altLang="zh-CN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3" y="1146904"/>
                <a:ext cx="7389707" cy="3730317"/>
              </a:xfrm>
              <a:prstGeom prst="rect">
                <a:avLst/>
              </a:prstGeom>
              <a:blipFill rotWithShape="1">
                <a:blip r:embed="rId2"/>
                <a:stretch>
                  <a:fillRect l="-6" t="-3" b="1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图片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2790" y="668279"/>
            <a:ext cx="1590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04799" y="237262"/>
                <a:ext cx="7389707" cy="46562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50000"/>
                  </a:lnSpc>
                  <a:defRPr sz="2000" b="1" kern="100">
                    <a:solidFill>
                      <a:srgbClr val="1B98CC"/>
                    </a:solidFill>
                    <a:effectLst/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𝐴𝐷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4</m:t>
                    </m:r>
                  </m:oMath>
                </a14:m>
                <a:r>
                  <a:rPr lang="zh-CN" altLang="zh-CN"/>
                  <a:t>，结合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zh-CN" altLang="zh-CN"/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zh-CN" altLang="zh-CN"/>
                  <a:t>中点，得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𝐴𝐶𝐹</m:t>
                    </m:r>
                  </m:oMath>
                </a14:m>
                <a:r>
                  <a:rPr lang="zh-CN" altLang="zh-CN"/>
                  <a:t>是等边三角形</a:t>
                </a:r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∴∠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𝐴𝐶𝐹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𝐵𝐴𝐶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60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°</m:t>
                    </m:r>
                  </m:oMath>
                </a14:m>
                <a:r>
                  <a:rPr lang="zh-CN" altLang="zh-CN"/>
                  <a:t>，可得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∵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𝐶𝐹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⊈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𝑃𝐴𝐵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𝑃𝐴𝐵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//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𝑃𝐴𝐵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∵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𝐸𝐹</m:t>
                    </m:r>
                  </m:oMath>
                </a14:m>
                <a:r>
                  <a:rPr lang="zh-CN" altLang="zh-CN"/>
                  <a:t>、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r>
                  <a:rPr lang="zh-CN" altLang="zh-CN"/>
                  <a:t>是平面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𝐶𝐸𝐹</m:t>
                    </m:r>
                  </m:oMath>
                </a14:m>
                <a:r>
                  <a:rPr lang="zh-CN" altLang="zh-CN"/>
                  <a:t>内的相交直线，</a:t>
                </a:r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∴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��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//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𝑃𝐴𝐵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∵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𝐶𝐸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⊆</m:t>
                    </m:r>
                  </m:oMath>
                </a14:m>
                <a:r>
                  <a:rPr lang="zh-CN" altLang="zh-CN"/>
                  <a:t>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𝐶𝐸𝐹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//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𝑃𝐴𝐵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:r>
                  <a:rPr lang="zh-CN" altLang="zh-CN"/>
                  <a:t>（</a:t>
                </a:r>
                <a:r>
                  <a:rPr lang="en-US" altLang="zh-CN"/>
                  <a:t>2</a:t>
                </a:r>
                <a:r>
                  <a:rPr lang="zh-CN" altLang="zh-CN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𝑃𝐴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𝑃𝐴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:r>
                  <a:rPr lang="zh-CN" altLang="zh-CN"/>
                  <a:t>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</m:t>
                    </m:r>
                  </m:oMath>
                </a14:m>
                <a:r>
                  <a:rPr lang="zh-CN" altLang="zh-CN"/>
                  <a:t>、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zh-CN" altLang="zh-CN"/>
                  <a:t>是平面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𝑃𝐴𝐶</m:t>
                    </m:r>
                  </m:oMath>
                </a14:m>
                <a:r>
                  <a:rPr lang="zh-CN" altLang="zh-CN"/>
                  <a:t>内的相交直线</a:t>
                </a:r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𝐶𝐷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⊥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𝑃𝐴𝐶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∵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𝐶𝐷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⊆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𝐷𝑃𝐶</m:t>
                    </m:r>
                  </m:oMath>
                </a14:m>
                <a:r>
                  <a:rPr lang="zh-CN" alt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𝐷𝑃𝐶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zh-CN" altLang="zh-CN"/>
                  <a:t>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𝑃𝐴𝐶</m:t>
                    </m:r>
                  </m:oMath>
                </a14:m>
                <a:endParaRPr lang="zh-CN" altLang="zh-CN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237262"/>
                <a:ext cx="7389707" cy="4656275"/>
              </a:xfrm>
              <a:prstGeom prst="rect">
                <a:avLst/>
              </a:prstGeom>
              <a:blipFill rotWithShape="1">
                <a:blip r:embed="rId1"/>
                <a:stretch>
                  <a:fillRect l="-9" t="-9" r="3" b="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1545120" y="1065747"/>
            <a:ext cx="1665135" cy="414502"/>
            <a:chOff x="628" y="1458"/>
            <a:chExt cx="1402" cy="349"/>
          </a:xfrm>
        </p:grpSpPr>
        <p:sp>
          <p:nvSpPr>
            <p:cNvPr id="17416" name="Text Box 12"/>
            <p:cNvSpPr txBox="1"/>
            <p:nvPr/>
          </p:nvSpPr>
          <p:spPr>
            <a:xfrm>
              <a:off x="628" y="1458"/>
              <a:ext cx="1062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95" b="1">
                  <a:solidFill>
                    <a:srgbClr val="1B98CC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线线平行</a:t>
              </a:r>
              <a:endParaRPr lang="zh-CN" altLang="en-US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417" name="AutoShape 15"/>
            <p:cNvSpPr/>
            <p:nvPr/>
          </p:nvSpPr>
          <p:spPr>
            <a:xfrm>
              <a:off x="1622" y="1594"/>
              <a:ext cx="408" cy="91"/>
            </a:xfrm>
            <a:prstGeom prst="rightArrow">
              <a:avLst>
                <a:gd name="adj1" fmla="val 50000"/>
                <a:gd name="adj2" fmla="val 112067"/>
              </a:avLst>
            </a:prstGeom>
            <a:solidFill>
              <a:schemeClr val="accent1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3193627" y="1044369"/>
            <a:ext cx="1691264" cy="414502"/>
            <a:chOff x="2016" y="1440"/>
            <a:chExt cx="1424" cy="349"/>
          </a:xfrm>
        </p:grpSpPr>
        <p:sp>
          <p:nvSpPr>
            <p:cNvPr id="17419" name="Text Box 13"/>
            <p:cNvSpPr txBox="1"/>
            <p:nvPr/>
          </p:nvSpPr>
          <p:spPr>
            <a:xfrm>
              <a:off x="2016" y="1440"/>
              <a:ext cx="1062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95" b="1">
                  <a:solidFill>
                    <a:srgbClr val="1B98CC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线面平行</a:t>
              </a:r>
              <a:endParaRPr lang="zh-CN" altLang="en-US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420" name="AutoShape 16"/>
            <p:cNvSpPr/>
            <p:nvPr/>
          </p:nvSpPr>
          <p:spPr>
            <a:xfrm>
              <a:off x="3032" y="1594"/>
              <a:ext cx="408" cy="91"/>
            </a:xfrm>
            <a:prstGeom prst="rightArrow">
              <a:avLst>
                <a:gd name="adj1" fmla="val 50000"/>
                <a:gd name="adj2" fmla="val 112067"/>
              </a:avLst>
            </a:prstGeom>
            <a:solidFill>
              <a:schemeClr val="accent1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2770" name="Text Box 2"/>
          <p:cNvSpPr txBox="1"/>
          <p:nvPr/>
        </p:nvSpPr>
        <p:spPr>
          <a:xfrm>
            <a:off x="893675" y="1750348"/>
            <a:ext cx="6652224" cy="4147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第一步：</a:t>
            </a:r>
            <a:r>
              <a:rPr lang="zh-CN" altLang="en-US" sz="2095" b="1">
                <a:latin typeface="宋体" panose="02010600030101010101" pitchFamily="2" charset="-122"/>
                <a:ea typeface="宋体" panose="02010600030101010101" pitchFamily="2" charset="-122"/>
              </a:rPr>
              <a:t>在一个平面内找出两条相交直线；</a:t>
            </a:r>
            <a:endParaRPr lang="zh-CN" altLang="en-US" sz="2095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1" name="Text Box 3"/>
          <p:cNvSpPr txBox="1"/>
          <p:nvPr/>
        </p:nvSpPr>
        <p:spPr>
          <a:xfrm>
            <a:off x="1042729" y="2206419"/>
            <a:ext cx="6597591" cy="4147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第二步：</a:t>
            </a:r>
            <a:r>
              <a:rPr lang="zh-CN" altLang="en-US" sz="2095" b="1">
                <a:latin typeface="宋体" panose="02010600030101010101" pitchFamily="2" charset="-122"/>
                <a:ea typeface="宋体" panose="02010600030101010101" pitchFamily="2" charset="-122"/>
              </a:rPr>
              <a:t>证明两条相交直线分别平行于另一个平面。</a:t>
            </a:r>
            <a:endParaRPr lang="zh-CN" altLang="en-US" sz="2095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2" name="Text Box 4"/>
          <p:cNvSpPr txBox="1"/>
          <p:nvPr/>
        </p:nvSpPr>
        <p:spPr>
          <a:xfrm>
            <a:off x="1027289" y="2776508"/>
            <a:ext cx="5586871" cy="4147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9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第三步：</a:t>
            </a:r>
            <a:r>
              <a:rPr lang="zh-CN" altLang="en-US" sz="2095" b="1">
                <a:latin typeface="宋体" panose="02010600030101010101" pitchFamily="2" charset="-122"/>
                <a:ea typeface="宋体" panose="02010600030101010101" pitchFamily="2" charset="-122"/>
              </a:rPr>
              <a:t>利用判定定理得出结论。</a:t>
            </a:r>
            <a:endParaRPr lang="zh-CN" altLang="en-US" sz="2095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3" name="Text Box 8"/>
          <p:cNvSpPr txBox="1"/>
          <p:nvPr/>
        </p:nvSpPr>
        <p:spPr>
          <a:xfrm>
            <a:off x="1711396" y="2776508"/>
            <a:ext cx="1995311" cy="4147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095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82" name="Text Box 14"/>
          <p:cNvSpPr txBox="1"/>
          <p:nvPr/>
        </p:nvSpPr>
        <p:spPr>
          <a:xfrm>
            <a:off x="4868263" y="1053870"/>
            <a:ext cx="1261884" cy="4147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面面平行</a:t>
            </a:r>
            <a:endParaRPr lang="zh-CN" altLang="en-US" sz="2095" b="1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21" name="Text Box 17"/>
          <p:cNvSpPr txBox="1"/>
          <p:nvPr/>
        </p:nvSpPr>
        <p:spPr>
          <a:xfrm>
            <a:off x="343183" y="1215819"/>
            <a:ext cx="184731" cy="4147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zh-CN" sz="2095"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32786" name="Rectangle 18"/>
          <p:cNvSpPr/>
          <p:nvPr/>
        </p:nvSpPr>
        <p:spPr>
          <a:xfrm>
            <a:off x="799465" y="3129915"/>
            <a:ext cx="816673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95" b="1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95" b="1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095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证明的书写三个条件“</a:t>
            </a:r>
            <a:r>
              <a:rPr lang="zh-CN" altLang="en-US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</a:t>
            </a:r>
            <a:r>
              <a:rPr lang="zh-CN" altLang="en-US" sz="2095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”、“</a:t>
            </a:r>
            <a:r>
              <a:rPr lang="zh-CN" altLang="en-US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交</a:t>
            </a:r>
            <a:r>
              <a:rPr lang="zh-CN" altLang="en-US" sz="2095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”、“</a:t>
            </a:r>
            <a:r>
              <a:rPr lang="zh-CN" altLang="en-US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平行</a:t>
            </a:r>
            <a:r>
              <a:rPr lang="zh-CN" altLang="en-US" sz="2095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”， 缺一不可。</a:t>
            </a:r>
            <a:endParaRPr lang="zh-CN" altLang="en-US" sz="2095" b="1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23" name="Text Box 22"/>
          <p:cNvSpPr txBox="1"/>
          <p:nvPr/>
        </p:nvSpPr>
        <p:spPr>
          <a:xfrm>
            <a:off x="799254" y="645730"/>
            <a:ext cx="4446693" cy="4147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95" b="1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95" b="1">
                <a:latin typeface="宋体" panose="02010600030101010101" pitchFamily="2" charset="-122"/>
                <a:ea typeface="宋体" panose="02010600030101010101" pitchFamily="2" charset="-122"/>
              </a:rPr>
              <a:t>、证明的两个平面平行的基本思路：</a:t>
            </a:r>
            <a:endParaRPr lang="zh-CN" altLang="en-US" sz="2095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91" name="Text Box 23"/>
          <p:cNvSpPr txBox="1"/>
          <p:nvPr/>
        </p:nvSpPr>
        <p:spPr>
          <a:xfrm>
            <a:off x="799254" y="1339997"/>
            <a:ext cx="4446693" cy="4147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95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95" b="1">
                <a:latin typeface="宋体" panose="02010600030101010101" pitchFamily="2" charset="-122"/>
                <a:ea typeface="宋体" panose="02010600030101010101" pitchFamily="2" charset="-122"/>
              </a:rPr>
              <a:t>、证明的两个平面平行的一般步骤：</a:t>
            </a:r>
            <a:endParaRPr lang="zh-CN" altLang="en-US" sz="2095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7026" y="240331"/>
            <a:ext cx="1620364" cy="460767"/>
          </a:xfrm>
          <a:prstGeom prst="rect">
            <a:avLst/>
          </a:prstGeom>
          <a:solidFill>
            <a:srgbClr val="64CAED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395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楷体_GB2312" panose="02010609030101010101" pitchFamily="49" charset="-122"/>
              </a:rPr>
              <a:t>课堂小结</a:t>
            </a:r>
            <a:endParaRPr lang="zh-CN" altLang="en-US" sz="2395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31746" name="文本框 31745"/>
          <p:cNvSpPr txBox="1"/>
          <p:nvPr/>
        </p:nvSpPr>
        <p:spPr>
          <a:xfrm>
            <a:off x="1311487" y="4325479"/>
            <a:ext cx="196977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平面与平面平行</a:t>
            </a:r>
            <a:endParaRPr lang="zh-CN" altLang="en-US" sz="2000" b="1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47" name="直接连接符 31746"/>
          <p:cNvSpPr/>
          <p:nvPr/>
        </p:nvSpPr>
        <p:spPr>
          <a:xfrm>
            <a:off x="3847820" y="4496506"/>
            <a:ext cx="912142" cy="0"/>
          </a:xfrm>
          <a:prstGeom prst="line">
            <a:avLst/>
          </a:prstGeom>
          <a:ln w="25400" cap="flat" cmpd="sng">
            <a:solidFill>
              <a:srgbClr val="64CAED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endParaRPr sz="1345"/>
          </a:p>
        </p:txBody>
      </p:sp>
      <p:sp>
        <p:nvSpPr>
          <p:cNvPr id="31748" name="文本框 31747"/>
          <p:cNvSpPr txBox="1"/>
          <p:nvPr/>
        </p:nvSpPr>
        <p:spPr>
          <a:xfrm>
            <a:off x="5089051" y="4325479"/>
            <a:ext cx="196977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b="1">
                <a:solidFill>
                  <a:srgbClr val="1B98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直线与直线平行</a:t>
            </a:r>
            <a:endParaRPr lang="zh-CN" altLang="en-US" sz="2000" b="1">
              <a:solidFill>
                <a:srgbClr val="1B98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52" name="直接连接符 31751"/>
          <p:cNvSpPr/>
          <p:nvPr/>
        </p:nvSpPr>
        <p:spPr>
          <a:xfrm flipH="1">
            <a:off x="3847820" y="4610523"/>
            <a:ext cx="855133" cy="0"/>
          </a:xfrm>
          <a:prstGeom prst="line">
            <a:avLst/>
          </a:prstGeom>
          <a:ln w="25400" cap="flat" cmpd="sng">
            <a:solidFill>
              <a:srgbClr val="64CAED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endParaRPr sz="1345"/>
          </a:p>
        </p:txBody>
      </p:sp>
      <p:sp>
        <p:nvSpPr>
          <p:cNvPr id="31753" name="文本框 31752"/>
          <p:cNvSpPr txBox="1"/>
          <p:nvPr/>
        </p:nvSpPr>
        <p:spPr>
          <a:xfrm>
            <a:off x="801920" y="3849265"/>
            <a:ext cx="2849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、面面平行的性质定理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2" grpId="0"/>
      <p:bldP spid="32782" grpId="0"/>
      <p:bldP spid="32786" grpId="0"/>
      <p:bldP spid="32791" grpId="0"/>
      <p:bldP spid="31746" grpId="0"/>
      <p:bldP spid="31748" grpId="0"/>
      <p:bldP spid="317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9" name="文本框 112648"/>
          <p:cNvSpPr txBox="1"/>
          <p:nvPr/>
        </p:nvSpPr>
        <p:spPr>
          <a:xfrm>
            <a:off x="1386949" y="1707601"/>
            <a:ext cx="5713241" cy="3291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000" b="1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课本</a:t>
            </a:r>
            <a:r>
              <a:rPr lang="en-US" altLang="zh-CN" sz="2000" b="1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142</a:t>
            </a:r>
            <a:r>
              <a:rPr lang="zh-CN" altLang="zh-CN" sz="2000" b="1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页练习</a:t>
            </a:r>
            <a:endParaRPr lang="zh-CN" altLang="zh-CN" sz="2000" b="1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zh-CN" sz="2000" b="1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课本习题</a:t>
            </a:r>
            <a:r>
              <a:rPr lang="en-US" altLang="zh-CN" sz="2000" b="1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8.5</a:t>
            </a:r>
            <a:r>
              <a:rPr lang="zh-CN" altLang="zh-CN" sz="2000" b="1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复习巩固及综合运用</a:t>
            </a:r>
            <a:endParaRPr lang="zh-CN" altLang="zh-CN" sz="2000" b="1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000" b="1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点金</a:t>
            </a:r>
            <a:r>
              <a:rPr lang="en-US" altLang="zh-CN" sz="2000" b="1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2000" b="1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活页</a:t>
            </a:r>
            <a:r>
              <a:rPr lang="en-US" altLang="zh-CN" sz="2000" b="1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”</a:t>
            </a:r>
            <a:endParaRPr lang="zh-CN" altLang="zh-CN" sz="2000" b="1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br>
              <a:rPr lang="en-US" altLang="zh-CN" sz="2000" b="1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</a:br>
            <a:endParaRPr lang="zh-CN" altLang="en-US" sz="2400" b="1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04712" y="1022086"/>
            <a:ext cx="1261884" cy="414729"/>
          </a:xfrm>
          <a:prstGeom prst="rect">
            <a:avLst/>
          </a:prstGeom>
          <a:solidFill>
            <a:srgbClr val="64CAED"/>
          </a:solidFill>
        </p:spPr>
        <p:txBody>
          <a:bodyPr wrap="none" rtlCol="0">
            <a:spAutoFit/>
          </a:bodyPr>
          <a:lstStyle/>
          <a:p>
            <a:pPr fontAlgn="ctr"/>
            <a:r>
              <a:rPr lang="zh-CN" altLang="en-US" sz="2095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作业布置</a:t>
            </a:r>
            <a:endParaRPr lang="zh-CN" altLang="en-US" sz="2095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6465" y="1285826"/>
            <a:ext cx="7061597" cy="196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240" algn="just">
              <a:lnSpc>
                <a:spcPct val="150000"/>
              </a:lnSpc>
            </a:pPr>
            <a:r>
              <a:rPr lang="zh-CN" altLang="zh-CN" sz="2800" b="1" kern="100">
                <a:solidFill>
                  <a:srgbClr val="00B0F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教学重点：</a:t>
            </a:r>
            <a:r>
              <a:rPr lang="zh-CN" altLang="en-US" sz="2800" b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平面与平面平行的判定</a:t>
            </a:r>
            <a:endParaRPr lang="en-GB" altLang="zh-CN" sz="2800" b="1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69240" algn="just">
              <a:lnSpc>
                <a:spcPct val="150000"/>
              </a:lnSpc>
            </a:pPr>
            <a:r>
              <a:rPr lang="zh-CN" altLang="zh-CN" sz="2800" b="1" kern="100">
                <a:solidFill>
                  <a:srgbClr val="00B0F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教学难点：</a:t>
            </a:r>
            <a:r>
              <a:rPr lang="zh-CN" altLang="en-US" sz="2800" b="1" kern="10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平面</a:t>
            </a:r>
            <a:r>
              <a:rPr lang="zh-CN" altLang="en-US" sz="2800" b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和平面平行的性质定理的应用</a:t>
            </a:r>
            <a:r>
              <a:rPr lang="en-US" altLang="zh-CN" sz="2800" b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b="1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7" name="Text Box 7"/>
          <p:cNvSpPr txBox="1"/>
          <p:nvPr/>
        </p:nvSpPr>
        <p:spPr>
          <a:xfrm>
            <a:off x="857267" y="604706"/>
            <a:ext cx="5028759" cy="6771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判断直线与平面平行有几种方法？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1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5288" name="Text Box 8"/>
          <p:cNvSpPr txBox="1"/>
          <p:nvPr/>
        </p:nvSpPr>
        <p:spPr>
          <a:xfrm>
            <a:off x="909001" y="1079059"/>
            <a:ext cx="5971681" cy="146758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）定义法；</a:t>
            </a:r>
            <a:endParaRPr lang="en-US" altLang="zh-CN" sz="2095" b="1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）直线与平面平行的判定定理：</a:t>
            </a:r>
            <a:endParaRPr lang="zh-CN" altLang="en-US" sz="2095" b="1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95" b="1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7121" y="2084975"/>
            <a:ext cx="554533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defRPr sz="2400">
                <a:latin typeface="Comic Sans MS" panose="030F0702030302020204" pitchFamily="2" charset="0"/>
              </a:defRPr>
            </a:lvl1pPr>
          </a:lstStyle>
          <a:p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直线和平面平行的判定定理是怎么样？</a:t>
            </a:r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7709" y="2560427"/>
            <a:ext cx="5971681" cy="9839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>
                <a:sym typeface="+mn-ea"/>
              </a:rPr>
              <a:t>平面外一条直线与此平面内的一条直线平行，则该直线与此平面平行．</a:t>
            </a:r>
            <a:endParaRPr lang="zh-CN" altLang="en-US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5302" y="143041"/>
            <a:ext cx="1107996" cy="369332"/>
          </a:xfrm>
          <a:prstGeom prst="rect">
            <a:avLst/>
          </a:prstGeom>
          <a:solidFill>
            <a:srgbClr val="64CAED"/>
          </a:solidFill>
        </p:spPr>
        <p:txBody>
          <a:bodyPr wrap="none" rtlCol="0">
            <a:spAutoFit/>
          </a:bodyPr>
          <a:lstStyle/>
          <a:p>
            <a:pPr fontAlgn="ctr"/>
            <a:r>
              <a:rPr lang="zh-CN" altLang="en-US" b="1" kern="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复习回顾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6161" y="3544414"/>
            <a:ext cx="554533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defRPr sz="2400">
                <a:latin typeface="Comic Sans MS" panose="030F0702030302020204" pitchFamily="2" charset="0"/>
              </a:defRPr>
            </a:lvl1pPr>
          </a:lstStyle>
          <a:p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直线和平面平行的性质定理是怎么样？</a:t>
            </a:r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9000" y="4034100"/>
            <a:ext cx="5971681" cy="9839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>
                <a:sym typeface="+mn-ea"/>
              </a:rPr>
              <a:t>一条直线与一个平面平行，如果过该直线的平面与此平面相交，那么该直线与交线平行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7" grpId="0"/>
      <p:bldP spid="225288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/>
          <p:nvPr/>
        </p:nvSpPr>
        <p:spPr>
          <a:xfrm>
            <a:off x="1547766" y="1379864"/>
            <a:ext cx="2693670" cy="4147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"/>
              </a:buBlip>
              <a:defRPr sz="2400">
                <a:solidFill>
                  <a:srgbClr val="1443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4436A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"/>
              </a:buBlip>
              <a:defRPr>
                <a:solidFill>
                  <a:srgbClr val="14436A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14436A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"/>
              </a:buBlip>
              <a:defRPr sz="1600">
                <a:solidFill>
                  <a:srgbClr val="14436A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zh-CN" altLang="en-US" sz="2095" b="1">
                <a:solidFill>
                  <a:srgbClr val="0D0D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95" b="1">
                <a:solidFill>
                  <a:srgbClr val="0D0D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95" b="1">
                <a:solidFill>
                  <a:srgbClr val="0D0D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095" b="1">
                <a:solidFill>
                  <a:srgbClr val="0D0D1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平行</a:t>
            </a:r>
            <a:endParaRPr lang="zh-CN" altLang="en-US" sz="2095" b="1">
              <a:solidFill>
                <a:srgbClr val="0D0D1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7587" name="Text Box 3"/>
          <p:cNvSpPr txBox="1"/>
          <p:nvPr/>
        </p:nvSpPr>
        <p:spPr>
          <a:xfrm>
            <a:off x="4572000" y="1381278"/>
            <a:ext cx="3135489" cy="4147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indent="0" fontAlgn="base">
              <a:spcBef>
                <a:spcPct val="50000"/>
              </a:spcBef>
              <a:spcAft>
                <a:spcPct val="0"/>
              </a:spcAft>
              <a:buNone/>
              <a:defRPr sz="2095" b="1">
                <a:solidFill>
                  <a:srgbClr val="0D0D1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4436A"/>
                </a:solidFill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"/>
              </a:buBlip>
              <a:defRPr>
                <a:solidFill>
                  <a:srgbClr val="14436A"/>
                </a:solidFill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14436A"/>
                </a:solidFill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"/>
              </a:buBlip>
              <a:defRPr sz="1600">
                <a:solidFill>
                  <a:srgbClr val="14436A"/>
                </a:solidFill>
              </a:defRPr>
            </a:lvl5pPr>
          </a:lstStyle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）相交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1608726" y="1865854"/>
          <a:ext cx="2401499" cy="136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3" imgW="2143125" imgH="1219200" progId="Paint.Picture">
                  <p:embed/>
                </p:oleObj>
              </mc:Choice>
              <mc:Fallback>
                <p:oleObj name="" r:id="rId3" imgW="2143125" imgH="12192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8726" y="1865854"/>
                        <a:ext cx="2401499" cy="13658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4463921" y="1865854"/>
          <a:ext cx="2394373" cy="136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5" imgW="2581275" imgH="1581150" progId="Paint.Picture">
                  <p:embed/>
                </p:oleObj>
              </mc:Choice>
              <mc:Fallback>
                <p:oleObj name="" r:id="rId5" imgW="2581275" imgH="15811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3921" y="1865854"/>
                        <a:ext cx="2394373" cy="1368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0" name="Rectangle 6"/>
          <p:cNvSpPr/>
          <p:nvPr/>
        </p:nvSpPr>
        <p:spPr>
          <a:xfrm>
            <a:off x="2093302" y="3374214"/>
            <a:ext cx="1130676" cy="414729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5C991F"/>
            </a:prst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"/>
              </a:buBlip>
              <a:defRPr sz="2400">
                <a:solidFill>
                  <a:srgbClr val="1443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4436A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"/>
              </a:buBlip>
              <a:defRPr>
                <a:solidFill>
                  <a:srgbClr val="14436A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14436A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"/>
              </a:buBlip>
              <a:defRPr sz="1600">
                <a:solidFill>
                  <a:srgbClr val="14436A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95" i="1">
                <a:solidFill>
                  <a:srgbClr val="0D0D1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en-US" altLang="zh-CN" sz="2095" i="1">
                <a:solidFill>
                  <a:srgbClr val="0D0D1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∥</a:t>
            </a:r>
            <a:r>
              <a:rPr lang="en-US" altLang="zh-CN" sz="2095" i="1">
                <a:solidFill>
                  <a:srgbClr val="0D0D1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β</a:t>
            </a:r>
            <a:endParaRPr lang="en-US" altLang="zh-CN" sz="2095" i="1">
              <a:solidFill>
                <a:srgbClr val="0D0D1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4945289" y="3374214"/>
          <a:ext cx="974735" cy="294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7" imgW="648335" imgH="203200" progId="Equation.DSMT4">
                  <p:embed/>
                </p:oleObj>
              </mc:Choice>
              <mc:Fallback>
                <p:oleObj name="" r:id="rId7" imgW="648335" imgH="20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45289" y="3374214"/>
                        <a:ext cx="974735" cy="29486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393754" y="-8314"/>
            <a:ext cx="6841067" cy="6449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83895">
              <a:spcBef>
                <a:spcPct val="50000"/>
              </a:spcBef>
              <a:defRPr/>
            </a:pPr>
            <a:endParaRPr lang="zh-CN" altLang="en-US" sz="359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隶书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615" y="662371"/>
            <a:ext cx="6608637" cy="64623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/>
      <p:bldP spid="67590" grpId="0"/>
      <p:bldP spid="675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60983" y="1903307"/>
            <a:ext cx="4732926" cy="151647"/>
          </a:xfrm>
          <a:prstGeom prst="rect">
            <a:avLst/>
          </a:prstGeom>
          <a:solidFill>
            <a:srgbClr val="8FD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660983" y="1509344"/>
            <a:ext cx="4732926" cy="151647"/>
          </a:xfrm>
          <a:prstGeom prst="rect">
            <a:avLst/>
          </a:prstGeom>
          <a:solidFill>
            <a:srgbClr val="8FD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72" name="Text Box 4"/>
          <p:cNvSpPr txBox="1"/>
          <p:nvPr/>
        </p:nvSpPr>
        <p:spPr>
          <a:xfrm>
            <a:off x="1660983" y="1723865"/>
            <a:ext cx="6598779" cy="4147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95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反之，若</a:t>
            </a:r>
            <a:r>
              <a:rPr lang="el-GR" altLang="en-US" b="0" i="1"/>
              <a:t>α</a:t>
            </a:r>
            <a:r>
              <a:rPr lang="zh-CN" altLang="en-US"/>
              <a:t>中所有直线都平行</a:t>
            </a:r>
            <a:r>
              <a:rPr lang="el-GR" altLang="en-US" b="0" i="1"/>
              <a:t>β</a:t>
            </a:r>
            <a:r>
              <a:rPr lang="zh-CN" altLang="en-US"/>
              <a:t> ，则</a:t>
            </a:r>
            <a:r>
              <a:rPr lang="el-GR" altLang="en-US" b="0" i="1"/>
              <a:t>α</a:t>
            </a:r>
            <a:r>
              <a:rPr lang="zh-CN" altLang="en-US"/>
              <a:t>∥</a:t>
            </a:r>
            <a:r>
              <a:rPr lang="el-GR" altLang="en-US" b="0" i="1"/>
              <a:t>β</a:t>
            </a:r>
            <a:endParaRPr lang="zh-CN" altLang="en-US" b="0" i="1"/>
          </a:p>
        </p:txBody>
      </p:sp>
      <p:sp>
        <p:nvSpPr>
          <p:cNvPr id="92161" name="Rectangle 2"/>
          <p:cNvSpPr/>
          <p:nvPr/>
        </p:nvSpPr>
        <p:spPr>
          <a:xfrm>
            <a:off x="5865390" y="4396811"/>
            <a:ext cx="1508360" cy="377684"/>
          </a:xfrm>
          <a:prstGeom prst="rect">
            <a:avLst/>
          </a:prstGeom>
          <a:solidFill>
            <a:schemeClr val="bg1"/>
          </a:solidFill>
          <a:ln w="12700" cap="sq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95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4" name="Text Box 6"/>
          <p:cNvSpPr txBox="1"/>
          <p:nvPr/>
        </p:nvSpPr>
        <p:spPr>
          <a:xfrm>
            <a:off x="1421072" y="3226941"/>
            <a:ext cx="6221095" cy="737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95" b="1">
                <a:latin typeface="宋体" panose="02010600030101010101" pitchFamily="2" charset="-122"/>
                <a:ea typeface="宋体" panose="02010600030101010101" pitchFamily="2" charset="-122"/>
              </a:rPr>
              <a:t>两个平面平行的问题，可以转化为一个平面内的直线与另一个平面平行的问题。</a:t>
            </a:r>
            <a:endParaRPr lang="zh-CN" altLang="en-US" sz="2095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5" name="Text Box 7"/>
          <p:cNvSpPr txBox="1"/>
          <p:nvPr/>
        </p:nvSpPr>
        <p:spPr>
          <a:xfrm>
            <a:off x="1660983" y="1280265"/>
            <a:ext cx="5763836" cy="4147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95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若平面</a:t>
            </a:r>
            <a:r>
              <a:rPr lang="el-GR" altLang="en-US" sz="2095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zh-CN" altLang="en-US" sz="2095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l-GR" altLang="en-US" sz="2095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β</a:t>
            </a:r>
            <a:r>
              <a:rPr lang="zh-CN" altLang="en-US" sz="2095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l-GR" altLang="en-US" sz="2095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zh-CN" altLang="en-US" sz="2095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中所有直线都平行</a:t>
            </a:r>
            <a:r>
              <a:rPr lang="el-GR" altLang="en-US" sz="2095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β</a:t>
            </a:r>
            <a:endParaRPr lang="zh-CN" altLang="en-US" sz="2095" i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167" name="Text Box 8"/>
          <p:cNvSpPr txBox="1"/>
          <p:nvPr/>
        </p:nvSpPr>
        <p:spPr>
          <a:xfrm>
            <a:off x="1283414" y="613685"/>
            <a:ext cx="1107996" cy="369332"/>
          </a:xfrm>
          <a:prstGeom prst="rect">
            <a:avLst/>
          </a:prstGeom>
          <a:solidFill>
            <a:srgbClr val="64CAED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fontAlgn="ctr">
              <a:defRPr b="1" kern="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新知探究</a:t>
            </a:r>
            <a:endParaRPr lang="zh-CN" altLang="en-US"/>
          </a:p>
        </p:txBody>
      </p:sp>
      <p:grpSp>
        <p:nvGrpSpPr>
          <p:cNvPr id="2" name="组合 7182"/>
          <p:cNvGrpSpPr/>
          <p:nvPr/>
        </p:nvGrpSpPr>
        <p:grpSpPr>
          <a:xfrm>
            <a:off x="2391410" y="4117020"/>
            <a:ext cx="4002499" cy="737553"/>
            <a:chOff x="0" y="-1"/>
            <a:chExt cx="3370" cy="621"/>
          </a:xfrm>
        </p:grpSpPr>
        <p:sp>
          <p:nvSpPr>
            <p:cNvPr id="92175" name="Text Box 25"/>
            <p:cNvSpPr txBox="1"/>
            <p:nvPr/>
          </p:nvSpPr>
          <p:spPr>
            <a:xfrm>
              <a:off x="2313" y="69"/>
              <a:ext cx="1057" cy="349"/>
            </a:xfrm>
            <a:prstGeom prst="rect">
              <a:avLst/>
            </a:prstGeom>
            <a:noFill/>
            <a:ln w="25400" cap="flat" cmpd="sng">
              <a:solidFill>
                <a:srgbClr val="8FDAF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95" b="1">
                  <a:latin typeface="Times New Roman" panose="02020603050405020304" pitchFamily="18" charset="0"/>
                  <a:ea typeface="黑体" panose="02010609060101010101" pitchFamily="49" charset="-122"/>
                </a:rPr>
                <a:t>线面平行</a:t>
              </a:r>
              <a:endParaRPr lang="zh-CN" altLang="en-US" sz="2095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2176" name="Text Box 26"/>
            <p:cNvSpPr txBox="1"/>
            <p:nvPr/>
          </p:nvSpPr>
          <p:spPr>
            <a:xfrm>
              <a:off x="0" y="69"/>
              <a:ext cx="1086" cy="349"/>
            </a:xfrm>
            <a:prstGeom prst="rect">
              <a:avLst/>
            </a:prstGeom>
            <a:noFill/>
            <a:ln w="25400" cap="flat" cmpd="sng">
              <a:solidFill>
                <a:srgbClr val="8FDAF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95" b="1">
                  <a:latin typeface="Times New Roman" panose="02020603050405020304" pitchFamily="18" charset="0"/>
                  <a:ea typeface="黑体" panose="02010609060101010101" pitchFamily="49" charset="-122"/>
                </a:rPr>
                <a:t>面面平行</a:t>
              </a:r>
              <a:endParaRPr lang="zh-CN" altLang="en-US" sz="2095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92177" name="组合 7185"/>
            <p:cNvGrpSpPr/>
            <p:nvPr/>
          </p:nvGrpSpPr>
          <p:grpSpPr>
            <a:xfrm>
              <a:off x="1426" y="-1"/>
              <a:ext cx="638" cy="621"/>
              <a:chOff x="44" y="-1"/>
              <a:chExt cx="638" cy="621"/>
            </a:xfrm>
          </p:grpSpPr>
          <p:sp>
            <p:nvSpPr>
              <p:cNvPr id="92178" name="Text Box 28"/>
              <p:cNvSpPr txBox="1"/>
              <p:nvPr/>
            </p:nvSpPr>
            <p:spPr>
              <a:xfrm>
                <a:off x="44" y="-1"/>
                <a:ext cx="386" cy="621"/>
              </a:xfrm>
              <a:prstGeom prst="rect">
                <a:avLst/>
              </a:prstGeom>
              <a:noFill/>
              <a:ln w="9525">
                <a:solidFill>
                  <a:srgbClr val="8FDAF4"/>
                </a:solidFill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95" b="1">
                    <a:solidFill>
                      <a:srgbClr val="8FDAF4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转 化</a:t>
                </a:r>
                <a:endParaRPr lang="zh-CN" altLang="en-US" sz="2095" b="1">
                  <a:solidFill>
                    <a:srgbClr val="8FDAF4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2179" name="Line 29"/>
              <p:cNvSpPr/>
              <p:nvPr/>
            </p:nvSpPr>
            <p:spPr>
              <a:xfrm>
                <a:off x="68" y="363"/>
                <a:ext cx="614" cy="0"/>
              </a:xfrm>
              <a:prstGeom prst="line">
                <a:avLst/>
              </a:prstGeom>
              <a:ln w="63500" cap="flat" cmpd="sng">
                <a:solidFill>
                  <a:srgbClr val="8FDAF4"/>
                </a:solidFill>
                <a:prstDash val="sysDot"/>
                <a:round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endParaRPr sz="1345"/>
              </a:p>
            </p:txBody>
          </p:sp>
        </p:grpSp>
      </p:grpSp>
      <p:grpSp>
        <p:nvGrpSpPr>
          <p:cNvPr id="4" name="组合 7188"/>
          <p:cNvGrpSpPr/>
          <p:nvPr/>
        </p:nvGrpSpPr>
        <p:grpSpPr>
          <a:xfrm>
            <a:off x="3124212" y="2291046"/>
            <a:ext cx="2517892" cy="752993"/>
            <a:chOff x="0" y="52"/>
            <a:chExt cx="2120" cy="634"/>
          </a:xfrm>
        </p:grpSpPr>
        <p:sp>
          <p:nvSpPr>
            <p:cNvPr id="92181" name="Text Box 31"/>
            <p:cNvSpPr txBox="1"/>
            <p:nvPr/>
          </p:nvSpPr>
          <p:spPr>
            <a:xfrm>
              <a:off x="0" y="65"/>
              <a:ext cx="398" cy="621"/>
            </a:xfrm>
            <a:prstGeom prst="rect">
              <a:avLst/>
            </a:prstGeom>
            <a:noFill/>
            <a:ln w="25400" cap="flat" cmpd="sng">
              <a:solidFill>
                <a:srgbClr val="8FDAF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95" b="1">
                  <a:latin typeface="宋体" panose="02010600030101010101" pitchFamily="2" charset="-122"/>
                  <a:ea typeface="宋体" panose="02010600030101010101" pitchFamily="2" charset="-122"/>
                </a:rPr>
                <a:t>无限</a:t>
              </a:r>
              <a:endParaRPr lang="zh-CN" altLang="en-US" sz="2095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2182" name="Text Box 32"/>
            <p:cNvSpPr txBox="1"/>
            <p:nvPr/>
          </p:nvSpPr>
          <p:spPr>
            <a:xfrm>
              <a:off x="1722" y="65"/>
              <a:ext cx="398" cy="621"/>
            </a:xfrm>
            <a:prstGeom prst="rect">
              <a:avLst/>
            </a:prstGeom>
            <a:noFill/>
            <a:ln w="25400" cap="flat" cmpd="sng">
              <a:solidFill>
                <a:srgbClr val="8FDAF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95" b="1">
                  <a:latin typeface="宋体" panose="02010600030101010101" pitchFamily="2" charset="-122"/>
                  <a:ea typeface="宋体" panose="02010600030101010101" pitchFamily="2" charset="-122"/>
                </a:rPr>
                <a:t>有限</a:t>
              </a:r>
              <a:endParaRPr lang="zh-CN" altLang="en-US" sz="2095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92183" name="组合 7191"/>
            <p:cNvGrpSpPr/>
            <p:nvPr/>
          </p:nvGrpSpPr>
          <p:grpSpPr>
            <a:xfrm>
              <a:off x="859" y="52"/>
              <a:ext cx="614" cy="621"/>
              <a:chOff x="68" y="52"/>
              <a:chExt cx="614" cy="621"/>
            </a:xfrm>
          </p:grpSpPr>
          <p:sp>
            <p:nvSpPr>
              <p:cNvPr id="92184" name="Text Box 34"/>
              <p:cNvSpPr txBox="1"/>
              <p:nvPr/>
            </p:nvSpPr>
            <p:spPr>
              <a:xfrm>
                <a:off x="95" y="52"/>
                <a:ext cx="348" cy="621"/>
              </a:xfrm>
              <a:prstGeom prst="rect">
                <a:avLst/>
              </a:prstGeom>
              <a:noFill/>
              <a:ln w="9525">
                <a:solidFill>
                  <a:srgbClr val="8FDAF4"/>
                </a:solidFill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95" b="1">
                    <a:solidFill>
                      <a:srgbClr val="8FDAF4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转 化</a:t>
                </a:r>
                <a:endParaRPr lang="zh-CN" altLang="en-US" sz="2095" b="1">
                  <a:solidFill>
                    <a:srgbClr val="8FDAF4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2185" name="Line 35"/>
              <p:cNvSpPr/>
              <p:nvPr/>
            </p:nvSpPr>
            <p:spPr>
              <a:xfrm>
                <a:off x="68" y="363"/>
                <a:ext cx="614" cy="0"/>
              </a:xfrm>
              <a:prstGeom prst="line">
                <a:avLst/>
              </a:prstGeom>
              <a:ln w="63500" cap="flat" cmpd="sng">
                <a:solidFill>
                  <a:srgbClr val="8FDAF4"/>
                </a:solidFill>
                <a:prstDash val="sysDot"/>
                <a:round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endParaRPr sz="1345"/>
              </a:p>
            </p:txBody>
          </p:sp>
        </p:grp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0"/>
      <p:bldP spid="7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5283" y="379586"/>
            <a:ext cx="7218228" cy="18655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95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探究：如图</a:t>
            </a:r>
            <a:r>
              <a:rPr lang="en-US" altLang="zh-CN"/>
              <a:t>8.5-11</a:t>
            </a: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</a:t>
            </a:r>
            <a:r>
              <a:rPr lang="en-US" altLang="zh-CN"/>
              <a:t>,a</a:t>
            </a:r>
            <a:r>
              <a:rPr lang="zh-CN" altLang="en-US"/>
              <a:t>和</a:t>
            </a:r>
            <a:r>
              <a:rPr lang="en-US" altLang="zh-CN"/>
              <a:t>b</a:t>
            </a:r>
            <a:r>
              <a:rPr lang="zh-CN" altLang="en-US"/>
              <a:t>分别是矩形硬纸片的两条对边所在直线，它们都和桌面平行，那么都和桌面平行，那么硬纸片和桌面平行吗？如图</a:t>
            </a:r>
            <a:r>
              <a:rPr lang="en-US" altLang="zh-CN"/>
              <a:t>8.5-11</a:t>
            </a:r>
            <a:endParaRPr lang="en-US" altLang="zh-CN"/>
          </a:p>
          <a:p>
            <a:r>
              <a:rPr lang="zh-CN" altLang="en-US"/>
              <a:t>（</a:t>
            </a:r>
            <a:r>
              <a:rPr lang="en-US" altLang="zh-CN"/>
              <a:t>2)c</a:t>
            </a:r>
            <a:r>
              <a:rPr lang="zh-CN" altLang="en-US"/>
              <a:t>和</a:t>
            </a:r>
            <a:r>
              <a:rPr lang="en-US" altLang="zh-CN"/>
              <a:t>d</a:t>
            </a:r>
            <a:r>
              <a:rPr lang="zh-CN" altLang="en-US"/>
              <a:t>分别是三角尺相邻两边所在直线，它们都和桌面平行，那么三角尺和桌面平行吗？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16052" y="2343541"/>
            <a:ext cx="3954929" cy="4147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95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硬纸片与桌面可能相交，如图，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1536" y="4054757"/>
            <a:ext cx="3416320" cy="4147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95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三角尺与桌面平行，如图，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6745" y="1978558"/>
            <a:ext cx="2916766" cy="11446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02" y="2758270"/>
            <a:ext cx="1862766" cy="11706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243" y="3368229"/>
            <a:ext cx="1837903" cy="12785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2"/>
          <p:cNvSpPr txBox="1"/>
          <p:nvPr/>
        </p:nvSpPr>
        <p:spPr>
          <a:xfrm>
            <a:off x="658815" y="557262"/>
            <a:ext cx="5818470" cy="4147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95">
                <a:latin typeface="Arial" panose="020B0604020202020204" pitchFamily="34" charset="0"/>
                <a:ea typeface="华文中宋" pitchFamily="2" charset="-122"/>
              </a:rPr>
              <a:t>平面与平面平行的判定定理</a:t>
            </a:r>
            <a:r>
              <a:rPr lang="zh-CN" altLang="en-US" sz="2095">
                <a:latin typeface="Arial" panose="020B0604020202020204" pitchFamily="34" charset="0"/>
                <a:ea typeface="宋体" panose="02010600030101010101" pitchFamily="2" charset="-122"/>
              </a:rPr>
              <a:t>：          </a:t>
            </a:r>
            <a:endParaRPr lang="zh-CN" altLang="en-US" sz="209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467" name="Text Box 3"/>
          <p:cNvSpPr txBox="1"/>
          <p:nvPr/>
        </p:nvSpPr>
        <p:spPr>
          <a:xfrm>
            <a:off x="837306" y="2011022"/>
            <a:ext cx="2477511" cy="4147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95">
                <a:latin typeface="Times New Roman" panose="02020603050405020304" pitchFamily="18" charset="0"/>
                <a:ea typeface="华文中宋" pitchFamily="2" charset="-122"/>
              </a:rPr>
              <a:t>符号表示</a:t>
            </a:r>
            <a:r>
              <a:rPr lang="zh-CN" altLang="en-US" sz="2095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209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3278611" y="1488170"/>
          <a:ext cx="85513" cy="16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1" imgW="914400" imgH="215900" progId="Equation.3">
                  <p:embed/>
                </p:oleObj>
              </mc:Choice>
              <mc:Fallback>
                <p:oleObj name="" r:id="rId1" imgW="9144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78611" y="1488170"/>
                        <a:ext cx="85513" cy="161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5"/>
          <p:cNvSpPr txBox="1"/>
          <p:nvPr/>
        </p:nvSpPr>
        <p:spPr>
          <a:xfrm>
            <a:off x="2615271" y="3465937"/>
            <a:ext cx="862259" cy="4147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95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09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474" name="Rectangle 10"/>
          <p:cNvSpPr/>
          <p:nvPr/>
        </p:nvSpPr>
        <p:spPr>
          <a:xfrm>
            <a:off x="882100" y="971162"/>
            <a:ext cx="6033441" cy="86119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如果一个平面内的两条相交直线与另一个平面平行，则这两个</a:t>
            </a:r>
            <a:r>
              <a:rPr lang="zh-CN" altLang="en-US" sz="2095" b="1">
                <a:solidFill>
                  <a:srgbClr val="286D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平面平行 </a:t>
            </a:r>
            <a:r>
              <a:rPr lang="en-US" altLang="zh-CN" sz="2095" b="1">
                <a:solidFill>
                  <a:srgbClr val="1B98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2095" b="1">
              <a:solidFill>
                <a:srgbClr val="1B98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1270" name="Object 11"/>
          <p:cNvGraphicFramePr>
            <a:graphicFrameLocks noChangeAspect="1"/>
          </p:cNvGraphicFramePr>
          <p:nvPr/>
        </p:nvGraphicFramePr>
        <p:xfrm>
          <a:off x="4636135" y="2054695"/>
          <a:ext cx="85513" cy="16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3" imgW="914400" imgH="215900" progId="Equation.3">
                  <p:embed/>
                </p:oleObj>
              </mc:Choice>
              <mc:Fallback>
                <p:oleObj name="" r:id="rId3" imgW="9144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36135" y="2054695"/>
                        <a:ext cx="85513" cy="161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1" name="Group 12"/>
          <p:cNvGrpSpPr/>
          <p:nvPr/>
        </p:nvGrpSpPr>
        <p:grpSpPr>
          <a:xfrm>
            <a:off x="4931494" y="1858149"/>
            <a:ext cx="2370620" cy="1454914"/>
            <a:chOff x="3288" y="1571"/>
            <a:chExt cx="1996" cy="1225"/>
          </a:xfrm>
        </p:grpSpPr>
        <p:graphicFrame>
          <p:nvGraphicFramePr>
            <p:cNvPr id="11272" name="Object 13"/>
            <p:cNvGraphicFramePr>
              <a:graphicFrameLocks noChangeAspect="1"/>
            </p:cNvGraphicFramePr>
            <p:nvPr/>
          </p:nvGraphicFramePr>
          <p:xfrm>
            <a:off x="3424" y="2569"/>
            <a:ext cx="227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" r:id="rId4" imgW="152400" imgH="139700" progId="Equation.3">
                    <p:embed/>
                  </p:oleObj>
                </mc:Choice>
                <mc:Fallback>
                  <p:oleObj name="" r:id="rId4" imgW="152400" imgH="139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424" y="2569"/>
                          <a:ext cx="227" cy="2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3" name="AutoShape 14"/>
            <p:cNvSpPr/>
            <p:nvPr/>
          </p:nvSpPr>
          <p:spPr>
            <a:xfrm>
              <a:off x="3288" y="2297"/>
              <a:ext cx="1996" cy="499"/>
            </a:xfrm>
            <a:prstGeom prst="parallelogram">
              <a:avLst>
                <a:gd name="adj" fmla="val 100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sz="2095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4" name="AutoShape 15"/>
            <p:cNvSpPr/>
            <p:nvPr/>
          </p:nvSpPr>
          <p:spPr>
            <a:xfrm>
              <a:off x="3333" y="1571"/>
              <a:ext cx="1928" cy="545"/>
            </a:xfrm>
            <a:prstGeom prst="parallelogram">
              <a:avLst>
                <a:gd name="adj" fmla="val 8844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sz="2095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1275" name="Object 16"/>
            <p:cNvGraphicFramePr>
              <a:graphicFrameLocks noChangeAspect="1"/>
            </p:cNvGraphicFramePr>
            <p:nvPr/>
          </p:nvGraphicFramePr>
          <p:xfrm>
            <a:off x="3474" y="1843"/>
            <a:ext cx="205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" r:id="rId6" imgW="152400" imgH="203200" progId="Equation.3">
                    <p:embed/>
                  </p:oleObj>
                </mc:Choice>
                <mc:Fallback>
                  <p:oleObj name="" r:id="rId6" imgW="152400" imgH="2032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74" y="1843"/>
                          <a:ext cx="205" cy="27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7"/>
          <p:cNvGrpSpPr/>
          <p:nvPr/>
        </p:nvGrpSpPr>
        <p:grpSpPr>
          <a:xfrm>
            <a:off x="5470703" y="1801989"/>
            <a:ext cx="1293390" cy="758931"/>
            <a:chOff x="3787" y="1480"/>
            <a:chExt cx="1089" cy="639"/>
          </a:xfrm>
        </p:grpSpPr>
        <p:graphicFrame>
          <p:nvGraphicFramePr>
            <p:cNvPr id="11277" name="Object 18"/>
            <p:cNvGraphicFramePr>
              <a:graphicFrameLocks noChangeAspect="1"/>
            </p:cNvGraphicFramePr>
            <p:nvPr/>
          </p:nvGraphicFramePr>
          <p:xfrm>
            <a:off x="4603" y="1551"/>
            <a:ext cx="205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" r:id="rId8" imgW="127000" imgH="139700" progId="Equation.DSMT4">
                    <p:embed/>
                  </p:oleObj>
                </mc:Choice>
                <mc:Fallback>
                  <p:oleObj name="" r:id="rId8" imgW="127000" imgH="139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603" y="1551"/>
                          <a:ext cx="205" cy="2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8" name="Object 19"/>
            <p:cNvGraphicFramePr>
              <a:graphicFrameLocks noChangeAspect="1"/>
            </p:cNvGraphicFramePr>
            <p:nvPr/>
          </p:nvGraphicFramePr>
          <p:xfrm>
            <a:off x="4080" y="1480"/>
            <a:ext cx="205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" r:id="rId10" imgW="127000" imgH="177165" progId="Equation.DSMT4">
                    <p:embed/>
                  </p:oleObj>
                </mc:Choice>
                <mc:Fallback>
                  <p:oleObj name="" r:id="rId10" imgW="127000" imgH="177165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080" y="1480"/>
                          <a:ext cx="205" cy="2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9" name="Line 20"/>
            <p:cNvSpPr/>
            <p:nvPr/>
          </p:nvSpPr>
          <p:spPr>
            <a:xfrm>
              <a:off x="3832" y="1662"/>
              <a:ext cx="998" cy="272"/>
            </a:xfrm>
            <a:prstGeom prst="line">
              <a:avLst/>
            </a:prstGeom>
            <a:ln w="127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sz="1345"/>
            </a:p>
          </p:txBody>
        </p:sp>
        <p:sp>
          <p:nvSpPr>
            <p:cNvPr id="11280" name="Line 21"/>
            <p:cNvSpPr/>
            <p:nvPr/>
          </p:nvSpPr>
          <p:spPr>
            <a:xfrm flipV="1">
              <a:off x="3787" y="1707"/>
              <a:ext cx="1089" cy="227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sz="1345"/>
            </a:p>
          </p:txBody>
        </p:sp>
        <p:sp>
          <p:nvSpPr>
            <p:cNvPr id="11281" name="Text Box 22"/>
            <p:cNvSpPr txBox="1"/>
            <p:nvPr/>
          </p:nvSpPr>
          <p:spPr>
            <a:xfrm>
              <a:off x="4285" y="1770"/>
              <a:ext cx="227" cy="349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95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endParaRPr lang="en-US" altLang="zh-CN" sz="2095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282" name="Oval 23"/>
            <p:cNvSpPr/>
            <p:nvPr/>
          </p:nvSpPr>
          <p:spPr>
            <a:xfrm>
              <a:off x="4376" y="1798"/>
              <a:ext cx="46" cy="45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zh-CN" sz="2095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62488" name="Object 24"/>
          <p:cNvGraphicFramePr>
            <a:graphicFrameLocks noChangeAspect="1"/>
          </p:cNvGraphicFramePr>
          <p:nvPr/>
        </p:nvGraphicFramePr>
        <p:xfrm>
          <a:off x="1825460" y="2730759"/>
          <a:ext cx="2753054" cy="133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" r:id="rId12" imgW="1459865" imgH="711200" progId="Equation.3">
                  <p:embed/>
                </p:oleObj>
              </mc:Choice>
              <mc:Fallback>
                <p:oleObj name="" r:id="rId12" imgW="1459865" imgH="711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25460" y="2730759"/>
                        <a:ext cx="2753054" cy="133970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9" name="Text Box 25"/>
          <p:cNvSpPr txBox="1"/>
          <p:nvPr/>
        </p:nvSpPr>
        <p:spPr>
          <a:xfrm>
            <a:off x="783860" y="2742399"/>
            <a:ext cx="71882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95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中宋" pitchFamily="2" charset="-122"/>
              </a:rPr>
              <a:t>①</a:t>
            </a:r>
            <a:r>
              <a:rPr lang="zh-CN" altLang="en-US" sz="2095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中宋" pitchFamily="2" charset="-122"/>
              </a:rPr>
              <a:t>内</a:t>
            </a:r>
            <a:endParaRPr lang="zh-CN" altLang="en-US" sz="2095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2490" name="Text Box 26"/>
          <p:cNvSpPr txBox="1"/>
          <p:nvPr/>
        </p:nvSpPr>
        <p:spPr>
          <a:xfrm>
            <a:off x="782672" y="3194432"/>
            <a:ext cx="71882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en-US"/>
            </a:defPPr>
            <a:lvl1pPr>
              <a:defRPr sz="2095">
                <a:solidFill>
                  <a:srgbClr val="8FDAF4"/>
                </a:solidFill>
                <a:latin typeface="Times New Roman" panose="02020603050405020304" pitchFamily="18" charset="0"/>
                <a:ea typeface="华文中宋" pitchFamily="2" charset="-122"/>
              </a:defRPr>
            </a:lvl1pPr>
          </a:lstStyle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②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交</a:t>
            </a:r>
            <a:endParaRPr lang="zh-CN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491" name="Text Box 27"/>
          <p:cNvSpPr txBox="1"/>
          <p:nvPr/>
        </p:nvSpPr>
        <p:spPr>
          <a:xfrm>
            <a:off x="783861" y="3615347"/>
            <a:ext cx="98679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en-US"/>
            </a:defPPr>
            <a:lvl1pPr>
              <a:defRPr sz="2095">
                <a:solidFill>
                  <a:srgbClr val="8FDAF4"/>
                </a:solidFill>
                <a:latin typeface="Times New Roman" panose="02020603050405020304" pitchFamily="18" charset="0"/>
                <a:ea typeface="华文中宋" pitchFamily="2" charset="-122"/>
              </a:defRPr>
            </a:lvl1pPr>
          </a:lstStyle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③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平行</a:t>
            </a:r>
            <a:endParaRPr lang="zh-CN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1858715" y="4110849"/>
            <a:ext cx="3399904" cy="425840"/>
            <a:chOff x="0" y="0"/>
            <a:chExt cx="2824" cy="379"/>
          </a:xfrm>
        </p:grpSpPr>
        <p:sp>
          <p:nvSpPr>
            <p:cNvPr id="11289" name="Text Box 30"/>
            <p:cNvSpPr txBox="1"/>
            <p:nvPr/>
          </p:nvSpPr>
          <p:spPr>
            <a:xfrm>
              <a:off x="0" y="11"/>
              <a:ext cx="104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>
                <a:defRPr lang="en-US"/>
              </a:defPPr>
              <a:lvl1pPr>
                <a:defRPr sz="2095">
                  <a:solidFill>
                    <a:srgbClr val="8FDAF4"/>
                  </a:solidFill>
                  <a:latin typeface="Times New Roman" panose="02020603050405020304" pitchFamily="18" charset="0"/>
                  <a:ea typeface="华文中宋" pitchFamily="2" charset="-122"/>
                </a:defRPr>
              </a:lvl1pPr>
            </a:lstStyle>
            <a:p>
              <a:r>
                <a:rPr lang="zh-CN" altLang="en-US" b="1">
                  <a:solidFill>
                    <a:schemeClr val="accent1">
                      <a:lumMod val="75000"/>
                    </a:schemeClr>
                  </a:solidFill>
                </a:rPr>
                <a:t>线面平行</a:t>
              </a:r>
              <a:endParaRPr lang="zh-CN" altLang="en-US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290" name="Text Box 31"/>
            <p:cNvSpPr txBox="1"/>
            <p:nvPr/>
          </p:nvSpPr>
          <p:spPr>
            <a:xfrm>
              <a:off x="1782" y="0"/>
              <a:ext cx="104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>
                <a:defRPr lang="en-US"/>
              </a:defPPr>
              <a:lvl1pPr>
                <a:defRPr sz="2095">
                  <a:solidFill>
                    <a:srgbClr val="8FDAF4"/>
                  </a:solidFill>
                  <a:latin typeface="Times New Roman" panose="02020603050405020304" pitchFamily="18" charset="0"/>
                  <a:ea typeface="华文中宋" pitchFamily="2" charset="-122"/>
                </a:defRPr>
              </a:lvl1pPr>
            </a:lstStyle>
            <a:p>
              <a:r>
                <a:rPr lang="zh-CN" altLang="en-US" b="1">
                  <a:solidFill>
                    <a:schemeClr val="accent1">
                      <a:lumMod val="75000"/>
                    </a:schemeClr>
                  </a:solidFill>
                </a:rPr>
                <a:t>面面平行</a:t>
              </a:r>
              <a:endParaRPr lang="zh-CN" altLang="en-US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291" name="AutoShape 32"/>
            <p:cNvSpPr/>
            <p:nvPr/>
          </p:nvSpPr>
          <p:spPr>
            <a:xfrm>
              <a:off x="1056" y="168"/>
              <a:ext cx="726" cy="136"/>
            </a:xfrm>
            <a:prstGeom prst="rightArrow">
              <a:avLst>
                <a:gd name="adj1" fmla="val 50000"/>
                <a:gd name="adj2" fmla="val 133431"/>
              </a:avLst>
            </a:prstGeom>
            <a:solidFill>
              <a:srgbClr val="8FDAF4"/>
            </a:solidFill>
            <a:ln w="9525">
              <a:noFill/>
            </a:ln>
            <a:effectLst>
              <a:prstShdw prst="shdw17" dist="17961" dir="2699999">
                <a:srgbClr val="990099"/>
              </a:prstShdw>
            </a:effectLst>
          </p:spPr>
          <p:txBody>
            <a:bodyPr wrap="none" anchor="ctr"/>
            <a:lstStyle/>
            <a:p>
              <a:pPr algn="ctr"/>
              <a:endParaRPr lang="zh-CN" altLang="en-US" sz="2095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74" grpId="0"/>
      <p:bldP spid="62489" grpId="0"/>
      <p:bldP spid="62490" grpId="0"/>
      <p:bldP spid="62491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平面">
      <a:majorFont>
        <a:latin typeface="Trebuchet MS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BBE0E3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  <a:sym typeface="微软雅黑" panose="020B0503020204020204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BBE0E3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6053</Words>
  <Application>WPS 演示</Application>
  <PresentationFormat/>
  <Paragraphs>372</Paragraphs>
  <Slides>36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22</vt:i4>
      </vt:variant>
      <vt:variant>
        <vt:lpstr>幻灯片标题</vt:lpstr>
      </vt:variant>
      <vt:variant>
        <vt:i4>36</vt:i4>
      </vt:variant>
    </vt:vector>
  </HeadingPairs>
  <TitlesOfParts>
    <vt:vector size="92" baseType="lpstr">
      <vt:lpstr>Arial</vt:lpstr>
      <vt:lpstr>宋体</vt:lpstr>
      <vt:lpstr>Wingdings</vt:lpstr>
      <vt:lpstr>Wingdings 3</vt:lpstr>
      <vt:lpstr>Symbol</vt:lpstr>
      <vt:lpstr>Arial</vt:lpstr>
      <vt:lpstr>微软雅黑</vt:lpstr>
      <vt:lpstr>Helvetica Neue</vt:lpstr>
      <vt:lpstr>Helvetica</vt:lpstr>
      <vt:lpstr>方正舒体</vt:lpstr>
      <vt:lpstr>Times New Roman</vt:lpstr>
      <vt:lpstr>Comic Sans MS</vt:lpstr>
      <vt:lpstr>等线</vt:lpstr>
      <vt:lpstr>Calibri</vt:lpstr>
      <vt:lpstr>黑体</vt:lpstr>
      <vt:lpstr>Arial Black</vt:lpstr>
      <vt:lpstr>隶书</vt:lpstr>
      <vt:lpstr>华文中宋</vt:lpstr>
      <vt:lpstr>Arial Unicode MS</vt:lpstr>
      <vt:lpstr>Trebuchet MS</vt:lpstr>
      <vt:lpstr>方正姚体</vt:lpstr>
      <vt:lpstr>Segoe Print</vt:lpstr>
      <vt:lpstr>华文新魏</vt:lpstr>
      <vt:lpstr>Courier New</vt:lpstr>
      <vt:lpstr>新宋体</vt:lpstr>
      <vt:lpstr>Cambria Math</vt:lpstr>
      <vt:lpstr>MS Mincho</vt:lpstr>
      <vt:lpstr>Tahoma</vt:lpstr>
      <vt:lpstr>楷体_GB2312</vt:lpstr>
      <vt:lpstr>等线 Light</vt:lpstr>
      <vt:lpstr>Microsoft JhengHei</vt:lpstr>
      <vt:lpstr>仿宋</vt:lpstr>
      <vt:lpstr>平面</vt:lpstr>
      <vt:lpstr>自定义设计方案</vt:lpstr>
      <vt:lpstr>Paint.Picture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Paint.Picture</vt:lpstr>
      <vt:lpstr>Equation.3</vt:lpstr>
      <vt:lpstr>Equation.3</vt:lpstr>
      <vt:lpstr>Equation.DSMT4</vt:lpstr>
      <vt:lpstr>Equation.DSMT4</vt:lpstr>
      <vt:lpstr>Equation.3</vt:lpstr>
      <vt:lpstr>Equation.3</vt:lpstr>
      <vt:lpstr>Equation.3</vt:lpstr>
      <vt:lpstr>Equation.3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碧海心</cp:lastModifiedBy>
  <cp:revision>7</cp:revision>
  <cp:lastPrinted>2024-08-02T11:31:00Z</cp:lastPrinted>
  <dcterms:created xsi:type="dcterms:W3CDTF">2024-08-02T11:31:00Z</dcterms:created>
  <dcterms:modified xsi:type="dcterms:W3CDTF">2025-03-20T05:25:15Z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E8C6A82E3C7C472F8BD56E174C7FCC7B_13</vt:lpwstr>
  </property>
  <property fmtid="{D5CDD505-2E9C-101B-9397-08002B2CF9AE}" pid="7" name="KSOProductBuildVer">
    <vt:lpwstr>2052-12.1.0.20305</vt:lpwstr>
  </property>
</Properties>
</file>