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2"/>
  </p:handoutMasterIdLst>
  <p:sldIdLst>
    <p:sldId id="256" r:id="rId3"/>
    <p:sldId id="1746" r:id="rId5"/>
    <p:sldId id="1741" r:id="rId6"/>
    <p:sldId id="1748" r:id="rId7"/>
    <p:sldId id="1747" r:id="rId8"/>
    <p:sldId id="1749" r:id="rId9"/>
    <p:sldId id="1751" r:id="rId10"/>
    <p:sldId id="1760" r:id="rId11"/>
    <p:sldId id="1765" r:id="rId12"/>
    <p:sldId id="1764" r:id="rId13"/>
    <p:sldId id="1763" r:id="rId14"/>
    <p:sldId id="1761" r:id="rId15"/>
    <p:sldId id="1762" r:id="rId16"/>
    <p:sldId id="1781" r:id="rId17"/>
    <p:sldId id="1783" r:id="rId18"/>
    <p:sldId id="1782" r:id="rId19"/>
    <p:sldId id="1793" r:id="rId20"/>
    <p:sldId id="1790" r:id="rId21"/>
  </p:sldIdLst>
  <p:sldSz cx="12192000" cy="6858000"/>
  <p:notesSz cx="6858000" cy="9144000"/>
  <p:custDataLst>
    <p:tags r:id="rId2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  <p:cmAuthor id="1" name="卢 政坤" initials="卢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gs" Target="tags/tag143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image" Target="../media/image1.png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7" Type="http://schemas.openxmlformats.org/officeDocument/2006/relationships/tags" Target="../tags/tag20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任意多边形: 形状 28"/>
          <p:cNvSpPr/>
          <p:nvPr userDrawn="1">
            <p:custDataLst>
              <p:tags r:id="rId2"/>
            </p:custDataLst>
          </p:nvPr>
        </p:nvSpPr>
        <p:spPr>
          <a:xfrm rot="19919510" flipH="1" flipV="1">
            <a:off x="9724414" y="-1321026"/>
            <a:ext cx="3660859" cy="7987659"/>
          </a:xfrm>
          <a:custGeom>
            <a:avLst/>
            <a:gdLst>
              <a:gd name="connsiteX0" fmla="*/ 3220499 w 3660859"/>
              <a:gd name="connsiteY0" fmla="*/ 0 h 7987659"/>
              <a:gd name="connsiteX1" fmla="*/ 3660859 w 3660859"/>
              <a:gd name="connsiteY1" fmla="*/ 234224 h 7987659"/>
              <a:gd name="connsiteX2" fmla="*/ 3660859 w 3660859"/>
              <a:gd name="connsiteY2" fmla="*/ 7937043 h 7987659"/>
              <a:gd name="connsiteX3" fmla="*/ 3633937 w 3660859"/>
              <a:gd name="connsiteY3" fmla="*/ 7987659 h 7987659"/>
              <a:gd name="connsiteX4" fmla="*/ 0 w 3660859"/>
              <a:gd name="connsiteY4" fmla="*/ 6054796 h 7987659"/>
              <a:gd name="connsiteX5" fmla="*/ 3220499 w 3660859"/>
              <a:gd name="connsiteY5" fmla="*/ 0 h 798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0859" h="7987659">
                <a:moveTo>
                  <a:pt x="3220499" y="0"/>
                </a:moveTo>
                <a:lnTo>
                  <a:pt x="3660859" y="234224"/>
                </a:lnTo>
                <a:lnTo>
                  <a:pt x="3660859" y="7937043"/>
                </a:lnTo>
                <a:lnTo>
                  <a:pt x="3633937" y="7987659"/>
                </a:lnTo>
                <a:lnTo>
                  <a:pt x="0" y="6054796"/>
                </a:lnTo>
                <a:lnTo>
                  <a:pt x="322049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30" name="平行四边形 29"/>
          <p:cNvSpPr/>
          <p:nvPr userDrawn="1">
            <p:custDataLst>
              <p:tags r:id="rId3"/>
            </p:custDataLst>
          </p:nvPr>
        </p:nvSpPr>
        <p:spPr>
          <a:xfrm flipV="1">
            <a:off x="9509451" y="773362"/>
            <a:ext cx="1674447" cy="2388941"/>
          </a:xfrm>
          <a:prstGeom prst="parallelogram">
            <a:avLst>
              <a:gd name="adj" fmla="val 7587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平行四边形 30"/>
          <p:cNvSpPr/>
          <p:nvPr userDrawn="1">
            <p:custDataLst>
              <p:tags r:id="rId4"/>
            </p:custDataLst>
          </p:nvPr>
        </p:nvSpPr>
        <p:spPr>
          <a:xfrm flipV="1">
            <a:off x="8063300" y="-6348"/>
            <a:ext cx="3331611" cy="4319586"/>
          </a:xfrm>
          <a:prstGeom prst="parallelogram">
            <a:avLst>
              <a:gd name="adj" fmla="val 6877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任意多边形: 形状 20"/>
          <p:cNvSpPr/>
          <p:nvPr userDrawn="1">
            <p:custDataLst>
              <p:tags r:id="rId5"/>
            </p:custDataLst>
          </p:nvPr>
        </p:nvSpPr>
        <p:spPr>
          <a:xfrm rot="19919510">
            <a:off x="-1185377" y="185019"/>
            <a:ext cx="3660859" cy="7987659"/>
          </a:xfrm>
          <a:custGeom>
            <a:avLst/>
            <a:gdLst>
              <a:gd name="connsiteX0" fmla="*/ 3220499 w 3660859"/>
              <a:gd name="connsiteY0" fmla="*/ 0 h 7987659"/>
              <a:gd name="connsiteX1" fmla="*/ 3660859 w 3660859"/>
              <a:gd name="connsiteY1" fmla="*/ 234224 h 7987659"/>
              <a:gd name="connsiteX2" fmla="*/ 3660859 w 3660859"/>
              <a:gd name="connsiteY2" fmla="*/ 7937043 h 7987659"/>
              <a:gd name="connsiteX3" fmla="*/ 3633937 w 3660859"/>
              <a:gd name="connsiteY3" fmla="*/ 7987659 h 7987659"/>
              <a:gd name="connsiteX4" fmla="*/ 0 w 3660859"/>
              <a:gd name="connsiteY4" fmla="*/ 6054796 h 7987659"/>
              <a:gd name="connsiteX5" fmla="*/ 3220499 w 3660859"/>
              <a:gd name="connsiteY5" fmla="*/ 0 h 798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0859" h="7987659">
                <a:moveTo>
                  <a:pt x="3220499" y="0"/>
                </a:moveTo>
                <a:lnTo>
                  <a:pt x="3660859" y="234224"/>
                </a:lnTo>
                <a:lnTo>
                  <a:pt x="3660859" y="7937043"/>
                </a:lnTo>
                <a:lnTo>
                  <a:pt x="3633937" y="7987659"/>
                </a:lnTo>
                <a:lnTo>
                  <a:pt x="0" y="6054796"/>
                </a:lnTo>
                <a:lnTo>
                  <a:pt x="322049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4" name="平行四边形 23"/>
          <p:cNvSpPr/>
          <p:nvPr userDrawn="1">
            <p:custDataLst>
              <p:tags r:id="rId6"/>
            </p:custDataLst>
          </p:nvPr>
        </p:nvSpPr>
        <p:spPr>
          <a:xfrm flipH="1">
            <a:off x="1015998" y="3689349"/>
            <a:ext cx="1674447" cy="2388941"/>
          </a:xfrm>
          <a:prstGeom prst="parallelogram">
            <a:avLst>
              <a:gd name="adj" fmla="val 7587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平行四边形 13"/>
          <p:cNvSpPr/>
          <p:nvPr userDrawn="1">
            <p:custDataLst>
              <p:tags r:id="rId7"/>
            </p:custDataLst>
          </p:nvPr>
        </p:nvSpPr>
        <p:spPr>
          <a:xfrm flipH="1">
            <a:off x="804985" y="2538414"/>
            <a:ext cx="3331611" cy="4319586"/>
          </a:xfrm>
          <a:prstGeom prst="parallelogram">
            <a:avLst>
              <a:gd name="adj" fmla="val 6877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7" name="直接连接符 10"/>
          <p:cNvCxnSpPr/>
          <p:nvPr userDrawn="1">
            <p:custDataLst>
              <p:tags r:id="rId11"/>
            </p:custDataLst>
          </p:nvPr>
        </p:nvCxnSpPr>
        <p:spPr>
          <a:xfrm>
            <a:off x="3076317" y="4123285"/>
            <a:ext cx="6336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ctrTitle" idx="14" hasCustomPrompt="1"/>
            <p:custDataLst>
              <p:tags r:id="rId12"/>
            </p:custDataLst>
          </p:nvPr>
        </p:nvSpPr>
        <p:spPr>
          <a:xfrm>
            <a:off x="2932807" y="2093990"/>
            <a:ext cx="6350000" cy="1440180"/>
          </a:xfrm>
        </p:spPr>
        <p:txBody>
          <a:bodyPr vert="horz" wrap="square" lIns="90170" tIns="46990" rIns="90170" bIns="0" rtlCol="0" anchor="b" anchorCtr="0">
            <a:normAutofit/>
          </a:bodyPr>
          <a:lstStyle>
            <a:lvl1pPr>
              <a:defRPr lang="zh-CN" altLang="en-US" sz="7200" b="0" spc="7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lvl="0" algn="dist">
              <a:buClrTx/>
              <a:buSzTx/>
              <a:buFontTx/>
            </a:pPr>
            <a:r>
              <a:rPr lang="zh-CN" altLang="en-US"/>
              <a:t>编辑标题</a:t>
            </a:r>
            <a:endParaRPr lang="zh-CN" altLang="en-US"/>
          </a:p>
        </p:txBody>
      </p:sp>
      <p:sp>
        <p:nvSpPr>
          <p:cNvPr id="36" name="文本占位符 35"/>
          <p:cNvSpPr>
            <a:spLocks noGrp="1"/>
          </p:cNvSpPr>
          <p:nvPr>
            <p:ph type="body" sz="quarter" idx="15" hasCustomPrompt="1"/>
            <p:custDataLst>
              <p:tags r:id="rId13"/>
            </p:custDataLst>
          </p:nvPr>
        </p:nvSpPr>
        <p:spPr>
          <a:xfrm>
            <a:off x="3141318" y="4308849"/>
            <a:ext cx="2522882" cy="379226"/>
          </a:xfrm>
        </p:spPr>
        <p:txBody>
          <a:bodyPr anchor="ctr"/>
          <a:lstStyle>
            <a:lvl1pPr marL="0" indent="0">
              <a:buNone/>
              <a:defRPr/>
            </a:lvl1pPr>
          </a:lstStyle>
          <a:p>
            <a:pPr lvl="0"/>
            <a:r>
              <a:rPr lang="zh-CN" altLang="en-US"/>
              <a:t>编辑副标题</a:t>
            </a:r>
            <a:endParaRPr lang="zh-CN" altLang="en-US"/>
          </a:p>
        </p:txBody>
      </p:sp>
      <p:sp>
        <p:nvSpPr>
          <p:cNvPr id="37" name="文本占位符 35"/>
          <p:cNvSpPr>
            <a:spLocks noGrp="1"/>
          </p:cNvSpPr>
          <p:nvPr>
            <p:ph type="body" sz="quarter" idx="16" hasCustomPrompt="1"/>
            <p:custDataLst>
              <p:tags r:id="rId14"/>
            </p:custDataLst>
          </p:nvPr>
        </p:nvSpPr>
        <p:spPr>
          <a:xfrm>
            <a:off x="6573870" y="4308849"/>
            <a:ext cx="2522882" cy="379226"/>
          </a:xfr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pPr lvl="0"/>
            <a:r>
              <a:rPr lang="zh-CN" altLang="en-US"/>
              <a:t>编辑副标题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17" hasCustomPrompt="1"/>
            <p:custDataLst>
              <p:tags r:id="rId15"/>
            </p:custDataLst>
          </p:nvPr>
        </p:nvSpPr>
        <p:spPr>
          <a:xfrm>
            <a:off x="2932807" y="3562881"/>
            <a:ext cx="6350000" cy="455509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0000"/>
              </a:lnSpc>
              <a:buNone/>
              <a:defRPr sz="2000" baseline="0"/>
            </a:lvl1pPr>
          </a:lstStyle>
          <a:p>
            <a:pPr lvl="0"/>
            <a:r>
              <a:rPr lang="zh-CN" altLang="en-US"/>
              <a:t>单击此处编辑副标题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3" t="1396" r="9712" b="10016"/>
          <a:stretch>
            <a:fillRect/>
          </a:stretch>
        </p:blipFill>
        <p:spPr>
          <a:xfrm>
            <a:off x="11080750" y="-6350"/>
            <a:ext cx="1126490" cy="8883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14" name="平行四边形 13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1" name="组合 10"/>
          <p:cNvGrpSpPr/>
          <p:nvPr userDrawn="1">
            <p:custDataLst>
              <p:tags r:id="rId5"/>
            </p:custDataLst>
          </p:nvPr>
        </p:nvGrpSpPr>
        <p:grpSpPr>
          <a:xfrm>
            <a:off x="11580871" y="6247534"/>
            <a:ext cx="427058" cy="450056"/>
            <a:chOff x="146822" y="159544"/>
            <a:chExt cx="427058" cy="450056"/>
          </a:xfrm>
        </p:grpSpPr>
        <p:sp>
          <p:nvSpPr>
            <p:cNvPr id="12" name="平行四边形 11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3" name="平行四边形 12"/>
            <p:cNvSpPr/>
            <p:nvPr userDrawn="1">
              <p:custDataLst>
                <p:tags r:id="rId7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圆角矩形 1"/>
          <p:cNvSpPr/>
          <p:nvPr userDrawn="1"/>
        </p:nvSpPr>
        <p:spPr>
          <a:xfrm>
            <a:off x="216535" y="180340"/>
            <a:ext cx="2073910" cy="447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effectLst/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简单随机抽样</a:t>
            </a:r>
            <a:endParaRPr lang="zh-CN" altLang="en-US" sz="2400" b="1">
              <a:effectLst/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6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7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9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3" t="1396" r="9712" b="10016"/>
          <a:stretch>
            <a:fillRect/>
          </a:stretch>
        </p:blipFill>
        <p:spPr>
          <a:xfrm>
            <a:off x="11069955" y="0"/>
            <a:ext cx="1126490" cy="8883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0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86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tags" Target="../tags/tag80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1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93.xml"/><Relationship Id="rId6" Type="http://schemas.openxmlformats.org/officeDocument/2006/relationships/tags" Target="../tags/tag92.xml"/><Relationship Id="rId5" Type="http://schemas.openxmlformats.org/officeDocument/2006/relationships/tags" Target="../tags/tag91.xml"/><Relationship Id="rId4" Type="http://schemas.openxmlformats.org/officeDocument/2006/relationships/tags" Target="../tags/tag90.xml"/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2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100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3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107.xml"/><Relationship Id="rId6" Type="http://schemas.openxmlformats.org/officeDocument/2006/relationships/tags" Target="../tags/tag106.xml"/><Relationship Id="rId5" Type="http://schemas.openxmlformats.org/officeDocument/2006/relationships/tags" Target="../tags/tag105.xml"/><Relationship Id="rId4" Type="http://schemas.openxmlformats.org/officeDocument/2006/relationships/tags" Target="../tags/tag104.xml"/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4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114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5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121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Relationship Id="rId3" Type="http://schemas.openxmlformats.org/officeDocument/2006/relationships/tags" Target="../tags/tag117.xml"/><Relationship Id="rId2" Type="http://schemas.openxmlformats.org/officeDocument/2006/relationships/tags" Target="../tags/tag116.xml"/><Relationship Id="rId1" Type="http://schemas.openxmlformats.org/officeDocument/2006/relationships/tags" Target="../tags/tag115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6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128.xml"/><Relationship Id="rId6" Type="http://schemas.openxmlformats.org/officeDocument/2006/relationships/tags" Target="../tags/tag127.xml"/><Relationship Id="rId5" Type="http://schemas.openxmlformats.org/officeDocument/2006/relationships/tags" Target="../tags/tag126.xml"/><Relationship Id="rId4" Type="http://schemas.openxmlformats.org/officeDocument/2006/relationships/tags" Target="../tags/tag125.xml"/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tags" Target="../tags/tag135.xml"/><Relationship Id="rId7" Type="http://schemas.openxmlformats.org/officeDocument/2006/relationships/hyperlink" Target="Excel&#65288;&#38543;&#26426;&#25968;&#65289;.xlsx" TargetMode="External"/><Relationship Id="rId6" Type="http://schemas.openxmlformats.org/officeDocument/2006/relationships/tags" Target="../tags/tag134.xml"/><Relationship Id="rId5" Type="http://schemas.openxmlformats.org/officeDocument/2006/relationships/tags" Target="../tags/tag133.xml"/><Relationship Id="rId4" Type="http://schemas.openxmlformats.org/officeDocument/2006/relationships/tags" Target="../tags/tag132.xml"/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0" Type="http://schemas.openxmlformats.org/officeDocument/2006/relationships/notesSlide" Target="../notesSlides/notesSlide17.xml"/><Relationship Id="rId1" Type="http://schemas.openxmlformats.org/officeDocument/2006/relationships/tags" Target="../tags/tag129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8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142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3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37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tags" Target="../tags/tag51.xml"/><Relationship Id="rId7" Type="http://schemas.openxmlformats.org/officeDocument/2006/relationships/image" Target="../media/image2.png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0" Type="http://schemas.openxmlformats.org/officeDocument/2006/relationships/notesSlide" Target="../notesSlides/notesSlide5.xml"/><Relationship Id="rId1" Type="http://schemas.openxmlformats.org/officeDocument/2006/relationships/tags" Target="../tags/tag45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6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7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65.xml"/><Relationship Id="rId6" Type="http://schemas.openxmlformats.org/officeDocument/2006/relationships/tags" Target="../tags/tag64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8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72.xml"/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9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79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14"/>
            <p:custDataLst>
              <p:tags r:id="rId1"/>
            </p:custDataLst>
          </p:nvPr>
        </p:nvSpPr>
        <p:spPr>
          <a:xfrm>
            <a:off x="2136775" y="2139950"/>
            <a:ext cx="7824470" cy="1440180"/>
          </a:xfrm>
        </p:spPr>
        <p:txBody>
          <a:bodyPr anchor="ctr" anchorCtr="0">
            <a:normAutofit/>
          </a:bodyPr>
          <a:lstStyle/>
          <a:p>
            <a:pPr algn="ctr"/>
            <a:r>
              <a:rPr altLang="zh-CN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第九章 统计</a:t>
            </a:r>
            <a:endParaRPr sz="4000" b="1">
              <a:effectLst/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17"/>
            <p:custDataLst>
              <p:tags r:id="rId2"/>
            </p:custDataLst>
          </p:nvPr>
        </p:nvSpPr>
        <p:spPr>
          <a:xfrm>
            <a:off x="2309495" y="3392805"/>
            <a:ext cx="7898130" cy="640715"/>
          </a:xfrm>
        </p:spPr>
        <p:txBody>
          <a:bodyPr>
            <a:noAutofit/>
          </a:bodyPr>
          <a:lstStyle/>
          <a:p>
            <a:r>
              <a:rPr lang="en-US" sz="2400" b="1">
                <a:effectLst/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9．1．1 简单随机抽样</a:t>
            </a:r>
            <a:endParaRPr lang="en-US" sz="2400" b="1">
              <a:effectLst/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7651" name="矩形 11302"/>
          <p:cNvSpPr/>
          <p:nvPr/>
        </p:nvSpPr>
        <p:spPr>
          <a:xfrm>
            <a:off x="208280" y="770890"/>
            <a:ext cx="11592000" cy="2675255"/>
          </a:xfrm>
          <a:prstGeom prst="rect">
            <a:avLst/>
          </a:prstGeom>
          <a:solidFill>
            <a:srgbClr val="D8E5DF"/>
          </a:solidFill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dist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2800">
                <a:solidFill>
                  <a:srgbClr val="00B0F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宋体" panose="02010600030101010101" pitchFamily="2" charset="-122"/>
              </a:rPr>
              <a:t>问题</a:t>
            </a:r>
            <a:r>
              <a:rPr lang="en-US" altLang="zh-CN" sz="2800">
                <a:solidFill>
                  <a:srgbClr val="00B0F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宋体" panose="02010600030101010101" pitchFamily="2" charset="-122"/>
              </a:rPr>
              <a:t>1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宋体" panose="02010600030101010101" pitchFamily="2" charset="-122"/>
              </a:rPr>
              <a:t>一家家具厂要为树人中学高一年级制作课桌椅，他们事先想了解全体高一年级学生的平均身高，以便设定可调节课桌椅的标准高度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宋体" panose="02010600030101010101" pitchFamily="2" charset="-122"/>
              </a:rPr>
              <a:t>已知树人中学高一年级有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宋体" panose="02010600030101010101" pitchFamily="2" charset="-122"/>
              </a:rPr>
              <a:t>712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宋体" panose="02010600030101010101" pitchFamily="2" charset="-122"/>
              </a:rPr>
              <a:t>名学生，如果要通过简单随机抽样的方法调查高一年级学生的平均身高，应该怎么抽取样本？在这个抽样中，总体、个体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宋体" panose="02010600030101010101" pitchFamily="2" charset="-122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宋体" panose="02010600030101010101" pitchFamily="2" charset="-122"/>
              </a:rPr>
              <a:t>、变量分别是什么？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27652" name="矩形 11302"/>
          <p:cNvSpPr/>
          <p:nvPr/>
        </p:nvSpPr>
        <p:spPr>
          <a:xfrm>
            <a:off x="208280" y="3488690"/>
            <a:ext cx="11592000" cy="16414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    </a:t>
            </a:r>
            <a:r>
              <a:rPr lang="zh-CN" altLang="en-US"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树人中学全部高一年级学生构成调查的总体，每一位学生是个体，学生的身高是调查的变量</a:t>
            </a: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可以用简单随机抽样，用抽出的样本的平均身高估计高一年级学生的平均身高</a:t>
            </a: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endParaRPr lang="zh-CN" altLang="en-US" sz="280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27654" name="矩形 11302"/>
          <p:cNvSpPr/>
          <p:nvPr/>
        </p:nvSpPr>
        <p:spPr>
          <a:xfrm>
            <a:off x="208280" y="5154295"/>
            <a:ext cx="11592000" cy="112458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   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实现简单随机抽样的方法有很多，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抽签法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和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随机数法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是比较常用的两种方法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698" name="文本框 7"/>
          <p:cNvSpPr/>
          <p:nvPr/>
        </p:nvSpPr>
        <p:spPr>
          <a:xfrm>
            <a:off x="415925" y="60960"/>
            <a:ext cx="11592000" cy="650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简单随机抽样（一）</a:t>
            </a:r>
            <a:r>
              <a:rPr lang="en-US" altLang="zh-CN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抽签法 </a:t>
            </a:r>
            <a:endParaRPr lang="zh-CN" altLang="en-US" sz="2800" b="1">
              <a:solidFill>
                <a:srgbClr val="7575D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700" name="矩形 11302"/>
          <p:cNvSpPr/>
          <p:nvPr/>
        </p:nvSpPr>
        <p:spPr>
          <a:xfrm>
            <a:off x="177800" y="681355"/>
            <a:ext cx="11836400" cy="344995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先给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712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名学生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编号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，例如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1~712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进行编号；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然后把所有编号写在外观、质地等无差别的小纸片（也可以是卡片、小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球等）上作为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号签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，并将这些小纸片放在一个不透明的盒里，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充分搅拌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；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最后从盒中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不放回地逐个抽取号签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，使与号签上的编号对应的学生进入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样本，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直到抽足样本所需要的人数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 </a:t>
            </a:r>
            <a:endParaRPr lang="en-US" altLang="zh-CN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        </a:t>
            </a:r>
            <a:r>
              <a:rPr sz="280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上述的简单随机抽样的方法即为抽签法．</a:t>
            </a:r>
            <a:endParaRPr sz="2800">
              <a:solidFill>
                <a:srgbClr val="C00000"/>
              </a:solidFill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70180" y="4174490"/>
            <a:ext cx="11792585" cy="574675"/>
          </a:xfrm>
          <a:prstGeom prst="roundRect">
            <a:avLst/>
          </a:prstGeom>
          <a:solidFill>
            <a:srgbClr val="D9C9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为什么要给学生编号？编号用学号可以吗？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2" name="矩形 11302"/>
          <p:cNvSpPr/>
          <p:nvPr/>
        </p:nvSpPr>
        <p:spPr>
          <a:xfrm>
            <a:off x="177800" y="4843145"/>
            <a:ext cx="11785600" cy="121094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编号是为了将每名学生能明确区分开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因此，用学号也可以，学号与学生之间也是一一对应的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en-US" altLang="zh-CN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702" name="矩形 11302"/>
          <p:cNvSpPr/>
          <p:nvPr/>
        </p:nvSpPr>
        <p:spPr>
          <a:xfrm>
            <a:off x="262255" y="784860"/>
            <a:ext cx="11520000" cy="2748915"/>
          </a:xfrm>
          <a:prstGeom prst="rect">
            <a:avLst/>
          </a:prstGeom>
          <a:noFill/>
          <a:ln w="31750">
            <a:solidFill>
              <a:schemeClr val="accent1"/>
            </a:solidFill>
            <a:prstDash val="dash"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b="1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宋体" panose="02010600030101010101" pitchFamily="2" charset="-122"/>
              </a:rPr>
              <a:t>抽签法的步骤：</a:t>
            </a:r>
            <a:endParaRPr b="1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宋体" panose="02010600030101010101" pitchFamily="2" charset="-122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．</a:t>
            </a:r>
            <a:r>
              <a:rPr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编号：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将总体中的所有个体</a:t>
            </a:r>
            <a:r>
              <a:rPr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编号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．</a:t>
            </a:r>
            <a:r>
              <a:rPr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制签：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并把号码写在形状、大小相同的号签上；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     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将号签放在一个不透明容器中，并搅拌均匀．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3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．</a:t>
            </a:r>
            <a:r>
              <a:rPr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取样：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每次从中不放回抽取一个号签，直到抽取到足够的样本量．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262255" y="3625850"/>
            <a:ext cx="11520805" cy="574675"/>
          </a:xfrm>
          <a:prstGeom prst="roundRect">
            <a:avLst/>
          </a:prstGeom>
          <a:solidFill>
            <a:srgbClr val="D9C9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抽签法的优缺点是什么？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27652" name="矩形 11302"/>
          <p:cNvSpPr/>
          <p:nvPr/>
        </p:nvSpPr>
        <p:spPr>
          <a:xfrm>
            <a:off x="170815" y="4274185"/>
            <a:ext cx="11592000" cy="215836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优点：</a:t>
            </a: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简单易行，当总体个数不多时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,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号签</a:t>
            </a: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搅拌均匀很容易，个体有均等</a:t>
            </a:r>
            <a:endParaRPr sz="280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lang="en-US" altLang="zh-CN"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</a:t>
            </a: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的机会被抽中，从而能保证样本的代表性.</a:t>
            </a:r>
            <a:endParaRPr sz="280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sz="2800" b="1">
                <a:solidFill>
                  <a:srgbClr val="00B05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缺点：</a:t>
            </a: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当总体个数较多时</a:t>
            </a:r>
            <a:r>
              <a:rPr lang="en-US" altLang="zh-CN"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号签很难搅拌均匀，产生的样本代表性差的可</a:t>
            </a:r>
            <a:endParaRPr sz="280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lang="en-US" altLang="zh-CN"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</a:t>
            </a: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能性很大.</a:t>
            </a:r>
            <a:endParaRPr sz="280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6" name="横卷形 5"/>
          <p:cNvSpPr/>
          <p:nvPr/>
        </p:nvSpPr>
        <p:spPr>
          <a:xfrm>
            <a:off x="7619365" y="830580"/>
            <a:ext cx="4032000" cy="1224000"/>
          </a:xfrm>
          <a:prstGeom prst="horizontalScroll">
            <a:avLst/>
          </a:prstGeom>
          <a:solidFill>
            <a:srgbClr val="B5E2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auto">
              <a:lnSpc>
                <a:spcPct val="120000"/>
              </a:lnSpc>
            </a:pPr>
            <a:r>
              <a:rPr lang="zh-CN" altLang="en-US" sz="2800" b="1">
                <a:solidFill>
                  <a:srgbClr val="0000FE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抽签法一般适用于</a:t>
            </a:r>
            <a:r>
              <a:rPr lang="zh-CN" altLang="en-US" sz="2800" b="1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总体中个体数不多</a:t>
            </a:r>
            <a:r>
              <a:rPr lang="zh-CN" altLang="en-US" sz="2800" b="1">
                <a:solidFill>
                  <a:srgbClr val="0000FE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的情形</a:t>
            </a:r>
            <a:endParaRPr lang="zh-CN" altLang="en-US" sz="2800" b="1">
              <a:solidFill>
                <a:srgbClr val="0000FE"/>
              </a:solidFill>
              <a:latin typeface="楷体" panose="02010609060101010101" charset="-122"/>
              <a:ea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29698" name="文本框 7"/>
          <p:cNvSpPr/>
          <p:nvPr/>
        </p:nvSpPr>
        <p:spPr>
          <a:xfrm>
            <a:off x="415925" y="60960"/>
            <a:ext cx="11592000" cy="650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简单随机抽样（一）</a:t>
            </a:r>
            <a:r>
              <a:rPr lang="en-US" altLang="zh-CN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抽签法 </a:t>
            </a:r>
            <a:endParaRPr lang="zh-CN" altLang="en-US" sz="2800" b="1">
              <a:solidFill>
                <a:srgbClr val="7575D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3795" name="文本框 99"/>
          <p:cNvSpPr/>
          <p:nvPr/>
        </p:nvSpPr>
        <p:spPr>
          <a:xfrm>
            <a:off x="277495" y="895985"/>
            <a:ext cx="11520000" cy="121094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【练习】高一某班有50名同学，现从中抽出8名同学去参加一个座谈会，每位同学的机会均等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．</a:t>
            </a:r>
            <a:r>
              <a:rPr lang="zh-CN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请你设计一个抽样方法，并说明其合理性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．</a:t>
            </a:r>
            <a:endParaRPr lang="zh-CN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3796" name="文本框 1"/>
          <p:cNvSpPr/>
          <p:nvPr/>
        </p:nvSpPr>
        <p:spPr>
          <a:xfrm>
            <a:off x="277495" y="2192973"/>
            <a:ext cx="11520000" cy="23304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【解析】可以采用</a:t>
            </a:r>
            <a:r>
              <a:rPr lang="zh-CN" alt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抽签法</a:t>
            </a:r>
            <a:r>
              <a:rPr lang="zh-CN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进行选取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endParaRPr lang="zh-CN" altLang="zh-CN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首先，我们可以把50名同学的</a:t>
            </a:r>
            <a:r>
              <a:rPr lang="zh-CN" alt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学号写在小纸条</a:t>
            </a:r>
            <a:r>
              <a:rPr lang="zh-CN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上，揉成小球；</a:t>
            </a:r>
            <a:endParaRPr lang="zh-CN" altLang="zh-CN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然后，放到一个</a:t>
            </a:r>
            <a:r>
              <a:rPr lang="zh-CN" alt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不透明</a:t>
            </a:r>
            <a:r>
              <a:rPr lang="zh-CN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的袋子中，</a:t>
            </a:r>
            <a:r>
              <a:rPr lang="zh-CN" alt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充分搅拌</a:t>
            </a:r>
            <a:r>
              <a:rPr lang="zh-CN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；</a:t>
            </a:r>
            <a:endParaRPr lang="zh-CN" altLang="zh-CN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lvl="0" indent="0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最后从中</a:t>
            </a:r>
            <a:r>
              <a:rPr lang="zh-CN" altLang="zh-CN" sz="2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逐个抽出8个号签</a:t>
            </a:r>
            <a:r>
              <a:rPr lang="zh-CN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，从而抽出8名参加座谈会的学生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3797" name="文本框 2"/>
          <p:cNvSpPr/>
          <p:nvPr/>
        </p:nvSpPr>
        <p:spPr>
          <a:xfrm>
            <a:off x="277495" y="4610100"/>
            <a:ext cx="11520000" cy="121094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    </a:t>
            </a:r>
            <a:r>
              <a:rPr lang="zh-CN" altLang="zh-CN" sz="2800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因为这样的抽取方法使得大家的机会是均等的，因此抽取结果也非常合理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．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29698" name="文本框 7"/>
          <p:cNvSpPr/>
          <p:nvPr/>
        </p:nvSpPr>
        <p:spPr>
          <a:xfrm>
            <a:off x="415925" y="60960"/>
            <a:ext cx="11592000" cy="650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简单随机抽样（一）</a:t>
            </a:r>
            <a:r>
              <a:rPr lang="en-US" altLang="zh-CN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抽签法 </a:t>
            </a:r>
            <a:endParaRPr lang="zh-CN" altLang="en-US" sz="2800" b="1">
              <a:solidFill>
                <a:srgbClr val="7575D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698" name="文本框 7"/>
          <p:cNvSpPr/>
          <p:nvPr/>
        </p:nvSpPr>
        <p:spPr>
          <a:xfrm>
            <a:off x="415925" y="60960"/>
            <a:ext cx="11592000" cy="650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简单随机抽样（二）</a:t>
            </a:r>
            <a:r>
              <a:rPr lang="en-US" altLang="zh-CN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随机数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 </a:t>
            </a:r>
            <a:endParaRPr lang="zh-CN" altLang="en-US" sz="2800" b="1">
              <a:solidFill>
                <a:srgbClr val="7575D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700" name="矩形 11302"/>
          <p:cNvSpPr/>
          <p:nvPr/>
        </p:nvSpPr>
        <p:spPr>
          <a:xfrm>
            <a:off x="177800" y="879475"/>
            <a:ext cx="11836400" cy="400939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先给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712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名学生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编号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，例如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1~712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进行编号；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用随机数工具产生1~712范围内的整数随机数，把产生的随机数作为抽中的编号，使与编号对应的学生进入样本；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重复上述过程，直到抽足样本所需要的人数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（注：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如果生成的随机数有重复，即同一编号被多次抽到，只保留第一次，其余全部剔除，再重新产生随机数，直到抽足样本所需要的人数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）．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   </a:t>
            </a:r>
            <a:endParaRPr lang="en-US" altLang="zh-CN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      </a:t>
            </a:r>
            <a:r>
              <a:rPr sz="280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上述的简单随机抽样的方法即为随机数法．</a:t>
            </a:r>
            <a:endParaRPr sz="2800">
              <a:solidFill>
                <a:srgbClr val="C00000"/>
              </a:solidFill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702" name="矩形 11302"/>
          <p:cNvSpPr/>
          <p:nvPr/>
        </p:nvSpPr>
        <p:spPr>
          <a:xfrm>
            <a:off x="262255" y="784860"/>
            <a:ext cx="11520000" cy="3267075"/>
          </a:xfrm>
          <a:prstGeom prst="rect">
            <a:avLst/>
          </a:prstGeom>
          <a:noFill/>
          <a:ln w="31750">
            <a:solidFill>
              <a:schemeClr val="accent1"/>
            </a:solidFill>
            <a:prstDash val="dash"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b="1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宋体" panose="02010600030101010101" pitchFamily="2" charset="-122"/>
              </a:rPr>
              <a:t>随机数法的步骤：</a:t>
            </a:r>
            <a:endParaRPr b="1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宋体" panose="02010600030101010101" pitchFamily="2" charset="-122"/>
            </a:endParaRPr>
          </a:p>
          <a:p>
            <a:pPr marL="0" lv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．</a:t>
            </a:r>
            <a:r>
              <a:rPr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编号：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将总体中的所有个体</a:t>
            </a:r>
            <a:r>
              <a:rPr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编号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lv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．</a:t>
            </a:r>
            <a:r>
              <a:rPr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选号：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用随机数工具产生编号范围内的整数随机数；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lv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3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．</a:t>
            </a:r>
            <a:r>
              <a:rPr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取样：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把产生的随机数作为抽中的编号，使与编号对应的个体进入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lv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     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样本．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27652" name="矩形 11302"/>
          <p:cNvSpPr/>
          <p:nvPr/>
        </p:nvSpPr>
        <p:spPr>
          <a:xfrm>
            <a:off x="226060" y="4246880"/>
            <a:ext cx="11592000" cy="60769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当总体容量较多时，用随机数法抽取较为便利；</a:t>
            </a:r>
            <a:endParaRPr sz="280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6" name="横卷形 5"/>
          <p:cNvSpPr/>
          <p:nvPr/>
        </p:nvSpPr>
        <p:spPr>
          <a:xfrm>
            <a:off x="7438390" y="676910"/>
            <a:ext cx="4197985" cy="1483995"/>
          </a:xfrm>
          <a:prstGeom prst="horizontalScroll">
            <a:avLst/>
          </a:prstGeom>
          <a:solidFill>
            <a:srgbClr val="B5E2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auto">
              <a:lnSpc>
                <a:spcPct val="120000"/>
              </a:lnSpc>
            </a:pPr>
            <a:r>
              <a:rPr lang="zh-CN" altLang="en-US" sz="2800" b="1">
                <a:solidFill>
                  <a:srgbClr val="0000FE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随机数法一般适用于</a:t>
            </a:r>
            <a:r>
              <a:rPr lang="zh-CN" altLang="en-US" sz="2800" b="1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总体中个体数较多</a:t>
            </a:r>
            <a:r>
              <a:rPr lang="zh-CN" altLang="en-US" sz="2800" b="1">
                <a:solidFill>
                  <a:srgbClr val="0000FE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的情形</a:t>
            </a:r>
            <a:endParaRPr lang="zh-CN" altLang="en-US" sz="2800" b="1">
              <a:solidFill>
                <a:srgbClr val="0000FE"/>
              </a:solidFill>
              <a:latin typeface="楷体" panose="02010609060101010101" charset="-122"/>
              <a:ea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29698" name="文本框 7"/>
          <p:cNvSpPr/>
          <p:nvPr/>
        </p:nvSpPr>
        <p:spPr>
          <a:xfrm>
            <a:off x="415925" y="60960"/>
            <a:ext cx="11592000" cy="650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简单随机抽样（二）</a:t>
            </a:r>
            <a:r>
              <a:rPr lang="en-US" altLang="zh-CN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随机数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 </a:t>
            </a:r>
            <a:endParaRPr lang="zh-CN" altLang="en-US" sz="2800" b="1">
              <a:solidFill>
                <a:srgbClr val="7575D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698" name="文本框 7"/>
          <p:cNvSpPr/>
          <p:nvPr/>
        </p:nvSpPr>
        <p:spPr>
          <a:xfrm>
            <a:off x="415925" y="60960"/>
            <a:ext cx="11592000" cy="650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简单随机抽样（二）</a:t>
            </a:r>
            <a:r>
              <a:rPr lang="en-US" altLang="zh-CN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随机数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 </a:t>
            </a:r>
            <a:endParaRPr lang="zh-CN" altLang="en-US" sz="2800" b="1">
              <a:solidFill>
                <a:srgbClr val="7575D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702" name="矩形 11302"/>
          <p:cNvSpPr/>
          <p:nvPr/>
        </p:nvSpPr>
        <p:spPr>
          <a:xfrm>
            <a:off x="262255" y="887095"/>
            <a:ext cx="11520000" cy="4686935"/>
          </a:xfrm>
          <a:prstGeom prst="rect">
            <a:avLst/>
          </a:prstGeom>
          <a:noFill/>
          <a:ln w="31750">
            <a:solidFill>
              <a:schemeClr val="accent1"/>
            </a:solidFill>
            <a:prstDash val="dash"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b="1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宋体" panose="02010600030101010101" pitchFamily="2" charset="-122"/>
              </a:rPr>
              <a:t>随机数法的产生：</a:t>
            </a:r>
            <a:endParaRPr b="1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宋体" panose="02010600030101010101" pitchFamily="2" charset="-122"/>
            </a:endParaRPr>
          </a:p>
          <a:p>
            <a:pPr marL="0" lv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2800" b="1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</a:t>
            </a:r>
            <a:r>
              <a:rPr sz="2800" b="1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．用随机试验生成随机数</a:t>
            </a:r>
            <a:endParaRPr sz="2800" b="1">
              <a:solidFill>
                <a:srgbClr val="0000FE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 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准备10个大小、质地一样的小球，小球上分别写上数字0，1，2，…，9，把它们放入一个不透明的袋中；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从袋中</a:t>
            </a:r>
            <a:r>
              <a:rPr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有放回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摸取3次，每次摸取前充分搅拌，并把第一、二、三次摸到的数字分别作为百、十、个位数，这样就生成了一个三位随机数；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如果这个三位数在 1～712 范围内，就代表对应编号的学生被抽中，否则舍弃编号.这样产生的随机数可能会有重复．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698" name="文本框 7"/>
          <p:cNvSpPr/>
          <p:nvPr/>
        </p:nvSpPr>
        <p:spPr>
          <a:xfrm>
            <a:off x="415925" y="60960"/>
            <a:ext cx="11592000" cy="650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简单随机抽样（二）</a:t>
            </a:r>
            <a:r>
              <a:rPr lang="en-US" altLang="zh-CN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随机数</a:t>
            </a:r>
            <a:r>
              <a:rPr lang="zh-CN" altLang="en-US" sz="2800" b="1">
                <a:solidFill>
                  <a:srgbClr val="7575D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 </a:t>
            </a:r>
            <a:endParaRPr lang="zh-CN" altLang="en-US" sz="2800" b="1">
              <a:solidFill>
                <a:srgbClr val="7575D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702" name="矩形 11302"/>
          <p:cNvSpPr/>
          <p:nvPr/>
        </p:nvSpPr>
        <p:spPr>
          <a:xfrm>
            <a:off x="262255" y="887095"/>
            <a:ext cx="11520000" cy="3913505"/>
          </a:xfrm>
          <a:prstGeom prst="rect">
            <a:avLst/>
          </a:prstGeom>
          <a:noFill/>
          <a:ln w="31750">
            <a:solidFill>
              <a:schemeClr val="accent1"/>
            </a:solidFill>
            <a:prstDash val="dash"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b="1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宋体" panose="02010600030101010101" pitchFamily="2" charset="-122"/>
              </a:rPr>
              <a:t>随机数法的产生：</a:t>
            </a:r>
            <a:endParaRPr b="1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宋体" panose="02010600030101010101" pitchFamily="2" charset="-122"/>
            </a:endParaRPr>
          </a:p>
          <a:p>
            <a:pPr marL="0" lv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  <a:hlinkClick r:id="rId7" action="ppaction://hlinkfile"/>
              </a:rPr>
              <a:t>2</a:t>
            </a:r>
            <a:r>
              <a:rPr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  <a:hlinkClick r:id="rId7" action="ppaction://hlinkfile"/>
              </a:rPr>
              <a:t>．用电子表格（</a:t>
            </a:r>
            <a:r>
              <a:rPr lang="en-US" altLang="zh-CN"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  <a:hlinkClick r:id="rId7" action="ppaction://hlinkfile"/>
              </a:rPr>
              <a:t>Excel</a:t>
            </a:r>
            <a:r>
              <a:rPr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  <a:hlinkClick r:id="rId7" action="ppaction://hlinkfile"/>
              </a:rPr>
              <a:t>）软件生成随机数</a:t>
            </a:r>
            <a:endParaRPr sz="2800">
              <a:solidFill>
                <a:srgbClr val="0000FE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lv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在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Excel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表格的任一单元格中，输入"=RANDBETWEEN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1，712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"，即可生成一个1～712 范围内的整数随机数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L="0" lv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        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再利用电子表格软件的</a:t>
            </a:r>
            <a:r>
              <a:rPr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自动填充功能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，可以快速生成大量的随机数（图 9.1-1）.这样产生的随机数可能会有重复．</a:t>
            </a:r>
            <a:endParaRPr sz="28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0964" name="矩形 11302"/>
          <p:cNvSpPr/>
          <p:nvPr/>
        </p:nvSpPr>
        <p:spPr>
          <a:xfrm>
            <a:off x="166688" y="1537653"/>
            <a:ext cx="11520000" cy="52197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当总体容量较小时，选择抽签法；当总体容量较大时，选择随机数法</a:t>
            </a: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0966" name="矩形 11302"/>
          <p:cNvSpPr/>
          <p:nvPr/>
        </p:nvSpPr>
        <p:spPr>
          <a:xfrm>
            <a:off x="123190" y="2918460"/>
            <a:ext cx="11568430" cy="319214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在重复试验中，试验次数越多，频率越接近概率的可能性越大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与此相似，用简单随机抽样的方法抽取样本，样本量越大，结果越准确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一般来说，样本量大的要比样本量小的好，</a:t>
            </a:r>
            <a:r>
              <a:rPr lang="zh-CN" altLang="en-US" sz="2800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增加样本量可以较好地提高估计的效果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但在实际情况中，样本量会导致人力、费用、时间等成本的增加</a:t>
            </a:r>
            <a:r>
              <a:rPr sz="2800">
                <a:solidFill>
                  <a:srgbClr val="0000FE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因此，抽样调查中样本量的选择要根据实际问题的需要，并不一定是越大越好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70815" y="862965"/>
            <a:ext cx="11520805" cy="574675"/>
          </a:xfrm>
          <a:prstGeom prst="roundRect">
            <a:avLst/>
          </a:prstGeom>
          <a:solidFill>
            <a:srgbClr val="D9C9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对比抽签法与随机数法，如何选取合适的方法？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165735" y="2245995"/>
            <a:ext cx="11520805" cy="574675"/>
          </a:xfrm>
          <a:prstGeom prst="roundRect">
            <a:avLst/>
          </a:prstGeom>
          <a:solidFill>
            <a:srgbClr val="D9C9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用简单随机抽样方法抽取样本，样本量是否越大越好？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 fill="hold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  <p:bldP spid="5" grpId="0"/>
      <p:bldP spid="2" grpId="0"/>
      <p:bldP spid="409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87325" y="715645"/>
            <a:ext cx="11570335" cy="17703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在一个调查中，我们把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调查对象的全体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称为</a:t>
            </a:r>
            <a:r>
              <a:rPr lang="zh-CN" alt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总体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，组成总体的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每一个调查对象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称为</a:t>
            </a:r>
            <a:r>
              <a:rPr lang="zh-CN" alt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个体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．为了强调调查目的，也可以把调查对象的某些指标的全体作为总体，每一个调查对象的相应指标作为个体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7325" y="2421890"/>
            <a:ext cx="11570335" cy="27609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0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　　为了及时掌握全国人口变动状况，我国每年还会进行一次人口变动情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况的调查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这种调查是抽取一部分居民进行调查，根据抽取的居民情况来推断总体的人口变动情况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像这样，根据一定目的，</a:t>
            </a:r>
            <a:r>
              <a:rPr lang="zh-CN" altLang="en-US"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从总体中抽取一部分个体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进行调查，并以此为依据对总体的情况作出估计和推断的调查方法，称为</a:t>
            </a:r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抽样调查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7325" y="5118735"/>
            <a:ext cx="11703050" cy="10820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0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　　我们把从总体中</a:t>
            </a:r>
            <a:r>
              <a:rPr lang="zh-CN" altLang="en-US"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抽取的那部分个体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称为</a:t>
            </a:r>
            <a:r>
              <a:rPr lang="zh-CN" altLang="en-US" sz="2800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样本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，样本中</a:t>
            </a:r>
            <a:r>
              <a:rPr lang="zh-CN" altLang="en-US"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包含的个体数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称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样本容量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调查样本获得的变量值称为样本的观测数据，简称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样本数据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.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291" name="Text Box 6"/>
          <p:cNvSpPr/>
          <p:nvPr/>
        </p:nvSpPr>
        <p:spPr>
          <a:xfrm>
            <a:off x="170815" y="775335"/>
            <a:ext cx="11744325" cy="73088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普查和抽样调查的特点： 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2292" name="Text Box 6"/>
          <p:cNvSpPr/>
          <p:nvPr/>
        </p:nvSpPr>
        <p:spPr>
          <a:xfrm>
            <a:off x="368935" y="1470025"/>
            <a:ext cx="11406505" cy="6508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30000"/>
              </a:lnSpc>
              <a:buNone/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   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．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普查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的数据结果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全面、准确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，但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花费的代价大、时间较长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2293" name="Text Box 6"/>
          <p:cNvSpPr/>
          <p:nvPr/>
        </p:nvSpPr>
        <p:spPr>
          <a:xfrm>
            <a:off x="368935" y="2226945"/>
            <a:ext cx="11406505" cy="177038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    </a:t>
            </a: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抽样调查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的数据结果虽没有普查全面、准确，但具有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花费少、效率高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的特点，在总体规模较大的调查中，如果经费、时间上受限，那么抽样调查是比较合适的调查方法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2294" name="Text Box 6"/>
          <p:cNvSpPr/>
          <p:nvPr/>
        </p:nvSpPr>
        <p:spPr>
          <a:xfrm>
            <a:off x="368935" y="4103370"/>
            <a:ext cx="11406505" cy="177038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    </a:t>
            </a: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同时，在一些调查中，抽样调查具有不可替代的作用，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抽样调查毁损性小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例如，检测一批灯泡的寿命，或一批种子的发芽率，或一批待售袋装牛奶的细菌数是否超标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22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5890260" y="3244850"/>
            <a:ext cx="411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/>
          </a:p>
        </p:txBody>
      </p:sp>
      <p:sp>
        <p:nvSpPr>
          <p:cNvPr id="15364" name="矩形 11302"/>
          <p:cNvSpPr/>
          <p:nvPr/>
        </p:nvSpPr>
        <p:spPr>
          <a:xfrm>
            <a:off x="161290" y="1423035"/>
            <a:ext cx="11670030" cy="33210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 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抽查的目的是为了了解总体的情况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 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例如，抽样调查一批待售袋装牛奶的细菌数量是否超标，其目的是要了解整批牛奶的细菌含量是否超标，而不只是局限在抽查到的那几袋牛奶的情况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因此，通过抽样调查了解总体的情况，自然希望抽取的样本数据能很好的反映总体的情况，即样本含有和总体基本相同的信息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sp>
        <p:nvSpPr>
          <p:cNvPr id="15365" name="矩形 11302"/>
          <p:cNvSpPr/>
          <p:nvPr/>
        </p:nvSpPr>
        <p:spPr>
          <a:xfrm>
            <a:off x="161290" y="5579745"/>
            <a:ext cx="11729720" cy="52197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    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抽取出的样本要客观、公正、具有代表性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61290" y="758825"/>
            <a:ext cx="11729720" cy="574675"/>
          </a:xfrm>
          <a:prstGeom prst="roundRect">
            <a:avLst/>
          </a:prstGeom>
          <a:solidFill>
            <a:srgbClr val="D9C9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抽查的目的是什么？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1290" y="4858385"/>
            <a:ext cx="11729720" cy="574675"/>
          </a:xfrm>
          <a:prstGeom prst="roundRect">
            <a:avLst/>
          </a:prstGeom>
          <a:solidFill>
            <a:srgbClr val="D9C9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抽取的样本具有什么特点？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69545" y="712470"/>
            <a:ext cx="11652250" cy="1823085"/>
            <a:chOff x="267" y="1122"/>
            <a:chExt cx="18350" cy="2871"/>
          </a:xfrm>
        </p:grpSpPr>
        <p:sp>
          <p:nvSpPr>
            <p:cNvPr id="2" name="流程图: 终止 1"/>
            <p:cNvSpPr/>
            <p:nvPr/>
          </p:nvSpPr>
          <p:spPr>
            <a:xfrm>
              <a:off x="284" y="1122"/>
              <a:ext cx="5965" cy="1077"/>
            </a:xfrm>
            <a:prstGeom prst="flowChartTerminator">
              <a:avLst/>
            </a:prstGeom>
            <a:solidFill>
              <a:srgbClr val="B2D9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4" name="组合 23"/>
            <p:cNvGrpSpPr/>
            <p:nvPr/>
          </p:nvGrpSpPr>
          <p:grpSpPr>
            <a:xfrm>
              <a:off x="267" y="1261"/>
              <a:ext cx="18350" cy="2732"/>
              <a:chOff x="500" y="4936"/>
              <a:chExt cx="18350" cy="2732"/>
            </a:xfrm>
          </p:grpSpPr>
          <p:grpSp>
            <p:nvGrpSpPr>
              <p:cNvPr id="3" name="组合 2"/>
              <p:cNvGrpSpPr/>
              <p:nvPr/>
            </p:nvGrpSpPr>
            <p:grpSpPr>
              <a:xfrm>
                <a:off x="500" y="4963"/>
                <a:ext cx="18350" cy="2705"/>
                <a:chOff x="339" y="1640"/>
                <a:chExt cx="18350" cy="2705"/>
              </a:xfrm>
            </p:grpSpPr>
            <p:grpSp>
              <p:nvGrpSpPr>
                <p:cNvPr id="32" name="组合 31"/>
                <p:cNvGrpSpPr/>
                <p:nvPr/>
              </p:nvGrpSpPr>
              <p:grpSpPr>
                <a:xfrm>
                  <a:off x="339" y="2038"/>
                  <a:ext cx="18350" cy="2307"/>
                  <a:chOff x="339" y="2038"/>
                  <a:chExt cx="18350" cy="2307"/>
                </a:xfrm>
              </p:grpSpPr>
              <p:sp>
                <p:nvSpPr>
                  <p:cNvPr id="35" name="矩形 34"/>
                  <p:cNvSpPr/>
                  <p:nvPr/>
                </p:nvSpPr>
                <p:spPr>
                  <a:xfrm>
                    <a:off x="341" y="2492"/>
                    <a:ext cx="18348" cy="1853"/>
                  </a:xfrm>
                  <a:prstGeom prst="rect">
                    <a:avLst/>
                  </a:prstGeom>
                  <a:solidFill>
                    <a:srgbClr val="D8E5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algn="l" fontAlgn="auto">
                      <a:lnSpc>
                        <a:spcPct val="120000"/>
                      </a:lnSpc>
                    </a:pPr>
                    <a:r>
                      <a:rPr lang="en-US" altLang="zh-CN" sz="2800"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  <a:sym typeface="+mn-ea"/>
                      </a:rPr>
                      <a:t>       </a:t>
                    </a:r>
                    <a:r>
                      <a:rPr lang="zh-CN" altLang="en-US" sz="2800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宋体" panose="02010600030101010101" pitchFamily="2" charset="-122"/>
                      </a:rPr>
                      <a:t>假设口袋中有红色和白色共</a:t>
                    </a:r>
                    <a:r>
                      <a:rPr lang="en-US" altLang="zh-CN" sz="2800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宋体" panose="02010600030101010101" pitchFamily="2" charset="-122"/>
                      </a:rPr>
                      <a:t>1000</a:t>
                    </a:r>
                    <a:r>
                      <a:rPr lang="zh-CN" altLang="en-US" sz="2800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宋体" panose="02010600030101010101" pitchFamily="2" charset="-122"/>
                      </a:rPr>
                      <a:t>个小球，除颜色外，小球的大小、质地完全相同，你能通过抽样调查的方法估计袋中红球所占的比例吗？</a:t>
                    </a:r>
                    <a:endParaRPr lang="zh-CN" altLang="en-US" sz="2800">
                      <a:solidFill>
                        <a:schemeClr val="tx1"/>
                      </a:solidFill>
                      <a:latin typeface="黑体" panose="02010609060101010101" charset="-122"/>
                      <a:ea typeface="黑体" panose="02010609060101010101" charset="-122"/>
                      <a:cs typeface="黑体" panose="02010609060101010101" charset="-122"/>
                      <a:sym typeface="宋体" panose="02010600030101010101" pitchFamily="2" charset="-122"/>
                    </a:endParaRPr>
                  </a:p>
                </p:txBody>
              </p:sp>
              <p:sp>
                <p:nvSpPr>
                  <p:cNvPr id="34" name="矩形 33"/>
                  <p:cNvSpPr/>
                  <p:nvPr/>
                </p:nvSpPr>
                <p:spPr>
                  <a:xfrm>
                    <a:off x="339" y="2038"/>
                    <a:ext cx="18348" cy="454"/>
                  </a:xfrm>
                  <a:prstGeom prst="rect">
                    <a:avLst/>
                  </a:prstGeom>
                  <a:solidFill>
                    <a:srgbClr val="B2D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</p:grpSp>
            <p:sp>
              <p:nvSpPr>
                <p:cNvPr id="36" name="文本框 35"/>
                <p:cNvSpPr txBox="1"/>
                <p:nvPr/>
              </p:nvSpPr>
              <p:spPr>
                <a:xfrm>
                  <a:off x="2397" y="1640"/>
                  <a:ext cx="1414" cy="82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sz="2800" b="1">
                      <a:latin typeface="黑体" panose="02010609060101010101" charset="-122"/>
                      <a:ea typeface="黑体" panose="02010609060101010101" charset="-122"/>
                    </a:rPr>
                    <a:t>探究</a:t>
                  </a:r>
                  <a:endParaRPr lang="zh-CN" altLang="en-US" sz="2800" b="1">
                    <a:latin typeface="黑体" panose="02010609060101010101" charset="-122"/>
                    <a:ea typeface="黑体" panose="02010609060101010101" charset="-122"/>
                  </a:endParaRPr>
                </a:p>
              </p:txBody>
            </p:sp>
          </p:grpSp>
          <p:pic>
            <p:nvPicPr>
              <p:cNvPr id="38" name="图片 37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500" y="4936"/>
                <a:ext cx="964" cy="807"/>
              </a:xfrm>
              <a:prstGeom prst="rect">
                <a:avLst/>
              </a:prstGeom>
            </p:spPr>
          </p:pic>
        </p:grpSp>
      </p:grpSp>
      <p:sp>
        <p:nvSpPr>
          <p:cNvPr id="17412" name="矩形 11302"/>
          <p:cNvSpPr/>
          <p:nvPr/>
        </p:nvSpPr>
        <p:spPr>
          <a:xfrm>
            <a:off x="121920" y="2610485"/>
            <a:ext cx="11772000" cy="344995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袋中所有小球是调查的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总体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，每一个小球是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个体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，小球的颜色是需调查的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变量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L="0" lvl="0" indent="0" algn="dist">
              <a:lnSpc>
                <a:spcPct val="13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     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我们可以从袋中随机摸出一个球，记录颜色后放回，摇匀后再摸出一个球，如此重复</a:t>
            </a:r>
            <a:r>
              <a:rPr lang="en-US" altLang="zh-CN" sz="2800" i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n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次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根据初中的概率知识可知，随着摸球次数的增加，摸到红球的频率会逐渐稳定于摸到红球的概率，即口袋中红球所占的比例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因此，可以通过放回摸球，用频率估计出红球的比例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sp>
        <p:nvSpPr>
          <p:cNvPr id="17413" name="矩形 11302"/>
          <p:cNvSpPr/>
          <p:nvPr/>
        </p:nvSpPr>
        <p:spPr>
          <a:xfrm>
            <a:off x="180340" y="3592830"/>
            <a:ext cx="11658600" cy="650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460" name="矩形 11302"/>
          <p:cNvSpPr/>
          <p:nvPr/>
        </p:nvSpPr>
        <p:spPr>
          <a:xfrm>
            <a:off x="295910" y="1492250"/>
            <a:ext cx="11600815" cy="16414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sym typeface="宋体" panose="02010600030101010101" pitchFamily="2" charset="-122"/>
              </a:rPr>
              <a:t>        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sym typeface="宋体" panose="02010600030101010101" pitchFamily="2" charset="-122"/>
              </a:rPr>
              <a:t>在有放回地摸球中，同一个小球有可能被摸中多次，极端情况是每次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sym typeface="宋体" panose="02010600030101010101" pitchFamily="2" charset="-122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sym typeface="宋体" panose="02010600030101010101" pitchFamily="2" charset="-122"/>
              </a:rPr>
              <a:t>摸到同一个小球，而被重复的小球只能提供同一个小球颜色信息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sym typeface="宋体" panose="02010600030101010101" pitchFamily="2" charset="-122"/>
              </a:rPr>
              <a:t>这样的抽样结果误差较大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19461" name="矩形 11302"/>
          <p:cNvSpPr/>
          <p:nvPr/>
        </p:nvSpPr>
        <p:spPr>
          <a:xfrm>
            <a:off x="272415" y="3246120"/>
            <a:ext cx="11600815" cy="306324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di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 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我们可以采用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不放回摸球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，即从袋中随机摸出一个球后不再放回袋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 algn="dist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中，每次摸球都在余下的球中随机摸取，这样就可以避免同一个小球被重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复摸中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 algn="dist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特别地，当样本量</a:t>
            </a:r>
            <a:r>
              <a:rPr lang="en-US" altLang="zh-CN" sz="2800" i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n</a:t>
            </a: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=1000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时，不放回摸球已经把袋中的所有球取出，这就完全了解了袋中红球的比例，而有放回摸球一般还不能对袋中红球的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比例做出准确的判断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170180" y="819785"/>
            <a:ext cx="11792585" cy="574675"/>
          </a:xfrm>
          <a:prstGeom prst="roundRect">
            <a:avLst/>
          </a:prstGeom>
          <a:solidFill>
            <a:srgbClr val="D9C9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放回摸球有什么不足吗？你还有其他的方法吗？</a:t>
            </a:r>
            <a:endParaRPr lang="zh-CN" altLang="en-US" sz="2800" b="1"/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1507" name="矩形 11302"/>
          <p:cNvSpPr/>
          <p:nvPr/>
        </p:nvSpPr>
        <p:spPr>
          <a:xfrm flipH="1">
            <a:off x="170815" y="751840"/>
            <a:ext cx="11628000" cy="520954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简单随机抽样定义：</a:t>
            </a:r>
            <a:endParaRPr lang="zh-CN" altLang="en-US" b="1">
              <a:solidFill>
                <a:srgbClr val="0070C0"/>
              </a:solidFill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一般地，设一个总体含有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N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（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N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为正整数）个个体，从中逐个抽取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n</a:t>
            </a:r>
            <a:endParaRPr lang="en-US" altLang="zh-CN" sz="2800" i="1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（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1≤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n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&lt;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N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）个个体作为样本，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如果</a:t>
            </a:r>
            <a:r>
              <a:rPr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抽取是放回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的，且每次抽取时</a:t>
            </a:r>
            <a:r>
              <a:rPr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总体内的各个个体被抽到的概率都</a:t>
            </a:r>
            <a:endParaRPr sz="2800">
              <a:solidFill>
                <a:srgbClr val="0000FE"/>
              </a:solidFill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相等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，我们把这样的抽样方法叫做</a:t>
            </a:r>
            <a:r>
              <a:rPr sz="2800" b="1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放回简单随机抽样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如果</a:t>
            </a:r>
            <a:r>
              <a:rPr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抽取是不放回的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，且每次抽取时</a:t>
            </a:r>
            <a:r>
              <a:rPr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总体内未进入样本的各个个体被</a:t>
            </a:r>
            <a:endParaRPr sz="2800">
              <a:solidFill>
                <a:srgbClr val="0000FE"/>
              </a:solidFill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抽到的概率是相等的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，我们把这样的抽样方法叫做</a:t>
            </a:r>
            <a:r>
              <a:rPr sz="2800" b="1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不放回简单随机抽样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</a:t>
            </a:r>
            <a:r>
              <a:rPr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sym typeface="宋体" panose="02010600030101010101" pitchFamily="2" charset="-122"/>
              </a:rPr>
              <a:t>放回简单随机抽样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sym typeface="宋体" panose="02010600030101010101" pitchFamily="2" charset="-122"/>
              </a:rPr>
              <a:t>和</a:t>
            </a:r>
            <a:r>
              <a:rPr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charset="-122"/>
                <a:sym typeface="宋体" panose="02010600030101010101" pitchFamily="2" charset="-122"/>
              </a:rPr>
              <a:t>不放回简单随机抽样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sym typeface="宋体" panose="02010600030101010101" pitchFamily="2" charset="-122"/>
              </a:rPr>
              <a:t>统称为</a:t>
            </a:r>
            <a:r>
              <a:rPr sz="2800" b="1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charset="-122"/>
                <a:sym typeface="宋体" panose="02010600030101010101" pitchFamily="2" charset="-122"/>
              </a:rPr>
              <a:t>简单随机抽样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sym typeface="宋体" panose="02010600030101010101" pitchFamily="2" charset="-122"/>
              </a:rPr>
              <a:t>通过</a:t>
            </a:r>
            <a:endParaRPr sz="2800">
              <a:latin typeface="Times New Roman" panose="02020603050405020304" pitchFamily="18" charset="0"/>
              <a:ea typeface="黑体" panose="02010609060101010101" charset="-122"/>
              <a:sym typeface="宋体" panose="02010600030101010101" pitchFamily="2" charset="-122"/>
            </a:endParaRPr>
          </a:p>
          <a:p>
            <a:pPr marL="0" lvl="0" indent="0" algn="l">
              <a:lnSpc>
                <a:spcPct val="13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sym typeface="宋体" panose="02010600030101010101" pitchFamily="2" charset="-122"/>
              </a:rPr>
              <a:t>简单</a:t>
            </a:r>
            <a:r>
              <a:rPr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sym typeface="宋体" panose="02010600030101010101" pitchFamily="2" charset="-122"/>
              </a:rPr>
              <a:t>随机抽样获得的样本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sym typeface="宋体" panose="02010600030101010101" pitchFamily="2" charset="-122"/>
              </a:rPr>
              <a:t>称为</a:t>
            </a:r>
            <a:r>
              <a:rPr sz="2800" b="1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charset="-122"/>
                <a:sym typeface="宋体" panose="02010600030101010101" pitchFamily="2" charset="-122"/>
              </a:rPr>
              <a:t>简单随机样本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290195" y="2660015"/>
            <a:ext cx="11346180" cy="981075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从总体中，逐个不放回地随机抽取</a:t>
            </a:r>
            <a:r>
              <a:rPr lang="en-US" altLang="zh-CN" sz="2800" b="1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n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个个体作为样本，一次性批量随机抽取</a:t>
            </a:r>
            <a:r>
              <a:rPr lang="en-US" altLang="zh-CN" sz="2800" b="1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n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个个体作为样本，两种方法是等价的</a:t>
            </a:r>
            <a:r>
              <a:rPr sz="2800" b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 b="1"/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3561" name="矩形 11302"/>
          <p:cNvSpPr/>
          <p:nvPr/>
        </p:nvSpPr>
        <p:spPr>
          <a:xfrm>
            <a:off x="170180" y="1470660"/>
            <a:ext cx="11699240" cy="6508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    </a:t>
            </a:r>
            <a:r>
              <a:rPr lang="zh-CN" altLang="en-US"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不放回简单随机抽样的效率更高</a:t>
            </a:r>
            <a:r>
              <a:rPr sz="280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170180" y="850265"/>
            <a:ext cx="11792585" cy="574675"/>
          </a:xfrm>
          <a:prstGeom prst="roundRect">
            <a:avLst/>
          </a:prstGeom>
          <a:solidFill>
            <a:srgbClr val="D9C9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放回简单随机抽样和不放回简单随机抽样哪个效率高？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170180" y="3345180"/>
            <a:ext cx="11792585" cy="574675"/>
          </a:xfrm>
          <a:prstGeom prst="roundRect">
            <a:avLst/>
          </a:prstGeom>
          <a:solidFill>
            <a:srgbClr val="D9C9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简单随机抽样有什么特点？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4" name="矩形 11302"/>
          <p:cNvSpPr/>
          <p:nvPr/>
        </p:nvSpPr>
        <p:spPr>
          <a:xfrm>
            <a:off x="170180" y="3980815"/>
            <a:ext cx="11699240" cy="23304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      1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总体的个体数有限；样本数</a:t>
            </a:r>
            <a:r>
              <a:rPr sz="2800" i="1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n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小于等于样本总体的个数</a:t>
            </a:r>
            <a:r>
              <a:rPr sz="2800" i="1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N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；</a:t>
            </a:r>
            <a:endParaRPr sz="280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      2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是不放回抽样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；</a:t>
            </a:r>
            <a:endParaRPr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      3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样本的抽取是逐个进行的，每次只抽取一个个体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；</a:t>
            </a:r>
            <a:endParaRPr sz="280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      4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每个个体被抽到的机会都相等，抽样具有公平性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矩形 11302"/>
          <p:cNvSpPr/>
          <p:nvPr/>
        </p:nvSpPr>
        <p:spPr>
          <a:xfrm>
            <a:off x="170815" y="2117090"/>
            <a:ext cx="11699240" cy="1210945"/>
          </a:xfrm>
          <a:prstGeom prst="rect">
            <a:avLst/>
          </a:prstGeom>
          <a:noFill/>
          <a:ln w="28575"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    </a:t>
            </a:r>
            <a:r>
              <a:rPr lang="zh-CN" altLang="en-US"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因此实践中人们更多采用不放回简单随机抽样</a:t>
            </a:r>
            <a:r>
              <a:rPr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除非特殊说明，本章</a:t>
            </a:r>
            <a:endParaRPr lang="zh-CN" altLang="en-US" sz="2800">
              <a:solidFill>
                <a:srgbClr val="0000FE"/>
              </a:solidFill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所称的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简单随机抽样指不放回简单随机抽样</a:t>
            </a:r>
            <a:r>
              <a:rPr sz="2800">
                <a:solidFill>
                  <a:srgbClr val="0000FE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solidFill>
                <a:srgbClr val="0000FE"/>
              </a:solidFill>
              <a:latin typeface="黑体" panose="02010609060101010101" charset="-122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1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5603" name="Rectangle 4"/>
          <p:cNvSpPr/>
          <p:nvPr/>
        </p:nvSpPr>
        <p:spPr>
          <a:xfrm>
            <a:off x="386080" y="831215"/>
            <a:ext cx="11520000" cy="650875"/>
          </a:xfrm>
          <a:prstGeom prst="rect">
            <a:avLst/>
          </a:prstGeom>
          <a:noFill/>
          <a:ln w="19050">
            <a:noFill/>
            <a:miter lim="800000"/>
          </a:ln>
        </p:spPr>
        <p:txBody>
          <a:bodyPr wrap="square" anchor="ctr" anchorCtr="0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【练习】下列抽样的方式是否属于简单随机抽样？为什么？</a:t>
            </a:r>
            <a:endParaRPr lang="zh-CN" altLang="en-US" sz="28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5604" name="Rectangle 5"/>
          <p:cNvSpPr/>
          <p:nvPr/>
        </p:nvSpPr>
        <p:spPr>
          <a:xfrm>
            <a:off x="386080" y="1574165"/>
            <a:ext cx="8243887" cy="650875"/>
          </a:xfrm>
          <a:prstGeom prst="rect">
            <a:avLst/>
          </a:prstGeom>
          <a:noFill/>
          <a:ln w="19050"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从无限多个个体中抽取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50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个个体作为样本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5605" name="Rectangle 6"/>
          <p:cNvSpPr/>
          <p:nvPr/>
        </p:nvSpPr>
        <p:spPr>
          <a:xfrm>
            <a:off x="386080" y="3060065"/>
            <a:ext cx="11520000" cy="1210945"/>
          </a:xfrm>
          <a:prstGeom prst="rect">
            <a:avLst/>
          </a:prstGeom>
          <a:noFill/>
          <a:ln w="19050"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箱子里共有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100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个零件，从中选出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10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个零件进行质量检验，在抽样操作中，从中任意取出一个零件进行质量检验后，再把它放回箱子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5606" name="Rectangle 5"/>
          <p:cNvSpPr/>
          <p:nvPr/>
        </p:nvSpPr>
        <p:spPr>
          <a:xfrm>
            <a:off x="386080" y="2317115"/>
            <a:ext cx="11520000" cy="6508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</a:rPr>
              <a:t>        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</a:rPr>
              <a:t>不是简单随机抽样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sym typeface="+mn-ea"/>
              </a:rPr>
              <a:t>，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</a:rPr>
              <a:t>因为简单随机抽样总体是有限的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5607" name="Rectangle 5"/>
          <p:cNvSpPr/>
          <p:nvPr/>
        </p:nvSpPr>
        <p:spPr>
          <a:xfrm>
            <a:off x="386080" y="4363085"/>
            <a:ext cx="11520000" cy="121094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    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不是简单随机抽样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因为如无特殊说明，简单随机抽样是指不放回简单随机抽样，但本题是放回的</a:t>
            </a:r>
            <a:r>
              <a: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  <p:bldP spid="25607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1"/>
  <p:tag name="KSO_WM_UNIT_INDEX" val="1"/>
  <p:tag name="KSO_WM_UNIT_LAYERLEVEL" val="1"/>
  <p:tag name="KSO_WM_UNIT_TYPE" val="y"/>
</p:tagLst>
</file>

<file path=ppt/tags/tag100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0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10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0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0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10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10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07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0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10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1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11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11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14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1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11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1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1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11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21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2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12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2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2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12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12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28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2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3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3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13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13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35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3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13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3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3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4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14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42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4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commondata" val="eyJoZGlkIjoiNWI1Y2I5ZjgyMDM0YWU1ODYyYzg0MzM2ZjhhMDIwOWUifQ==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1"/>
  <p:tag name="KSO_WM_UNIT_INDEX" val="1"/>
  <p:tag name="KSO_WM_UNIT_LAYERLEVEL" val="1"/>
  <p:tag name="KSO_WM_UNIT_TYPE" val="i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2"/>
  <p:tag name="KSO_WM_UNIT_INDEX" val="2"/>
  <p:tag name="KSO_WM_UNIT_LAYERLEVEL" val="1"/>
  <p:tag name="KSO_WM_UNIT_TYPE" val="i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3"/>
  <p:tag name="KSO_WM_UNIT_INDEX" val="3"/>
  <p:tag name="KSO_WM_UNIT_LAYERLEVEL" val="1"/>
  <p:tag name="KSO_WM_UNIT_TYPE" val="i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4"/>
  <p:tag name="KSO_WM_UNIT_INDEX" val="4"/>
  <p:tag name="KSO_WM_UNIT_LAYERLEVEL" val="1"/>
  <p:tag name="KSO_WM_UNIT_TYPE" val="i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5"/>
  <p:tag name="KSO_WM_UNIT_INDEX" val="5"/>
  <p:tag name="KSO_WM_UNIT_LAYERLEVEL" val="1"/>
  <p:tag name="KSO_WM_UNIT_TYPE" val="i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7"/>
  <p:tag name="KSO_WM_UNIT_INDEX" val="7"/>
  <p:tag name="KSO_WM_UNIT_LAYERLEVEL" val="1"/>
  <p:tag name="KSO_WM_UNIT_TYPE" val="i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4426"/>
  <p:tag name="KSO_WM_TEMPLATE_MASTER_THUMB_INDEX" val="12"/>
  <p:tag name="KSO_WM_TEMPLATE_MASTER_TYPE" val="1"/>
  <p:tag name="KSO_WM_TEMPLATE_SUBCATEGORY" val="0"/>
  <p:tag name="KSO_WM_TEMPLATE_THUMBS_INDEX" val="1、4、7、9、11、12、17、20、21、22、23、24、27、30、35、38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个人工作汇报"/>
  <p:tag name="KSO_WM_UNIT_TYPE" val="a"/>
  <p:tag name="KSO_WM_UNIT_VALUE" val="7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此处添加副标题"/>
  <p:tag name="KSO_WM_UNIT_TYPE" val="b"/>
  <p:tag name="KSO_WM_UNIT_VALUE" val="26"/>
</p:tagLst>
</file>

<file path=ppt/tags/tag29.xml><?xml version="1.0" encoding="utf-8"?>
<p:tagLst xmlns:p="http://schemas.openxmlformats.org/presentationml/2006/main">
  <p:tag name="KSO_WM_BEAUTIFY_FLAG" val="#wm#"/>
  <p:tag name="KSO_WM_SLIDE_ID" val="custom20204426_1"/>
  <p:tag name="KSO_WM_SLIDE_INDEX" val="1"/>
  <p:tag name="KSO_WM_SLIDE_ITEM_CNT" val="0"/>
  <p:tag name="KSO_WM_SLIDE_LAYOUT" val="a_b"/>
  <p:tag name="KSO_WM_SLIDE_LAYOUT_CNT" val="1_3"/>
  <p:tag name="KSO_WM_SLIDE_SUBTYPE" val="pureTxt"/>
  <p:tag name="KSO_WM_SLIDE_TYPE" val="title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HUMB_INDEX" val="12"/>
  <p:tag name="KSO_WM_TEMPLATE_MASTER_TYPE" val="1"/>
  <p:tag name="KSO_WM_TEMPLATE_SUBCATEGORY" val="0"/>
  <p:tag name="KSO_WM_TEMPLATE_THUMBS_INDEX" val="1、4、7、9、11、12、17、20、21、22、23、24、27、30、35、38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3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3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3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3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3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3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37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3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3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4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4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4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44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4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4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4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4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4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51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5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5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5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5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5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5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58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5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6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6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6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6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65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6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6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6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6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7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72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7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7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7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7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7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7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79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8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8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8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8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8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86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8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8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8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9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9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93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9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9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9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9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9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9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WPS主题色">
      <a:dk1>
        <a:srgbClr val="000000"/>
      </a:dk1>
      <a:lt1>
        <a:srgbClr val="FFFFFF"/>
      </a:lt1>
      <a:dk2>
        <a:srgbClr val="ECEEEF"/>
      </a:dk2>
      <a:lt2>
        <a:srgbClr val="FCFDFD"/>
      </a:lt2>
      <a:accent1>
        <a:srgbClr val="4F8FA6"/>
      </a:accent1>
      <a:accent2>
        <a:srgbClr val="488B7B"/>
      </a:accent2>
      <a:accent3>
        <a:srgbClr val="5E7F53"/>
      </a:accent3>
      <a:accent4>
        <a:srgbClr val="846D3F"/>
      </a:accent4>
      <a:accent5>
        <a:srgbClr val="A55A45"/>
      </a:accent5>
      <a:accent6>
        <a:srgbClr val="A64F62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4107</Words>
  <Application>WPS 演示</Application>
  <PresentationFormat/>
  <Paragraphs>179</Paragraphs>
  <Slides>18</Slides>
  <Notes>40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9" baseType="lpstr">
      <vt:lpstr>Arial</vt:lpstr>
      <vt:lpstr>宋体</vt:lpstr>
      <vt:lpstr>Wingdings</vt:lpstr>
      <vt:lpstr>微软雅黑</vt:lpstr>
      <vt:lpstr>汉仪旗黑-85S</vt:lpstr>
      <vt:lpstr>Times New Roman</vt:lpstr>
      <vt:lpstr>黑体</vt:lpstr>
      <vt:lpstr>楷体</vt:lpstr>
      <vt:lpstr>Arial Unicode MS</vt:lpstr>
      <vt:lpstr>Calibri</vt:lpstr>
      <vt:lpstr>Office 主题​​</vt:lpstr>
      <vt:lpstr>第九章 统计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不离不弃</cp:lastModifiedBy>
  <cp:revision>4</cp:revision>
  <cp:lastPrinted>2021-06-03T21:49:00Z</cp:lastPrinted>
  <dcterms:created xsi:type="dcterms:W3CDTF">2021-06-03T21:49:00Z</dcterms:created>
  <dcterms:modified xsi:type="dcterms:W3CDTF">2024-02-21T12:25:58Z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92A6220D864F4356A34A15CF04AA9B86_12</vt:lpwstr>
  </property>
  <property fmtid="{D5CDD505-2E9C-101B-9397-08002B2CF9AE}" pid="7" name="KSOProductBuildVer">
    <vt:lpwstr>2052-12.1.0.16120</vt:lpwstr>
  </property>
</Properties>
</file>