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3"/>
  </p:sldMasterIdLst>
  <p:notesMasterIdLst>
    <p:notesMasterId r:id="rId5"/>
  </p:notesMasterIdLst>
  <p:handoutMasterIdLst>
    <p:handoutMasterId r:id="rId24"/>
  </p:handoutMasterIdLst>
  <p:sldIdLst>
    <p:sldId id="256" r:id="rId4"/>
    <p:sldId id="1698" r:id="rId6"/>
    <p:sldId id="1745" r:id="rId7"/>
    <p:sldId id="1831" r:id="rId8"/>
    <p:sldId id="1832" r:id="rId9"/>
    <p:sldId id="1833" r:id="rId10"/>
    <p:sldId id="1834" r:id="rId11"/>
    <p:sldId id="1830" r:id="rId12"/>
    <p:sldId id="1835" r:id="rId13"/>
    <p:sldId id="1746" r:id="rId14"/>
    <p:sldId id="1803" r:id="rId15"/>
    <p:sldId id="1829" r:id="rId16"/>
    <p:sldId id="1747" r:id="rId17"/>
    <p:sldId id="1867" r:id="rId18"/>
    <p:sldId id="1870" r:id="rId19"/>
    <p:sldId id="1871" r:id="rId20"/>
    <p:sldId id="1861" r:id="rId21"/>
    <p:sldId id="1858" r:id="rId22"/>
    <p:sldId id="1859" r:id="rId23"/>
  </p:sldIdLst>
  <p:sldSz cx="12192000" cy="6858000"/>
  <p:notesSz cx="6858000" cy="9144000"/>
  <p:custDataLst>
    <p:tags r:id="rId2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  <p:cmAuthor id="1" name="卢 政坤" initials="卢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9" Type="http://schemas.openxmlformats.org/officeDocument/2006/relationships/tags" Target="tags/tag135.xml"/><Relationship Id="rId28" Type="http://schemas.openxmlformats.org/officeDocument/2006/relationships/commentAuthors" Target="commentAuthors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handoutMaster" Target="handoutMasters/handoutMaster1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8.wmf"/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13.wmf"/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3" Type="http://schemas.openxmlformats.org/officeDocument/2006/relationships/image" Target="../media/image14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6" Type="http://schemas.openxmlformats.org/officeDocument/2006/relationships/image" Target="../media/image1.png"/><Relationship Id="rId15" Type="http://schemas.openxmlformats.org/officeDocument/2006/relationships/tags" Target="../tags/tag14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7" Type="http://schemas.openxmlformats.org/officeDocument/2006/relationships/tags" Target="../tags/tag20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tags" Target="../tags/tag17.xml"/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34.xml"/><Relationship Id="rId8" Type="http://schemas.openxmlformats.org/officeDocument/2006/relationships/tags" Target="../tags/tag33.xml"/><Relationship Id="rId7" Type="http://schemas.openxmlformats.org/officeDocument/2006/relationships/tags" Target="../tags/tag32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6" Type="http://schemas.openxmlformats.org/officeDocument/2006/relationships/image" Target="../media/image1.png"/><Relationship Id="rId15" Type="http://schemas.openxmlformats.org/officeDocument/2006/relationships/tags" Target="../tags/tag40.xml"/><Relationship Id="rId14" Type="http://schemas.openxmlformats.org/officeDocument/2006/relationships/tags" Target="../tags/tag39.xml"/><Relationship Id="rId13" Type="http://schemas.openxmlformats.org/officeDocument/2006/relationships/tags" Target="../tags/tag38.xml"/><Relationship Id="rId12" Type="http://schemas.openxmlformats.org/officeDocument/2006/relationships/tags" Target="../tags/tag37.xml"/><Relationship Id="rId11" Type="http://schemas.openxmlformats.org/officeDocument/2006/relationships/tags" Target="../tags/tag36.xml"/><Relationship Id="rId10" Type="http://schemas.openxmlformats.org/officeDocument/2006/relationships/tags" Target="../tags/tag35.xml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47.xml"/><Relationship Id="rId7" Type="http://schemas.openxmlformats.org/officeDocument/2006/relationships/tags" Target="../tags/tag46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7" Type="http://schemas.openxmlformats.org/officeDocument/2006/relationships/tags" Target="../tags/tag53.xml"/><Relationship Id="rId6" Type="http://schemas.openxmlformats.org/officeDocument/2006/relationships/tags" Target="../tags/tag52.xml"/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任意多边形: 形状 28"/>
          <p:cNvSpPr/>
          <p:nvPr userDrawn="1">
            <p:custDataLst>
              <p:tags r:id="rId2"/>
            </p:custDataLst>
          </p:nvPr>
        </p:nvSpPr>
        <p:spPr>
          <a:xfrm rot="19919510" flipH="1" flipV="1">
            <a:off x="9724414" y="-1321026"/>
            <a:ext cx="3660859" cy="7987659"/>
          </a:xfrm>
          <a:custGeom>
            <a:avLst/>
            <a:gdLst>
              <a:gd name="connsiteX0" fmla="*/ 3220499 w 3660859"/>
              <a:gd name="connsiteY0" fmla="*/ 0 h 7987659"/>
              <a:gd name="connsiteX1" fmla="*/ 3660859 w 3660859"/>
              <a:gd name="connsiteY1" fmla="*/ 234224 h 7987659"/>
              <a:gd name="connsiteX2" fmla="*/ 3660859 w 3660859"/>
              <a:gd name="connsiteY2" fmla="*/ 7937043 h 7987659"/>
              <a:gd name="connsiteX3" fmla="*/ 3633937 w 3660859"/>
              <a:gd name="connsiteY3" fmla="*/ 7987659 h 7987659"/>
              <a:gd name="connsiteX4" fmla="*/ 0 w 3660859"/>
              <a:gd name="connsiteY4" fmla="*/ 6054796 h 7987659"/>
              <a:gd name="connsiteX5" fmla="*/ 3220499 w 3660859"/>
              <a:gd name="connsiteY5" fmla="*/ 0 h 7987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0859" h="7987659">
                <a:moveTo>
                  <a:pt x="3220499" y="0"/>
                </a:moveTo>
                <a:lnTo>
                  <a:pt x="3660859" y="234224"/>
                </a:lnTo>
                <a:lnTo>
                  <a:pt x="3660859" y="7937043"/>
                </a:lnTo>
                <a:lnTo>
                  <a:pt x="3633937" y="7987659"/>
                </a:lnTo>
                <a:lnTo>
                  <a:pt x="0" y="6054796"/>
                </a:lnTo>
                <a:lnTo>
                  <a:pt x="3220499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30" name="平行四边形 29"/>
          <p:cNvSpPr/>
          <p:nvPr userDrawn="1">
            <p:custDataLst>
              <p:tags r:id="rId3"/>
            </p:custDataLst>
          </p:nvPr>
        </p:nvSpPr>
        <p:spPr>
          <a:xfrm flipV="1">
            <a:off x="9509451" y="773362"/>
            <a:ext cx="1674447" cy="2388941"/>
          </a:xfrm>
          <a:prstGeom prst="parallelogram">
            <a:avLst>
              <a:gd name="adj" fmla="val 75879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平行四边形 30"/>
          <p:cNvSpPr/>
          <p:nvPr userDrawn="1">
            <p:custDataLst>
              <p:tags r:id="rId4"/>
            </p:custDataLst>
          </p:nvPr>
        </p:nvSpPr>
        <p:spPr>
          <a:xfrm flipV="1">
            <a:off x="8063300" y="-6348"/>
            <a:ext cx="3331611" cy="4319586"/>
          </a:xfrm>
          <a:prstGeom prst="parallelogram">
            <a:avLst>
              <a:gd name="adj" fmla="val 6877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任意多边形: 形状 20"/>
          <p:cNvSpPr/>
          <p:nvPr userDrawn="1">
            <p:custDataLst>
              <p:tags r:id="rId5"/>
            </p:custDataLst>
          </p:nvPr>
        </p:nvSpPr>
        <p:spPr>
          <a:xfrm rot="19919510">
            <a:off x="-1185377" y="185019"/>
            <a:ext cx="3660859" cy="7987659"/>
          </a:xfrm>
          <a:custGeom>
            <a:avLst/>
            <a:gdLst>
              <a:gd name="connsiteX0" fmla="*/ 3220499 w 3660859"/>
              <a:gd name="connsiteY0" fmla="*/ 0 h 7987659"/>
              <a:gd name="connsiteX1" fmla="*/ 3660859 w 3660859"/>
              <a:gd name="connsiteY1" fmla="*/ 234224 h 7987659"/>
              <a:gd name="connsiteX2" fmla="*/ 3660859 w 3660859"/>
              <a:gd name="connsiteY2" fmla="*/ 7937043 h 7987659"/>
              <a:gd name="connsiteX3" fmla="*/ 3633937 w 3660859"/>
              <a:gd name="connsiteY3" fmla="*/ 7987659 h 7987659"/>
              <a:gd name="connsiteX4" fmla="*/ 0 w 3660859"/>
              <a:gd name="connsiteY4" fmla="*/ 6054796 h 7987659"/>
              <a:gd name="connsiteX5" fmla="*/ 3220499 w 3660859"/>
              <a:gd name="connsiteY5" fmla="*/ 0 h 7987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0859" h="7987659">
                <a:moveTo>
                  <a:pt x="3220499" y="0"/>
                </a:moveTo>
                <a:lnTo>
                  <a:pt x="3660859" y="234224"/>
                </a:lnTo>
                <a:lnTo>
                  <a:pt x="3660859" y="7937043"/>
                </a:lnTo>
                <a:lnTo>
                  <a:pt x="3633937" y="7987659"/>
                </a:lnTo>
                <a:lnTo>
                  <a:pt x="0" y="6054796"/>
                </a:lnTo>
                <a:lnTo>
                  <a:pt x="3220499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4" name="平行四边形 23"/>
          <p:cNvSpPr/>
          <p:nvPr userDrawn="1">
            <p:custDataLst>
              <p:tags r:id="rId6"/>
            </p:custDataLst>
          </p:nvPr>
        </p:nvSpPr>
        <p:spPr>
          <a:xfrm flipH="1">
            <a:off x="1015998" y="3689349"/>
            <a:ext cx="1674447" cy="2388941"/>
          </a:xfrm>
          <a:prstGeom prst="parallelogram">
            <a:avLst>
              <a:gd name="adj" fmla="val 75879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平行四边形 13"/>
          <p:cNvSpPr/>
          <p:nvPr userDrawn="1">
            <p:custDataLst>
              <p:tags r:id="rId7"/>
            </p:custDataLst>
          </p:nvPr>
        </p:nvSpPr>
        <p:spPr>
          <a:xfrm flipH="1">
            <a:off x="804985" y="2538414"/>
            <a:ext cx="3331611" cy="4319586"/>
          </a:xfrm>
          <a:prstGeom prst="parallelogram">
            <a:avLst>
              <a:gd name="adj" fmla="val 6877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cxnSp>
        <p:nvCxnSpPr>
          <p:cNvPr id="7" name="直接连接符 10"/>
          <p:cNvCxnSpPr/>
          <p:nvPr userDrawn="1">
            <p:custDataLst>
              <p:tags r:id="rId11"/>
            </p:custDataLst>
          </p:nvPr>
        </p:nvCxnSpPr>
        <p:spPr>
          <a:xfrm>
            <a:off x="3076317" y="4123285"/>
            <a:ext cx="63360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2"/>
          <p:cNvSpPr>
            <a:spLocks noGrp="1"/>
          </p:cNvSpPr>
          <p:nvPr>
            <p:ph type="ctrTitle" idx="14" hasCustomPrompt="1"/>
            <p:custDataLst>
              <p:tags r:id="rId12"/>
            </p:custDataLst>
          </p:nvPr>
        </p:nvSpPr>
        <p:spPr>
          <a:xfrm>
            <a:off x="2932807" y="2093990"/>
            <a:ext cx="6350000" cy="1440180"/>
          </a:xfrm>
        </p:spPr>
        <p:txBody>
          <a:bodyPr vert="horz" wrap="square" lIns="90170" tIns="46990" rIns="90170" bIns="0" rtlCol="0" anchor="b" anchorCtr="0">
            <a:normAutofit/>
          </a:bodyPr>
          <a:lstStyle>
            <a:lvl1pPr>
              <a:defRPr lang="zh-CN" altLang="en-US" sz="7200" b="0" spc="7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pPr marL="0" lvl="0" algn="dist">
              <a:buClrTx/>
              <a:buSzTx/>
              <a:buFontTx/>
            </a:pPr>
            <a:r>
              <a:rPr lang="zh-CN" altLang="en-US"/>
              <a:t>编辑标题</a:t>
            </a:r>
            <a:endParaRPr lang="zh-CN" altLang="en-US"/>
          </a:p>
        </p:txBody>
      </p:sp>
      <p:sp>
        <p:nvSpPr>
          <p:cNvPr id="36" name="文本占位符 35"/>
          <p:cNvSpPr>
            <a:spLocks noGrp="1"/>
          </p:cNvSpPr>
          <p:nvPr>
            <p:ph type="body" sz="quarter" idx="15" hasCustomPrompt="1"/>
            <p:custDataLst>
              <p:tags r:id="rId13"/>
            </p:custDataLst>
          </p:nvPr>
        </p:nvSpPr>
        <p:spPr>
          <a:xfrm>
            <a:off x="3141318" y="4308849"/>
            <a:ext cx="2522882" cy="379226"/>
          </a:xfrm>
        </p:spPr>
        <p:txBody>
          <a:bodyPr anchor="ctr"/>
          <a:lstStyle>
            <a:lvl1pPr marL="0" indent="0">
              <a:buNone/>
              <a:defRPr/>
            </a:lvl1pPr>
          </a:lstStyle>
          <a:p>
            <a:pPr lvl="0"/>
            <a:r>
              <a:rPr lang="zh-CN" altLang="en-US"/>
              <a:t>编辑副标题</a:t>
            </a:r>
            <a:endParaRPr lang="zh-CN" altLang="en-US"/>
          </a:p>
        </p:txBody>
      </p:sp>
      <p:sp>
        <p:nvSpPr>
          <p:cNvPr id="37" name="文本占位符 35"/>
          <p:cNvSpPr>
            <a:spLocks noGrp="1"/>
          </p:cNvSpPr>
          <p:nvPr>
            <p:ph type="body" sz="quarter" idx="16" hasCustomPrompt="1"/>
            <p:custDataLst>
              <p:tags r:id="rId14"/>
            </p:custDataLst>
          </p:nvPr>
        </p:nvSpPr>
        <p:spPr>
          <a:xfrm>
            <a:off x="6573870" y="4308849"/>
            <a:ext cx="2522882" cy="379226"/>
          </a:xfr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pPr lvl="0"/>
            <a:r>
              <a:rPr lang="zh-CN" altLang="en-US"/>
              <a:t>编辑副标题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17" hasCustomPrompt="1"/>
            <p:custDataLst>
              <p:tags r:id="rId15"/>
            </p:custDataLst>
          </p:nvPr>
        </p:nvSpPr>
        <p:spPr>
          <a:xfrm>
            <a:off x="2932807" y="3562881"/>
            <a:ext cx="6350000" cy="455509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20000"/>
              </a:lnSpc>
              <a:buNone/>
              <a:defRPr sz="2000" baseline="0"/>
            </a:lvl1pPr>
          </a:lstStyle>
          <a:p>
            <a:pPr lvl="0"/>
            <a:r>
              <a:rPr lang="zh-CN" altLang="en-US"/>
              <a:t>单击此处编辑副标题</a:t>
            </a:r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3" t="1396" r="9712" b="10016"/>
          <a:stretch>
            <a:fillRect/>
          </a:stretch>
        </p:blipFill>
        <p:spPr>
          <a:xfrm>
            <a:off x="11080750" y="-6350"/>
            <a:ext cx="1126490" cy="8883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 userDrawn="1">
            <p:custDataLst>
              <p:tags r:id="rId2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14" name="平行四边形 13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1" name="组合 10"/>
          <p:cNvGrpSpPr/>
          <p:nvPr userDrawn="1">
            <p:custDataLst>
              <p:tags r:id="rId5"/>
            </p:custDataLst>
          </p:nvPr>
        </p:nvGrpSpPr>
        <p:grpSpPr>
          <a:xfrm>
            <a:off x="11580871" y="6247534"/>
            <a:ext cx="427058" cy="450056"/>
            <a:chOff x="146822" y="159544"/>
            <a:chExt cx="427058" cy="450056"/>
          </a:xfrm>
        </p:grpSpPr>
        <p:sp>
          <p:nvSpPr>
            <p:cNvPr id="12" name="平行四边形 11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3" name="平行四边形 12"/>
            <p:cNvSpPr/>
            <p:nvPr userDrawn="1">
              <p:custDataLst>
                <p:tags r:id="rId7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圆角矩形 1"/>
          <p:cNvSpPr/>
          <p:nvPr userDrawn="1"/>
        </p:nvSpPr>
        <p:spPr>
          <a:xfrm>
            <a:off x="216535" y="180340"/>
            <a:ext cx="2073910" cy="4476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>
                <a:effectLst/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分层随机抽样</a:t>
            </a:r>
            <a:endParaRPr lang="zh-CN" altLang="en-US" sz="2400" b="1">
              <a:effectLst/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任意多边形: 形状 28"/>
          <p:cNvSpPr/>
          <p:nvPr userDrawn="1">
            <p:custDataLst>
              <p:tags r:id="rId2"/>
            </p:custDataLst>
          </p:nvPr>
        </p:nvSpPr>
        <p:spPr>
          <a:xfrm rot="19919510" flipH="1" flipV="1">
            <a:off x="9724414" y="-1321026"/>
            <a:ext cx="3660859" cy="7987659"/>
          </a:xfrm>
          <a:custGeom>
            <a:avLst/>
            <a:gdLst>
              <a:gd name="connsiteX0" fmla="*/ 3220499 w 3660859"/>
              <a:gd name="connsiteY0" fmla="*/ 0 h 7987659"/>
              <a:gd name="connsiteX1" fmla="*/ 3660859 w 3660859"/>
              <a:gd name="connsiteY1" fmla="*/ 234224 h 7987659"/>
              <a:gd name="connsiteX2" fmla="*/ 3660859 w 3660859"/>
              <a:gd name="connsiteY2" fmla="*/ 7937043 h 7987659"/>
              <a:gd name="connsiteX3" fmla="*/ 3633937 w 3660859"/>
              <a:gd name="connsiteY3" fmla="*/ 7987659 h 7987659"/>
              <a:gd name="connsiteX4" fmla="*/ 0 w 3660859"/>
              <a:gd name="connsiteY4" fmla="*/ 6054796 h 7987659"/>
              <a:gd name="connsiteX5" fmla="*/ 3220499 w 3660859"/>
              <a:gd name="connsiteY5" fmla="*/ 0 h 7987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0859" h="7987659">
                <a:moveTo>
                  <a:pt x="3220499" y="0"/>
                </a:moveTo>
                <a:lnTo>
                  <a:pt x="3660859" y="234224"/>
                </a:lnTo>
                <a:lnTo>
                  <a:pt x="3660859" y="7937043"/>
                </a:lnTo>
                <a:lnTo>
                  <a:pt x="3633937" y="7987659"/>
                </a:lnTo>
                <a:lnTo>
                  <a:pt x="0" y="6054796"/>
                </a:lnTo>
                <a:lnTo>
                  <a:pt x="3220499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30" name="平行四边形 29"/>
          <p:cNvSpPr/>
          <p:nvPr userDrawn="1">
            <p:custDataLst>
              <p:tags r:id="rId3"/>
            </p:custDataLst>
          </p:nvPr>
        </p:nvSpPr>
        <p:spPr>
          <a:xfrm flipV="1">
            <a:off x="9509451" y="773362"/>
            <a:ext cx="1674447" cy="2388941"/>
          </a:xfrm>
          <a:prstGeom prst="parallelogram">
            <a:avLst>
              <a:gd name="adj" fmla="val 75879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平行四边形 30"/>
          <p:cNvSpPr/>
          <p:nvPr userDrawn="1">
            <p:custDataLst>
              <p:tags r:id="rId4"/>
            </p:custDataLst>
          </p:nvPr>
        </p:nvSpPr>
        <p:spPr>
          <a:xfrm flipV="1">
            <a:off x="8063300" y="-6348"/>
            <a:ext cx="3331611" cy="4319586"/>
          </a:xfrm>
          <a:prstGeom prst="parallelogram">
            <a:avLst>
              <a:gd name="adj" fmla="val 6877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任意多边形: 形状 20"/>
          <p:cNvSpPr/>
          <p:nvPr userDrawn="1">
            <p:custDataLst>
              <p:tags r:id="rId5"/>
            </p:custDataLst>
          </p:nvPr>
        </p:nvSpPr>
        <p:spPr>
          <a:xfrm rot="19919510">
            <a:off x="-1185377" y="185019"/>
            <a:ext cx="3660859" cy="7987659"/>
          </a:xfrm>
          <a:custGeom>
            <a:avLst/>
            <a:gdLst>
              <a:gd name="connsiteX0" fmla="*/ 3220499 w 3660859"/>
              <a:gd name="connsiteY0" fmla="*/ 0 h 7987659"/>
              <a:gd name="connsiteX1" fmla="*/ 3660859 w 3660859"/>
              <a:gd name="connsiteY1" fmla="*/ 234224 h 7987659"/>
              <a:gd name="connsiteX2" fmla="*/ 3660859 w 3660859"/>
              <a:gd name="connsiteY2" fmla="*/ 7937043 h 7987659"/>
              <a:gd name="connsiteX3" fmla="*/ 3633937 w 3660859"/>
              <a:gd name="connsiteY3" fmla="*/ 7987659 h 7987659"/>
              <a:gd name="connsiteX4" fmla="*/ 0 w 3660859"/>
              <a:gd name="connsiteY4" fmla="*/ 6054796 h 7987659"/>
              <a:gd name="connsiteX5" fmla="*/ 3220499 w 3660859"/>
              <a:gd name="connsiteY5" fmla="*/ 0 h 7987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0859" h="7987659">
                <a:moveTo>
                  <a:pt x="3220499" y="0"/>
                </a:moveTo>
                <a:lnTo>
                  <a:pt x="3660859" y="234224"/>
                </a:lnTo>
                <a:lnTo>
                  <a:pt x="3660859" y="7937043"/>
                </a:lnTo>
                <a:lnTo>
                  <a:pt x="3633937" y="7987659"/>
                </a:lnTo>
                <a:lnTo>
                  <a:pt x="0" y="6054796"/>
                </a:lnTo>
                <a:lnTo>
                  <a:pt x="3220499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4" name="平行四边形 23"/>
          <p:cNvSpPr/>
          <p:nvPr userDrawn="1">
            <p:custDataLst>
              <p:tags r:id="rId6"/>
            </p:custDataLst>
          </p:nvPr>
        </p:nvSpPr>
        <p:spPr>
          <a:xfrm flipH="1">
            <a:off x="1015998" y="3689349"/>
            <a:ext cx="1674447" cy="2388941"/>
          </a:xfrm>
          <a:prstGeom prst="parallelogram">
            <a:avLst>
              <a:gd name="adj" fmla="val 75879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平行四边形 13"/>
          <p:cNvSpPr/>
          <p:nvPr userDrawn="1">
            <p:custDataLst>
              <p:tags r:id="rId7"/>
            </p:custDataLst>
          </p:nvPr>
        </p:nvSpPr>
        <p:spPr>
          <a:xfrm flipH="1">
            <a:off x="804985" y="2538414"/>
            <a:ext cx="3331611" cy="4319586"/>
          </a:xfrm>
          <a:prstGeom prst="parallelogram">
            <a:avLst>
              <a:gd name="adj" fmla="val 6877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cxnSp>
        <p:nvCxnSpPr>
          <p:cNvPr id="7" name="直接连接符 10"/>
          <p:cNvCxnSpPr/>
          <p:nvPr userDrawn="1">
            <p:custDataLst>
              <p:tags r:id="rId11"/>
            </p:custDataLst>
          </p:nvPr>
        </p:nvCxnSpPr>
        <p:spPr>
          <a:xfrm>
            <a:off x="3076317" y="4123285"/>
            <a:ext cx="63360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2"/>
          <p:cNvSpPr>
            <a:spLocks noGrp="1"/>
          </p:cNvSpPr>
          <p:nvPr>
            <p:ph type="ctrTitle" idx="14" hasCustomPrompt="1"/>
            <p:custDataLst>
              <p:tags r:id="rId12"/>
            </p:custDataLst>
          </p:nvPr>
        </p:nvSpPr>
        <p:spPr>
          <a:xfrm>
            <a:off x="2932807" y="2093990"/>
            <a:ext cx="6350000" cy="1440180"/>
          </a:xfrm>
        </p:spPr>
        <p:txBody>
          <a:bodyPr vert="horz" wrap="square" lIns="90170" tIns="46990" rIns="90170" bIns="0" rtlCol="0" anchor="b" anchorCtr="0">
            <a:normAutofit/>
          </a:bodyPr>
          <a:lstStyle>
            <a:lvl1pPr>
              <a:defRPr lang="zh-CN" altLang="en-US" sz="7200" b="0" spc="7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pPr marL="0" lvl="0" algn="dist">
              <a:buClrTx/>
              <a:buSzTx/>
              <a:buFontTx/>
            </a:pPr>
            <a:r>
              <a:rPr lang="zh-CN" altLang="en-US"/>
              <a:t>编辑标题</a:t>
            </a:r>
            <a:endParaRPr lang="zh-CN" altLang="en-US"/>
          </a:p>
        </p:txBody>
      </p:sp>
      <p:sp>
        <p:nvSpPr>
          <p:cNvPr id="36" name="文本占位符 35"/>
          <p:cNvSpPr>
            <a:spLocks noGrp="1"/>
          </p:cNvSpPr>
          <p:nvPr>
            <p:ph type="body" sz="quarter" idx="15" hasCustomPrompt="1"/>
            <p:custDataLst>
              <p:tags r:id="rId13"/>
            </p:custDataLst>
          </p:nvPr>
        </p:nvSpPr>
        <p:spPr>
          <a:xfrm>
            <a:off x="3141318" y="4308849"/>
            <a:ext cx="2522882" cy="379226"/>
          </a:xfrm>
        </p:spPr>
        <p:txBody>
          <a:bodyPr anchor="ctr"/>
          <a:lstStyle>
            <a:lvl1pPr marL="0" indent="0">
              <a:buNone/>
              <a:defRPr/>
            </a:lvl1pPr>
          </a:lstStyle>
          <a:p>
            <a:pPr lvl="0"/>
            <a:r>
              <a:rPr lang="zh-CN" altLang="en-US"/>
              <a:t>编辑副标题</a:t>
            </a:r>
            <a:endParaRPr lang="zh-CN" altLang="en-US"/>
          </a:p>
        </p:txBody>
      </p:sp>
      <p:sp>
        <p:nvSpPr>
          <p:cNvPr id="37" name="文本占位符 35"/>
          <p:cNvSpPr>
            <a:spLocks noGrp="1"/>
          </p:cNvSpPr>
          <p:nvPr>
            <p:ph type="body" sz="quarter" idx="16" hasCustomPrompt="1"/>
            <p:custDataLst>
              <p:tags r:id="rId14"/>
            </p:custDataLst>
          </p:nvPr>
        </p:nvSpPr>
        <p:spPr>
          <a:xfrm>
            <a:off x="6573870" y="4308849"/>
            <a:ext cx="2522882" cy="379226"/>
          </a:xfr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pPr lvl="0"/>
            <a:r>
              <a:rPr lang="zh-CN" altLang="en-US"/>
              <a:t>编辑副标题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17" hasCustomPrompt="1"/>
            <p:custDataLst>
              <p:tags r:id="rId15"/>
            </p:custDataLst>
          </p:nvPr>
        </p:nvSpPr>
        <p:spPr>
          <a:xfrm>
            <a:off x="2932807" y="3562881"/>
            <a:ext cx="6350000" cy="455509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20000"/>
              </a:lnSpc>
              <a:buNone/>
              <a:defRPr sz="2000" baseline="0"/>
            </a:lvl1pPr>
          </a:lstStyle>
          <a:p>
            <a:pPr lvl="0"/>
            <a:r>
              <a:rPr lang="zh-CN" altLang="en-US"/>
              <a:t>单击此处编辑副标题</a:t>
            </a:r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3" t="1396" r="9712" b="10016"/>
          <a:stretch>
            <a:fillRect/>
          </a:stretch>
        </p:blipFill>
        <p:spPr>
          <a:xfrm>
            <a:off x="11080750" y="-6350"/>
            <a:ext cx="1126490" cy="8883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平行四边形 9"/>
          <p:cNvSpPr/>
          <p:nvPr userDrawn="1">
            <p:custDataLst>
              <p:tags r:id="rId2"/>
            </p:custDataLst>
          </p:nvPr>
        </p:nvSpPr>
        <p:spPr>
          <a:xfrm flipH="1">
            <a:off x="4489" y="2717714"/>
            <a:ext cx="1161561" cy="1005888"/>
          </a:xfrm>
          <a:prstGeom prst="parallelogram">
            <a:avLst>
              <a:gd name="adj" fmla="val 5457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任意多边形: 形状 11"/>
          <p:cNvSpPr/>
          <p:nvPr userDrawn="1">
            <p:custDataLst>
              <p:tags r:id="rId3"/>
            </p:custDataLst>
          </p:nvPr>
        </p:nvSpPr>
        <p:spPr>
          <a:xfrm>
            <a:off x="0" y="2696574"/>
            <a:ext cx="926548" cy="1697627"/>
          </a:xfrm>
          <a:custGeom>
            <a:avLst/>
            <a:gdLst>
              <a:gd name="connsiteX0" fmla="*/ 0 w 926548"/>
              <a:gd name="connsiteY0" fmla="*/ 0 h 1697627"/>
              <a:gd name="connsiteX1" fmla="*/ 926548 w 926548"/>
              <a:gd name="connsiteY1" fmla="*/ 1697627 h 1697627"/>
              <a:gd name="connsiteX2" fmla="*/ 0 w 926548"/>
              <a:gd name="connsiteY2" fmla="*/ 1697627 h 1697627"/>
              <a:gd name="connsiteX3" fmla="*/ 0 w 926548"/>
              <a:gd name="connsiteY3" fmla="*/ 0 h 1697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6548" h="1697627">
                <a:moveTo>
                  <a:pt x="0" y="0"/>
                </a:moveTo>
                <a:lnTo>
                  <a:pt x="926548" y="1697627"/>
                </a:lnTo>
                <a:lnTo>
                  <a:pt x="0" y="169762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Subtitle 1"/>
          <p:cNvSpPr>
            <a:spLocks noGrp="1"/>
          </p:cNvSpPr>
          <p:nvPr>
            <p:ph type="subTitle" idx="13" hasCustomPrompt="1"/>
            <p:custDataLst>
              <p:tags r:id="rId7"/>
            </p:custDataLst>
          </p:nvPr>
        </p:nvSpPr>
        <p:spPr>
          <a:xfrm>
            <a:off x="5620385" y="3682365"/>
            <a:ext cx="4633595" cy="408940"/>
          </a:xfrm>
        </p:spPr>
        <p:txBody>
          <a:bodyPr vert="horz" wrap="square" lIns="90170" tIns="46990" rIns="90170" bIns="46990" rtlCol="0" anchor="t" anchorCtr="0">
            <a:normAutofit/>
          </a:bodyPr>
          <a:lstStyle>
            <a:lvl1pPr>
              <a:defRPr kumimoji="0" lang="zh-CN" altLang="en-US" sz="1800" b="0" i="0" spc="20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marL="0" marR="0" lvl="0" indent="0">
              <a:lnSpc>
                <a:spcPct val="100000"/>
              </a:lnSpc>
              <a:spcAft>
                <a:spcPct val="0"/>
              </a:spcAft>
              <a:buClrTx/>
              <a:buSzTx/>
              <a:buNone/>
            </a:pPr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3" name="Title 2"/>
          <p:cNvSpPr>
            <a:spLocks noGrp="1"/>
          </p:cNvSpPr>
          <p:nvPr>
            <p:ph type="ctrTitle" idx="14" hasCustomPrompt="1"/>
            <p:custDataLst>
              <p:tags r:id="rId8"/>
            </p:custDataLst>
          </p:nvPr>
        </p:nvSpPr>
        <p:spPr>
          <a:xfrm>
            <a:off x="5620069" y="2730183"/>
            <a:ext cx="4633595" cy="835660"/>
          </a:xfrm>
        </p:spPr>
        <p:txBody>
          <a:bodyPr vert="horz" wrap="square" lIns="90170" tIns="46990" rIns="90170" bIns="46990" rtlCol="0" anchor="b" anchorCtr="0">
            <a:normAutofit/>
          </a:bodyPr>
          <a:lstStyle>
            <a:lvl1pPr>
              <a:defRPr kumimoji="0" lang="zh-CN" altLang="en-US" sz="3600" b="0" i="0" spc="40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pPr marL="0" marR="0" lvl="0" indent="0">
              <a:spcAft>
                <a:spcPct val="0"/>
              </a:spcAft>
              <a:buClrTx/>
              <a:buSzTx/>
              <a:buFontTx/>
            </a:pPr>
            <a:r>
              <a:rPr lang="zh-CN" altLang="en-US"/>
              <a:t>编辑标题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 userDrawn="1">
            <p:custDataLst>
              <p:tags r:id="rId2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14" name="平行四边形 13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1" name="组合 10"/>
          <p:cNvGrpSpPr/>
          <p:nvPr userDrawn="1">
            <p:custDataLst>
              <p:tags r:id="rId5"/>
            </p:custDataLst>
          </p:nvPr>
        </p:nvGrpSpPr>
        <p:grpSpPr>
          <a:xfrm>
            <a:off x="11580871" y="6247534"/>
            <a:ext cx="427058" cy="450056"/>
            <a:chOff x="146822" y="159544"/>
            <a:chExt cx="427058" cy="450056"/>
          </a:xfrm>
        </p:grpSpPr>
        <p:sp>
          <p:nvSpPr>
            <p:cNvPr id="12" name="平行四边形 11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3" name="平行四边形 12"/>
            <p:cNvSpPr/>
            <p:nvPr userDrawn="1">
              <p:custDataLst>
                <p:tags r:id="rId7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ags" Target="../tags/tag26.xml"/><Relationship Id="rId8" Type="http://schemas.openxmlformats.org/officeDocument/2006/relationships/tags" Target="../tags/tag25.xml"/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tags" Target="../tags/tag59.xml"/><Relationship Id="rId8" Type="http://schemas.openxmlformats.org/officeDocument/2006/relationships/tags" Target="../tags/tag58.xml"/><Relationship Id="rId7" Type="http://schemas.openxmlformats.org/officeDocument/2006/relationships/tags" Target="../tags/tag57.xml"/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1" Type="http://schemas.openxmlformats.org/officeDocument/2006/relationships/theme" Target="../theme/theme2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wrap="square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669882" y="961398"/>
            <a:ext cx="10852237" cy="5388907"/>
          </a:xfrm>
          <a:prstGeom prst="rect">
            <a:avLst/>
          </a:prstGeom>
        </p:spPr>
        <p:txBody>
          <a:bodyPr vert="horz" wrap="square" lIns="90170" tIns="46990" rIns="90170" bIns="4699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6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7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9"/>
            </p:custDataLst>
          </p:nvPr>
        </p:nvSpPr>
        <p:spPr>
          <a:xfrm flipH="1"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3" t="1396" r="9712" b="10016"/>
          <a:stretch>
            <a:fillRect/>
          </a:stretch>
        </p:blipFill>
        <p:spPr>
          <a:xfrm>
            <a:off x="11069955" y="0"/>
            <a:ext cx="1126490" cy="8883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wrap="square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669882" y="961398"/>
            <a:ext cx="10852237" cy="5388907"/>
          </a:xfrm>
          <a:prstGeom prst="rect">
            <a:avLst/>
          </a:prstGeom>
        </p:spPr>
        <p:txBody>
          <a:bodyPr vert="horz" wrap="square" lIns="90170" tIns="46990" rIns="90170" bIns="4699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6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7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9"/>
            </p:custDataLst>
          </p:nvPr>
        </p:nvSpPr>
        <p:spPr>
          <a:xfrm flipH="1"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3" t="1396" r="9712" b="10016"/>
          <a:stretch>
            <a:fillRect/>
          </a:stretch>
        </p:blipFill>
        <p:spPr>
          <a:xfrm>
            <a:off x="11069955" y="0"/>
            <a:ext cx="1126490" cy="8883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</p:sldLayoutIdLst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7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.bin"/><Relationship Id="rId8" Type="http://schemas.openxmlformats.org/officeDocument/2006/relationships/image" Target="../media/image10.wmf"/><Relationship Id="rId7" Type="http://schemas.openxmlformats.org/officeDocument/2006/relationships/oleObject" Target="../embeddings/oleObject8.bin"/><Relationship Id="rId6" Type="http://schemas.openxmlformats.org/officeDocument/2006/relationships/tags" Target="../tags/tag83.xml"/><Relationship Id="rId5" Type="http://schemas.openxmlformats.org/officeDocument/2006/relationships/tags" Target="../tags/tag82.xml"/><Relationship Id="rId4" Type="http://schemas.openxmlformats.org/officeDocument/2006/relationships/tags" Target="../tags/tag81.xml"/><Relationship Id="rId3" Type="http://schemas.openxmlformats.org/officeDocument/2006/relationships/tags" Target="../tags/tag80.xml"/><Relationship Id="rId2" Type="http://schemas.openxmlformats.org/officeDocument/2006/relationships/tags" Target="../tags/tag79.xml"/><Relationship Id="rId18" Type="http://schemas.openxmlformats.org/officeDocument/2006/relationships/notesSlide" Target="../notesSlides/notesSlide11.xml"/><Relationship Id="rId17" Type="http://schemas.openxmlformats.org/officeDocument/2006/relationships/vmlDrawing" Target="../drawings/vmlDrawing4.vml"/><Relationship Id="rId16" Type="http://schemas.openxmlformats.org/officeDocument/2006/relationships/slideLayout" Target="../slideLayouts/slideLayout3.xml"/><Relationship Id="rId15" Type="http://schemas.openxmlformats.org/officeDocument/2006/relationships/tags" Target="../tags/tag84.xml"/><Relationship Id="rId14" Type="http://schemas.openxmlformats.org/officeDocument/2006/relationships/image" Target="../media/image13.wmf"/><Relationship Id="rId13" Type="http://schemas.openxmlformats.org/officeDocument/2006/relationships/oleObject" Target="../embeddings/oleObject11.bin"/><Relationship Id="rId12" Type="http://schemas.openxmlformats.org/officeDocument/2006/relationships/image" Target="../media/image12.wmf"/><Relationship Id="rId11" Type="http://schemas.openxmlformats.org/officeDocument/2006/relationships/oleObject" Target="../embeddings/oleObject10.bin"/><Relationship Id="rId10" Type="http://schemas.openxmlformats.org/officeDocument/2006/relationships/image" Target="../media/image11.wmf"/><Relationship Id="rId1" Type="http://schemas.openxmlformats.org/officeDocument/2006/relationships/tags" Target="../tags/tag78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6.bin"/><Relationship Id="rId8" Type="http://schemas.openxmlformats.org/officeDocument/2006/relationships/image" Target="../media/image15.wmf"/><Relationship Id="rId7" Type="http://schemas.openxmlformats.org/officeDocument/2006/relationships/oleObject" Target="../embeddings/oleObject15.bin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13.bin"/><Relationship Id="rId2" Type="http://schemas.openxmlformats.org/officeDocument/2006/relationships/image" Target="../media/image10.wmf"/><Relationship Id="rId16" Type="http://schemas.openxmlformats.org/officeDocument/2006/relationships/notesSlide" Target="../notesSlides/notesSlide12.xml"/><Relationship Id="rId15" Type="http://schemas.openxmlformats.org/officeDocument/2006/relationships/vmlDrawing" Target="../drawings/vmlDrawing5.vml"/><Relationship Id="rId14" Type="http://schemas.openxmlformats.org/officeDocument/2006/relationships/slideLayout" Target="../slideLayouts/slideLayout3.xml"/><Relationship Id="rId13" Type="http://schemas.openxmlformats.org/officeDocument/2006/relationships/tags" Target="../tags/tag85.xml"/><Relationship Id="rId12" Type="http://schemas.openxmlformats.org/officeDocument/2006/relationships/image" Target="../media/image17.wmf"/><Relationship Id="rId11" Type="http://schemas.openxmlformats.org/officeDocument/2006/relationships/oleObject" Target="../embeddings/oleObject17.bin"/><Relationship Id="rId10" Type="http://schemas.openxmlformats.org/officeDocument/2006/relationships/image" Target="../media/image16.wmf"/><Relationship Id="rId1" Type="http://schemas.openxmlformats.org/officeDocument/2006/relationships/oleObject" Target="../embeddings/oleObject12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9.bin"/><Relationship Id="rId8" Type="http://schemas.openxmlformats.org/officeDocument/2006/relationships/image" Target="../media/image18.wmf"/><Relationship Id="rId7" Type="http://schemas.openxmlformats.org/officeDocument/2006/relationships/oleObject" Target="../embeddings/oleObject18.bin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4" Type="http://schemas.openxmlformats.org/officeDocument/2006/relationships/tags" Target="../tags/tag89.xml"/><Relationship Id="rId3" Type="http://schemas.openxmlformats.org/officeDocument/2006/relationships/tags" Target="../tags/tag88.xml"/><Relationship Id="rId22" Type="http://schemas.openxmlformats.org/officeDocument/2006/relationships/notesSlide" Target="../notesSlides/notesSlide13.xml"/><Relationship Id="rId21" Type="http://schemas.openxmlformats.org/officeDocument/2006/relationships/vmlDrawing" Target="../drawings/vmlDrawing6.vml"/><Relationship Id="rId20" Type="http://schemas.openxmlformats.org/officeDocument/2006/relationships/slideLayout" Target="../slideLayouts/slideLayout3.xml"/><Relationship Id="rId2" Type="http://schemas.openxmlformats.org/officeDocument/2006/relationships/tags" Target="../tags/tag87.xml"/><Relationship Id="rId19" Type="http://schemas.openxmlformats.org/officeDocument/2006/relationships/tags" Target="../tags/tag92.xml"/><Relationship Id="rId18" Type="http://schemas.openxmlformats.org/officeDocument/2006/relationships/image" Target="../media/image23.wmf"/><Relationship Id="rId17" Type="http://schemas.openxmlformats.org/officeDocument/2006/relationships/oleObject" Target="../embeddings/oleObject23.bin"/><Relationship Id="rId16" Type="http://schemas.openxmlformats.org/officeDocument/2006/relationships/image" Target="../media/image22.wmf"/><Relationship Id="rId15" Type="http://schemas.openxmlformats.org/officeDocument/2006/relationships/oleObject" Target="../embeddings/oleObject22.bin"/><Relationship Id="rId14" Type="http://schemas.openxmlformats.org/officeDocument/2006/relationships/image" Target="../media/image21.wmf"/><Relationship Id="rId13" Type="http://schemas.openxmlformats.org/officeDocument/2006/relationships/oleObject" Target="../embeddings/oleObject21.bin"/><Relationship Id="rId12" Type="http://schemas.openxmlformats.org/officeDocument/2006/relationships/image" Target="../media/image20.wmf"/><Relationship Id="rId11" Type="http://schemas.openxmlformats.org/officeDocument/2006/relationships/oleObject" Target="../embeddings/oleObject20.bin"/><Relationship Id="rId10" Type="http://schemas.openxmlformats.org/officeDocument/2006/relationships/image" Target="../media/image19.wmf"/><Relationship Id="rId1" Type="http://schemas.openxmlformats.org/officeDocument/2006/relationships/tags" Target="../tags/tag86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4.xml"/><Relationship Id="rId8" Type="http://schemas.openxmlformats.org/officeDocument/2006/relationships/slideLayout" Target="../slideLayouts/slideLayout3.xml"/><Relationship Id="rId7" Type="http://schemas.openxmlformats.org/officeDocument/2006/relationships/tags" Target="../tags/tag99.xml"/><Relationship Id="rId6" Type="http://schemas.openxmlformats.org/officeDocument/2006/relationships/tags" Target="../tags/tag98.xml"/><Relationship Id="rId5" Type="http://schemas.openxmlformats.org/officeDocument/2006/relationships/tags" Target="../tags/tag97.xml"/><Relationship Id="rId4" Type="http://schemas.openxmlformats.org/officeDocument/2006/relationships/tags" Target="../tags/tag96.xml"/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5.xml"/><Relationship Id="rId8" Type="http://schemas.openxmlformats.org/officeDocument/2006/relationships/slideLayout" Target="../slideLayouts/slideLayout3.xml"/><Relationship Id="rId7" Type="http://schemas.openxmlformats.org/officeDocument/2006/relationships/tags" Target="../tags/tag106.xml"/><Relationship Id="rId6" Type="http://schemas.openxmlformats.org/officeDocument/2006/relationships/tags" Target="../tags/tag105.xml"/><Relationship Id="rId5" Type="http://schemas.openxmlformats.org/officeDocument/2006/relationships/tags" Target="../tags/tag104.xml"/><Relationship Id="rId4" Type="http://schemas.openxmlformats.org/officeDocument/2006/relationships/tags" Target="../tags/tag103.xml"/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6.xml"/><Relationship Id="rId8" Type="http://schemas.openxmlformats.org/officeDocument/2006/relationships/slideLayout" Target="../slideLayouts/slideLayout3.xml"/><Relationship Id="rId7" Type="http://schemas.openxmlformats.org/officeDocument/2006/relationships/tags" Target="../tags/tag113.xml"/><Relationship Id="rId6" Type="http://schemas.openxmlformats.org/officeDocument/2006/relationships/tags" Target="../tags/tag112.xml"/><Relationship Id="rId5" Type="http://schemas.openxmlformats.org/officeDocument/2006/relationships/tags" Target="../tags/tag111.xml"/><Relationship Id="rId4" Type="http://schemas.openxmlformats.org/officeDocument/2006/relationships/tags" Target="../tags/tag110.xml"/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tags" Target="../tags/tag120.xml"/><Relationship Id="rId8" Type="http://schemas.openxmlformats.org/officeDocument/2006/relationships/image" Target="../media/image25.png"/><Relationship Id="rId7" Type="http://schemas.openxmlformats.org/officeDocument/2006/relationships/image" Target="../media/image24.png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4" Type="http://schemas.openxmlformats.org/officeDocument/2006/relationships/tags" Target="../tags/tag117.xml"/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1" Type="http://schemas.openxmlformats.org/officeDocument/2006/relationships/notesSlide" Target="../notesSlides/notesSlide17.xml"/><Relationship Id="rId10" Type="http://schemas.openxmlformats.org/officeDocument/2006/relationships/slideLayout" Target="../slideLayouts/slideLayout3.xml"/><Relationship Id="rId1" Type="http://schemas.openxmlformats.org/officeDocument/2006/relationships/tags" Target="../tags/tag114.xml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.xml"/><Relationship Id="rId8" Type="http://schemas.openxmlformats.org/officeDocument/2006/relationships/tags" Target="../tags/tag127.xml"/><Relationship Id="rId7" Type="http://schemas.openxmlformats.org/officeDocument/2006/relationships/image" Target="../media/image26.png"/><Relationship Id="rId6" Type="http://schemas.openxmlformats.org/officeDocument/2006/relationships/tags" Target="../tags/tag126.xml"/><Relationship Id="rId5" Type="http://schemas.openxmlformats.org/officeDocument/2006/relationships/tags" Target="../tags/tag125.xml"/><Relationship Id="rId4" Type="http://schemas.openxmlformats.org/officeDocument/2006/relationships/tags" Target="../tags/tag124.xml"/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0" Type="http://schemas.openxmlformats.org/officeDocument/2006/relationships/notesSlide" Target="../notesSlides/notesSlide18.xml"/><Relationship Id="rId1" Type="http://schemas.openxmlformats.org/officeDocument/2006/relationships/tags" Target="../tags/tag121.xml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9.xml"/><Relationship Id="rId8" Type="http://schemas.openxmlformats.org/officeDocument/2006/relationships/slideLayout" Target="../slideLayouts/slideLayout3.xml"/><Relationship Id="rId7" Type="http://schemas.openxmlformats.org/officeDocument/2006/relationships/tags" Target="../tags/tag134.xml"/><Relationship Id="rId6" Type="http://schemas.openxmlformats.org/officeDocument/2006/relationships/tags" Target="../tags/tag133.xml"/><Relationship Id="rId5" Type="http://schemas.openxmlformats.org/officeDocument/2006/relationships/tags" Target="../tags/tag132.xml"/><Relationship Id="rId4" Type="http://schemas.openxmlformats.org/officeDocument/2006/relationships/tags" Target="../tags/tag131.xml"/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63.xml"/><Relationship Id="rId4" Type="http://schemas.openxmlformats.org/officeDocument/2006/relationships/image" Target="../media/image3.e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2.e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8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8.wmf"/><Relationship Id="rId8" Type="http://schemas.openxmlformats.org/officeDocument/2006/relationships/oleObject" Target="../embeddings/oleObject6.bin"/><Relationship Id="rId7" Type="http://schemas.openxmlformats.org/officeDocument/2006/relationships/image" Target="../media/image7.wmf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Relationship Id="rId3" Type="http://schemas.openxmlformats.org/officeDocument/2006/relationships/image" Target="../media/image5.wmf"/><Relationship Id="rId2" Type="http://schemas.openxmlformats.org/officeDocument/2006/relationships/oleObject" Target="../embeddings/oleObject3.bin"/><Relationship Id="rId13" Type="http://schemas.openxmlformats.org/officeDocument/2006/relationships/notesSlide" Target="../notesSlides/notesSlide8.xml"/><Relationship Id="rId12" Type="http://schemas.openxmlformats.org/officeDocument/2006/relationships/vmlDrawing" Target="../drawings/vmlDrawing2.vml"/><Relationship Id="rId11" Type="http://schemas.openxmlformats.org/officeDocument/2006/relationships/slideLayout" Target="../slideLayouts/slideLayout3.xml"/><Relationship Id="rId10" Type="http://schemas.openxmlformats.org/officeDocument/2006/relationships/tags" Target="../tags/tag69.xml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76.xml"/><Relationship Id="rId8" Type="http://schemas.openxmlformats.org/officeDocument/2006/relationships/image" Target="../media/image9.wmf"/><Relationship Id="rId7" Type="http://schemas.openxmlformats.org/officeDocument/2006/relationships/oleObject" Target="../embeddings/oleObject7.bin"/><Relationship Id="rId6" Type="http://schemas.openxmlformats.org/officeDocument/2006/relationships/tags" Target="../tags/tag75.xml"/><Relationship Id="rId5" Type="http://schemas.openxmlformats.org/officeDocument/2006/relationships/tags" Target="../tags/tag74.xml"/><Relationship Id="rId4" Type="http://schemas.openxmlformats.org/officeDocument/2006/relationships/tags" Target="../tags/tag73.xml"/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2" Type="http://schemas.openxmlformats.org/officeDocument/2006/relationships/notesSlide" Target="../notesSlides/notesSlide9.xml"/><Relationship Id="rId11" Type="http://schemas.openxmlformats.org/officeDocument/2006/relationships/vmlDrawing" Target="../drawings/vmlDrawing3.vml"/><Relationship Id="rId10" Type="http://schemas.openxmlformats.org/officeDocument/2006/relationships/slideLayout" Target="../slideLayouts/slideLayout3.xml"/><Relationship Id="rId1" Type="http://schemas.openxmlformats.org/officeDocument/2006/relationships/tags" Target="../tags/tag7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idx="14"/>
            <p:custDataLst>
              <p:tags r:id="rId1"/>
            </p:custDataLst>
          </p:nvPr>
        </p:nvSpPr>
        <p:spPr>
          <a:xfrm>
            <a:off x="2136775" y="2139950"/>
            <a:ext cx="7824470" cy="1440180"/>
          </a:xfrm>
        </p:spPr>
        <p:txBody>
          <a:bodyPr anchor="ctr" anchorCtr="0">
            <a:normAutofit/>
          </a:bodyPr>
          <a:lstStyle/>
          <a:p>
            <a:pPr algn="ctr"/>
            <a:r>
              <a:rPr altLang="zh-CN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第九章 统计</a:t>
            </a:r>
            <a:endParaRPr sz="4000" b="1">
              <a:effectLst/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17"/>
            <p:custDataLst>
              <p:tags r:id="rId2"/>
            </p:custDataLst>
          </p:nvPr>
        </p:nvSpPr>
        <p:spPr>
          <a:xfrm>
            <a:off x="2136775" y="3392805"/>
            <a:ext cx="7898130" cy="640715"/>
          </a:xfrm>
        </p:spPr>
        <p:txBody>
          <a:bodyPr>
            <a:noAutofit/>
          </a:bodyPr>
          <a:lstStyle/>
          <a:p>
            <a:r>
              <a:rPr lang="en-US" sz="2400" b="1">
                <a:effectLst/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9.1.2 分层随机抽样</a:t>
            </a:r>
            <a:endParaRPr lang="en-US" sz="2400" b="1">
              <a:effectLst/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87325" y="715645"/>
            <a:ext cx="11570335" cy="1210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30000"/>
              </a:lnSpc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        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上面我们按照性别变量，把高一年级学生划分为男生、女生两个身高差异较小的子总体分别进行抽样，进而得到总体的估计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87325" y="1913255"/>
            <a:ext cx="11570335" cy="29705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30000"/>
              </a:lnSpc>
            </a:pPr>
            <a:r>
              <a:rPr lang="zh-CN" altLang="en-US" sz="3200" b="1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</a:rPr>
              <a:t>分层随机抽样的定义：</a:t>
            </a:r>
            <a:endParaRPr lang="zh-CN" altLang="en-US" sz="3200" b="1">
              <a:solidFill>
                <a:srgbClr val="0070C0"/>
              </a:solidFill>
              <a:latin typeface="Times New Roman" panose="02020603050405020304" pitchFamily="18" charset="0"/>
              <a:ea typeface="黑体" panose="02010609060101010101" charset="-122"/>
              <a:cs typeface="黑体" panose="02010609060101010101" charset="-122"/>
            </a:endParaRPr>
          </a:p>
          <a:p>
            <a:pPr fontAlgn="auto">
              <a:lnSpc>
                <a:spcPct val="130000"/>
              </a:lnSpc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</a:rPr>
              <a:t>        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</a:rPr>
              <a:t>一般地，按一个或多个变量把总体划分为若干个</a:t>
            </a:r>
            <a:r>
              <a:rPr lang="zh-CN" altLang="en-US" sz="2800">
                <a:solidFill>
                  <a:srgbClr val="0000FE"/>
                </a:solidFill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</a:rPr>
              <a:t>子总体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</a:rPr>
              <a:t>，</a:t>
            </a:r>
            <a:r>
              <a:rPr lang="zh-CN" altLang="en-US" sz="2800">
                <a:solidFill>
                  <a:srgbClr val="0000FE"/>
                </a:solidFill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</a:rPr>
              <a:t>每个个体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</a:rPr>
              <a:t>属于且</a:t>
            </a:r>
            <a:r>
              <a:rPr lang="zh-CN" altLang="en-US" sz="2800">
                <a:solidFill>
                  <a:srgbClr val="0000FE"/>
                </a:solidFill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</a:rPr>
              <a:t>仅属于一个子总体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</a:rPr>
              <a:t>，在</a:t>
            </a:r>
            <a:r>
              <a:rPr lang="zh-CN" altLang="en-US" sz="2800">
                <a:solidFill>
                  <a:srgbClr val="00B0F0"/>
                </a:solidFill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</a:rPr>
              <a:t>每个</a:t>
            </a:r>
            <a:r>
              <a:rPr lang="zh-CN" altLang="en-US" sz="2800">
                <a:solidFill>
                  <a:srgbClr val="00B0F0"/>
                </a:solidFill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  <a:sym typeface="+mn-ea"/>
              </a:rPr>
              <a:t>子</a:t>
            </a:r>
            <a:r>
              <a:rPr lang="zh-CN" altLang="en-US" sz="2800">
                <a:solidFill>
                  <a:srgbClr val="00B0F0"/>
                </a:solidFill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</a:rPr>
              <a:t>总体中独立地进行简单随机抽样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</a:rPr>
              <a:t>，再把所有子总体中</a:t>
            </a:r>
            <a:r>
              <a:rPr lang="zh-CN" altLang="en-US" sz="2800">
                <a:solidFill>
                  <a:srgbClr val="00B0F0"/>
                </a:solidFill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</a:rPr>
              <a:t>抽取的样本合在一起作为总样本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</a:rPr>
              <a:t>，这样的抽样方法称为</a:t>
            </a:r>
            <a:r>
              <a:rPr lang="zh-CN" altLang="en-US" sz="2800">
                <a:solidFill>
                  <a:srgbClr val="C00000"/>
                </a:solidFill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</a:rPr>
              <a:t>分层随机抽样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</a:rPr>
              <a:t>，每一个子总体称为</a:t>
            </a:r>
            <a:r>
              <a:rPr lang="zh-CN" altLang="en-US" sz="2800">
                <a:solidFill>
                  <a:srgbClr val="C00000"/>
                </a:solidFill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</a:rPr>
              <a:t>层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latin typeface="Times New Roman" panose="02020603050405020304" pitchFamily="18" charset="0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87325" y="4859655"/>
            <a:ext cx="11703050" cy="1210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30000"/>
              </a:lnSpc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</a:rPr>
              <a:t>　　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  <a:sym typeface="+mn-ea"/>
              </a:rPr>
              <a:t>在分层随机抽样中，如果</a:t>
            </a:r>
            <a:r>
              <a:rPr lang="zh-CN" altLang="en-US" sz="2800">
                <a:solidFill>
                  <a:srgbClr val="0000FE"/>
                </a:solidFill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  <a:sym typeface="+mn-ea"/>
              </a:rPr>
              <a:t>每层样本量都与层的大小成比例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  <a:sym typeface="+mn-ea"/>
              </a:rPr>
              <a:t>，那么称这种样本量的分配方式为</a:t>
            </a:r>
            <a:r>
              <a:rPr lang="zh-CN" altLang="en-US" sz="2800">
                <a:solidFill>
                  <a:srgbClr val="C00000"/>
                </a:solidFill>
                <a:latin typeface="Times New Roman" panose="02020603050405020304" pitchFamily="18" charset="0"/>
                <a:ea typeface="黑体" panose="02010609060101010101" charset="-122"/>
                <a:cs typeface="黑体" panose="02010609060101010101" charset="-122"/>
                <a:sym typeface="+mn-ea"/>
              </a:rPr>
              <a:t>比例分配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latin typeface="Times New Roman" panose="02020603050405020304" pitchFamily="18" charset="0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4035" name="文本框 1"/>
          <p:cNvSpPr/>
          <p:nvPr/>
        </p:nvSpPr>
        <p:spPr>
          <a:xfrm>
            <a:off x="203200" y="785495"/>
            <a:ext cx="11836400" cy="112458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        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在分层随机抽样中，如果层数分为2层，第1层和第2层包含的个体数分别为</a:t>
            </a:r>
            <a:r>
              <a:rPr sz="2800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M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和</a:t>
            </a:r>
            <a:r>
              <a:rPr sz="2800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N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，抽取的样本量分别为</a:t>
            </a:r>
            <a:r>
              <a:rPr sz="2800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m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和</a:t>
            </a:r>
            <a:r>
              <a:rPr sz="2800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n．</a:t>
            </a:r>
            <a:endParaRPr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1"/>
          <p:cNvSpPr/>
          <p:nvPr/>
        </p:nvSpPr>
        <p:spPr>
          <a:xfrm>
            <a:off x="203200" y="1800860"/>
            <a:ext cx="11702415" cy="21583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        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我们用</a:t>
            </a:r>
            <a:r>
              <a:rPr sz="2800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X</a:t>
            </a:r>
            <a:r>
              <a:rPr lang="en-US" altLang="zh-CN" sz="2800" baseline="-25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1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，</a:t>
            </a:r>
            <a:r>
              <a:rPr sz="2800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X</a:t>
            </a:r>
            <a:r>
              <a:rPr lang="en-US" altLang="zh-CN" sz="2800" baseline="-25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2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，…，</a:t>
            </a:r>
            <a:r>
              <a:rPr sz="2800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X</a:t>
            </a:r>
            <a:r>
              <a:rPr lang="en-US" altLang="zh-CN" sz="2800" i="1" baseline="-25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M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表示第1层各个个体的变量值，用</a:t>
            </a:r>
            <a:r>
              <a:rPr sz="2800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x</a:t>
            </a:r>
            <a:r>
              <a:rPr lang="en-US" altLang="zh-CN" sz="2800" baseline="-25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1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，</a:t>
            </a:r>
            <a:r>
              <a:rPr sz="2800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x</a:t>
            </a:r>
            <a:r>
              <a:rPr lang="en-US" altLang="zh-CN" sz="2800" baseline="-25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2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，…，</a:t>
            </a:r>
            <a:r>
              <a:rPr sz="2800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x</a:t>
            </a:r>
            <a:r>
              <a:rPr lang="en-US" altLang="zh-CN" sz="2800" i="1" baseline="-25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m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表示第1层样本的各个个体的变量值；用</a:t>
            </a:r>
            <a:r>
              <a:rPr sz="2800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Y</a:t>
            </a:r>
            <a:r>
              <a:rPr lang="en-US" altLang="zh-CN" sz="2800" baseline="-25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1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，</a:t>
            </a:r>
            <a:r>
              <a:rPr sz="2800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Y</a:t>
            </a:r>
            <a:r>
              <a:rPr lang="en-US" altLang="zh-CN" sz="2800" baseline="-25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2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，…，</a:t>
            </a:r>
            <a:r>
              <a:rPr sz="2800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Y</a:t>
            </a:r>
            <a:r>
              <a:rPr lang="en-US" altLang="zh-CN" sz="2800" i="1" baseline="-25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N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表示第 2层各个个体的变量值，用</a:t>
            </a:r>
            <a:r>
              <a:rPr sz="2800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y</a:t>
            </a:r>
            <a:r>
              <a:rPr lang="en-US" altLang="zh-CN" sz="2800" baseline="-25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1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，</a:t>
            </a:r>
            <a:r>
              <a:rPr sz="2800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y</a:t>
            </a:r>
            <a:r>
              <a:rPr lang="en-US" altLang="zh-CN" sz="2800" baseline="-25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2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，…，</a:t>
            </a:r>
            <a:r>
              <a:rPr sz="2800" i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y</a:t>
            </a:r>
            <a:r>
              <a:rPr lang="en-US" altLang="zh-CN" sz="2800" i="1" baseline="-250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n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表示第2层样本的各个个体的变量值，则第1层的总体平均数和样本平均数分别为</a:t>
            </a:r>
            <a:endParaRPr lang="en-US" altLang="zh-CN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45058" name="对象 3"/>
          <p:cNvGraphicFramePr>
            <a:graphicFrameLocks noChangeAspect="1"/>
          </p:cNvGraphicFramePr>
          <p:nvPr/>
        </p:nvGraphicFramePr>
        <p:xfrm>
          <a:off x="1183005" y="3988435"/>
          <a:ext cx="3626485" cy="791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" r:id="rId7" imgW="2171700" imgH="431800" progId="Equation.KSEE3">
                  <p:embed/>
                </p:oleObj>
              </mc:Choice>
              <mc:Fallback>
                <p:oleObj name="" r:id="rId7" imgW="2171700" imgH="4318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83005" y="3988435"/>
                        <a:ext cx="3626485" cy="791845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对象 3"/>
          <p:cNvGraphicFramePr>
            <a:graphicFrameLocks noChangeAspect="1"/>
          </p:cNvGraphicFramePr>
          <p:nvPr/>
        </p:nvGraphicFramePr>
        <p:xfrm>
          <a:off x="1183005" y="5481360"/>
          <a:ext cx="3612515" cy="791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" r:id="rId9" imgW="1879600" imgH="431800" progId="Equation.KSEE3">
                  <p:embed/>
                </p:oleObj>
              </mc:Choice>
              <mc:Fallback>
                <p:oleObj name="" r:id="rId9" imgW="1879600" imgH="4318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83005" y="5481360"/>
                        <a:ext cx="3612515" cy="791845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3"/>
          <p:cNvGraphicFramePr>
            <a:graphicFrameLocks noChangeAspect="1"/>
          </p:cNvGraphicFramePr>
          <p:nvPr/>
        </p:nvGraphicFramePr>
        <p:xfrm>
          <a:off x="5159323" y="3950970"/>
          <a:ext cx="3735705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" r:id="rId11" imgW="1866900" imgH="431800" progId="Equation.KSEE3">
                  <p:embed/>
                </p:oleObj>
              </mc:Choice>
              <mc:Fallback>
                <p:oleObj name="" r:id="rId11" imgW="1866900" imgH="4318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159323" y="3950970"/>
                        <a:ext cx="3735705" cy="866775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文本框 1"/>
          <p:cNvSpPr/>
          <p:nvPr/>
        </p:nvSpPr>
        <p:spPr>
          <a:xfrm>
            <a:off x="203200" y="4821555"/>
            <a:ext cx="11702415" cy="60769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第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2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层的总体平均数和样本平均数分别为</a:t>
            </a:r>
            <a:endParaRPr lang="en-US" altLang="zh-CN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8" name="对象 3"/>
          <p:cNvGraphicFramePr>
            <a:graphicFrameLocks noChangeAspect="1"/>
          </p:cNvGraphicFramePr>
          <p:nvPr/>
        </p:nvGraphicFramePr>
        <p:xfrm>
          <a:off x="5159323" y="5443895"/>
          <a:ext cx="3710305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" r:id="rId13" imgW="1854200" imgH="431800" progId="Equation.KSEE3">
                  <p:embed/>
                </p:oleObj>
              </mc:Choice>
              <mc:Fallback>
                <p:oleObj name="" r:id="rId13" imgW="1854200" imgH="4318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159323" y="5443895"/>
                        <a:ext cx="3710305" cy="866775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5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058" name="对象 3"/>
          <p:cNvGraphicFramePr>
            <a:graphicFrameLocks noChangeAspect="1"/>
          </p:cNvGraphicFramePr>
          <p:nvPr/>
        </p:nvGraphicFramePr>
        <p:xfrm>
          <a:off x="1167765" y="1376680"/>
          <a:ext cx="3626485" cy="791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" r:id="rId1" imgW="2171700" imgH="431800" progId="Equation.KSEE3">
                  <p:embed/>
                </p:oleObj>
              </mc:Choice>
              <mc:Fallback>
                <p:oleObj name="" r:id="rId1" imgW="2171700" imgH="4318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67765" y="1376680"/>
                        <a:ext cx="3626485" cy="791845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对象 3"/>
          <p:cNvGraphicFramePr>
            <a:graphicFrameLocks noChangeAspect="1"/>
          </p:cNvGraphicFramePr>
          <p:nvPr/>
        </p:nvGraphicFramePr>
        <p:xfrm>
          <a:off x="1167765" y="2951480"/>
          <a:ext cx="3612515" cy="791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" r:id="rId3" imgW="1879600" imgH="431800" progId="Equation.KSEE3">
                  <p:embed/>
                </p:oleObj>
              </mc:Choice>
              <mc:Fallback>
                <p:oleObj name="" r:id="rId3" imgW="1879600" imgH="4318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67765" y="2951480"/>
                        <a:ext cx="3612515" cy="791845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3"/>
          <p:cNvGraphicFramePr>
            <a:graphicFrameLocks noChangeAspect="1"/>
          </p:cNvGraphicFramePr>
          <p:nvPr/>
        </p:nvGraphicFramePr>
        <p:xfrm>
          <a:off x="5237480" y="1339215"/>
          <a:ext cx="3735705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" r:id="rId5" imgW="1866900" imgH="431800" progId="Equation.KSEE3">
                  <p:embed/>
                </p:oleObj>
              </mc:Choice>
              <mc:Fallback>
                <p:oleObj name="" r:id="rId5" imgW="1866900" imgH="4318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37480" y="1339215"/>
                        <a:ext cx="3735705" cy="866775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文本框 1"/>
          <p:cNvSpPr/>
          <p:nvPr/>
        </p:nvSpPr>
        <p:spPr>
          <a:xfrm>
            <a:off x="187960" y="2256155"/>
            <a:ext cx="11702415" cy="60769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第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2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层的总体平均数和样本平均数分别为</a:t>
            </a:r>
            <a:endParaRPr lang="en-US" altLang="zh-CN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8" name="对象 3"/>
          <p:cNvGraphicFramePr>
            <a:graphicFrameLocks noChangeAspect="1"/>
          </p:cNvGraphicFramePr>
          <p:nvPr/>
        </p:nvGraphicFramePr>
        <p:xfrm>
          <a:off x="5237480" y="2914015"/>
          <a:ext cx="3710305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" r:id="rId7" imgW="1854200" imgH="431800" progId="Equation.KSEE3">
                  <p:embed/>
                </p:oleObj>
              </mc:Choice>
              <mc:Fallback>
                <p:oleObj name="" r:id="rId7" imgW="1854200" imgH="4318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237480" y="2914015"/>
                        <a:ext cx="3710305" cy="866775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文本框 1"/>
          <p:cNvSpPr/>
          <p:nvPr/>
        </p:nvSpPr>
        <p:spPr>
          <a:xfrm>
            <a:off x="187960" y="681355"/>
            <a:ext cx="11702415" cy="60769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第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1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层的总体平均数和样本平均数分别为</a:t>
            </a:r>
            <a:endParaRPr lang="en-US" altLang="zh-CN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1"/>
          <p:cNvSpPr/>
          <p:nvPr/>
        </p:nvSpPr>
        <p:spPr>
          <a:xfrm>
            <a:off x="187960" y="3830955"/>
            <a:ext cx="11702415" cy="60769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总体平均数和样本平均数分别为</a:t>
            </a:r>
            <a:endParaRPr lang="en-US" altLang="zh-CN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7652" name="对象 3"/>
          <p:cNvGraphicFramePr>
            <a:graphicFrameLocks noChangeAspect="1"/>
          </p:cNvGraphicFramePr>
          <p:nvPr/>
        </p:nvGraphicFramePr>
        <p:xfrm>
          <a:off x="2259965" y="4526280"/>
          <a:ext cx="2520315" cy="1423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" r:id="rId9" imgW="1143000" imgH="609600" progId="Equation.KSEE3">
                  <p:embed/>
                </p:oleObj>
              </mc:Choice>
              <mc:Fallback>
                <p:oleObj name="" r:id="rId9" imgW="1143000" imgH="6096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259965" y="4526280"/>
                        <a:ext cx="2520315" cy="1423670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3"/>
          <p:cNvGraphicFramePr>
            <a:graphicFrameLocks noChangeAspect="1"/>
          </p:cNvGraphicFramePr>
          <p:nvPr/>
        </p:nvGraphicFramePr>
        <p:xfrm>
          <a:off x="5237480" y="4516658"/>
          <a:ext cx="2520000" cy="1442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" r:id="rId11" imgW="1066800" imgH="609600" progId="Equation.KSEE3">
                  <p:embed/>
                </p:oleObj>
              </mc:Choice>
              <mc:Fallback>
                <p:oleObj name="" r:id="rId11" imgW="1066800" imgH="6096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237480" y="4516658"/>
                        <a:ext cx="2520000" cy="1442915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aphicFrame>
        <p:nvGraphicFramePr>
          <p:cNvPr id="27653" name="对象 5"/>
          <p:cNvGraphicFramePr>
            <a:graphicFrameLocks noChangeAspect="1"/>
          </p:cNvGraphicFramePr>
          <p:nvPr/>
        </p:nvGraphicFramePr>
        <p:xfrm>
          <a:off x="94298" y="775970"/>
          <a:ext cx="12007215" cy="1188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" r:id="rId7" imgW="5041900" imgH="508000" progId="Equation.KSEE3">
                  <p:embed/>
                </p:oleObj>
              </mc:Choice>
              <mc:Fallback>
                <p:oleObj name="" r:id="rId7" imgW="5041900" imgH="5080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4298" y="775970"/>
                        <a:ext cx="12007215" cy="118808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对象 5"/>
          <p:cNvGraphicFramePr>
            <a:graphicFrameLocks noChangeAspect="1"/>
          </p:cNvGraphicFramePr>
          <p:nvPr/>
        </p:nvGraphicFramePr>
        <p:xfrm>
          <a:off x="1183005" y="2058035"/>
          <a:ext cx="5258986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" r:id="rId9" imgW="2273300" imgH="419100" progId="Equation.KSEE3">
                  <p:embed/>
                </p:oleObj>
              </mc:Choice>
              <mc:Fallback>
                <p:oleObj name="" r:id="rId9" imgW="2273300" imgH="4191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83005" y="2058035"/>
                        <a:ext cx="5258986" cy="9715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5"/>
          <p:cNvGraphicFramePr>
            <a:graphicFrameLocks noChangeAspect="1"/>
          </p:cNvGraphicFramePr>
          <p:nvPr/>
        </p:nvGraphicFramePr>
        <p:xfrm>
          <a:off x="6494780" y="2251710"/>
          <a:ext cx="3365500" cy="570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" r:id="rId11" imgW="1270000" imgH="228600" progId="Equation.KSEE3">
                  <p:embed/>
                </p:oleObj>
              </mc:Choice>
              <mc:Fallback>
                <p:oleObj name="" r:id="rId11" imgW="1270000" imgH="2286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494780" y="2251710"/>
                        <a:ext cx="3365500" cy="5708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/>
          <p:cNvGraphicFramePr>
            <a:graphicFrameLocks noChangeAspect="1"/>
          </p:cNvGraphicFramePr>
          <p:nvPr/>
        </p:nvGraphicFramePr>
        <p:xfrm>
          <a:off x="204470" y="3123565"/>
          <a:ext cx="7509510" cy="906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" r:id="rId13" imgW="3263900" imgH="393700" progId="Equation.KSEE3">
                  <p:embed/>
                </p:oleObj>
              </mc:Choice>
              <mc:Fallback>
                <p:oleObj name="" r:id="rId13" imgW="3263900" imgH="3937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04470" y="3123565"/>
                        <a:ext cx="7509510" cy="90678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5"/>
          <p:cNvGraphicFramePr>
            <a:graphicFrameLocks noChangeAspect="1"/>
          </p:cNvGraphicFramePr>
          <p:nvPr/>
        </p:nvGraphicFramePr>
        <p:xfrm>
          <a:off x="204470" y="4124325"/>
          <a:ext cx="7036255" cy="899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" r:id="rId15" imgW="3086100" imgH="393700" progId="Equation.KSEE3">
                  <p:embed/>
                </p:oleObj>
              </mc:Choice>
              <mc:Fallback>
                <p:oleObj name="" r:id="rId15" imgW="3086100" imgH="3937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04470" y="4124325"/>
                        <a:ext cx="7036255" cy="8997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6" name="对象 11"/>
          <p:cNvGraphicFramePr>
            <a:graphicFrameLocks noChangeAspect="1"/>
          </p:cNvGraphicFramePr>
          <p:nvPr/>
        </p:nvGraphicFramePr>
        <p:xfrm>
          <a:off x="204470" y="5118100"/>
          <a:ext cx="1157942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" r:id="rId17" imgW="5156200" imgH="482600" progId="Equation.KSEE3">
                  <p:embed/>
                </p:oleObj>
              </mc:Choice>
              <mc:Fallback>
                <p:oleObj name="" r:id="rId17" imgW="5156200" imgH="4826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04470" y="5118100"/>
                        <a:ext cx="11579420" cy="1079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9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" name="文本框 3"/>
          <p:cNvSpPr txBox="1"/>
          <p:nvPr/>
        </p:nvSpPr>
        <p:spPr>
          <a:xfrm>
            <a:off x="314325" y="880110"/>
            <a:ext cx="11562715" cy="3449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30000"/>
              </a:lnSpc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【2013课标全国Ⅰ，理3】为了解某地区的中小学生的视力情况，拟从该地区的中小学生中抽取部分学生进行调查，事先已了解到该地区小学、初中、高中三个学段学生的视力情况有较大差异，而男女生视力情况差异不大．在下面的抽样方法中，最合理的抽样方法是(　  　)．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fontAlgn="auto">
              <a:lnSpc>
                <a:spcPct val="130000"/>
              </a:lnSpc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A．简单随机抽样   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B．按性别分层抽样  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fontAlgn="auto">
              <a:lnSpc>
                <a:spcPct val="130000"/>
              </a:lnSpc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C．按学段分层抽样      D．系统抽样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7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" name="文本框 3"/>
          <p:cNvSpPr txBox="1"/>
          <p:nvPr/>
        </p:nvSpPr>
        <p:spPr>
          <a:xfrm>
            <a:off x="314325" y="880110"/>
            <a:ext cx="11562715" cy="17703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30000"/>
              </a:lnSpc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[2014·湖北卷] 甲、乙两套设备生产的同类型产品共4800件，采用分层抽样的方法从中抽取一个容量为80的样本进行质量检测．若样本中有50件产品由甲设备生产，则乙设备生产的产品总数为________件．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7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" name="文本框 3"/>
          <p:cNvSpPr txBox="1"/>
          <p:nvPr/>
        </p:nvSpPr>
        <p:spPr>
          <a:xfrm>
            <a:off x="314325" y="880110"/>
            <a:ext cx="11562715" cy="2330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30000"/>
              </a:lnSpc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[2014·重庆卷]某中学有高中生3500人，初中生1500人．为了解学生的学习情况，用分层抽样的方法从该校学生中抽取一个容量为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n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的样本，已知从高中生中抽取70人，则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n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为(　　)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fontAlgn="auto">
              <a:lnSpc>
                <a:spcPct val="130000"/>
              </a:lnSpc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A．100    B．150    C．200     D．250       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7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169545" y="712470"/>
            <a:ext cx="11792585" cy="3416300"/>
            <a:chOff x="267" y="1122"/>
            <a:chExt cx="18350" cy="5380"/>
          </a:xfrm>
        </p:grpSpPr>
        <p:sp>
          <p:nvSpPr>
            <p:cNvPr id="2" name="流程图: 终止 1"/>
            <p:cNvSpPr/>
            <p:nvPr/>
          </p:nvSpPr>
          <p:spPr>
            <a:xfrm>
              <a:off x="284" y="1122"/>
              <a:ext cx="5965" cy="1077"/>
            </a:xfrm>
            <a:prstGeom prst="flowChartTerminator">
              <a:avLst/>
            </a:prstGeom>
            <a:solidFill>
              <a:srgbClr val="B2D9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24" name="组合 23"/>
            <p:cNvGrpSpPr/>
            <p:nvPr/>
          </p:nvGrpSpPr>
          <p:grpSpPr>
            <a:xfrm>
              <a:off x="267" y="1261"/>
              <a:ext cx="18350" cy="5241"/>
              <a:chOff x="500" y="4936"/>
              <a:chExt cx="18350" cy="5241"/>
            </a:xfrm>
          </p:grpSpPr>
          <p:grpSp>
            <p:nvGrpSpPr>
              <p:cNvPr id="3" name="组合 2"/>
              <p:cNvGrpSpPr/>
              <p:nvPr/>
            </p:nvGrpSpPr>
            <p:grpSpPr>
              <a:xfrm>
                <a:off x="500" y="4963"/>
                <a:ext cx="18350" cy="5214"/>
                <a:chOff x="339" y="1640"/>
                <a:chExt cx="18350" cy="5214"/>
              </a:xfrm>
            </p:grpSpPr>
            <p:grpSp>
              <p:nvGrpSpPr>
                <p:cNvPr id="32" name="组合 31"/>
                <p:cNvGrpSpPr/>
                <p:nvPr/>
              </p:nvGrpSpPr>
              <p:grpSpPr>
                <a:xfrm>
                  <a:off x="339" y="2038"/>
                  <a:ext cx="18350" cy="4816"/>
                  <a:chOff x="339" y="2038"/>
                  <a:chExt cx="18350" cy="4816"/>
                </a:xfrm>
              </p:grpSpPr>
              <p:sp>
                <p:nvSpPr>
                  <p:cNvPr id="35" name="矩形 34"/>
                  <p:cNvSpPr/>
                  <p:nvPr/>
                </p:nvSpPr>
                <p:spPr>
                  <a:xfrm>
                    <a:off x="341" y="2492"/>
                    <a:ext cx="18348" cy="4362"/>
                  </a:xfrm>
                  <a:prstGeom prst="rect">
                    <a:avLst/>
                  </a:prstGeom>
                  <a:solidFill>
                    <a:srgbClr val="D8E5D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 anchorCtr="0"/>
                  <a:lstStyle/>
                  <a:p>
                    <a:pPr algn="l" fontAlgn="auto">
                      <a:lnSpc>
                        <a:spcPct val="120000"/>
                      </a:lnSpc>
                    </a:pPr>
                    <a:r>
                      <a:rPr lang="en-US" altLang="zh-CN" sz="2800">
                        <a:latin typeface="Times New Roman" panose="02020603050405020304" pitchFamily="18" charset="0"/>
                        <a:ea typeface="黑体" panose="02010609060101010101" charset="-122"/>
                        <a:cs typeface="Times New Roman" panose="02020603050405020304" pitchFamily="18" charset="0"/>
                        <a:sym typeface="+mn-ea"/>
                      </a:rPr>
                      <a:t>        </a:t>
                    </a:r>
                    <a:r>
                      <a:rPr sz="2800">
                        <a:solidFill>
                          <a:schemeClr val="tx1"/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  <a:sym typeface="宋体" panose="02010600030101010101" pitchFamily="2" charset="-122"/>
                      </a:rPr>
                      <a:t>与考察简单随机抽样估计效果类似，小明也想通过多次抽样考察一下分层随机抽样的估计效果</a:t>
                    </a:r>
                    <a:r>
                      <a:rPr sz="2800" i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黑体" panose="02010609060101010101" charset="-122"/>
                        <a:cs typeface="Times New Roman" panose="02020603050405020304" pitchFamily="18" charset="0"/>
                        <a:sym typeface="+mn-ea"/>
                      </a:rPr>
                      <a:t>．</a:t>
                    </a:r>
                    <a:r>
                      <a:rPr sz="2800">
                        <a:solidFill>
                          <a:schemeClr val="tx1"/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  <a:sym typeface="宋体" panose="02010600030101010101" pitchFamily="2" charset="-122"/>
                      </a:rPr>
                      <a:t>他用比例分配的分层随机抽样，从高一年级的学生中抽取了10个样本量为50的样本，计算出样本平均数如下表所示</a:t>
                    </a:r>
                    <a:r>
                      <a:rPr sz="2800" i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黑体" panose="02010609060101010101" charset="-122"/>
                        <a:cs typeface="Times New Roman" panose="02020603050405020304" pitchFamily="18" charset="0"/>
                        <a:sym typeface="+mn-ea"/>
                      </a:rPr>
                      <a:t>．</a:t>
                    </a:r>
                    <a:r>
                      <a:rPr sz="2800">
                        <a:solidFill>
                          <a:schemeClr val="tx1"/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  <a:sym typeface="宋体" panose="02010600030101010101" pitchFamily="2" charset="-122"/>
                      </a:rPr>
                      <a:t>与上一节“探究”中相同样本量的简单随机抽样的结果比较，小明有了一个重要的发现</a:t>
                    </a:r>
                    <a:r>
                      <a:rPr sz="2800" i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黑体" panose="02010609060101010101" charset="-122"/>
                        <a:cs typeface="Times New Roman" panose="02020603050405020304" pitchFamily="18" charset="0"/>
                        <a:sym typeface="+mn-ea"/>
                      </a:rPr>
                      <a:t>．</a:t>
                    </a:r>
                    <a:r>
                      <a:rPr sz="2800">
                        <a:solidFill>
                          <a:schemeClr val="tx1"/>
                        </a:solidFill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  <a:sym typeface="宋体" panose="02010600030101010101" pitchFamily="2" charset="-122"/>
                      </a:rPr>
                      <a:t>你是否也有所发现？</a:t>
                    </a:r>
                    <a:endParaRPr sz="2800">
                      <a:solidFill>
                        <a:schemeClr val="tx1"/>
                      </a:solidFill>
                      <a:latin typeface="黑体" panose="02010609060101010101" charset="-122"/>
                      <a:ea typeface="黑体" panose="02010609060101010101" charset="-122"/>
                      <a:cs typeface="黑体" panose="02010609060101010101" charset="-122"/>
                      <a:sym typeface="宋体" panose="02010600030101010101" pitchFamily="2" charset="-122"/>
                    </a:endParaRPr>
                  </a:p>
                </p:txBody>
              </p:sp>
              <p:sp>
                <p:nvSpPr>
                  <p:cNvPr id="34" name="矩形 33"/>
                  <p:cNvSpPr/>
                  <p:nvPr/>
                </p:nvSpPr>
                <p:spPr>
                  <a:xfrm>
                    <a:off x="339" y="2038"/>
                    <a:ext cx="18348" cy="454"/>
                  </a:xfrm>
                  <a:prstGeom prst="rect">
                    <a:avLst/>
                  </a:prstGeom>
                  <a:solidFill>
                    <a:srgbClr val="B2D9C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</p:grpSp>
            <p:sp>
              <p:nvSpPr>
                <p:cNvPr id="36" name="文本框 35"/>
                <p:cNvSpPr txBox="1"/>
                <p:nvPr/>
              </p:nvSpPr>
              <p:spPr>
                <a:xfrm>
                  <a:off x="2397" y="1640"/>
                  <a:ext cx="1414" cy="82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800" b="1">
                      <a:latin typeface="黑体" panose="02010609060101010101" charset="-122"/>
                      <a:ea typeface="黑体" panose="02010609060101010101" charset="-122"/>
                    </a:rPr>
                    <a:t>探究</a:t>
                  </a:r>
                  <a:endParaRPr lang="zh-CN" altLang="en-US" sz="2800" b="1">
                    <a:latin typeface="黑体" panose="02010609060101010101" charset="-122"/>
                    <a:ea typeface="黑体" panose="02010609060101010101" charset="-122"/>
                  </a:endParaRPr>
                </a:p>
              </p:txBody>
            </p:sp>
          </p:grpSp>
          <p:pic>
            <p:nvPicPr>
              <p:cNvPr id="38" name="图片 37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500" y="4936"/>
                <a:ext cx="964" cy="807"/>
              </a:xfrm>
              <a:prstGeom prst="rect">
                <a:avLst/>
              </a:prstGeom>
            </p:spPr>
          </p:pic>
        </p:grpSp>
      </p:grpSp>
      <p:pic>
        <p:nvPicPr>
          <p:cNvPr id="6" name="图片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4940" y="3997325"/>
            <a:ext cx="11837670" cy="2816225"/>
          </a:xfrm>
          <a:prstGeom prst="rect">
            <a:avLst/>
          </a:prstGeom>
        </p:spPr>
      </p:pic>
    </p:spTree>
    <p:custDataLst>
      <p:tags r:id="rId9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7413" name="矩形 11302"/>
          <p:cNvSpPr/>
          <p:nvPr/>
        </p:nvSpPr>
        <p:spPr>
          <a:xfrm>
            <a:off x="180340" y="3592830"/>
            <a:ext cx="11658600" cy="650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endParaRPr lang="zh-CN" altLang="en-US"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3" name="文本框 1"/>
          <p:cNvSpPr/>
          <p:nvPr/>
        </p:nvSpPr>
        <p:spPr>
          <a:xfrm>
            <a:off x="170815" y="758190"/>
            <a:ext cx="6791325" cy="16414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9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        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我们把分层随机抽样的平均数与简单</a:t>
            </a:r>
            <a:endParaRPr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随机抽样的平均数用右图进行对比，其中</a:t>
            </a:r>
            <a:endParaRPr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红线表示整个年级学生身高的平均数</a:t>
            </a:r>
            <a:r>
              <a:rPr sz="2800" i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91960" y="865505"/>
            <a:ext cx="5215890" cy="3377565"/>
          </a:xfrm>
          <a:prstGeom prst="rect">
            <a:avLst/>
          </a:prstGeom>
        </p:spPr>
      </p:pic>
      <p:sp>
        <p:nvSpPr>
          <p:cNvPr id="4" name="文本框 1"/>
          <p:cNvSpPr/>
          <p:nvPr/>
        </p:nvSpPr>
        <p:spPr>
          <a:xfrm>
            <a:off x="180340" y="2297430"/>
            <a:ext cx="6791325" cy="21583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9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        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从试验结果看，分层随机抽样的样本平均数围绕总体平均数波动，与简单随机抽样的结果比较，分层抽样并没有明显优于简单随机抽样</a:t>
            </a:r>
            <a:r>
              <a:rPr sz="2800" i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1"/>
          <p:cNvSpPr/>
          <p:nvPr/>
        </p:nvSpPr>
        <p:spPr>
          <a:xfrm>
            <a:off x="180340" y="4464685"/>
            <a:ext cx="11782425" cy="16414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9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        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但相对而言，分层随机抽样的样本平均数波动幅度更均匀，简单随机抽样中出现了（第2个）偏离总体平均数的幅度较大的样本平均数，即出现了比较“极端”的样本，而分层随机抽样没有出现</a:t>
            </a:r>
            <a:r>
              <a:rPr sz="2800" i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</p:spTree>
    <p:custDataLst>
      <p:tags r:id="rId8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7413" name="矩形 11302"/>
          <p:cNvSpPr/>
          <p:nvPr/>
        </p:nvSpPr>
        <p:spPr>
          <a:xfrm>
            <a:off x="180340" y="3592830"/>
            <a:ext cx="11658600" cy="650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endParaRPr lang="zh-CN" altLang="en-US"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宋体" panose="02010600030101010101" pitchFamily="2" charset="-122"/>
            </a:endParaRPr>
          </a:p>
        </p:txBody>
      </p:sp>
      <p:sp>
        <p:nvSpPr>
          <p:cNvPr id="5" name="文本框 1"/>
          <p:cNvSpPr/>
          <p:nvPr/>
        </p:nvSpPr>
        <p:spPr>
          <a:xfrm>
            <a:off x="225425" y="903605"/>
            <a:ext cx="11782425" cy="525907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9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        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实际上，在个体之间差异较大的情形下，只要选取的分层变量合适，使得各层间差异明显、层内差异不大，分层随机抽样的效果一般会好于简单随机抽样，也好于很多其他抽样方法</a:t>
            </a:r>
            <a:r>
              <a:rPr sz="2800" i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   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    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分层随机抽样的组织实施也比简单随机抽样方便，而且除了能得到总体的估计外，还能得到每层的估计</a:t>
            </a:r>
            <a:r>
              <a:rPr sz="2800" i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   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    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在实际抽样调查中，由于实际问题的复杂性，除了要考虑获得的样本的代表性，还要考虑调查实施中人力、物力、时间等因素，因此通常会把多种抽样方法组合起来使用。例如，在分层抽样中，不同的层内除了用简单随机抽样外，还可以用其他的抽样方法，有时层内还需要再进行分层，等等</a:t>
            </a:r>
            <a:r>
              <a:rPr sz="2800" i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</p:spTree>
    <p:custDataLst>
      <p:tags r:id="rId7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/>
          <p:nvPr/>
        </p:nvSpPr>
        <p:spPr>
          <a:xfrm>
            <a:off x="2363470" y="3794760"/>
            <a:ext cx="6248400" cy="650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fontAlgn="auto">
              <a:lnSpc>
                <a:spcPct val="130000"/>
              </a:lnSpc>
            </a:pPr>
            <a:r>
              <a:rPr lang="zh-CN" altLang="en-US" sz="2800" b="0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随机数法</a:t>
            </a:r>
            <a:r>
              <a:rPr lang="en-US" altLang="zh-CN" sz="2800" b="0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(</a:t>
            </a:r>
            <a:r>
              <a:rPr lang="zh-CN" altLang="en-US" sz="2800" b="0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随机试验、信息技术</a:t>
            </a:r>
            <a:r>
              <a:rPr lang="en-US" altLang="zh-CN" sz="2800" b="0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)</a:t>
            </a:r>
            <a:endParaRPr lang="en-US" altLang="zh-CN" sz="2800" b="0">
              <a:solidFill>
                <a:srgbClr val="0000FF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8" name="Text Box 7"/>
          <p:cNvSpPr/>
          <p:nvPr/>
        </p:nvSpPr>
        <p:spPr>
          <a:xfrm>
            <a:off x="228600" y="4488180"/>
            <a:ext cx="5105400" cy="650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fontAlgn="auto">
              <a:lnSpc>
                <a:spcPct val="130000"/>
              </a:lnSpc>
            </a:pPr>
            <a:r>
              <a:rPr lang="en-US" altLang="zh-CN" sz="2800" b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3.</a:t>
            </a:r>
            <a:r>
              <a:rPr lang="zh-CN" altLang="en-US" sz="2800" b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总体均值与样本均值</a:t>
            </a:r>
            <a:endParaRPr lang="zh-CN" altLang="en-US" sz="2800" b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33400" y="5250180"/>
          <a:ext cx="3708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" r:id="rId1" imgW="1906905" imgH="437515" progId="Equation.DSMT4">
                  <p:embed/>
                </p:oleObj>
              </mc:Choice>
              <mc:Fallback>
                <p:oleObj name="" r:id="rId1" imgW="1906905" imgH="43751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33400" y="5250180"/>
                        <a:ext cx="3708400" cy="990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4800600" y="5173980"/>
          <a:ext cx="37846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" r:id="rId3" imgW="1877695" imgH="437515" progId="Equation.DSMT4">
                  <p:embed/>
                </p:oleObj>
              </mc:Choice>
              <mc:Fallback>
                <p:oleObj name="" r:id="rId3" imgW="1877695" imgH="43751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00600" y="5173980"/>
                        <a:ext cx="3784600" cy="1143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2"/>
          <p:cNvSpPr/>
          <p:nvPr/>
        </p:nvSpPr>
        <p:spPr>
          <a:xfrm>
            <a:off x="574675" y="3751580"/>
            <a:ext cx="1905000" cy="650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fontAlgn="auto">
              <a:lnSpc>
                <a:spcPct val="130000"/>
              </a:lnSpc>
            </a:pPr>
            <a:r>
              <a:rPr lang="zh-CN" altLang="en-US" sz="2800" b="0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</a:rPr>
              <a:t>抽签法</a:t>
            </a:r>
            <a:endParaRPr lang="zh-CN" altLang="en-US" sz="2800" b="0">
              <a:solidFill>
                <a:srgbClr val="0000FF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14" name="Text Box 3"/>
          <p:cNvSpPr/>
          <p:nvPr/>
        </p:nvSpPr>
        <p:spPr>
          <a:xfrm>
            <a:off x="152400" y="3057525"/>
            <a:ext cx="5715000" cy="650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fontAlgn="auto">
              <a:lnSpc>
                <a:spcPct val="130000"/>
              </a:lnSpc>
            </a:pPr>
            <a:r>
              <a:rPr lang="en-US" altLang="zh-CN" sz="2800" b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2.</a:t>
            </a:r>
            <a:r>
              <a:rPr lang="zh-CN" altLang="en-US" sz="2800" b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最常用的简单随机抽样</a:t>
            </a:r>
            <a:endParaRPr lang="zh-CN" altLang="en-US" sz="2800" b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5" name="Rectangle 5"/>
          <p:cNvSpPr/>
          <p:nvPr/>
        </p:nvSpPr>
        <p:spPr>
          <a:xfrm>
            <a:off x="304800" y="1329055"/>
            <a:ext cx="11257280" cy="17703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 fontAlgn="auto">
              <a:lnSpc>
                <a:spcPct val="130000"/>
              </a:lnSpc>
              <a:spcBef>
                <a:spcPct val="0"/>
              </a:spcBef>
            </a:pPr>
            <a:r>
              <a:rPr lang="zh-CN" altLang="en-US" sz="2800" b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 </a:t>
            </a:r>
            <a:r>
              <a:rPr lang="en-US" altLang="zh-CN" sz="2800" b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  </a:t>
            </a:r>
            <a:r>
              <a:rPr lang="zh-CN" altLang="en-US" sz="2800" b="0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一般地， </a:t>
            </a:r>
            <a:r>
              <a:rPr lang="zh-CN" altLang="en-US" sz="2800" b="0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Arial" panose="020B0604020202020204" pitchFamily="34" charset="0"/>
              </a:rPr>
              <a:t>设一个总体含有</a:t>
            </a:r>
            <a:r>
              <a:rPr lang="en-US" altLang="zh-CN" sz="2800" b="0" i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Arial" panose="020B0604020202020204" pitchFamily="34" charset="0"/>
              </a:rPr>
              <a:t>N</a:t>
            </a:r>
            <a:r>
              <a:rPr lang="zh-CN" altLang="en-US" sz="2800" b="0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Arial" panose="020B0604020202020204" pitchFamily="34" charset="0"/>
              </a:rPr>
              <a:t>个个体 </a:t>
            </a:r>
            <a:r>
              <a:rPr lang="en-US" altLang="zh-CN" sz="2800" b="0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Arial" panose="020B0604020202020204" pitchFamily="34" charset="0"/>
              </a:rPr>
              <a:t>,</a:t>
            </a:r>
            <a:r>
              <a:rPr lang="zh-CN" altLang="en-US" sz="2800" b="0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Arial" panose="020B0604020202020204" pitchFamily="34" charset="0"/>
              </a:rPr>
              <a:t>从中逐个地抽取</a:t>
            </a:r>
            <a:r>
              <a:rPr lang="en-US" altLang="zh-CN" sz="2800" b="0" i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Arial" panose="020B0604020202020204" pitchFamily="34" charset="0"/>
              </a:rPr>
              <a:t>n</a:t>
            </a:r>
            <a:r>
              <a:rPr lang="zh-CN" altLang="en-US" sz="2800" b="0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Arial" panose="020B0604020202020204" pitchFamily="34" charset="0"/>
              </a:rPr>
              <a:t>个个体作为样本 </a:t>
            </a:r>
            <a:r>
              <a:rPr lang="en-US" altLang="zh-CN" sz="2800" b="0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Arial" panose="020B0604020202020204" pitchFamily="34" charset="0"/>
              </a:rPr>
              <a:t>(</a:t>
            </a:r>
            <a:r>
              <a:rPr lang="en-US" altLang="zh-CN" sz="2800" b="0" i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Arial" panose="020B0604020202020204" pitchFamily="34" charset="0"/>
              </a:rPr>
              <a:t>n</a:t>
            </a:r>
            <a:r>
              <a:rPr lang="zh-CN" altLang="en-US" sz="2800" b="0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Arial" panose="020B0604020202020204" pitchFamily="34" charset="0"/>
              </a:rPr>
              <a:t>≤</a:t>
            </a:r>
            <a:r>
              <a:rPr lang="en-US" altLang="zh-CN" sz="2800" b="0" i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Arial" panose="020B0604020202020204" pitchFamily="34" charset="0"/>
              </a:rPr>
              <a:t>N</a:t>
            </a:r>
            <a:r>
              <a:rPr lang="en-US" altLang="zh-CN" sz="2800" b="0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Arial" panose="020B0604020202020204" pitchFamily="34" charset="0"/>
              </a:rPr>
              <a:t>)</a:t>
            </a:r>
            <a:r>
              <a:rPr lang="zh-CN" altLang="en-US" sz="2800" b="0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Arial" panose="020B0604020202020204" pitchFamily="34" charset="0"/>
              </a:rPr>
              <a:t>，如果每次抽取时总体内的各个个体被抽到的机会都相等，这种抽样方法叫做简单随机抽样</a:t>
            </a:r>
            <a:r>
              <a:rPr lang="en-US" altLang="zh-CN" sz="2800" b="0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Arial" panose="020B0604020202020204" pitchFamily="34" charset="0"/>
              </a:rPr>
              <a:t>.</a:t>
            </a:r>
            <a:endParaRPr lang="en-US" altLang="zh-CN" sz="2800" b="0">
              <a:solidFill>
                <a:srgbClr val="0000FF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16" name="Rectangle 6"/>
          <p:cNvSpPr/>
          <p:nvPr/>
        </p:nvSpPr>
        <p:spPr>
          <a:xfrm>
            <a:off x="228600" y="734060"/>
            <a:ext cx="5562600" cy="650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fontAlgn="auto">
              <a:lnSpc>
                <a:spcPct val="130000"/>
              </a:lnSpc>
              <a:spcBef>
                <a:spcPct val="0"/>
              </a:spcBef>
            </a:pPr>
            <a:r>
              <a:rPr lang="en-US" altLang="zh-CN" sz="2800" b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1.</a:t>
            </a:r>
            <a:r>
              <a:rPr lang="zh-CN" altLang="en-US" sz="2800" b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简单随机抽样的概念</a:t>
            </a:r>
            <a:endParaRPr lang="zh-CN" altLang="en-US" sz="2800" b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25" name="圆角矩形 24"/>
          <p:cNvSpPr/>
          <p:nvPr userDrawn="1"/>
        </p:nvSpPr>
        <p:spPr>
          <a:xfrm>
            <a:off x="216535" y="180340"/>
            <a:ext cx="2073910" cy="4476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>
                <a:effectLst/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简单随机抽样</a:t>
            </a:r>
            <a:endParaRPr lang="zh-CN" altLang="en-US" sz="2400" b="1">
              <a:effectLst/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  <p:custDataLst>
      <p:tags r:id="rId5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87325" y="730250"/>
            <a:ext cx="11412000" cy="28898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dist" fontAlgn="auto">
              <a:lnSpc>
                <a:spcPct val="130000"/>
              </a:lnSpc>
            </a:pPr>
            <a:r>
              <a:rPr lang="en-US" altLang="zh-CN" sz="2800">
                <a:solidFill>
                  <a:srgbClr val="00B0F0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       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 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一家家具厂要为树人中学高一年级制作课桌椅，他们事先想了解全体高一年级学生的平均身高，以便设定可调节课桌椅的标准高度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已知树人中学高一年级有712名学生，其中男生有326名，女生有386名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如果要通过抽查的方法调查高一年级学生的平均身高，你有什么办法？应该</a:t>
            </a:r>
            <a:endParaRPr lang="zh-CN" altLang="en-US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  <a:p>
            <a:pPr algn="l" fontAlgn="auto">
              <a:lnSpc>
                <a:spcPct val="130000"/>
              </a:lnSpc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怎么抽取样本？</a:t>
            </a:r>
            <a:endParaRPr lang="zh-CN" altLang="en-US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71145" y="3690620"/>
            <a:ext cx="11232515" cy="650875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 anchor="t">
            <a:spAutoFit/>
          </a:bodyPr>
          <a:lstStyle/>
          <a:p>
            <a:pPr algn="l" fontAlgn="auto">
              <a:lnSpc>
                <a:spcPct val="130000"/>
              </a:lnSpc>
            </a:pPr>
            <a:r>
              <a:rPr lang="en-US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</a:t>
            </a:r>
            <a:r>
              <a:rPr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可以用简单随机抽样的抽签法或者随机数法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．</a:t>
            </a:r>
            <a:endParaRPr lang="zh-CN" altLang="en-US"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87325" y="730250"/>
            <a:ext cx="11412000" cy="28898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dist" fontAlgn="auto">
              <a:lnSpc>
                <a:spcPct val="130000"/>
              </a:lnSpc>
            </a:pPr>
            <a:r>
              <a:rPr lang="en-US" altLang="zh-CN" sz="2800">
                <a:solidFill>
                  <a:srgbClr val="00B0F0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       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 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一家家具厂要为树人中学高一年级制作课桌椅，他们事先想了解全体高一年级学生的平均身高，以便设定可调节课桌椅的标准高度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已知树人中学高一年级有712名学生，其中男生有326名，女生有386名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如果要通过抽查的方法调查高一年级学生的平均身高，你有什么办法？应该</a:t>
            </a:r>
            <a:endParaRPr lang="zh-CN" altLang="en-US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  <a:p>
            <a:pPr algn="l" fontAlgn="auto">
              <a:lnSpc>
                <a:spcPct val="130000"/>
              </a:lnSpc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怎么抽取样本？</a:t>
            </a:r>
            <a:endParaRPr lang="zh-CN" altLang="en-US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71145" y="3536950"/>
            <a:ext cx="11232515" cy="2675255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 anchor="t">
            <a:spAutoFit/>
          </a:bodyPr>
          <a:lstStyle/>
          <a:p>
            <a:pPr algn="l" fontAlgn="auto">
              <a:lnSpc>
                <a:spcPct val="120000"/>
              </a:lnSpc>
            </a:pPr>
            <a:r>
              <a:rPr 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【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抽签法</a:t>
            </a:r>
            <a:r>
              <a:rPr 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】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先给712名学生编号，例如1~712进行编号；然后把所有编号写在外观、质地等无差别的小纸片（也可以是卡片、小球等）上作为号签，并将这些小纸片放在一个不透明的盒里，充分搅拌；最后从盒中不放回地逐个抽取号签，使与号签上的编号对应的学生进入样本，直到抽足样本所需要的人数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87325" y="730250"/>
            <a:ext cx="11412000" cy="28898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dist" fontAlgn="auto">
              <a:lnSpc>
                <a:spcPct val="130000"/>
              </a:lnSpc>
            </a:pPr>
            <a:r>
              <a:rPr lang="en-US" altLang="zh-CN" sz="2800">
                <a:solidFill>
                  <a:srgbClr val="00B0F0"/>
                </a:solidFill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       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 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一家家具厂要为树人中学高一年级制作课桌椅，他们事先想了解全体高一年级学生的平均身高，以便设定可调节课桌椅的标准高度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已知树人中学高一年级有712名学生，其中男生有326名，女生有386名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如果要通过抽查的方法调查高一年级学生的平均身高，你有什么办法？应该</a:t>
            </a:r>
            <a:endParaRPr lang="zh-CN" altLang="en-US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  <a:p>
            <a:pPr algn="l" fontAlgn="auto">
              <a:lnSpc>
                <a:spcPct val="130000"/>
              </a:lnSpc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怎么抽取样本？</a:t>
            </a:r>
            <a:endParaRPr lang="zh-CN" altLang="en-US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71145" y="3536950"/>
            <a:ext cx="11232515" cy="233045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 anchor="t">
            <a:spAutoFit/>
          </a:bodyPr>
          <a:lstStyle/>
          <a:p>
            <a:pPr algn="l" fontAlgn="auto">
              <a:lnSpc>
                <a:spcPct val="130000"/>
              </a:lnSpc>
            </a:pPr>
            <a:r>
              <a:rPr lang="zh-CN" alt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【</a:t>
            </a:r>
            <a:r>
              <a:rPr lang="en-US" altLang="zh-CN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随机数法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】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先给712名学生编号，例如1~712进行编号；用随机数工具产生</a:t>
            </a:r>
            <a:r>
              <a:rPr 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~712范围内的整数随机数，把产生的随机数作为抽中的编号，使与编号对应的学生进入样本；重复上述过程，直到抽足样本所需要的人数</a:t>
            </a:r>
            <a:r>
              <a:rPr lang="zh-CN" altLang="en-US" sz="280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．</a:t>
            </a:r>
            <a:endParaRPr lang="zh-CN" altLang="en-US"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27965" y="1687195"/>
            <a:ext cx="11637645" cy="400939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 anchor="t">
            <a:spAutoFit/>
          </a:bodyPr>
          <a:lstStyle/>
          <a:p>
            <a:pPr algn="l" fontAlgn="auto">
              <a:lnSpc>
                <a:spcPct val="130000"/>
              </a:lnSpc>
            </a:pPr>
            <a:r>
              <a:rPr lang="en-US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</a:t>
            </a:r>
            <a:r>
              <a:rPr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抽样调查最核心的问题就是样本的代表性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</a:t>
            </a:r>
            <a:endParaRPr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algn="l" fontAlgn="auto">
              <a:lnSpc>
                <a:spcPct val="130000"/>
              </a:lnSpc>
            </a:pPr>
            <a:r>
              <a:rPr 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</a:t>
            </a:r>
            <a:r>
              <a:rPr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简单随机抽样是使总体中每一个个体都有相等的机会被抽中，但因为抽样的随机性，有可能会出现比较“极端”的样本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</a:t>
            </a:r>
            <a:endParaRPr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algn="l" fontAlgn="auto">
              <a:lnSpc>
                <a:spcPct val="130000"/>
              </a:lnSpc>
            </a:pPr>
            <a:r>
              <a:rPr 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</a:t>
            </a:r>
            <a:r>
              <a:rPr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例如，在问题一的调查中，可能出现样本中50个个体大部分来自高个子或者矮个子的情形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</a:t>
            </a:r>
            <a:endParaRPr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algn="l" fontAlgn="auto">
              <a:lnSpc>
                <a:spcPct val="130000"/>
              </a:lnSpc>
            </a:pPr>
            <a:r>
              <a:rPr 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</a:t>
            </a:r>
            <a:r>
              <a:rPr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这种“极端”样本的平均数会大幅度偏离总体平均数，从而使得估计出现误差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</a:t>
            </a:r>
            <a:endParaRPr lang="zh-CN" altLang="en-US"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227965" y="884555"/>
            <a:ext cx="11637010" cy="574675"/>
          </a:xfrm>
          <a:prstGeom prst="roundRect">
            <a:avLst/>
          </a:prstGeom>
          <a:solidFill>
            <a:srgbClr val="D9C9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针对以上抽样方法，你发现了什么不足之处？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  <a:sym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27330" y="2038350"/>
            <a:ext cx="11526520" cy="400939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 anchor="t">
            <a:spAutoFit/>
          </a:bodyPr>
          <a:lstStyle/>
          <a:p>
            <a:pPr algn="l" fontAlgn="auto">
              <a:lnSpc>
                <a:spcPct val="130000"/>
              </a:lnSpc>
            </a:pPr>
            <a:r>
              <a:rPr lang="en-US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</a:t>
            </a:r>
            <a:r>
              <a:rPr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我们知道，影响身高的因素有很多，性别是一个主要因素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</a:t>
            </a:r>
            <a:r>
              <a:rPr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高中男生普遍高于女生，而相同性别的身高差异相对较小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</a:t>
            </a:r>
            <a:endParaRPr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algn="l" fontAlgn="auto">
              <a:lnSpc>
                <a:spcPct val="130000"/>
              </a:lnSpc>
            </a:pPr>
            <a:r>
              <a:rPr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那我们就可以利用性别和身高的这种关系，把高一年级学生分成男生和女生两个身高有明显差异的群体，对两个群体分别进行简单随机抽样，然后汇总作为总体的一个样本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</a:t>
            </a:r>
            <a:endParaRPr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algn="l" fontAlgn="auto">
              <a:lnSpc>
                <a:spcPct val="130000"/>
              </a:lnSpc>
            </a:pPr>
            <a:r>
              <a:rPr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由于在男生和女生两个群体中都抽取了相应的个体，这样就能有效地避免“极端”样本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</a:t>
            </a:r>
            <a:endParaRPr lang="zh-CN" altLang="en-US"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227965" y="884555"/>
            <a:ext cx="11525885" cy="935990"/>
          </a:xfrm>
          <a:prstGeom prst="roundRect">
            <a:avLst/>
          </a:prstGeom>
          <a:solidFill>
            <a:srgbClr val="D9C9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sym typeface="宋体" panose="02010600030101010101" pitchFamily="2" charset="-122"/>
              </a:rPr>
              <a:t>能否利用这个额外信息改进简单随机抽样方法，减少“极端数据”，从而提高对整个年级平均身高的估计？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  <a:sym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组合 46"/>
          <p:cNvGrpSpPr/>
          <p:nvPr/>
        </p:nvGrpSpPr>
        <p:grpSpPr>
          <a:xfrm>
            <a:off x="131445" y="662305"/>
            <a:ext cx="11826875" cy="1560830"/>
            <a:chOff x="295" y="1239"/>
            <a:chExt cx="18482" cy="2458"/>
          </a:xfrm>
        </p:grpSpPr>
        <p:grpSp>
          <p:nvGrpSpPr>
            <p:cNvPr id="48" name="组合 47"/>
            <p:cNvGrpSpPr/>
            <p:nvPr/>
          </p:nvGrpSpPr>
          <p:grpSpPr>
            <a:xfrm>
              <a:off x="295" y="1698"/>
              <a:ext cx="18482" cy="1999"/>
              <a:chOff x="241" y="5191"/>
              <a:chExt cx="18482" cy="1999"/>
            </a:xfrm>
          </p:grpSpPr>
          <p:sp>
            <p:nvSpPr>
              <p:cNvPr id="49" name="矩形 48"/>
              <p:cNvSpPr/>
              <p:nvPr/>
            </p:nvSpPr>
            <p:spPr>
              <a:xfrm>
                <a:off x="263" y="5602"/>
                <a:ext cx="18460" cy="1588"/>
              </a:xfrm>
              <a:prstGeom prst="rect">
                <a:avLst/>
              </a:prstGeom>
              <a:solidFill>
                <a:srgbClr val="F0E0C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fontAlgn="auto">
                  <a:lnSpc>
                    <a:spcPct val="100000"/>
                  </a:lnSpc>
                </a:pPr>
                <a:r>
                  <a:rPr lang="en-US" altLang="zh-CN" sz="2800">
                    <a:solidFill>
                      <a:schemeClr val="tx1"/>
                    </a:solidFill>
                    <a:latin typeface="黑体" panose="02010609060101010101" charset="-122"/>
                    <a:ea typeface="黑体" panose="02010609060101010101" charset="-122"/>
                    <a:cs typeface="黑体" panose="02010609060101010101" charset="-122"/>
                    <a:sym typeface="+mn-ea"/>
                  </a:rPr>
                  <a:t>    </a:t>
                </a:r>
                <a:r>
                  <a:rPr lang="zh-CN" altLang="en-US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黑体" panose="02010609060101010101" charset="-122"/>
                    <a:sym typeface="+mn-ea"/>
                  </a:rPr>
                  <a:t>对男生、女生分别进行简单随机抽样，样本量在男生、女生中应分别</a:t>
                </a:r>
                <a:endParaRPr lang="zh-CN" altLang="en-US" sz="2800"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charset="-122"/>
                  <a:sym typeface="+mn-ea"/>
                </a:endParaRPr>
              </a:p>
              <a:p>
                <a:pPr fontAlgn="auto">
                  <a:lnSpc>
                    <a:spcPct val="130000"/>
                  </a:lnSpc>
                </a:pPr>
                <a:r>
                  <a:rPr lang="zh-CN" altLang="en-US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黑体" panose="02010609060101010101" charset="-122"/>
                    <a:sym typeface="+mn-ea"/>
                  </a:rPr>
                  <a:t>分配？</a:t>
                </a:r>
                <a:endParaRPr lang="zh-CN" altLang="en-US" sz="2800"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charset="-122"/>
                  <a:sym typeface="+mn-ea"/>
                </a:endParaRPr>
              </a:p>
            </p:txBody>
          </p:sp>
          <p:sp>
            <p:nvSpPr>
              <p:cNvPr id="50" name="矩形 49"/>
              <p:cNvSpPr/>
              <p:nvPr/>
            </p:nvSpPr>
            <p:spPr>
              <a:xfrm>
                <a:off x="241" y="5191"/>
                <a:ext cx="18482" cy="454"/>
              </a:xfrm>
              <a:prstGeom prst="rect">
                <a:avLst/>
              </a:prstGeom>
              <a:solidFill>
                <a:srgbClr val="E3C49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51" name="流程图: 终止 50"/>
            <p:cNvSpPr/>
            <p:nvPr/>
          </p:nvSpPr>
          <p:spPr>
            <a:xfrm>
              <a:off x="318" y="1239"/>
              <a:ext cx="6180" cy="850"/>
            </a:xfrm>
            <a:prstGeom prst="flowChartTerminator">
              <a:avLst/>
            </a:prstGeom>
            <a:solidFill>
              <a:srgbClr val="E3C4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52" name="图片 5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385" y="1251"/>
              <a:ext cx="2813" cy="864"/>
            </a:xfrm>
            <a:prstGeom prst="rect">
              <a:avLst/>
            </a:prstGeom>
          </p:spPr>
        </p:pic>
      </p:grpSp>
      <p:sp>
        <p:nvSpPr>
          <p:cNvPr id="5" name="文本框 4"/>
          <p:cNvSpPr txBox="1"/>
          <p:nvPr/>
        </p:nvSpPr>
        <p:spPr>
          <a:xfrm>
            <a:off x="227330" y="2289810"/>
            <a:ext cx="11731625" cy="431292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 anchor="t">
            <a:spAutoFit/>
          </a:bodyPr>
          <a:lstStyle/>
          <a:p>
            <a:pPr algn="l" fontAlgn="auto">
              <a:lnSpc>
                <a:spcPct val="100000"/>
              </a:lnSpc>
            </a:pPr>
            <a:r>
              <a:rPr lang="en-US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</a:t>
            </a:r>
            <a:r>
              <a:rPr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自然地，为了使样本的结构与总体的分布相近，人数多的群体应多抽</a:t>
            </a:r>
            <a:endParaRPr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algn="l" fontAlgn="auto">
              <a:lnSpc>
                <a:spcPct val="120000"/>
              </a:lnSpc>
            </a:pPr>
            <a:r>
              <a:rPr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一些，人数少的应少抽一些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</a:t>
            </a:r>
            <a:r>
              <a:rPr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因此，按男生、女生在全体学生中所占的比例进行分配是比较合理的方式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</a:t>
            </a:r>
            <a:endParaRPr lang="zh-CN" altLang="en-US"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algn="l" fontAlgn="auto">
              <a:lnSpc>
                <a:spcPct val="120000"/>
              </a:lnSpc>
            </a:pPr>
            <a:r>
              <a:rPr 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</a:t>
            </a:r>
            <a:r>
              <a:rPr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即</a:t>
            </a:r>
            <a:endParaRPr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algn="l" fontAlgn="auto">
              <a:lnSpc>
                <a:spcPct val="100000"/>
              </a:lnSpc>
            </a:pPr>
            <a:endParaRPr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algn="l" fontAlgn="auto">
              <a:lnSpc>
                <a:spcPct val="100000"/>
              </a:lnSpc>
            </a:pPr>
            <a:r>
              <a:rPr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这样无论是男生还是女生，每个学生抽到的概率都相等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</a:t>
            </a:r>
            <a:r>
              <a:rPr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当总样本量</a:t>
            </a:r>
            <a:endParaRPr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algn="l" fontAlgn="auto">
              <a:lnSpc>
                <a:spcPct val="120000"/>
              </a:lnSpc>
            </a:pPr>
            <a:r>
              <a:rPr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为50时，可以计算出从男生、女生分别应抽取的人数为</a:t>
            </a:r>
            <a:endParaRPr lang="zh-CN" altLang="en-US"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algn="l" fontAlgn="auto">
              <a:lnSpc>
                <a:spcPct val="200000"/>
              </a:lnSpc>
            </a:pPr>
            <a:r>
              <a:rPr lang="en-US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      </a:t>
            </a:r>
            <a:endParaRPr lang="en-US" altLang="zh-CN"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graphicFrame>
        <p:nvGraphicFramePr>
          <p:cNvPr id="15366" name="对象 1"/>
          <p:cNvGraphicFramePr>
            <a:graphicFrameLocks noChangeAspect="1"/>
          </p:cNvGraphicFramePr>
          <p:nvPr/>
        </p:nvGraphicFramePr>
        <p:xfrm>
          <a:off x="1648429" y="3830691"/>
          <a:ext cx="4605660" cy="79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" r:id="rId2" imgW="2438400" imgH="419100" progId="Equation.KSEE3">
                  <p:embed/>
                </p:oleObj>
              </mc:Choice>
              <mc:Fallback>
                <p:oleObj name="" r:id="rId2" imgW="2438400" imgH="4191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48429" y="3830691"/>
                        <a:ext cx="4605660" cy="792000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对象 2"/>
          <p:cNvGraphicFramePr>
            <a:graphicFrameLocks noChangeAspect="1"/>
          </p:cNvGraphicFramePr>
          <p:nvPr/>
        </p:nvGraphicFramePr>
        <p:xfrm>
          <a:off x="6461673" y="3831326"/>
          <a:ext cx="4631398" cy="79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" r:id="rId4" imgW="2451100" imgH="419100" progId="Equation.KSEE3">
                  <p:embed/>
                </p:oleObj>
              </mc:Choice>
              <mc:Fallback>
                <p:oleObj name="" r:id="rId4" imgW="2451100" imgH="4191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461673" y="3831326"/>
                        <a:ext cx="4631398" cy="792000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对象 4"/>
          <p:cNvGraphicFramePr>
            <a:graphicFrameLocks noChangeAspect="1"/>
          </p:cNvGraphicFramePr>
          <p:nvPr/>
        </p:nvGraphicFramePr>
        <p:xfrm>
          <a:off x="3051175" y="5721350"/>
          <a:ext cx="2285788" cy="75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" r:id="rId6" imgW="1193800" imgH="393700" progId="Equation.KSEE3">
                  <p:embed/>
                </p:oleObj>
              </mc:Choice>
              <mc:Fallback>
                <p:oleObj name="" r:id="rId6" imgW="1193800" imgH="3937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51175" y="5721350"/>
                        <a:ext cx="2285788" cy="756000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对象 6"/>
          <p:cNvGraphicFramePr>
            <a:graphicFrameLocks noChangeAspect="1"/>
          </p:cNvGraphicFramePr>
          <p:nvPr/>
        </p:nvGraphicFramePr>
        <p:xfrm>
          <a:off x="5971223" y="5721350"/>
          <a:ext cx="2310246" cy="75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" r:id="rId8" imgW="1206500" imgH="393700" progId="Equation.KSEE3">
                  <p:embed/>
                </p:oleObj>
              </mc:Choice>
              <mc:Fallback>
                <p:oleObj name="" r:id="rId8" imgW="1206500" imgH="3937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71223" y="5721350"/>
                        <a:ext cx="2310246" cy="756000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0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/>
          <p:cNvGrpSpPr/>
          <p:nvPr>
            <p:custDataLst>
              <p:tags r:id="rId1"/>
            </p:custDataLst>
          </p:nvPr>
        </p:nvGrpSpPr>
        <p:grpSpPr>
          <a:xfrm>
            <a:off x="170656" y="6247534"/>
            <a:ext cx="457200" cy="385762"/>
            <a:chOff x="11603831" y="190501"/>
            <a:chExt cx="457200" cy="385762"/>
          </a:xfrm>
        </p:grpSpPr>
        <p:sp>
          <p:nvSpPr>
            <p:cNvPr id="27" name="平行四边形 26"/>
            <p:cNvSpPr/>
            <p:nvPr userDrawn="1">
              <p:custDataLst>
                <p:tags r:id="rId2"/>
              </p:custDataLst>
            </p:nvPr>
          </p:nvSpPr>
          <p:spPr>
            <a:xfrm flipH="1">
              <a:off x="11603831" y="190501"/>
              <a:ext cx="409574" cy="385762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平行四边形 27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11830050" y="242887"/>
              <a:ext cx="230981" cy="200025"/>
            </a:xfrm>
            <a:prstGeom prst="parallelogram">
              <a:avLst>
                <a:gd name="adj" fmla="val 5457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>
            <p:custDataLst>
              <p:tags r:id="rId4"/>
            </p:custDataLst>
          </p:nvPr>
        </p:nvGrpSpPr>
        <p:grpSpPr>
          <a:xfrm>
            <a:off x="11580871" y="6216577"/>
            <a:ext cx="427058" cy="450056"/>
            <a:chOff x="146822" y="159544"/>
            <a:chExt cx="427058" cy="450056"/>
          </a:xfrm>
        </p:grpSpPr>
        <p:sp>
          <p:nvSpPr>
            <p:cNvPr id="30" name="平行四边形 29"/>
            <p:cNvSpPr/>
            <p:nvPr userDrawn="1">
              <p:custDataLst>
                <p:tags r:id="rId5"/>
              </p:custDataLst>
            </p:nvPr>
          </p:nvSpPr>
          <p:spPr>
            <a:xfrm flipH="1">
              <a:off x="146822" y="239744"/>
              <a:ext cx="381815" cy="369856"/>
            </a:xfrm>
            <a:prstGeom prst="parallelogram">
              <a:avLst>
                <a:gd name="adj" fmla="val 5264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平行四边形 30"/>
            <p:cNvSpPr/>
            <p:nvPr userDrawn="1">
              <p:custDataLst>
                <p:tags r:id="rId6"/>
              </p:custDataLst>
            </p:nvPr>
          </p:nvSpPr>
          <p:spPr>
            <a:xfrm flipH="1">
              <a:off x="202406" y="159544"/>
              <a:ext cx="371474" cy="346388"/>
            </a:xfrm>
            <a:prstGeom prst="parallelogram">
              <a:avLst>
                <a:gd name="adj" fmla="val 5457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" name="文本框 1"/>
          <p:cNvSpPr/>
          <p:nvPr/>
        </p:nvSpPr>
        <p:spPr>
          <a:xfrm>
            <a:off x="170815" y="758190"/>
            <a:ext cx="11603990" cy="112458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9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         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+mn-ea"/>
              </a:rPr>
              <a:t>我们按照上述方法抽取了一个容量为50的样本，其观测数据（单位：cm）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如下：</a:t>
            </a:r>
            <a:endParaRPr lang="zh-CN" altLang="en-US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1"/>
          <p:cNvSpPr/>
          <p:nvPr/>
        </p:nvSpPr>
        <p:spPr>
          <a:xfrm>
            <a:off x="275590" y="3850640"/>
            <a:ext cx="11514455" cy="267525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defRPr>
            </a:lvl9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        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通过计算，得出男生和女生身高的样本平均数分别为170.6，160.6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．</a:t>
            </a:r>
            <a:endParaRPr lang="zh-CN" altLang="en-US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根据男生、女生身高的样本平均数以及它们各自的人数，可以估计总体平均数为</a:t>
            </a:r>
            <a:endParaRPr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endParaRPr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        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即估计树人中学高一年级学生的平均身高在165.2cm左右</a:t>
            </a:r>
            <a:r>
              <a: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．</a:t>
            </a:r>
            <a:endParaRPr lang="zh-CN" altLang="en-US" sz="28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95910" y="1840865"/>
            <a:ext cx="11338560" cy="2009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30000"/>
              </a:lnSpc>
            </a:pPr>
            <a:r>
              <a:rPr lang="zh-CN" altLang="en-US" sz="2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男生 173.0 174.0 166.0 172.0170.0 165.0 165.0168.0 164.0 173.0 172.0 173.0 175.0 168.0 170.0 172.0 176.0 175.0 168.0 173.0 167.0 170.0 175.0 </a:t>
            </a:r>
            <a:endParaRPr lang="zh-CN" altLang="en-US" sz="24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  <a:p>
            <a:pPr fontAlgn="auto">
              <a:lnSpc>
                <a:spcPct val="130000"/>
              </a:lnSpc>
            </a:pPr>
            <a:r>
              <a:rPr lang="zh-CN" altLang="en-US" sz="2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女生 163.0 164.0 161.0 157.0 162.0 165.0 158.0 155.0 164.0 162.5 154.0 154.0 164.0 149.0 159.0 161.0170.0 171.0 155.0148.0 172.0 162.5 158.0 155.5 157.0 163.0 172.0</a:t>
            </a:r>
            <a:endParaRPr lang="zh-CN" altLang="en-US" sz="24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7413" name="对象 7"/>
          <p:cNvGraphicFramePr>
            <a:graphicFrameLocks noChangeAspect="1"/>
          </p:cNvGraphicFramePr>
          <p:nvPr/>
        </p:nvGraphicFramePr>
        <p:xfrm>
          <a:off x="3132455" y="5054600"/>
          <a:ext cx="4932045" cy="9137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" r:id="rId7" imgW="2005965" imgH="393700" progId="Equation.KSEE3">
                  <p:embed/>
                </p:oleObj>
              </mc:Choice>
              <mc:Fallback>
                <p:oleObj name="" r:id="rId7" imgW="2005965" imgH="3937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132455" y="5054600"/>
                        <a:ext cx="4932045" cy="9137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9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y*1"/>
  <p:tag name="KSO_WM_UNIT_INDEX" val="1"/>
  <p:tag name="KSO_WM_UNIT_LAYERLEVEL" val="1"/>
  <p:tag name="KSO_WM_UNIT_TYPE" val="y"/>
</p:tagLst>
</file>

<file path=ppt/tags/tag100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101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02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03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104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105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06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107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108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09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10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111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112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13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114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115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16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17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118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119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20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121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122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23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24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125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126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27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128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129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30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31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132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133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134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135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  <p:tag name="commondata" val="eyJoZGlkIjoiNWI1Y2I5ZjgyMDM0YWU1ODYyYzg0MzM2ZjhhMDIwOWUifQ==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8*i*1"/>
  <p:tag name="KSO_WM_UNIT_INDEX" val="1"/>
  <p:tag name="KSO_WM_UNIT_LAYERLEVEL" val="1"/>
  <p:tag name="KSO_WM_UNIT_TYPE" val="i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8*i*2"/>
  <p:tag name="KSO_WM_UNIT_INDEX" val="2"/>
  <p:tag name="KSO_WM_UNIT_LAYERLEVEL" val="1"/>
  <p:tag name="KSO_WM_UNIT_TYPE" val="i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8*i*3"/>
  <p:tag name="KSO_WM_UNIT_INDEX" val="3"/>
  <p:tag name="KSO_WM_UNIT_LAYERLEVEL" val="1"/>
  <p:tag name="KSO_WM_UNIT_TYPE" val="i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8*i*4"/>
  <p:tag name="KSO_WM_UNIT_INDEX" val="4"/>
  <p:tag name="KSO_WM_UNIT_LAYERLEVEL" val="1"/>
  <p:tag name="KSO_WM_UNIT_TYPE" val="i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8*i*5"/>
  <p:tag name="KSO_WM_UNIT_INDEX" val="5"/>
  <p:tag name="KSO_WM_UNIT_LAYERLEVEL" val="1"/>
  <p:tag name="KSO_WM_UNIT_TYPE" val="i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8*i*7"/>
  <p:tag name="KSO_WM_UNIT_INDEX" val="7"/>
  <p:tag name="KSO_WM_UNIT_LAYERLEVEL" val="1"/>
  <p:tag name="KSO_WM_UNIT_TYPE" val="i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4426"/>
  <p:tag name="KSO_WM_TEMPLATE_MASTER_THUMB_INDEX" val="12"/>
  <p:tag name="KSO_WM_TEMPLATE_MASTER_TYPE" val="1"/>
  <p:tag name="KSO_WM_TEMPLATE_SUBCATEGORY" val="0"/>
  <p:tag name="KSO_WM_TEMPLATE_THUMBS_INDEX" val="1、4、7、9、11、12、17、20、21、22、23、24、27、30、35、38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y*1"/>
  <p:tag name="KSO_WM_UNIT_INDEX" val="1"/>
  <p:tag name="KSO_WM_UNIT_LAYERLEVEL" val="1"/>
  <p:tag name="KSO_WM_UNIT_TYPE" val="y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8*i*1"/>
  <p:tag name="KSO_WM_UNIT_INDEX" val="1"/>
  <p:tag name="KSO_WM_UNIT_LAYERLEVEL" val="1"/>
  <p:tag name="KSO_WM_UNIT_TYPE" val="i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8*i*2"/>
  <p:tag name="KSO_WM_UNIT_INDEX" val="2"/>
  <p:tag name="KSO_WM_UNIT_LAYERLEVEL" val="1"/>
  <p:tag name="KSO_WM_UNIT_TYPE" val="i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8*i*3"/>
  <p:tag name="KSO_WM_UNIT_INDEX" val="3"/>
  <p:tag name="KSO_WM_UNIT_LAYERLEVEL" val="1"/>
  <p:tag name="KSO_WM_UNIT_TYPE" val="i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8*i*4"/>
  <p:tag name="KSO_WM_UNIT_INDEX" val="4"/>
  <p:tag name="KSO_WM_UNIT_LAYERLEVEL" val="1"/>
  <p:tag name="KSO_WM_UNIT_TYPE" val="i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8*i*5"/>
  <p:tag name="KSO_WM_UNIT_INDEX" val="5"/>
  <p:tag name="KSO_WM_UNIT_LAYERLEVEL" val="1"/>
  <p:tag name="KSO_WM_UNIT_TYPE" val="i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8*i*7"/>
  <p:tag name="KSO_WM_UNIT_INDEX" val="7"/>
  <p:tag name="KSO_WM_UNIT_LAYERLEVEL" val="1"/>
  <p:tag name="KSO_WM_UNIT_TYPE" val="i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4426"/>
  <p:tag name="KSO_WM_TEMPLATE_MASTER_THUMB_INDEX" val="12"/>
  <p:tag name="KSO_WM_TEMPLATE_MASTER_TYPE" val="1"/>
  <p:tag name="KSO_WM_TEMPLATE_SUBCATEGORY" val="0"/>
  <p:tag name="KSO_WM_TEMPLATE_THUMBS_INDEX" val="1、4、7、9、11、12、17、20、21、22、23、24、27、30、35、38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1*a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个人工作汇报"/>
  <p:tag name="KSO_WM_UNIT_TYPE" val="a"/>
  <p:tag name="KSO_WM_UNIT_VALUE" val="7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1*b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单击此处添加副标题"/>
  <p:tag name="KSO_WM_UNIT_TYPE" val="b"/>
  <p:tag name="KSO_WM_UNIT_VALUE" val="26"/>
</p:tagLst>
</file>

<file path=ppt/tags/tag62.xml><?xml version="1.0" encoding="utf-8"?>
<p:tagLst xmlns:p="http://schemas.openxmlformats.org/presentationml/2006/main">
  <p:tag name="KSO_WM_BEAUTIFY_FLAG" val="#wm#"/>
  <p:tag name="KSO_WM_SLIDE_ID" val="custom20204426_1"/>
  <p:tag name="KSO_WM_SLIDE_INDEX" val="1"/>
  <p:tag name="KSO_WM_SLIDE_ITEM_CNT" val="0"/>
  <p:tag name="KSO_WM_SLIDE_LAYOUT" val="a_b"/>
  <p:tag name="KSO_WM_SLIDE_LAYOUT_CNT" val="1_3"/>
  <p:tag name="KSO_WM_SLIDE_SUBTYPE" val="pureTxt"/>
  <p:tag name="KSO_WM_SLIDE_TYPE" val="title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HUMB_INDEX" val="12"/>
  <p:tag name="KSO_WM_TEMPLATE_MASTER_TYPE" val="1"/>
  <p:tag name="KSO_WM_TEMPLATE_SUBCATEGORY" val="0"/>
  <p:tag name="KSO_WM_TEMPLATE_THUMBS_INDEX" val="1、4、7、9、11、12、17、20、21、22、23、24、27、30、35、38"/>
</p:tagLst>
</file>

<file path=ppt/tags/tag63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64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65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66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67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68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69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70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71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72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73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74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75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76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77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78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79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80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81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82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83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84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85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86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87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88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89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90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91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92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93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1"/>
  <p:tag name="KSO_WM_UNIT_INDEX" val="1"/>
  <p:tag name="KSO_WM_UNIT_LAYERLEVEL" val="1"/>
  <p:tag name="KSO_WM_UNIT_TYPE" val="i"/>
  <p:tag name="KSO_WM_UNIT_USESOURCEFORMAT_APPLY" val="1"/>
</p:tagLst>
</file>

<file path=ppt/tags/tag94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2"/>
  <p:tag name="KSO_WM_UNIT_INDEX" val="2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95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3"/>
  <p:tag name="KSO_WM_UNIT_INDEX" val="3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96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HIGHLIGHT" val="0"/>
  <p:tag name="KSO_WM_UNIT_ID" val="custom20204426_26*i*4"/>
  <p:tag name="KSO_WM_UNIT_INDEX" val="4"/>
  <p:tag name="KSO_WM_UNIT_LAYERLEVEL" val="1"/>
  <p:tag name="KSO_WM_UNIT_TYPE" val="i"/>
  <p:tag name="KSO_WM_UNIT_USESOURCEFORMAT_APPLY" val="1"/>
</p:tagLst>
</file>

<file path=ppt/tags/tag97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5"/>
  <p:tag name="KSO_WM_UNIT_INDEX" val="5"/>
  <p:tag name="KSO_WM_UNIT_LAYERLEVEL" val="1"/>
  <p:tag name="KSO_WM_UNIT_TEXT_FILL_FORE_SCHEMECOLOR_INDEX" val="5"/>
  <p:tag name="KSO_WM_UNIT_TEXT_FILL_TYPE" val="1"/>
  <p:tag name="KSO_WM_UNIT_TYPE" val="i"/>
  <p:tag name="KSO_WM_UNIT_USESOURCEFORMAT_APPLY" val="1"/>
</p:tagLst>
</file>

<file path=ppt/tags/tag98.xml><?xml version="1.0" encoding="utf-8"?>
<p:tagLst xmlns:p="http://schemas.openxmlformats.org/presentationml/2006/main">
  <p:tag name="KSO_WM_BEAUTIFY_FLAG" val="#wm#"/>
  <p:tag name="KSO_WM_DIAGRAM_GROUP_CODE" val="l1-3"/>
  <p:tag name="KSO_WM_TAG_VERSION" val="1.0"/>
  <p:tag name="KSO_WM_TEMPLATE_CATEGORY" val="custom"/>
  <p:tag name="KSO_WM_TEMPLATE_INDEX" val="20204426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426_26*i*6"/>
  <p:tag name="KSO_WM_UNIT_INDEX" val="6"/>
  <p:tag name="KSO_WM_UNIT_LAYERLEVEL" val="1"/>
  <p:tag name="KSO_WM_UNIT_TEXT_FILL_FORE_SCHEMECOLOR_INDEX" val="2"/>
  <p:tag name="KSO_WM_UNIT_TEXT_FILL_TYPE" val="1"/>
  <p:tag name="KSO_WM_UNIT_TYPE" val="i"/>
  <p:tag name="KSO_WM_UNIT_USESOURCEFORMAT_APPLY" val="1"/>
</p:tagLst>
</file>

<file path=ppt/tags/tag99.xml><?xml version="1.0" encoding="utf-8"?>
<p:tagLst xmlns:p="http://schemas.openxmlformats.org/presentationml/2006/main">
  <p:tag name="KSO_WM_BEAUTIFY_FLAG" val="#wm#"/>
  <p:tag name="KSO_WM_DIAGRAM_GROUP_CODE" val="l1-3"/>
  <p:tag name="KSO_WM_SLIDE_COLORSCHEME_VERSION" val="3.2"/>
  <p:tag name="KSO_WM_SLIDE_DIAGTYPE" val="l"/>
  <p:tag name="KSO_WM_SLIDE_ID" val="custom20204426_26"/>
  <p:tag name="KSO_WM_SLIDE_INDEX" val="26"/>
  <p:tag name="KSO_WM_SLIDE_ITEM_CNT" val="3"/>
  <p:tag name="KSO_WM_SLIDE_LAYOUT" val="a_i_l"/>
  <p:tag name="KSO_WM_SLIDE_LAYOUT_CNT" val="1_1_1"/>
  <p:tag name="KSO_WM_SLIDE_POSITION" val="54.3*115.4"/>
  <p:tag name="KSO_WM_SLIDE_SIZE" val="851.397*345.2"/>
  <p:tag name="KSO_WM_SLIDE_SUBTYPE" val="diag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heme/theme1.xml><?xml version="1.0" encoding="utf-8"?>
<a:theme xmlns:a="http://schemas.openxmlformats.org/drawingml/2006/main" name="Office 主题​​">
  <a:themeElements>
    <a:clrScheme name="WPS主题色">
      <a:dk1>
        <a:srgbClr val="000000"/>
      </a:dk1>
      <a:lt1>
        <a:srgbClr val="FFFFFF"/>
      </a:lt1>
      <a:dk2>
        <a:srgbClr val="ECEEEF"/>
      </a:dk2>
      <a:lt2>
        <a:srgbClr val="FCFDFD"/>
      </a:lt2>
      <a:accent1>
        <a:srgbClr val="4F8FA6"/>
      </a:accent1>
      <a:accent2>
        <a:srgbClr val="488B7B"/>
      </a:accent2>
      <a:accent3>
        <a:srgbClr val="5E7F53"/>
      </a:accent3>
      <a:accent4>
        <a:srgbClr val="846D3F"/>
      </a:accent4>
      <a:accent5>
        <a:srgbClr val="A55A45"/>
      </a:accent5>
      <a:accent6>
        <a:srgbClr val="A64F62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​​">
  <a:themeElements>
    <a:clrScheme name="WPS主题色">
      <a:dk1>
        <a:srgbClr val="000000"/>
      </a:dk1>
      <a:lt1>
        <a:srgbClr val="FFFFFF"/>
      </a:lt1>
      <a:dk2>
        <a:srgbClr val="ECEEEF"/>
      </a:dk2>
      <a:lt2>
        <a:srgbClr val="FCFDFD"/>
      </a:lt2>
      <a:accent1>
        <a:srgbClr val="4F8FA6"/>
      </a:accent1>
      <a:accent2>
        <a:srgbClr val="488B7B"/>
      </a:accent2>
      <a:accent3>
        <a:srgbClr val="5E7F53"/>
      </a:accent3>
      <a:accent4>
        <a:srgbClr val="846D3F"/>
      </a:accent4>
      <a:accent5>
        <a:srgbClr val="A55A45"/>
      </a:accent5>
      <a:accent6>
        <a:srgbClr val="A64F62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3483</Words>
  <Application>WPS 演示</Application>
  <PresentationFormat/>
  <Paragraphs>111</Paragraphs>
  <Slides>19</Slides>
  <Notes>26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23</vt:i4>
      </vt:variant>
      <vt:variant>
        <vt:lpstr>幻灯片标题</vt:lpstr>
      </vt:variant>
      <vt:variant>
        <vt:i4>19</vt:i4>
      </vt:variant>
    </vt:vector>
  </HeadingPairs>
  <TitlesOfParts>
    <vt:vector size="56" baseType="lpstr">
      <vt:lpstr>Arial</vt:lpstr>
      <vt:lpstr>宋体</vt:lpstr>
      <vt:lpstr>Wingdings</vt:lpstr>
      <vt:lpstr>微软雅黑</vt:lpstr>
      <vt:lpstr>汉仪旗黑-85S</vt:lpstr>
      <vt:lpstr>Times New Roman</vt:lpstr>
      <vt:lpstr>黑体</vt:lpstr>
      <vt:lpstr>华文楷体</vt:lpstr>
      <vt:lpstr>Segoe UI</vt:lpstr>
      <vt:lpstr>Calibri</vt:lpstr>
      <vt:lpstr>楷体</vt:lpstr>
      <vt:lpstr>Arial Unicode MS</vt:lpstr>
      <vt:lpstr>Office 主题​​</vt:lpstr>
      <vt:lpstr>2_Office 主题​​</vt:lpstr>
      <vt:lpstr>Equation.DSMT4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Equation.DSMT4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第九章 统计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不离不弃</cp:lastModifiedBy>
  <cp:revision>2</cp:revision>
  <cp:lastPrinted>2021-06-03T21:50:00Z</cp:lastPrinted>
  <dcterms:created xsi:type="dcterms:W3CDTF">2021-06-03T21:50:00Z</dcterms:created>
  <dcterms:modified xsi:type="dcterms:W3CDTF">2024-02-14T03:14:32Z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7D8B246C39364018B2CF117784C56DF7_12</vt:lpwstr>
  </property>
  <property fmtid="{D5CDD505-2E9C-101B-9397-08002B2CF9AE}" pid="7" name="KSOProductBuildVer">
    <vt:lpwstr>2052-12.1.0.16120</vt:lpwstr>
  </property>
</Properties>
</file>