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3"/>
    <p:sldId id="283" r:id="rId4"/>
    <p:sldId id="274" r:id="rId5"/>
    <p:sldId id="277" r:id="rId6"/>
    <p:sldId id="279" r:id="rId7"/>
    <p:sldId id="284" r:id="rId8"/>
    <p:sldId id="285" r:id="rId9"/>
    <p:sldId id="286" r:id="rId10"/>
    <p:sldId id="287" r:id="rId11"/>
    <p:sldId id="288" r:id="rId12"/>
    <p:sldId id="292" r:id="rId13"/>
    <p:sldId id="291" r:id="rId14"/>
    <p:sldId id="293" r:id="rId15"/>
    <p:sldId id="300" r:id="rId16"/>
    <p:sldId id="290"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8F2"/>
    <a:srgbClr val="08188E"/>
    <a:srgbClr val="D9D9D9"/>
    <a:srgbClr val="A07800"/>
    <a:srgbClr val="23A084"/>
    <a:srgbClr val="031245"/>
    <a:srgbClr val="235D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9.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矩形 6"/>
          <p:cNvSpPr/>
          <p:nvPr userDrawn="1"/>
        </p:nvSpPr>
        <p:spPr>
          <a:xfrm>
            <a:off x="0" y="-34290"/>
            <a:ext cx="12191365" cy="68802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8" name="直接连接符 67"/>
          <p:cNvCxnSpPr/>
          <p:nvPr userDrawn="1"/>
        </p:nvCxnSpPr>
        <p:spPr>
          <a:xfrm flipH="1">
            <a:off x="87630" y="788035"/>
            <a:ext cx="12023090" cy="2159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a:grpSpLocks noChangeAspect="1"/>
          </p:cNvGrpSpPr>
          <p:nvPr userDrawn="1"/>
        </p:nvGrpSpPr>
        <p:grpSpPr>
          <a:xfrm rot="0">
            <a:off x="218440" y="108585"/>
            <a:ext cx="647700" cy="614680"/>
            <a:chOff x="4219575" y="3103563"/>
            <a:chExt cx="746125" cy="708025"/>
          </a:xfrm>
          <a:solidFill>
            <a:schemeClr val="accent6">
              <a:lumMod val="75000"/>
            </a:schemeClr>
          </a:solidFill>
        </p:grpSpPr>
        <p:sp>
          <p:nvSpPr>
            <p:cNvPr id="14" name="Freeform 356"/>
            <p:cNvSpPr/>
            <p:nvPr/>
          </p:nvSpPr>
          <p:spPr bwMode="auto">
            <a:xfrm>
              <a:off x="4276725" y="3703638"/>
              <a:ext cx="17463" cy="60325"/>
            </a:xfrm>
            <a:custGeom>
              <a:avLst/>
              <a:gdLst/>
              <a:ahLst/>
              <a:cxnLst>
                <a:cxn ang="0">
                  <a:pos x="24" y="4"/>
                </a:cxn>
                <a:cxn ang="0">
                  <a:pos x="24" y="4"/>
                </a:cxn>
                <a:cxn ang="0">
                  <a:pos x="22" y="18"/>
                </a:cxn>
                <a:cxn ang="0">
                  <a:pos x="20" y="31"/>
                </a:cxn>
                <a:cxn ang="0">
                  <a:pos x="12" y="57"/>
                </a:cxn>
                <a:cxn ang="0">
                  <a:pos x="7" y="69"/>
                </a:cxn>
                <a:cxn ang="0">
                  <a:pos x="4" y="83"/>
                </a:cxn>
                <a:cxn ang="0">
                  <a:pos x="1" y="95"/>
                </a:cxn>
                <a:cxn ang="0">
                  <a:pos x="0" y="109"/>
                </a:cxn>
                <a:cxn ang="0">
                  <a:pos x="0" y="109"/>
                </a:cxn>
                <a:cxn ang="0">
                  <a:pos x="0" y="111"/>
                </a:cxn>
                <a:cxn ang="0">
                  <a:pos x="1" y="113"/>
                </a:cxn>
                <a:cxn ang="0">
                  <a:pos x="3" y="114"/>
                </a:cxn>
                <a:cxn ang="0">
                  <a:pos x="4" y="114"/>
                </a:cxn>
                <a:cxn ang="0">
                  <a:pos x="6" y="114"/>
                </a:cxn>
                <a:cxn ang="0">
                  <a:pos x="7" y="113"/>
                </a:cxn>
                <a:cxn ang="0">
                  <a:pos x="9" y="111"/>
                </a:cxn>
                <a:cxn ang="0">
                  <a:pos x="10" y="109"/>
                </a:cxn>
                <a:cxn ang="0">
                  <a:pos x="10" y="109"/>
                </a:cxn>
                <a:cxn ang="0">
                  <a:pos x="11" y="95"/>
                </a:cxn>
                <a:cxn ang="0">
                  <a:pos x="14" y="83"/>
                </a:cxn>
                <a:cxn ang="0">
                  <a:pos x="17" y="69"/>
                </a:cxn>
                <a:cxn ang="0">
                  <a:pos x="21" y="57"/>
                </a:cxn>
                <a:cxn ang="0">
                  <a:pos x="29" y="31"/>
                </a:cxn>
                <a:cxn ang="0">
                  <a:pos x="32" y="18"/>
                </a:cxn>
                <a:cxn ang="0">
                  <a:pos x="33" y="4"/>
                </a:cxn>
                <a:cxn ang="0">
                  <a:pos x="33" y="4"/>
                </a:cxn>
                <a:cxn ang="0">
                  <a:pos x="33" y="2"/>
                </a:cxn>
                <a:cxn ang="0">
                  <a:pos x="32" y="1"/>
                </a:cxn>
                <a:cxn ang="0">
                  <a:pos x="30" y="0"/>
                </a:cxn>
                <a:cxn ang="0">
                  <a:pos x="28" y="0"/>
                </a:cxn>
                <a:cxn ang="0">
                  <a:pos x="27" y="0"/>
                </a:cxn>
                <a:cxn ang="0">
                  <a:pos x="25" y="1"/>
                </a:cxn>
                <a:cxn ang="0">
                  <a:pos x="24" y="2"/>
                </a:cxn>
                <a:cxn ang="0">
                  <a:pos x="24" y="4"/>
                </a:cxn>
                <a:cxn ang="0">
                  <a:pos x="24" y="4"/>
                </a:cxn>
              </a:cxnLst>
              <a:rect l="0" t="0" r="r" b="b"/>
              <a:pathLst>
                <a:path w="33" h="114">
                  <a:moveTo>
                    <a:pt x="24" y="4"/>
                  </a:moveTo>
                  <a:lnTo>
                    <a:pt x="24" y="4"/>
                  </a:lnTo>
                  <a:lnTo>
                    <a:pt x="22" y="18"/>
                  </a:lnTo>
                  <a:lnTo>
                    <a:pt x="20" y="31"/>
                  </a:lnTo>
                  <a:lnTo>
                    <a:pt x="12" y="57"/>
                  </a:lnTo>
                  <a:lnTo>
                    <a:pt x="7" y="69"/>
                  </a:lnTo>
                  <a:lnTo>
                    <a:pt x="4" y="83"/>
                  </a:lnTo>
                  <a:lnTo>
                    <a:pt x="1" y="95"/>
                  </a:lnTo>
                  <a:lnTo>
                    <a:pt x="0" y="109"/>
                  </a:lnTo>
                  <a:lnTo>
                    <a:pt x="0" y="109"/>
                  </a:lnTo>
                  <a:lnTo>
                    <a:pt x="0" y="111"/>
                  </a:lnTo>
                  <a:lnTo>
                    <a:pt x="1" y="113"/>
                  </a:lnTo>
                  <a:lnTo>
                    <a:pt x="3" y="114"/>
                  </a:lnTo>
                  <a:lnTo>
                    <a:pt x="4" y="114"/>
                  </a:lnTo>
                  <a:lnTo>
                    <a:pt x="6" y="114"/>
                  </a:lnTo>
                  <a:lnTo>
                    <a:pt x="7" y="113"/>
                  </a:lnTo>
                  <a:lnTo>
                    <a:pt x="9" y="111"/>
                  </a:lnTo>
                  <a:lnTo>
                    <a:pt x="10" y="109"/>
                  </a:lnTo>
                  <a:lnTo>
                    <a:pt x="10" y="109"/>
                  </a:lnTo>
                  <a:lnTo>
                    <a:pt x="11" y="95"/>
                  </a:lnTo>
                  <a:lnTo>
                    <a:pt x="14" y="83"/>
                  </a:lnTo>
                  <a:lnTo>
                    <a:pt x="17" y="69"/>
                  </a:lnTo>
                  <a:lnTo>
                    <a:pt x="21" y="57"/>
                  </a:lnTo>
                  <a:lnTo>
                    <a:pt x="29" y="31"/>
                  </a:lnTo>
                  <a:lnTo>
                    <a:pt x="32" y="18"/>
                  </a:lnTo>
                  <a:lnTo>
                    <a:pt x="33" y="4"/>
                  </a:lnTo>
                  <a:lnTo>
                    <a:pt x="33" y="4"/>
                  </a:lnTo>
                  <a:lnTo>
                    <a:pt x="33" y="2"/>
                  </a:lnTo>
                  <a:lnTo>
                    <a:pt x="32" y="1"/>
                  </a:lnTo>
                  <a:lnTo>
                    <a:pt x="30" y="0"/>
                  </a:lnTo>
                  <a:lnTo>
                    <a:pt x="28" y="0"/>
                  </a:lnTo>
                  <a:lnTo>
                    <a:pt x="27" y="0"/>
                  </a:lnTo>
                  <a:lnTo>
                    <a:pt x="25" y="1"/>
                  </a:lnTo>
                  <a:lnTo>
                    <a:pt x="24" y="2"/>
                  </a:lnTo>
                  <a:lnTo>
                    <a:pt x="24" y="4"/>
                  </a:lnTo>
                  <a:lnTo>
                    <a:pt x="24"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15" name="Freeform 357"/>
            <p:cNvSpPr/>
            <p:nvPr/>
          </p:nvSpPr>
          <p:spPr bwMode="auto">
            <a:xfrm>
              <a:off x="4314825" y="3724275"/>
              <a:ext cx="17463" cy="57150"/>
            </a:xfrm>
            <a:custGeom>
              <a:avLst/>
              <a:gdLst/>
              <a:ahLst/>
              <a:cxnLst>
                <a:cxn ang="0">
                  <a:pos x="23" y="4"/>
                </a:cxn>
                <a:cxn ang="0">
                  <a:pos x="23" y="4"/>
                </a:cxn>
                <a:cxn ang="0">
                  <a:pos x="18" y="17"/>
                </a:cxn>
                <a:cxn ang="0">
                  <a:pos x="14" y="29"/>
                </a:cxn>
                <a:cxn ang="0">
                  <a:pos x="9" y="43"/>
                </a:cxn>
                <a:cxn ang="0">
                  <a:pos x="4" y="55"/>
                </a:cxn>
                <a:cxn ang="0">
                  <a:pos x="4" y="55"/>
                </a:cxn>
                <a:cxn ang="0">
                  <a:pos x="2" y="68"/>
                </a:cxn>
                <a:cxn ang="0">
                  <a:pos x="1" y="80"/>
                </a:cxn>
                <a:cxn ang="0">
                  <a:pos x="0" y="105"/>
                </a:cxn>
                <a:cxn ang="0">
                  <a:pos x="0" y="105"/>
                </a:cxn>
                <a:cxn ang="0">
                  <a:pos x="0" y="106"/>
                </a:cxn>
                <a:cxn ang="0">
                  <a:pos x="1" y="108"/>
                </a:cxn>
                <a:cxn ang="0">
                  <a:pos x="2" y="109"/>
                </a:cxn>
                <a:cxn ang="0">
                  <a:pos x="4" y="109"/>
                </a:cxn>
                <a:cxn ang="0">
                  <a:pos x="6" y="109"/>
                </a:cxn>
                <a:cxn ang="0">
                  <a:pos x="7" y="108"/>
                </a:cxn>
                <a:cxn ang="0">
                  <a:pos x="8" y="106"/>
                </a:cxn>
                <a:cxn ang="0">
                  <a:pos x="9" y="105"/>
                </a:cxn>
                <a:cxn ang="0">
                  <a:pos x="9" y="105"/>
                </a:cxn>
                <a:cxn ang="0">
                  <a:pos x="9" y="93"/>
                </a:cxn>
                <a:cxn ang="0">
                  <a:pos x="11" y="83"/>
                </a:cxn>
                <a:cxn ang="0">
                  <a:pos x="13" y="62"/>
                </a:cxn>
                <a:cxn ang="0">
                  <a:pos x="13" y="62"/>
                </a:cxn>
                <a:cxn ang="0">
                  <a:pos x="14" y="55"/>
                </a:cxn>
                <a:cxn ang="0">
                  <a:pos x="16" y="48"/>
                </a:cxn>
                <a:cxn ang="0">
                  <a:pos x="21" y="33"/>
                </a:cxn>
                <a:cxn ang="0">
                  <a:pos x="27" y="20"/>
                </a:cxn>
                <a:cxn ang="0">
                  <a:pos x="33" y="6"/>
                </a:cxn>
                <a:cxn ang="0">
                  <a:pos x="33" y="6"/>
                </a:cxn>
                <a:cxn ang="0">
                  <a:pos x="33" y="4"/>
                </a:cxn>
                <a:cxn ang="0">
                  <a:pos x="32" y="3"/>
                </a:cxn>
                <a:cxn ang="0">
                  <a:pos x="31" y="1"/>
                </a:cxn>
                <a:cxn ang="0">
                  <a:pos x="28" y="0"/>
                </a:cxn>
                <a:cxn ang="0">
                  <a:pos x="27" y="0"/>
                </a:cxn>
                <a:cxn ang="0">
                  <a:pos x="25" y="0"/>
                </a:cxn>
                <a:cxn ang="0">
                  <a:pos x="24" y="1"/>
                </a:cxn>
                <a:cxn ang="0">
                  <a:pos x="23" y="4"/>
                </a:cxn>
                <a:cxn ang="0">
                  <a:pos x="23" y="4"/>
                </a:cxn>
              </a:cxnLst>
              <a:rect l="0" t="0" r="r" b="b"/>
              <a:pathLst>
                <a:path w="33" h="109">
                  <a:moveTo>
                    <a:pt x="23" y="4"/>
                  </a:moveTo>
                  <a:lnTo>
                    <a:pt x="23" y="4"/>
                  </a:lnTo>
                  <a:lnTo>
                    <a:pt x="18" y="17"/>
                  </a:lnTo>
                  <a:lnTo>
                    <a:pt x="14" y="29"/>
                  </a:lnTo>
                  <a:lnTo>
                    <a:pt x="9" y="43"/>
                  </a:lnTo>
                  <a:lnTo>
                    <a:pt x="4" y="55"/>
                  </a:lnTo>
                  <a:lnTo>
                    <a:pt x="4" y="55"/>
                  </a:lnTo>
                  <a:lnTo>
                    <a:pt x="2" y="68"/>
                  </a:lnTo>
                  <a:lnTo>
                    <a:pt x="1" y="80"/>
                  </a:lnTo>
                  <a:lnTo>
                    <a:pt x="0" y="105"/>
                  </a:lnTo>
                  <a:lnTo>
                    <a:pt x="0" y="105"/>
                  </a:lnTo>
                  <a:lnTo>
                    <a:pt x="0" y="106"/>
                  </a:lnTo>
                  <a:lnTo>
                    <a:pt x="1" y="108"/>
                  </a:lnTo>
                  <a:lnTo>
                    <a:pt x="2" y="109"/>
                  </a:lnTo>
                  <a:lnTo>
                    <a:pt x="4" y="109"/>
                  </a:lnTo>
                  <a:lnTo>
                    <a:pt x="6" y="109"/>
                  </a:lnTo>
                  <a:lnTo>
                    <a:pt x="7" y="108"/>
                  </a:lnTo>
                  <a:lnTo>
                    <a:pt x="8" y="106"/>
                  </a:lnTo>
                  <a:lnTo>
                    <a:pt x="9" y="105"/>
                  </a:lnTo>
                  <a:lnTo>
                    <a:pt x="9" y="105"/>
                  </a:lnTo>
                  <a:lnTo>
                    <a:pt x="9" y="93"/>
                  </a:lnTo>
                  <a:lnTo>
                    <a:pt x="11" y="83"/>
                  </a:lnTo>
                  <a:lnTo>
                    <a:pt x="13" y="62"/>
                  </a:lnTo>
                  <a:lnTo>
                    <a:pt x="13" y="62"/>
                  </a:lnTo>
                  <a:lnTo>
                    <a:pt x="14" y="55"/>
                  </a:lnTo>
                  <a:lnTo>
                    <a:pt x="16" y="48"/>
                  </a:lnTo>
                  <a:lnTo>
                    <a:pt x="21" y="33"/>
                  </a:lnTo>
                  <a:lnTo>
                    <a:pt x="27" y="20"/>
                  </a:lnTo>
                  <a:lnTo>
                    <a:pt x="33" y="6"/>
                  </a:lnTo>
                  <a:lnTo>
                    <a:pt x="33" y="6"/>
                  </a:lnTo>
                  <a:lnTo>
                    <a:pt x="33" y="4"/>
                  </a:lnTo>
                  <a:lnTo>
                    <a:pt x="32" y="3"/>
                  </a:lnTo>
                  <a:lnTo>
                    <a:pt x="31" y="1"/>
                  </a:lnTo>
                  <a:lnTo>
                    <a:pt x="28" y="0"/>
                  </a:lnTo>
                  <a:lnTo>
                    <a:pt x="27" y="0"/>
                  </a:lnTo>
                  <a:lnTo>
                    <a:pt x="25" y="0"/>
                  </a:lnTo>
                  <a:lnTo>
                    <a:pt x="24" y="1"/>
                  </a:lnTo>
                  <a:lnTo>
                    <a:pt x="23" y="4"/>
                  </a:lnTo>
                  <a:lnTo>
                    <a:pt x="23"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16" name="Freeform 358"/>
            <p:cNvSpPr/>
            <p:nvPr/>
          </p:nvSpPr>
          <p:spPr bwMode="auto">
            <a:xfrm>
              <a:off x="4352925" y="3725863"/>
              <a:ext cx="22225" cy="55563"/>
            </a:xfrm>
            <a:custGeom>
              <a:avLst/>
              <a:gdLst/>
              <a:ahLst/>
              <a:cxnLst>
                <a:cxn ang="0">
                  <a:pos x="33" y="5"/>
                </a:cxn>
                <a:cxn ang="0">
                  <a:pos x="33" y="5"/>
                </a:cxn>
                <a:cxn ang="0">
                  <a:pos x="32" y="11"/>
                </a:cxn>
                <a:cxn ang="0">
                  <a:pos x="30" y="17"/>
                </a:cxn>
                <a:cxn ang="0">
                  <a:pos x="25" y="30"/>
                </a:cxn>
                <a:cxn ang="0">
                  <a:pos x="18" y="41"/>
                </a:cxn>
                <a:cxn ang="0">
                  <a:pos x="13" y="52"/>
                </a:cxn>
                <a:cxn ang="0">
                  <a:pos x="13" y="52"/>
                </a:cxn>
                <a:cxn ang="0">
                  <a:pos x="9" y="64"/>
                </a:cxn>
                <a:cxn ang="0">
                  <a:pos x="5" y="75"/>
                </a:cxn>
                <a:cxn ang="0">
                  <a:pos x="0" y="98"/>
                </a:cxn>
                <a:cxn ang="0">
                  <a:pos x="0" y="98"/>
                </a:cxn>
                <a:cxn ang="0">
                  <a:pos x="0" y="100"/>
                </a:cxn>
                <a:cxn ang="0">
                  <a:pos x="0" y="102"/>
                </a:cxn>
                <a:cxn ang="0">
                  <a:pos x="1" y="103"/>
                </a:cxn>
                <a:cxn ang="0">
                  <a:pos x="3" y="104"/>
                </a:cxn>
                <a:cxn ang="0">
                  <a:pos x="5" y="104"/>
                </a:cxn>
                <a:cxn ang="0">
                  <a:pos x="6" y="104"/>
                </a:cxn>
                <a:cxn ang="0">
                  <a:pos x="8" y="103"/>
                </a:cxn>
                <a:cxn ang="0">
                  <a:pos x="8" y="101"/>
                </a:cxn>
                <a:cxn ang="0">
                  <a:pos x="8" y="101"/>
                </a:cxn>
                <a:cxn ang="0">
                  <a:pos x="16" y="72"/>
                </a:cxn>
                <a:cxn ang="0">
                  <a:pos x="21" y="58"/>
                </a:cxn>
                <a:cxn ang="0">
                  <a:pos x="27" y="45"/>
                </a:cxn>
                <a:cxn ang="0">
                  <a:pos x="27" y="45"/>
                </a:cxn>
                <a:cxn ang="0">
                  <a:pos x="36" y="25"/>
                </a:cxn>
                <a:cxn ang="0">
                  <a:pos x="40" y="15"/>
                </a:cxn>
                <a:cxn ang="0">
                  <a:pos x="42" y="5"/>
                </a:cxn>
                <a:cxn ang="0">
                  <a:pos x="42" y="5"/>
                </a:cxn>
                <a:cxn ang="0">
                  <a:pos x="42" y="3"/>
                </a:cxn>
                <a:cxn ang="0">
                  <a:pos x="41" y="1"/>
                </a:cxn>
                <a:cxn ang="0">
                  <a:pos x="39" y="1"/>
                </a:cxn>
                <a:cxn ang="0">
                  <a:pos x="38" y="0"/>
                </a:cxn>
                <a:cxn ang="0">
                  <a:pos x="34" y="1"/>
                </a:cxn>
                <a:cxn ang="0">
                  <a:pos x="33" y="3"/>
                </a:cxn>
                <a:cxn ang="0">
                  <a:pos x="33" y="5"/>
                </a:cxn>
                <a:cxn ang="0">
                  <a:pos x="33" y="5"/>
                </a:cxn>
              </a:cxnLst>
              <a:rect l="0" t="0" r="r" b="b"/>
              <a:pathLst>
                <a:path w="42" h="104">
                  <a:moveTo>
                    <a:pt x="33" y="5"/>
                  </a:moveTo>
                  <a:lnTo>
                    <a:pt x="33" y="5"/>
                  </a:lnTo>
                  <a:lnTo>
                    <a:pt x="32" y="11"/>
                  </a:lnTo>
                  <a:lnTo>
                    <a:pt x="30" y="17"/>
                  </a:lnTo>
                  <a:lnTo>
                    <a:pt x="25" y="30"/>
                  </a:lnTo>
                  <a:lnTo>
                    <a:pt x="18" y="41"/>
                  </a:lnTo>
                  <a:lnTo>
                    <a:pt x="13" y="52"/>
                  </a:lnTo>
                  <a:lnTo>
                    <a:pt x="13" y="52"/>
                  </a:lnTo>
                  <a:lnTo>
                    <a:pt x="9" y="64"/>
                  </a:lnTo>
                  <a:lnTo>
                    <a:pt x="5" y="75"/>
                  </a:lnTo>
                  <a:lnTo>
                    <a:pt x="0" y="98"/>
                  </a:lnTo>
                  <a:lnTo>
                    <a:pt x="0" y="98"/>
                  </a:lnTo>
                  <a:lnTo>
                    <a:pt x="0" y="100"/>
                  </a:lnTo>
                  <a:lnTo>
                    <a:pt x="0" y="102"/>
                  </a:lnTo>
                  <a:lnTo>
                    <a:pt x="1" y="103"/>
                  </a:lnTo>
                  <a:lnTo>
                    <a:pt x="3" y="104"/>
                  </a:lnTo>
                  <a:lnTo>
                    <a:pt x="5" y="104"/>
                  </a:lnTo>
                  <a:lnTo>
                    <a:pt x="6" y="104"/>
                  </a:lnTo>
                  <a:lnTo>
                    <a:pt x="8" y="103"/>
                  </a:lnTo>
                  <a:lnTo>
                    <a:pt x="8" y="101"/>
                  </a:lnTo>
                  <a:lnTo>
                    <a:pt x="8" y="101"/>
                  </a:lnTo>
                  <a:lnTo>
                    <a:pt x="16" y="72"/>
                  </a:lnTo>
                  <a:lnTo>
                    <a:pt x="21" y="58"/>
                  </a:lnTo>
                  <a:lnTo>
                    <a:pt x="27" y="45"/>
                  </a:lnTo>
                  <a:lnTo>
                    <a:pt x="27" y="45"/>
                  </a:lnTo>
                  <a:lnTo>
                    <a:pt x="36" y="25"/>
                  </a:lnTo>
                  <a:lnTo>
                    <a:pt x="40" y="15"/>
                  </a:lnTo>
                  <a:lnTo>
                    <a:pt x="42" y="5"/>
                  </a:lnTo>
                  <a:lnTo>
                    <a:pt x="42" y="5"/>
                  </a:lnTo>
                  <a:lnTo>
                    <a:pt x="42" y="3"/>
                  </a:lnTo>
                  <a:lnTo>
                    <a:pt x="41" y="1"/>
                  </a:lnTo>
                  <a:lnTo>
                    <a:pt x="39" y="1"/>
                  </a:lnTo>
                  <a:lnTo>
                    <a:pt x="38" y="0"/>
                  </a:lnTo>
                  <a:lnTo>
                    <a:pt x="34" y="1"/>
                  </a:lnTo>
                  <a:lnTo>
                    <a:pt x="33" y="3"/>
                  </a:lnTo>
                  <a:lnTo>
                    <a:pt x="33" y="5"/>
                  </a:lnTo>
                  <a:lnTo>
                    <a:pt x="33" y="5"/>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19" name="Freeform 359"/>
            <p:cNvSpPr/>
            <p:nvPr/>
          </p:nvSpPr>
          <p:spPr bwMode="auto">
            <a:xfrm>
              <a:off x="4387850" y="3729038"/>
              <a:ext cx="26988" cy="57150"/>
            </a:xfrm>
            <a:custGeom>
              <a:avLst/>
              <a:gdLst/>
              <a:ahLst/>
              <a:cxnLst>
                <a:cxn ang="0">
                  <a:pos x="42" y="4"/>
                </a:cxn>
                <a:cxn ang="0">
                  <a:pos x="42" y="4"/>
                </a:cxn>
                <a:cxn ang="0">
                  <a:pos x="41" y="10"/>
                </a:cxn>
                <a:cxn ang="0">
                  <a:pos x="40" y="15"/>
                </a:cxn>
                <a:cxn ang="0">
                  <a:pos x="35" y="26"/>
                </a:cxn>
                <a:cxn ang="0">
                  <a:pos x="24" y="44"/>
                </a:cxn>
                <a:cxn ang="0">
                  <a:pos x="24" y="44"/>
                </a:cxn>
                <a:cxn ang="0">
                  <a:pos x="22" y="49"/>
                </a:cxn>
                <a:cxn ang="0">
                  <a:pos x="20" y="56"/>
                </a:cxn>
                <a:cxn ang="0">
                  <a:pos x="16" y="67"/>
                </a:cxn>
                <a:cxn ang="0">
                  <a:pos x="16" y="67"/>
                </a:cxn>
                <a:cxn ang="0">
                  <a:pos x="9" y="84"/>
                </a:cxn>
                <a:cxn ang="0">
                  <a:pos x="0" y="101"/>
                </a:cxn>
                <a:cxn ang="0">
                  <a:pos x="0" y="101"/>
                </a:cxn>
                <a:cxn ang="0">
                  <a:pos x="0" y="103"/>
                </a:cxn>
                <a:cxn ang="0">
                  <a:pos x="0" y="105"/>
                </a:cxn>
                <a:cxn ang="0">
                  <a:pos x="1" y="107"/>
                </a:cxn>
                <a:cxn ang="0">
                  <a:pos x="2" y="108"/>
                </a:cxn>
                <a:cxn ang="0">
                  <a:pos x="4" y="108"/>
                </a:cxn>
                <a:cxn ang="0">
                  <a:pos x="6" y="108"/>
                </a:cxn>
                <a:cxn ang="0">
                  <a:pos x="7" y="108"/>
                </a:cxn>
                <a:cxn ang="0">
                  <a:pos x="8" y="106"/>
                </a:cxn>
                <a:cxn ang="0">
                  <a:pos x="8" y="106"/>
                </a:cxn>
                <a:cxn ang="0">
                  <a:pos x="22" y="77"/>
                </a:cxn>
                <a:cxn ang="0">
                  <a:pos x="22" y="77"/>
                </a:cxn>
                <a:cxn ang="0">
                  <a:pos x="25" y="70"/>
                </a:cxn>
                <a:cxn ang="0">
                  <a:pos x="28" y="62"/>
                </a:cxn>
                <a:cxn ang="0">
                  <a:pos x="31" y="53"/>
                </a:cxn>
                <a:cxn ang="0">
                  <a:pos x="34" y="46"/>
                </a:cxn>
                <a:cxn ang="0">
                  <a:pos x="34" y="46"/>
                </a:cxn>
                <a:cxn ang="0">
                  <a:pos x="45" y="26"/>
                </a:cxn>
                <a:cxn ang="0">
                  <a:pos x="49" y="15"/>
                </a:cxn>
                <a:cxn ang="0">
                  <a:pos x="51" y="10"/>
                </a:cxn>
                <a:cxn ang="0">
                  <a:pos x="52" y="4"/>
                </a:cxn>
                <a:cxn ang="0">
                  <a:pos x="52" y="4"/>
                </a:cxn>
                <a:cxn ang="0">
                  <a:pos x="52" y="2"/>
                </a:cxn>
                <a:cxn ang="0">
                  <a:pos x="51" y="1"/>
                </a:cxn>
                <a:cxn ang="0">
                  <a:pos x="49" y="0"/>
                </a:cxn>
                <a:cxn ang="0">
                  <a:pos x="47" y="0"/>
                </a:cxn>
                <a:cxn ang="0">
                  <a:pos x="44" y="1"/>
                </a:cxn>
                <a:cxn ang="0">
                  <a:pos x="43" y="2"/>
                </a:cxn>
                <a:cxn ang="0">
                  <a:pos x="42" y="4"/>
                </a:cxn>
                <a:cxn ang="0">
                  <a:pos x="42" y="4"/>
                </a:cxn>
              </a:cxnLst>
              <a:rect l="0" t="0" r="r" b="b"/>
              <a:pathLst>
                <a:path w="52" h="108">
                  <a:moveTo>
                    <a:pt x="42" y="4"/>
                  </a:moveTo>
                  <a:lnTo>
                    <a:pt x="42" y="4"/>
                  </a:lnTo>
                  <a:lnTo>
                    <a:pt x="41" y="10"/>
                  </a:lnTo>
                  <a:lnTo>
                    <a:pt x="40" y="15"/>
                  </a:lnTo>
                  <a:lnTo>
                    <a:pt x="35" y="26"/>
                  </a:lnTo>
                  <a:lnTo>
                    <a:pt x="24" y="44"/>
                  </a:lnTo>
                  <a:lnTo>
                    <a:pt x="24" y="44"/>
                  </a:lnTo>
                  <a:lnTo>
                    <a:pt x="22" y="49"/>
                  </a:lnTo>
                  <a:lnTo>
                    <a:pt x="20" y="56"/>
                  </a:lnTo>
                  <a:lnTo>
                    <a:pt x="16" y="67"/>
                  </a:lnTo>
                  <a:lnTo>
                    <a:pt x="16" y="67"/>
                  </a:lnTo>
                  <a:lnTo>
                    <a:pt x="9" y="84"/>
                  </a:lnTo>
                  <a:lnTo>
                    <a:pt x="0" y="101"/>
                  </a:lnTo>
                  <a:lnTo>
                    <a:pt x="0" y="101"/>
                  </a:lnTo>
                  <a:lnTo>
                    <a:pt x="0" y="103"/>
                  </a:lnTo>
                  <a:lnTo>
                    <a:pt x="0" y="105"/>
                  </a:lnTo>
                  <a:lnTo>
                    <a:pt x="1" y="107"/>
                  </a:lnTo>
                  <a:lnTo>
                    <a:pt x="2" y="108"/>
                  </a:lnTo>
                  <a:lnTo>
                    <a:pt x="4" y="108"/>
                  </a:lnTo>
                  <a:lnTo>
                    <a:pt x="6" y="108"/>
                  </a:lnTo>
                  <a:lnTo>
                    <a:pt x="7" y="108"/>
                  </a:lnTo>
                  <a:lnTo>
                    <a:pt x="8" y="106"/>
                  </a:lnTo>
                  <a:lnTo>
                    <a:pt x="8" y="106"/>
                  </a:lnTo>
                  <a:lnTo>
                    <a:pt x="22" y="77"/>
                  </a:lnTo>
                  <a:lnTo>
                    <a:pt x="22" y="77"/>
                  </a:lnTo>
                  <a:lnTo>
                    <a:pt x="25" y="70"/>
                  </a:lnTo>
                  <a:lnTo>
                    <a:pt x="28" y="62"/>
                  </a:lnTo>
                  <a:lnTo>
                    <a:pt x="31" y="53"/>
                  </a:lnTo>
                  <a:lnTo>
                    <a:pt x="34" y="46"/>
                  </a:lnTo>
                  <a:lnTo>
                    <a:pt x="34" y="46"/>
                  </a:lnTo>
                  <a:lnTo>
                    <a:pt x="45" y="26"/>
                  </a:lnTo>
                  <a:lnTo>
                    <a:pt x="49" y="15"/>
                  </a:lnTo>
                  <a:lnTo>
                    <a:pt x="51" y="10"/>
                  </a:lnTo>
                  <a:lnTo>
                    <a:pt x="52" y="4"/>
                  </a:lnTo>
                  <a:lnTo>
                    <a:pt x="52" y="4"/>
                  </a:lnTo>
                  <a:lnTo>
                    <a:pt x="52" y="2"/>
                  </a:lnTo>
                  <a:lnTo>
                    <a:pt x="51" y="1"/>
                  </a:lnTo>
                  <a:lnTo>
                    <a:pt x="49" y="0"/>
                  </a:lnTo>
                  <a:lnTo>
                    <a:pt x="47" y="0"/>
                  </a:lnTo>
                  <a:lnTo>
                    <a:pt x="44" y="1"/>
                  </a:lnTo>
                  <a:lnTo>
                    <a:pt x="43" y="2"/>
                  </a:lnTo>
                  <a:lnTo>
                    <a:pt x="42" y="4"/>
                  </a:lnTo>
                  <a:lnTo>
                    <a:pt x="42"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0" name="Freeform 360"/>
            <p:cNvSpPr/>
            <p:nvPr/>
          </p:nvSpPr>
          <p:spPr bwMode="auto">
            <a:xfrm>
              <a:off x="4438650" y="3730625"/>
              <a:ext cx="23813" cy="55563"/>
            </a:xfrm>
            <a:custGeom>
              <a:avLst/>
              <a:gdLst/>
              <a:ahLst/>
              <a:cxnLst>
                <a:cxn ang="0">
                  <a:pos x="37" y="5"/>
                </a:cxn>
                <a:cxn ang="0">
                  <a:pos x="37" y="5"/>
                </a:cxn>
                <a:cxn ang="0">
                  <a:pos x="35" y="17"/>
                </a:cxn>
                <a:cxn ang="0">
                  <a:pos x="32" y="29"/>
                </a:cxn>
                <a:cxn ang="0">
                  <a:pos x="27" y="41"/>
                </a:cxn>
                <a:cxn ang="0">
                  <a:pos x="21" y="53"/>
                </a:cxn>
                <a:cxn ang="0">
                  <a:pos x="8" y="75"/>
                </a:cxn>
                <a:cxn ang="0">
                  <a:pos x="3" y="87"/>
                </a:cxn>
                <a:cxn ang="0">
                  <a:pos x="0" y="99"/>
                </a:cxn>
                <a:cxn ang="0">
                  <a:pos x="0" y="99"/>
                </a:cxn>
                <a:cxn ang="0">
                  <a:pos x="0" y="100"/>
                </a:cxn>
                <a:cxn ang="0">
                  <a:pos x="0" y="102"/>
                </a:cxn>
                <a:cxn ang="0">
                  <a:pos x="2" y="103"/>
                </a:cxn>
                <a:cxn ang="0">
                  <a:pos x="3" y="104"/>
                </a:cxn>
                <a:cxn ang="0">
                  <a:pos x="5" y="104"/>
                </a:cxn>
                <a:cxn ang="0">
                  <a:pos x="6" y="104"/>
                </a:cxn>
                <a:cxn ang="0">
                  <a:pos x="8" y="103"/>
                </a:cxn>
                <a:cxn ang="0">
                  <a:pos x="9" y="101"/>
                </a:cxn>
                <a:cxn ang="0">
                  <a:pos x="9" y="101"/>
                </a:cxn>
                <a:cxn ang="0">
                  <a:pos x="12" y="89"/>
                </a:cxn>
                <a:cxn ang="0">
                  <a:pos x="17" y="76"/>
                </a:cxn>
                <a:cxn ang="0">
                  <a:pos x="30" y="54"/>
                </a:cxn>
                <a:cxn ang="0">
                  <a:pos x="36" y="42"/>
                </a:cxn>
                <a:cxn ang="0">
                  <a:pos x="41" y="30"/>
                </a:cxn>
                <a:cxn ang="0">
                  <a:pos x="45" y="17"/>
                </a:cxn>
                <a:cxn ang="0">
                  <a:pos x="46" y="5"/>
                </a:cxn>
                <a:cxn ang="0">
                  <a:pos x="46" y="5"/>
                </a:cxn>
                <a:cxn ang="0">
                  <a:pos x="46" y="3"/>
                </a:cxn>
                <a:cxn ang="0">
                  <a:pos x="45" y="2"/>
                </a:cxn>
                <a:cxn ang="0">
                  <a:pos x="44" y="1"/>
                </a:cxn>
                <a:cxn ang="0">
                  <a:pos x="42" y="0"/>
                </a:cxn>
                <a:cxn ang="0">
                  <a:pos x="40" y="1"/>
                </a:cxn>
                <a:cxn ang="0">
                  <a:pos x="39" y="2"/>
                </a:cxn>
                <a:cxn ang="0">
                  <a:pos x="38" y="3"/>
                </a:cxn>
                <a:cxn ang="0">
                  <a:pos x="37" y="5"/>
                </a:cxn>
                <a:cxn ang="0">
                  <a:pos x="37" y="5"/>
                </a:cxn>
              </a:cxnLst>
              <a:rect l="0" t="0" r="r" b="b"/>
              <a:pathLst>
                <a:path w="46" h="104">
                  <a:moveTo>
                    <a:pt x="37" y="5"/>
                  </a:moveTo>
                  <a:lnTo>
                    <a:pt x="37" y="5"/>
                  </a:lnTo>
                  <a:lnTo>
                    <a:pt x="35" y="17"/>
                  </a:lnTo>
                  <a:lnTo>
                    <a:pt x="32" y="29"/>
                  </a:lnTo>
                  <a:lnTo>
                    <a:pt x="27" y="41"/>
                  </a:lnTo>
                  <a:lnTo>
                    <a:pt x="21" y="53"/>
                  </a:lnTo>
                  <a:lnTo>
                    <a:pt x="8" y="75"/>
                  </a:lnTo>
                  <a:lnTo>
                    <a:pt x="3" y="87"/>
                  </a:lnTo>
                  <a:lnTo>
                    <a:pt x="0" y="99"/>
                  </a:lnTo>
                  <a:lnTo>
                    <a:pt x="0" y="99"/>
                  </a:lnTo>
                  <a:lnTo>
                    <a:pt x="0" y="100"/>
                  </a:lnTo>
                  <a:lnTo>
                    <a:pt x="0" y="102"/>
                  </a:lnTo>
                  <a:lnTo>
                    <a:pt x="2" y="103"/>
                  </a:lnTo>
                  <a:lnTo>
                    <a:pt x="3" y="104"/>
                  </a:lnTo>
                  <a:lnTo>
                    <a:pt x="5" y="104"/>
                  </a:lnTo>
                  <a:lnTo>
                    <a:pt x="6" y="104"/>
                  </a:lnTo>
                  <a:lnTo>
                    <a:pt x="8" y="103"/>
                  </a:lnTo>
                  <a:lnTo>
                    <a:pt x="9" y="101"/>
                  </a:lnTo>
                  <a:lnTo>
                    <a:pt x="9" y="101"/>
                  </a:lnTo>
                  <a:lnTo>
                    <a:pt x="12" y="89"/>
                  </a:lnTo>
                  <a:lnTo>
                    <a:pt x="17" y="76"/>
                  </a:lnTo>
                  <a:lnTo>
                    <a:pt x="30" y="54"/>
                  </a:lnTo>
                  <a:lnTo>
                    <a:pt x="36" y="42"/>
                  </a:lnTo>
                  <a:lnTo>
                    <a:pt x="41" y="30"/>
                  </a:lnTo>
                  <a:lnTo>
                    <a:pt x="45" y="17"/>
                  </a:lnTo>
                  <a:lnTo>
                    <a:pt x="46" y="5"/>
                  </a:lnTo>
                  <a:lnTo>
                    <a:pt x="46" y="5"/>
                  </a:lnTo>
                  <a:lnTo>
                    <a:pt x="46" y="3"/>
                  </a:lnTo>
                  <a:lnTo>
                    <a:pt x="45" y="2"/>
                  </a:lnTo>
                  <a:lnTo>
                    <a:pt x="44" y="1"/>
                  </a:lnTo>
                  <a:lnTo>
                    <a:pt x="42" y="0"/>
                  </a:lnTo>
                  <a:lnTo>
                    <a:pt x="40" y="1"/>
                  </a:lnTo>
                  <a:lnTo>
                    <a:pt x="39" y="2"/>
                  </a:lnTo>
                  <a:lnTo>
                    <a:pt x="38" y="3"/>
                  </a:lnTo>
                  <a:lnTo>
                    <a:pt x="37" y="5"/>
                  </a:lnTo>
                  <a:lnTo>
                    <a:pt x="37" y="5"/>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1" name="Freeform 361"/>
            <p:cNvSpPr/>
            <p:nvPr/>
          </p:nvSpPr>
          <p:spPr bwMode="auto">
            <a:xfrm>
              <a:off x="4478338" y="3732213"/>
              <a:ext cx="25400" cy="52388"/>
            </a:xfrm>
            <a:custGeom>
              <a:avLst/>
              <a:gdLst/>
              <a:ahLst/>
              <a:cxnLst>
                <a:cxn ang="0">
                  <a:pos x="39" y="3"/>
                </a:cxn>
                <a:cxn ang="0">
                  <a:pos x="39" y="3"/>
                </a:cxn>
                <a:cxn ang="0">
                  <a:pos x="34" y="14"/>
                </a:cxn>
                <a:cxn ang="0">
                  <a:pos x="29" y="26"/>
                </a:cxn>
                <a:cxn ang="0">
                  <a:pos x="18" y="47"/>
                </a:cxn>
                <a:cxn ang="0">
                  <a:pos x="13" y="58"/>
                </a:cxn>
                <a:cxn ang="0">
                  <a:pos x="8" y="69"/>
                </a:cxn>
                <a:cxn ang="0">
                  <a:pos x="3" y="80"/>
                </a:cxn>
                <a:cxn ang="0">
                  <a:pos x="0" y="93"/>
                </a:cxn>
                <a:cxn ang="0">
                  <a:pos x="0" y="93"/>
                </a:cxn>
                <a:cxn ang="0">
                  <a:pos x="0" y="95"/>
                </a:cxn>
                <a:cxn ang="0">
                  <a:pos x="1" y="97"/>
                </a:cxn>
                <a:cxn ang="0">
                  <a:pos x="4" y="98"/>
                </a:cxn>
                <a:cxn ang="0">
                  <a:pos x="6" y="99"/>
                </a:cxn>
                <a:cxn ang="0">
                  <a:pos x="8" y="98"/>
                </a:cxn>
                <a:cxn ang="0">
                  <a:pos x="9" y="97"/>
                </a:cxn>
                <a:cxn ang="0">
                  <a:pos x="10" y="95"/>
                </a:cxn>
                <a:cxn ang="0">
                  <a:pos x="10" y="95"/>
                </a:cxn>
                <a:cxn ang="0">
                  <a:pos x="13" y="84"/>
                </a:cxn>
                <a:cxn ang="0">
                  <a:pos x="17" y="72"/>
                </a:cxn>
                <a:cxn ang="0">
                  <a:pos x="22" y="61"/>
                </a:cxn>
                <a:cxn ang="0">
                  <a:pos x="27" y="49"/>
                </a:cxn>
                <a:cxn ang="0">
                  <a:pos x="39" y="28"/>
                </a:cxn>
                <a:cxn ang="0">
                  <a:pos x="44" y="16"/>
                </a:cxn>
                <a:cxn ang="0">
                  <a:pos x="48" y="5"/>
                </a:cxn>
                <a:cxn ang="0">
                  <a:pos x="48" y="5"/>
                </a:cxn>
                <a:cxn ang="0">
                  <a:pos x="48" y="3"/>
                </a:cxn>
                <a:cxn ang="0">
                  <a:pos x="47" y="2"/>
                </a:cxn>
                <a:cxn ang="0">
                  <a:pos x="46" y="0"/>
                </a:cxn>
                <a:cxn ang="0">
                  <a:pos x="45" y="0"/>
                </a:cxn>
                <a:cxn ang="0">
                  <a:pos x="43" y="0"/>
                </a:cxn>
                <a:cxn ang="0">
                  <a:pos x="41" y="0"/>
                </a:cxn>
                <a:cxn ang="0">
                  <a:pos x="40" y="1"/>
                </a:cxn>
                <a:cxn ang="0">
                  <a:pos x="39" y="3"/>
                </a:cxn>
                <a:cxn ang="0">
                  <a:pos x="39" y="3"/>
                </a:cxn>
              </a:cxnLst>
              <a:rect l="0" t="0" r="r" b="b"/>
              <a:pathLst>
                <a:path w="48" h="99">
                  <a:moveTo>
                    <a:pt x="39" y="3"/>
                  </a:moveTo>
                  <a:lnTo>
                    <a:pt x="39" y="3"/>
                  </a:lnTo>
                  <a:lnTo>
                    <a:pt x="34" y="14"/>
                  </a:lnTo>
                  <a:lnTo>
                    <a:pt x="29" y="26"/>
                  </a:lnTo>
                  <a:lnTo>
                    <a:pt x="18" y="47"/>
                  </a:lnTo>
                  <a:lnTo>
                    <a:pt x="13" y="58"/>
                  </a:lnTo>
                  <a:lnTo>
                    <a:pt x="8" y="69"/>
                  </a:lnTo>
                  <a:lnTo>
                    <a:pt x="3" y="80"/>
                  </a:lnTo>
                  <a:lnTo>
                    <a:pt x="0" y="93"/>
                  </a:lnTo>
                  <a:lnTo>
                    <a:pt x="0" y="93"/>
                  </a:lnTo>
                  <a:lnTo>
                    <a:pt x="0" y="95"/>
                  </a:lnTo>
                  <a:lnTo>
                    <a:pt x="1" y="97"/>
                  </a:lnTo>
                  <a:lnTo>
                    <a:pt x="4" y="98"/>
                  </a:lnTo>
                  <a:lnTo>
                    <a:pt x="6" y="99"/>
                  </a:lnTo>
                  <a:lnTo>
                    <a:pt x="8" y="98"/>
                  </a:lnTo>
                  <a:lnTo>
                    <a:pt x="9" y="97"/>
                  </a:lnTo>
                  <a:lnTo>
                    <a:pt x="10" y="95"/>
                  </a:lnTo>
                  <a:lnTo>
                    <a:pt x="10" y="95"/>
                  </a:lnTo>
                  <a:lnTo>
                    <a:pt x="13" y="84"/>
                  </a:lnTo>
                  <a:lnTo>
                    <a:pt x="17" y="72"/>
                  </a:lnTo>
                  <a:lnTo>
                    <a:pt x="22" y="61"/>
                  </a:lnTo>
                  <a:lnTo>
                    <a:pt x="27" y="49"/>
                  </a:lnTo>
                  <a:lnTo>
                    <a:pt x="39" y="28"/>
                  </a:lnTo>
                  <a:lnTo>
                    <a:pt x="44" y="16"/>
                  </a:lnTo>
                  <a:lnTo>
                    <a:pt x="48" y="5"/>
                  </a:lnTo>
                  <a:lnTo>
                    <a:pt x="48" y="5"/>
                  </a:lnTo>
                  <a:lnTo>
                    <a:pt x="48" y="3"/>
                  </a:lnTo>
                  <a:lnTo>
                    <a:pt x="47" y="2"/>
                  </a:lnTo>
                  <a:lnTo>
                    <a:pt x="46" y="0"/>
                  </a:lnTo>
                  <a:lnTo>
                    <a:pt x="45" y="0"/>
                  </a:lnTo>
                  <a:lnTo>
                    <a:pt x="43"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2" name="Freeform 362"/>
            <p:cNvSpPr/>
            <p:nvPr/>
          </p:nvSpPr>
          <p:spPr bwMode="auto">
            <a:xfrm>
              <a:off x="4508500" y="3738563"/>
              <a:ext cx="19050" cy="55563"/>
            </a:xfrm>
            <a:custGeom>
              <a:avLst/>
              <a:gdLst/>
              <a:ahLst/>
              <a:cxnLst>
                <a:cxn ang="0">
                  <a:pos x="29" y="5"/>
                </a:cxn>
                <a:cxn ang="0">
                  <a:pos x="29" y="5"/>
                </a:cxn>
                <a:cxn ang="0">
                  <a:pos x="27" y="17"/>
                </a:cxn>
                <a:cxn ang="0">
                  <a:pos x="24" y="29"/>
                </a:cxn>
                <a:cxn ang="0">
                  <a:pos x="15" y="51"/>
                </a:cxn>
                <a:cxn ang="0">
                  <a:pos x="15" y="51"/>
                </a:cxn>
                <a:cxn ang="0">
                  <a:pos x="14" y="56"/>
                </a:cxn>
                <a:cxn ang="0">
                  <a:pos x="13" y="61"/>
                </a:cxn>
                <a:cxn ang="0">
                  <a:pos x="12" y="73"/>
                </a:cxn>
                <a:cxn ang="0">
                  <a:pos x="12" y="73"/>
                </a:cxn>
                <a:cxn ang="0">
                  <a:pos x="9" y="79"/>
                </a:cxn>
                <a:cxn ang="0">
                  <a:pos x="7" y="85"/>
                </a:cxn>
                <a:cxn ang="0">
                  <a:pos x="1" y="97"/>
                </a:cxn>
                <a:cxn ang="0">
                  <a:pos x="1" y="97"/>
                </a:cxn>
                <a:cxn ang="0">
                  <a:pos x="0" y="99"/>
                </a:cxn>
                <a:cxn ang="0">
                  <a:pos x="0" y="102"/>
                </a:cxn>
                <a:cxn ang="0">
                  <a:pos x="1" y="103"/>
                </a:cxn>
                <a:cxn ang="0">
                  <a:pos x="2" y="104"/>
                </a:cxn>
                <a:cxn ang="0">
                  <a:pos x="4" y="105"/>
                </a:cxn>
                <a:cxn ang="0">
                  <a:pos x="6" y="105"/>
                </a:cxn>
                <a:cxn ang="0">
                  <a:pos x="7" y="104"/>
                </a:cxn>
                <a:cxn ang="0">
                  <a:pos x="9" y="103"/>
                </a:cxn>
                <a:cxn ang="0">
                  <a:pos x="9" y="103"/>
                </a:cxn>
                <a:cxn ang="0">
                  <a:pos x="15" y="92"/>
                </a:cxn>
                <a:cxn ang="0">
                  <a:pos x="19" y="81"/>
                </a:cxn>
                <a:cxn ang="0">
                  <a:pos x="22" y="70"/>
                </a:cxn>
                <a:cxn ang="0">
                  <a:pos x="24" y="57"/>
                </a:cxn>
                <a:cxn ang="0">
                  <a:pos x="24" y="57"/>
                </a:cxn>
                <a:cxn ang="0">
                  <a:pos x="25" y="51"/>
                </a:cxn>
                <a:cxn ang="0">
                  <a:pos x="27" y="45"/>
                </a:cxn>
                <a:cxn ang="0">
                  <a:pos x="31" y="31"/>
                </a:cxn>
                <a:cxn ang="0">
                  <a:pos x="35" y="19"/>
                </a:cxn>
                <a:cxn ang="0">
                  <a:pos x="37" y="12"/>
                </a:cxn>
                <a:cxn ang="0">
                  <a:pos x="38" y="5"/>
                </a:cxn>
                <a:cxn ang="0">
                  <a:pos x="38" y="5"/>
                </a:cxn>
                <a:cxn ang="0">
                  <a:pos x="37" y="3"/>
                </a:cxn>
                <a:cxn ang="0">
                  <a:pos x="37" y="1"/>
                </a:cxn>
                <a:cxn ang="0">
                  <a:pos x="35" y="1"/>
                </a:cxn>
                <a:cxn ang="0">
                  <a:pos x="33" y="0"/>
                </a:cxn>
                <a:cxn ang="0">
                  <a:pos x="32" y="1"/>
                </a:cxn>
                <a:cxn ang="0">
                  <a:pos x="30" y="1"/>
                </a:cxn>
                <a:cxn ang="0">
                  <a:pos x="29" y="3"/>
                </a:cxn>
                <a:cxn ang="0">
                  <a:pos x="29" y="5"/>
                </a:cxn>
                <a:cxn ang="0">
                  <a:pos x="29" y="5"/>
                </a:cxn>
              </a:cxnLst>
              <a:rect l="0" t="0" r="r" b="b"/>
              <a:pathLst>
                <a:path w="38" h="105">
                  <a:moveTo>
                    <a:pt x="29" y="5"/>
                  </a:moveTo>
                  <a:lnTo>
                    <a:pt x="29" y="5"/>
                  </a:lnTo>
                  <a:lnTo>
                    <a:pt x="27" y="17"/>
                  </a:lnTo>
                  <a:lnTo>
                    <a:pt x="24" y="29"/>
                  </a:lnTo>
                  <a:lnTo>
                    <a:pt x="15" y="51"/>
                  </a:lnTo>
                  <a:lnTo>
                    <a:pt x="15" y="51"/>
                  </a:lnTo>
                  <a:lnTo>
                    <a:pt x="14" y="56"/>
                  </a:lnTo>
                  <a:lnTo>
                    <a:pt x="13" y="61"/>
                  </a:lnTo>
                  <a:lnTo>
                    <a:pt x="12" y="73"/>
                  </a:lnTo>
                  <a:lnTo>
                    <a:pt x="12" y="73"/>
                  </a:lnTo>
                  <a:lnTo>
                    <a:pt x="9" y="79"/>
                  </a:lnTo>
                  <a:lnTo>
                    <a:pt x="7" y="85"/>
                  </a:lnTo>
                  <a:lnTo>
                    <a:pt x="1" y="97"/>
                  </a:lnTo>
                  <a:lnTo>
                    <a:pt x="1" y="97"/>
                  </a:lnTo>
                  <a:lnTo>
                    <a:pt x="0" y="99"/>
                  </a:lnTo>
                  <a:lnTo>
                    <a:pt x="0" y="102"/>
                  </a:lnTo>
                  <a:lnTo>
                    <a:pt x="1" y="103"/>
                  </a:lnTo>
                  <a:lnTo>
                    <a:pt x="2" y="104"/>
                  </a:lnTo>
                  <a:lnTo>
                    <a:pt x="4" y="105"/>
                  </a:lnTo>
                  <a:lnTo>
                    <a:pt x="6" y="105"/>
                  </a:lnTo>
                  <a:lnTo>
                    <a:pt x="7" y="104"/>
                  </a:lnTo>
                  <a:lnTo>
                    <a:pt x="9" y="103"/>
                  </a:lnTo>
                  <a:lnTo>
                    <a:pt x="9" y="103"/>
                  </a:lnTo>
                  <a:lnTo>
                    <a:pt x="15" y="92"/>
                  </a:lnTo>
                  <a:lnTo>
                    <a:pt x="19" y="81"/>
                  </a:lnTo>
                  <a:lnTo>
                    <a:pt x="22" y="70"/>
                  </a:lnTo>
                  <a:lnTo>
                    <a:pt x="24" y="57"/>
                  </a:lnTo>
                  <a:lnTo>
                    <a:pt x="24" y="57"/>
                  </a:lnTo>
                  <a:lnTo>
                    <a:pt x="25" y="51"/>
                  </a:lnTo>
                  <a:lnTo>
                    <a:pt x="27" y="45"/>
                  </a:lnTo>
                  <a:lnTo>
                    <a:pt x="31" y="31"/>
                  </a:lnTo>
                  <a:lnTo>
                    <a:pt x="35" y="19"/>
                  </a:lnTo>
                  <a:lnTo>
                    <a:pt x="37" y="12"/>
                  </a:lnTo>
                  <a:lnTo>
                    <a:pt x="38" y="5"/>
                  </a:lnTo>
                  <a:lnTo>
                    <a:pt x="38" y="5"/>
                  </a:lnTo>
                  <a:lnTo>
                    <a:pt x="37" y="3"/>
                  </a:lnTo>
                  <a:lnTo>
                    <a:pt x="37" y="1"/>
                  </a:lnTo>
                  <a:lnTo>
                    <a:pt x="35" y="1"/>
                  </a:lnTo>
                  <a:lnTo>
                    <a:pt x="33" y="0"/>
                  </a:lnTo>
                  <a:lnTo>
                    <a:pt x="32" y="1"/>
                  </a:lnTo>
                  <a:lnTo>
                    <a:pt x="30" y="1"/>
                  </a:lnTo>
                  <a:lnTo>
                    <a:pt x="29" y="3"/>
                  </a:lnTo>
                  <a:lnTo>
                    <a:pt x="29" y="5"/>
                  </a:lnTo>
                  <a:lnTo>
                    <a:pt x="29" y="5"/>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3" name="Freeform 363"/>
            <p:cNvSpPr/>
            <p:nvPr/>
          </p:nvSpPr>
          <p:spPr bwMode="auto">
            <a:xfrm>
              <a:off x="4545013" y="3736975"/>
              <a:ext cx="15875" cy="49213"/>
            </a:xfrm>
            <a:custGeom>
              <a:avLst/>
              <a:gdLst/>
              <a:ahLst/>
              <a:cxnLst>
                <a:cxn ang="0">
                  <a:pos x="19" y="4"/>
                </a:cxn>
                <a:cxn ang="0">
                  <a:pos x="19" y="4"/>
                </a:cxn>
                <a:cxn ang="0">
                  <a:pos x="19" y="16"/>
                </a:cxn>
                <a:cxn ang="0">
                  <a:pos x="17" y="26"/>
                </a:cxn>
                <a:cxn ang="0">
                  <a:pos x="13" y="47"/>
                </a:cxn>
                <a:cxn ang="0">
                  <a:pos x="8" y="68"/>
                </a:cxn>
                <a:cxn ang="0">
                  <a:pos x="0" y="89"/>
                </a:cxn>
                <a:cxn ang="0">
                  <a:pos x="0" y="89"/>
                </a:cxn>
                <a:cxn ang="0">
                  <a:pos x="0" y="90"/>
                </a:cxn>
                <a:cxn ang="0">
                  <a:pos x="0" y="92"/>
                </a:cxn>
                <a:cxn ang="0">
                  <a:pos x="2" y="93"/>
                </a:cxn>
                <a:cxn ang="0">
                  <a:pos x="4" y="94"/>
                </a:cxn>
                <a:cxn ang="0">
                  <a:pos x="6" y="94"/>
                </a:cxn>
                <a:cxn ang="0">
                  <a:pos x="7" y="94"/>
                </a:cxn>
                <a:cxn ang="0">
                  <a:pos x="9" y="93"/>
                </a:cxn>
                <a:cxn ang="0">
                  <a:pos x="10" y="91"/>
                </a:cxn>
                <a:cxn ang="0">
                  <a:pos x="10" y="91"/>
                </a:cxn>
                <a:cxn ang="0">
                  <a:pos x="17" y="69"/>
                </a:cxn>
                <a:cxn ang="0">
                  <a:pos x="22" y="49"/>
                </a:cxn>
                <a:cxn ang="0">
                  <a:pos x="27" y="27"/>
                </a:cxn>
                <a:cxn ang="0">
                  <a:pos x="28" y="16"/>
                </a:cxn>
                <a:cxn ang="0">
                  <a:pos x="28" y="4"/>
                </a:cxn>
                <a:cxn ang="0">
                  <a:pos x="28"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8" h="94">
                  <a:moveTo>
                    <a:pt x="19" y="4"/>
                  </a:moveTo>
                  <a:lnTo>
                    <a:pt x="19" y="4"/>
                  </a:lnTo>
                  <a:lnTo>
                    <a:pt x="19" y="16"/>
                  </a:lnTo>
                  <a:lnTo>
                    <a:pt x="17" y="26"/>
                  </a:lnTo>
                  <a:lnTo>
                    <a:pt x="13" y="47"/>
                  </a:lnTo>
                  <a:lnTo>
                    <a:pt x="8" y="68"/>
                  </a:lnTo>
                  <a:lnTo>
                    <a:pt x="0" y="89"/>
                  </a:lnTo>
                  <a:lnTo>
                    <a:pt x="0" y="89"/>
                  </a:lnTo>
                  <a:lnTo>
                    <a:pt x="0" y="90"/>
                  </a:lnTo>
                  <a:lnTo>
                    <a:pt x="0" y="92"/>
                  </a:lnTo>
                  <a:lnTo>
                    <a:pt x="2" y="93"/>
                  </a:lnTo>
                  <a:lnTo>
                    <a:pt x="4" y="94"/>
                  </a:lnTo>
                  <a:lnTo>
                    <a:pt x="6" y="94"/>
                  </a:lnTo>
                  <a:lnTo>
                    <a:pt x="7" y="94"/>
                  </a:lnTo>
                  <a:lnTo>
                    <a:pt x="9" y="93"/>
                  </a:lnTo>
                  <a:lnTo>
                    <a:pt x="10" y="91"/>
                  </a:lnTo>
                  <a:lnTo>
                    <a:pt x="10" y="91"/>
                  </a:lnTo>
                  <a:lnTo>
                    <a:pt x="17" y="69"/>
                  </a:lnTo>
                  <a:lnTo>
                    <a:pt x="22" y="49"/>
                  </a:lnTo>
                  <a:lnTo>
                    <a:pt x="27" y="27"/>
                  </a:lnTo>
                  <a:lnTo>
                    <a:pt x="28" y="16"/>
                  </a:lnTo>
                  <a:lnTo>
                    <a:pt x="28" y="4"/>
                  </a:lnTo>
                  <a:lnTo>
                    <a:pt x="28"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4" name="Freeform 364"/>
            <p:cNvSpPr/>
            <p:nvPr/>
          </p:nvSpPr>
          <p:spPr bwMode="auto">
            <a:xfrm>
              <a:off x="4605338" y="3643313"/>
              <a:ext cx="47625" cy="82550"/>
            </a:xfrm>
            <a:custGeom>
              <a:avLst/>
              <a:gdLst/>
              <a:ahLst/>
              <a:cxnLst>
                <a:cxn ang="0">
                  <a:pos x="81" y="3"/>
                </a:cxn>
                <a:cxn ang="0">
                  <a:pos x="79" y="12"/>
                </a:cxn>
                <a:cxn ang="0">
                  <a:pos x="74" y="16"/>
                </a:cxn>
                <a:cxn ang="0">
                  <a:pos x="63" y="24"/>
                </a:cxn>
                <a:cxn ang="0">
                  <a:pos x="61" y="27"/>
                </a:cxn>
                <a:cxn ang="0">
                  <a:pos x="56" y="41"/>
                </a:cxn>
                <a:cxn ang="0">
                  <a:pos x="50" y="50"/>
                </a:cxn>
                <a:cxn ang="0">
                  <a:pos x="37" y="68"/>
                </a:cxn>
                <a:cxn ang="0">
                  <a:pos x="31" y="77"/>
                </a:cxn>
                <a:cxn ang="0">
                  <a:pos x="12" y="109"/>
                </a:cxn>
                <a:cxn ang="0">
                  <a:pos x="4" y="127"/>
                </a:cxn>
                <a:cxn ang="0">
                  <a:pos x="1" y="144"/>
                </a:cxn>
                <a:cxn ang="0">
                  <a:pos x="0" y="146"/>
                </a:cxn>
                <a:cxn ang="0">
                  <a:pos x="0" y="149"/>
                </a:cxn>
                <a:cxn ang="0">
                  <a:pos x="2" y="154"/>
                </a:cxn>
                <a:cxn ang="0">
                  <a:pos x="5" y="155"/>
                </a:cxn>
                <a:cxn ang="0">
                  <a:pos x="8" y="154"/>
                </a:cxn>
                <a:cxn ang="0">
                  <a:pos x="9" y="149"/>
                </a:cxn>
                <a:cxn ang="0">
                  <a:pos x="10" y="143"/>
                </a:cxn>
                <a:cxn ang="0">
                  <a:pos x="15" y="125"/>
                </a:cxn>
                <a:cxn ang="0">
                  <a:pos x="26" y="101"/>
                </a:cxn>
                <a:cxn ang="0">
                  <a:pos x="41" y="78"/>
                </a:cxn>
                <a:cxn ang="0">
                  <a:pos x="56" y="57"/>
                </a:cxn>
                <a:cxn ang="0">
                  <a:pos x="65" y="42"/>
                </a:cxn>
                <a:cxn ang="0">
                  <a:pos x="75" y="27"/>
                </a:cxn>
                <a:cxn ang="0">
                  <a:pos x="81" y="23"/>
                </a:cxn>
                <a:cxn ang="0">
                  <a:pos x="88" y="12"/>
                </a:cxn>
                <a:cxn ang="0">
                  <a:pos x="90" y="5"/>
                </a:cxn>
                <a:cxn ang="0">
                  <a:pos x="89" y="2"/>
                </a:cxn>
                <a:cxn ang="0">
                  <a:pos x="85" y="0"/>
                </a:cxn>
                <a:cxn ang="0">
                  <a:pos x="82" y="1"/>
                </a:cxn>
                <a:cxn ang="0">
                  <a:pos x="81" y="3"/>
                </a:cxn>
              </a:cxnLst>
              <a:rect l="0" t="0" r="r" b="b"/>
              <a:pathLst>
                <a:path w="90" h="155">
                  <a:moveTo>
                    <a:pt x="81" y="3"/>
                  </a:moveTo>
                  <a:lnTo>
                    <a:pt x="81" y="3"/>
                  </a:lnTo>
                  <a:lnTo>
                    <a:pt x="80" y="8"/>
                  </a:lnTo>
                  <a:lnTo>
                    <a:pt x="79" y="12"/>
                  </a:lnTo>
                  <a:lnTo>
                    <a:pt x="76" y="14"/>
                  </a:lnTo>
                  <a:lnTo>
                    <a:pt x="74" y="16"/>
                  </a:lnTo>
                  <a:lnTo>
                    <a:pt x="69" y="19"/>
                  </a:lnTo>
                  <a:lnTo>
                    <a:pt x="63" y="24"/>
                  </a:lnTo>
                  <a:lnTo>
                    <a:pt x="63" y="24"/>
                  </a:lnTo>
                  <a:lnTo>
                    <a:pt x="61" y="27"/>
                  </a:lnTo>
                  <a:lnTo>
                    <a:pt x="59" y="33"/>
                  </a:lnTo>
                  <a:lnTo>
                    <a:pt x="56" y="41"/>
                  </a:lnTo>
                  <a:lnTo>
                    <a:pt x="56" y="41"/>
                  </a:lnTo>
                  <a:lnTo>
                    <a:pt x="50" y="50"/>
                  </a:lnTo>
                  <a:lnTo>
                    <a:pt x="43" y="58"/>
                  </a:lnTo>
                  <a:lnTo>
                    <a:pt x="37" y="68"/>
                  </a:lnTo>
                  <a:lnTo>
                    <a:pt x="31" y="77"/>
                  </a:lnTo>
                  <a:lnTo>
                    <a:pt x="31" y="77"/>
                  </a:lnTo>
                  <a:lnTo>
                    <a:pt x="22" y="92"/>
                  </a:lnTo>
                  <a:lnTo>
                    <a:pt x="12" y="109"/>
                  </a:lnTo>
                  <a:lnTo>
                    <a:pt x="8" y="117"/>
                  </a:lnTo>
                  <a:lnTo>
                    <a:pt x="4" y="127"/>
                  </a:lnTo>
                  <a:lnTo>
                    <a:pt x="2" y="135"/>
                  </a:lnTo>
                  <a:lnTo>
                    <a:pt x="1" y="144"/>
                  </a:lnTo>
                  <a:lnTo>
                    <a:pt x="1" y="144"/>
                  </a:lnTo>
                  <a:lnTo>
                    <a:pt x="0" y="146"/>
                  </a:lnTo>
                  <a:lnTo>
                    <a:pt x="0" y="149"/>
                  </a:lnTo>
                  <a:lnTo>
                    <a:pt x="0" y="149"/>
                  </a:lnTo>
                  <a:lnTo>
                    <a:pt x="0" y="151"/>
                  </a:lnTo>
                  <a:lnTo>
                    <a:pt x="2" y="154"/>
                  </a:lnTo>
                  <a:lnTo>
                    <a:pt x="3" y="155"/>
                  </a:lnTo>
                  <a:lnTo>
                    <a:pt x="5" y="155"/>
                  </a:lnTo>
                  <a:lnTo>
                    <a:pt x="6" y="155"/>
                  </a:lnTo>
                  <a:lnTo>
                    <a:pt x="8" y="154"/>
                  </a:lnTo>
                  <a:lnTo>
                    <a:pt x="9" y="151"/>
                  </a:lnTo>
                  <a:lnTo>
                    <a:pt x="9" y="149"/>
                  </a:lnTo>
                  <a:lnTo>
                    <a:pt x="9" y="149"/>
                  </a:lnTo>
                  <a:lnTo>
                    <a:pt x="10" y="143"/>
                  </a:lnTo>
                  <a:lnTo>
                    <a:pt x="10" y="137"/>
                  </a:lnTo>
                  <a:lnTo>
                    <a:pt x="15" y="125"/>
                  </a:lnTo>
                  <a:lnTo>
                    <a:pt x="20" y="112"/>
                  </a:lnTo>
                  <a:lnTo>
                    <a:pt x="26" y="101"/>
                  </a:lnTo>
                  <a:lnTo>
                    <a:pt x="34" y="89"/>
                  </a:lnTo>
                  <a:lnTo>
                    <a:pt x="41" y="78"/>
                  </a:lnTo>
                  <a:lnTo>
                    <a:pt x="56" y="57"/>
                  </a:lnTo>
                  <a:lnTo>
                    <a:pt x="56" y="57"/>
                  </a:lnTo>
                  <a:lnTo>
                    <a:pt x="61" y="49"/>
                  </a:lnTo>
                  <a:lnTo>
                    <a:pt x="65" y="42"/>
                  </a:lnTo>
                  <a:lnTo>
                    <a:pt x="69" y="34"/>
                  </a:lnTo>
                  <a:lnTo>
                    <a:pt x="75" y="27"/>
                  </a:lnTo>
                  <a:lnTo>
                    <a:pt x="75" y="27"/>
                  </a:lnTo>
                  <a:lnTo>
                    <a:pt x="81" y="23"/>
                  </a:lnTo>
                  <a:lnTo>
                    <a:pt x="85" y="18"/>
                  </a:lnTo>
                  <a:lnTo>
                    <a:pt x="88" y="12"/>
                  </a:lnTo>
                  <a:lnTo>
                    <a:pt x="90" y="5"/>
                  </a:lnTo>
                  <a:lnTo>
                    <a:pt x="90" y="5"/>
                  </a:lnTo>
                  <a:lnTo>
                    <a:pt x="90" y="3"/>
                  </a:lnTo>
                  <a:lnTo>
                    <a:pt x="89" y="2"/>
                  </a:lnTo>
                  <a:lnTo>
                    <a:pt x="87" y="0"/>
                  </a:lnTo>
                  <a:lnTo>
                    <a:pt x="85" y="0"/>
                  </a:lnTo>
                  <a:lnTo>
                    <a:pt x="83" y="0"/>
                  </a:lnTo>
                  <a:lnTo>
                    <a:pt x="82" y="1"/>
                  </a:lnTo>
                  <a:lnTo>
                    <a:pt x="81" y="3"/>
                  </a:lnTo>
                  <a:lnTo>
                    <a:pt x="81" y="3"/>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5" name="Freeform 365"/>
            <p:cNvSpPr/>
            <p:nvPr/>
          </p:nvSpPr>
          <p:spPr bwMode="auto">
            <a:xfrm>
              <a:off x="4610100" y="3646488"/>
              <a:ext cx="71438" cy="104775"/>
            </a:xfrm>
            <a:custGeom>
              <a:avLst/>
              <a:gdLst/>
              <a:ahLst/>
              <a:cxnLst>
                <a:cxn ang="0">
                  <a:pos x="126" y="1"/>
                </a:cxn>
                <a:cxn ang="0">
                  <a:pos x="126" y="1"/>
                </a:cxn>
                <a:cxn ang="0">
                  <a:pos x="115" y="9"/>
                </a:cxn>
                <a:cxn ang="0">
                  <a:pos x="105" y="17"/>
                </a:cxn>
                <a:cxn ang="0">
                  <a:pos x="96" y="27"/>
                </a:cxn>
                <a:cxn ang="0">
                  <a:pos x="87" y="37"/>
                </a:cxn>
                <a:cxn ang="0">
                  <a:pos x="80" y="47"/>
                </a:cxn>
                <a:cxn ang="0">
                  <a:pos x="73" y="59"/>
                </a:cxn>
                <a:cxn ang="0">
                  <a:pos x="59" y="82"/>
                </a:cxn>
                <a:cxn ang="0">
                  <a:pos x="59" y="82"/>
                </a:cxn>
                <a:cxn ang="0">
                  <a:pos x="44" y="109"/>
                </a:cxn>
                <a:cxn ang="0">
                  <a:pos x="28" y="136"/>
                </a:cxn>
                <a:cxn ang="0">
                  <a:pos x="13" y="164"/>
                </a:cxn>
                <a:cxn ang="0">
                  <a:pos x="7" y="178"/>
                </a:cxn>
                <a:cxn ang="0">
                  <a:pos x="0" y="193"/>
                </a:cxn>
                <a:cxn ang="0">
                  <a:pos x="0" y="193"/>
                </a:cxn>
                <a:cxn ang="0">
                  <a:pos x="0" y="195"/>
                </a:cxn>
                <a:cxn ang="0">
                  <a:pos x="1" y="197"/>
                </a:cxn>
                <a:cxn ang="0">
                  <a:pos x="2" y="198"/>
                </a:cxn>
                <a:cxn ang="0">
                  <a:pos x="3" y="199"/>
                </a:cxn>
                <a:cxn ang="0">
                  <a:pos x="6" y="199"/>
                </a:cxn>
                <a:cxn ang="0">
                  <a:pos x="8" y="198"/>
                </a:cxn>
                <a:cxn ang="0">
                  <a:pos x="9" y="197"/>
                </a:cxn>
                <a:cxn ang="0">
                  <a:pos x="10" y="196"/>
                </a:cxn>
                <a:cxn ang="0">
                  <a:pos x="10" y="196"/>
                </a:cxn>
                <a:cxn ang="0">
                  <a:pos x="15" y="183"/>
                </a:cxn>
                <a:cxn ang="0">
                  <a:pos x="21" y="170"/>
                </a:cxn>
                <a:cxn ang="0">
                  <a:pos x="33" y="147"/>
                </a:cxn>
                <a:cxn ang="0">
                  <a:pos x="47" y="124"/>
                </a:cxn>
                <a:cxn ang="0">
                  <a:pos x="60" y="100"/>
                </a:cxn>
                <a:cxn ang="0">
                  <a:pos x="60" y="100"/>
                </a:cxn>
                <a:cxn ang="0">
                  <a:pos x="74" y="74"/>
                </a:cxn>
                <a:cxn ang="0">
                  <a:pos x="82" y="62"/>
                </a:cxn>
                <a:cxn ang="0">
                  <a:pos x="89" y="49"/>
                </a:cxn>
                <a:cxn ang="0">
                  <a:pos x="98" y="38"/>
                </a:cxn>
                <a:cxn ang="0">
                  <a:pos x="108" y="28"/>
                </a:cxn>
                <a:cxn ang="0">
                  <a:pos x="119" y="17"/>
                </a:cxn>
                <a:cxn ang="0">
                  <a:pos x="130" y="9"/>
                </a:cxn>
                <a:cxn ang="0">
                  <a:pos x="130" y="9"/>
                </a:cxn>
                <a:cxn ang="0">
                  <a:pos x="133" y="7"/>
                </a:cxn>
                <a:cxn ang="0">
                  <a:pos x="134" y="6"/>
                </a:cxn>
                <a:cxn ang="0">
                  <a:pos x="133" y="4"/>
                </a:cxn>
                <a:cxn ang="0">
                  <a:pos x="133" y="2"/>
                </a:cxn>
                <a:cxn ang="0">
                  <a:pos x="132" y="1"/>
                </a:cxn>
                <a:cxn ang="0">
                  <a:pos x="129" y="0"/>
                </a:cxn>
                <a:cxn ang="0">
                  <a:pos x="128" y="0"/>
                </a:cxn>
                <a:cxn ang="0">
                  <a:pos x="126" y="1"/>
                </a:cxn>
                <a:cxn ang="0">
                  <a:pos x="126" y="1"/>
                </a:cxn>
              </a:cxnLst>
              <a:rect l="0" t="0" r="r" b="b"/>
              <a:pathLst>
                <a:path w="134" h="199">
                  <a:moveTo>
                    <a:pt x="126" y="1"/>
                  </a:moveTo>
                  <a:lnTo>
                    <a:pt x="126" y="1"/>
                  </a:lnTo>
                  <a:lnTo>
                    <a:pt x="115" y="9"/>
                  </a:lnTo>
                  <a:lnTo>
                    <a:pt x="105" y="17"/>
                  </a:lnTo>
                  <a:lnTo>
                    <a:pt x="96" y="27"/>
                  </a:lnTo>
                  <a:lnTo>
                    <a:pt x="87" y="37"/>
                  </a:lnTo>
                  <a:lnTo>
                    <a:pt x="80" y="47"/>
                  </a:lnTo>
                  <a:lnTo>
                    <a:pt x="73" y="59"/>
                  </a:lnTo>
                  <a:lnTo>
                    <a:pt x="59" y="82"/>
                  </a:lnTo>
                  <a:lnTo>
                    <a:pt x="59" y="82"/>
                  </a:lnTo>
                  <a:lnTo>
                    <a:pt x="44" y="109"/>
                  </a:lnTo>
                  <a:lnTo>
                    <a:pt x="28" y="136"/>
                  </a:lnTo>
                  <a:lnTo>
                    <a:pt x="13" y="164"/>
                  </a:lnTo>
                  <a:lnTo>
                    <a:pt x="7" y="178"/>
                  </a:lnTo>
                  <a:lnTo>
                    <a:pt x="0" y="193"/>
                  </a:lnTo>
                  <a:lnTo>
                    <a:pt x="0" y="193"/>
                  </a:lnTo>
                  <a:lnTo>
                    <a:pt x="0" y="195"/>
                  </a:lnTo>
                  <a:lnTo>
                    <a:pt x="1" y="197"/>
                  </a:lnTo>
                  <a:lnTo>
                    <a:pt x="2" y="198"/>
                  </a:lnTo>
                  <a:lnTo>
                    <a:pt x="3" y="199"/>
                  </a:lnTo>
                  <a:lnTo>
                    <a:pt x="6" y="199"/>
                  </a:lnTo>
                  <a:lnTo>
                    <a:pt x="8" y="198"/>
                  </a:lnTo>
                  <a:lnTo>
                    <a:pt x="9" y="197"/>
                  </a:lnTo>
                  <a:lnTo>
                    <a:pt x="10" y="196"/>
                  </a:lnTo>
                  <a:lnTo>
                    <a:pt x="10" y="196"/>
                  </a:lnTo>
                  <a:lnTo>
                    <a:pt x="15" y="183"/>
                  </a:lnTo>
                  <a:lnTo>
                    <a:pt x="21" y="170"/>
                  </a:lnTo>
                  <a:lnTo>
                    <a:pt x="33" y="147"/>
                  </a:lnTo>
                  <a:lnTo>
                    <a:pt x="47" y="124"/>
                  </a:lnTo>
                  <a:lnTo>
                    <a:pt x="60" y="100"/>
                  </a:lnTo>
                  <a:lnTo>
                    <a:pt x="60" y="100"/>
                  </a:lnTo>
                  <a:lnTo>
                    <a:pt x="74" y="74"/>
                  </a:lnTo>
                  <a:lnTo>
                    <a:pt x="82" y="62"/>
                  </a:lnTo>
                  <a:lnTo>
                    <a:pt x="89" y="49"/>
                  </a:lnTo>
                  <a:lnTo>
                    <a:pt x="98" y="38"/>
                  </a:lnTo>
                  <a:lnTo>
                    <a:pt x="108" y="28"/>
                  </a:lnTo>
                  <a:lnTo>
                    <a:pt x="119" y="17"/>
                  </a:lnTo>
                  <a:lnTo>
                    <a:pt x="130" y="9"/>
                  </a:lnTo>
                  <a:lnTo>
                    <a:pt x="130" y="9"/>
                  </a:lnTo>
                  <a:lnTo>
                    <a:pt x="133" y="7"/>
                  </a:lnTo>
                  <a:lnTo>
                    <a:pt x="134" y="6"/>
                  </a:lnTo>
                  <a:lnTo>
                    <a:pt x="133" y="4"/>
                  </a:lnTo>
                  <a:lnTo>
                    <a:pt x="133" y="2"/>
                  </a:lnTo>
                  <a:lnTo>
                    <a:pt x="132" y="1"/>
                  </a:lnTo>
                  <a:lnTo>
                    <a:pt x="129" y="0"/>
                  </a:lnTo>
                  <a:lnTo>
                    <a:pt x="128" y="0"/>
                  </a:lnTo>
                  <a:lnTo>
                    <a:pt x="126" y="1"/>
                  </a:lnTo>
                  <a:lnTo>
                    <a:pt x="126" y="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6" name="Freeform 366"/>
            <p:cNvSpPr/>
            <p:nvPr/>
          </p:nvSpPr>
          <p:spPr bwMode="auto">
            <a:xfrm>
              <a:off x="4624388" y="3638550"/>
              <a:ext cx="84138" cy="130175"/>
            </a:xfrm>
            <a:custGeom>
              <a:avLst/>
              <a:gdLst/>
              <a:ahLst/>
              <a:cxnLst>
                <a:cxn ang="0">
                  <a:pos x="152" y="1"/>
                </a:cxn>
                <a:cxn ang="0">
                  <a:pos x="137" y="15"/>
                </a:cxn>
                <a:cxn ang="0">
                  <a:pos x="123" y="30"/>
                </a:cxn>
                <a:cxn ang="0">
                  <a:pos x="99" y="66"/>
                </a:cxn>
                <a:cxn ang="0">
                  <a:pos x="67" y="121"/>
                </a:cxn>
                <a:cxn ang="0">
                  <a:pos x="56" y="138"/>
                </a:cxn>
                <a:cxn ang="0">
                  <a:pos x="32" y="174"/>
                </a:cxn>
                <a:cxn ang="0">
                  <a:pos x="12" y="211"/>
                </a:cxn>
                <a:cxn ang="0">
                  <a:pos x="1" y="229"/>
                </a:cxn>
                <a:cxn ang="0">
                  <a:pos x="0" y="238"/>
                </a:cxn>
                <a:cxn ang="0">
                  <a:pos x="4" y="246"/>
                </a:cxn>
                <a:cxn ang="0">
                  <a:pos x="6" y="247"/>
                </a:cxn>
                <a:cxn ang="0">
                  <a:pos x="12" y="246"/>
                </a:cxn>
                <a:cxn ang="0">
                  <a:pos x="14" y="242"/>
                </a:cxn>
                <a:cxn ang="0">
                  <a:pos x="16" y="241"/>
                </a:cxn>
                <a:cxn ang="0">
                  <a:pos x="17" y="236"/>
                </a:cxn>
                <a:cxn ang="0">
                  <a:pos x="15" y="234"/>
                </a:cxn>
                <a:cxn ang="0">
                  <a:pos x="12" y="234"/>
                </a:cxn>
                <a:cxn ang="0">
                  <a:pos x="10" y="234"/>
                </a:cxn>
                <a:cxn ang="0">
                  <a:pos x="12" y="229"/>
                </a:cxn>
                <a:cxn ang="0">
                  <a:pos x="22" y="210"/>
                </a:cxn>
                <a:cxn ang="0">
                  <a:pos x="33" y="191"/>
                </a:cxn>
                <a:cxn ang="0">
                  <a:pos x="53" y="160"/>
                </a:cxn>
                <a:cxn ang="0">
                  <a:pos x="73" y="129"/>
                </a:cxn>
                <a:cxn ang="0">
                  <a:pos x="92" y="98"/>
                </a:cxn>
                <a:cxn ang="0">
                  <a:pos x="121" y="50"/>
                </a:cxn>
                <a:cxn ang="0">
                  <a:pos x="144" y="21"/>
                </a:cxn>
                <a:cxn ang="0">
                  <a:pos x="157" y="10"/>
                </a:cxn>
                <a:cxn ang="0">
                  <a:pos x="158" y="9"/>
                </a:cxn>
                <a:cxn ang="0">
                  <a:pos x="158" y="2"/>
                </a:cxn>
                <a:cxn ang="0">
                  <a:pos x="156" y="0"/>
                </a:cxn>
                <a:cxn ang="0">
                  <a:pos x="152" y="1"/>
                </a:cxn>
              </a:cxnLst>
              <a:rect l="0" t="0" r="r" b="b"/>
              <a:pathLst>
                <a:path w="159" h="247">
                  <a:moveTo>
                    <a:pt x="152" y="1"/>
                  </a:moveTo>
                  <a:lnTo>
                    <a:pt x="152" y="1"/>
                  </a:lnTo>
                  <a:lnTo>
                    <a:pt x="145" y="8"/>
                  </a:lnTo>
                  <a:lnTo>
                    <a:pt x="137" y="15"/>
                  </a:lnTo>
                  <a:lnTo>
                    <a:pt x="129" y="23"/>
                  </a:lnTo>
                  <a:lnTo>
                    <a:pt x="123" y="30"/>
                  </a:lnTo>
                  <a:lnTo>
                    <a:pt x="111" y="48"/>
                  </a:lnTo>
                  <a:lnTo>
                    <a:pt x="99" y="66"/>
                  </a:lnTo>
                  <a:lnTo>
                    <a:pt x="79" y="103"/>
                  </a:lnTo>
                  <a:lnTo>
                    <a:pt x="67" y="121"/>
                  </a:lnTo>
                  <a:lnTo>
                    <a:pt x="56" y="138"/>
                  </a:lnTo>
                  <a:lnTo>
                    <a:pt x="56" y="138"/>
                  </a:lnTo>
                  <a:lnTo>
                    <a:pt x="44" y="155"/>
                  </a:lnTo>
                  <a:lnTo>
                    <a:pt x="32" y="174"/>
                  </a:lnTo>
                  <a:lnTo>
                    <a:pt x="12" y="211"/>
                  </a:lnTo>
                  <a:lnTo>
                    <a:pt x="12" y="211"/>
                  </a:lnTo>
                  <a:lnTo>
                    <a:pt x="6" y="219"/>
                  </a:lnTo>
                  <a:lnTo>
                    <a:pt x="1" y="229"/>
                  </a:lnTo>
                  <a:lnTo>
                    <a:pt x="0" y="233"/>
                  </a:lnTo>
                  <a:lnTo>
                    <a:pt x="0" y="238"/>
                  </a:lnTo>
                  <a:lnTo>
                    <a:pt x="1" y="242"/>
                  </a:lnTo>
                  <a:lnTo>
                    <a:pt x="4" y="246"/>
                  </a:lnTo>
                  <a:lnTo>
                    <a:pt x="4" y="246"/>
                  </a:lnTo>
                  <a:lnTo>
                    <a:pt x="6" y="247"/>
                  </a:lnTo>
                  <a:lnTo>
                    <a:pt x="9" y="247"/>
                  </a:lnTo>
                  <a:lnTo>
                    <a:pt x="12" y="246"/>
                  </a:lnTo>
                  <a:lnTo>
                    <a:pt x="13" y="244"/>
                  </a:lnTo>
                  <a:lnTo>
                    <a:pt x="14" y="242"/>
                  </a:lnTo>
                  <a:lnTo>
                    <a:pt x="14" y="242"/>
                  </a:lnTo>
                  <a:lnTo>
                    <a:pt x="16" y="241"/>
                  </a:lnTo>
                  <a:lnTo>
                    <a:pt x="17" y="240"/>
                  </a:lnTo>
                  <a:lnTo>
                    <a:pt x="17" y="236"/>
                  </a:lnTo>
                  <a:lnTo>
                    <a:pt x="16" y="235"/>
                  </a:lnTo>
                  <a:lnTo>
                    <a:pt x="15" y="234"/>
                  </a:lnTo>
                  <a:lnTo>
                    <a:pt x="14" y="233"/>
                  </a:lnTo>
                  <a:lnTo>
                    <a:pt x="12" y="234"/>
                  </a:lnTo>
                  <a:lnTo>
                    <a:pt x="12" y="234"/>
                  </a:lnTo>
                  <a:lnTo>
                    <a:pt x="10" y="234"/>
                  </a:lnTo>
                  <a:lnTo>
                    <a:pt x="10" y="234"/>
                  </a:lnTo>
                  <a:lnTo>
                    <a:pt x="12" y="229"/>
                  </a:lnTo>
                  <a:lnTo>
                    <a:pt x="15" y="222"/>
                  </a:lnTo>
                  <a:lnTo>
                    <a:pt x="22" y="210"/>
                  </a:lnTo>
                  <a:lnTo>
                    <a:pt x="33" y="191"/>
                  </a:lnTo>
                  <a:lnTo>
                    <a:pt x="33" y="191"/>
                  </a:lnTo>
                  <a:lnTo>
                    <a:pt x="43" y="176"/>
                  </a:lnTo>
                  <a:lnTo>
                    <a:pt x="53" y="160"/>
                  </a:lnTo>
                  <a:lnTo>
                    <a:pt x="73" y="129"/>
                  </a:lnTo>
                  <a:lnTo>
                    <a:pt x="73" y="129"/>
                  </a:lnTo>
                  <a:lnTo>
                    <a:pt x="83" y="114"/>
                  </a:lnTo>
                  <a:lnTo>
                    <a:pt x="92" y="98"/>
                  </a:lnTo>
                  <a:lnTo>
                    <a:pt x="111" y="65"/>
                  </a:lnTo>
                  <a:lnTo>
                    <a:pt x="121" y="50"/>
                  </a:lnTo>
                  <a:lnTo>
                    <a:pt x="131" y="34"/>
                  </a:lnTo>
                  <a:lnTo>
                    <a:pt x="144" y="21"/>
                  </a:lnTo>
                  <a:lnTo>
                    <a:pt x="150" y="15"/>
                  </a:lnTo>
                  <a:lnTo>
                    <a:pt x="157" y="10"/>
                  </a:lnTo>
                  <a:lnTo>
                    <a:pt x="157" y="10"/>
                  </a:lnTo>
                  <a:lnTo>
                    <a:pt x="158" y="9"/>
                  </a:lnTo>
                  <a:lnTo>
                    <a:pt x="159" y="6"/>
                  </a:lnTo>
                  <a:lnTo>
                    <a:pt x="158" y="2"/>
                  </a:lnTo>
                  <a:lnTo>
                    <a:pt x="157" y="1"/>
                  </a:lnTo>
                  <a:lnTo>
                    <a:pt x="156" y="0"/>
                  </a:lnTo>
                  <a:lnTo>
                    <a:pt x="154" y="0"/>
                  </a:lnTo>
                  <a:lnTo>
                    <a:pt x="152" y="1"/>
                  </a:lnTo>
                  <a:lnTo>
                    <a:pt x="152" y="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7" name="Freeform 367"/>
            <p:cNvSpPr/>
            <p:nvPr/>
          </p:nvSpPr>
          <p:spPr bwMode="auto">
            <a:xfrm>
              <a:off x="4648200" y="3646488"/>
              <a:ext cx="80963" cy="120650"/>
            </a:xfrm>
            <a:custGeom>
              <a:avLst/>
              <a:gdLst/>
              <a:ahLst/>
              <a:cxnLst>
                <a:cxn ang="0">
                  <a:pos x="143" y="2"/>
                </a:cxn>
                <a:cxn ang="0">
                  <a:pos x="143" y="2"/>
                </a:cxn>
                <a:cxn ang="0">
                  <a:pos x="132" y="14"/>
                </a:cxn>
                <a:cxn ang="0">
                  <a:pos x="120" y="28"/>
                </a:cxn>
                <a:cxn ang="0">
                  <a:pos x="110" y="41"/>
                </a:cxn>
                <a:cxn ang="0">
                  <a:pos x="100" y="54"/>
                </a:cxn>
                <a:cxn ang="0">
                  <a:pos x="81" y="83"/>
                </a:cxn>
                <a:cxn ang="0">
                  <a:pos x="63" y="113"/>
                </a:cxn>
                <a:cxn ang="0">
                  <a:pos x="63" y="113"/>
                </a:cxn>
                <a:cxn ang="0">
                  <a:pos x="47" y="141"/>
                </a:cxn>
                <a:cxn ang="0">
                  <a:pos x="32" y="169"/>
                </a:cxn>
                <a:cxn ang="0">
                  <a:pos x="32" y="169"/>
                </a:cxn>
                <a:cxn ang="0">
                  <a:pos x="24" y="182"/>
                </a:cxn>
                <a:cxn ang="0">
                  <a:pos x="15" y="195"/>
                </a:cxn>
                <a:cxn ang="0">
                  <a:pos x="7" y="207"/>
                </a:cxn>
                <a:cxn ang="0">
                  <a:pos x="1" y="221"/>
                </a:cxn>
                <a:cxn ang="0">
                  <a:pos x="1" y="221"/>
                </a:cxn>
                <a:cxn ang="0">
                  <a:pos x="0" y="223"/>
                </a:cxn>
                <a:cxn ang="0">
                  <a:pos x="1" y="225"/>
                </a:cxn>
                <a:cxn ang="0">
                  <a:pos x="2" y="227"/>
                </a:cxn>
                <a:cxn ang="0">
                  <a:pos x="5" y="228"/>
                </a:cxn>
                <a:cxn ang="0">
                  <a:pos x="9" y="228"/>
                </a:cxn>
                <a:cxn ang="0">
                  <a:pos x="9" y="228"/>
                </a:cxn>
                <a:cxn ang="0">
                  <a:pos x="12" y="227"/>
                </a:cxn>
                <a:cxn ang="0">
                  <a:pos x="14" y="224"/>
                </a:cxn>
                <a:cxn ang="0">
                  <a:pos x="13" y="221"/>
                </a:cxn>
                <a:cxn ang="0">
                  <a:pos x="12" y="219"/>
                </a:cxn>
                <a:cxn ang="0">
                  <a:pos x="12" y="219"/>
                </a:cxn>
                <a:cxn ang="0">
                  <a:pos x="17" y="209"/>
                </a:cxn>
                <a:cxn ang="0">
                  <a:pos x="23" y="200"/>
                </a:cxn>
                <a:cxn ang="0">
                  <a:pos x="36" y="180"/>
                </a:cxn>
                <a:cxn ang="0">
                  <a:pos x="36" y="180"/>
                </a:cxn>
                <a:cxn ang="0">
                  <a:pos x="52" y="153"/>
                </a:cxn>
                <a:cxn ang="0">
                  <a:pos x="67" y="125"/>
                </a:cxn>
                <a:cxn ang="0">
                  <a:pos x="67" y="125"/>
                </a:cxn>
                <a:cxn ang="0">
                  <a:pos x="85" y="94"/>
                </a:cxn>
                <a:cxn ang="0">
                  <a:pos x="105" y="64"/>
                </a:cxn>
                <a:cxn ang="0">
                  <a:pos x="115" y="49"/>
                </a:cxn>
                <a:cxn ang="0">
                  <a:pos x="127" y="35"/>
                </a:cxn>
                <a:cxn ang="0">
                  <a:pos x="138" y="21"/>
                </a:cxn>
                <a:cxn ang="0">
                  <a:pos x="150" y="8"/>
                </a:cxn>
                <a:cxn ang="0">
                  <a:pos x="150" y="8"/>
                </a:cxn>
                <a:cxn ang="0">
                  <a:pos x="151" y="6"/>
                </a:cxn>
                <a:cxn ang="0">
                  <a:pos x="151" y="5"/>
                </a:cxn>
                <a:cxn ang="0">
                  <a:pos x="150" y="3"/>
                </a:cxn>
                <a:cxn ang="0">
                  <a:pos x="149" y="2"/>
                </a:cxn>
                <a:cxn ang="0">
                  <a:pos x="148" y="1"/>
                </a:cxn>
                <a:cxn ang="0">
                  <a:pos x="146" y="0"/>
                </a:cxn>
                <a:cxn ang="0">
                  <a:pos x="145" y="0"/>
                </a:cxn>
                <a:cxn ang="0">
                  <a:pos x="143" y="2"/>
                </a:cxn>
                <a:cxn ang="0">
                  <a:pos x="143" y="2"/>
                </a:cxn>
              </a:cxnLst>
              <a:rect l="0" t="0" r="r" b="b"/>
              <a:pathLst>
                <a:path w="151" h="228">
                  <a:moveTo>
                    <a:pt x="143" y="2"/>
                  </a:moveTo>
                  <a:lnTo>
                    <a:pt x="143" y="2"/>
                  </a:lnTo>
                  <a:lnTo>
                    <a:pt x="132" y="14"/>
                  </a:lnTo>
                  <a:lnTo>
                    <a:pt x="120" y="28"/>
                  </a:lnTo>
                  <a:lnTo>
                    <a:pt x="110" y="41"/>
                  </a:lnTo>
                  <a:lnTo>
                    <a:pt x="100" y="54"/>
                  </a:lnTo>
                  <a:lnTo>
                    <a:pt x="81" y="83"/>
                  </a:lnTo>
                  <a:lnTo>
                    <a:pt x="63" y="113"/>
                  </a:lnTo>
                  <a:lnTo>
                    <a:pt x="63" y="113"/>
                  </a:lnTo>
                  <a:lnTo>
                    <a:pt x="47" y="141"/>
                  </a:lnTo>
                  <a:lnTo>
                    <a:pt x="32" y="169"/>
                  </a:lnTo>
                  <a:lnTo>
                    <a:pt x="32" y="169"/>
                  </a:lnTo>
                  <a:lnTo>
                    <a:pt x="24" y="182"/>
                  </a:lnTo>
                  <a:lnTo>
                    <a:pt x="15" y="195"/>
                  </a:lnTo>
                  <a:lnTo>
                    <a:pt x="7" y="207"/>
                  </a:lnTo>
                  <a:lnTo>
                    <a:pt x="1" y="221"/>
                  </a:lnTo>
                  <a:lnTo>
                    <a:pt x="1" y="221"/>
                  </a:lnTo>
                  <a:lnTo>
                    <a:pt x="0" y="223"/>
                  </a:lnTo>
                  <a:lnTo>
                    <a:pt x="1" y="225"/>
                  </a:lnTo>
                  <a:lnTo>
                    <a:pt x="2" y="227"/>
                  </a:lnTo>
                  <a:lnTo>
                    <a:pt x="5" y="228"/>
                  </a:lnTo>
                  <a:lnTo>
                    <a:pt x="9" y="228"/>
                  </a:lnTo>
                  <a:lnTo>
                    <a:pt x="9" y="228"/>
                  </a:lnTo>
                  <a:lnTo>
                    <a:pt x="12" y="227"/>
                  </a:lnTo>
                  <a:lnTo>
                    <a:pt x="14" y="224"/>
                  </a:lnTo>
                  <a:lnTo>
                    <a:pt x="13" y="221"/>
                  </a:lnTo>
                  <a:lnTo>
                    <a:pt x="12" y="219"/>
                  </a:lnTo>
                  <a:lnTo>
                    <a:pt x="12" y="219"/>
                  </a:lnTo>
                  <a:lnTo>
                    <a:pt x="17" y="209"/>
                  </a:lnTo>
                  <a:lnTo>
                    <a:pt x="23" y="200"/>
                  </a:lnTo>
                  <a:lnTo>
                    <a:pt x="36" y="180"/>
                  </a:lnTo>
                  <a:lnTo>
                    <a:pt x="36" y="180"/>
                  </a:lnTo>
                  <a:lnTo>
                    <a:pt x="52" y="153"/>
                  </a:lnTo>
                  <a:lnTo>
                    <a:pt x="67" y="125"/>
                  </a:lnTo>
                  <a:lnTo>
                    <a:pt x="67" y="125"/>
                  </a:lnTo>
                  <a:lnTo>
                    <a:pt x="85" y="94"/>
                  </a:lnTo>
                  <a:lnTo>
                    <a:pt x="105" y="64"/>
                  </a:lnTo>
                  <a:lnTo>
                    <a:pt x="115" y="49"/>
                  </a:lnTo>
                  <a:lnTo>
                    <a:pt x="127" y="35"/>
                  </a:lnTo>
                  <a:lnTo>
                    <a:pt x="138" y="21"/>
                  </a:lnTo>
                  <a:lnTo>
                    <a:pt x="150" y="8"/>
                  </a:lnTo>
                  <a:lnTo>
                    <a:pt x="150" y="8"/>
                  </a:lnTo>
                  <a:lnTo>
                    <a:pt x="151" y="6"/>
                  </a:lnTo>
                  <a:lnTo>
                    <a:pt x="151" y="5"/>
                  </a:lnTo>
                  <a:lnTo>
                    <a:pt x="150" y="3"/>
                  </a:lnTo>
                  <a:lnTo>
                    <a:pt x="149" y="2"/>
                  </a:lnTo>
                  <a:lnTo>
                    <a:pt x="148" y="1"/>
                  </a:lnTo>
                  <a:lnTo>
                    <a:pt x="146" y="0"/>
                  </a:lnTo>
                  <a:lnTo>
                    <a:pt x="145" y="0"/>
                  </a:lnTo>
                  <a:lnTo>
                    <a:pt x="143" y="2"/>
                  </a:lnTo>
                  <a:lnTo>
                    <a:pt x="143" y="2"/>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8" name="Freeform 368"/>
            <p:cNvSpPr/>
            <p:nvPr/>
          </p:nvSpPr>
          <p:spPr bwMode="auto">
            <a:xfrm>
              <a:off x="4708525" y="3648075"/>
              <a:ext cx="52388" cy="69850"/>
            </a:xfrm>
            <a:custGeom>
              <a:avLst/>
              <a:gdLst/>
              <a:ahLst/>
              <a:cxnLst>
                <a:cxn ang="0">
                  <a:pos x="92" y="1"/>
                </a:cxn>
                <a:cxn ang="0">
                  <a:pos x="92" y="1"/>
                </a:cxn>
                <a:cxn ang="0">
                  <a:pos x="79" y="15"/>
                </a:cxn>
                <a:cxn ang="0">
                  <a:pos x="66" y="30"/>
                </a:cxn>
                <a:cxn ang="0">
                  <a:pos x="54" y="44"/>
                </a:cxn>
                <a:cxn ang="0">
                  <a:pos x="43" y="60"/>
                </a:cxn>
                <a:cxn ang="0">
                  <a:pos x="21" y="92"/>
                </a:cxn>
                <a:cxn ang="0">
                  <a:pos x="1" y="125"/>
                </a:cxn>
                <a:cxn ang="0">
                  <a:pos x="1" y="125"/>
                </a:cxn>
                <a:cxn ang="0">
                  <a:pos x="0" y="127"/>
                </a:cxn>
                <a:cxn ang="0">
                  <a:pos x="1" y="129"/>
                </a:cxn>
                <a:cxn ang="0">
                  <a:pos x="1" y="131"/>
                </a:cxn>
                <a:cxn ang="0">
                  <a:pos x="3" y="132"/>
                </a:cxn>
                <a:cxn ang="0">
                  <a:pos x="4" y="132"/>
                </a:cxn>
                <a:cxn ang="0">
                  <a:pos x="6" y="132"/>
                </a:cxn>
                <a:cxn ang="0">
                  <a:pos x="8" y="132"/>
                </a:cxn>
                <a:cxn ang="0">
                  <a:pos x="10" y="130"/>
                </a:cxn>
                <a:cxn ang="0">
                  <a:pos x="10" y="130"/>
                </a:cxn>
                <a:cxn ang="0">
                  <a:pos x="29" y="97"/>
                </a:cxn>
                <a:cxn ang="0">
                  <a:pos x="50" y="66"/>
                </a:cxn>
                <a:cxn ang="0">
                  <a:pos x="61" y="51"/>
                </a:cxn>
                <a:cxn ang="0">
                  <a:pos x="74" y="36"/>
                </a:cxn>
                <a:cxn ang="0">
                  <a:pos x="86" y="22"/>
                </a:cxn>
                <a:cxn ang="0">
                  <a:pos x="98" y="8"/>
                </a:cxn>
                <a:cxn ang="0">
                  <a:pos x="98" y="8"/>
                </a:cxn>
                <a:cxn ang="0">
                  <a:pos x="99" y="6"/>
                </a:cxn>
                <a:cxn ang="0">
                  <a:pos x="100" y="4"/>
                </a:cxn>
                <a:cxn ang="0">
                  <a:pos x="99" y="3"/>
                </a:cxn>
                <a:cxn ang="0">
                  <a:pos x="98" y="1"/>
                </a:cxn>
                <a:cxn ang="0">
                  <a:pos x="97" y="0"/>
                </a:cxn>
                <a:cxn ang="0">
                  <a:pos x="95" y="0"/>
                </a:cxn>
                <a:cxn ang="0">
                  <a:pos x="93" y="0"/>
                </a:cxn>
                <a:cxn ang="0">
                  <a:pos x="92" y="1"/>
                </a:cxn>
                <a:cxn ang="0">
                  <a:pos x="92" y="1"/>
                </a:cxn>
              </a:cxnLst>
              <a:rect l="0" t="0" r="r" b="b"/>
              <a:pathLst>
                <a:path w="100" h="132">
                  <a:moveTo>
                    <a:pt x="92" y="1"/>
                  </a:moveTo>
                  <a:lnTo>
                    <a:pt x="92" y="1"/>
                  </a:lnTo>
                  <a:lnTo>
                    <a:pt x="79" y="15"/>
                  </a:lnTo>
                  <a:lnTo>
                    <a:pt x="66" y="30"/>
                  </a:lnTo>
                  <a:lnTo>
                    <a:pt x="54" y="44"/>
                  </a:lnTo>
                  <a:lnTo>
                    <a:pt x="43" y="60"/>
                  </a:lnTo>
                  <a:lnTo>
                    <a:pt x="21" y="92"/>
                  </a:lnTo>
                  <a:lnTo>
                    <a:pt x="1" y="125"/>
                  </a:lnTo>
                  <a:lnTo>
                    <a:pt x="1" y="125"/>
                  </a:lnTo>
                  <a:lnTo>
                    <a:pt x="0" y="127"/>
                  </a:lnTo>
                  <a:lnTo>
                    <a:pt x="1" y="129"/>
                  </a:lnTo>
                  <a:lnTo>
                    <a:pt x="1" y="131"/>
                  </a:lnTo>
                  <a:lnTo>
                    <a:pt x="3" y="132"/>
                  </a:lnTo>
                  <a:lnTo>
                    <a:pt x="4" y="132"/>
                  </a:lnTo>
                  <a:lnTo>
                    <a:pt x="6" y="132"/>
                  </a:lnTo>
                  <a:lnTo>
                    <a:pt x="8" y="132"/>
                  </a:lnTo>
                  <a:lnTo>
                    <a:pt x="10" y="130"/>
                  </a:lnTo>
                  <a:lnTo>
                    <a:pt x="10" y="130"/>
                  </a:lnTo>
                  <a:lnTo>
                    <a:pt x="29" y="97"/>
                  </a:lnTo>
                  <a:lnTo>
                    <a:pt x="50" y="66"/>
                  </a:lnTo>
                  <a:lnTo>
                    <a:pt x="61" y="51"/>
                  </a:lnTo>
                  <a:lnTo>
                    <a:pt x="74" y="36"/>
                  </a:lnTo>
                  <a:lnTo>
                    <a:pt x="86" y="22"/>
                  </a:lnTo>
                  <a:lnTo>
                    <a:pt x="98" y="8"/>
                  </a:lnTo>
                  <a:lnTo>
                    <a:pt x="98" y="8"/>
                  </a:lnTo>
                  <a:lnTo>
                    <a:pt x="99" y="6"/>
                  </a:lnTo>
                  <a:lnTo>
                    <a:pt x="100" y="4"/>
                  </a:lnTo>
                  <a:lnTo>
                    <a:pt x="99" y="3"/>
                  </a:lnTo>
                  <a:lnTo>
                    <a:pt x="98" y="1"/>
                  </a:lnTo>
                  <a:lnTo>
                    <a:pt x="97" y="0"/>
                  </a:lnTo>
                  <a:lnTo>
                    <a:pt x="95" y="0"/>
                  </a:lnTo>
                  <a:lnTo>
                    <a:pt x="93" y="0"/>
                  </a:lnTo>
                  <a:lnTo>
                    <a:pt x="92" y="1"/>
                  </a:lnTo>
                  <a:lnTo>
                    <a:pt x="92" y="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9" name="Freeform 369"/>
            <p:cNvSpPr/>
            <p:nvPr/>
          </p:nvSpPr>
          <p:spPr bwMode="auto">
            <a:xfrm>
              <a:off x="4749800" y="3648075"/>
              <a:ext cx="39688" cy="52388"/>
            </a:xfrm>
            <a:custGeom>
              <a:avLst/>
              <a:gdLst/>
              <a:ahLst/>
              <a:cxnLst>
                <a:cxn ang="0">
                  <a:pos x="66" y="4"/>
                </a:cxn>
                <a:cxn ang="0">
                  <a:pos x="66" y="4"/>
                </a:cxn>
                <a:cxn ang="0">
                  <a:pos x="65" y="10"/>
                </a:cxn>
                <a:cxn ang="0">
                  <a:pos x="62" y="14"/>
                </a:cxn>
                <a:cxn ang="0">
                  <a:pos x="59" y="20"/>
                </a:cxn>
                <a:cxn ang="0">
                  <a:pos x="54" y="24"/>
                </a:cxn>
                <a:cxn ang="0">
                  <a:pos x="45" y="32"/>
                </a:cxn>
                <a:cxn ang="0">
                  <a:pos x="41" y="36"/>
                </a:cxn>
                <a:cxn ang="0">
                  <a:pos x="38" y="40"/>
                </a:cxn>
                <a:cxn ang="0">
                  <a:pos x="38" y="40"/>
                </a:cxn>
                <a:cxn ang="0">
                  <a:pos x="29" y="54"/>
                </a:cxn>
                <a:cxn ang="0">
                  <a:pos x="18" y="66"/>
                </a:cxn>
                <a:cxn ang="0">
                  <a:pos x="9" y="78"/>
                </a:cxn>
                <a:cxn ang="0">
                  <a:pos x="0" y="92"/>
                </a:cxn>
                <a:cxn ang="0">
                  <a:pos x="0" y="92"/>
                </a:cxn>
                <a:cxn ang="0">
                  <a:pos x="0" y="94"/>
                </a:cxn>
                <a:cxn ang="0">
                  <a:pos x="0" y="96"/>
                </a:cxn>
                <a:cxn ang="0">
                  <a:pos x="1" y="97"/>
                </a:cxn>
                <a:cxn ang="0">
                  <a:pos x="2" y="99"/>
                </a:cxn>
                <a:cxn ang="0">
                  <a:pos x="4" y="99"/>
                </a:cxn>
                <a:cxn ang="0">
                  <a:pos x="5" y="99"/>
                </a:cxn>
                <a:cxn ang="0">
                  <a:pos x="7" y="98"/>
                </a:cxn>
                <a:cxn ang="0">
                  <a:pos x="8" y="97"/>
                </a:cxn>
                <a:cxn ang="0">
                  <a:pos x="8" y="97"/>
                </a:cxn>
                <a:cxn ang="0">
                  <a:pos x="17" y="82"/>
                </a:cxn>
                <a:cxn ang="0">
                  <a:pos x="28" y="66"/>
                </a:cxn>
                <a:cxn ang="0">
                  <a:pos x="40" y="52"/>
                </a:cxn>
                <a:cxn ang="0">
                  <a:pos x="52" y="38"/>
                </a:cxn>
                <a:cxn ang="0">
                  <a:pos x="52" y="38"/>
                </a:cxn>
                <a:cxn ang="0">
                  <a:pos x="60" y="31"/>
                </a:cxn>
                <a:cxn ang="0">
                  <a:pos x="67" y="23"/>
                </a:cxn>
                <a:cxn ang="0">
                  <a:pos x="70" y="18"/>
                </a:cxn>
                <a:cxn ang="0">
                  <a:pos x="72" y="14"/>
                </a:cxn>
                <a:cxn ang="0">
                  <a:pos x="74" y="10"/>
                </a:cxn>
                <a:cxn ang="0">
                  <a:pos x="75" y="4"/>
                </a:cxn>
                <a:cxn ang="0">
                  <a:pos x="75" y="4"/>
                </a:cxn>
                <a:cxn ang="0">
                  <a:pos x="75" y="3"/>
                </a:cxn>
                <a:cxn ang="0">
                  <a:pos x="74" y="1"/>
                </a:cxn>
                <a:cxn ang="0">
                  <a:pos x="73" y="0"/>
                </a:cxn>
                <a:cxn ang="0">
                  <a:pos x="71" y="0"/>
                </a:cxn>
                <a:cxn ang="0">
                  <a:pos x="68" y="1"/>
                </a:cxn>
                <a:cxn ang="0">
                  <a:pos x="67" y="3"/>
                </a:cxn>
                <a:cxn ang="0">
                  <a:pos x="66" y="4"/>
                </a:cxn>
                <a:cxn ang="0">
                  <a:pos x="66" y="4"/>
                </a:cxn>
              </a:cxnLst>
              <a:rect l="0" t="0" r="r" b="b"/>
              <a:pathLst>
                <a:path w="75" h="99">
                  <a:moveTo>
                    <a:pt x="66" y="4"/>
                  </a:moveTo>
                  <a:lnTo>
                    <a:pt x="66" y="4"/>
                  </a:lnTo>
                  <a:lnTo>
                    <a:pt x="65" y="10"/>
                  </a:lnTo>
                  <a:lnTo>
                    <a:pt x="62" y="14"/>
                  </a:lnTo>
                  <a:lnTo>
                    <a:pt x="59" y="20"/>
                  </a:lnTo>
                  <a:lnTo>
                    <a:pt x="54" y="24"/>
                  </a:lnTo>
                  <a:lnTo>
                    <a:pt x="45" y="32"/>
                  </a:lnTo>
                  <a:lnTo>
                    <a:pt x="41" y="36"/>
                  </a:lnTo>
                  <a:lnTo>
                    <a:pt x="38" y="40"/>
                  </a:lnTo>
                  <a:lnTo>
                    <a:pt x="38" y="40"/>
                  </a:lnTo>
                  <a:lnTo>
                    <a:pt x="29" y="54"/>
                  </a:lnTo>
                  <a:lnTo>
                    <a:pt x="18" y="66"/>
                  </a:lnTo>
                  <a:lnTo>
                    <a:pt x="9" y="78"/>
                  </a:lnTo>
                  <a:lnTo>
                    <a:pt x="0" y="92"/>
                  </a:lnTo>
                  <a:lnTo>
                    <a:pt x="0" y="92"/>
                  </a:lnTo>
                  <a:lnTo>
                    <a:pt x="0" y="94"/>
                  </a:lnTo>
                  <a:lnTo>
                    <a:pt x="0" y="96"/>
                  </a:lnTo>
                  <a:lnTo>
                    <a:pt x="1" y="97"/>
                  </a:lnTo>
                  <a:lnTo>
                    <a:pt x="2" y="99"/>
                  </a:lnTo>
                  <a:lnTo>
                    <a:pt x="4" y="99"/>
                  </a:lnTo>
                  <a:lnTo>
                    <a:pt x="5" y="99"/>
                  </a:lnTo>
                  <a:lnTo>
                    <a:pt x="7" y="98"/>
                  </a:lnTo>
                  <a:lnTo>
                    <a:pt x="8" y="97"/>
                  </a:lnTo>
                  <a:lnTo>
                    <a:pt x="8" y="97"/>
                  </a:lnTo>
                  <a:lnTo>
                    <a:pt x="17" y="82"/>
                  </a:lnTo>
                  <a:lnTo>
                    <a:pt x="28" y="66"/>
                  </a:lnTo>
                  <a:lnTo>
                    <a:pt x="40" y="52"/>
                  </a:lnTo>
                  <a:lnTo>
                    <a:pt x="52" y="38"/>
                  </a:lnTo>
                  <a:lnTo>
                    <a:pt x="52" y="38"/>
                  </a:lnTo>
                  <a:lnTo>
                    <a:pt x="60" y="31"/>
                  </a:lnTo>
                  <a:lnTo>
                    <a:pt x="67" y="23"/>
                  </a:lnTo>
                  <a:lnTo>
                    <a:pt x="70" y="18"/>
                  </a:lnTo>
                  <a:lnTo>
                    <a:pt x="72" y="14"/>
                  </a:lnTo>
                  <a:lnTo>
                    <a:pt x="74" y="10"/>
                  </a:lnTo>
                  <a:lnTo>
                    <a:pt x="75" y="4"/>
                  </a:lnTo>
                  <a:lnTo>
                    <a:pt x="75" y="4"/>
                  </a:lnTo>
                  <a:lnTo>
                    <a:pt x="75" y="3"/>
                  </a:lnTo>
                  <a:lnTo>
                    <a:pt x="74" y="1"/>
                  </a:lnTo>
                  <a:lnTo>
                    <a:pt x="73" y="0"/>
                  </a:lnTo>
                  <a:lnTo>
                    <a:pt x="71" y="0"/>
                  </a:lnTo>
                  <a:lnTo>
                    <a:pt x="68" y="1"/>
                  </a:lnTo>
                  <a:lnTo>
                    <a:pt x="67" y="3"/>
                  </a:lnTo>
                  <a:lnTo>
                    <a:pt x="66" y="4"/>
                  </a:lnTo>
                  <a:lnTo>
                    <a:pt x="66"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0" name="Freeform 370"/>
            <p:cNvSpPr/>
            <p:nvPr/>
          </p:nvSpPr>
          <p:spPr bwMode="auto">
            <a:xfrm>
              <a:off x="4384675" y="3116263"/>
              <a:ext cx="22225" cy="38100"/>
            </a:xfrm>
            <a:custGeom>
              <a:avLst/>
              <a:gdLst/>
              <a:ahLst/>
              <a:cxnLst>
                <a:cxn ang="0">
                  <a:pos x="38" y="0"/>
                </a:cxn>
                <a:cxn ang="0">
                  <a:pos x="33" y="0"/>
                </a:cxn>
                <a:cxn ang="0">
                  <a:pos x="33" y="0"/>
                </a:cxn>
                <a:cxn ang="0">
                  <a:pos x="31" y="0"/>
                </a:cxn>
                <a:cxn ang="0">
                  <a:pos x="29" y="2"/>
                </a:cxn>
                <a:cxn ang="0">
                  <a:pos x="29" y="2"/>
                </a:cxn>
                <a:cxn ang="0">
                  <a:pos x="19" y="18"/>
                </a:cxn>
                <a:cxn ang="0">
                  <a:pos x="10" y="35"/>
                </a:cxn>
                <a:cxn ang="0">
                  <a:pos x="10" y="35"/>
                </a:cxn>
                <a:cxn ang="0">
                  <a:pos x="6" y="42"/>
                </a:cxn>
                <a:cxn ang="0">
                  <a:pos x="2" y="50"/>
                </a:cxn>
                <a:cxn ang="0">
                  <a:pos x="0" y="59"/>
                </a:cxn>
                <a:cxn ang="0">
                  <a:pos x="0" y="63"/>
                </a:cxn>
                <a:cxn ang="0">
                  <a:pos x="0" y="67"/>
                </a:cxn>
                <a:cxn ang="0">
                  <a:pos x="0" y="67"/>
                </a:cxn>
                <a:cxn ang="0">
                  <a:pos x="1" y="69"/>
                </a:cxn>
                <a:cxn ang="0">
                  <a:pos x="3" y="70"/>
                </a:cxn>
                <a:cxn ang="0">
                  <a:pos x="4" y="70"/>
                </a:cxn>
                <a:cxn ang="0">
                  <a:pos x="6" y="70"/>
                </a:cxn>
                <a:cxn ang="0">
                  <a:pos x="8" y="69"/>
                </a:cxn>
                <a:cxn ang="0">
                  <a:pos x="9" y="68"/>
                </a:cxn>
                <a:cxn ang="0">
                  <a:pos x="9" y="67"/>
                </a:cxn>
                <a:cxn ang="0">
                  <a:pos x="9" y="65"/>
                </a:cxn>
                <a:cxn ang="0">
                  <a:pos x="9" y="65"/>
                </a:cxn>
                <a:cxn ang="0">
                  <a:pos x="9" y="61"/>
                </a:cxn>
                <a:cxn ang="0">
                  <a:pos x="9" y="57"/>
                </a:cxn>
                <a:cxn ang="0">
                  <a:pos x="13" y="48"/>
                </a:cxn>
                <a:cxn ang="0">
                  <a:pos x="22" y="33"/>
                </a:cxn>
                <a:cxn ang="0">
                  <a:pos x="22" y="33"/>
                </a:cxn>
                <a:cxn ang="0">
                  <a:pos x="33" y="15"/>
                </a:cxn>
                <a:cxn ang="0">
                  <a:pos x="33" y="15"/>
                </a:cxn>
                <a:cxn ang="0">
                  <a:pos x="36" y="9"/>
                </a:cxn>
                <a:cxn ang="0">
                  <a:pos x="36" y="9"/>
                </a:cxn>
                <a:cxn ang="0">
                  <a:pos x="38" y="9"/>
                </a:cxn>
                <a:cxn ang="0">
                  <a:pos x="38" y="9"/>
                </a:cxn>
                <a:cxn ang="0">
                  <a:pos x="40" y="9"/>
                </a:cxn>
                <a:cxn ang="0">
                  <a:pos x="41" y="8"/>
                </a:cxn>
                <a:cxn ang="0">
                  <a:pos x="42" y="6"/>
                </a:cxn>
                <a:cxn ang="0">
                  <a:pos x="42" y="4"/>
                </a:cxn>
                <a:cxn ang="0">
                  <a:pos x="42" y="3"/>
                </a:cxn>
                <a:cxn ang="0">
                  <a:pos x="41" y="1"/>
                </a:cxn>
                <a:cxn ang="0">
                  <a:pos x="40" y="0"/>
                </a:cxn>
                <a:cxn ang="0">
                  <a:pos x="38" y="0"/>
                </a:cxn>
                <a:cxn ang="0">
                  <a:pos x="38" y="0"/>
                </a:cxn>
              </a:cxnLst>
              <a:rect l="0" t="0" r="r" b="b"/>
              <a:pathLst>
                <a:path w="42" h="70">
                  <a:moveTo>
                    <a:pt x="38" y="0"/>
                  </a:moveTo>
                  <a:lnTo>
                    <a:pt x="33" y="0"/>
                  </a:lnTo>
                  <a:lnTo>
                    <a:pt x="33" y="0"/>
                  </a:lnTo>
                  <a:lnTo>
                    <a:pt x="31" y="0"/>
                  </a:lnTo>
                  <a:lnTo>
                    <a:pt x="29" y="2"/>
                  </a:lnTo>
                  <a:lnTo>
                    <a:pt x="29" y="2"/>
                  </a:lnTo>
                  <a:lnTo>
                    <a:pt x="19" y="18"/>
                  </a:lnTo>
                  <a:lnTo>
                    <a:pt x="10" y="35"/>
                  </a:lnTo>
                  <a:lnTo>
                    <a:pt x="10" y="35"/>
                  </a:lnTo>
                  <a:lnTo>
                    <a:pt x="6" y="42"/>
                  </a:lnTo>
                  <a:lnTo>
                    <a:pt x="2" y="50"/>
                  </a:lnTo>
                  <a:lnTo>
                    <a:pt x="0" y="59"/>
                  </a:lnTo>
                  <a:lnTo>
                    <a:pt x="0" y="63"/>
                  </a:lnTo>
                  <a:lnTo>
                    <a:pt x="0" y="67"/>
                  </a:lnTo>
                  <a:lnTo>
                    <a:pt x="0" y="67"/>
                  </a:lnTo>
                  <a:lnTo>
                    <a:pt x="1" y="69"/>
                  </a:lnTo>
                  <a:lnTo>
                    <a:pt x="3" y="70"/>
                  </a:lnTo>
                  <a:lnTo>
                    <a:pt x="4" y="70"/>
                  </a:lnTo>
                  <a:lnTo>
                    <a:pt x="6" y="70"/>
                  </a:lnTo>
                  <a:lnTo>
                    <a:pt x="8" y="69"/>
                  </a:lnTo>
                  <a:lnTo>
                    <a:pt x="9" y="68"/>
                  </a:lnTo>
                  <a:lnTo>
                    <a:pt x="9" y="67"/>
                  </a:lnTo>
                  <a:lnTo>
                    <a:pt x="9" y="65"/>
                  </a:lnTo>
                  <a:lnTo>
                    <a:pt x="9" y="65"/>
                  </a:lnTo>
                  <a:lnTo>
                    <a:pt x="9" y="61"/>
                  </a:lnTo>
                  <a:lnTo>
                    <a:pt x="9" y="57"/>
                  </a:lnTo>
                  <a:lnTo>
                    <a:pt x="13" y="48"/>
                  </a:lnTo>
                  <a:lnTo>
                    <a:pt x="22" y="33"/>
                  </a:lnTo>
                  <a:lnTo>
                    <a:pt x="22" y="33"/>
                  </a:lnTo>
                  <a:lnTo>
                    <a:pt x="33" y="15"/>
                  </a:lnTo>
                  <a:lnTo>
                    <a:pt x="33" y="15"/>
                  </a:lnTo>
                  <a:lnTo>
                    <a:pt x="36" y="9"/>
                  </a:lnTo>
                  <a:lnTo>
                    <a:pt x="36" y="9"/>
                  </a:lnTo>
                  <a:lnTo>
                    <a:pt x="38" y="9"/>
                  </a:lnTo>
                  <a:lnTo>
                    <a:pt x="38" y="9"/>
                  </a:lnTo>
                  <a:lnTo>
                    <a:pt x="40" y="9"/>
                  </a:lnTo>
                  <a:lnTo>
                    <a:pt x="41" y="8"/>
                  </a:lnTo>
                  <a:lnTo>
                    <a:pt x="42" y="6"/>
                  </a:lnTo>
                  <a:lnTo>
                    <a:pt x="42" y="4"/>
                  </a:lnTo>
                  <a:lnTo>
                    <a:pt x="42" y="3"/>
                  </a:lnTo>
                  <a:lnTo>
                    <a:pt x="41" y="1"/>
                  </a:lnTo>
                  <a:lnTo>
                    <a:pt x="40" y="0"/>
                  </a:lnTo>
                  <a:lnTo>
                    <a:pt x="38" y="0"/>
                  </a:lnTo>
                  <a:lnTo>
                    <a:pt x="38" y="0"/>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1" name="Freeform 371"/>
            <p:cNvSpPr/>
            <p:nvPr/>
          </p:nvSpPr>
          <p:spPr bwMode="auto">
            <a:xfrm>
              <a:off x="4446588" y="3108325"/>
              <a:ext cx="34925" cy="47625"/>
            </a:xfrm>
            <a:custGeom>
              <a:avLst/>
              <a:gdLst/>
              <a:ahLst/>
              <a:cxnLst>
                <a:cxn ang="0">
                  <a:pos x="55" y="2"/>
                </a:cxn>
                <a:cxn ang="0">
                  <a:pos x="55" y="2"/>
                </a:cxn>
                <a:cxn ang="0">
                  <a:pos x="46" y="15"/>
                </a:cxn>
                <a:cxn ang="0">
                  <a:pos x="36" y="26"/>
                </a:cxn>
                <a:cxn ang="0">
                  <a:pos x="26" y="39"/>
                </a:cxn>
                <a:cxn ang="0">
                  <a:pos x="16" y="50"/>
                </a:cxn>
                <a:cxn ang="0">
                  <a:pos x="16" y="50"/>
                </a:cxn>
                <a:cxn ang="0">
                  <a:pos x="10" y="58"/>
                </a:cxn>
                <a:cxn ang="0">
                  <a:pos x="4" y="69"/>
                </a:cxn>
                <a:cxn ang="0">
                  <a:pos x="1" y="75"/>
                </a:cxn>
                <a:cxn ang="0">
                  <a:pos x="0" y="80"/>
                </a:cxn>
                <a:cxn ang="0">
                  <a:pos x="0" y="85"/>
                </a:cxn>
                <a:cxn ang="0">
                  <a:pos x="1" y="87"/>
                </a:cxn>
                <a:cxn ang="0">
                  <a:pos x="4" y="89"/>
                </a:cxn>
                <a:cxn ang="0">
                  <a:pos x="4" y="89"/>
                </a:cxn>
                <a:cxn ang="0">
                  <a:pos x="6" y="90"/>
                </a:cxn>
                <a:cxn ang="0">
                  <a:pos x="8" y="90"/>
                </a:cxn>
                <a:cxn ang="0">
                  <a:pos x="9" y="90"/>
                </a:cxn>
                <a:cxn ang="0">
                  <a:pos x="11" y="89"/>
                </a:cxn>
                <a:cxn ang="0">
                  <a:pos x="12" y="87"/>
                </a:cxn>
                <a:cxn ang="0">
                  <a:pos x="12" y="86"/>
                </a:cxn>
                <a:cxn ang="0">
                  <a:pos x="12" y="84"/>
                </a:cxn>
                <a:cxn ang="0">
                  <a:pos x="11" y="82"/>
                </a:cxn>
                <a:cxn ang="0">
                  <a:pos x="11" y="82"/>
                </a:cxn>
                <a:cxn ang="0">
                  <a:pos x="10" y="80"/>
                </a:cxn>
                <a:cxn ang="0">
                  <a:pos x="10" y="77"/>
                </a:cxn>
                <a:cxn ang="0">
                  <a:pos x="12" y="74"/>
                </a:cxn>
                <a:cxn ang="0">
                  <a:pos x="14" y="69"/>
                </a:cxn>
                <a:cxn ang="0">
                  <a:pos x="21" y="57"/>
                </a:cxn>
                <a:cxn ang="0">
                  <a:pos x="31" y="46"/>
                </a:cxn>
                <a:cxn ang="0">
                  <a:pos x="51" y="22"/>
                </a:cxn>
                <a:cxn ang="0">
                  <a:pos x="63" y="8"/>
                </a:cxn>
                <a:cxn ang="0">
                  <a:pos x="63" y="8"/>
                </a:cxn>
                <a:cxn ang="0">
                  <a:pos x="65" y="6"/>
                </a:cxn>
                <a:cxn ang="0">
                  <a:pos x="65" y="3"/>
                </a:cxn>
                <a:cxn ang="0">
                  <a:pos x="63" y="2"/>
                </a:cxn>
                <a:cxn ang="0">
                  <a:pos x="62" y="1"/>
                </a:cxn>
                <a:cxn ang="0">
                  <a:pos x="58" y="0"/>
                </a:cxn>
                <a:cxn ang="0">
                  <a:pos x="56" y="1"/>
                </a:cxn>
                <a:cxn ang="0">
                  <a:pos x="55" y="2"/>
                </a:cxn>
                <a:cxn ang="0">
                  <a:pos x="55" y="2"/>
                </a:cxn>
              </a:cxnLst>
              <a:rect l="0" t="0" r="r" b="b"/>
              <a:pathLst>
                <a:path w="65" h="90">
                  <a:moveTo>
                    <a:pt x="55" y="2"/>
                  </a:moveTo>
                  <a:lnTo>
                    <a:pt x="55" y="2"/>
                  </a:lnTo>
                  <a:lnTo>
                    <a:pt x="46" y="15"/>
                  </a:lnTo>
                  <a:lnTo>
                    <a:pt x="36" y="26"/>
                  </a:lnTo>
                  <a:lnTo>
                    <a:pt x="26" y="39"/>
                  </a:lnTo>
                  <a:lnTo>
                    <a:pt x="16" y="50"/>
                  </a:lnTo>
                  <a:lnTo>
                    <a:pt x="16" y="50"/>
                  </a:lnTo>
                  <a:lnTo>
                    <a:pt x="10" y="58"/>
                  </a:lnTo>
                  <a:lnTo>
                    <a:pt x="4" y="69"/>
                  </a:lnTo>
                  <a:lnTo>
                    <a:pt x="1" y="75"/>
                  </a:lnTo>
                  <a:lnTo>
                    <a:pt x="0" y="80"/>
                  </a:lnTo>
                  <a:lnTo>
                    <a:pt x="0" y="85"/>
                  </a:lnTo>
                  <a:lnTo>
                    <a:pt x="1" y="87"/>
                  </a:lnTo>
                  <a:lnTo>
                    <a:pt x="4" y="89"/>
                  </a:lnTo>
                  <a:lnTo>
                    <a:pt x="4" y="89"/>
                  </a:lnTo>
                  <a:lnTo>
                    <a:pt x="6" y="90"/>
                  </a:lnTo>
                  <a:lnTo>
                    <a:pt x="8" y="90"/>
                  </a:lnTo>
                  <a:lnTo>
                    <a:pt x="9" y="90"/>
                  </a:lnTo>
                  <a:lnTo>
                    <a:pt x="11" y="89"/>
                  </a:lnTo>
                  <a:lnTo>
                    <a:pt x="12" y="87"/>
                  </a:lnTo>
                  <a:lnTo>
                    <a:pt x="12" y="86"/>
                  </a:lnTo>
                  <a:lnTo>
                    <a:pt x="12" y="84"/>
                  </a:lnTo>
                  <a:lnTo>
                    <a:pt x="11" y="82"/>
                  </a:lnTo>
                  <a:lnTo>
                    <a:pt x="11" y="82"/>
                  </a:lnTo>
                  <a:lnTo>
                    <a:pt x="10" y="80"/>
                  </a:lnTo>
                  <a:lnTo>
                    <a:pt x="10" y="77"/>
                  </a:lnTo>
                  <a:lnTo>
                    <a:pt x="12" y="74"/>
                  </a:lnTo>
                  <a:lnTo>
                    <a:pt x="14" y="69"/>
                  </a:lnTo>
                  <a:lnTo>
                    <a:pt x="21" y="57"/>
                  </a:lnTo>
                  <a:lnTo>
                    <a:pt x="31" y="46"/>
                  </a:lnTo>
                  <a:lnTo>
                    <a:pt x="51" y="22"/>
                  </a:lnTo>
                  <a:lnTo>
                    <a:pt x="63" y="8"/>
                  </a:lnTo>
                  <a:lnTo>
                    <a:pt x="63" y="8"/>
                  </a:lnTo>
                  <a:lnTo>
                    <a:pt x="65" y="6"/>
                  </a:lnTo>
                  <a:lnTo>
                    <a:pt x="65" y="3"/>
                  </a:lnTo>
                  <a:lnTo>
                    <a:pt x="63" y="2"/>
                  </a:lnTo>
                  <a:lnTo>
                    <a:pt x="62" y="1"/>
                  </a:lnTo>
                  <a:lnTo>
                    <a:pt x="58" y="0"/>
                  </a:lnTo>
                  <a:lnTo>
                    <a:pt x="56" y="1"/>
                  </a:lnTo>
                  <a:lnTo>
                    <a:pt x="55" y="2"/>
                  </a:lnTo>
                  <a:lnTo>
                    <a:pt x="55" y="2"/>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2" name="Freeform 372"/>
            <p:cNvSpPr/>
            <p:nvPr/>
          </p:nvSpPr>
          <p:spPr bwMode="auto">
            <a:xfrm>
              <a:off x="4516438" y="3119438"/>
              <a:ext cx="22225" cy="39688"/>
            </a:xfrm>
            <a:custGeom>
              <a:avLst/>
              <a:gdLst/>
              <a:ahLst/>
              <a:cxnLst>
                <a:cxn ang="0">
                  <a:pos x="34" y="1"/>
                </a:cxn>
                <a:cxn ang="0">
                  <a:pos x="34" y="1"/>
                </a:cxn>
                <a:cxn ang="0">
                  <a:pos x="29" y="5"/>
                </a:cxn>
                <a:cxn ang="0">
                  <a:pos x="24" y="10"/>
                </a:cxn>
                <a:cxn ang="0">
                  <a:pos x="16" y="21"/>
                </a:cxn>
                <a:cxn ang="0">
                  <a:pos x="10" y="33"/>
                </a:cxn>
                <a:cxn ang="0">
                  <a:pos x="5" y="45"/>
                </a:cxn>
                <a:cxn ang="0">
                  <a:pos x="5" y="45"/>
                </a:cxn>
                <a:cxn ang="0">
                  <a:pos x="3" y="54"/>
                </a:cxn>
                <a:cxn ang="0">
                  <a:pos x="0" y="63"/>
                </a:cxn>
                <a:cxn ang="0">
                  <a:pos x="0" y="67"/>
                </a:cxn>
                <a:cxn ang="0">
                  <a:pos x="2" y="71"/>
                </a:cxn>
                <a:cxn ang="0">
                  <a:pos x="4" y="73"/>
                </a:cxn>
                <a:cxn ang="0">
                  <a:pos x="9" y="75"/>
                </a:cxn>
                <a:cxn ang="0">
                  <a:pos x="9" y="75"/>
                </a:cxn>
                <a:cxn ang="0">
                  <a:pos x="11" y="75"/>
                </a:cxn>
                <a:cxn ang="0">
                  <a:pos x="12" y="74"/>
                </a:cxn>
                <a:cxn ang="0">
                  <a:pos x="13" y="72"/>
                </a:cxn>
                <a:cxn ang="0">
                  <a:pos x="13" y="71"/>
                </a:cxn>
                <a:cxn ang="0">
                  <a:pos x="12" y="67"/>
                </a:cxn>
                <a:cxn ang="0">
                  <a:pos x="11" y="66"/>
                </a:cxn>
                <a:cxn ang="0">
                  <a:pos x="9" y="66"/>
                </a:cxn>
                <a:cxn ang="0">
                  <a:pos x="9" y="66"/>
                </a:cxn>
                <a:cxn ang="0">
                  <a:pos x="19" y="35"/>
                </a:cxn>
                <a:cxn ang="0">
                  <a:pos x="19" y="35"/>
                </a:cxn>
                <a:cxn ang="0">
                  <a:pos x="23" y="28"/>
                </a:cxn>
                <a:cxn ang="0">
                  <a:pos x="29" y="21"/>
                </a:cxn>
                <a:cxn ang="0">
                  <a:pos x="34" y="13"/>
                </a:cxn>
                <a:cxn ang="0">
                  <a:pos x="41" y="7"/>
                </a:cxn>
                <a:cxn ang="0">
                  <a:pos x="41" y="7"/>
                </a:cxn>
                <a:cxn ang="0">
                  <a:pos x="42" y="6"/>
                </a:cxn>
                <a:cxn ang="0">
                  <a:pos x="42" y="4"/>
                </a:cxn>
                <a:cxn ang="0">
                  <a:pos x="42" y="3"/>
                </a:cxn>
                <a:cxn ang="0">
                  <a:pos x="41" y="1"/>
                </a:cxn>
                <a:cxn ang="0">
                  <a:pos x="38" y="0"/>
                </a:cxn>
                <a:cxn ang="0">
                  <a:pos x="36" y="0"/>
                </a:cxn>
                <a:cxn ang="0">
                  <a:pos x="34" y="1"/>
                </a:cxn>
                <a:cxn ang="0">
                  <a:pos x="34" y="1"/>
                </a:cxn>
              </a:cxnLst>
              <a:rect l="0" t="0" r="r" b="b"/>
              <a:pathLst>
                <a:path w="42" h="75">
                  <a:moveTo>
                    <a:pt x="34" y="1"/>
                  </a:moveTo>
                  <a:lnTo>
                    <a:pt x="34" y="1"/>
                  </a:lnTo>
                  <a:lnTo>
                    <a:pt x="29" y="5"/>
                  </a:lnTo>
                  <a:lnTo>
                    <a:pt x="24" y="10"/>
                  </a:lnTo>
                  <a:lnTo>
                    <a:pt x="16" y="21"/>
                  </a:lnTo>
                  <a:lnTo>
                    <a:pt x="10" y="33"/>
                  </a:lnTo>
                  <a:lnTo>
                    <a:pt x="5" y="45"/>
                  </a:lnTo>
                  <a:lnTo>
                    <a:pt x="5" y="45"/>
                  </a:lnTo>
                  <a:lnTo>
                    <a:pt x="3" y="54"/>
                  </a:lnTo>
                  <a:lnTo>
                    <a:pt x="0" y="63"/>
                  </a:lnTo>
                  <a:lnTo>
                    <a:pt x="0" y="67"/>
                  </a:lnTo>
                  <a:lnTo>
                    <a:pt x="2" y="71"/>
                  </a:lnTo>
                  <a:lnTo>
                    <a:pt x="4" y="73"/>
                  </a:lnTo>
                  <a:lnTo>
                    <a:pt x="9" y="75"/>
                  </a:lnTo>
                  <a:lnTo>
                    <a:pt x="9" y="75"/>
                  </a:lnTo>
                  <a:lnTo>
                    <a:pt x="11" y="75"/>
                  </a:lnTo>
                  <a:lnTo>
                    <a:pt x="12" y="74"/>
                  </a:lnTo>
                  <a:lnTo>
                    <a:pt x="13" y="72"/>
                  </a:lnTo>
                  <a:lnTo>
                    <a:pt x="13" y="71"/>
                  </a:lnTo>
                  <a:lnTo>
                    <a:pt x="12" y="67"/>
                  </a:lnTo>
                  <a:lnTo>
                    <a:pt x="11" y="66"/>
                  </a:lnTo>
                  <a:lnTo>
                    <a:pt x="9" y="66"/>
                  </a:lnTo>
                  <a:lnTo>
                    <a:pt x="9" y="66"/>
                  </a:lnTo>
                  <a:lnTo>
                    <a:pt x="19" y="35"/>
                  </a:lnTo>
                  <a:lnTo>
                    <a:pt x="19" y="35"/>
                  </a:lnTo>
                  <a:lnTo>
                    <a:pt x="23" y="28"/>
                  </a:lnTo>
                  <a:lnTo>
                    <a:pt x="29" y="21"/>
                  </a:lnTo>
                  <a:lnTo>
                    <a:pt x="34" y="13"/>
                  </a:lnTo>
                  <a:lnTo>
                    <a:pt x="41" y="7"/>
                  </a:lnTo>
                  <a:lnTo>
                    <a:pt x="41" y="7"/>
                  </a:lnTo>
                  <a:lnTo>
                    <a:pt x="42" y="6"/>
                  </a:lnTo>
                  <a:lnTo>
                    <a:pt x="42" y="4"/>
                  </a:lnTo>
                  <a:lnTo>
                    <a:pt x="42" y="3"/>
                  </a:lnTo>
                  <a:lnTo>
                    <a:pt x="41" y="1"/>
                  </a:lnTo>
                  <a:lnTo>
                    <a:pt x="38" y="0"/>
                  </a:lnTo>
                  <a:lnTo>
                    <a:pt x="36" y="0"/>
                  </a:lnTo>
                  <a:lnTo>
                    <a:pt x="34" y="1"/>
                  </a:lnTo>
                  <a:lnTo>
                    <a:pt x="34" y="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3" name="Freeform 373"/>
            <p:cNvSpPr/>
            <p:nvPr/>
          </p:nvSpPr>
          <p:spPr bwMode="auto">
            <a:xfrm>
              <a:off x="4583113" y="3121025"/>
              <a:ext cx="26988" cy="34925"/>
            </a:xfrm>
            <a:custGeom>
              <a:avLst/>
              <a:gdLst/>
              <a:ahLst/>
              <a:cxnLst>
                <a:cxn ang="0">
                  <a:pos x="43" y="1"/>
                </a:cxn>
                <a:cxn ang="0">
                  <a:pos x="43" y="1"/>
                </a:cxn>
                <a:cxn ang="0">
                  <a:pos x="37" y="7"/>
                </a:cxn>
                <a:cxn ang="0">
                  <a:pos x="31" y="15"/>
                </a:cxn>
                <a:cxn ang="0">
                  <a:pos x="21" y="29"/>
                </a:cxn>
                <a:cxn ang="0">
                  <a:pos x="12" y="45"/>
                </a:cxn>
                <a:cxn ang="0">
                  <a:pos x="7" y="52"/>
                </a:cxn>
                <a:cxn ang="0">
                  <a:pos x="1" y="58"/>
                </a:cxn>
                <a:cxn ang="0">
                  <a:pos x="1" y="58"/>
                </a:cxn>
                <a:cxn ang="0">
                  <a:pos x="0" y="60"/>
                </a:cxn>
                <a:cxn ang="0">
                  <a:pos x="0" y="62"/>
                </a:cxn>
                <a:cxn ang="0">
                  <a:pos x="0" y="63"/>
                </a:cxn>
                <a:cxn ang="0">
                  <a:pos x="1" y="65"/>
                </a:cxn>
                <a:cxn ang="0">
                  <a:pos x="3" y="66"/>
                </a:cxn>
                <a:cxn ang="0">
                  <a:pos x="4" y="66"/>
                </a:cxn>
                <a:cxn ang="0">
                  <a:pos x="6" y="66"/>
                </a:cxn>
                <a:cxn ang="0">
                  <a:pos x="8" y="65"/>
                </a:cxn>
                <a:cxn ang="0">
                  <a:pos x="8" y="65"/>
                </a:cxn>
                <a:cxn ang="0">
                  <a:pos x="13" y="58"/>
                </a:cxn>
                <a:cxn ang="0">
                  <a:pos x="18" y="51"/>
                </a:cxn>
                <a:cxn ang="0">
                  <a:pos x="28" y="36"/>
                </a:cxn>
                <a:cxn ang="0">
                  <a:pos x="38" y="21"/>
                </a:cxn>
                <a:cxn ang="0">
                  <a:pos x="44" y="15"/>
                </a:cxn>
                <a:cxn ang="0">
                  <a:pos x="50" y="8"/>
                </a:cxn>
                <a:cxn ang="0">
                  <a:pos x="50" y="8"/>
                </a:cxn>
                <a:cxn ang="0">
                  <a:pos x="51" y="6"/>
                </a:cxn>
                <a:cxn ang="0">
                  <a:pos x="51" y="5"/>
                </a:cxn>
                <a:cxn ang="0">
                  <a:pos x="51" y="3"/>
                </a:cxn>
                <a:cxn ang="0">
                  <a:pos x="50" y="2"/>
                </a:cxn>
                <a:cxn ang="0">
                  <a:pos x="47" y="0"/>
                </a:cxn>
                <a:cxn ang="0">
                  <a:pos x="45" y="0"/>
                </a:cxn>
                <a:cxn ang="0">
                  <a:pos x="43" y="1"/>
                </a:cxn>
                <a:cxn ang="0">
                  <a:pos x="43" y="1"/>
                </a:cxn>
              </a:cxnLst>
              <a:rect l="0" t="0" r="r" b="b"/>
              <a:pathLst>
                <a:path w="51" h="66">
                  <a:moveTo>
                    <a:pt x="43" y="1"/>
                  </a:moveTo>
                  <a:lnTo>
                    <a:pt x="43" y="1"/>
                  </a:lnTo>
                  <a:lnTo>
                    <a:pt x="37" y="7"/>
                  </a:lnTo>
                  <a:lnTo>
                    <a:pt x="31" y="15"/>
                  </a:lnTo>
                  <a:lnTo>
                    <a:pt x="21" y="29"/>
                  </a:lnTo>
                  <a:lnTo>
                    <a:pt x="12" y="45"/>
                  </a:lnTo>
                  <a:lnTo>
                    <a:pt x="7" y="52"/>
                  </a:lnTo>
                  <a:lnTo>
                    <a:pt x="1" y="58"/>
                  </a:lnTo>
                  <a:lnTo>
                    <a:pt x="1" y="58"/>
                  </a:lnTo>
                  <a:lnTo>
                    <a:pt x="0" y="60"/>
                  </a:lnTo>
                  <a:lnTo>
                    <a:pt x="0" y="62"/>
                  </a:lnTo>
                  <a:lnTo>
                    <a:pt x="0" y="63"/>
                  </a:lnTo>
                  <a:lnTo>
                    <a:pt x="1" y="65"/>
                  </a:lnTo>
                  <a:lnTo>
                    <a:pt x="3" y="66"/>
                  </a:lnTo>
                  <a:lnTo>
                    <a:pt x="4" y="66"/>
                  </a:lnTo>
                  <a:lnTo>
                    <a:pt x="6" y="66"/>
                  </a:lnTo>
                  <a:lnTo>
                    <a:pt x="8" y="65"/>
                  </a:lnTo>
                  <a:lnTo>
                    <a:pt x="8" y="65"/>
                  </a:lnTo>
                  <a:lnTo>
                    <a:pt x="13" y="58"/>
                  </a:lnTo>
                  <a:lnTo>
                    <a:pt x="18" y="51"/>
                  </a:lnTo>
                  <a:lnTo>
                    <a:pt x="28" y="36"/>
                  </a:lnTo>
                  <a:lnTo>
                    <a:pt x="38" y="21"/>
                  </a:lnTo>
                  <a:lnTo>
                    <a:pt x="44" y="15"/>
                  </a:lnTo>
                  <a:lnTo>
                    <a:pt x="50" y="8"/>
                  </a:lnTo>
                  <a:lnTo>
                    <a:pt x="50" y="8"/>
                  </a:lnTo>
                  <a:lnTo>
                    <a:pt x="51" y="6"/>
                  </a:lnTo>
                  <a:lnTo>
                    <a:pt x="51" y="5"/>
                  </a:lnTo>
                  <a:lnTo>
                    <a:pt x="51" y="3"/>
                  </a:lnTo>
                  <a:lnTo>
                    <a:pt x="50" y="2"/>
                  </a:lnTo>
                  <a:lnTo>
                    <a:pt x="47" y="0"/>
                  </a:lnTo>
                  <a:lnTo>
                    <a:pt x="45" y="0"/>
                  </a:lnTo>
                  <a:lnTo>
                    <a:pt x="43" y="1"/>
                  </a:lnTo>
                  <a:lnTo>
                    <a:pt x="43" y="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4" name="Freeform 374"/>
            <p:cNvSpPr/>
            <p:nvPr/>
          </p:nvSpPr>
          <p:spPr bwMode="auto">
            <a:xfrm>
              <a:off x="4638675" y="3114675"/>
              <a:ext cx="26988" cy="44450"/>
            </a:xfrm>
            <a:custGeom>
              <a:avLst/>
              <a:gdLst/>
              <a:ahLst/>
              <a:cxnLst>
                <a:cxn ang="0">
                  <a:pos x="42" y="3"/>
                </a:cxn>
                <a:cxn ang="0">
                  <a:pos x="42" y="3"/>
                </a:cxn>
                <a:cxn ang="0">
                  <a:pos x="40" y="8"/>
                </a:cxn>
                <a:cxn ang="0">
                  <a:pos x="37" y="12"/>
                </a:cxn>
                <a:cxn ang="0">
                  <a:pos x="30" y="22"/>
                </a:cxn>
                <a:cxn ang="0">
                  <a:pos x="14" y="40"/>
                </a:cxn>
                <a:cxn ang="0">
                  <a:pos x="14" y="40"/>
                </a:cxn>
                <a:cxn ang="0">
                  <a:pos x="8" y="49"/>
                </a:cxn>
                <a:cxn ang="0">
                  <a:pos x="4" y="59"/>
                </a:cxn>
                <a:cxn ang="0">
                  <a:pos x="1" y="69"/>
                </a:cxn>
                <a:cxn ang="0">
                  <a:pos x="0" y="79"/>
                </a:cxn>
                <a:cxn ang="0">
                  <a:pos x="0" y="79"/>
                </a:cxn>
                <a:cxn ang="0">
                  <a:pos x="0" y="81"/>
                </a:cxn>
                <a:cxn ang="0">
                  <a:pos x="1" y="83"/>
                </a:cxn>
                <a:cxn ang="0">
                  <a:pos x="2" y="83"/>
                </a:cxn>
                <a:cxn ang="0">
                  <a:pos x="4" y="84"/>
                </a:cxn>
                <a:cxn ang="0">
                  <a:pos x="6" y="83"/>
                </a:cxn>
                <a:cxn ang="0">
                  <a:pos x="7" y="83"/>
                </a:cxn>
                <a:cxn ang="0">
                  <a:pos x="8" y="81"/>
                </a:cxn>
                <a:cxn ang="0">
                  <a:pos x="9" y="79"/>
                </a:cxn>
                <a:cxn ang="0">
                  <a:pos x="9" y="79"/>
                </a:cxn>
                <a:cxn ang="0">
                  <a:pos x="10" y="74"/>
                </a:cxn>
                <a:cxn ang="0">
                  <a:pos x="11" y="68"/>
                </a:cxn>
                <a:cxn ang="0">
                  <a:pos x="14" y="58"/>
                </a:cxn>
                <a:cxn ang="0">
                  <a:pos x="21" y="49"/>
                </a:cxn>
                <a:cxn ang="0">
                  <a:pos x="27" y="40"/>
                </a:cxn>
                <a:cxn ang="0">
                  <a:pos x="40" y="23"/>
                </a:cxn>
                <a:cxn ang="0">
                  <a:pos x="46" y="14"/>
                </a:cxn>
                <a:cxn ang="0">
                  <a:pos x="52" y="5"/>
                </a:cxn>
                <a:cxn ang="0">
                  <a:pos x="52" y="5"/>
                </a:cxn>
                <a:cxn ang="0">
                  <a:pos x="52" y="3"/>
                </a:cxn>
                <a:cxn ang="0">
                  <a:pos x="52" y="2"/>
                </a:cxn>
                <a:cxn ang="0">
                  <a:pos x="51" y="0"/>
                </a:cxn>
                <a:cxn ang="0">
                  <a:pos x="49" y="0"/>
                </a:cxn>
                <a:cxn ang="0">
                  <a:pos x="45" y="0"/>
                </a:cxn>
                <a:cxn ang="0">
                  <a:pos x="43" y="1"/>
                </a:cxn>
                <a:cxn ang="0">
                  <a:pos x="42" y="3"/>
                </a:cxn>
                <a:cxn ang="0">
                  <a:pos x="42" y="3"/>
                </a:cxn>
              </a:cxnLst>
              <a:rect l="0" t="0" r="r" b="b"/>
              <a:pathLst>
                <a:path w="52" h="84">
                  <a:moveTo>
                    <a:pt x="42" y="3"/>
                  </a:moveTo>
                  <a:lnTo>
                    <a:pt x="42" y="3"/>
                  </a:lnTo>
                  <a:lnTo>
                    <a:pt x="40" y="8"/>
                  </a:lnTo>
                  <a:lnTo>
                    <a:pt x="37" y="12"/>
                  </a:lnTo>
                  <a:lnTo>
                    <a:pt x="30" y="22"/>
                  </a:lnTo>
                  <a:lnTo>
                    <a:pt x="14" y="40"/>
                  </a:lnTo>
                  <a:lnTo>
                    <a:pt x="14" y="40"/>
                  </a:lnTo>
                  <a:lnTo>
                    <a:pt x="8" y="49"/>
                  </a:lnTo>
                  <a:lnTo>
                    <a:pt x="4" y="59"/>
                  </a:lnTo>
                  <a:lnTo>
                    <a:pt x="1" y="69"/>
                  </a:lnTo>
                  <a:lnTo>
                    <a:pt x="0" y="79"/>
                  </a:lnTo>
                  <a:lnTo>
                    <a:pt x="0" y="79"/>
                  </a:lnTo>
                  <a:lnTo>
                    <a:pt x="0" y="81"/>
                  </a:lnTo>
                  <a:lnTo>
                    <a:pt x="1" y="83"/>
                  </a:lnTo>
                  <a:lnTo>
                    <a:pt x="2" y="83"/>
                  </a:lnTo>
                  <a:lnTo>
                    <a:pt x="4" y="84"/>
                  </a:lnTo>
                  <a:lnTo>
                    <a:pt x="6" y="83"/>
                  </a:lnTo>
                  <a:lnTo>
                    <a:pt x="7" y="83"/>
                  </a:lnTo>
                  <a:lnTo>
                    <a:pt x="8" y="81"/>
                  </a:lnTo>
                  <a:lnTo>
                    <a:pt x="9" y="79"/>
                  </a:lnTo>
                  <a:lnTo>
                    <a:pt x="9" y="79"/>
                  </a:lnTo>
                  <a:lnTo>
                    <a:pt x="10" y="74"/>
                  </a:lnTo>
                  <a:lnTo>
                    <a:pt x="11" y="68"/>
                  </a:lnTo>
                  <a:lnTo>
                    <a:pt x="14" y="58"/>
                  </a:lnTo>
                  <a:lnTo>
                    <a:pt x="21" y="49"/>
                  </a:lnTo>
                  <a:lnTo>
                    <a:pt x="27" y="40"/>
                  </a:lnTo>
                  <a:lnTo>
                    <a:pt x="40" y="23"/>
                  </a:lnTo>
                  <a:lnTo>
                    <a:pt x="46" y="14"/>
                  </a:lnTo>
                  <a:lnTo>
                    <a:pt x="52" y="5"/>
                  </a:lnTo>
                  <a:lnTo>
                    <a:pt x="52" y="5"/>
                  </a:lnTo>
                  <a:lnTo>
                    <a:pt x="52" y="3"/>
                  </a:lnTo>
                  <a:lnTo>
                    <a:pt x="52" y="2"/>
                  </a:lnTo>
                  <a:lnTo>
                    <a:pt x="51" y="0"/>
                  </a:lnTo>
                  <a:lnTo>
                    <a:pt x="49" y="0"/>
                  </a:lnTo>
                  <a:lnTo>
                    <a:pt x="45" y="0"/>
                  </a:lnTo>
                  <a:lnTo>
                    <a:pt x="43" y="1"/>
                  </a:lnTo>
                  <a:lnTo>
                    <a:pt x="42" y="3"/>
                  </a:lnTo>
                  <a:lnTo>
                    <a:pt x="42" y="3"/>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5" name="Freeform 375"/>
            <p:cNvSpPr/>
            <p:nvPr/>
          </p:nvSpPr>
          <p:spPr bwMode="auto">
            <a:xfrm>
              <a:off x="4686300" y="3121025"/>
              <a:ext cx="25400" cy="38100"/>
            </a:xfrm>
            <a:custGeom>
              <a:avLst/>
              <a:gdLst/>
              <a:ahLst/>
              <a:cxnLst>
                <a:cxn ang="0">
                  <a:pos x="38" y="2"/>
                </a:cxn>
                <a:cxn ang="0">
                  <a:pos x="38" y="2"/>
                </a:cxn>
                <a:cxn ang="0">
                  <a:pos x="34" y="10"/>
                </a:cxn>
                <a:cxn ang="0">
                  <a:pos x="29" y="19"/>
                </a:cxn>
                <a:cxn ang="0">
                  <a:pos x="17" y="33"/>
                </a:cxn>
                <a:cxn ang="0">
                  <a:pos x="12" y="40"/>
                </a:cxn>
                <a:cxn ang="0">
                  <a:pos x="7" y="48"/>
                </a:cxn>
                <a:cxn ang="0">
                  <a:pos x="3" y="56"/>
                </a:cxn>
                <a:cxn ang="0">
                  <a:pos x="0" y="65"/>
                </a:cxn>
                <a:cxn ang="0">
                  <a:pos x="0" y="65"/>
                </a:cxn>
                <a:cxn ang="0">
                  <a:pos x="0" y="67"/>
                </a:cxn>
                <a:cxn ang="0">
                  <a:pos x="1" y="69"/>
                </a:cxn>
                <a:cxn ang="0">
                  <a:pos x="2" y="70"/>
                </a:cxn>
                <a:cxn ang="0">
                  <a:pos x="4" y="71"/>
                </a:cxn>
                <a:cxn ang="0">
                  <a:pos x="5" y="71"/>
                </a:cxn>
                <a:cxn ang="0">
                  <a:pos x="7" y="70"/>
                </a:cxn>
                <a:cxn ang="0">
                  <a:pos x="8" y="69"/>
                </a:cxn>
                <a:cxn ang="0">
                  <a:pos x="9" y="67"/>
                </a:cxn>
                <a:cxn ang="0">
                  <a:pos x="9" y="67"/>
                </a:cxn>
                <a:cxn ang="0">
                  <a:pos x="12" y="59"/>
                </a:cxn>
                <a:cxn ang="0">
                  <a:pos x="16" y="52"/>
                </a:cxn>
                <a:cxn ang="0">
                  <a:pos x="21" y="44"/>
                </a:cxn>
                <a:cxn ang="0">
                  <a:pos x="27" y="37"/>
                </a:cxn>
                <a:cxn ang="0">
                  <a:pos x="37" y="23"/>
                </a:cxn>
                <a:cxn ang="0">
                  <a:pos x="42" y="16"/>
                </a:cxn>
                <a:cxn ang="0">
                  <a:pos x="46" y="7"/>
                </a:cxn>
                <a:cxn ang="0">
                  <a:pos x="46" y="7"/>
                </a:cxn>
                <a:cxn ang="0">
                  <a:pos x="47" y="5"/>
                </a:cxn>
                <a:cxn ang="0">
                  <a:pos x="46" y="3"/>
                </a:cxn>
                <a:cxn ang="0">
                  <a:pos x="44" y="0"/>
                </a:cxn>
                <a:cxn ang="0">
                  <a:pos x="42" y="0"/>
                </a:cxn>
                <a:cxn ang="0">
                  <a:pos x="41" y="0"/>
                </a:cxn>
                <a:cxn ang="0">
                  <a:pos x="39" y="1"/>
                </a:cxn>
                <a:cxn ang="0">
                  <a:pos x="38" y="2"/>
                </a:cxn>
                <a:cxn ang="0">
                  <a:pos x="38" y="2"/>
                </a:cxn>
              </a:cxnLst>
              <a:rect l="0" t="0" r="r" b="b"/>
              <a:pathLst>
                <a:path w="47" h="71">
                  <a:moveTo>
                    <a:pt x="38" y="2"/>
                  </a:moveTo>
                  <a:lnTo>
                    <a:pt x="38" y="2"/>
                  </a:lnTo>
                  <a:lnTo>
                    <a:pt x="34" y="10"/>
                  </a:lnTo>
                  <a:lnTo>
                    <a:pt x="29" y="19"/>
                  </a:lnTo>
                  <a:lnTo>
                    <a:pt x="17" y="33"/>
                  </a:lnTo>
                  <a:lnTo>
                    <a:pt x="12" y="40"/>
                  </a:lnTo>
                  <a:lnTo>
                    <a:pt x="7" y="48"/>
                  </a:lnTo>
                  <a:lnTo>
                    <a:pt x="3" y="56"/>
                  </a:lnTo>
                  <a:lnTo>
                    <a:pt x="0" y="65"/>
                  </a:lnTo>
                  <a:lnTo>
                    <a:pt x="0" y="65"/>
                  </a:lnTo>
                  <a:lnTo>
                    <a:pt x="0" y="67"/>
                  </a:lnTo>
                  <a:lnTo>
                    <a:pt x="1" y="69"/>
                  </a:lnTo>
                  <a:lnTo>
                    <a:pt x="2" y="70"/>
                  </a:lnTo>
                  <a:lnTo>
                    <a:pt x="4" y="71"/>
                  </a:lnTo>
                  <a:lnTo>
                    <a:pt x="5" y="71"/>
                  </a:lnTo>
                  <a:lnTo>
                    <a:pt x="7" y="70"/>
                  </a:lnTo>
                  <a:lnTo>
                    <a:pt x="8" y="69"/>
                  </a:lnTo>
                  <a:lnTo>
                    <a:pt x="9" y="67"/>
                  </a:lnTo>
                  <a:lnTo>
                    <a:pt x="9" y="67"/>
                  </a:lnTo>
                  <a:lnTo>
                    <a:pt x="12" y="59"/>
                  </a:lnTo>
                  <a:lnTo>
                    <a:pt x="16" y="52"/>
                  </a:lnTo>
                  <a:lnTo>
                    <a:pt x="21" y="44"/>
                  </a:lnTo>
                  <a:lnTo>
                    <a:pt x="27" y="37"/>
                  </a:lnTo>
                  <a:lnTo>
                    <a:pt x="37" y="23"/>
                  </a:lnTo>
                  <a:lnTo>
                    <a:pt x="42" y="16"/>
                  </a:lnTo>
                  <a:lnTo>
                    <a:pt x="46" y="7"/>
                  </a:lnTo>
                  <a:lnTo>
                    <a:pt x="46" y="7"/>
                  </a:lnTo>
                  <a:lnTo>
                    <a:pt x="47" y="5"/>
                  </a:lnTo>
                  <a:lnTo>
                    <a:pt x="46" y="3"/>
                  </a:lnTo>
                  <a:lnTo>
                    <a:pt x="44" y="0"/>
                  </a:lnTo>
                  <a:lnTo>
                    <a:pt x="42" y="0"/>
                  </a:lnTo>
                  <a:lnTo>
                    <a:pt x="41" y="0"/>
                  </a:lnTo>
                  <a:lnTo>
                    <a:pt x="39" y="1"/>
                  </a:lnTo>
                  <a:lnTo>
                    <a:pt x="38" y="2"/>
                  </a:lnTo>
                  <a:lnTo>
                    <a:pt x="38" y="2"/>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6" name="Freeform 376"/>
            <p:cNvSpPr/>
            <p:nvPr/>
          </p:nvSpPr>
          <p:spPr bwMode="auto">
            <a:xfrm>
              <a:off x="4721225" y="3125788"/>
              <a:ext cx="33338" cy="38100"/>
            </a:xfrm>
            <a:custGeom>
              <a:avLst/>
              <a:gdLst/>
              <a:ahLst/>
              <a:cxnLst>
                <a:cxn ang="0">
                  <a:pos x="54" y="1"/>
                </a:cxn>
                <a:cxn ang="0">
                  <a:pos x="54" y="1"/>
                </a:cxn>
                <a:cxn ang="0">
                  <a:pos x="40" y="17"/>
                </a:cxn>
                <a:cxn ang="0">
                  <a:pos x="28" y="32"/>
                </a:cxn>
                <a:cxn ang="0">
                  <a:pos x="15" y="49"/>
                </a:cxn>
                <a:cxn ang="0">
                  <a:pos x="2" y="63"/>
                </a:cxn>
                <a:cxn ang="0">
                  <a:pos x="2" y="63"/>
                </a:cxn>
                <a:cxn ang="0">
                  <a:pos x="0" y="66"/>
                </a:cxn>
                <a:cxn ang="0">
                  <a:pos x="0" y="68"/>
                </a:cxn>
                <a:cxn ang="0">
                  <a:pos x="1" y="69"/>
                </a:cxn>
                <a:cxn ang="0">
                  <a:pos x="2" y="71"/>
                </a:cxn>
                <a:cxn ang="0">
                  <a:pos x="3" y="72"/>
                </a:cxn>
                <a:cxn ang="0">
                  <a:pos x="5" y="72"/>
                </a:cxn>
                <a:cxn ang="0">
                  <a:pos x="6" y="72"/>
                </a:cxn>
                <a:cxn ang="0">
                  <a:pos x="8" y="71"/>
                </a:cxn>
                <a:cxn ang="0">
                  <a:pos x="8" y="71"/>
                </a:cxn>
                <a:cxn ang="0">
                  <a:pos x="22" y="55"/>
                </a:cxn>
                <a:cxn ang="0">
                  <a:pos x="34" y="40"/>
                </a:cxn>
                <a:cxn ang="0">
                  <a:pos x="47" y="24"/>
                </a:cxn>
                <a:cxn ang="0">
                  <a:pos x="61" y="9"/>
                </a:cxn>
                <a:cxn ang="0">
                  <a:pos x="61" y="9"/>
                </a:cxn>
                <a:cxn ang="0">
                  <a:pos x="62" y="7"/>
                </a:cxn>
                <a:cxn ang="0">
                  <a:pos x="62" y="6"/>
                </a:cxn>
                <a:cxn ang="0">
                  <a:pos x="61" y="4"/>
                </a:cxn>
                <a:cxn ang="0">
                  <a:pos x="60" y="3"/>
                </a:cxn>
                <a:cxn ang="0">
                  <a:pos x="59" y="1"/>
                </a:cxn>
                <a:cxn ang="0">
                  <a:pos x="57" y="0"/>
                </a:cxn>
                <a:cxn ang="0">
                  <a:pos x="56" y="0"/>
                </a:cxn>
                <a:cxn ang="0">
                  <a:pos x="54" y="1"/>
                </a:cxn>
                <a:cxn ang="0">
                  <a:pos x="54" y="1"/>
                </a:cxn>
              </a:cxnLst>
              <a:rect l="0" t="0" r="r" b="b"/>
              <a:pathLst>
                <a:path w="62" h="72">
                  <a:moveTo>
                    <a:pt x="54" y="1"/>
                  </a:moveTo>
                  <a:lnTo>
                    <a:pt x="54" y="1"/>
                  </a:lnTo>
                  <a:lnTo>
                    <a:pt x="40" y="17"/>
                  </a:lnTo>
                  <a:lnTo>
                    <a:pt x="28" y="32"/>
                  </a:lnTo>
                  <a:lnTo>
                    <a:pt x="15" y="49"/>
                  </a:lnTo>
                  <a:lnTo>
                    <a:pt x="2" y="63"/>
                  </a:lnTo>
                  <a:lnTo>
                    <a:pt x="2" y="63"/>
                  </a:lnTo>
                  <a:lnTo>
                    <a:pt x="0" y="66"/>
                  </a:lnTo>
                  <a:lnTo>
                    <a:pt x="0" y="68"/>
                  </a:lnTo>
                  <a:lnTo>
                    <a:pt x="1" y="69"/>
                  </a:lnTo>
                  <a:lnTo>
                    <a:pt x="2" y="71"/>
                  </a:lnTo>
                  <a:lnTo>
                    <a:pt x="3" y="72"/>
                  </a:lnTo>
                  <a:lnTo>
                    <a:pt x="5" y="72"/>
                  </a:lnTo>
                  <a:lnTo>
                    <a:pt x="6" y="72"/>
                  </a:lnTo>
                  <a:lnTo>
                    <a:pt x="8" y="71"/>
                  </a:lnTo>
                  <a:lnTo>
                    <a:pt x="8" y="71"/>
                  </a:lnTo>
                  <a:lnTo>
                    <a:pt x="22" y="55"/>
                  </a:lnTo>
                  <a:lnTo>
                    <a:pt x="34" y="40"/>
                  </a:lnTo>
                  <a:lnTo>
                    <a:pt x="47" y="24"/>
                  </a:lnTo>
                  <a:lnTo>
                    <a:pt x="61" y="9"/>
                  </a:lnTo>
                  <a:lnTo>
                    <a:pt x="61" y="9"/>
                  </a:lnTo>
                  <a:lnTo>
                    <a:pt x="62" y="7"/>
                  </a:lnTo>
                  <a:lnTo>
                    <a:pt x="62" y="6"/>
                  </a:lnTo>
                  <a:lnTo>
                    <a:pt x="61" y="4"/>
                  </a:lnTo>
                  <a:lnTo>
                    <a:pt x="60" y="3"/>
                  </a:lnTo>
                  <a:lnTo>
                    <a:pt x="59" y="1"/>
                  </a:lnTo>
                  <a:lnTo>
                    <a:pt x="57" y="0"/>
                  </a:lnTo>
                  <a:lnTo>
                    <a:pt x="56" y="0"/>
                  </a:lnTo>
                  <a:lnTo>
                    <a:pt x="54" y="1"/>
                  </a:lnTo>
                  <a:lnTo>
                    <a:pt x="54" y="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7" name="Freeform 377"/>
            <p:cNvSpPr/>
            <p:nvPr/>
          </p:nvSpPr>
          <p:spPr bwMode="auto">
            <a:xfrm>
              <a:off x="4311650" y="3119438"/>
              <a:ext cx="20638" cy="39688"/>
            </a:xfrm>
            <a:custGeom>
              <a:avLst/>
              <a:gdLst/>
              <a:ahLst/>
              <a:cxnLst>
                <a:cxn ang="0">
                  <a:pos x="39" y="4"/>
                </a:cxn>
                <a:cxn ang="0">
                  <a:pos x="39" y="4"/>
                </a:cxn>
                <a:cxn ang="0">
                  <a:pos x="38" y="2"/>
                </a:cxn>
                <a:cxn ang="0">
                  <a:pos x="37" y="1"/>
                </a:cxn>
                <a:cxn ang="0">
                  <a:pos x="35" y="0"/>
                </a:cxn>
                <a:cxn ang="0">
                  <a:pos x="33" y="0"/>
                </a:cxn>
                <a:cxn ang="0">
                  <a:pos x="31" y="0"/>
                </a:cxn>
                <a:cxn ang="0">
                  <a:pos x="30" y="1"/>
                </a:cxn>
                <a:cxn ang="0">
                  <a:pos x="29" y="2"/>
                </a:cxn>
                <a:cxn ang="0">
                  <a:pos x="29" y="4"/>
                </a:cxn>
                <a:cxn ang="0">
                  <a:pos x="29" y="4"/>
                </a:cxn>
                <a:cxn ang="0">
                  <a:pos x="29" y="14"/>
                </a:cxn>
                <a:cxn ang="0">
                  <a:pos x="28" y="24"/>
                </a:cxn>
                <a:cxn ang="0">
                  <a:pos x="26" y="33"/>
                </a:cxn>
                <a:cxn ang="0">
                  <a:pos x="24" y="38"/>
                </a:cxn>
                <a:cxn ang="0">
                  <a:pos x="21" y="42"/>
                </a:cxn>
                <a:cxn ang="0">
                  <a:pos x="21" y="42"/>
                </a:cxn>
                <a:cxn ang="0">
                  <a:pos x="17" y="50"/>
                </a:cxn>
                <a:cxn ang="0">
                  <a:pos x="12" y="56"/>
                </a:cxn>
                <a:cxn ang="0">
                  <a:pos x="1" y="68"/>
                </a:cxn>
                <a:cxn ang="0">
                  <a:pos x="1" y="68"/>
                </a:cxn>
                <a:cxn ang="0">
                  <a:pos x="0" y="70"/>
                </a:cxn>
                <a:cxn ang="0">
                  <a:pos x="0" y="71"/>
                </a:cxn>
                <a:cxn ang="0">
                  <a:pos x="1" y="73"/>
                </a:cxn>
                <a:cxn ang="0">
                  <a:pos x="2" y="74"/>
                </a:cxn>
                <a:cxn ang="0">
                  <a:pos x="6" y="75"/>
                </a:cxn>
                <a:cxn ang="0">
                  <a:pos x="8" y="74"/>
                </a:cxn>
                <a:cxn ang="0">
                  <a:pos x="10" y="73"/>
                </a:cxn>
                <a:cxn ang="0">
                  <a:pos x="10" y="73"/>
                </a:cxn>
                <a:cxn ang="0">
                  <a:pos x="15" y="65"/>
                </a:cxn>
                <a:cxn ang="0">
                  <a:pos x="22" y="57"/>
                </a:cxn>
                <a:cxn ang="0">
                  <a:pos x="28" y="50"/>
                </a:cxn>
                <a:cxn ang="0">
                  <a:pos x="33" y="41"/>
                </a:cxn>
                <a:cxn ang="0">
                  <a:pos x="33" y="41"/>
                </a:cxn>
                <a:cxn ang="0">
                  <a:pos x="35" y="37"/>
                </a:cxn>
                <a:cxn ang="0">
                  <a:pos x="37" y="32"/>
                </a:cxn>
                <a:cxn ang="0">
                  <a:pos x="39" y="23"/>
                </a:cxn>
                <a:cxn ang="0">
                  <a:pos x="39" y="4"/>
                </a:cxn>
                <a:cxn ang="0">
                  <a:pos x="39" y="4"/>
                </a:cxn>
              </a:cxnLst>
              <a:rect l="0" t="0" r="r" b="b"/>
              <a:pathLst>
                <a:path w="39" h="75">
                  <a:moveTo>
                    <a:pt x="39" y="4"/>
                  </a:moveTo>
                  <a:lnTo>
                    <a:pt x="39" y="4"/>
                  </a:lnTo>
                  <a:lnTo>
                    <a:pt x="38" y="2"/>
                  </a:lnTo>
                  <a:lnTo>
                    <a:pt x="37" y="1"/>
                  </a:lnTo>
                  <a:lnTo>
                    <a:pt x="35" y="0"/>
                  </a:lnTo>
                  <a:lnTo>
                    <a:pt x="33" y="0"/>
                  </a:lnTo>
                  <a:lnTo>
                    <a:pt x="31" y="0"/>
                  </a:lnTo>
                  <a:lnTo>
                    <a:pt x="30" y="1"/>
                  </a:lnTo>
                  <a:lnTo>
                    <a:pt x="29" y="2"/>
                  </a:lnTo>
                  <a:lnTo>
                    <a:pt x="29" y="4"/>
                  </a:lnTo>
                  <a:lnTo>
                    <a:pt x="29" y="4"/>
                  </a:lnTo>
                  <a:lnTo>
                    <a:pt x="29" y="14"/>
                  </a:lnTo>
                  <a:lnTo>
                    <a:pt x="28" y="24"/>
                  </a:lnTo>
                  <a:lnTo>
                    <a:pt x="26" y="33"/>
                  </a:lnTo>
                  <a:lnTo>
                    <a:pt x="24" y="38"/>
                  </a:lnTo>
                  <a:lnTo>
                    <a:pt x="21" y="42"/>
                  </a:lnTo>
                  <a:lnTo>
                    <a:pt x="21" y="42"/>
                  </a:lnTo>
                  <a:lnTo>
                    <a:pt x="17" y="50"/>
                  </a:lnTo>
                  <a:lnTo>
                    <a:pt x="12" y="56"/>
                  </a:lnTo>
                  <a:lnTo>
                    <a:pt x="1" y="68"/>
                  </a:lnTo>
                  <a:lnTo>
                    <a:pt x="1" y="68"/>
                  </a:lnTo>
                  <a:lnTo>
                    <a:pt x="0" y="70"/>
                  </a:lnTo>
                  <a:lnTo>
                    <a:pt x="0" y="71"/>
                  </a:lnTo>
                  <a:lnTo>
                    <a:pt x="1" y="73"/>
                  </a:lnTo>
                  <a:lnTo>
                    <a:pt x="2" y="74"/>
                  </a:lnTo>
                  <a:lnTo>
                    <a:pt x="6" y="75"/>
                  </a:lnTo>
                  <a:lnTo>
                    <a:pt x="8" y="74"/>
                  </a:lnTo>
                  <a:lnTo>
                    <a:pt x="10" y="73"/>
                  </a:lnTo>
                  <a:lnTo>
                    <a:pt x="10" y="73"/>
                  </a:lnTo>
                  <a:lnTo>
                    <a:pt x="15" y="65"/>
                  </a:lnTo>
                  <a:lnTo>
                    <a:pt x="22" y="57"/>
                  </a:lnTo>
                  <a:lnTo>
                    <a:pt x="28" y="50"/>
                  </a:lnTo>
                  <a:lnTo>
                    <a:pt x="33" y="41"/>
                  </a:lnTo>
                  <a:lnTo>
                    <a:pt x="33" y="41"/>
                  </a:lnTo>
                  <a:lnTo>
                    <a:pt x="35" y="37"/>
                  </a:lnTo>
                  <a:lnTo>
                    <a:pt x="37" y="32"/>
                  </a:lnTo>
                  <a:lnTo>
                    <a:pt x="39" y="23"/>
                  </a:lnTo>
                  <a:lnTo>
                    <a:pt x="39" y="4"/>
                  </a:lnTo>
                  <a:lnTo>
                    <a:pt x="39"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8" name="Freeform 378"/>
            <p:cNvSpPr/>
            <p:nvPr/>
          </p:nvSpPr>
          <p:spPr bwMode="auto">
            <a:xfrm>
              <a:off x="4568825" y="3319463"/>
              <a:ext cx="41275" cy="146050"/>
            </a:xfrm>
            <a:custGeom>
              <a:avLst/>
              <a:gdLst/>
              <a:ahLst/>
              <a:cxnLst>
                <a:cxn ang="0">
                  <a:pos x="72" y="2"/>
                </a:cxn>
                <a:cxn ang="0">
                  <a:pos x="72" y="2"/>
                </a:cxn>
                <a:cxn ang="0">
                  <a:pos x="64" y="16"/>
                </a:cxn>
                <a:cxn ang="0">
                  <a:pos x="58" y="30"/>
                </a:cxn>
                <a:cxn ang="0">
                  <a:pos x="51" y="45"/>
                </a:cxn>
                <a:cxn ang="0">
                  <a:pos x="47" y="60"/>
                </a:cxn>
                <a:cxn ang="0">
                  <a:pos x="40" y="91"/>
                </a:cxn>
                <a:cxn ang="0">
                  <a:pos x="34" y="122"/>
                </a:cxn>
                <a:cxn ang="0">
                  <a:pos x="34" y="122"/>
                </a:cxn>
                <a:cxn ang="0">
                  <a:pos x="26" y="158"/>
                </a:cxn>
                <a:cxn ang="0">
                  <a:pos x="17" y="195"/>
                </a:cxn>
                <a:cxn ang="0">
                  <a:pos x="17" y="195"/>
                </a:cxn>
                <a:cxn ang="0">
                  <a:pos x="12" y="214"/>
                </a:cxn>
                <a:cxn ang="0">
                  <a:pos x="7" y="233"/>
                </a:cxn>
                <a:cxn ang="0">
                  <a:pos x="3" y="251"/>
                </a:cxn>
                <a:cxn ang="0">
                  <a:pos x="1" y="260"/>
                </a:cxn>
                <a:cxn ang="0">
                  <a:pos x="0" y="270"/>
                </a:cxn>
                <a:cxn ang="0">
                  <a:pos x="0" y="270"/>
                </a:cxn>
                <a:cxn ang="0">
                  <a:pos x="0" y="272"/>
                </a:cxn>
                <a:cxn ang="0">
                  <a:pos x="1" y="274"/>
                </a:cxn>
                <a:cxn ang="0">
                  <a:pos x="3" y="274"/>
                </a:cxn>
                <a:cxn ang="0">
                  <a:pos x="5" y="275"/>
                </a:cxn>
                <a:cxn ang="0">
                  <a:pos x="6" y="274"/>
                </a:cxn>
                <a:cxn ang="0">
                  <a:pos x="8" y="274"/>
                </a:cxn>
                <a:cxn ang="0">
                  <a:pos x="9" y="272"/>
                </a:cxn>
                <a:cxn ang="0">
                  <a:pos x="9" y="270"/>
                </a:cxn>
                <a:cxn ang="0">
                  <a:pos x="9" y="270"/>
                </a:cxn>
                <a:cxn ang="0">
                  <a:pos x="10" y="260"/>
                </a:cxn>
                <a:cxn ang="0">
                  <a:pos x="12" y="251"/>
                </a:cxn>
                <a:cxn ang="0">
                  <a:pos x="16" y="234"/>
                </a:cxn>
                <a:cxn ang="0">
                  <a:pos x="21" y="216"/>
                </a:cxn>
                <a:cxn ang="0">
                  <a:pos x="27" y="197"/>
                </a:cxn>
                <a:cxn ang="0">
                  <a:pos x="27" y="197"/>
                </a:cxn>
                <a:cxn ang="0">
                  <a:pos x="40" y="133"/>
                </a:cxn>
                <a:cxn ang="0">
                  <a:pos x="40" y="133"/>
                </a:cxn>
                <a:cxn ang="0">
                  <a:pos x="47" y="100"/>
                </a:cxn>
                <a:cxn ang="0">
                  <a:pos x="55" y="68"/>
                </a:cxn>
                <a:cxn ang="0">
                  <a:pos x="60" y="52"/>
                </a:cxn>
                <a:cxn ang="0">
                  <a:pos x="65" y="36"/>
                </a:cxn>
                <a:cxn ang="0">
                  <a:pos x="72" y="21"/>
                </a:cxn>
                <a:cxn ang="0">
                  <a:pos x="80" y="6"/>
                </a:cxn>
                <a:cxn ang="0">
                  <a:pos x="80" y="6"/>
                </a:cxn>
                <a:cxn ang="0">
                  <a:pos x="80" y="5"/>
                </a:cxn>
                <a:cxn ang="0">
                  <a:pos x="80" y="3"/>
                </a:cxn>
                <a:cxn ang="0">
                  <a:pos x="79" y="2"/>
                </a:cxn>
                <a:cxn ang="0">
                  <a:pos x="78" y="0"/>
                </a:cxn>
                <a:cxn ang="0">
                  <a:pos x="77" y="0"/>
                </a:cxn>
                <a:cxn ang="0">
                  <a:pos x="75" y="0"/>
                </a:cxn>
                <a:cxn ang="0">
                  <a:pos x="73" y="0"/>
                </a:cxn>
                <a:cxn ang="0">
                  <a:pos x="72" y="2"/>
                </a:cxn>
                <a:cxn ang="0">
                  <a:pos x="72" y="2"/>
                </a:cxn>
              </a:cxnLst>
              <a:rect l="0" t="0" r="r" b="b"/>
              <a:pathLst>
                <a:path w="80" h="275">
                  <a:moveTo>
                    <a:pt x="72" y="2"/>
                  </a:moveTo>
                  <a:lnTo>
                    <a:pt x="72" y="2"/>
                  </a:lnTo>
                  <a:lnTo>
                    <a:pt x="64" y="16"/>
                  </a:lnTo>
                  <a:lnTo>
                    <a:pt x="58" y="30"/>
                  </a:lnTo>
                  <a:lnTo>
                    <a:pt x="51" y="45"/>
                  </a:lnTo>
                  <a:lnTo>
                    <a:pt x="47" y="60"/>
                  </a:lnTo>
                  <a:lnTo>
                    <a:pt x="40" y="91"/>
                  </a:lnTo>
                  <a:lnTo>
                    <a:pt x="34" y="122"/>
                  </a:lnTo>
                  <a:lnTo>
                    <a:pt x="34" y="122"/>
                  </a:lnTo>
                  <a:lnTo>
                    <a:pt x="26" y="158"/>
                  </a:lnTo>
                  <a:lnTo>
                    <a:pt x="17" y="195"/>
                  </a:lnTo>
                  <a:lnTo>
                    <a:pt x="17" y="195"/>
                  </a:lnTo>
                  <a:lnTo>
                    <a:pt x="12" y="214"/>
                  </a:lnTo>
                  <a:lnTo>
                    <a:pt x="7" y="233"/>
                  </a:lnTo>
                  <a:lnTo>
                    <a:pt x="3" y="251"/>
                  </a:lnTo>
                  <a:lnTo>
                    <a:pt x="1" y="260"/>
                  </a:lnTo>
                  <a:lnTo>
                    <a:pt x="0" y="270"/>
                  </a:lnTo>
                  <a:lnTo>
                    <a:pt x="0" y="270"/>
                  </a:lnTo>
                  <a:lnTo>
                    <a:pt x="0" y="272"/>
                  </a:lnTo>
                  <a:lnTo>
                    <a:pt x="1" y="274"/>
                  </a:lnTo>
                  <a:lnTo>
                    <a:pt x="3" y="274"/>
                  </a:lnTo>
                  <a:lnTo>
                    <a:pt x="5" y="275"/>
                  </a:lnTo>
                  <a:lnTo>
                    <a:pt x="6" y="274"/>
                  </a:lnTo>
                  <a:lnTo>
                    <a:pt x="8" y="274"/>
                  </a:lnTo>
                  <a:lnTo>
                    <a:pt x="9" y="272"/>
                  </a:lnTo>
                  <a:lnTo>
                    <a:pt x="9" y="270"/>
                  </a:lnTo>
                  <a:lnTo>
                    <a:pt x="9" y="270"/>
                  </a:lnTo>
                  <a:lnTo>
                    <a:pt x="10" y="260"/>
                  </a:lnTo>
                  <a:lnTo>
                    <a:pt x="12" y="251"/>
                  </a:lnTo>
                  <a:lnTo>
                    <a:pt x="16" y="234"/>
                  </a:lnTo>
                  <a:lnTo>
                    <a:pt x="21" y="216"/>
                  </a:lnTo>
                  <a:lnTo>
                    <a:pt x="27" y="197"/>
                  </a:lnTo>
                  <a:lnTo>
                    <a:pt x="27" y="197"/>
                  </a:lnTo>
                  <a:lnTo>
                    <a:pt x="40" y="133"/>
                  </a:lnTo>
                  <a:lnTo>
                    <a:pt x="40" y="133"/>
                  </a:lnTo>
                  <a:lnTo>
                    <a:pt x="47" y="100"/>
                  </a:lnTo>
                  <a:lnTo>
                    <a:pt x="55" y="68"/>
                  </a:lnTo>
                  <a:lnTo>
                    <a:pt x="60" y="52"/>
                  </a:lnTo>
                  <a:lnTo>
                    <a:pt x="65" y="36"/>
                  </a:lnTo>
                  <a:lnTo>
                    <a:pt x="72" y="21"/>
                  </a:lnTo>
                  <a:lnTo>
                    <a:pt x="80" y="6"/>
                  </a:lnTo>
                  <a:lnTo>
                    <a:pt x="80" y="6"/>
                  </a:lnTo>
                  <a:lnTo>
                    <a:pt x="80" y="5"/>
                  </a:lnTo>
                  <a:lnTo>
                    <a:pt x="80" y="3"/>
                  </a:lnTo>
                  <a:lnTo>
                    <a:pt x="79" y="2"/>
                  </a:lnTo>
                  <a:lnTo>
                    <a:pt x="78" y="0"/>
                  </a:lnTo>
                  <a:lnTo>
                    <a:pt x="77" y="0"/>
                  </a:lnTo>
                  <a:lnTo>
                    <a:pt x="75" y="0"/>
                  </a:lnTo>
                  <a:lnTo>
                    <a:pt x="73" y="0"/>
                  </a:lnTo>
                  <a:lnTo>
                    <a:pt x="72" y="2"/>
                  </a:lnTo>
                  <a:lnTo>
                    <a:pt x="72" y="2"/>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9" name="Freeform 379"/>
            <p:cNvSpPr/>
            <p:nvPr/>
          </p:nvSpPr>
          <p:spPr bwMode="auto">
            <a:xfrm>
              <a:off x="4610100" y="3270250"/>
              <a:ext cx="46038" cy="166688"/>
            </a:xfrm>
            <a:custGeom>
              <a:avLst/>
              <a:gdLst/>
              <a:ahLst/>
              <a:cxnLst>
                <a:cxn ang="0">
                  <a:pos x="77" y="3"/>
                </a:cxn>
                <a:cxn ang="0">
                  <a:pos x="77" y="3"/>
                </a:cxn>
                <a:cxn ang="0">
                  <a:pos x="72" y="21"/>
                </a:cxn>
                <a:cxn ang="0">
                  <a:pos x="65" y="38"/>
                </a:cxn>
                <a:cxn ang="0">
                  <a:pos x="58" y="55"/>
                </a:cxn>
                <a:cxn ang="0">
                  <a:pos x="53" y="72"/>
                </a:cxn>
                <a:cxn ang="0">
                  <a:pos x="53" y="72"/>
                </a:cxn>
                <a:cxn ang="0">
                  <a:pos x="31" y="156"/>
                </a:cxn>
                <a:cxn ang="0">
                  <a:pos x="31" y="156"/>
                </a:cxn>
                <a:cxn ang="0">
                  <a:pos x="27" y="177"/>
                </a:cxn>
                <a:cxn ang="0">
                  <a:pos x="24" y="197"/>
                </a:cxn>
                <a:cxn ang="0">
                  <a:pos x="20" y="219"/>
                </a:cxn>
                <a:cxn ang="0">
                  <a:pos x="16" y="240"/>
                </a:cxn>
                <a:cxn ang="0">
                  <a:pos x="16" y="240"/>
                </a:cxn>
                <a:cxn ang="0">
                  <a:pos x="7" y="276"/>
                </a:cxn>
                <a:cxn ang="0">
                  <a:pos x="2" y="293"/>
                </a:cxn>
                <a:cxn ang="0">
                  <a:pos x="0" y="313"/>
                </a:cxn>
                <a:cxn ang="0">
                  <a:pos x="0" y="313"/>
                </a:cxn>
                <a:cxn ang="0">
                  <a:pos x="1" y="315"/>
                </a:cxn>
                <a:cxn ang="0">
                  <a:pos x="1" y="316"/>
                </a:cxn>
                <a:cxn ang="0">
                  <a:pos x="3" y="317"/>
                </a:cxn>
                <a:cxn ang="0">
                  <a:pos x="6" y="317"/>
                </a:cxn>
                <a:cxn ang="0">
                  <a:pos x="7" y="317"/>
                </a:cxn>
                <a:cxn ang="0">
                  <a:pos x="9" y="316"/>
                </a:cxn>
                <a:cxn ang="0">
                  <a:pos x="10" y="315"/>
                </a:cxn>
                <a:cxn ang="0">
                  <a:pos x="10" y="313"/>
                </a:cxn>
                <a:cxn ang="0">
                  <a:pos x="10" y="313"/>
                </a:cxn>
                <a:cxn ang="0">
                  <a:pos x="11" y="303"/>
                </a:cxn>
                <a:cxn ang="0">
                  <a:pos x="13" y="292"/>
                </a:cxn>
                <a:cxn ang="0">
                  <a:pos x="17" y="273"/>
                </a:cxn>
                <a:cxn ang="0">
                  <a:pos x="27" y="234"/>
                </a:cxn>
                <a:cxn ang="0">
                  <a:pos x="27" y="234"/>
                </a:cxn>
                <a:cxn ang="0">
                  <a:pos x="31" y="215"/>
                </a:cxn>
                <a:cxn ang="0">
                  <a:pos x="34" y="196"/>
                </a:cxn>
                <a:cxn ang="0">
                  <a:pos x="36" y="177"/>
                </a:cxn>
                <a:cxn ang="0">
                  <a:pos x="41" y="158"/>
                </a:cxn>
                <a:cxn ang="0">
                  <a:pos x="41" y="158"/>
                </a:cxn>
                <a:cxn ang="0">
                  <a:pos x="60" y="84"/>
                </a:cxn>
                <a:cxn ang="0">
                  <a:pos x="60" y="84"/>
                </a:cxn>
                <a:cxn ang="0">
                  <a:pos x="66" y="64"/>
                </a:cxn>
                <a:cxn ang="0">
                  <a:pos x="73" y="44"/>
                </a:cxn>
                <a:cxn ang="0">
                  <a:pos x="80" y="26"/>
                </a:cxn>
                <a:cxn ang="0">
                  <a:pos x="86" y="6"/>
                </a:cxn>
                <a:cxn ang="0">
                  <a:pos x="86" y="6"/>
                </a:cxn>
                <a:cxn ang="0">
                  <a:pos x="86" y="4"/>
                </a:cxn>
                <a:cxn ang="0">
                  <a:pos x="85" y="2"/>
                </a:cxn>
                <a:cxn ang="0">
                  <a:pos x="84" y="1"/>
                </a:cxn>
                <a:cxn ang="0">
                  <a:pos x="82" y="0"/>
                </a:cxn>
                <a:cxn ang="0">
                  <a:pos x="81" y="0"/>
                </a:cxn>
                <a:cxn ang="0">
                  <a:pos x="79" y="0"/>
                </a:cxn>
                <a:cxn ang="0">
                  <a:pos x="78" y="1"/>
                </a:cxn>
                <a:cxn ang="0">
                  <a:pos x="77" y="3"/>
                </a:cxn>
                <a:cxn ang="0">
                  <a:pos x="77" y="3"/>
                </a:cxn>
              </a:cxnLst>
              <a:rect l="0" t="0" r="r" b="b"/>
              <a:pathLst>
                <a:path w="86" h="317">
                  <a:moveTo>
                    <a:pt x="77" y="3"/>
                  </a:moveTo>
                  <a:lnTo>
                    <a:pt x="77" y="3"/>
                  </a:lnTo>
                  <a:lnTo>
                    <a:pt x="72" y="21"/>
                  </a:lnTo>
                  <a:lnTo>
                    <a:pt x="65" y="38"/>
                  </a:lnTo>
                  <a:lnTo>
                    <a:pt x="58" y="55"/>
                  </a:lnTo>
                  <a:lnTo>
                    <a:pt x="53" y="72"/>
                  </a:lnTo>
                  <a:lnTo>
                    <a:pt x="53" y="72"/>
                  </a:lnTo>
                  <a:lnTo>
                    <a:pt x="31" y="156"/>
                  </a:lnTo>
                  <a:lnTo>
                    <a:pt x="31" y="156"/>
                  </a:lnTo>
                  <a:lnTo>
                    <a:pt x="27" y="177"/>
                  </a:lnTo>
                  <a:lnTo>
                    <a:pt x="24" y="197"/>
                  </a:lnTo>
                  <a:lnTo>
                    <a:pt x="20" y="219"/>
                  </a:lnTo>
                  <a:lnTo>
                    <a:pt x="16" y="240"/>
                  </a:lnTo>
                  <a:lnTo>
                    <a:pt x="16" y="240"/>
                  </a:lnTo>
                  <a:lnTo>
                    <a:pt x="7" y="276"/>
                  </a:lnTo>
                  <a:lnTo>
                    <a:pt x="2" y="293"/>
                  </a:lnTo>
                  <a:lnTo>
                    <a:pt x="0" y="313"/>
                  </a:lnTo>
                  <a:lnTo>
                    <a:pt x="0" y="313"/>
                  </a:lnTo>
                  <a:lnTo>
                    <a:pt x="1" y="315"/>
                  </a:lnTo>
                  <a:lnTo>
                    <a:pt x="1" y="316"/>
                  </a:lnTo>
                  <a:lnTo>
                    <a:pt x="3" y="317"/>
                  </a:lnTo>
                  <a:lnTo>
                    <a:pt x="6" y="317"/>
                  </a:lnTo>
                  <a:lnTo>
                    <a:pt x="7" y="317"/>
                  </a:lnTo>
                  <a:lnTo>
                    <a:pt x="9" y="316"/>
                  </a:lnTo>
                  <a:lnTo>
                    <a:pt x="10" y="315"/>
                  </a:lnTo>
                  <a:lnTo>
                    <a:pt x="10" y="313"/>
                  </a:lnTo>
                  <a:lnTo>
                    <a:pt x="10" y="313"/>
                  </a:lnTo>
                  <a:lnTo>
                    <a:pt x="11" y="303"/>
                  </a:lnTo>
                  <a:lnTo>
                    <a:pt x="13" y="292"/>
                  </a:lnTo>
                  <a:lnTo>
                    <a:pt x="17" y="273"/>
                  </a:lnTo>
                  <a:lnTo>
                    <a:pt x="27" y="234"/>
                  </a:lnTo>
                  <a:lnTo>
                    <a:pt x="27" y="234"/>
                  </a:lnTo>
                  <a:lnTo>
                    <a:pt x="31" y="215"/>
                  </a:lnTo>
                  <a:lnTo>
                    <a:pt x="34" y="196"/>
                  </a:lnTo>
                  <a:lnTo>
                    <a:pt x="36" y="177"/>
                  </a:lnTo>
                  <a:lnTo>
                    <a:pt x="41" y="158"/>
                  </a:lnTo>
                  <a:lnTo>
                    <a:pt x="41" y="158"/>
                  </a:lnTo>
                  <a:lnTo>
                    <a:pt x="60" y="84"/>
                  </a:lnTo>
                  <a:lnTo>
                    <a:pt x="60" y="84"/>
                  </a:lnTo>
                  <a:lnTo>
                    <a:pt x="66" y="64"/>
                  </a:lnTo>
                  <a:lnTo>
                    <a:pt x="73" y="44"/>
                  </a:lnTo>
                  <a:lnTo>
                    <a:pt x="80" y="26"/>
                  </a:lnTo>
                  <a:lnTo>
                    <a:pt x="86" y="6"/>
                  </a:lnTo>
                  <a:lnTo>
                    <a:pt x="86" y="6"/>
                  </a:lnTo>
                  <a:lnTo>
                    <a:pt x="86" y="4"/>
                  </a:lnTo>
                  <a:lnTo>
                    <a:pt x="85" y="2"/>
                  </a:lnTo>
                  <a:lnTo>
                    <a:pt x="84" y="1"/>
                  </a:lnTo>
                  <a:lnTo>
                    <a:pt x="82" y="0"/>
                  </a:lnTo>
                  <a:lnTo>
                    <a:pt x="81" y="0"/>
                  </a:lnTo>
                  <a:lnTo>
                    <a:pt x="79" y="0"/>
                  </a:lnTo>
                  <a:lnTo>
                    <a:pt x="78" y="1"/>
                  </a:lnTo>
                  <a:lnTo>
                    <a:pt x="77" y="3"/>
                  </a:lnTo>
                  <a:lnTo>
                    <a:pt x="77" y="3"/>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0" name="Freeform 380"/>
            <p:cNvSpPr/>
            <p:nvPr/>
          </p:nvSpPr>
          <p:spPr bwMode="auto">
            <a:xfrm>
              <a:off x="4660900" y="3228975"/>
              <a:ext cx="38100" cy="158750"/>
            </a:xfrm>
            <a:custGeom>
              <a:avLst/>
              <a:gdLst/>
              <a:ahLst/>
              <a:cxnLst>
                <a:cxn ang="0">
                  <a:pos x="62" y="5"/>
                </a:cxn>
                <a:cxn ang="0">
                  <a:pos x="62" y="5"/>
                </a:cxn>
                <a:cxn ang="0">
                  <a:pos x="59" y="23"/>
                </a:cxn>
                <a:cxn ang="0">
                  <a:pos x="56" y="43"/>
                </a:cxn>
                <a:cxn ang="0">
                  <a:pos x="46" y="80"/>
                </a:cxn>
                <a:cxn ang="0">
                  <a:pos x="46" y="80"/>
                </a:cxn>
                <a:cxn ang="0">
                  <a:pos x="35" y="117"/>
                </a:cxn>
                <a:cxn ang="0">
                  <a:pos x="31" y="136"/>
                </a:cxn>
                <a:cxn ang="0">
                  <a:pos x="27" y="155"/>
                </a:cxn>
                <a:cxn ang="0">
                  <a:pos x="27" y="155"/>
                </a:cxn>
                <a:cxn ang="0">
                  <a:pos x="20" y="189"/>
                </a:cxn>
                <a:cxn ang="0">
                  <a:pos x="13" y="224"/>
                </a:cxn>
                <a:cxn ang="0">
                  <a:pos x="6" y="259"/>
                </a:cxn>
                <a:cxn ang="0">
                  <a:pos x="2" y="276"/>
                </a:cxn>
                <a:cxn ang="0">
                  <a:pos x="0" y="294"/>
                </a:cxn>
                <a:cxn ang="0">
                  <a:pos x="0" y="294"/>
                </a:cxn>
                <a:cxn ang="0">
                  <a:pos x="0" y="296"/>
                </a:cxn>
                <a:cxn ang="0">
                  <a:pos x="1" y="297"/>
                </a:cxn>
                <a:cxn ang="0">
                  <a:pos x="3" y="298"/>
                </a:cxn>
                <a:cxn ang="0">
                  <a:pos x="4" y="298"/>
                </a:cxn>
                <a:cxn ang="0">
                  <a:pos x="8" y="297"/>
                </a:cxn>
                <a:cxn ang="0">
                  <a:pos x="10" y="296"/>
                </a:cxn>
                <a:cxn ang="0">
                  <a:pos x="10" y="294"/>
                </a:cxn>
                <a:cxn ang="0">
                  <a:pos x="10" y="294"/>
                </a:cxn>
                <a:cxn ang="0">
                  <a:pos x="13" y="274"/>
                </a:cxn>
                <a:cxn ang="0">
                  <a:pos x="16" y="255"/>
                </a:cxn>
                <a:cxn ang="0">
                  <a:pos x="24" y="216"/>
                </a:cxn>
                <a:cxn ang="0">
                  <a:pos x="24" y="216"/>
                </a:cxn>
                <a:cxn ang="0">
                  <a:pos x="31" y="177"/>
                </a:cxn>
                <a:cxn ang="0">
                  <a:pos x="35" y="159"/>
                </a:cxn>
                <a:cxn ang="0">
                  <a:pos x="41" y="140"/>
                </a:cxn>
                <a:cxn ang="0">
                  <a:pos x="41" y="140"/>
                </a:cxn>
                <a:cxn ang="0">
                  <a:pos x="46" y="122"/>
                </a:cxn>
                <a:cxn ang="0">
                  <a:pos x="50" y="103"/>
                </a:cxn>
                <a:cxn ang="0">
                  <a:pos x="55" y="84"/>
                </a:cxn>
                <a:cxn ang="0">
                  <a:pos x="59" y="66"/>
                </a:cxn>
                <a:cxn ang="0">
                  <a:pos x="59" y="66"/>
                </a:cxn>
                <a:cxn ang="0">
                  <a:pos x="63" y="51"/>
                </a:cxn>
                <a:cxn ang="0">
                  <a:pos x="68" y="36"/>
                </a:cxn>
                <a:cxn ang="0">
                  <a:pos x="70" y="20"/>
                </a:cxn>
                <a:cxn ang="0">
                  <a:pos x="72" y="5"/>
                </a:cxn>
                <a:cxn ang="0">
                  <a:pos x="72" y="5"/>
                </a:cxn>
                <a:cxn ang="0">
                  <a:pos x="72" y="3"/>
                </a:cxn>
                <a:cxn ang="0">
                  <a:pos x="71" y="2"/>
                </a:cxn>
                <a:cxn ang="0">
                  <a:pos x="69" y="1"/>
                </a:cxn>
                <a:cxn ang="0">
                  <a:pos x="68" y="0"/>
                </a:cxn>
                <a:cxn ang="0">
                  <a:pos x="65" y="1"/>
                </a:cxn>
                <a:cxn ang="0">
                  <a:pos x="63" y="2"/>
                </a:cxn>
                <a:cxn ang="0">
                  <a:pos x="62" y="3"/>
                </a:cxn>
                <a:cxn ang="0">
                  <a:pos x="62" y="5"/>
                </a:cxn>
                <a:cxn ang="0">
                  <a:pos x="62" y="5"/>
                </a:cxn>
              </a:cxnLst>
              <a:rect l="0" t="0" r="r" b="b"/>
              <a:pathLst>
                <a:path w="72" h="298">
                  <a:moveTo>
                    <a:pt x="62" y="5"/>
                  </a:moveTo>
                  <a:lnTo>
                    <a:pt x="62" y="5"/>
                  </a:lnTo>
                  <a:lnTo>
                    <a:pt x="59" y="23"/>
                  </a:lnTo>
                  <a:lnTo>
                    <a:pt x="56" y="43"/>
                  </a:lnTo>
                  <a:lnTo>
                    <a:pt x="46" y="80"/>
                  </a:lnTo>
                  <a:lnTo>
                    <a:pt x="46" y="80"/>
                  </a:lnTo>
                  <a:lnTo>
                    <a:pt x="35" y="117"/>
                  </a:lnTo>
                  <a:lnTo>
                    <a:pt x="31" y="136"/>
                  </a:lnTo>
                  <a:lnTo>
                    <a:pt x="27" y="155"/>
                  </a:lnTo>
                  <a:lnTo>
                    <a:pt x="27" y="155"/>
                  </a:lnTo>
                  <a:lnTo>
                    <a:pt x="20" y="189"/>
                  </a:lnTo>
                  <a:lnTo>
                    <a:pt x="13" y="224"/>
                  </a:lnTo>
                  <a:lnTo>
                    <a:pt x="6" y="259"/>
                  </a:lnTo>
                  <a:lnTo>
                    <a:pt x="2" y="276"/>
                  </a:lnTo>
                  <a:lnTo>
                    <a:pt x="0" y="294"/>
                  </a:lnTo>
                  <a:lnTo>
                    <a:pt x="0" y="294"/>
                  </a:lnTo>
                  <a:lnTo>
                    <a:pt x="0" y="296"/>
                  </a:lnTo>
                  <a:lnTo>
                    <a:pt x="1" y="297"/>
                  </a:lnTo>
                  <a:lnTo>
                    <a:pt x="3" y="298"/>
                  </a:lnTo>
                  <a:lnTo>
                    <a:pt x="4" y="298"/>
                  </a:lnTo>
                  <a:lnTo>
                    <a:pt x="8" y="297"/>
                  </a:lnTo>
                  <a:lnTo>
                    <a:pt x="10" y="296"/>
                  </a:lnTo>
                  <a:lnTo>
                    <a:pt x="10" y="294"/>
                  </a:lnTo>
                  <a:lnTo>
                    <a:pt x="10" y="294"/>
                  </a:lnTo>
                  <a:lnTo>
                    <a:pt x="13" y="274"/>
                  </a:lnTo>
                  <a:lnTo>
                    <a:pt x="16" y="255"/>
                  </a:lnTo>
                  <a:lnTo>
                    <a:pt x="24" y="216"/>
                  </a:lnTo>
                  <a:lnTo>
                    <a:pt x="24" y="216"/>
                  </a:lnTo>
                  <a:lnTo>
                    <a:pt x="31" y="177"/>
                  </a:lnTo>
                  <a:lnTo>
                    <a:pt x="35" y="159"/>
                  </a:lnTo>
                  <a:lnTo>
                    <a:pt x="41" y="140"/>
                  </a:lnTo>
                  <a:lnTo>
                    <a:pt x="41" y="140"/>
                  </a:lnTo>
                  <a:lnTo>
                    <a:pt x="46" y="122"/>
                  </a:lnTo>
                  <a:lnTo>
                    <a:pt x="50" y="103"/>
                  </a:lnTo>
                  <a:lnTo>
                    <a:pt x="55" y="84"/>
                  </a:lnTo>
                  <a:lnTo>
                    <a:pt x="59" y="66"/>
                  </a:lnTo>
                  <a:lnTo>
                    <a:pt x="59" y="66"/>
                  </a:lnTo>
                  <a:lnTo>
                    <a:pt x="63" y="51"/>
                  </a:lnTo>
                  <a:lnTo>
                    <a:pt x="68" y="36"/>
                  </a:lnTo>
                  <a:lnTo>
                    <a:pt x="70" y="20"/>
                  </a:lnTo>
                  <a:lnTo>
                    <a:pt x="72" y="5"/>
                  </a:lnTo>
                  <a:lnTo>
                    <a:pt x="72" y="5"/>
                  </a:lnTo>
                  <a:lnTo>
                    <a:pt x="72" y="3"/>
                  </a:lnTo>
                  <a:lnTo>
                    <a:pt x="71" y="2"/>
                  </a:lnTo>
                  <a:lnTo>
                    <a:pt x="69" y="1"/>
                  </a:lnTo>
                  <a:lnTo>
                    <a:pt x="68" y="0"/>
                  </a:lnTo>
                  <a:lnTo>
                    <a:pt x="65" y="1"/>
                  </a:lnTo>
                  <a:lnTo>
                    <a:pt x="63" y="2"/>
                  </a:lnTo>
                  <a:lnTo>
                    <a:pt x="62" y="3"/>
                  </a:lnTo>
                  <a:lnTo>
                    <a:pt x="62" y="5"/>
                  </a:lnTo>
                  <a:lnTo>
                    <a:pt x="62" y="5"/>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1" name="Freeform 381"/>
            <p:cNvSpPr/>
            <p:nvPr/>
          </p:nvSpPr>
          <p:spPr bwMode="auto">
            <a:xfrm>
              <a:off x="4719638" y="3197225"/>
              <a:ext cx="39688" cy="139700"/>
            </a:xfrm>
            <a:custGeom>
              <a:avLst/>
              <a:gdLst/>
              <a:ahLst/>
              <a:cxnLst>
                <a:cxn ang="0">
                  <a:pos x="66" y="3"/>
                </a:cxn>
                <a:cxn ang="0">
                  <a:pos x="66" y="3"/>
                </a:cxn>
                <a:cxn ang="0">
                  <a:pos x="55" y="28"/>
                </a:cxn>
                <a:cxn ang="0">
                  <a:pos x="49" y="40"/>
                </a:cxn>
                <a:cxn ang="0">
                  <a:pos x="44" y="53"/>
                </a:cxn>
                <a:cxn ang="0">
                  <a:pos x="44" y="53"/>
                </a:cxn>
                <a:cxn ang="0">
                  <a:pos x="39" y="72"/>
                </a:cxn>
                <a:cxn ang="0">
                  <a:pos x="35" y="91"/>
                </a:cxn>
                <a:cxn ang="0">
                  <a:pos x="31" y="109"/>
                </a:cxn>
                <a:cxn ang="0">
                  <a:pos x="26" y="128"/>
                </a:cxn>
                <a:cxn ang="0">
                  <a:pos x="26" y="128"/>
                </a:cxn>
                <a:cxn ang="0">
                  <a:pos x="22" y="144"/>
                </a:cxn>
                <a:cxn ang="0">
                  <a:pos x="18" y="160"/>
                </a:cxn>
                <a:cxn ang="0">
                  <a:pos x="15" y="176"/>
                </a:cxn>
                <a:cxn ang="0">
                  <a:pos x="12" y="193"/>
                </a:cxn>
                <a:cxn ang="0">
                  <a:pos x="12" y="193"/>
                </a:cxn>
                <a:cxn ang="0">
                  <a:pos x="5" y="227"/>
                </a:cxn>
                <a:cxn ang="0">
                  <a:pos x="2" y="243"/>
                </a:cxn>
                <a:cxn ang="0">
                  <a:pos x="0" y="260"/>
                </a:cxn>
                <a:cxn ang="0">
                  <a:pos x="0" y="260"/>
                </a:cxn>
                <a:cxn ang="0">
                  <a:pos x="0" y="262"/>
                </a:cxn>
                <a:cxn ang="0">
                  <a:pos x="1" y="263"/>
                </a:cxn>
                <a:cxn ang="0">
                  <a:pos x="2" y="264"/>
                </a:cxn>
                <a:cxn ang="0">
                  <a:pos x="4" y="264"/>
                </a:cxn>
                <a:cxn ang="0">
                  <a:pos x="7" y="263"/>
                </a:cxn>
                <a:cxn ang="0">
                  <a:pos x="8" y="262"/>
                </a:cxn>
                <a:cxn ang="0">
                  <a:pos x="9" y="260"/>
                </a:cxn>
                <a:cxn ang="0">
                  <a:pos x="9" y="260"/>
                </a:cxn>
                <a:cxn ang="0">
                  <a:pos x="12" y="241"/>
                </a:cxn>
                <a:cxn ang="0">
                  <a:pos x="15" y="224"/>
                </a:cxn>
                <a:cxn ang="0">
                  <a:pos x="24" y="188"/>
                </a:cxn>
                <a:cxn ang="0">
                  <a:pos x="24" y="188"/>
                </a:cxn>
                <a:cxn ang="0">
                  <a:pos x="30" y="155"/>
                </a:cxn>
                <a:cxn ang="0">
                  <a:pos x="33" y="138"/>
                </a:cxn>
                <a:cxn ang="0">
                  <a:pos x="37" y="123"/>
                </a:cxn>
                <a:cxn ang="0">
                  <a:pos x="37" y="123"/>
                </a:cxn>
                <a:cxn ang="0">
                  <a:pos x="45" y="89"/>
                </a:cxn>
                <a:cxn ang="0">
                  <a:pos x="54" y="55"/>
                </a:cxn>
                <a:cxn ang="0">
                  <a:pos x="54" y="55"/>
                </a:cxn>
                <a:cxn ang="0">
                  <a:pos x="59" y="43"/>
                </a:cxn>
                <a:cxn ang="0">
                  <a:pos x="64" y="31"/>
                </a:cxn>
                <a:cxn ang="0">
                  <a:pos x="75" y="5"/>
                </a:cxn>
                <a:cxn ang="0">
                  <a:pos x="75" y="5"/>
                </a:cxn>
                <a:cxn ang="0">
                  <a:pos x="75" y="4"/>
                </a:cxn>
                <a:cxn ang="0">
                  <a:pos x="75" y="2"/>
                </a:cxn>
                <a:cxn ang="0">
                  <a:pos x="74" y="1"/>
                </a:cxn>
                <a:cxn ang="0">
                  <a:pos x="72" y="0"/>
                </a:cxn>
                <a:cxn ang="0">
                  <a:pos x="69" y="0"/>
                </a:cxn>
                <a:cxn ang="0">
                  <a:pos x="67" y="1"/>
                </a:cxn>
                <a:cxn ang="0">
                  <a:pos x="66" y="3"/>
                </a:cxn>
                <a:cxn ang="0">
                  <a:pos x="66" y="3"/>
                </a:cxn>
              </a:cxnLst>
              <a:rect l="0" t="0" r="r" b="b"/>
              <a:pathLst>
                <a:path w="75" h="264">
                  <a:moveTo>
                    <a:pt x="66" y="3"/>
                  </a:moveTo>
                  <a:lnTo>
                    <a:pt x="66" y="3"/>
                  </a:lnTo>
                  <a:lnTo>
                    <a:pt x="55" y="28"/>
                  </a:lnTo>
                  <a:lnTo>
                    <a:pt x="49" y="40"/>
                  </a:lnTo>
                  <a:lnTo>
                    <a:pt x="44" y="53"/>
                  </a:lnTo>
                  <a:lnTo>
                    <a:pt x="44" y="53"/>
                  </a:lnTo>
                  <a:lnTo>
                    <a:pt x="39" y="72"/>
                  </a:lnTo>
                  <a:lnTo>
                    <a:pt x="35" y="91"/>
                  </a:lnTo>
                  <a:lnTo>
                    <a:pt x="31" y="109"/>
                  </a:lnTo>
                  <a:lnTo>
                    <a:pt x="26" y="128"/>
                  </a:lnTo>
                  <a:lnTo>
                    <a:pt x="26" y="128"/>
                  </a:lnTo>
                  <a:lnTo>
                    <a:pt x="22" y="144"/>
                  </a:lnTo>
                  <a:lnTo>
                    <a:pt x="18" y="160"/>
                  </a:lnTo>
                  <a:lnTo>
                    <a:pt x="15" y="176"/>
                  </a:lnTo>
                  <a:lnTo>
                    <a:pt x="12" y="193"/>
                  </a:lnTo>
                  <a:lnTo>
                    <a:pt x="12" y="193"/>
                  </a:lnTo>
                  <a:lnTo>
                    <a:pt x="5" y="227"/>
                  </a:lnTo>
                  <a:lnTo>
                    <a:pt x="2" y="243"/>
                  </a:lnTo>
                  <a:lnTo>
                    <a:pt x="0" y="260"/>
                  </a:lnTo>
                  <a:lnTo>
                    <a:pt x="0" y="260"/>
                  </a:lnTo>
                  <a:lnTo>
                    <a:pt x="0" y="262"/>
                  </a:lnTo>
                  <a:lnTo>
                    <a:pt x="1" y="263"/>
                  </a:lnTo>
                  <a:lnTo>
                    <a:pt x="2" y="264"/>
                  </a:lnTo>
                  <a:lnTo>
                    <a:pt x="4" y="264"/>
                  </a:lnTo>
                  <a:lnTo>
                    <a:pt x="7" y="263"/>
                  </a:lnTo>
                  <a:lnTo>
                    <a:pt x="8" y="262"/>
                  </a:lnTo>
                  <a:lnTo>
                    <a:pt x="9" y="260"/>
                  </a:lnTo>
                  <a:lnTo>
                    <a:pt x="9" y="260"/>
                  </a:lnTo>
                  <a:lnTo>
                    <a:pt x="12" y="241"/>
                  </a:lnTo>
                  <a:lnTo>
                    <a:pt x="15" y="224"/>
                  </a:lnTo>
                  <a:lnTo>
                    <a:pt x="24" y="188"/>
                  </a:lnTo>
                  <a:lnTo>
                    <a:pt x="24" y="188"/>
                  </a:lnTo>
                  <a:lnTo>
                    <a:pt x="30" y="155"/>
                  </a:lnTo>
                  <a:lnTo>
                    <a:pt x="33" y="138"/>
                  </a:lnTo>
                  <a:lnTo>
                    <a:pt x="37" y="123"/>
                  </a:lnTo>
                  <a:lnTo>
                    <a:pt x="37" y="123"/>
                  </a:lnTo>
                  <a:lnTo>
                    <a:pt x="45" y="89"/>
                  </a:lnTo>
                  <a:lnTo>
                    <a:pt x="54" y="55"/>
                  </a:lnTo>
                  <a:lnTo>
                    <a:pt x="54" y="55"/>
                  </a:lnTo>
                  <a:lnTo>
                    <a:pt x="59" y="43"/>
                  </a:lnTo>
                  <a:lnTo>
                    <a:pt x="64" y="31"/>
                  </a:lnTo>
                  <a:lnTo>
                    <a:pt x="75" y="5"/>
                  </a:lnTo>
                  <a:lnTo>
                    <a:pt x="75" y="5"/>
                  </a:lnTo>
                  <a:lnTo>
                    <a:pt x="75" y="4"/>
                  </a:lnTo>
                  <a:lnTo>
                    <a:pt x="75" y="2"/>
                  </a:lnTo>
                  <a:lnTo>
                    <a:pt x="74" y="1"/>
                  </a:lnTo>
                  <a:lnTo>
                    <a:pt x="72" y="0"/>
                  </a:lnTo>
                  <a:lnTo>
                    <a:pt x="69" y="0"/>
                  </a:lnTo>
                  <a:lnTo>
                    <a:pt x="67" y="1"/>
                  </a:lnTo>
                  <a:lnTo>
                    <a:pt x="66" y="3"/>
                  </a:lnTo>
                  <a:lnTo>
                    <a:pt x="66" y="3"/>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2" name="Freeform 382"/>
            <p:cNvSpPr/>
            <p:nvPr/>
          </p:nvSpPr>
          <p:spPr bwMode="auto">
            <a:xfrm>
              <a:off x="4773613" y="3186113"/>
              <a:ext cx="34925" cy="101600"/>
            </a:xfrm>
            <a:custGeom>
              <a:avLst/>
              <a:gdLst/>
              <a:ahLst/>
              <a:cxnLst>
                <a:cxn ang="0">
                  <a:pos x="59" y="4"/>
                </a:cxn>
                <a:cxn ang="0">
                  <a:pos x="59" y="4"/>
                </a:cxn>
                <a:cxn ang="0">
                  <a:pos x="57" y="11"/>
                </a:cxn>
                <a:cxn ang="0">
                  <a:pos x="53" y="18"/>
                </a:cxn>
                <a:cxn ang="0">
                  <a:pos x="46" y="31"/>
                </a:cxn>
                <a:cxn ang="0">
                  <a:pos x="46" y="31"/>
                </a:cxn>
                <a:cxn ang="0">
                  <a:pos x="42" y="36"/>
                </a:cxn>
                <a:cxn ang="0">
                  <a:pos x="41" y="42"/>
                </a:cxn>
                <a:cxn ang="0">
                  <a:pos x="40" y="54"/>
                </a:cxn>
                <a:cxn ang="0">
                  <a:pos x="40" y="54"/>
                </a:cxn>
                <a:cxn ang="0">
                  <a:pos x="36" y="74"/>
                </a:cxn>
                <a:cxn ang="0">
                  <a:pos x="31" y="93"/>
                </a:cxn>
                <a:cxn ang="0">
                  <a:pos x="18" y="132"/>
                </a:cxn>
                <a:cxn ang="0">
                  <a:pos x="18" y="132"/>
                </a:cxn>
                <a:cxn ang="0">
                  <a:pos x="10" y="153"/>
                </a:cxn>
                <a:cxn ang="0">
                  <a:pos x="2" y="174"/>
                </a:cxn>
                <a:cxn ang="0">
                  <a:pos x="2" y="174"/>
                </a:cxn>
                <a:cxn ang="0">
                  <a:pos x="1" y="178"/>
                </a:cxn>
                <a:cxn ang="0">
                  <a:pos x="0" y="182"/>
                </a:cxn>
                <a:cxn ang="0">
                  <a:pos x="1" y="186"/>
                </a:cxn>
                <a:cxn ang="0">
                  <a:pos x="4" y="189"/>
                </a:cxn>
                <a:cxn ang="0">
                  <a:pos x="4" y="189"/>
                </a:cxn>
                <a:cxn ang="0">
                  <a:pos x="6" y="190"/>
                </a:cxn>
                <a:cxn ang="0">
                  <a:pos x="7" y="190"/>
                </a:cxn>
                <a:cxn ang="0">
                  <a:pos x="9" y="189"/>
                </a:cxn>
                <a:cxn ang="0">
                  <a:pos x="10" y="188"/>
                </a:cxn>
                <a:cxn ang="0">
                  <a:pos x="10" y="185"/>
                </a:cxn>
                <a:cxn ang="0">
                  <a:pos x="10" y="183"/>
                </a:cxn>
                <a:cxn ang="0">
                  <a:pos x="9" y="181"/>
                </a:cxn>
                <a:cxn ang="0">
                  <a:pos x="9" y="181"/>
                </a:cxn>
                <a:cxn ang="0">
                  <a:pos x="9" y="180"/>
                </a:cxn>
                <a:cxn ang="0">
                  <a:pos x="10" y="178"/>
                </a:cxn>
                <a:cxn ang="0">
                  <a:pos x="14" y="170"/>
                </a:cxn>
                <a:cxn ang="0">
                  <a:pos x="19" y="163"/>
                </a:cxn>
                <a:cxn ang="0">
                  <a:pos x="21" y="158"/>
                </a:cxn>
                <a:cxn ang="0">
                  <a:pos x="21" y="158"/>
                </a:cxn>
                <a:cxn ang="0">
                  <a:pos x="24" y="144"/>
                </a:cxn>
                <a:cxn ang="0">
                  <a:pos x="28" y="130"/>
                </a:cxn>
                <a:cxn ang="0">
                  <a:pos x="38" y="102"/>
                </a:cxn>
                <a:cxn ang="0">
                  <a:pos x="38" y="102"/>
                </a:cxn>
                <a:cxn ang="0">
                  <a:pos x="42" y="89"/>
                </a:cxn>
                <a:cxn ang="0">
                  <a:pos x="46" y="75"/>
                </a:cxn>
                <a:cxn ang="0">
                  <a:pos x="51" y="48"/>
                </a:cxn>
                <a:cxn ang="0">
                  <a:pos x="51" y="48"/>
                </a:cxn>
                <a:cxn ang="0">
                  <a:pos x="52" y="42"/>
                </a:cxn>
                <a:cxn ang="0">
                  <a:pos x="54" y="37"/>
                </a:cxn>
                <a:cxn ang="0">
                  <a:pos x="59" y="27"/>
                </a:cxn>
                <a:cxn ang="0">
                  <a:pos x="64" y="18"/>
                </a:cxn>
                <a:cxn ang="0">
                  <a:pos x="66" y="11"/>
                </a:cxn>
                <a:cxn ang="0">
                  <a:pos x="68" y="6"/>
                </a:cxn>
                <a:cxn ang="0">
                  <a:pos x="68" y="6"/>
                </a:cxn>
                <a:cxn ang="0">
                  <a:pos x="68" y="4"/>
                </a:cxn>
                <a:cxn ang="0">
                  <a:pos x="67" y="2"/>
                </a:cxn>
                <a:cxn ang="0">
                  <a:pos x="64" y="1"/>
                </a:cxn>
                <a:cxn ang="0">
                  <a:pos x="62" y="0"/>
                </a:cxn>
                <a:cxn ang="0">
                  <a:pos x="61" y="1"/>
                </a:cxn>
                <a:cxn ang="0">
                  <a:pos x="60" y="2"/>
                </a:cxn>
                <a:cxn ang="0">
                  <a:pos x="59" y="4"/>
                </a:cxn>
                <a:cxn ang="0">
                  <a:pos x="59" y="4"/>
                </a:cxn>
              </a:cxnLst>
              <a:rect l="0" t="0" r="r" b="b"/>
              <a:pathLst>
                <a:path w="68" h="190">
                  <a:moveTo>
                    <a:pt x="59" y="4"/>
                  </a:moveTo>
                  <a:lnTo>
                    <a:pt x="59" y="4"/>
                  </a:lnTo>
                  <a:lnTo>
                    <a:pt x="57" y="11"/>
                  </a:lnTo>
                  <a:lnTo>
                    <a:pt x="53" y="18"/>
                  </a:lnTo>
                  <a:lnTo>
                    <a:pt x="46" y="31"/>
                  </a:lnTo>
                  <a:lnTo>
                    <a:pt x="46" y="31"/>
                  </a:lnTo>
                  <a:lnTo>
                    <a:pt x="42" y="36"/>
                  </a:lnTo>
                  <a:lnTo>
                    <a:pt x="41" y="42"/>
                  </a:lnTo>
                  <a:lnTo>
                    <a:pt x="40" y="54"/>
                  </a:lnTo>
                  <a:lnTo>
                    <a:pt x="40" y="54"/>
                  </a:lnTo>
                  <a:lnTo>
                    <a:pt x="36" y="74"/>
                  </a:lnTo>
                  <a:lnTo>
                    <a:pt x="31" y="93"/>
                  </a:lnTo>
                  <a:lnTo>
                    <a:pt x="18" y="132"/>
                  </a:lnTo>
                  <a:lnTo>
                    <a:pt x="18" y="132"/>
                  </a:lnTo>
                  <a:lnTo>
                    <a:pt x="10" y="153"/>
                  </a:lnTo>
                  <a:lnTo>
                    <a:pt x="2" y="174"/>
                  </a:lnTo>
                  <a:lnTo>
                    <a:pt x="2" y="174"/>
                  </a:lnTo>
                  <a:lnTo>
                    <a:pt x="1" y="178"/>
                  </a:lnTo>
                  <a:lnTo>
                    <a:pt x="0" y="182"/>
                  </a:lnTo>
                  <a:lnTo>
                    <a:pt x="1" y="186"/>
                  </a:lnTo>
                  <a:lnTo>
                    <a:pt x="4" y="189"/>
                  </a:lnTo>
                  <a:lnTo>
                    <a:pt x="4" y="189"/>
                  </a:lnTo>
                  <a:lnTo>
                    <a:pt x="6" y="190"/>
                  </a:lnTo>
                  <a:lnTo>
                    <a:pt x="7" y="190"/>
                  </a:lnTo>
                  <a:lnTo>
                    <a:pt x="9" y="189"/>
                  </a:lnTo>
                  <a:lnTo>
                    <a:pt x="10" y="188"/>
                  </a:lnTo>
                  <a:lnTo>
                    <a:pt x="10" y="185"/>
                  </a:lnTo>
                  <a:lnTo>
                    <a:pt x="10" y="183"/>
                  </a:lnTo>
                  <a:lnTo>
                    <a:pt x="9" y="181"/>
                  </a:lnTo>
                  <a:lnTo>
                    <a:pt x="9" y="181"/>
                  </a:lnTo>
                  <a:lnTo>
                    <a:pt x="9" y="180"/>
                  </a:lnTo>
                  <a:lnTo>
                    <a:pt x="10" y="178"/>
                  </a:lnTo>
                  <a:lnTo>
                    <a:pt x="14" y="170"/>
                  </a:lnTo>
                  <a:lnTo>
                    <a:pt x="19" y="163"/>
                  </a:lnTo>
                  <a:lnTo>
                    <a:pt x="21" y="158"/>
                  </a:lnTo>
                  <a:lnTo>
                    <a:pt x="21" y="158"/>
                  </a:lnTo>
                  <a:lnTo>
                    <a:pt x="24" y="144"/>
                  </a:lnTo>
                  <a:lnTo>
                    <a:pt x="28" y="130"/>
                  </a:lnTo>
                  <a:lnTo>
                    <a:pt x="38" y="102"/>
                  </a:lnTo>
                  <a:lnTo>
                    <a:pt x="38" y="102"/>
                  </a:lnTo>
                  <a:lnTo>
                    <a:pt x="42" y="89"/>
                  </a:lnTo>
                  <a:lnTo>
                    <a:pt x="46" y="75"/>
                  </a:lnTo>
                  <a:lnTo>
                    <a:pt x="51" y="48"/>
                  </a:lnTo>
                  <a:lnTo>
                    <a:pt x="51" y="48"/>
                  </a:lnTo>
                  <a:lnTo>
                    <a:pt x="52" y="42"/>
                  </a:lnTo>
                  <a:lnTo>
                    <a:pt x="54" y="37"/>
                  </a:lnTo>
                  <a:lnTo>
                    <a:pt x="59" y="27"/>
                  </a:lnTo>
                  <a:lnTo>
                    <a:pt x="64" y="18"/>
                  </a:lnTo>
                  <a:lnTo>
                    <a:pt x="66" y="11"/>
                  </a:lnTo>
                  <a:lnTo>
                    <a:pt x="68" y="6"/>
                  </a:lnTo>
                  <a:lnTo>
                    <a:pt x="68" y="6"/>
                  </a:lnTo>
                  <a:lnTo>
                    <a:pt x="68" y="4"/>
                  </a:lnTo>
                  <a:lnTo>
                    <a:pt x="67" y="2"/>
                  </a:lnTo>
                  <a:lnTo>
                    <a:pt x="64" y="1"/>
                  </a:lnTo>
                  <a:lnTo>
                    <a:pt x="62" y="0"/>
                  </a:lnTo>
                  <a:lnTo>
                    <a:pt x="61" y="1"/>
                  </a:lnTo>
                  <a:lnTo>
                    <a:pt x="60" y="2"/>
                  </a:lnTo>
                  <a:lnTo>
                    <a:pt x="59" y="4"/>
                  </a:lnTo>
                  <a:lnTo>
                    <a:pt x="59"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3" name="Freeform 383"/>
            <p:cNvSpPr/>
            <p:nvPr/>
          </p:nvSpPr>
          <p:spPr bwMode="auto">
            <a:xfrm>
              <a:off x="4829175" y="3186113"/>
              <a:ext cx="22225" cy="73025"/>
            </a:xfrm>
            <a:custGeom>
              <a:avLst/>
              <a:gdLst/>
              <a:ahLst/>
              <a:cxnLst>
                <a:cxn ang="0">
                  <a:pos x="35" y="5"/>
                </a:cxn>
                <a:cxn ang="0">
                  <a:pos x="35" y="5"/>
                </a:cxn>
                <a:cxn ang="0">
                  <a:pos x="32" y="21"/>
                </a:cxn>
                <a:cxn ang="0">
                  <a:pos x="29" y="37"/>
                </a:cxn>
                <a:cxn ang="0">
                  <a:pos x="21" y="68"/>
                </a:cxn>
                <a:cxn ang="0">
                  <a:pos x="21" y="68"/>
                </a:cxn>
                <a:cxn ang="0">
                  <a:pos x="18" y="85"/>
                </a:cxn>
                <a:cxn ang="0">
                  <a:pos x="13" y="100"/>
                </a:cxn>
                <a:cxn ang="0">
                  <a:pos x="2" y="132"/>
                </a:cxn>
                <a:cxn ang="0">
                  <a:pos x="2" y="132"/>
                </a:cxn>
                <a:cxn ang="0">
                  <a:pos x="0" y="134"/>
                </a:cxn>
                <a:cxn ang="0">
                  <a:pos x="2" y="135"/>
                </a:cxn>
                <a:cxn ang="0">
                  <a:pos x="3" y="136"/>
                </a:cxn>
                <a:cxn ang="0">
                  <a:pos x="5" y="137"/>
                </a:cxn>
                <a:cxn ang="0">
                  <a:pos x="8" y="137"/>
                </a:cxn>
                <a:cxn ang="0">
                  <a:pos x="10" y="136"/>
                </a:cxn>
                <a:cxn ang="0">
                  <a:pos x="11" y="134"/>
                </a:cxn>
                <a:cxn ang="0">
                  <a:pos x="11" y="134"/>
                </a:cxn>
                <a:cxn ang="0">
                  <a:pos x="17" y="117"/>
                </a:cxn>
                <a:cxn ang="0">
                  <a:pos x="23" y="99"/>
                </a:cxn>
                <a:cxn ang="0">
                  <a:pos x="28" y="81"/>
                </a:cxn>
                <a:cxn ang="0">
                  <a:pos x="32" y="62"/>
                </a:cxn>
                <a:cxn ang="0">
                  <a:pos x="32" y="62"/>
                </a:cxn>
                <a:cxn ang="0">
                  <a:pos x="40" y="34"/>
                </a:cxn>
                <a:cxn ang="0">
                  <a:pos x="42" y="20"/>
                </a:cxn>
                <a:cxn ang="0">
                  <a:pos x="44" y="5"/>
                </a:cxn>
                <a:cxn ang="0">
                  <a:pos x="44" y="5"/>
                </a:cxn>
                <a:cxn ang="0">
                  <a:pos x="44" y="3"/>
                </a:cxn>
                <a:cxn ang="0">
                  <a:pos x="43" y="2"/>
                </a:cxn>
                <a:cxn ang="0">
                  <a:pos x="41" y="1"/>
                </a:cxn>
                <a:cxn ang="0">
                  <a:pos x="40" y="0"/>
                </a:cxn>
                <a:cxn ang="0">
                  <a:pos x="38" y="1"/>
                </a:cxn>
                <a:cxn ang="0">
                  <a:pos x="36" y="2"/>
                </a:cxn>
                <a:cxn ang="0">
                  <a:pos x="35" y="3"/>
                </a:cxn>
                <a:cxn ang="0">
                  <a:pos x="35" y="5"/>
                </a:cxn>
                <a:cxn ang="0">
                  <a:pos x="35" y="5"/>
                </a:cxn>
              </a:cxnLst>
              <a:rect l="0" t="0" r="r" b="b"/>
              <a:pathLst>
                <a:path w="44" h="137">
                  <a:moveTo>
                    <a:pt x="35" y="5"/>
                  </a:moveTo>
                  <a:lnTo>
                    <a:pt x="35" y="5"/>
                  </a:lnTo>
                  <a:lnTo>
                    <a:pt x="32" y="21"/>
                  </a:lnTo>
                  <a:lnTo>
                    <a:pt x="29" y="37"/>
                  </a:lnTo>
                  <a:lnTo>
                    <a:pt x="21" y="68"/>
                  </a:lnTo>
                  <a:lnTo>
                    <a:pt x="21" y="68"/>
                  </a:lnTo>
                  <a:lnTo>
                    <a:pt x="18" y="85"/>
                  </a:lnTo>
                  <a:lnTo>
                    <a:pt x="13" y="100"/>
                  </a:lnTo>
                  <a:lnTo>
                    <a:pt x="2" y="132"/>
                  </a:lnTo>
                  <a:lnTo>
                    <a:pt x="2" y="132"/>
                  </a:lnTo>
                  <a:lnTo>
                    <a:pt x="0" y="134"/>
                  </a:lnTo>
                  <a:lnTo>
                    <a:pt x="2" y="135"/>
                  </a:lnTo>
                  <a:lnTo>
                    <a:pt x="3" y="136"/>
                  </a:lnTo>
                  <a:lnTo>
                    <a:pt x="5" y="137"/>
                  </a:lnTo>
                  <a:lnTo>
                    <a:pt x="8" y="137"/>
                  </a:lnTo>
                  <a:lnTo>
                    <a:pt x="10" y="136"/>
                  </a:lnTo>
                  <a:lnTo>
                    <a:pt x="11" y="134"/>
                  </a:lnTo>
                  <a:lnTo>
                    <a:pt x="11" y="134"/>
                  </a:lnTo>
                  <a:lnTo>
                    <a:pt x="17" y="117"/>
                  </a:lnTo>
                  <a:lnTo>
                    <a:pt x="23" y="99"/>
                  </a:lnTo>
                  <a:lnTo>
                    <a:pt x="28" y="81"/>
                  </a:lnTo>
                  <a:lnTo>
                    <a:pt x="32" y="62"/>
                  </a:lnTo>
                  <a:lnTo>
                    <a:pt x="32" y="62"/>
                  </a:lnTo>
                  <a:lnTo>
                    <a:pt x="40" y="34"/>
                  </a:lnTo>
                  <a:lnTo>
                    <a:pt x="42" y="20"/>
                  </a:lnTo>
                  <a:lnTo>
                    <a:pt x="44" y="5"/>
                  </a:lnTo>
                  <a:lnTo>
                    <a:pt x="44" y="5"/>
                  </a:lnTo>
                  <a:lnTo>
                    <a:pt x="44" y="3"/>
                  </a:lnTo>
                  <a:lnTo>
                    <a:pt x="43" y="2"/>
                  </a:lnTo>
                  <a:lnTo>
                    <a:pt x="41" y="1"/>
                  </a:lnTo>
                  <a:lnTo>
                    <a:pt x="40" y="0"/>
                  </a:lnTo>
                  <a:lnTo>
                    <a:pt x="38" y="1"/>
                  </a:lnTo>
                  <a:lnTo>
                    <a:pt x="36" y="2"/>
                  </a:lnTo>
                  <a:lnTo>
                    <a:pt x="35" y="3"/>
                  </a:lnTo>
                  <a:lnTo>
                    <a:pt x="35" y="5"/>
                  </a:lnTo>
                  <a:lnTo>
                    <a:pt x="35" y="5"/>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4" name="Freeform 384"/>
            <p:cNvSpPr/>
            <p:nvPr/>
          </p:nvSpPr>
          <p:spPr bwMode="auto">
            <a:xfrm>
              <a:off x="4884738" y="3184525"/>
              <a:ext cx="9525" cy="12700"/>
            </a:xfrm>
            <a:custGeom>
              <a:avLst/>
              <a:gdLst/>
              <a:ahLst/>
              <a:cxnLst>
                <a:cxn ang="0">
                  <a:pos x="10" y="1"/>
                </a:cxn>
                <a:cxn ang="0">
                  <a:pos x="10" y="1"/>
                </a:cxn>
                <a:cxn ang="0">
                  <a:pos x="3" y="9"/>
                </a:cxn>
                <a:cxn ang="0">
                  <a:pos x="1" y="13"/>
                </a:cxn>
                <a:cxn ang="0">
                  <a:pos x="0" y="19"/>
                </a:cxn>
                <a:cxn ang="0">
                  <a:pos x="0" y="19"/>
                </a:cxn>
                <a:cxn ang="0">
                  <a:pos x="0" y="21"/>
                </a:cxn>
                <a:cxn ang="0">
                  <a:pos x="1" y="22"/>
                </a:cxn>
                <a:cxn ang="0">
                  <a:pos x="2" y="23"/>
                </a:cxn>
                <a:cxn ang="0">
                  <a:pos x="4" y="23"/>
                </a:cxn>
                <a:cxn ang="0">
                  <a:pos x="7" y="22"/>
                </a:cxn>
                <a:cxn ang="0">
                  <a:pos x="8" y="21"/>
                </a:cxn>
                <a:cxn ang="0">
                  <a:pos x="9" y="19"/>
                </a:cxn>
                <a:cxn ang="0">
                  <a:pos x="9" y="19"/>
                </a:cxn>
                <a:cxn ang="0">
                  <a:pos x="10" y="15"/>
                </a:cxn>
                <a:cxn ang="0">
                  <a:pos x="12" y="12"/>
                </a:cxn>
                <a:cxn ang="0">
                  <a:pos x="17" y="8"/>
                </a:cxn>
                <a:cxn ang="0">
                  <a:pos x="17" y="8"/>
                </a:cxn>
                <a:cxn ang="0">
                  <a:pos x="18" y="6"/>
                </a:cxn>
                <a:cxn ang="0">
                  <a:pos x="18" y="4"/>
                </a:cxn>
                <a:cxn ang="0">
                  <a:pos x="17" y="3"/>
                </a:cxn>
                <a:cxn ang="0">
                  <a:pos x="16" y="1"/>
                </a:cxn>
                <a:cxn ang="0">
                  <a:pos x="15" y="0"/>
                </a:cxn>
                <a:cxn ang="0">
                  <a:pos x="13" y="0"/>
                </a:cxn>
                <a:cxn ang="0">
                  <a:pos x="12" y="0"/>
                </a:cxn>
                <a:cxn ang="0">
                  <a:pos x="10" y="1"/>
                </a:cxn>
                <a:cxn ang="0">
                  <a:pos x="10" y="1"/>
                </a:cxn>
              </a:cxnLst>
              <a:rect l="0" t="0" r="r" b="b"/>
              <a:pathLst>
                <a:path w="18" h="23">
                  <a:moveTo>
                    <a:pt x="10" y="1"/>
                  </a:moveTo>
                  <a:lnTo>
                    <a:pt x="10" y="1"/>
                  </a:lnTo>
                  <a:lnTo>
                    <a:pt x="3" y="9"/>
                  </a:lnTo>
                  <a:lnTo>
                    <a:pt x="1" y="13"/>
                  </a:lnTo>
                  <a:lnTo>
                    <a:pt x="0" y="19"/>
                  </a:lnTo>
                  <a:lnTo>
                    <a:pt x="0" y="19"/>
                  </a:lnTo>
                  <a:lnTo>
                    <a:pt x="0" y="21"/>
                  </a:lnTo>
                  <a:lnTo>
                    <a:pt x="1" y="22"/>
                  </a:lnTo>
                  <a:lnTo>
                    <a:pt x="2" y="23"/>
                  </a:lnTo>
                  <a:lnTo>
                    <a:pt x="4" y="23"/>
                  </a:lnTo>
                  <a:lnTo>
                    <a:pt x="7" y="22"/>
                  </a:lnTo>
                  <a:lnTo>
                    <a:pt x="8" y="21"/>
                  </a:lnTo>
                  <a:lnTo>
                    <a:pt x="9" y="19"/>
                  </a:lnTo>
                  <a:lnTo>
                    <a:pt x="9" y="19"/>
                  </a:lnTo>
                  <a:lnTo>
                    <a:pt x="10" y="15"/>
                  </a:lnTo>
                  <a:lnTo>
                    <a:pt x="12" y="12"/>
                  </a:lnTo>
                  <a:lnTo>
                    <a:pt x="17" y="8"/>
                  </a:lnTo>
                  <a:lnTo>
                    <a:pt x="17" y="8"/>
                  </a:lnTo>
                  <a:lnTo>
                    <a:pt x="18" y="6"/>
                  </a:lnTo>
                  <a:lnTo>
                    <a:pt x="18" y="4"/>
                  </a:lnTo>
                  <a:lnTo>
                    <a:pt x="17" y="3"/>
                  </a:lnTo>
                  <a:lnTo>
                    <a:pt x="16" y="1"/>
                  </a:lnTo>
                  <a:lnTo>
                    <a:pt x="15" y="0"/>
                  </a:lnTo>
                  <a:lnTo>
                    <a:pt x="13" y="0"/>
                  </a:lnTo>
                  <a:lnTo>
                    <a:pt x="12" y="0"/>
                  </a:lnTo>
                  <a:lnTo>
                    <a:pt x="10" y="1"/>
                  </a:lnTo>
                  <a:lnTo>
                    <a:pt x="10" y="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5" name="Freeform 385"/>
            <p:cNvSpPr/>
            <p:nvPr/>
          </p:nvSpPr>
          <p:spPr bwMode="auto">
            <a:xfrm>
              <a:off x="4586288" y="3460750"/>
              <a:ext cx="165100" cy="39688"/>
            </a:xfrm>
            <a:custGeom>
              <a:avLst/>
              <a:gdLst/>
              <a:ahLst/>
              <a:cxnLst>
                <a:cxn ang="0">
                  <a:pos x="306" y="66"/>
                </a:cxn>
                <a:cxn ang="0">
                  <a:pos x="306" y="66"/>
                </a:cxn>
                <a:cxn ang="0">
                  <a:pos x="297" y="67"/>
                </a:cxn>
                <a:cxn ang="0">
                  <a:pos x="288" y="66"/>
                </a:cxn>
                <a:cxn ang="0">
                  <a:pos x="279" y="63"/>
                </a:cxn>
                <a:cxn ang="0">
                  <a:pos x="268" y="59"/>
                </a:cxn>
                <a:cxn ang="0">
                  <a:pos x="249" y="51"/>
                </a:cxn>
                <a:cxn ang="0">
                  <a:pos x="232" y="45"/>
                </a:cxn>
                <a:cxn ang="0">
                  <a:pos x="232" y="45"/>
                </a:cxn>
                <a:cxn ang="0">
                  <a:pos x="194" y="35"/>
                </a:cxn>
                <a:cxn ang="0">
                  <a:pos x="157" y="24"/>
                </a:cxn>
                <a:cxn ang="0">
                  <a:pos x="157" y="24"/>
                </a:cxn>
                <a:cxn ang="0">
                  <a:pos x="139" y="20"/>
                </a:cxn>
                <a:cxn ang="0">
                  <a:pos x="121" y="17"/>
                </a:cxn>
                <a:cxn ang="0">
                  <a:pos x="102" y="14"/>
                </a:cxn>
                <a:cxn ang="0">
                  <a:pos x="85" y="11"/>
                </a:cxn>
                <a:cxn ang="0">
                  <a:pos x="85" y="11"/>
                </a:cxn>
                <a:cxn ang="0">
                  <a:pos x="64" y="7"/>
                </a:cxn>
                <a:cxn ang="0">
                  <a:pos x="44" y="3"/>
                </a:cxn>
                <a:cxn ang="0">
                  <a:pos x="25" y="1"/>
                </a:cxn>
                <a:cxn ang="0">
                  <a:pos x="4" y="0"/>
                </a:cxn>
                <a:cxn ang="0">
                  <a:pos x="4" y="0"/>
                </a:cxn>
                <a:cxn ang="0">
                  <a:pos x="2" y="0"/>
                </a:cxn>
                <a:cxn ang="0">
                  <a:pos x="1" y="1"/>
                </a:cxn>
                <a:cxn ang="0">
                  <a:pos x="0" y="2"/>
                </a:cxn>
                <a:cxn ang="0">
                  <a:pos x="0" y="4"/>
                </a:cxn>
                <a:cxn ang="0">
                  <a:pos x="0" y="6"/>
                </a:cxn>
                <a:cxn ang="0">
                  <a:pos x="1" y="7"/>
                </a:cxn>
                <a:cxn ang="0">
                  <a:pos x="2" y="8"/>
                </a:cxn>
                <a:cxn ang="0">
                  <a:pos x="4" y="9"/>
                </a:cxn>
                <a:cxn ang="0">
                  <a:pos x="4" y="9"/>
                </a:cxn>
                <a:cxn ang="0">
                  <a:pos x="26" y="10"/>
                </a:cxn>
                <a:cxn ang="0">
                  <a:pos x="47" y="13"/>
                </a:cxn>
                <a:cxn ang="0">
                  <a:pos x="68" y="17"/>
                </a:cxn>
                <a:cxn ang="0">
                  <a:pos x="90" y="21"/>
                </a:cxn>
                <a:cxn ang="0">
                  <a:pos x="90" y="21"/>
                </a:cxn>
                <a:cxn ang="0">
                  <a:pos x="109" y="25"/>
                </a:cxn>
                <a:cxn ang="0">
                  <a:pos x="130" y="30"/>
                </a:cxn>
                <a:cxn ang="0">
                  <a:pos x="151" y="34"/>
                </a:cxn>
                <a:cxn ang="0">
                  <a:pos x="170" y="39"/>
                </a:cxn>
                <a:cxn ang="0">
                  <a:pos x="170" y="39"/>
                </a:cxn>
                <a:cxn ang="0">
                  <a:pos x="191" y="45"/>
                </a:cxn>
                <a:cxn ang="0">
                  <a:pos x="213" y="50"/>
                </a:cxn>
                <a:cxn ang="0">
                  <a:pos x="234" y="56"/>
                </a:cxn>
                <a:cxn ang="0">
                  <a:pos x="255" y="63"/>
                </a:cxn>
                <a:cxn ang="0">
                  <a:pos x="255" y="63"/>
                </a:cxn>
                <a:cxn ang="0">
                  <a:pos x="281" y="73"/>
                </a:cxn>
                <a:cxn ang="0">
                  <a:pos x="288" y="74"/>
                </a:cxn>
                <a:cxn ang="0">
                  <a:pos x="294" y="75"/>
                </a:cxn>
                <a:cxn ang="0">
                  <a:pos x="301" y="76"/>
                </a:cxn>
                <a:cxn ang="0">
                  <a:pos x="309" y="75"/>
                </a:cxn>
                <a:cxn ang="0">
                  <a:pos x="309" y="75"/>
                </a:cxn>
                <a:cxn ang="0">
                  <a:pos x="311" y="74"/>
                </a:cxn>
                <a:cxn ang="0">
                  <a:pos x="312" y="73"/>
                </a:cxn>
                <a:cxn ang="0">
                  <a:pos x="312" y="71"/>
                </a:cxn>
                <a:cxn ang="0">
                  <a:pos x="312" y="70"/>
                </a:cxn>
                <a:cxn ang="0">
                  <a:pos x="310" y="67"/>
                </a:cxn>
                <a:cxn ang="0">
                  <a:pos x="308" y="66"/>
                </a:cxn>
                <a:cxn ang="0">
                  <a:pos x="306" y="66"/>
                </a:cxn>
                <a:cxn ang="0">
                  <a:pos x="306" y="66"/>
                </a:cxn>
              </a:cxnLst>
              <a:rect l="0" t="0" r="r" b="b"/>
              <a:pathLst>
                <a:path w="312" h="76">
                  <a:moveTo>
                    <a:pt x="306" y="66"/>
                  </a:moveTo>
                  <a:lnTo>
                    <a:pt x="306" y="66"/>
                  </a:lnTo>
                  <a:lnTo>
                    <a:pt x="297" y="67"/>
                  </a:lnTo>
                  <a:lnTo>
                    <a:pt x="288" y="66"/>
                  </a:lnTo>
                  <a:lnTo>
                    <a:pt x="279" y="63"/>
                  </a:lnTo>
                  <a:lnTo>
                    <a:pt x="268" y="59"/>
                  </a:lnTo>
                  <a:lnTo>
                    <a:pt x="249" y="51"/>
                  </a:lnTo>
                  <a:lnTo>
                    <a:pt x="232" y="45"/>
                  </a:lnTo>
                  <a:lnTo>
                    <a:pt x="232" y="45"/>
                  </a:lnTo>
                  <a:lnTo>
                    <a:pt x="194" y="35"/>
                  </a:lnTo>
                  <a:lnTo>
                    <a:pt x="157" y="24"/>
                  </a:lnTo>
                  <a:lnTo>
                    <a:pt x="157" y="24"/>
                  </a:lnTo>
                  <a:lnTo>
                    <a:pt x="139" y="20"/>
                  </a:lnTo>
                  <a:lnTo>
                    <a:pt x="121" y="17"/>
                  </a:lnTo>
                  <a:lnTo>
                    <a:pt x="102" y="14"/>
                  </a:lnTo>
                  <a:lnTo>
                    <a:pt x="85" y="11"/>
                  </a:lnTo>
                  <a:lnTo>
                    <a:pt x="85" y="11"/>
                  </a:lnTo>
                  <a:lnTo>
                    <a:pt x="64" y="7"/>
                  </a:lnTo>
                  <a:lnTo>
                    <a:pt x="44" y="3"/>
                  </a:lnTo>
                  <a:lnTo>
                    <a:pt x="25" y="1"/>
                  </a:lnTo>
                  <a:lnTo>
                    <a:pt x="4" y="0"/>
                  </a:lnTo>
                  <a:lnTo>
                    <a:pt x="4" y="0"/>
                  </a:lnTo>
                  <a:lnTo>
                    <a:pt x="2" y="0"/>
                  </a:lnTo>
                  <a:lnTo>
                    <a:pt x="1" y="1"/>
                  </a:lnTo>
                  <a:lnTo>
                    <a:pt x="0" y="2"/>
                  </a:lnTo>
                  <a:lnTo>
                    <a:pt x="0" y="4"/>
                  </a:lnTo>
                  <a:lnTo>
                    <a:pt x="0" y="6"/>
                  </a:lnTo>
                  <a:lnTo>
                    <a:pt x="1" y="7"/>
                  </a:lnTo>
                  <a:lnTo>
                    <a:pt x="2" y="8"/>
                  </a:lnTo>
                  <a:lnTo>
                    <a:pt x="4" y="9"/>
                  </a:lnTo>
                  <a:lnTo>
                    <a:pt x="4" y="9"/>
                  </a:lnTo>
                  <a:lnTo>
                    <a:pt x="26" y="10"/>
                  </a:lnTo>
                  <a:lnTo>
                    <a:pt x="47" y="13"/>
                  </a:lnTo>
                  <a:lnTo>
                    <a:pt x="68" y="17"/>
                  </a:lnTo>
                  <a:lnTo>
                    <a:pt x="90" y="21"/>
                  </a:lnTo>
                  <a:lnTo>
                    <a:pt x="90" y="21"/>
                  </a:lnTo>
                  <a:lnTo>
                    <a:pt x="109" y="25"/>
                  </a:lnTo>
                  <a:lnTo>
                    <a:pt x="130" y="30"/>
                  </a:lnTo>
                  <a:lnTo>
                    <a:pt x="151" y="34"/>
                  </a:lnTo>
                  <a:lnTo>
                    <a:pt x="170" y="39"/>
                  </a:lnTo>
                  <a:lnTo>
                    <a:pt x="170" y="39"/>
                  </a:lnTo>
                  <a:lnTo>
                    <a:pt x="191" y="45"/>
                  </a:lnTo>
                  <a:lnTo>
                    <a:pt x="213" y="50"/>
                  </a:lnTo>
                  <a:lnTo>
                    <a:pt x="234" y="56"/>
                  </a:lnTo>
                  <a:lnTo>
                    <a:pt x="255" y="63"/>
                  </a:lnTo>
                  <a:lnTo>
                    <a:pt x="255" y="63"/>
                  </a:lnTo>
                  <a:lnTo>
                    <a:pt x="281" y="73"/>
                  </a:lnTo>
                  <a:lnTo>
                    <a:pt x="288" y="74"/>
                  </a:lnTo>
                  <a:lnTo>
                    <a:pt x="294" y="75"/>
                  </a:lnTo>
                  <a:lnTo>
                    <a:pt x="301" y="76"/>
                  </a:lnTo>
                  <a:lnTo>
                    <a:pt x="309" y="75"/>
                  </a:lnTo>
                  <a:lnTo>
                    <a:pt x="309" y="75"/>
                  </a:lnTo>
                  <a:lnTo>
                    <a:pt x="311" y="74"/>
                  </a:lnTo>
                  <a:lnTo>
                    <a:pt x="312" y="73"/>
                  </a:lnTo>
                  <a:lnTo>
                    <a:pt x="312" y="71"/>
                  </a:lnTo>
                  <a:lnTo>
                    <a:pt x="312" y="70"/>
                  </a:lnTo>
                  <a:lnTo>
                    <a:pt x="310" y="67"/>
                  </a:lnTo>
                  <a:lnTo>
                    <a:pt x="308" y="66"/>
                  </a:lnTo>
                  <a:lnTo>
                    <a:pt x="306" y="66"/>
                  </a:lnTo>
                  <a:lnTo>
                    <a:pt x="306" y="66"/>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6" name="Freeform 386"/>
            <p:cNvSpPr/>
            <p:nvPr/>
          </p:nvSpPr>
          <p:spPr bwMode="auto">
            <a:xfrm>
              <a:off x="4660900" y="3400425"/>
              <a:ext cx="171450" cy="47625"/>
            </a:xfrm>
            <a:custGeom>
              <a:avLst/>
              <a:gdLst/>
              <a:ahLst/>
              <a:cxnLst>
                <a:cxn ang="0">
                  <a:pos x="319" y="80"/>
                </a:cxn>
                <a:cxn ang="0">
                  <a:pos x="319" y="80"/>
                </a:cxn>
                <a:cxn ang="0">
                  <a:pos x="278" y="76"/>
                </a:cxn>
                <a:cxn ang="0">
                  <a:pos x="239" y="71"/>
                </a:cxn>
                <a:cxn ang="0">
                  <a:pos x="199" y="63"/>
                </a:cxn>
                <a:cxn ang="0">
                  <a:pos x="160" y="54"/>
                </a:cxn>
                <a:cxn ang="0">
                  <a:pos x="160" y="54"/>
                </a:cxn>
                <a:cxn ang="0">
                  <a:pos x="121" y="42"/>
                </a:cxn>
                <a:cxn ang="0">
                  <a:pos x="83" y="31"/>
                </a:cxn>
                <a:cxn ang="0">
                  <a:pos x="63" y="25"/>
                </a:cxn>
                <a:cxn ang="0">
                  <a:pos x="45" y="19"/>
                </a:cxn>
                <a:cxn ang="0">
                  <a:pos x="26" y="10"/>
                </a:cxn>
                <a:cxn ang="0">
                  <a:pos x="8" y="1"/>
                </a:cxn>
                <a:cxn ang="0">
                  <a:pos x="8" y="1"/>
                </a:cxn>
                <a:cxn ang="0">
                  <a:pos x="6" y="0"/>
                </a:cxn>
                <a:cxn ang="0">
                  <a:pos x="3" y="1"/>
                </a:cxn>
                <a:cxn ang="0">
                  <a:pos x="2" y="2"/>
                </a:cxn>
                <a:cxn ang="0">
                  <a:pos x="1" y="3"/>
                </a:cxn>
                <a:cxn ang="0">
                  <a:pos x="0" y="5"/>
                </a:cxn>
                <a:cxn ang="0">
                  <a:pos x="0" y="6"/>
                </a:cxn>
                <a:cxn ang="0">
                  <a:pos x="1" y="8"/>
                </a:cxn>
                <a:cxn ang="0">
                  <a:pos x="2" y="9"/>
                </a:cxn>
                <a:cxn ang="0">
                  <a:pos x="2" y="9"/>
                </a:cxn>
                <a:cxn ang="0">
                  <a:pos x="21" y="19"/>
                </a:cxn>
                <a:cxn ang="0">
                  <a:pos x="41" y="27"/>
                </a:cxn>
                <a:cxn ang="0">
                  <a:pos x="59" y="33"/>
                </a:cxn>
                <a:cxn ang="0">
                  <a:pos x="79" y="39"/>
                </a:cxn>
                <a:cxn ang="0">
                  <a:pos x="118" y="51"/>
                </a:cxn>
                <a:cxn ang="0">
                  <a:pos x="157" y="62"/>
                </a:cxn>
                <a:cxn ang="0">
                  <a:pos x="157" y="62"/>
                </a:cxn>
                <a:cxn ang="0">
                  <a:pos x="177" y="68"/>
                </a:cxn>
                <a:cxn ang="0">
                  <a:pos x="197" y="72"/>
                </a:cxn>
                <a:cxn ang="0">
                  <a:pos x="217" y="77"/>
                </a:cxn>
                <a:cxn ang="0">
                  <a:pos x="237" y="80"/>
                </a:cxn>
                <a:cxn ang="0">
                  <a:pos x="277" y="87"/>
                </a:cxn>
                <a:cxn ang="0">
                  <a:pos x="319" y="91"/>
                </a:cxn>
                <a:cxn ang="0">
                  <a:pos x="319" y="91"/>
                </a:cxn>
                <a:cxn ang="0">
                  <a:pos x="321" y="90"/>
                </a:cxn>
                <a:cxn ang="0">
                  <a:pos x="322" y="90"/>
                </a:cxn>
                <a:cxn ang="0">
                  <a:pos x="323" y="88"/>
                </a:cxn>
                <a:cxn ang="0">
                  <a:pos x="323" y="86"/>
                </a:cxn>
                <a:cxn ang="0">
                  <a:pos x="322" y="83"/>
                </a:cxn>
                <a:cxn ang="0">
                  <a:pos x="321" y="82"/>
                </a:cxn>
                <a:cxn ang="0">
                  <a:pos x="319" y="80"/>
                </a:cxn>
                <a:cxn ang="0">
                  <a:pos x="319" y="80"/>
                </a:cxn>
              </a:cxnLst>
              <a:rect l="0" t="0" r="r" b="b"/>
              <a:pathLst>
                <a:path w="323" h="91">
                  <a:moveTo>
                    <a:pt x="319" y="80"/>
                  </a:moveTo>
                  <a:lnTo>
                    <a:pt x="319" y="80"/>
                  </a:lnTo>
                  <a:lnTo>
                    <a:pt x="278" y="76"/>
                  </a:lnTo>
                  <a:lnTo>
                    <a:pt x="239" y="71"/>
                  </a:lnTo>
                  <a:lnTo>
                    <a:pt x="199" y="63"/>
                  </a:lnTo>
                  <a:lnTo>
                    <a:pt x="160" y="54"/>
                  </a:lnTo>
                  <a:lnTo>
                    <a:pt x="160" y="54"/>
                  </a:lnTo>
                  <a:lnTo>
                    <a:pt x="121" y="42"/>
                  </a:lnTo>
                  <a:lnTo>
                    <a:pt x="83" y="31"/>
                  </a:lnTo>
                  <a:lnTo>
                    <a:pt x="63" y="25"/>
                  </a:lnTo>
                  <a:lnTo>
                    <a:pt x="45" y="19"/>
                  </a:lnTo>
                  <a:lnTo>
                    <a:pt x="26" y="10"/>
                  </a:lnTo>
                  <a:lnTo>
                    <a:pt x="8" y="1"/>
                  </a:lnTo>
                  <a:lnTo>
                    <a:pt x="8" y="1"/>
                  </a:lnTo>
                  <a:lnTo>
                    <a:pt x="6" y="0"/>
                  </a:lnTo>
                  <a:lnTo>
                    <a:pt x="3" y="1"/>
                  </a:lnTo>
                  <a:lnTo>
                    <a:pt x="2" y="2"/>
                  </a:lnTo>
                  <a:lnTo>
                    <a:pt x="1" y="3"/>
                  </a:lnTo>
                  <a:lnTo>
                    <a:pt x="0" y="5"/>
                  </a:lnTo>
                  <a:lnTo>
                    <a:pt x="0" y="6"/>
                  </a:lnTo>
                  <a:lnTo>
                    <a:pt x="1" y="8"/>
                  </a:lnTo>
                  <a:lnTo>
                    <a:pt x="2" y="9"/>
                  </a:lnTo>
                  <a:lnTo>
                    <a:pt x="2" y="9"/>
                  </a:lnTo>
                  <a:lnTo>
                    <a:pt x="21" y="19"/>
                  </a:lnTo>
                  <a:lnTo>
                    <a:pt x="41" y="27"/>
                  </a:lnTo>
                  <a:lnTo>
                    <a:pt x="59" y="33"/>
                  </a:lnTo>
                  <a:lnTo>
                    <a:pt x="79" y="39"/>
                  </a:lnTo>
                  <a:lnTo>
                    <a:pt x="118" y="51"/>
                  </a:lnTo>
                  <a:lnTo>
                    <a:pt x="157" y="62"/>
                  </a:lnTo>
                  <a:lnTo>
                    <a:pt x="157" y="62"/>
                  </a:lnTo>
                  <a:lnTo>
                    <a:pt x="177" y="68"/>
                  </a:lnTo>
                  <a:lnTo>
                    <a:pt x="197" y="72"/>
                  </a:lnTo>
                  <a:lnTo>
                    <a:pt x="217" y="77"/>
                  </a:lnTo>
                  <a:lnTo>
                    <a:pt x="237" y="80"/>
                  </a:lnTo>
                  <a:lnTo>
                    <a:pt x="277" y="87"/>
                  </a:lnTo>
                  <a:lnTo>
                    <a:pt x="319" y="91"/>
                  </a:lnTo>
                  <a:lnTo>
                    <a:pt x="319" y="91"/>
                  </a:lnTo>
                  <a:lnTo>
                    <a:pt x="321" y="90"/>
                  </a:lnTo>
                  <a:lnTo>
                    <a:pt x="322" y="90"/>
                  </a:lnTo>
                  <a:lnTo>
                    <a:pt x="323" y="88"/>
                  </a:lnTo>
                  <a:lnTo>
                    <a:pt x="323" y="86"/>
                  </a:lnTo>
                  <a:lnTo>
                    <a:pt x="322" y="83"/>
                  </a:lnTo>
                  <a:lnTo>
                    <a:pt x="321" y="82"/>
                  </a:lnTo>
                  <a:lnTo>
                    <a:pt x="319" y="80"/>
                  </a:lnTo>
                  <a:lnTo>
                    <a:pt x="319" y="80"/>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7" name="Freeform 387"/>
            <p:cNvSpPr/>
            <p:nvPr/>
          </p:nvSpPr>
          <p:spPr bwMode="auto">
            <a:xfrm>
              <a:off x="4708525" y="3362325"/>
              <a:ext cx="158750" cy="50800"/>
            </a:xfrm>
            <a:custGeom>
              <a:avLst/>
              <a:gdLst/>
              <a:ahLst/>
              <a:cxnLst>
                <a:cxn ang="0">
                  <a:pos x="294" y="84"/>
                </a:cxn>
                <a:cxn ang="0">
                  <a:pos x="294" y="84"/>
                </a:cxn>
                <a:cxn ang="0">
                  <a:pos x="290" y="85"/>
                </a:cxn>
                <a:cxn ang="0">
                  <a:pos x="287" y="85"/>
                </a:cxn>
                <a:cxn ang="0">
                  <a:pos x="282" y="83"/>
                </a:cxn>
                <a:cxn ang="0">
                  <a:pos x="278" y="79"/>
                </a:cxn>
                <a:cxn ang="0">
                  <a:pos x="273" y="76"/>
                </a:cxn>
                <a:cxn ang="0">
                  <a:pos x="273" y="76"/>
                </a:cxn>
                <a:cxn ang="0">
                  <a:pos x="266" y="72"/>
                </a:cxn>
                <a:cxn ang="0">
                  <a:pos x="257" y="69"/>
                </a:cxn>
                <a:cxn ang="0">
                  <a:pos x="240" y="63"/>
                </a:cxn>
                <a:cxn ang="0">
                  <a:pos x="240" y="63"/>
                </a:cxn>
                <a:cxn ang="0">
                  <a:pos x="222" y="58"/>
                </a:cxn>
                <a:cxn ang="0">
                  <a:pos x="205" y="52"/>
                </a:cxn>
                <a:cxn ang="0">
                  <a:pos x="169" y="45"/>
                </a:cxn>
                <a:cxn ang="0">
                  <a:pos x="169" y="45"/>
                </a:cxn>
                <a:cxn ang="0">
                  <a:pos x="128" y="36"/>
                </a:cxn>
                <a:cxn ang="0">
                  <a:pos x="87" y="25"/>
                </a:cxn>
                <a:cxn ang="0">
                  <a:pos x="67" y="20"/>
                </a:cxn>
                <a:cxn ang="0">
                  <a:pos x="47" y="14"/>
                </a:cxn>
                <a:cxn ang="0">
                  <a:pos x="27" y="8"/>
                </a:cxn>
                <a:cxn ang="0">
                  <a:pos x="7" y="0"/>
                </a:cxn>
                <a:cxn ang="0">
                  <a:pos x="7" y="0"/>
                </a:cxn>
                <a:cxn ang="0">
                  <a:pos x="5" y="0"/>
                </a:cxn>
                <a:cxn ang="0">
                  <a:pos x="3" y="0"/>
                </a:cxn>
                <a:cxn ang="0">
                  <a:pos x="1" y="2"/>
                </a:cxn>
                <a:cxn ang="0">
                  <a:pos x="0" y="4"/>
                </a:cxn>
                <a:cxn ang="0">
                  <a:pos x="0" y="6"/>
                </a:cxn>
                <a:cxn ang="0">
                  <a:pos x="1" y="7"/>
                </a:cxn>
                <a:cxn ang="0">
                  <a:pos x="3" y="8"/>
                </a:cxn>
                <a:cxn ang="0">
                  <a:pos x="3" y="8"/>
                </a:cxn>
                <a:cxn ang="0">
                  <a:pos x="23" y="16"/>
                </a:cxn>
                <a:cxn ang="0">
                  <a:pos x="43" y="23"/>
                </a:cxn>
                <a:cxn ang="0">
                  <a:pos x="63" y="30"/>
                </a:cxn>
                <a:cxn ang="0">
                  <a:pos x="84" y="35"/>
                </a:cxn>
                <a:cxn ang="0">
                  <a:pos x="125" y="44"/>
                </a:cxn>
                <a:cxn ang="0">
                  <a:pos x="167" y="54"/>
                </a:cxn>
                <a:cxn ang="0">
                  <a:pos x="167" y="54"/>
                </a:cxn>
                <a:cxn ang="0">
                  <a:pos x="210" y="65"/>
                </a:cxn>
                <a:cxn ang="0">
                  <a:pos x="232" y="70"/>
                </a:cxn>
                <a:cxn ang="0">
                  <a:pos x="253" y="78"/>
                </a:cxn>
                <a:cxn ang="0">
                  <a:pos x="253" y="78"/>
                </a:cxn>
                <a:cxn ang="0">
                  <a:pos x="263" y="83"/>
                </a:cxn>
                <a:cxn ang="0">
                  <a:pos x="274" y="90"/>
                </a:cxn>
                <a:cxn ang="0">
                  <a:pos x="279" y="93"/>
                </a:cxn>
                <a:cxn ang="0">
                  <a:pos x="285" y="95"/>
                </a:cxn>
                <a:cxn ang="0">
                  <a:pos x="290" y="95"/>
                </a:cxn>
                <a:cxn ang="0">
                  <a:pos x="296" y="94"/>
                </a:cxn>
                <a:cxn ang="0">
                  <a:pos x="296" y="94"/>
                </a:cxn>
                <a:cxn ang="0">
                  <a:pos x="298" y="93"/>
                </a:cxn>
                <a:cxn ang="0">
                  <a:pos x="299" y="92"/>
                </a:cxn>
                <a:cxn ang="0">
                  <a:pos x="299" y="87"/>
                </a:cxn>
                <a:cxn ang="0">
                  <a:pos x="298" y="86"/>
                </a:cxn>
                <a:cxn ang="0">
                  <a:pos x="297" y="84"/>
                </a:cxn>
                <a:cxn ang="0">
                  <a:pos x="296" y="84"/>
                </a:cxn>
                <a:cxn ang="0">
                  <a:pos x="294" y="84"/>
                </a:cxn>
                <a:cxn ang="0">
                  <a:pos x="294" y="84"/>
                </a:cxn>
              </a:cxnLst>
              <a:rect l="0" t="0" r="r" b="b"/>
              <a:pathLst>
                <a:path w="299" h="95">
                  <a:moveTo>
                    <a:pt x="294" y="84"/>
                  </a:moveTo>
                  <a:lnTo>
                    <a:pt x="294" y="84"/>
                  </a:lnTo>
                  <a:lnTo>
                    <a:pt x="290" y="85"/>
                  </a:lnTo>
                  <a:lnTo>
                    <a:pt x="287" y="85"/>
                  </a:lnTo>
                  <a:lnTo>
                    <a:pt x="282" y="83"/>
                  </a:lnTo>
                  <a:lnTo>
                    <a:pt x="278" y="79"/>
                  </a:lnTo>
                  <a:lnTo>
                    <a:pt x="273" y="76"/>
                  </a:lnTo>
                  <a:lnTo>
                    <a:pt x="273" y="76"/>
                  </a:lnTo>
                  <a:lnTo>
                    <a:pt x="266" y="72"/>
                  </a:lnTo>
                  <a:lnTo>
                    <a:pt x="257" y="69"/>
                  </a:lnTo>
                  <a:lnTo>
                    <a:pt x="240" y="63"/>
                  </a:lnTo>
                  <a:lnTo>
                    <a:pt x="240" y="63"/>
                  </a:lnTo>
                  <a:lnTo>
                    <a:pt x="222" y="58"/>
                  </a:lnTo>
                  <a:lnTo>
                    <a:pt x="205" y="52"/>
                  </a:lnTo>
                  <a:lnTo>
                    <a:pt x="169" y="45"/>
                  </a:lnTo>
                  <a:lnTo>
                    <a:pt x="169" y="45"/>
                  </a:lnTo>
                  <a:lnTo>
                    <a:pt x="128" y="36"/>
                  </a:lnTo>
                  <a:lnTo>
                    <a:pt x="87" y="25"/>
                  </a:lnTo>
                  <a:lnTo>
                    <a:pt x="67" y="20"/>
                  </a:lnTo>
                  <a:lnTo>
                    <a:pt x="47" y="14"/>
                  </a:lnTo>
                  <a:lnTo>
                    <a:pt x="27" y="8"/>
                  </a:lnTo>
                  <a:lnTo>
                    <a:pt x="7" y="0"/>
                  </a:lnTo>
                  <a:lnTo>
                    <a:pt x="7" y="0"/>
                  </a:lnTo>
                  <a:lnTo>
                    <a:pt x="5" y="0"/>
                  </a:lnTo>
                  <a:lnTo>
                    <a:pt x="3" y="0"/>
                  </a:lnTo>
                  <a:lnTo>
                    <a:pt x="1" y="2"/>
                  </a:lnTo>
                  <a:lnTo>
                    <a:pt x="0" y="4"/>
                  </a:lnTo>
                  <a:lnTo>
                    <a:pt x="0" y="6"/>
                  </a:lnTo>
                  <a:lnTo>
                    <a:pt x="1" y="7"/>
                  </a:lnTo>
                  <a:lnTo>
                    <a:pt x="3" y="8"/>
                  </a:lnTo>
                  <a:lnTo>
                    <a:pt x="3" y="8"/>
                  </a:lnTo>
                  <a:lnTo>
                    <a:pt x="23" y="16"/>
                  </a:lnTo>
                  <a:lnTo>
                    <a:pt x="43" y="23"/>
                  </a:lnTo>
                  <a:lnTo>
                    <a:pt x="63" y="30"/>
                  </a:lnTo>
                  <a:lnTo>
                    <a:pt x="84" y="35"/>
                  </a:lnTo>
                  <a:lnTo>
                    <a:pt x="125" y="44"/>
                  </a:lnTo>
                  <a:lnTo>
                    <a:pt x="167" y="54"/>
                  </a:lnTo>
                  <a:lnTo>
                    <a:pt x="167" y="54"/>
                  </a:lnTo>
                  <a:lnTo>
                    <a:pt x="210" y="65"/>
                  </a:lnTo>
                  <a:lnTo>
                    <a:pt x="232" y="70"/>
                  </a:lnTo>
                  <a:lnTo>
                    <a:pt x="253" y="78"/>
                  </a:lnTo>
                  <a:lnTo>
                    <a:pt x="253" y="78"/>
                  </a:lnTo>
                  <a:lnTo>
                    <a:pt x="263" y="83"/>
                  </a:lnTo>
                  <a:lnTo>
                    <a:pt x="274" y="90"/>
                  </a:lnTo>
                  <a:lnTo>
                    <a:pt x="279" y="93"/>
                  </a:lnTo>
                  <a:lnTo>
                    <a:pt x="285" y="95"/>
                  </a:lnTo>
                  <a:lnTo>
                    <a:pt x="290" y="95"/>
                  </a:lnTo>
                  <a:lnTo>
                    <a:pt x="296" y="94"/>
                  </a:lnTo>
                  <a:lnTo>
                    <a:pt x="296" y="94"/>
                  </a:lnTo>
                  <a:lnTo>
                    <a:pt x="298" y="93"/>
                  </a:lnTo>
                  <a:lnTo>
                    <a:pt x="299" y="92"/>
                  </a:lnTo>
                  <a:lnTo>
                    <a:pt x="299" y="87"/>
                  </a:lnTo>
                  <a:lnTo>
                    <a:pt x="298" y="86"/>
                  </a:lnTo>
                  <a:lnTo>
                    <a:pt x="297" y="84"/>
                  </a:lnTo>
                  <a:lnTo>
                    <a:pt x="296" y="84"/>
                  </a:lnTo>
                  <a:lnTo>
                    <a:pt x="294" y="84"/>
                  </a:lnTo>
                  <a:lnTo>
                    <a:pt x="294" y="8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8" name="Freeform 388"/>
            <p:cNvSpPr/>
            <p:nvPr/>
          </p:nvSpPr>
          <p:spPr bwMode="auto">
            <a:xfrm>
              <a:off x="4737100" y="3335338"/>
              <a:ext cx="131763" cy="30163"/>
            </a:xfrm>
            <a:custGeom>
              <a:avLst/>
              <a:gdLst/>
              <a:ahLst/>
              <a:cxnLst>
                <a:cxn ang="0">
                  <a:pos x="246" y="48"/>
                </a:cxn>
                <a:cxn ang="0">
                  <a:pos x="214" y="44"/>
                </a:cxn>
                <a:cxn ang="0">
                  <a:pos x="148" y="32"/>
                </a:cxn>
                <a:cxn ang="0">
                  <a:pos x="116" y="25"/>
                </a:cxn>
                <a:cxn ang="0">
                  <a:pos x="88" y="20"/>
                </a:cxn>
                <a:cxn ang="0">
                  <a:pos x="60" y="18"/>
                </a:cxn>
                <a:cxn ang="0">
                  <a:pos x="36" y="12"/>
                </a:cxn>
                <a:cxn ang="0">
                  <a:pos x="13" y="6"/>
                </a:cxn>
                <a:cxn ang="0">
                  <a:pos x="14" y="5"/>
                </a:cxn>
                <a:cxn ang="0">
                  <a:pos x="13" y="3"/>
                </a:cxn>
                <a:cxn ang="0">
                  <a:pos x="11" y="1"/>
                </a:cxn>
                <a:cxn ang="0">
                  <a:pos x="7" y="1"/>
                </a:cxn>
                <a:cxn ang="0">
                  <a:pos x="5" y="3"/>
                </a:cxn>
                <a:cxn ang="0">
                  <a:pos x="4" y="5"/>
                </a:cxn>
                <a:cxn ang="0">
                  <a:pos x="1" y="6"/>
                </a:cxn>
                <a:cxn ang="0">
                  <a:pos x="0" y="9"/>
                </a:cxn>
                <a:cxn ang="0">
                  <a:pos x="2" y="13"/>
                </a:cxn>
                <a:cxn ang="0">
                  <a:pos x="4" y="14"/>
                </a:cxn>
                <a:cxn ang="0">
                  <a:pos x="21" y="19"/>
                </a:cxn>
                <a:cxn ang="0">
                  <a:pos x="32" y="24"/>
                </a:cxn>
                <a:cxn ang="0">
                  <a:pos x="38" y="25"/>
                </a:cxn>
                <a:cxn ang="0">
                  <a:pos x="60" y="27"/>
                </a:cxn>
                <a:cxn ang="0">
                  <a:pos x="96" y="31"/>
                </a:cxn>
                <a:cxn ang="0">
                  <a:pos x="131" y="38"/>
                </a:cxn>
                <a:cxn ang="0">
                  <a:pos x="159" y="44"/>
                </a:cxn>
                <a:cxn ang="0">
                  <a:pos x="218" y="55"/>
                </a:cxn>
                <a:cxn ang="0">
                  <a:pos x="246" y="57"/>
                </a:cxn>
                <a:cxn ang="0">
                  <a:pos x="248" y="57"/>
                </a:cxn>
                <a:cxn ang="0">
                  <a:pos x="251" y="54"/>
                </a:cxn>
                <a:cxn ang="0">
                  <a:pos x="251" y="51"/>
                </a:cxn>
                <a:cxn ang="0">
                  <a:pos x="248" y="48"/>
                </a:cxn>
                <a:cxn ang="0">
                  <a:pos x="246" y="48"/>
                </a:cxn>
              </a:cxnLst>
              <a:rect l="0" t="0" r="r" b="b"/>
              <a:pathLst>
                <a:path w="251" h="57">
                  <a:moveTo>
                    <a:pt x="246" y="48"/>
                  </a:moveTo>
                  <a:lnTo>
                    <a:pt x="246" y="48"/>
                  </a:lnTo>
                  <a:lnTo>
                    <a:pt x="230" y="46"/>
                  </a:lnTo>
                  <a:lnTo>
                    <a:pt x="214" y="44"/>
                  </a:lnTo>
                  <a:lnTo>
                    <a:pt x="181" y="39"/>
                  </a:lnTo>
                  <a:lnTo>
                    <a:pt x="148" y="32"/>
                  </a:lnTo>
                  <a:lnTo>
                    <a:pt x="116" y="25"/>
                  </a:lnTo>
                  <a:lnTo>
                    <a:pt x="116" y="25"/>
                  </a:lnTo>
                  <a:lnTo>
                    <a:pt x="102" y="22"/>
                  </a:lnTo>
                  <a:lnTo>
                    <a:pt x="88" y="20"/>
                  </a:lnTo>
                  <a:lnTo>
                    <a:pt x="60" y="18"/>
                  </a:lnTo>
                  <a:lnTo>
                    <a:pt x="60" y="18"/>
                  </a:lnTo>
                  <a:lnTo>
                    <a:pt x="48" y="15"/>
                  </a:lnTo>
                  <a:lnTo>
                    <a:pt x="36" y="12"/>
                  </a:lnTo>
                  <a:lnTo>
                    <a:pt x="25" y="9"/>
                  </a:lnTo>
                  <a:lnTo>
                    <a:pt x="13" y="6"/>
                  </a:lnTo>
                  <a:lnTo>
                    <a:pt x="13" y="6"/>
                  </a:lnTo>
                  <a:lnTo>
                    <a:pt x="14" y="5"/>
                  </a:lnTo>
                  <a:lnTo>
                    <a:pt x="14" y="5"/>
                  </a:lnTo>
                  <a:lnTo>
                    <a:pt x="13" y="3"/>
                  </a:lnTo>
                  <a:lnTo>
                    <a:pt x="12" y="1"/>
                  </a:lnTo>
                  <a:lnTo>
                    <a:pt x="11" y="1"/>
                  </a:lnTo>
                  <a:lnTo>
                    <a:pt x="9" y="0"/>
                  </a:lnTo>
                  <a:lnTo>
                    <a:pt x="7" y="1"/>
                  </a:lnTo>
                  <a:lnTo>
                    <a:pt x="6" y="1"/>
                  </a:lnTo>
                  <a:lnTo>
                    <a:pt x="5" y="3"/>
                  </a:lnTo>
                  <a:lnTo>
                    <a:pt x="4" y="5"/>
                  </a:lnTo>
                  <a:lnTo>
                    <a:pt x="4" y="5"/>
                  </a:lnTo>
                  <a:lnTo>
                    <a:pt x="2" y="5"/>
                  </a:lnTo>
                  <a:lnTo>
                    <a:pt x="1" y="6"/>
                  </a:lnTo>
                  <a:lnTo>
                    <a:pt x="0" y="8"/>
                  </a:lnTo>
                  <a:lnTo>
                    <a:pt x="0" y="9"/>
                  </a:lnTo>
                  <a:lnTo>
                    <a:pt x="1" y="12"/>
                  </a:lnTo>
                  <a:lnTo>
                    <a:pt x="2" y="13"/>
                  </a:lnTo>
                  <a:lnTo>
                    <a:pt x="4" y="14"/>
                  </a:lnTo>
                  <a:lnTo>
                    <a:pt x="4" y="14"/>
                  </a:lnTo>
                  <a:lnTo>
                    <a:pt x="14" y="17"/>
                  </a:lnTo>
                  <a:lnTo>
                    <a:pt x="21" y="19"/>
                  </a:lnTo>
                  <a:lnTo>
                    <a:pt x="25" y="21"/>
                  </a:lnTo>
                  <a:lnTo>
                    <a:pt x="32" y="24"/>
                  </a:lnTo>
                  <a:lnTo>
                    <a:pt x="32" y="24"/>
                  </a:lnTo>
                  <a:lnTo>
                    <a:pt x="38" y="25"/>
                  </a:lnTo>
                  <a:lnTo>
                    <a:pt x="45" y="26"/>
                  </a:lnTo>
                  <a:lnTo>
                    <a:pt x="60" y="27"/>
                  </a:lnTo>
                  <a:lnTo>
                    <a:pt x="60" y="27"/>
                  </a:lnTo>
                  <a:lnTo>
                    <a:pt x="96" y="31"/>
                  </a:lnTo>
                  <a:lnTo>
                    <a:pt x="114" y="34"/>
                  </a:lnTo>
                  <a:lnTo>
                    <a:pt x="131" y="38"/>
                  </a:lnTo>
                  <a:lnTo>
                    <a:pt x="131" y="38"/>
                  </a:lnTo>
                  <a:lnTo>
                    <a:pt x="159" y="44"/>
                  </a:lnTo>
                  <a:lnTo>
                    <a:pt x="188" y="51"/>
                  </a:lnTo>
                  <a:lnTo>
                    <a:pt x="218" y="55"/>
                  </a:lnTo>
                  <a:lnTo>
                    <a:pt x="232" y="56"/>
                  </a:lnTo>
                  <a:lnTo>
                    <a:pt x="246" y="57"/>
                  </a:lnTo>
                  <a:lnTo>
                    <a:pt x="246" y="57"/>
                  </a:lnTo>
                  <a:lnTo>
                    <a:pt x="248" y="57"/>
                  </a:lnTo>
                  <a:lnTo>
                    <a:pt x="250" y="56"/>
                  </a:lnTo>
                  <a:lnTo>
                    <a:pt x="251" y="54"/>
                  </a:lnTo>
                  <a:lnTo>
                    <a:pt x="251" y="53"/>
                  </a:lnTo>
                  <a:lnTo>
                    <a:pt x="251" y="51"/>
                  </a:lnTo>
                  <a:lnTo>
                    <a:pt x="250" y="50"/>
                  </a:lnTo>
                  <a:lnTo>
                    <a:pt x="248" y="48"/>
                  </a:lnTo>
                  <a:lnTo>
                    <a:pt x="246" y="48"/>
                  </a:lnTo>
                  <a:lnTo>
                    <a:pt x="246" y="48"/>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9" name="Freeform 389"/>
            <p:cNvSpPr/>
            <p:nvPr/>
          </p:nvSpPr>
          <p:spPr bwMode="auto">
            <a:xfrm>
              <a:off x="4838700" y="3271838"/>
              <a:ext cx="112713" cy="6350"/>
            </a:xfrm>
            <a:custGeom>
              <a:avLst/>
              <a:gdLst/>
              <a:ahLst/>
              <a:cxnLst>
                <a:cxn ang="0">
                  <a:pos x="209" y="0"/>
                </a:cxn>
                <a:cxn ang="0">
                  <a:pos x="5" y="0"/>
                </a:cxn>
                <a:cxn ang="0">
                  <a:pos x="5" y="0"/>
                </a:cxn>
                <a:cxn ang="0">
                  <a:pos x="3" y="1"/>
                </a:cxn>
                <a:cxn ang="0">
                  <a:pos x="1" y="2"/>
                </a:cxn>
                <a:cxn ang="0">
                  <a:pos x="0" y="3"/>
                </a:cxn>
                <a:cxn ang="0">
                  <a:pos x="0" y="5"/>
                </a:cxn>
                <a:cxn ang="0">
                  <a:pos x="0" y="7"/>
                </a:cxn>
                <a:cxn ang="0">
                  <a:pos x="1" y="8"/>
                </a:cxn>
                <a:cxn ang="0">
                  <a:pos x="3" y="9"/>
                </a:cxn>
                <a:cxn ang="0">
                  <a:pos x="5" y="11"/>
                </a:cxn>
                <a:cxn ang="0">
                  <a:pos x="209" y="11"/>
                </a:cxn>
                <a:cxn ang="0">
                  <a:pos x="209" y="11"/>
                </a:cxn>
                <a:cxn ang="0">
                  <a:pos x="211" y="9"/>
                </a:cxn>
                <a:cxn ang="0">
                  <a:pos x="212" y="8"/>
                </a:cxn>
                <a:cxn ang="0">
                  <a:pos x="213" y="7"/>
                </a:cxn>
                <a:cxn ang="0">
                  <a:pos x="213" y="5"/>
                </a:cxn>
                <a:cxn ang="0">
                  <a:pos x="213" y="3"/>
                </a:cxn>
                <a:cxn ang="0">
                  <a:pos x="212" y="2"/>
                </a:cxn>
                <a:cxn ang="0">
                  <a:pos x="211" y="1"/>
                </a:cxn>
                <a:cxn ang="0">
                  <a:pos x="209" y="0"/>
                </a:cxn>
                <a:cxn ang="0">
                  <a:pos x="209" y="0"/>
                </a:cxn>
              </a:cxnLst>
              <a:rect l="0" t="0" r="r" b="b"/>
              <a:pathLst>
                <a:path w="213" h="11">
                  <a:moveTo>
                    <a:pt x="209" y="0"/>
                  </a:moveTo>
                  <a:lnTo>
                    <a:pt x="5" y="0"/>
                  </a:lnTo>
                  <a:lnTo>
                    <a:pt x="5" y="0"/>
                  </a:lnTo>
                  <a:lnTo>
                    <a:pt x="3" y="1"/>
                  </a:lnTo>
                  <a:lnTo>
                    <a:pt x="1" y="2"/>
                  </a:lnTo>
                  <a:lnTo>
                    <a:pt x="0" y="3"/>
                  </a:lnTo>
                  <a:lnTo>
                    <a:pt x="0" y="5"/>
                  </a:lnTo>
                  <a:lnTo>
                    <a:pt x="0" y="7"/>
                  </a:lnTo>
                  <a:lnTo>
                    <a:pt x="1" y="8"/>
                  </a:lnTo>
                  <a:lnTo>
                    <a:pt x="3" y="9"/>
                  </a:lnTo>
                  <a:lnTo>
                    <a:pt x="5" y="11"/>
                  </a:lnTo>
                  <a:lnTo>
                    <a:pt x="209" y="11"/>
                  </a:lnTo>
                  <a:lnTo>
                    <a:pt x="209" y="11"/>
                  </a:lnTo>
                  <a:lnTo>
                    <a:pt x="211" y="9"/>
                  </a:lnTo>
                  <a:lnTo>
                    <a:pt x="212" y="8"/>
                  </a:lnTo>
                  <a:lnTo>
                    <a:pt x="213" y="7"/>
                  </a:lnTo>
                  <a:lnTo>
                    <a:pt x="213" y="5"/>
                  </a:lnTo>
                  <a:lnTo>
                    <a:pt x="213" y="3"/>
                  </a:lnTo>
                  <a:lnTo>
                    <a:pt x="212" y="2"/>
                  </a:lnTo>
                  <a:lnTo>
                    <a:pt x="211" y="1"/>
                  </a:lnTo>
                  <a:lnTo>
                    <a:pt x="209" y="0"/>
                  </a:lnTo>
                  <a:lnTo>
                    <a:pt x="209" y="0"/>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0" name="Freeform 390"/>
            <p:cNvSpPr/>
            <p:nvPr/>
          </p:nvSpPr>
          <p:spPr bwMode="auto">
            <a:xfrm>
              <a:off x="4260850" y="3252788"/>
              <a:ext cx="73025" cy="128588"/>
            </a:xfrm>
            <a:custGeom>
              <a:avLst/>
              <a:gdLst/>
              <a:ahLst/>
              <a:cxnLst>
                <a:cxn ang="0">
                  <a:pos x="127" y="2"/>
                </a:cxn>
                <a:cxn ang="0">
                  <a:pos x="127" y="2"/>
                </a:cxn>
                <a:cxn ang="0">
                  <a:pos x="93" y="60"/>
                </a:cxn>
                <a:cxn ang="0">
                  <a:pos x="61" y="118"/>
                </a:cxn>
                <a:cxn ang="0">
                  <a:pos x="30" y="177"/>
                </a:cxn>
                <a:cxn ang="0">
                  <a:pos x="15" y="207"/>
                </a:cxn>
                <a:cxn ang="0">
                  <a:pos x="0" y="237"/>
                </a:cxn>
                <a:cxn ang="0">
                  <a:pos x="0" y="237"/>
                </a:cxn>
                <a:cxn ang="0">
                  <a:pos x="0" y="239"/>
                </a:cxn>
                <a:cxn ang="0">
                  <a:pos x="0" y="241"/>
                </a:cxn>
                <a:cxn ang="0">
                  <a:pos x="2" y="243"/>
                </a:cxn>
                <a:cxn ang="0">
                  <a:pos x="4" y="244"/>
                </a:cxn>
                <a:cxn ang="0">
                  <a:pos x="7" y="244"/>
                </a:cxn>
                <a:cxn ang="0">
                  <a:pos x="8" y="243"/>
                </a:cxn>
                <a:cxn ang="0">
                  <a:pos x="9" y="242"/>
                </a:cxn>
                <a:cxn ang="0">
                  <a:pos x="9" y="242"/>
                </a:cxn>
                <a:cxn ang="0">
                  <a:pos x="23" y="211"/>
                </a:cxn>
                <a:cxn ang="0">
                  <a:pos x="39" y="182"/>
                </a:cxn>
                <a:cxn ang="0">
                  <a:pos x="70" y="123"/>
                </a:cxn>
                <a:cxn ang="0">
                  <a:pos x="102" y="65"/>
                </a:cxn>
                <a:cxn ang="0">
                  <a:pos x="136" y="7"/>
                </a:cxn>
                <a:cxn ang="0">
                  <a:pos x="136" y="7"/>
                </a:cxn>
                <a:cxn ang="0">
                  <a:pos x="136" y="5"/>
                </a:cxn>
                <a:cxn ang="0">
                  <a:pos x="136" y="3"/>
                </a:cxn>
                <a:cxn ang="0">
                  <a:pos x="135" y="2"/>
                </a:cxn>
                <a:cxn ang="0">
                  <a:pos x="134" y="1"/>
                </a:cxn>
                <a:cxn ang="0">
                  <a:pos x="131" y="0"/>
                </a:cxn>
                <a:cxn ang="0">
                  <a:pos x="130" y="0"/>
                </a:cxn>
                <a:cxn ang="0">
                  <a:pos x="128" y="1"/>
                </a:cxn>
                <a:cxn ang="0">
                  <a:pos x="127" y="2"/>
                </a:cxn>
                <a:cxn ang="0">
                  <a:pos x="127" y="2"/>
                </a:cxn>
              </a:cxnLst>
              <a:rect l="0" t="0" r="r" b="b"/>
              <a:pathLst>
                <a:path w="136" h="244">
                  <a:moveTo>
                    <a:pt x="127" y="2"/>
                  </a:moveTo>
                  <a:lnTo>
                    <a:pt x="127" y="2"/>
                  </a:lnTo>
                  <a:lnTo>
                    <a:pt x="93" y="60"/>
                  </a:lnTo>
                  <a:lnTo>
                    <a:pt x="61" y="118"/>
                  </a:lnTo>
                  <a:lnTo>
                    <a:pt x="30" y="177"/>
                  </a:lnTo>
                  <a:lnTo>
                    <a:pt x="15" y="207"/>
                  </a:lnTo>
                  <a:lnTo>
                    <a:pt x="0" y="237"/>
                  </a:lnTo>
                  <a:lnTo>
                    <a:pt x="0" y="237"/>
                  </a:lnTo>
                  <a:lnTo>
                    <a:pt x="0" y="239"/>
                  </a:lnTo>
                  <a:lnTo>
                    <a:pt x="0" y="241"/>
                  </a:lnTo>
                  <a:lnTo>
                    <a:pt x="2" y="243"/>
                  </a:lnTo>
                  <a:lnTo>
                    <a:pt x="4" y="244"/>
                  </a:lnTo>
                  <a:lnTo>
                    <a:pt x="7" y="244"/>
                  </a:lnTo>
                  <a:lnTo>
                    <a:pt x="8" y="243"/>
                  </a:lnTo>
                  <a:lnTo>
                    <a:pt x="9" y="242"/>
                  </a:lnTo>
                  <a:lnTo>
                    <a:pt x="9" y="242"/>
                  </a:lnTo>
                  <a:lnTo>
                    <a:pt x="23" y="211"/>
                  </a:lnTo>
                  <a:lnTo>
                    <a:pt x="39" y="182"/>
                  </a:lnTo>
                  <a:lnTo>
                    <a:pt x="70" y="123"/>
                  </a:lnTo>
                  <a:lnTo>
                    <a:pt x="102" y="65"/>
                  </a:lnTo>
                  <a:lnTo>
                    <a:pt x="136" y="7"/>
                  </a:lnTo>
                  <a:lnTo>
                    <a:pt x="136" y="7"/>
                  </a:lnTo>
                  <a:lnTo>
                    <a:pt x="136" y="5"/>
                  </a:lnTo>
                  <a:lnTo>
                    <a:pt x="136" y="3"/>
                  </a:lnTo>
                  <a:lnTo>
                    <a:pt x="135" y="2"/>
                  </a:lnTo>
                  <a:lnTo>
                    <a:pt x="134" y="1"/>
                  </a:lnTo>
                  <a:lnTo>
                    <a:pt x="131" y="0"/>
                  </a:lnTo>
                  <a:lnTo>
                    <a:pt x="130" y="0"/>
                  </a:lnTo>
                  <a:lnTo>
                    <a:pt x="128" y="1"/>
                  </a:lnTo>
                  <a:lnTo>
                    <a:pt x="127" y="2"/>
                  </a:lnTo>
                  <a:lnTo>
                    <a:pt x="127" y="2"/>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1" name="Freeform 391"/>
            <p:cNvSpPr/>
            <p:nvPr/>
          </p:nvSpPr>
          <p:spPr bwMode="auto">
            <a:xfrm>
              <a:off x="4311650" y="3292475"/>
              <a:ext cx="50800" cy="82550"/>
            </a:xfrm>
            <a:custGeom>
              <a:avLst/>
              <a:gdLst/>
              <a:ahLst/>
              <a:cxnLst>
                <a:cxn ang="0">
                  <a:pos x="90" y="3"/>
                </a:cxn>
                <a:cxn ang="0">
                  <a:pos x="90" y="3"/>
                </a:cxn>
                <a:cxn ang="0">
                  <a:pos x="45" y="75"/>
                </a:cxn>
                <a:cxn ang="0">
                  <a:pos x="23" y="111"/>
                </a:cxn>
                <a:cxn ang="0">
                  <a:pos x="1" y="148"/>
                </a:cxn>
                <a:cxn ang="0">
                  <a:pos x="1" y="148"/>
                </a:cxn>
                <a:cxn ang="0">
                  <a:pos x="0" y="150"/>
                </a:cxn>
                <a:cxn ang="0">
                  <a:pos x="1" y="151"/>
                </a:cxn>
                <a:cxn ang="0">
                  <a:pos x="2" y="153"/>
                </a:cxn>
                <a:cxn ang="0">
                  <a:pos x="3" y="154"/>
                </a:cxn>
                <a:cxn ang="0">
                  <a:pos x="4" y="154"/>
                </a:cxn>
                <a:cxn ang="0">
                  <a:pos x="6" y="154"/>
                </a:cxn>
                <a:cxn ang="0">
                  <a:pos x="9" y="154"/>
                </a:cxn>
                <a:cxn ang="0">
                  <a:pos x="10" y="152"/>
                </a:cxn>
                <a:cxn ang="0">
                  <a:pos x="10" y="152"/>
                </a:cxn>
                <a:cxn ang="0">
                  <a:pos x="31" y="116"/>
                </a:cxn>
                <a:cxn ang="0">
                  <a:pos x="53" y="80"/>
                </a:cxn>
                <a:cxn ang="0">
                  <a:pos x="98" y="8"/>
                </a:cxn>
                <a:cxn ang="0">
                  <a:pos x="98" y="8"/>
                </a:cxn>
                <a:cxn ang="0">
                  <a:pos x="98" y="6"/>
                </a:cxn>
                <a:cxn ang="0">
                  <a:pos x="98" y="4"/>
                </a:cxn>
                <a:cxn ang="0">
                  <a:pos x="97" y="3"/>
                </a:cxn>
                <a:cxn ang="0">
                  <a:pos x="96" y="0"/>
                </a:cxn>
                <a:cxn ang="0">
                  <a:pos x="94" y="0"/>
                </a:cxn>
                <a:cxn ang="0">
                  <a:pos x="93" y="0"/>
                </a:cxn>
                <a:cxn ang="0">
                  <a:pos x="91" y="0"/>
                </a:cxn>
                <a:cxn ang="0">
                  <a:pos x="90" y="3"/>
                </a:cxn>
                <a:cxn ang="0">
                  <a:pos x="90" y="3"/>
                </a:cxn>
              </a:cxnLst>
              <a:rect l="0" t="0" r="r" b="b"/>
              <a:pathLst>
                <a:path w="98" h="154">
                  <a:moveTo>
                    <a:pt x="90" y="3"/>
                  </a:moveTo>
                  <a:lnTo>
                    <a:pt x="90" y="3"/>
                  </a:lnTo>
                  <a:lnTo>
                    <a:pt x="45" y="75"/>
                  </a:lnTo>
                  <a:lnTo>
                    <a:pt x="23" y="111"/>
                  </a:lnTo>
                  <a:lnTo>
                    <a:pt x="1" y="148"/>
                  </a:lnTo>
                  <a:lnTo>
                    <a:pt x="1" y="148"/>
                  </a:lnTo>
                  <a:lnTo>
                    <a:pt x="0" y="150"/>
                  </a:lnTo>
                  <a:lnTo>
                    <a:pt x="1" y="151"/>
                  </a:lnTo>
                  <a:lnTo>
                    <a:pt x="2" y="153"/>
                  </a:lnTo>
                  <a:lnTo>
                    <a:pt x="3" y="154"/>
                  </a:lnTo>
                  <a:lnTo>
                    <a:pt x="4" y="154"/>
                  </a:lnTo>
                  <a:lnTo>
                    <a:pt x="6" y="154"/>
                  </a:lnTo>
                  <a:lnTo>
                    <a:pt x="9" y="154"/>
                  </a:lnTo>
                  <a:lnTo>
                    <a:pt x="10" y="152"/>
                  </a:lnTo>
                  <a:lnTo>
                    <a:pt x="10" y="152"/>
                  </a:lnTo>
                  <a:lnTo>
                    <a:pt x="31" y="116"/>
                  </a:lnTo>
                  <a:lnTo>
                    <a:pt x="53" y="80"/>
                  </a:lnTo>
                  <a:lnTo>
                    <a:pt x="98" y="8"/>
                  </a:lnTo>
                  <a:lnTo>
                    <a:pt x="98" y="8"/>
                  </a:lnTo>
                  <a:lnTo>
                    <a:pt x="98" y="6"/>
                  </a:lnTo>
                  <a:lnTo>
                    <a:pt x="98" y="4"/>
                  </a:lnTo>
                  <a:lnTo>
                    <a:pt x="97" y="3"/>
                  </a:lnTo>
                  <a:lnTo>
                    <a:pt x="96" y="0"/>
                  </a:lnTo>
                  <a:lnTo>
                    <a:pt x="94" y="0"/>
                  </a:lnTo>
                  <a:lnTo>
                    <a:pt x="93" y="0"/>
                  </a:lnTo>
                  <a:lnTo>
                    <a:pt x="91" y="0"/>
                  </a:lnTo>
                  <a:lnTo>
                    <a:pt x="90" y="3"/>
                  </a:lnTo>
                  <a:lnTo>
                    <a:pt x="90" y="3"/>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2" name="Freeform 392"/>
            <p:cNvSpPr/>
            <p:nvPr/>
          </p:nvSpPr>
          <p:spPr bwMode="auto">
            <a:xfrm>
              <a:off x="4529138" y="3536950"/>
              <a:ext cx="41275" cy="85725"/>
            </a:xfrm>
            <a:custGeom>
              <a:avLst/>
              <a:gdLst/>
              <a:ahLst/>
              <a:cxnLst>
                <a:cxn ang="0">
                  <a:pos x="71" y="3"/>
                </a:cxn>
                <a:cxn ang="0">
                  <a:pos x="71" y="3"/>
                </a:cxn>
                <a:cxn ang="0">
                  <a:pos x="52" y="40"/>
                </a:cxn>
                <a:cxn ang="0">
                  <a:pos x="33" y="79"/>
                </a:cxn>
                <a:cxn ang="0">
                  <a:pos x="17" y="117"/>
                </a:cxn>
                <a:cxn ang="0">
                  <a:pos x="0" y="156"/>
                </a:cxn>
                <a:cxn ang="0">
                  <a:pos x="0" y="156"/>
                </a:cxn>
                <a:cxn ang="0">
                  <a:pos x="0" y="158"/>
                </a:cxn>
                <a:cxn ang="0">
                  <a:pos x="1" y="159"/>
                </a:cxn>
                <a:cxn ang="0">
                  <a:pos x="2" y="160"/>
                </a:cxn>
                <a:cxn ang="0">
                  <a:pos x="3" y="161"/>
                </a:cxn>
                <a:cxn ang="0">
                  <a:pos x="8" y="161"/>
                </a:cxn>
                <a:cxn ang="0">
                  <a:pos x="9" y="160"/>
                </a:cxn>
                <a:cxn ang="0">
                  <a:pos x="10" y="158"/>
                </a:cxn>
                <a:cxn ang="0">
                  <a:pos x="10" y="158"/>
                </a:cxn>
                <a:cxn ang="0">
                  <a:pos x="25" y="120"/>
                </a:cxn>
                <a:cxn ang="0">
                  <a:pos x="43" y="82"/>
                </a:cxn>
                <a:cxn ang="0">
                  <a:pos x="60" y="45"/>
                </a:cxn>
                <a:cxn ang="0">
                  <a:pos x="79" y="7"/>
                </a:cxn>
                <a:cxn ang="0">
                  <a:pos x="79" y="7"/>
                </a:cxn>
                <a:cxn ang="0">
                  <a:pos x="80" y="5"/>
                </a:cxn>
                <a:cxn ang="0">
                  <a:pos x="79" y="4"/>
                </a:cxn>
                <a:cxn ang="0">
                  <a:pos x="78" y="2"/>
                </a:cxn>
                <a:cxn ang="0">
                  <a:pos x="77" y="1"/>
                </a:cxn>
                <a:cxn ang="0">
                  <a:pos x="76" y="0"/>
                </a:cxn>
                <a:cxn ang="0">
                  <a:pos x="74" y="0"/>
                </a:cxn>
                <a:cxn ang="0">
                  <a:pos x="72" y="1"/>
                </a:cxn>
                <a:cxn ang="0">
                  <a:pos x="71" y="3"/>
                </a:cxn>
                <a:cxn ang="0">
                  <a:pos x="71" y="3"/>
                </a:cxn>
              </a:cxnLst>
              <a:rect l="0" t="0" r="r" b="b"/>
              <a:pathLst>
                <a:path w="80" h="161">
                  <a:moveTo>
                    <a:pt x="71" y="3"/>
                  </a:moveTo>
                  <a:lnTo>
                    <a:pt x="71" y="3"/>
                  </a:lnTo>
                  <a:lnTo>
                    <a:pt x="52" y="40"/>
                  </a:lnTo>
                  <a:lnTo>
                    <a:pt x="33" y="79"/>
                  </a:lnTo>
                  <a:lnTo>
                    <a:pt x="17" y="117"/>
                  </a:lnTo>
                  <a:lnTo>
                    <a:pt x="0" y="156"/>
                  </a:lnTo>
                  <a:lnTo>
                    <a:pt x="0" y="156"/>
                  </a:lnTo>
                  <a:lnTo>
                    <a:pt x="0" y="158"/>
                  </a:lnTo>
                  <a:lnTo>
                    <a:pt x="1" y="159"/>
                  </a:lnTo>
                  <a:lnTo>
                    <a:pt x="2" y="160"/>
                  </a:lnTo>
                  <a:lnTo>
                    <a:pt x="3" y="161"/>
                  </a:lnTo>
                  <a:lnTo>
                    <a:pt x="8" y="161"/>
                  </a:lnTo>
                  <a:lnTo>
                    <a:pt x="9" y="160"/>
                  </a:lnTo>
                  <a:lnTo>
                    <a:pt x="10" y="158"/>
                  </a:lnTo>
                  <a:lnTo>
                    <a:pt x="10" y="158"/>
                  </a:lnTo>
                  <a:lnTo>
                    <a:pt x="25" y="120"/>
                  </a:lnTo>
                  <a:lnTo>
                    <a:pt x="43" y="82"/>
                  </a:lnTo>
                  <a:lnTo>
                    <a:pt x="60" y="45"/>
                  </a:lnTo>
                  <a:lnTo>
                    <a:pt x="79" y="7"/>
                  </a:lnTo>
                  <a:lnTo>
                    <a:pt x="79" y="7"/>
                  </a:lnTo>
                  <a:lnTo>
                    <a:pt x="80" y="5"/>
                  </a:lnTo>
                  <a:lnTo>
                    <a:pt x="79" y="4"/>
                  </a:lnTo>
                  <a:lnTo>
                    <a:pt x="78" y="2"/>
                  </a:lnTo>
                  <a:lnTo>
                    <a:pt x="77" y="1"/>
                  </a:lnTo>
                  <a:lnTo>
                    <a:pt x="76" y="0"/>
                  </a:lnTo>
                  <a:lnTo>
                    <a:pt x="74" y="0"/>
                  </a:lnTo>
                  <a:lnTo>
                    <a:pt x="72" y="1"/>
                  </a:lnTo>
                  <a:lnTo>
                    <a:pt x="71" y="3"/>
                  </a:lnTo>
                  <a:lnTo>
                    <a:pt x="71" y="3"/>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3" name="Freeform 393"/>
            <p:cNvSpPr/>
            <p:nvPr/>
          </p:nvSpPr>
          <p:spPr bwMode="auto">
            <a:xfrm>
              <a:off x="4592638" y="3511550"/>
              <a:ext cx="31750" cy="57150"/>
            </a:xfrm>
            <a:custGeom>
              <a:avLst/>
              <a:gdLst/>
              <a:ahLst/>
              <a:cxnLst>
                <a:cxn ang="0">
                  <a:pos x="51" y="4"/>
                </a:cxn>
                <a:cxn ang="0">
                  <a:pos x="51" y="4"/>
                </a:cxn>
                <a:cxn ang="0">
                  <a:pos x="50" y="10"/>
                </a:cxn>
                <a:cxn ang="0">
                  <a:pos x="49" y="17"/>
                </a:cxn>
                <a:cxn ang="0">
                  <a:pos x="43" y="30"/>
                </a:cxn>
                <a:cxn ang="0">
                  <a:pos x="29" y="53"/>
                </a:cxn>
                <a:cxn ang="0">
                  <a:pos x="29" y="53"/>
                </a:cxn>
                <a:cxn ang="0">
                  <a:pos x="16" y="78"/>
                </a:cxn>
                <a:cxn ang="0">
                  <a:pos x="1" y="103"/>
                </a:cxn>
                <a:cxn ang="0">
                  <a:pos x="1" y="103"/>
                </a:cxn>
                <a:cxn ang="0">
                  <a:pos x="0" y="104"/>
                </a:cxn>
                <a:cxn ang="0">
                  <a:pos x="1" y="106"/>
                </a:cxn>
                <a:cxn ang="0">
                  <a:pos x="1" y="108"/>
                </a:cxn>
                <a:cxn ang="0">
                  <a:pos x="3" y="109"/>
                </a:cxn>
                <a:cxn ang="0">
                  <a:pos x="4" y="109"/>
                </a:cxn>
                <a:cxn ang="0">
                  <a:pos x="6" y="109"/>
                </a:cxn>
                <a:cxn ang="0">
                  <a:pos x="8" y="109"/>
                </a:cxn>
                <a:cxn ang="0">
                  <a:pos x="10" y="107"/>
                </a:cxn>
                <a:cxn ang="0">
                  <a:pos x="10" y="107"/>
                </a:cxn>
                <a:cxn ang="0">
                  <a:pos x="18" y="94"/>
                </a:cxn>
                <a:cxn ang="0">
                  <a:pos x="26" y="80"/>
                </a:cxn>
                <a:cxn ang="0">
                  <a:pos x="41" y="51"/>
                </a:cxn>
                <a:cxn ang="0">
                  <a:pos x="41" y="51"/>
                </a:cxn>
                <a:cxn ang="0">
                  <a:pos x="53" y="29"/>
                </a:cxn>
                <a:cxn ang="0">
                  <a:pos x="58" y="17"/>
                </a:cxn>
                <a:cxn ang="0">
                  <a:pos x="60" y="11"/>
                </a:cxn>
                <a:cxn ang="0">
                  <a:pos x="61" y="4"/>
                </a:cxn>
                <a:cxn ang="0">
                  <a:pos x="61" y="4"/>
                </a:cxn>
                <a:cxn ang="0">
                  <a:pos x="60" y="2"/>
                </a:cxn>
                <a:cxn ang="0">
                  <a:pos x="60" y="1"/>
                </a:cxn>
                <a:cxn ang="0">
                  <a:pos x="58" y="0"/>
                </a:cxn>
                <a:cxn ang="0">
                  <a:pos x="56" y="0"/>
                </a:cxn>
                <a:cxn ang="0">
                  <a:pos x="53" y="1"/>
                </a:cxn>
                <a:cxn ang="0">
                  <a:pos x="52" y="2"/>
                </a:cxn>
                <a:cxn ang="0">
                  <a:pos x="51" y="4"/>
                </a:cxn>
                <a:cxn ang="0">
                  <a:pos x="51" y="4"/>
                </a:cxn>
              </a:cxnLst>
              <a:rect l="0" t="0" r="r" b="b"/>
              <a:pathLst>
                <a:path w="61" h="109">
                  <a:moveTo>
                    <a:pt x="51" y="4"/>
                  </a:moveTo>
                  <a:lnTo>
                    <a:pt x="51" y="4"/>
                  </a:lnTo>
                  <a:lnTo>
                    <a:pt x="50" y="10"/>
                  </a:lnTo>
                  <a:lnTo>
                    <a:pt x="49" y="17"/>
                  </a:lnTo>
                  <a:lnTo>
                    <a:pt x="43" y="30"/>
                  </a:lnTo>
                  <a:lnTo>
                    <a:pt x="29" y="53"/>
                  </a:lnTo>
                  <a:lnTo>
                    <a:pt x="29" y="53"/>
                  </a:lnTo>
                  <a:lnTo>
                    <a:pt x="16" y="78"/>
                  </a:lnTo>
                  <a:lnTo>
                    <a:pt x="1" y="103"/>
                  </a:lnTo>
                  <a:lnTo>
                    <a:pt x="1" y="103"/>
                  </a:lnTo>
                  <a:lnTo>
                    <a:pt x="0" y="104"/>
                  </a:lnTo>
                  <a:lnTo>
                    <a:pt x="1" y="106"/>
                  </a:lnTo>
                  <a:lnTo>
                    <a:pt x="1" y="108"/>
                  </a:lnTo>
                  <a:lnTo>
                    <a:pt x="3" y="109"/>
                  </a:lnTo>
                  <a:lnTo>
                    <a:pt x="4" y="109"/>
                  </a:lnTo>
                  <a:lnTo>
                    <a:pt x="6" y="109"/>
                  </a:lnTo>
                  <a:lnTo>
                    <a:pt x="8" y="109"/>
                  </a:lnTo>
                  <a:lnTo>
                    <a:pt x="10" y="107"/>
                  </a:lnTo>
                  <a:lnTo>
                    <a:pt x="10" y="107"/>
                  </a:lnTo>
                  <a:lnTo>
                    <a:pt x="18" y="94"/>
                  </a:lnTo>
                  <a:lnTo>
                    <a:pt x="26" y="80"/>
                  </a:lnTo>
                  <a:lnTo>
                    <a:pt x="41" y="51"/>
                  </a:lnTo>
                  <a:lnTo>
                    <a:pt x="41" y="51"/>
                  </a:lnTo>
                  <a:lnTo>
                    <a:pt x="53" y="29"/>
                  </a:lnTo>
                  <a:lnTo>
                    <a:pt x="58" y="17"/>
                  </a:lnTo>
                  <a:lnTo>
                    <a:pt x="60" y="11"/>
                  </a:lnTo>
                  <a:lnTo>
                    <a:pt x="61" y="4"/>
                  </a:lnTo>
                  <a:lnTo>
                    <a:pt x="61" y="4"/>
                  </a:lnTo>
                  <a:lnTo>
                    <a:pt x="60" y="2"/>
                  </a:lnTo>
                  <a:lnTo>
                    <a:pt x="60" y="1"/>
                  </a:lnTo>
                  <a:lnTo>
                    <a:pt x="58" y="0"/>
                  </a:lnTo>
                  <a:lnTo>
                    <a:pt x="56" y="0"/>
                  </a:lnTo>
                  <a:lnTo>
                    <a:pt x="53" y="1"/>
                  </a:lnTo>
                  <a:lnTo>
                    <a:pt x="52" y="2"/>
                  </a:lnTo>
                  <a:lnTo>
                    <a:pt x="51" y="4"/>
                  </a:lnTo>
                  <a:lnTo>
                    <a:pt x="51"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4" name="Freeform 394"/>
            <p:cNvSpPr/>
            <p:nvPr/>
          </p:nvSpPr>
          <p:spPr bwMode="auto">
            <a:xfrm>
              <a:off x="4638675" y="3521075"/>
              <a:ext cx="22225" cy="50800"/>
            </a:xfrm>
            <a:custGeom>
              <a:avLst/>
              <a:gdLst/>
              <a:ahLst/>
              <a:cxnLst>
                <a:cxn ang="0">
                  <a:pos x="32" y="4"/>
                </a:cxn>
                <a:cxn ang="0">
                  <a:pos x="32" y="4"/>
                </a:cxn>
                <a:cxn ang="0">
                  <a:pos x="31" y="17"/>
                </a:cxn>
                <a:cxn ang="0">
                  <a:pos x="28" y="28"/>
                </a:cxn>
                <a:cxn ang="0">
                  <a:pos x="25" y="38"/>
                </a:cxn>
                <a:cxn ang="0">
                  <a:pos x="20" y="50"/>
                </a:cxn>
                <a:cxn ang="0">
                  <a:pos x="10" y="70"/>
                </a:cxn>
                <a:cxn ang="0">
                  <a:pos x="0" y="92"/>
                </a:cxn>
                <a:cxn ang="0">
                  <a:pos x="0" y="92"/>
                </a:cxn>
                <a:cxn ang="0">
                  <a:pos x="0" y="94"/>
                </a:cxn>
                <a:cxn ang="0">
                  <a:pos x="0" y="95"/>
                </a:cxn>
                <a:cxn ang="0">
                  <a:pos x="2" y="96"/>
                </a:cxn>
                <a:cxn ang="0">
                  <a:pos x="3" y="97"/>
                </a:cxn>
                <a:cxn ang="0">
                  <a:pos x="7" y="97"/>
                </a:cxn>
                <a:cxn ang="0">
                  <a:pos x="8" y="96"/>
                </a:cxn>
                <a:cxn ang="0">
                  <a:pos x="9" y="94"/>
                </a:cxn>
                <a:cxn ang="0">
                  <a:pos x="9" y="94"/>
                </a:cxn>
                <a:cxn ang="0">
                  <a:pos x="20" y="72"/>
                </a:cxn>
                <a:cxn ang="0">
                  <a:pos x="30" y="51"/>
                </a:cxn>
                <a:cxn ang="0">
                  <a:pos x="34" y="39"/>
                </a:cxn>
                <a:cxn ang="0">
                  <a:pos x="37" y="28"/>
                </a:cxn>
                <a:cxn ang="0">
                  <a:pos x="40" y="17"/>
                </a:cxn>
                <a:cxn ang="0">
                  <a:pos x="41" y="4"/>
                </a:cxn>
                <a:cxn ang="0">
                  <a:pos x="41" y="4"/>
                </a:cxn>
                <a:cxn ang="0">
                  <a:pos x="41" y="2"/>
                </a:cxn>
                <a:cxn ang="0">
                  <a:pos x="40" y="1"/>
                </a:cxn>
                <a:cxn ang="0">
                  <a:pos x="38" y="0"/>
                </a:cxn>
                <a:cxn ang="0">
                  <a:pos x="37" y="0"/>
                </a:cxn>
                <a:cxn ang="0">
                  <a:pos x="35" y="0"/>
                </a:cxn>
                <a:cxn ang="0">
                  <a:pos x="33" y="1"/>
                </a:cxn>
                <a:cxn ang="0">
                  <a:pos x="32" y="2"/>
                </a:cxn>
                <a:cxn ang="0">
                  <a:pos x="32" y="4"/>
                </a:cxn>
                <a:cxn ang="0">
                  <a:pos x="32" y="4"/>
                </a:cxn>
              </a:cxnLst>
              <a:rect l="0" t="0" r="r" b="b"/>
              <a:pathLst>
                <a:path w="41" h="97">
                  <a:moveTo>
                    <a:pt x="32" y="4"/>
                  </a:moveTo>
                  <a:lnTo>
                    <a:pt x="32" y="4"/>
                  </a:lnTo>
                  <a:lnTo>
                    <a:pt x="31" y="17"/>
                  </a:lnTo>
                  <a:lnTo>
                    <a:pt x="28" y="28"/>
                  </a:lnTo>
                  <a:lnTo>
                    <a:pt x="25" y="38"/>
                  </a:lnTo>
                  <a:lnTo>
                    <a:pt x="20" y="50"/>
                  </a:lnTo>
                  <a:lnTo>
                    <a:pt x="10" y="70"/>
                  </a:lnTo>
                  <a:lnTo>
                    <a:pt x="0" y="92"/>
                  </a:lnTo>
                  <a:lnTo>
                    <a:pt x="0" y="92"/>
                  </a:lnTo>
                  <a:lnTo>
                    <a:pt x="0" y="94"/>
                  </a:lnTo>
                  <a:lnTo>
                    <a:pt x="0" y="95"/>
                  </a:lnTo>
                  <a:lnTo>
                    <a:pt x="2" y="96"/>
                  </a:lnTo>
                  <a:lnTo>
                    <a:pt x="3" y="97"/>
                  </a:lnTo>
                  <a:lnTo>
                    <a:pt x="7" y="97"/>
                  </a:lnTo>
                  <a:lnTo>
                    <a:pt x="8" y="96"/>
                  </a:lnTo>
                  <a:lnTo>
                    <a:pt x="9" y="94"/>
                  </a:lnTo>
                  <a:lnTo>
                    <a:pt x="9" y="94"/>
                  </a:lnTo>
                  <a:lnTo>
                    <a:pt x="20" y="72"/>
                  </a:lnTo>
                  <a:lnTo>
                    <a:pt x="30" y="51"/>
                  </a:lnTo>
                  <a:lnTo>
                    <a:pt x="34" y="39"/>
                  </a:lnTo>
                  <a:lnTo>
                    <a:pt x="37" y="28"/>
                  </a:lnTo>
                  <a:lnTo>
                    <a:pt x="40" y="17"/>
                  </a:lnTo>
                  <a:lnTo>
                    <a:pt x="41" y="4"/>
                  </a:lnTo>
                  <a:lnTo>
                    <a:pt x="41" y="4"/>
                  </a:lnTo>
                  <a:lnTo>
                    <a:pt x="41" y="2"/>
                  </a:lnTo>
                  <a:lnTo>
                    <a:pt x="40" y="1"/>
                  </a:lnTo>
                  <a:lnTo>
                    <a:pt x="38" y="0"/>
                  </a:lnTo>
                  <a:lnTo>
                    <a:pt x="37"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5" name="Freeform 395"/>
            <p:cNvSpPr/>
            <p:nvPr/>
          </p:nvSpPr>
          <p:spPr bwMode="auto">
            <a:xfrm>
              <a:off x="4719638" y="3544888"/>
              <a:ext cx="55563" cy="80963"/>
            </a:xfrm>
            <a:custGeom>
              <a:avLst/>
              <a:gdLst/>
              <a:ahLst/>
              <a:cxnLst>
                <a:cxn ang="0">
                  <a:pos x="96" y="1"/>
                </a:cxn>
                <a:cxn ang="0">
                  <a:pos x="96" y="1"/>
                </a:cxn>
                <a:cxn ang="0">
                  <a:pos x="81" y="16"/>
                </a:cxn>
                <a:cxn ang="0">
                  <a:pos x="68" y="32"/>
                </a:cxn>
                <a:cxn ang="0">
                  <a:pos x="42" y="65"/>
                </a:cxn>
                <a:cxn ang="0">
                  <a:pos x="42" y="65"/>
                </a:cxn>
                <a:cxn ang="0">
                  <a:pos x="35" y="74"/>
                </a:cxn>
                <a:cxn ang="0">
                  <a:pos x="30" y="84"/>
                </a:cxn>
                <a:cxn ang="0">
                  <a:pos x="20" y="105"/>
                </a:cxn>
                <a:cxn ang="0">
                  <a:pos x="10" y="126"/>
                </a:cxn>
                <a:cxn ang="0">
                  <a:pos x="1" y="147"/>
                </a:cxn>
                <a:cxn ang="0">
                  <a:pos x="1" y="147"/>
                </a:cxn>
                <a:cxn ang="0">
                  <a:pos x="0" y="149"/>
                </a:cxn>
                <a:cxn ang="0">
                  <a:pos x="1" y="150"/>
                </a:cxn>
                <a:cxn ang="0">
                  <a:pos x="1" y="152"/>
                </a:cxn>
                <a:cxn ang="0">
                  <a:pos x="3" y="154"/>
                </a:cxn>
                <a:cxn ang="0">
                  <a:pos x="4" y="155"/>
                </a:cxn>
                <a:cxn ang="0">
                  <a:pos x="6" y="155"/>
                </a:cxn>
                <a:cxn ang="0">
                  <a:pos x="7" y="154"/>
                </a:cxn>
                <a:cxn ang="0">
                  <a:pos x="9" y="151"/>
                </a:cxn>
                <a:cxn ang="0">
                  <a:pos x="9" y="151"/>
                </a:cxn>
                <a:cxn ang="0">
                  <a:pos x="17" y="133"/>
                </a:cxn>
                <a:cxn ang="0">
                  <a:pos x="26" y="113"/>
                </a:cxn>
                <a:cxn ang="0">
                  <a:pos x="34" y="94"/>
                </a:cxn>
                <a:cxn ang="0">
                  <a:pos x="39" y="84"/>
                </a:cxn>
                <a:cxn ang="0">
                  <a:pos x="45" y="76"/>
                </a:cxn>
                <a:cxn ang="0">
                  <a:pos x="45" y="76"/>
                </a:cxn>
                <a:cxn ang="0">
                  <a:pos x="59" y="58"/>
                </a:cxn>
                <a:cxn ang="0">
                  <a:pos x="73" y="41"/>
                </a:cxn>
                <a:cxn ang="0">
                  <a:pos x="88" y="23"/>
                </a:cxn>
                <a:cxn ang="0">
                  <a:pos x="103" y="7"/>
                </a:cxn>
                <a:cxn ang="0">
                  <a:pos x="103" y="7"/>
                </a:cxn>
                <a:cxn ang="0">
                  <a:pos x="104" y="6"/>
                </a:cxn>
                <a:cxn ang="0">
                  <a:pos x="104" y="4"/>
                </a:cxn>
                <a:cxn ang="0">
                  <a:pos x="104" y="2"/>
                </a:cxn>
                <a:cxn ang="0">
                  <a:pos x="103" y="1"/>
                </a:cxn>
                <a:cxn ang="0">
                  <a:pos x="101" y="0"/>
                </a:cxn>
                <a:cxn ang="0">
                  <a:pos x="100" y="0"/>
                </a:cxn>
                <a:cxn ang="0">
                  <a:pos x="98" y="0"/>
                </a:cxn>
                <a:cxn ang="0">
                  <a:pos x="96" y="1"/>
                </a:cxn>
                <a:cxn ang="0">
                  <a:pos x="96" y="1"/>
                </a:cxn>
              </a:cxnLst>
              <a:rect l="0" t="0" r="r" b="b"/>
              <a:pathLst>
                <a:path w="104" h="155">
                  <a:moveTo>
                    <a:pt x="96" y="1"/>
                  </a:moveTo>
                  <a:lnTo>
                    <a:pt x="96" y="1"/>
                  </a:lnTo>
                  <a:lnTo>
                    <a:pt x="81" y="16"/>
                  </a:lnTo>
                  <a:lnTo>
                    <a:pt x="68" y="32"/>
                  </a:lnTo>
                  <a:lnTo>
                    <a:pt x="42" y="65"/>
                  </a:lnTo>
                  <a:lnTo>
                    <a:pt x="42" y="65"/>
                  </a:lnTo>
                  <a:lnTo>
                    <a:pt x="35" y="74"/>
                  </a:lnTo>
                  <a:lnTo>
                    <a:pt x="30" y="84"/>
                  </a:lnTo>
                  <a:lnTo>
                    <a:pt x="20" y="105"/>
                  </a:lnTo>
                  <a:lnTo>
                    <a:pt x="10" y="126"/>
                  </a:lnTo>
                  <a:lnTo>
                    <a:pt x="1" y="147"/>
                  </a:lnTo>
                  <a:lnTo>
                    <a:pt x="1" y="147"/>
                  </a:lnTo>
                  <a:lnTo>
                    <a:pt x="0" y="149"/>
                  </a:lnTo>
                  <a:lnTo>
                    <a:pt x="1" y="150"/>
                  </a:lnTo>
                  <a:lnTo>
                    <a:pt x="1" y="152"/>
                  </a:lnTo>
                  <a:lnTo>
                    <a:pt x="3" y="154"/>
                  </a:lnTo>
                  <a:lnTo>
                    <a:pt x="4" y="155"/>
                  </a:lnTo>
                  <a:lnTo>
                    <a:pt x="6" y="155"/>
                  </a:lnTo>
                  <a:lnTo>
                    <a:pt x="7" y="154"/>
                  </a:lnTo>
                  <a:lnTo>
                    <a:pt x="9" y="151"/>
                  </a:lnTo>
                  <a:lnTo>
                    <a:pt x="9" y="151"/>
                  </a:lnTo>
                  <a:lnTo>
                    <a:pt x="17" y="133"/>
                  </a:lnTo>
                  <a:lnTo>
                    <a:pt x="26" y="113"/>
                  </a:lnTo>
                  <a:lnTo>
                    <a:pt x="34" y="94"/>
                  </a:lnTo>
                  <a:lnTo>
                    <a:pt x="39" y="84"/>
                  </a:lnTo>
                  <a:lnTo>
                    <a:pt x="45" y="76"/>
                  </a:lnTo>
                  <a:lnTo>
                    <a:pt x="45" y="76"/>
                  </a:lnTo>
                  <a:lnTo>
                    <a:pt x="59" y="58"/>
                  </a:lnTo>
                  <a:lnTo>
                    <a:pt x="73" y="41"/>
                  </a:lnTo>
                  <a:lnTo>
                    <a:pt x="88" y="23"/>
                  </a:lnTo>
                  <a:lnTo>
                    <a:pt x="103" y="7"/>
                  </a:lnTo>
                  <a:lnTo>
                    <a:pt x="103" y="7"/>
                  </a:lnTo>
                  <a:lnTo>
                    <a:pt x="104" y="6"/>
                  </a:lnTo>
                  <a:lnTo>
                    <a:pt x="104" y="4"/>
                  </a:lnTo>
                  <a:lnTo>
                    <a:pt x="104" y="2"/>
                  </a:lnTo>
                  <a:lnTo>
                    <a:pt x="103" y="1"/>
                  </a:lnTo>
                  <a:lnTo>
                    <a:pt x="101" y="0"/>
                  </a:lnTo>
                  <a:lnTo>
                    <a:pt x="100" y="0"/>
                  </a:lnTo>
                  <a:lnTo>
                    <a:pt x="98" y="0"/>
                  </a:lnTo>
                  <a:lnTo>
                    <a:pt x="96" y="1"/>
                  </a:lnTo>
                  <a:lnTo>
                    <a:pt x="96" y="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6" name="Freeform 396"/>
            <p:cNvSpPr/>
            <p:nvPr/>
          </p:nvSpPr>
          <p:spPr bwMode="auto">
            <a:xfrm>
              <a:off x="4219575" y="3103563"/>
              <a:ext cx="604838" cy="708025"/>
            </a:xfrm>
            <a:custGeom>
              <a:avLst/>
              <a:gdLst/>
              <a:ahLst/>
              <a:cxnLst>
                <a:cxn ang="0">
                  <a:pos x="691" y="1338"/>
                </a:cxn>
                <a:cxn ang="0">
                  <a:pos x="661" y="1332"/>
                </a:cxn>
                <a:cxn ang="0">
                  <a:pos x="581" y="1332"/>
                </a:cxn>
                <a:cxn ang="0">
                  <a:pos x="509" y="1331"/>
                </a:cxn>
                <a:cxn ang="0">
                  <a:pos x="487" y="1329"/>
                </a:cxn>
                <a:cxn ang="0">
                  <a:pos x="346" y="1332"/>
                </a:cxn>
                <a:cxn ang="0">
                  <a:pos x="227" y="1324"/>
                </a:cxn>
                <a:cxn ang="0">
                  <a:pos x="107" y="1276"/>
                </a:cxn>
                <a:cxn ang="0">
                  <a:pos x="26" y="1174"/>
                </a:cxn>
                <a:cxn ang="0">
                  <a:pos x="14" y="1125"/>
                </a:cxn>
                <a:cxn ang="0">
                  <a:pos x="14" y="1040"/>
                </a:cxn>
                <a:cxn ang="0">
                  <a:pos x="11" y="848"/>
                </a:cxn>
                <a:cxn ang="0">
                  <a:pos x="5" y="639"/>
                </a:cxn>
                <a:cxn ang="0">
                  <a:pos x="0" y="262"/>
                </a:cxn>
                <a:cxn ang="0">
                  <a:pos x="4" y="169"/>
                </a:cxn>
                <a:cxn ang="0">
                  <a:pos x="43" y="68"/>
                </a:cxn>
                <a:cxn ang="0">
                  <a:pos x="174" y="11"/>
                </a:cxn>
                <a:cxn ang="0">
                  <a:pos x="398" y="2"/>
                </a:cxn>
                <a:cxn ang="0">
                  <a:pos x="580" y="8"/>
                </a:cxn>
                <a:cxn ang="0">
                  <a:pos x="893" y="18"/>
                </a:cxn>
                <a:cxn ang="0">
                  <a:pos x="1050" y="43"/>
                </a:cxn>
                <a:cxn ang="0">
                  <a:pos x="1101" y="104"/>
                </a:cxn>
                <a:cxn ang="0">
                  <a:pos x="1104" y="157"/>
                </a:cxn>
                <a:cxn ang="0">
                  <a:pos x="1081" y="159"/>
                </a:cxn>
                <a:cxn ang="0">
                  <a:pos x="1069" y="123"/>
                </a:cxn>
                <a:cxn ang="0">
                  <a:pos x="1017" y="66"/>
                </a:cxn>
                <a:cxn ang="0">
                  <a:pos x="935" y="54"/>
                </a:cxn>
                <a:cxn ang="0">
                  <a:pos x="613" y="49"/>
                </a:cxn>
                <a:cxn ang="0">
                  <a:pos x="445" y="38"/>
                </a:cxn>
                <a:cxn ang="0">
                  <a:pos x="247" y="35"/>
                </a:cxn>
                <a:cxn ang="0">
                  <a:pos x="128" y="61"/>
                </a:cxn>
                <a:cxn ang="0">
                  <a:pos x="59" y="111"/>
                </a:cxn>
                <a:cxn ang="0">
                  <a:pos x="41" y="193"/>
                </a:cxn>
                <a:cxn ang="0">
                  <a:pos x="35" y="262"/>
                </a:cxn>
                <a:cxn ang="0">
                  <a:pos x="39" y="299"/>
                </a:cxn>
                <a:cxn ang="0">
                  <a:pos x="45" y="732"/>
                </a:cxn>
                <a:cxn ang="0">
                  <a:pos x="50" y="996"/>
                </a:cxn>
                <a:cxn ang="0">
                  <a:pos x="49" y="1106"/>
                </a:cxn>
                <a:cxn ang="0">
                  <a:pos x="52" y="1136"/>
                </a:cxn>
                <a:cxn ang="0">
                  <a:pos x="85" y="1207"/>
                </a:cxn>
                <a:cxn ang="0">
                  <a:pos x="189" y="1281"/>
                </a:cxn>
                <a:cxn ang="0">
                  <a:pos x="259" y="1287"/>
                </a:cxn>
                <a:cxn ang="0">
                  <a:pos x="384" y="1298"/>
                </a:cxn>
                <a:cxn ang="0">
                  <a:pos x="466" y="1292"/>
                </a:cxn>
                <a:cxn ang="0">
                  <a:pos x="602" y="1297"/>
                </a:cxn>
                <a:cxn ang="0">
                  <a:pos x="682" y="1297"/>
                </a:cxn>
                <a:cxn ang="0">
                  <a:pos x="713" y="1294"/>
                </a:cxn>
                <a:cxn ang="0">
                  <a:pos x="781" y="1271"/>
                </a:cxn>
                <a:cxn ang="0">
                  <a:pos x="969" y="1143"/>
                </a:cxn>
                <a:cxn ang="0">
                  <a:pos x="1093" y="1056"/>
                </a:cxn>
                <a:cxn ang="0">
                  <a:pos x="1108" y="1031"/>
                </a:cxn>
                <a:cxn ang="0">
                  <a:pos x="1096" y="668"/>
                </a:cxn>
                <a:cxn ang="0">
                  <a:pos x="1112" y="658"/>
                </a:cxn>
                <a:cxn ang="0">
                  <a:pos x="1132" y="676"/>
                </a:cxn>
                <a:cxn ang="0">
                  <a:pos x="1135" y="1062"/>
                </a:cxn>
                <a:cxn ang="0">
                  <a:pos x="1074" y="1111"/>
                </a:cxn>
                <a:cxn ang="0">
                  <a:pos x="931" y="1212"/>
                </a:cxn>
                <a:cxn ang="0">
                  <a:pos x="765" y="1319"/>
                </a:cxn>
                <a:cxn ang="0">
                  <a:pos x="719" y="1332"/>
                </a:cxn>
              </a:cxnLst>
              <a:rect l="0" t="0" r="r" b="b"/>
              <a:pathLst>
                <a:path w="1145" h="1338">
                  <a:moveTo>
                    <a:pt x="707" y="1338"/>
                  </a:moveTo>
                  <a:lnTo>
                    <a:pt x="707" y="1338"/>
                  </a:lnTo>
                  <a:lnTo>
                    <a:pt x="703" y="1338"/>
                  </a:lnTo>
                  <a:lnTo>
                    <a:pt x="700" y="1337"/>
                  </a:lnTo>
                  <a:lnTo>
                    <a:pt x="698" y="1336"/>
                  </a:lnTo>
                  <a:lnTo>
                    <a:pt x="696" y="1337"/>
                  </a:lnTo>
                  <a:lnTo>
                    <a:pt x="696" y="1337"/>
                  </a:lnTo>
                  <a:lnTo>
                    <a:pt x="691" y="1338"/>
                  </a:lnTo>
                  <a:lnTo>
                    <a:pt x="691" y="1338"/>
                  </a:lnTo>
                  <a:lnTo>
                    <a:pt x="685" y="1337"/>
                  </a:lnTo>
                  <a:lnTo>
                    <a:pt x="678" y="1333"/>
                  </a:lnTo>
                  <a:lnTo>
                    <a:pt x="678" y="1333"/>
                  </a:lnTo>
                  <a:lnTo>
                    <a:pt x="675" y="1332"/>
                  </a:lnTo>
                  <a:lnTo>
                    <a:pt x="671" y="1332"/>
                  </a:lnTo>
                  <a:lnTo>
                    <a:pt x="671" y="1332"/>
                  </a:lnTo>
                  <a:lnTo>
                    <a:pt x="661" y="1332"/>
                  </a:lnTo>
                  <a:lnTo>
                    <a:pt x="648" y="1333"/>
                  </a:lnTo>
                  <a:lnTo>
                    <a:pt x="648" y="1333"/>
                  </a:lnTo>
                  <a:lnTo>
                    <a:pt x="638" y="1334"/>
                  </a:lnTo>
                  <a:lnTo>
                    <a:pt x="638" y="1334"/>
                  </a:lnTo>
                  <a:lnTo>
                    <a:pt x="615" y="1334"/>
                  </a:lnTo>
                  <a:lnTo>
                    <a:pt x="615" y="1334"/>
                  </a:lnTo>
                  <a:lnTo>
                    <a:pt x="600" y="1334"/>
                  </a:lnTo>
                  <a:lnTo>
                    <a:pt x="581" y="1332"/>
                  </a:lnTo>
                  <a:lnTo>
                    <a:pt x="581" y="1332"/>
                  </a:lnTo>
                  <a:lnTo>
                    <a:pt x="569" y="1331"/>
                  </a:lnTo>
                  <a:lnTo>
                    <a:pt x="554" y="1329"/>
                  </a:lnTo>
                  <a:lnTo>
                    <a:pt x="554" y="1329"/>
                  </a:lnTo>
                  <a:lnTo>
                    <a:pt x="534" y="1331"/>
                  </a:lnTo>
                  <a:lnTo>
                    <a:pt x="534" y="1331"/>
                  </a:lnTo>
                  <a:lnTo>
                    <a:pt x="513" y="1331"/>
                  </a:lnTo>
                  <a:lnTo>
                    <a:pt x="509" y="1331"/>
                  </a:lnTo>
                  <a:lnTo>
                    <a:pt x="509" y="1331"/>
                  </a:lnTo>
                  <a:lnTo>
                    <a:pt x="503" y="1329"/>
                  </a:lnTo>
                  <a:lnTo>
                    <a:pt x="496" y="1328"/>
                  </a:lnTo>
                  <a:lnTo>
                    <a:pt x="495" y="1327"/>
                  </a:lnTo>
                  <a:lnTo>
                    <a:pt x="492" y="1328"/>
                  </a:lnTo>
                  <a:lnTo>
                    <a:pt x="492" y="1328"/>
                  </a:lnTo>
                  <a:lnTo>
                    <a:pt x="487" y="1329"/>
                  </a:lnTo>
                  <a:lnTo>
                    <a:pt x="487" y="1329"/>
                  </a:lnTo>
                  <a:lnTo>
                    <a:pt x="461" y="1329"/>
                  </a:lnTo>
                  <a:lnTo>
                    <a:pt x="436" y="1332"/>
                  </a:lnTo>
                  <a:lnTo>
                    <a:pt x="436" y="1332"/>
                  </a:lnTo>
                  <a:lnTo>
                    <a:pt x="410" y="1333"/>
                  </a:lnTo>
                  <a:lnTo>
                    <a:pt x="384" y="1334"/>
                  </a:lnTo>
                  <a:lnTo>
                    <a:pt x="384" y="1334"/>
                  </a:lnTo>
                  <a:lnTo>
                    <a:pt x="364" y="1333"/>
                  </a:lnTo>
                  <a:lnTo>
                    <a:pt x="346" y="1332"/>
                  </a:lnTo>
                  <a:lnTo>
                    <a:pt x="346" y="1332"/>
                  </a:lnTo>
                  <a:lnTo>
                    <a:pt x="327" y="1329"/>
                  </a:lnTo>
                  <a:lnTo>
                    <a:pt x="308" y="1329"/>
                  </a:lnTo>
                  <a:lnTo>
                    <a:pt x="308" y="1329"/>
                  </a:lnTo>
                  <a:lnTo>
                    <a:pt x="274" y="1327"/>
                  </a:lnTo>
                  <a:lnTo>
                    <a:pt x="240" y="1325"/>
                  </a:lnTo>
                  <a:lnTo>
                    <a:pt x="227" y="1324"/>
                  </a:lnTo>
                  <a:lnTo>
                    <a:pt x="227" y="1324"/>
                  </a:lnTo>
                  <a:lnTo>
                    <a:pt x="208" y="1322"/>
                  </a:lnTo>
                  <a:lnTo>
                    <a:pt x="191" y="1318"/>
                  </a:lnTo>
                  <a:lnTo>
                    <a:pt x="174" y="1313"/>
                  </a:lnTo>
                  <a:lnTo>
                    <a:pt x="159" y="1307"/>
                  </a:lnTo>
                  <a:lnTo>
                    <a:pt x="159" y="1307"/>
                  </a:lnTo>
                  <a:lnTo>
                    <a:pt x="140" y="1297"/>
                  </a:lnTo>
                  <a:lnTo>
                    <a:pt x="124" y="1287"/>
                  </a:lnTo>
                  <a:lnTo>
                    <a:pt x="107" y="1276"/>
                  </a:lnTo>
                  <a:lnTo>
                    <a:pt x="93" y="1263"/>
                  </a:lnTo>
                  <a:lnTo>
                    <a:pt x="78" y="1249"/>
                  </a:lnTo>
                  <a:lnTo>
                    <a:pt x="65" y="1234"/>
                  </a:lnTo>
                  <a:lnTo>
                    <a:pt x="52" y="1219"/>
                  </a:lnTo>
                  <a:lnTo>
                    <a:pt x="40" y="1201"/>
                  </a:lnTo>
                  <a:lnTo>
                    <a:pt x="40" y="1201"/>
                  </a:lnTo>
                  <a:lnTo>
                    <a:pt x="30" y="1183"/>
                  </a:lnTo>
                  <a:lnTo>
                    <a:pt x="26" y="1174"/>
                  </a:lnTo>
                  <a:lnTo>
                    <a:pt x="22" y="1164"/>
                  </a:lnTo>
                  <a:lnTo>
                    <a:pt x="19" y="1155"/>
                  </a:lnTo>
                  <a:lnTo>
                    <a:pt x="17" y="1146"/>
                  </a:lnTo>
                  <a:lnTo>
                    <a:pt x="15" y="1136"/>
                  </a:lnTo>
                  <a:lnTo>
                    <a:pt x="14" y="1126"/>
                  </a:lnTo>
                  <a:lnTo>
                    <a:pt x="14" y="1125"/>
                  </a:lnTo>
                  <a:lnTo>
                    <a:pt x="14" y="1125"/>
                  </a:lnTo>
                  <a:lnTo>
                    <a:pt x="14" y="1125"/>
                  </a:lnTo>
                  <a:lnTo>
                    <a:pt x="13" y="1118"/>
                  </a:lnTo>
                  <a:lnTo>
                    <a:pt x="12" y="1111"/>
                  </a:lnTo>
                  <a:lnTo>
                    <a:pt x="11" y="1096"/>
                  </a:lnTo>
                  <a:lnTo>
                    <a:pt x="12" y="1081"/>
                  </a:lnTo>
                  <a:lnTo>
                    <a:pt x="13" y="1065"/>
                  </a:lnTo>
                  <a:lnTo>
                    <a:pt x="13" y="1065"/>
                  </a:lnTo>
                  <a:lnTo>
                    <a:pt x="14" y="1040"/>
                  </a:lnTo>
                  <a:lnTo>
                    <a:pt x="14" y="1040"/>
                  </a:lnTo>
                  <a:lnTo>
                    <a:pt x="14" y="997"/>
                  </a:lnTo>
                  <a:lnTo>
                    <a:pt x="14" y="997"/>
                  </a:lnTo>
                  <a:lnTo>
                    <a:pt x="14" y="945"/>
                  </a:lnTo>
                  <a:lnTo>
                    <a:pt x="14" y="895"/>
                  </a:lnTo>
                  <a:lnTo>
                    <a:pt x="14" y="895"/>
                  </a:lnTo>
                  <a:lnTo>
                    <a:pt x="13" y="871"/>
                  </a:lnTo>
                  <a:lnTo>
                    <a:pt x="11" y="848"/>
                  </a:lnTo>
                  <a:lnTo>
                    <a:pt x="11" y="848"/>
                  </a:lnTo>
                  <a:lnTo>
                    <a:pt x="8" y="815"/>
                  </a:lnTo>
                  <a:lnTo>
                    <a:pt x="7" y="799"/>
                  </a:lnTo>
                  <a:lnTo>
                    <a:pt x="8" y="782"/>
                  </a:lnTo>
                  <a:lnTo>
                    <a:pt x="8" y="782"/>
                  </a:lnTo>
                  <a:lnTo>
                    <a:pt x="9" y="747"/>
                  </a:lnTo>
                  <a:lnTo>
                    <a:pt x="9" y="711"/>
                  </a:lnTo>
                  <a:lnTo>
                    <a:pt x="7" y="675"/>
                  </a:lnTo>
                  <a:lnTo>
                    <a:pt x="5" y="639"/>
                  </a:lnTo>
                  <a:lnTo>
                    <a:pt x="5" y="639"/>
                  </a:lnTo>
                  <a:lnTo>
                    <a:pt x="2" y="589"/>
                  </a:lnTo>
                  <a:lnTo>
                    <a:pt x="1" y="564"/>
                  </a:lnTo>
                  <a:lnTo>
                    <a:pt x="0" y="539"/>
                  </a:lnTo>
                  <a:lnTo>
                    <a:pt x="0" y="280"/>
                  </a:lnTo>
                  <a:lnTo>
                    <a:pt x="0" y="280"/>
                  </a:lnTo>
                  <a:lnTo>
                    <a:pt x="0" y="272"/>
                  </a:lnTo>
                  <a:lnTo>
                    <a:pt x="0" y="262"/>
                  </a:lnTo>
                  <a:lnTo>
                    <a:pt x="3" y="243"/>
                  </a:lnTo>
                  <a:lnTo>
                    <a:pt x="3" y="243"/>
                  </a:lnTo>
                  <a:lnTo>
                    <a:pt x="4" y="230"/>
                  </a:lnTo>
                  <a:lnTo>
                    <a:pt x="5" y="219"/>
                  </a:lnTo>
                  <a:lnTo>
                    <a:pt x="4" y="196"/>
                  </a:lnTo>
                  <a:lnTo>
                    <a:pt x="4" y="196"/>
                  </a:lnTo>
                  <a:lnTo>
                    <a:pt x="4" y="183"/>
                  </a:lnTo>
                  <a:lnTo>
                    <a:pt x="4" y="169"/>
                  </a:lnTo>
                  <a:lnTo>
                    <a:pt x="5" y="157"/>
                  </a:lnTo>
                  <a:lnTo>
                    <a:pt x="7" y="145"/>
                  </a:lnTo>
                  <a:lnTo>
                    <a:pt x="7" y="145"/>
                  </a:lnTo>
                  <a:lnTo>
                    <a:pt x="12" y="126"/>
                  </a:lnTo>
                  <a:lnTo>
                    <a:pt x="18" y="109"/>
                  </a:lnTo>
                  <a:lnTo>
                    <a:pt x="26" y="93"/>
                  </a:lnTo>
                  <a:lnTo>
                    <a:pt x="34" y="80"/>
                  </a:lnTo>
                  <a:lnTo>
                    <a:pt x="43" y="68"/>
                  </a:lnTo>
                  <a:lnTo>
                    <a:pt x="54" y="58"/>
                  </a:lnTo>
                  <a:lnTo>
                    <a:pt x="68" y="48"/>
                  </a:lnTo>
                  <a:lnTo>
                    <a:pt x="84" y="39"/>
                  </a:lnTo>
                  <a:lnTo>
                    <a:pt x="84" y="39"/>
                  </a:lnTo>
                  <a:lnTo>
                    <a:pt x="100" y="33"/>
                  </a:lnTo>
                  <a:lnTo>
                    <a:pt x="114" y="28"/>
                  </a:lnTo>
                  <a:lnTo>
                    <a:pt x="144" y="19"/>
                  </a:lnTo>
                  <a:lnTo>
                    <a:pt x="174" y="11"/>
                  </a:lnTo>
                  <a:lnTo>
                    <a:pt x="204" y="6"/>
                  </a:lnTo>
                  <a:lnTo>
                    <a:pt x="233" y="3"/>
                  </a:lnTo>
                  <a:lnTo>
                    <a:pt x="262" y="1"/>
                  </a:lnTo>
                  <a:lnTo>
                    <a:pt x="290" y="0"/>
                  </a:lnTo>
                  <a:lnTo>
                    <a:pt x="317" y="0"/>
                  </a:lnTo>
                  <a:lnTo>
                    <a:pt x="317" y="0"/>
                  </a:lnTo>
                  <a:lnTo>
                    <a:pt x="358" y="0"/>
                  </a:lnTo>
                  <a:lnTo>
                    <a:pt x="398" y="2"/>
                  </a:lnTo>
                  <a:lnTo>
                    <a:pt x="398" y="2"/>
                  </a:lnTo>
                  <a:lnTo>
                    <a:pt x="441" y="3"/>
                  </a:lnTo>
                  <a:lnTo>
                    <a:pt x="483" y="3"/>
                  </a:lnTo>
                  <a:lnTo>
                    <a:pt x="483" y="3"/>
                  </a:lnTo>
                  <a:lnTo>
                    <a:pt x="507" y="4"/>
                  </a:lnTo>
                  <a:lnTo>
                    <a:pt x="532" y="5"/>
                  </a:lnTo>
                  <a:lnTo>
                    <a:pt x="580" y="8"/>
                  </a:lnTo>
                  <a:lnTo>
                    <a:pt x="580" y="8"/>
                  </a:lnTo>
                  <a:lnTo>
                    <a:pt x="629" y="11"/>
                  </a:lnTo>
                  <a:lnTo>
                    <a:pt x="654" y="12"/>
                  </a:lnTo>
                  <a:lnTo>
                    <a:pt x="678" y="12"/>
                  </a:lnTo>
                  <a:lnTo>
                    <a:pt x="678" y="12"/>
                  </a:lnTo>
                  <a:lnTo>
                    <a:pt x="730" y="14"/>
                  </a:lnTo>
                  <a:lnTo>
                    <a:pt x="783" y="15"/>
                  </a:lnTo>
                  <a:lnTo>
                    <a:pt x="881" y="17"/>
                  </a:lnTo>
                  <a:lnTo>
                    <a:pt x="893" y="18"/>
                  </a:lnTo>
                  <a:lnTo>
                    <a:pt x="893" y="18"/>
                  </a:lnTo>
                  <a:lnTo>
                    <a:pt x="930" y="19"/>
                  </a:lnTo>
                  <a:lnTo>
                    <a:pt x="968" y="22"/>
                  </a:lnTo>
                  <a:lnTo>
                    <a:pt x="985" y="24"/>
                  </a:lnTo>
                  <a:lnTo>
                    <a:pt x="1003" y="27"/>
                  </a:lnTo>
                  <a:lnTo>
                    <a:pt x="1019" y="31"/>
                  </a:lnTo>
                  <a:lnTo>
                    <a:pt x="1035" y="37"/>
                  </a:lnTo>
                  <a:lnTo>
                    <a:pt x="1050" y="43"/>
                  </a:lnTo>
                  <a:lnTo>
                    <a:pt x="1064" y="52"/>
                  </a:lnTo>
                  <a:lnTo>
                    <a:pt x="1075" y="62"/>
                  </a:lnTo>
                  <a:lnTo>
                    <a:pt x="1081" y="68"/>
                  </a:lnTo>
                  <a:lnTo>
                    <a:pt x="1085" y="74"/>
                  </a:lnTo>
                  <a:lnTo>
                    <a:pt x="1090" y="81"/>
                  </a:lnTo>
                  <a:lnTo>
                    <a:pt x="1095" y="89"/>
                  </a:lnTo>
                  <a:lnTo>
                    <a:pt x="1098" y="96"/>
                  </a:lnTo>
                  <a:lnTo>
                    <a:pt x="1101" y="104"/>
                  </a:lnTo>
                  <a:lnTo>
                    <a:pt x="1104" y="114"/>
                  </a:lnTo>
                  <a:lnTo>
                    <a:pt x="1106" y="124"/>
                  </a:lnTo>
                  <a:lnTo>
                    <a:pt x="1107" y="134"/>
                  </a:lnTo>
                  <a:lnTo>
                    <a:pt x="1108" y="145"/>
                  </a:lnTo>
                  <a:lnTo>
                    <a:pt x="1108" y="145"/>
                  </a:lnTo>
                  <a:lnTo>
                    <a:pt x="1107" y="152"/>
                  </a:lnTo>
                  <a:lnTo>
                    <a:pt x="1106" y="154"/>
                  </a:lnTo>
                  <a:lnTo>
                    <a:pt x="1104" y="157"/>
                  </a:lnTo>
                  <a:lnTo>
                    <a:pt x="1104" y="157"/>
                  </a:lnTo>
                  <a:lnTo>
                    <a:pt x="1101" y="159"/>
                  </a:lnTo>
                  <a:lnTo>
                    <a:pt x="1098" y="160"/>
                  </a:lnTo>
                  <a:lnTo>
                    <a:pt x="1095" y="161"/>
                  </a:lnTo>
                  <a:lnTo>
                    <a:pt x="1090" y="162"/>
                  </a:lnTo>
                  <a:lnTo>
                    <a:pt x="1090" y="162"/>
                  </a:lnTo>
                  <a:lnTo>
                    <a:pt x="1084" y="161"/>
                  </a:lnTo>
                  <a:lnTo>
                    <a:pt x="1081" y="159"/>
                  </a:lnTo>
                  <a:lnTo>
                    <a:pt x="1078" y="157"/>
                  </a:lnTo>
                  <a:lnTo>
                    <a:pt x="1076" y="155"/>
                  </a:lnTo>
                  <a:lnTo>
                    <a:pt x="1074" y="152"/>
                  </a:lnTo>
                  <a:lnTo>
                    <a:pt x="1072" y="149"/>
                  </a:lnTo>
                  <a:lnTo>
                    <a:pt x="1072" y="145"/>
                  </a:lnTo>
                  <a:lnTo>
                    <a:pt x="1072" y="145"/>
                  </a:lnTo>
                  <a:lnTo>
                    <a:pt x="1071" y="133"/>
                  </a:lnTo>
                  <a:lnTo>
                    <a:pt x="1069" y="123"/>
                  </a:lnTo>
                  <a:lnTo>
                    <a:pt x="1066" y="114"/>
                  </a:lnTo>
                  <a:lnTo>
                    <a:pt x="1062" y="104"/>
                  </a:lnTo>
                  <a:lnTo>
                    <a:pt x="1056" y="96"/>
                  </a:lnTo>
                  <a:lnTo>
                    <a:pt x="1050" y="89"/>
                  </a:lnTo>
                  <a:lnTo>
                    <a:pt x="1044" y="83"/>
                  </a:lnTo>
                  <a:lnTo>
                    <a:pt x="1036" y="77"/>
                  </a:lnTo>
                  <a:lnTo>
                    <a:pt x="1026" y="71"/>
                  </a:lnTo>
                  <a:lnTo>
                    <a:pt x="1017" y="66"/>
                  </a:lnTo>
                  <a:lnTo>
                    <a:pt x="1006" y="62"/>
                  </a:lnTo>
                  <a:lnTo>
                    <a:pt x="994" y="59"/>
                  </a:lnTo>
                  <a:lnTo>
                    <a:pt x="981" y="57"/>
                  </a:lnTo>
                  <a:lnTo>
                    <a:pt x="968" y="55"/>
                  </a:lnTo>
                  <a:lnTo>
                    <a:pt x="952" y="54"/>
                  </a:lnTo>
                  <a:lnTo>
                    <a:pt x="937" y="54"/>
                  </a:lnTo>
                  <a:lnTo>
                    <a:pt x="935" y="54"/>
                  </a:lnTo>
                  <a:lnTo>
                    <a:pt x="935" y="54"/>
                  </a:lnTo>
                  <a:lnTo>
                    <a:pt x="897" y="53"/>
                  </a:lnTo>
                  <a:lnTo>
                    <a:pt x="861" y="51"/>
                  </a:lnTo>
                  <a:lnTo>
                    <a:pt x="861" y="51"/>
                  </a:lnTo>
                  <a:lnTo>
                    <a:pt x="825" y="50"/>
                  </a:lnTo>
                  <a:lnTo>
                    <a:pt x="788" y="49"/>
                  </a:lnTo>
                  <a:lnTo>
                    <a:pt x="630" y="49"/>
                  </a:lnTo>
                  <a:lnTo>
                    <a:pt x="630" y="49"/>
                  </a:lnTo>
                  <a:lnTo>
                    <a:pt x="613" y="49"/>
                  </a:lnTo>
                  <a:lnTo>
                    <a:pt x="597" y="48"/>
                  </a:lnTo>
                  <a:lnTo>
                    <a:pt x="564" y="45"/>
                  </a:lnTo>
                  <a:lnTo>
                    <a:pt x="564" y="45"/>
                  </a:lnTo>
                  <a:lnTo>
                    <a:pt x="531" y="40"/>
                  </a:lnTo>
                  <a:lnTo>
                    <a:pt x="514" y="39"/>
                  </a:lnTo>
                  <a:lnTo>
                    <a:pt x="497" y="39"/>
                  </a:lnTo>
                  <a:lnTo>
                    <a:pt x="497" y="39"/>
                  </a:lnTo>
                  <a:lnTo>
                    <a:pt x="445" y="38"/>
                  </a:lnTo>
                  <a:lnTo>
                    <a:pt x="392" y="35"/>
                  </a:lnTo>
                  <a:lnTo>
                    <a:pt x="392" y="35"/>
                  </a:lnTo>
                  <a:lnTo>
                    <a:pt x="344" y="33"/>
                  </a:lnTo>
                  <a:lnTo>
                    <a:pt x="344" y="33"/>
                  </a:lnTo>
                  <a:lnTo>
                    <a:pt x="311" y="32"/>
                  </a:lnTo>
                  <a:lnTo>
                    <a:pt x="311" y="32"/>
                  </a:lnTo>
                  <a:lnTo>
                    <a:pt x="283" y="33"/>
                  </a:lnTo>
                  <a:lnTo>
                    <a:pt x="247" y="35"/>
                  </a:lnTo>
                  <a:lnTo>
                    <a:pt x="227" y="37"/>
                  </a:lnTo>
                  <a:lnTo>
                    <a:pt x="207" y="40"/>
                  </a:lnTo>
                  <a:lnTo>
                    <a:pt x="188" y="43"/>
                  </a:lnTo>
                  <a:lnTo>
                    <a:pt x="169" y="49"/>
                  </a:lnTo>
                  <a:lnTo>
                    <a:pt x="168" y="49"/>
                  </a:lnTo>
                  <a:lnTo>
                    <a:pt x="168" y="49"/>
                  </a:lnTo>
                  <a:lnTo>
                    <a:pt x="147" y="55"/>
                  </a:lnTo>
                  <a:lnTo>
                    <a:pt x="128" y="61"/>
                  </a:lnTo>
                  <a:lnTo>
                    <a:pt x="109" y="68"/>
                  </a:lnTo>
                  <a:lnTo>
                    <a:pt x="101" y="72"/>
                  </a:lnTo>
                  <a:lnTo>
                    <a:pt x="93" y="78"/>
                  </a:lnTo>
                  <a:lnTo>
                    <a:pt x="84" y="83"/>
                  </a:lnTo>
                  <a:lnTo>
                    <a:pt x="77" y="89"/>
                  </a:lnTo>
                  <a:lnTo>
                    <a:pt x="70" y="95"/>
                  </a:lnTo>
                  <a:lnTo>
                    <a:pt x="64" y="102"/>
                  </a:lnTo>
                  <a:lnTo>
                    <a:pt x="59" y="111"/>
                  </a:lnTo>
                  <a:lnTo>
                    <a:pt x="53" y="120"/>
                  </a:lnTo>
                  <a:lnTo>
                    <a:pt x="49" y="130"/>
                  </a:lnTo>
                  <a:lnTo>
                    <a:pt x="45" y="142"/>
                  </a:lnTo>
                  <a:lnTo>
                    <a:pt x="45" y="142"/>
                  </a:lnTo>
                  <a:lnTo>
                    <a:pt x="42" y="155"/>
                  </a:lnTo>
                  <a:lnTo>
                    <a:pt x="41" y="167"/>
                  </a:lnTo>
                  <a:lnTo>
                    <a:pt x="41" y="181"/>
                  </a:lnTo>
                  <a:lnTo>
                    <a:pt x="41" y="193"/>
                  </a:lnTo>
                  <a:lnTo>
                    <a:pt x="41" y="193"/>
                  </a:lnTo>
                  <a:lnTo>
                    <a:pt x="42" y="209"/>
                  </a:lnTo>
                  <a:lnTo>
                    <a:pt x="41" y="224"/>
                  </a:lnTo>
                  <a:lnTo>
                    <a:pt x="41" y="224"/>
                  </a:lnTo>
                  <a:lnTo>
                    <a:pt x="38" y="240"/>
                  </a:lnTo>
                  <a:lnTo>
                    <a:pt x="38" y="240"/>
                  </a:lnTo>
                  <a:lnTo>
                    <a:pt x="36" y="251"/>
                  </a:lnTo>
                  <a:lnTo>
                    <a:pt x="35" y="262"/>
                  </a:lnTo>
                  <a:lnTo>
                    <a:pt x="35" y="268"/>
                  </a:lnTo>
                  <a:lnTo>
                    <a:pt x="35" y="273"/>
                  </a:lnTo>
                  <a:lnTo>
                    <a:pt x="37" y="278"/>
                  </a:lnTo>
                  <a:lnTo>
                    <a:pt x="39" y="282"/>
                  </a:lnTo>
                  <a:lnTo>
                    <a:pt x="39" y="282"/>
                  </a:lnTo>
                  <a:lnTo>
                    <a:pt x="41" y="288"/>
                  </a:lnTo>
                  <a:lnTo>
                    <a:pt x="41" y="294"/>
                  </a:lnTo>
                  <a:lnTo>
                    <a:pt x="39" y="299"/>
                  </a:lnTo>
                  <a:lnTo>
                    <a:pt x="38" y="302"/>
                  </a:lnTo>
                  <a:lnTo>
                    <a:pt x="36" y="303"/>
                  </a:lnTo>
                  <a:lnTo>
                    <a:pt x="36" y="305"/>
                  </a:lnTo>
                  <a:lnTo>
                    <a:pt x="36" y="305"/>
                  </a:lnTo>
                  <a:lnTo>
                    <a:pt x="37" y="404"/>
                  </a:lnTo>
                  <a:lnTo>
                    <a:pt x="38" y="509"/>
                  </a:lnTo>
                  <a:lnTo>
                    <a:pt x="40" y="620"/>
                  </a:lnTo>
                  <a:lnTo>
                    <a:pt x="45" y="732"/>
                  </a:lnTo>
                  <a:lnTo>
                    <a:pt x="45" y="732"/>
                  </a:lnTo>
                  <a:lnTo>
                    <a:pt x="47" y="788"/>
                  </a:lnTo>
                  <a:lnTo>
                    <a:pt x="49" y="845"/>
                  </a:lnTo>
                  <a:lnTo>
                    <a:pt x="50" y="905"/>
                  </a:lnTo>
                  <a:lnTo>
                    <a:pt x="50" y="965"/>
                  </a:lnTo>
                  <a:lnTo>
                    <a:pt x="50" y="965"/>
                  </a:lnTo>
                  <a:lnTo>
                    <a:pt x="50" y="996"/>
                  </a:lnTo>
                  <a:lnTo>
                    <a:pt x="50" y="996"/>
                  </a:lnTo>
                  <a:lnTo>
                    <a:pt x="50" y="1033"/>
                  </a:lnTo>
                  <a:lnTo>
                    <a:pt x="50" y="1070"/>
                  </a:lnTo>
                  <a:lnTo>
                    <a:pt x="50" y="1075"/>
                  </a:lnTo>
                  <a:lnTo>
                    <a:pt x="50" y="1075"/>
                  </a:lnTo>
                  <a:lnTo>
                    <a:pt x="49" y="1099"/>
                  </a:lnTo>
                  <a:lnTo>
                    <a:pt x="49" y="1099"/>
                  </a:lnTo>
                  <a:lnTo>
                    <a:pt x="50" y="1106"/>
                  </a:lnTo>
                  <a:lnTo>
                    <a:pt x="49" y="1106"/>
                  </a:lnTo>
                  <a:lnTo>
                    <a:pt x="50" y="1116"/>
                  </a:lnTo>
                  <a:lnTo>
                    <a:pt x="50" y="1119"/>
                  </a:lnTo>
                  <a:lnTo>
                    <a:pt x="51" y="1121"/>
                  </a:lnTo>
                  <a:lnTo>
                    <a:pt x="51" y="1121"/>
                  </a:lnTo>
                  <a:lnTo>
                    <a:pt x="52" y="1124"/>
                  </a:lnTo>
                  <a:lnTo>
                    <a:pt x="53" y="1128"/>
                  </a:lnTo>
                  <a:lnTo>
                    <a:pt x="53" y="1132"/>
                  </a:lnTo>
                  <a:lnTo>
                    <a:pt x="52" y="1136"/>
                  </a:lnTo>
                  <a:lnTo>
                    <a:pt x="52" y="1137"/>
                  </a:lnTo>
                  <a:lnTo>
                    <a:pt x="52" y="1138"/>
                  </a:lnTo>
                  <a:lnTo>
                    <a:pt x="52" y="1138"/>
                  </a:lnTo>
                  <a:lnTo>
                    <a:pt x="57" y="1153"/>
                  </a:lnTo>
                  <a:lnTo>
                    <a:pt x="62" y="1167"/>
                  </a:lnTo>
                  <a:lnTo>
                    <a:pt x="69" y="1181"/>
                  </a:lnTo>
                  <a:lnTo>
                    <a:pt x="76" y="1194"/>
                  </a:lnTo>
                  <a:lnTo>
                    <a:pt x="85" y="1207"/>
                  </a:lnTo>
                  <a:lnTo>
                    <a:pt x="96" y="1219"/>
                  </a:lnTo>
                  <a:lnTo>
                    <a:pt x="107" y="1230"/>
                  </a:lnTo>
                  <a:lnTo>
                    <a:pt x="120" y="1242"/>
                  </a:lnTo>
                  <a:lnTo>
                    <a:pt x="133" y="1252"/>
                  </a:lnTo>
                  <a:lnTo>
                    <a:pt x="146" y="1260"/>
                  </a:lnTo>
                  <a:lnTo>
                    <a:pt x="160" y="1269"/>
                  </a:lnTo>
                  <a:lnTo>
                    <a:pt x="174" y="1275"/>
                  </a:lnTo>
                  <a:lnTo>
                    <a:pt x="189" y="1281"/>
                  </a:lnTo>
                  <a:lnTo>
                    <a:pt x="202" y="1285"/>
                  </a:lnTo>
                  <a:lnTo>
                    <a:pt x="217" y="1287"/>
                  </a:lnTo>
                  <a:lnTo>
                    <a:pt x="231" y="1288"/>
                  </a:lnTo>
                  <a:lnTo>
                    <a:pt x="231" y="1288"/>
                  </a:lnTo>
                  <a:lnTo>
                    <a:pt x="240" y="1287"/>
                  </a:lnTo>
                  <a:lnTo>
                    <a:pt x="240" y="1287"/>
                  </a:lnTo>
                  <a:lnTo>
                    <a:pt x="259" y="1287"/>
                  </a:lnTo>
                  <a:lnTo>
                    <a:pt x="259" y="1287"/>
                  </a:lnTo>
                  <a:lnTo>
                    <a:pt x="278" y="1287"/>
                  </a:lnTo>
                  <a:lnTo>
                    <a:pt x="296" y="1289"/>
                  </a:lnTo>
                  <a:lnTo>
                    <a:pt x="332" y="1293"/>
                  </a:lnTo>
                  <a:lnTo>
                    <a:pt x="332" y="1293"/>
                  </a:lnTo>
                  <a:lnTo>
                    <a:pt x="349" y="1296"/>
                  </a:lnTo>
                  <a:lnTo>
                    <a:pt x="349" y="1296"/>
                  </a:lnTo>
                  <a:lnTo>
                    <a:pt x="366" y="1297"/>
                  </a:lnTo>
                  <a:lnTo>
                    <a:pt x="384" y="1298"/>
                  </a:lnTo>
                  <a:lnTo>
                    <a:pt x="384" y="1298"/>
                  </a:lnTo>
                  <a:lnTo>
                    <a:pt x="411" y="1297"/>
                  </a:lnTo>
                  <a:lnTo>
                    <a:pt x="437" y="1295"/>
                  </a:lnTo>
                  <a:lnTo>
                    <a:pt x="437" y="1295"/>
                  </a:lnTo>
                  <a:lnTo>
                    <a:pt x="462" y="1293"/>
                  </a:lnTo>
                  <a:lnTo>
                    <a:pt x="465" y="1293"/>
                  </a:lnTo>
                  <a:lnTo>
                    <a:pt x="466" y="1292"/>
                  </a:lnTo>
                  <a:lnTo>
                    <a:pt x="466" y="1292"/>
                  </a:lnTo>
                  <a:lnTo>
                    <a:pt x="471" y="1289"/>
                  </a:lnTo>
                  <a:lnTo>
                    <a:pt x="476" y="1288"/>
                  </a:lnTo>
                  <a:lnTo>
                    <a:pt x="478" y="1288"/>
                  </a:lnTo>
                  <a:lnTo>
                    <a:pt x="478" y="1288"/>
                  </a:lnTo>
                  <a:lnTo>
                    <a:pt x="528" y="1292"/>
                  </a:lnTo>
                  <a:lnTo>
                    <a:pt x="528" y="1292"/>
                  </a:lnTo>
                  <a:lnTo>
                    <a:pt x="577" y="1295"/>
                  </a:lnTo>
                  <a:lnTo>
                    <a:pt x="602" y="1297"/>
                  </a:lnTo>
                  <a:lnTo>
                    <a:pt x="627" y="1297"/>
                  </a:lnTo>
                  <a:lnTo>
                    <a:pt x="627" y="1297"/>
                  </a:lnTo>
                  <a:lnTo>
                    <a:pt x="645" y="1296"/>
                  </a:lnTo>
                  <a:lnTo>
                    <a:pt x="645" y="1296"/>
                  </a:lnTo>
                  <a:lnTo>
                    <a:pt x="665" y="1296"/>
                  </a:lnTo>
                  <a:lnTo>
                    <a:pt x="665" y="1296"/>
                  </a:lnTo>
                  <a:lnTo>
                    <a:pt x="674" y="1296"/>
                  </a:lnTo>
                  <a:lnTo>
                    <a:pt x="682" y="1297"/>
                  </a:lnTo>
                  <a:lnTo>
                    <a:pt x="690" y="1300"/>
                  </a:lnTo>
                  <a:lnTo>
                    <a:pt x="697" y="1303"/>
                  </a:lnTo>
                  <a:lnTo>
                    <a:pt x="699" y="1304"/>
                  </a:lnTo>
                  <a:lnTo>
                    <a:pt x="703" y="1303"/>
                  </a:lnTo>
                  <a:lnTo>
                    <a:pt x="704" y="1302"/>
                  </a:lnTo>
                  <a:lnTo>
                    <a:pt x="704" y="1302"/>
                  </a:lnTo>
                  <a:lnTo>
                    <a:pt x="708" y="1297"/>
                  </a:lnTo>
                  <a:lnTo>
                    <a:pt x="713" y="1294"/>
                  </a:lnTo>
                  <a:lnTo>
                    <a:pt x="725" y="1289"/>
                  </a:lnTo>
                  <a:lnTo>
                    <a:pt x="736" y="1285"/>
                  </a:lnTo>
                  <a:lnTo>
                    <a:pt x="749" y="1281"/>
                  </a:lnTo>
                  <a:lnTo>
                    <a:pt x="749" y="1281"/>
                  </a:lnTo>
                  <a:lnTo>
                    <a:pt x="765" y="1277"/>
                  </a:lnTo>
                  <a:lnTo>
                    <a:pt x="772" y="1274"/>
                  </a:lnTo>
                  <a:lnTo>
                    <a:pt x="781" y="1271"/>
                  </a:lnTo>
                  <a:lnTo>
                    <a:pt x="781" y="1271"/>
                  </a:lnTo>
                  <a:lnTo>
                    <a:pt x="812" y="1254"/>
                  </a:lnTo>
                  <a:lnTo>
                    <a:pt x="843" y="1233"/>
                  </a:lnTo>
                  <a:lnTo>
                    <a:pt x="875" y="1211"/>
                  </a:lnTo>
                  <a:lnTo>
                    <a:pt x="908" y="1185"/>
                  </a:lnTo>
                  <a:lnTo>
                    <a:pt x="908" y="1185"/>
                  </a:lnTo>
                  <a:lnTo>
                    <a:pt x="922" y="1174"/>
                  </a:lnTo>
                  <a:lnTo>
                    <a:pt x="938" y="1162"/>
                  </a:lnTo>
                  <a:lnTo>
                    <a:pt x="969" y="1143"/>
                  </a:lnTo>
                  <a:lnTo>
                    <a:pt x="969" y="1143"/>
                  </a:lnTo>
                  <a:lnTo>
                    <a:pt x="992" y="1127"/>
                  </a:lnTo>
                  <a:lnTo>
                    <a:pt x="1016" y="1111"/>
                  </a:lnTo>
                  <a:lnTo>
                    <a:pt x="1016" y="1111"/>
                  </a:lnTo>
                  <a:lnTo>
                    <a:pt x="1029" y="1101"/>
                  </a:lnTo>
                  <a:lnTo>
                    <a:pt x="1029" y="1101"/>
                  </a:lnTo>
                  <a:lnTo>
                    <a:pt x="1070" y="1073"/>
                  </a:lnTo>
                  <a:lnTo>
                    <a:pt x="1093" y="1056"/>
                  </a:lnTo>
                  <a:lnTo>
                    <a:pt x="1099" y="1051"/>
                  </a:lnTo>
                  <a:lnTo>
                    <a:pt x="1103" y="1046"/>
                  </a:lnTo>
                  <a:lnTo>
                    <a:pt x="1104" y="1043"/>
                  </a:lnTo>
                  <a:lnTo>
                    <a:pt x="1105" y="1041"/>
                  </a:lnTo>
                  <a:lnTo>
                    <a:pt x="1105" y="1041"/>
                  </a:lnTo>
                  <a:lnTo>
                    <a:pt x="1106" y="1036"/>
                  </a:lnTo>
                  <a:lnTo>
                    <a:pt x="1107" y="1032"/>
                  </a:lnTo>
                  <a:lnTo>
                    <a:pt x="1108" y="1031"/>
                  </a:lnTo>
                  <a:lnTo>
                    <a:pt x="1108" y="1029"/>
                  </a:lnTo>
                  <a:lnTo>
                    <a:pt x="1108" y="1029"/>
                  </a:lnTo>
                  <a:lnTo>
                    <a:pt x="1106" y="946"/>
                  </a:lnTo>
                  <a:lnTo>
                    <a:pt x="1104" y="859"/>
                  </a:lnTo>
                  <a:lnTo>
                    <a:pt x="1100" y="770"/>
                  </a:lnTo>
                  <a:lnTo>
                    <a:pt x="1096" y="676"/>
                  </a:lnTo>
                  <a:lnTo>
                    <a:pt x="1096" y="676"/>
                  </a:lnTo>
                  <a:lnTo>
                    <a:pt x="1096" y="668"/>
                  </a:lnTo>
                  <a:lnTo>
                    <a:pt x="1098" y="666"/>
                  </a:lnTo>
                  <a:lnTo>
                    <a:pt x="1099" y="663"/>
                  </a:lnTo>
                  <a:lnTo>
                    <a:pt x="1099" y="663"/>
                  </a:lnTo>
                  <a:lnTo>
                    <a:pt x="1102" y="661"/>
                  </a:lnTo>
                  <a:lnTo>
                    <a:pt x="1105" y="660"/>
                  </a:lnTo>
                  <a:lnTo>
                    <a:pt x="1108" y="659"/>
                  </a:lnTo>
                  <a:lnTo>
                    <a:pt x="1112" y="658"/>
                  </a:lnTo>
                  <a:lnTo>
                    <a:pt x="1112" y="658"/>
                  </a:lnTo>
                  <a:lnTo>
                    <a:pt x="1118" y="659"/>
                  </a:lnTo>
                  <a:lnTo>
                    <a:pt x="1123" y="661"/>
                  </a:lnTo>
                  <a:lnTo>
                    <a:pt x="1125" y="662"/>
                  </a:lnTo>
                  <a:lnTo>
                    <a:pt x="1128" y="665"/>
                  </a:lnTo>
                  <a:lnTo>
                    <a:pt x="1130" y="668"/>
                  </a:lnTo>
                  <a:lnTo>
                    <a:pt x="1131" y="672"/>
                  </a:lnTo>
                  <a:lnTo>
                    <a:pt x="1132" y="676"/>
                  </a:lnTo>
                  <a:lnTo>
                    <a:pt x="1132" y="676"/>
                  </a:lnTo>
                  <a:lnTo>
                    <a:pt x="1137" y="780"/>
                  </a:lnTo>
                  <a:lnTo>
                    <a:pt x="1140" y="877"/>
                  </a:lnTo>
                  <a:lnTo>
                    <a:pt x="1143" y="967"/>
                  </a:lnTo>
                  <a:lnTo>
                    <a:pt x="1145" y="1053"/>
                  </a:lnTo>
                  <a:lnTo>
                    <a:pt x="1139" y="1053"/>
                  </a:lnTo>
                  <a:lnTo>
                    <a:pt x="1137" y="1057"/>
                  </a:lnTo>
                  <a:lnTo>
                    <a:pt x="1137" y="1057"/>
                  </a:lnTo>
                  <a:lnTo>
                    <a:pt x="1135" y="1062"/>
                  </a:lnTo>
                  <a:lnTo>
                    <a:pt x="1131" y="1067"/>
                  </a:lnTo>
                  <a:lnTo>
                    <a:pt x="1127" y="1072"/>
                  </a:lnTo>
                  <a:lnTo>
                    <a:pt x="1121" y="1076"/>
                  </a:lnTo>
                  <a:lnTo>
                    <a:pt x="1110" y="1085"/>
                  </a:lnTo>
                  <a:lnTo>
                    <a:pt x="1098" y="1093"/>
                  </a:lnTo>
                  <a:lnTo>
                    <a:pt x="1098" y="1093"/>
                  </a:lnTo>
                  <a:lnTo>
                    <a:pt x="1085" y="1101"/>
                  </a:lnTo>
                  <a:lnTo>
                    <a:pt x="1074" y="1111"/>
                  </a:lnTo>
                  <a:lnTo>
                    <a:pt x="1074" y="1111"/>
                  </a:lnTo>
                  <a:lnTo>
                    <a:pt x="1054" y="1125"/>
                  </a:lnTo>
                  <a:lnTo>
                    <a:pt x="1035" y="1139"/>
                  </a:lnTo>
                  <a:lnTo>
                    <a:pt x="995" y="1166"/>
                  </a:lnTo>
                  <a:lnTo>
                    <a:pt x="995" y="1166"/>
                  </a:lnTo>
                  <a:lnTo>
                    <a:pt x="954" y="1194"/>
                  </a:lnTo>
                  <a:lnTo>
                    <a:pt x="954" y="1194"/>
                  </a:lnTo>
                  <a:lnTo>
                    <a:pt x="931" y="1212"/>
                  </a:lnTo>
                  <a:lnTo>
                    <a:pt x="908" y="1229"/>
                  </a:lnTo>
                  <a:lnTo>
                    <a:pt x="908" y="1229"/>
                  </a:lnTo>
                  <a:lnTo>
                    <a:pt x="865" y="1262"/>
                  </a:lnTo>
                  <a:lnTo>
                    <a:pt x="844" y="1277"/>
                  </a:lnTo>
                  <a:lnTo>
                    <a:pt x="822" y="1291"/>
                  </a:lnTo>
                  <a:lnTo>
                    <a:pt x="799" y="1304"/>
                  </a:lnTo>
                  <a:lnTo>
                    <a:pt x="776" y="1315"/>
                  </a:lnTo>
                  <a:lnTo>
                    <a:pt x="765" y="1319"/>
                  </a:lnTo>
                  <a:lnTo>
                    <a:pt x="753" y="1322"/>
                  </a:lnTo>
                  <a:lnTo>
                    <a:pt x="740" y="1325"/>
                  </a:lnTo>
                  <a:lnTo>
                    <a:pt x="729" y="1328"/>
                  </a:lnTo>
                  <a:lnTo>
                    <a:pt x="727" y="1328"/>
                  </a:lnTo>
                  <a:lnTo>
                    <a:pt x="726" y="1329"/>
                  </a:lnTo>
                  <a:lnTo>
                    <a:pt x="726" y="1329"/>
                  </a:lnTo>
                  <a:lnTo>
                    <a:pt x="723" y="1331"/>
                  </a:lnTo>
                  <a:lnTo>
                    <a:pt x="719" y="1332"/>
                  </a:lnTo>
                  <a:lnTo>
                    <a:pt x="712" y="1334"/>
                  </a:lnTo>
                  <a:lnTo>
                    <a:pt x="713" y="1337"/>
                  </a:lnTo>
                  <a:lnTo>
                    <a:pt x="713" y="1337"/>
                  </a:lnTo>
                  <a:lnTo>
                    <a:pt x="710" y="1338"/>
                  </a:lnTo>
                  <a:lnTo>
                    <a:pt x="710" y="1338"/>
                  </a:lnTo>
                  <a:lnTo>
                    <a:pt x="707" y="1338"/>
                  </a:lnTo>
                  <a:lnTo>
                    <a:pt x="707" y="1338"/>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7" name="Freeform 397"/>
            <p:cNvSpPr>
              <a:spLocks noEditPoints="1"/>
            </p:cNvSpPr>
            <p:nvPr/>
          </p:nvSpPr>
          <p:spPr bwMode="auto">
            <a:xfrm>
              <a:off x="4422775" y="3170238"/>
              <a:ext cx="542925" cy="473075"/>
            </a:xfrm>
            <a:custGeom>
              <a:avLst/>
              <a:gdLst/>
              <a:ahLst/>
              <a:cxnLst>
                <a:cxn ang="0">
                  <a:pos x="2" y="884"/>
                </a:cxn>
                <a:cxn ang="0">
                  <a:pos x="4" y="861"/>
                </a:cxn>
                <a:cxn ang="0">
                  <a:pos x="45" y="818"/>
                </a:cxn>
                <a:cxn ang="0">
                  <a:pos x="132" y="715"/>
                </a:cxn>
                <a:cxn ang="0">
                  <a:pos x="182" y="635"/>
                </a:cxn>
                <a:cxn ang="0">
                  <a:pos x="192" y="564"/>
                </a:cxn>
                <a:cxn ang="0">
                  <a:pos x="207" y="470"/>
                </a:cxn>
                <a:cxn ang="0">
                  <a:pos x="253" y="351"/>
                </a:cxn>
                <a:cxn ang="0">
                  <a:pos x="358" y="215"/>
                </a:cxn>
                <a:cxn ang="0">
                  <a:pos x="517" y="90"/>
                </a:cxn>
                <a:cxn ang="0">
                  <a:pos x="663" y="24"/>
                </a:cxn>
                <a:cxn ang="0">
                  <a:pos x="817" y="2"/>
                </a:cxn>
                <a:cxn ang="0">
                  <a:pos x="943" y="2"/>
                </a:cxn>
                <a:cxn ang="0">
                  <a:pos x="1002" y="16"/>
                </a:cxn>
                <a:cxn ang="0">
                  <a:pos x="1020" y="26"/>
                </a:cxn>
                <a:cxn ang="0">
                  <a:pos x="1022" y="133"/>
                </a:cxn>
                <a:cxn ang="0">
                  <a:pos x="979" y="246"/>
                </a:cxn>
                <a:cxn ang="0">
                  <a:pos x="962" y="260"/>
                </a:cxn>
                <a:cxn ang="0">
                  <a:pos x="893" y="274"/>
                </a:cxn>
                <a:cxn ang="0">
                  <a:pos x="808" y="306"/>
                </a:cxn>
                <a:cxn ang="0">
                  <a:pos x="918" y="339"/>
                </a:cxn>
                <a:cxn ang="0">
                  <a:pos x="927" y="359"/>
                </a:cxn>
                <a:cxn ang="0">
                  <a:pos x="913" y="390"/>
                </a:cxn>
                <a:cxn ang="0">
                  <a:pos x="814" y="507"/>
                </a:cxn>
                <a:cxn ang="0">
                  <a:pos x="649" y="614"/>
                </a:cxn>
                <a:cxn ang="0">
                  <a:pos x="475" y="674"/>
                </a:cxn>
                <a:cxn ang="0">
                  <a:pos x="252" y="686"/>
                </a:cxn>
                <a:cxn ang="0">
                  <a:pos x="211" y="689"/>
                </a:cxn>
                <a:cxn ang="0">
                  <a:pos x="126" y="777"/>
                </a:cxn>
                <a:cxn ang="0">
                  <a:pos x="53" y="863"/>
                </a:cxn>
                <a:cxn ang="0">
                  <a:pos x="17" y="894"/>
                </a:cxn>
                <a:cxn ang="0">
                  <a:pos x="745" y="48"/>
                </a:cxn>
                <a:cxn ang="0">
                  <a:pos x="624" y="74"/>
                </a:cxn>
                <a:cxn ang="0">
                  <a:pos x="505" y="137"/>
                </a:cxn>
                <a:cxn ang="0">
                  <a:pos x="419" y="211"/>
                </a:cxn>
                <a:cxn ang="0">
                  <a:pos x="291" y="355"/>
                </a:cxn>
                <a:cxn ang="0">
                  <a:pos x="241" y="484"/>
                </a:cxn>
                <a:cxn ang="0">
                  <a:pos x="228" y="573"/>
                </a:cxn>
                <a:cxn ang="0">
                  <a:pos x="224" y="646"/>
                </a:cxn>
                <a:cxn ang="0">
                  <a:pos x="307" y="651"/>
                </a:cxn>
                <a:cxn ang="0">
                  <a:pos x="441" y="639"/>
                </a:cxn>
                <a:cxn ang="0">
                  <a:pos x="535" y="627"/>
                </a:cxn>
                <a:cxn ang="0">
                  <a:pos x="630" y="583"/>
                </a:cxn>
                <a:cxn ang="0">
                  <a:pos x="705" y="540"/>
                </a:cxn>
                <a:cxn ang="0">
                  <a:pos x="803" y="471"/>
                </a:cxn>
                <a:cxn ang="0">
                  <a:pos x="872" y="385"/>
                </a:cxn>
                <a:cxn ang="0">
                  <a:pos x="826" y="349"/>
                </a:cxn>
                <a:cxn ang="0">
                  <a:pos x="717" y="321"/>
                </a:cxn>
                <a:cxn ang="0">
                  <a:pos x="657" y="300"/>
                </a:cxn>
                <a:cxn ang="0">
                  <a:pos x="647" y="280"/>
                </a:cxn>
                <a:cxn ang="0">
                  <a:pos x="659" y="257"/>
                </a:cxn>
                <a:cxn ang="0">
                  <a:pos x="843" y="243"/>
                </a:cxn>
                <a:cxn ang="0">
                  <a:pos x="959" y="205"/>
                </a:cxn>
                <a:cxn ang="0">
                  <a:pos x="990" y="94"/>
                </a:cxn>
                <a:cxn ang="0">
                  <a:pos x="979" y="41"/>
                </a:cxn>
                <a:cxn ang="0">
                  <a:pos x="974" y="45"/>
                </a:cxn>
                <a:cxn ang="0">
                  <a:pos x="957" y="41"/>
                </a:cxn>
              </a:cxnLst>
              <a:rect l="0" t="0" r="r" b="b"/>
              <a:pathLst>
                <a:path w="1026" h="894">
                  <a:moveTo>
                    <a:pt x="17" y="894"/>
                  </a:moveTo>
                  <a:lnTo>
                    <a:pt x="17" y="894"/>
                  </a:lnTo>
                  <a:lnTo>
                    <a:pt x="11" y="893"/>
                  </a:lnTo>
                  <a:lnTo>
                    <a:pt x="8" y="892"/>
                  </a:lnTo>
                  <a:lnTo>
                    <a:pt x="6" y="891"/>
                  </a:lnTo>
                  <a:lnTo>
                    <a:pt x="3" y="887"/>
                  </a:lnTo>
                  <a:lnTo>
                    <a:pt x="2" y="884"/>
                  </a:lnTo>
                  <a:lnTo>
                    <a:pt x="1" y="881"/>
                  </a:lnTo>
                  <a:lnTo>
                    <a:pt x="0" y="877"/>
                  </a:lnTo>
                  <a:lnTo>
                    <a:pt x="0" y="872"/>
                  </a:lnTo>
                  <a:lnTo>
                    <a:pt x="0" y="872"/>
                  </a:lnTo>
                  <a:lnTo>
                    <a:pt x="1" y="869"/>
                  </a:lnTo>
                  <a:lnTo>
                    <a:pt x="1" y="866"/>
                  </a:lnTo>
                  <a:lnTo>
                    <a:pt x="4" y="861"/>
                  </a:lnTo>
                  <a:lnTo>
                    <a:pt x="7" y="857"/>
                  </a:lnTo>
                  <a:lnTo>
                    <a:pt x="10" y="856"/>
                  </a:lnTo>
                  <a:lnTo>
                    <a:pt x="12" y="855"/>
                  </a:lnTo>
                  <a:lnTo>
                    <a:pt x="13" y="854"/>
                  </a:lnTo>
                  <a:lnTo>
                    <a:pt x="13" y="854"/>
                  </a:lnTo>
                  <a:lnTo>
                    <a:pt x="29" y="836"/>
                  </a:lnTo>
                  <a:lnTo>
                    <a:pt x="45" y="818"/>
                  </a:lnTo>
                  <a:lnTo>
                    <a:pt x="45" y="818"/>
                  </a:lnTo>
                  <a:lnTo>
                    <a:pt x="69" y="791"/>
                  </a:lnTo>
                  <a:lnTo>
                    <a:pt x="82" y="777"/>
                  </a:lnTo>
                  <a:lnTo>
                    <a:pt x="93" y="761"/>
                  </a:lnTo>
                  <a:lnTo>
                    <a:pt x="93" y="761"/>
                  </a:lnTo>
                  <a:lnTo>
                    <a:pt x="112" y="738"/>
                  </a:lnTo>
                  <a:lnTo>
                    <a:pt x="132" y="715"/>
                  </a:lnTo>
                  <a:lnTo>
                    <a:pt x="153" y="692"/>
                  </a:lnTo>
                  <a:lnTo>
                    <a:pt x="176" y="670"/>
                  </a:lnTo>
                  <a:lnTo>
                    <a:pt x="188" y="658"/>
                  </a:lnTo>
                  <a:lnTo>
                    <a:pt x="187" y="655"/>
                  </a:lnTo>
                  <a:lnTo>
                    <a:pt x="187" y="655"/>
                  </a:lnTo>
                  <a:lnTo>
                    <a:pt x="184" y="645"/>
                  </a:lnTo>
                  <a:lnTo>
                    <a:pt x="182" y="635"/>
                  </a:lnTo>
                  <a:lnTo>
                    <a:pt x="181" y="627"/>
                  </a:lnTo>
                  <a:lnTo>
                    <a:pt x="181" y="621"/>
                  </a:lnTo>
                  <a:lnTo>
                    <a:pt x="181" y="621"/>
                  </a:lnTo>
                  <a:lnTo>
                    <a:pt x="183" y="603"/>
                  </a:lnTo>
                  <a:lnTo>
                    <a:pt x="187" y="586"/>
                  </a:lnTo>
                  <a:lnTo>
                    <a:pt x="187" y="586"/>
                  </a:lnTo>
                  <a:lnTo>
                    <a:pt x="192" y="564"/>
                  </a:lnTo>
                  <a:lnTo>
                    <a:pt x="193" y="553"/>
                  </a:lnTo>
                  <a:lnTo>
                    <a:pt x="194" y="540"/>
                  </a:lnTo>
                  <a:lnTo>
                    <a:pt x="194" y="540"/>
                  </a:lnTo>
                  <a:lnTo>
                    <a:pt x="196" y="524"/>
                  </a:lnTo>
                  <a:lnTo>
                    <a:pt x="198" y="506"/>
                  </a:lnTo>
                  <a:lnTo>
                    <a:pt x="202" y="489"/>
                  </a:lnTo>
                  <a:lnTo>
                    <a:pt x="207" y="470"/>
                  </a:lnTo>
                  <a:lnTo>
                    <a:pt x="212" y="452"/>
                  </a:lnTo>
                  <a:lnTo>
                    <a:pt x="218" y="432"/>
                  </a:lnTo>
                  <a:lnTo>
                    <a:pt x="225" y="412"/>
                  </a:lnTo>
                  <a:lnTo>
                    <a:pt x="233" y="392"/>
                  </a:lnTo>
                  <a:lnTo>
                    <a:pt x="233" y="392"/>
                  </a:lnTo>
                  <a:lnTo>
                    <a:pt x="243" y="371"/>
                  </a:lnTo>
                  <a:lnTo>
                    <a:pt x="253" y="351"/>
                  </a:lnTo>
                  <a:lnTo>
                    <a:pt x="264" y="332"/>
                  </a:lnTo>
                  <a:lnTo>
                    <a:pt x="276" y="313"/>
                  </a:lnTo>
                  <a:lnTo>
                    <a:pt x="289" y="296"/>
                  </a:lnTo>
                  <a:lnTo>
                    <a:pt x="302" y="278"/>
                  </a:lnTo>
                  <a:lnTo>
                    <a:pt x="315" y="261"/>
                  </a:lnTo>
                  <a:lnTo>
                    <a:pt x="329" y="245"/>
                  </a:lnTo>
                  <a:lnTo>
                    <a:pt x="358" y="215"/>
                  </a:lnTo>
                  <a:lnTo>
                    <a:pt x="388" y="188"/>
                  </a:lnTo>
                  <a:lnTo>
                    <a:pt x="417" y="162"/>
                  </a:lnTo>
                  <a:lnTo>
                    <a:pt x="446" y="140"/>
                  </a:lnTo>
                  <a:lnTo>
                    <a:pt x="446" y="140"/>
                  </a:lnTo>
                  <a:lnTo>
                    <a:pt x="464" y="126"/>
                  </a:lnTo>
                  <a:lnTo>
                    <a:pt x="481" y="114"/>
                  </a:lnTo>
                  <a:lnTo>
                    <a:pt x="517" y="90"/>
                  </a:lnTo>
                  <a:lnTo>
                    <a:pt x="555" y="69"/>
                  </a:lnTo>
                  <a:lnTo>
                    <a:pt x="592" y="49"/>
                  </a:lnTo>
                  <a:lnTo>
                    <a:pt x="592" y="49"/>
                  </a:lnTo>
                  <a:lnTo>
                    <a:pt x="609" y="40"/>
                  </a:lnTo>
                  <a:lnTo>
                    <a:pt x="627" y="34"/>
                  </a:lnTo>
                  <a:lnTo>
                    <a:pt x="645" y="28"/>
                  </a:lnTo>
                  <a:lnTo>
                    <a:pt x="663" y="24"/>
                  </a:lnTo>
                  <a:lnTo>
                    <a:pt x="681" y="20"/>
                  </a:lnTo>
                  <a:lnTo>
                    <a:pt x="699" y="17"/>
                  </a:lnTo>
                  <a:lnTo>
                    <a:pt x="737" y="11"/>
                  </a:lnTo>
                  <a:lnTo>
                    <a:pt x="745" y="10"/>
                  </a:lnTo>
                  <a:lnTo>
                    <a:pt x="745" y="10"/>
                  </a:lnTo>
                  <a:lnTo>
                    <a:pt x="782" y="5"/>
                  </a:lnTo>
                  <a:lnTo>
                    <a:pt x="817" y="2"/>
                  </a:lnTo>
                  <a:lnTo>
                    <a:pt x="848" y="0"/>
                  </a:lnTo>
                  <a:lnTo>
                    <a:pt x="878" y="0"/>
                  </a:lnTo>
                  <a:lnTo>
                    <a:pt x="878" y="0"/>
                  </a:lnTo>
                  <a:lnTo>
                    <a:pt x="902" y="0"/>
                  </a:lnTo>
                  <a:lnTo>
                    <a:pt x="924" y="1"/>
                  </a:lnTo>
                  <a:lnTo>
                    <a:pt x="924" y="1"/>
                  </a:lnTo>
                  <a:lnTo>
                    <a:pt x="943" y="2"/>
                  </a:lnTo>
                  <a:lnTo>
                    <a:pt x="943" y="2"/>
                  </a:lnTo>
                  <a:lnTo>
                    <a:pt x="959" y="3"/>
                  </a:lnTo>
                  <a:lnTo>
                    <a:pt x="975" y="5"/>
                  </a:lnTo>
                  <a:lnTo>
                    <a:pt x="982" y="6"/>
                  </a:lnTo>
                  <a:lnTo>
                    <a:pt x="990" y="8"/>
                  </a:lnTo>
                  <a:lnTo>
                    <a:pt x="997" y="11"/>
                  </a:lnTo>
                  <a:lnTo>
                    <a:pt x="1002" y="16"/>
                  </a:lnTo>
                  <a:lnTo>
                    <a:pt x="1003" y="16"/>
                  </a:lnTo>
                  <a:lnTo>
                    <a:pt x="1005" y="17"/>
                  </a:lnTo>
                  <a:lnTo>
                    <a:pt x="1005" y="17"/>
                  </a:lnTo>
                  <a:lnTo>
                    <a:pt x="1010" y="18"/>
                  </a:lnTo>
                  <a:lnTo>
                    <a:pt x="1016" y="21"/>
                  </a:lnTo>
                  <a:lnTo>
                    <a:pt x="1018" y="24"/>
                  </a:lnTo>
                  <a:lnTo>
                    <a:pt x="1020" y="26"/>
                  </a:lnTo>
                  <a:lnTo>
                    <a:pt x="1022" y="30"/>
                  </a:lnTo>
                  <a:lnTo>
                    <a:pt x="1023" y="33"/>
                  </a:lnTo>
                  <a:lnTo>
                    <a:pt x="1023" y="33"/>
                  </a:lnTo>
                  <a:lnTo>
                    <a:pt x="1026" y="61"/>
                  </a:lnTo>
                  <a:lnTo>
                    <a:pt x="1026" y="86"/>
                  </a:lnTo>
                  <a:lnTo>
                    <a:pt x="1025" y="110"/>
                  </a:lnTo>
                  <a:lnTo>
                    <a:pt x="1022" y="133"/>
                  </a:lnTo>
                  <a:lnTo>
                    <a:pt x="1022" y="133"/>
                  </a:lnTo>
                  <a:lnTo>
                    <a:pt x="1016" y="154"/>
                  </a:lnTo>
                  <a:lnTo>
                    <a:pt x="1010" y="174"/>
                  </a:lnTo>
                  <a:lnTo>
                    <a:pt x="1002" y="193"/>
                  </a:lnTo>
                  <a:lnTo>
                    <a:pt x="994" y="213"/>
                  </a:lnTo>
                  <a:lnTo>
                    <a:pt x="994" y="213"/>
                  </a:lnTo>
                  <a:lnTo>
                    <a:pt x="979" y="246"/>
                  </a:lnTo>
                  <a:lnTo>
                    <a:pt x="979" y="246"/>
                  </a:lnTo>
                  <a:lnTo>
                    <a:pt x="976" y="251"/>
                  </a:lnTo>
                  <a:lnTo>
                    <a:pt x="973" y="254"/>
                  </a:lnTo>
                  <a:lnTo>
                    <a:pt x="969" y="256"/>
                  </a:lnTo>
                  <a:lnTo>
                    <a:pt x="966" y="257"/>
                  </a:lnTo>
                  <a:lnTo>
                    <a:pt x="963" y="258"/>
                  </a:lnTo>
                  <a:lnTo>
                    <a:pt x="962" y="260"/>
                  </a:lnTo>
                  <a:lnTo>
                    <a:pt x="962" y="260"/>
                  </a:lnTo>
                  <a:lnTo>
                    <a:pt x="960" y="262"/>
                  </a:lnTo>
                  <a:lnTo>
                    <a:pt x="956" y="266"/>
                  </a:lnTo>
                  <a:lnTo>
                    <a:pt x="952" y="268"/>
                  </a:lnTo>
                  <a:lnTo>
                    <a:pt x="947" y="269"/>
                  </a:lnTo>
                  <a:lnTo>
                    <a:pt x="947" y="269"/>
                  </a:lnTo>
                  <a:lnTo>
                    <a:pt x="893" y="274"/>
                  </a:lnTo>
                  <a:lnTo>
                    <a:pt x="841" y="279"/>
                  </a:lnTo>
                  <a:lnTo>
                    <a:pt x="841" y="279"/>
                  </a:lnTo>
                  <a:lnTo>
                    <a:pt x="780" y="286"/>
                  </a:lnTo>
                  <a:lnTo>
                    <a:pt x="779" y="298"/>
                  </a:lnTo>
                  <a:lnTo>
                    <a:pt x="779" y="298"/>
                  </a:lnTo>
                  <a:lnTo>
                    <a:pt x="795" y="302"/>
                  </a:lnTo>
                  <a:lnTo>
                    <a:pt x="808" y="306"/>
                  </a:lnTo>
                  <a:lnTo>
                    <a:pt x="808" y="306"/>
                  </a:lnTo>
                  <a:lnTo>
                    <a:pt x="833" y="316"/>
                  </a:lnTo>
                  <a:lnTo>
                    <a:pt x="858" y="324"/>
                  </a:lnTo>
                  <a:lnTo>
                    <a:pt x="887" y="333"/>
                  </a:lnTo>
                  <a:lnTo>
                    <a:pt x="915" y="338"/>
                  </a:lnTo>
                  <a:lnTo>
                    <a:pt x="915" y="338"/>
                  </a:lnTo>
                  <a:lnTo>
                    <a:pt x="918" y="339"/>
                  </a:lnTo>
                  <a:lnTo>
                    <a:pt x="921" y="341"/>
                  </a:lnTo>
                  <a:lnTo>
                    <a:pt x="924" y="343"/>
                  </a:lnTo>
                  <a:lnTo>
                    <a:pt x="925" y="345"/>
                  </a:lnTo>
                  <a:lnTo>
                    <a:pt x="925" y="345"/>
                  </a:lnTo>
                  <a:lnTo>
                    <a:pt x="928" y="349"/>
                  </a:lnTo>
                  <a:lnTo>
                    <a:pt x="928" y="353"/>
                  </a:lnTo>
                  <a:lnTo>
                    <a:pt x="927" y="359"/>
                  </a:lnTo>
                  <a:lnTo>
                    <a:pt x="924" y="363"/>
                  </a:lnTo>
                  <a:lnTo>
                    <a:pt x="923" y="364"/>
                  </a:lnTo>
                  <a:lnTo>
                    <a:pt x="923" y="365"/>
                  </a:lnTo>
                  <a:lnTo>
                    <a:pt x="923" y="365"/>
                  </a:lnTo>
                  <a:lnTo>
                    <a:pt x="922" y="369"/>
                  </a:lnTo>
                  <a:lnTo>
                    <a:pt x="922" y="369"/>
                  </a:lnTo>
                  <a:lnTo>
                    <a:pt x="913" y="390"/>
                  </a:lnTo>
                  <a:lnTo>
                    <a:pt x="902" y="409"/>
                  </a:lnTo>
                  <a:lnTo>
                    <a:pt x="889" y="428"/>
                  </a:lnTo>
                  <a:lnTo>
                    <a:pt x="877" y="445"/>
                  </a:lnTo>
                  <a:lnTo>
                    <a:pt x="862" y="462"/>
                  </a:lnTo>
                  <a:lnTo>
                    <a:pt x="847" y="478"/>
                  </a:lnTo>
                  <a:lnTo>
                    <a:pt x="831" y="493"/>
                  </a:lnTo>
                  <a:lnTo>
                    <a:pt x="814" y="507"/>
                  </a:lnTo>
                  <a:lnTo>
                    <a:pt x="796" y="521"/>
                  </a:lnTo>
                  <a:lnTo>
                    <a:pt x="779" y="534"/>
                  </a:lnTo>
                  <a:lnTo>
                    <a:pt x="742" y="559"/>
                  </a:lnTo>
                  <a:lnTo>
                    <a:pt x="703" y="583"/>
                  </a:lnTo>
                  <a:lnTo>
                    <a:pt x="664" y="605"/>
                  </a:lnTo>
                  <a:lnTo>
                    <a:pt x="649" y="614"/>
                  </a:lnTo>
                  <a:lnTo>
                    <a:pt x="649" y="614"/>
                  </a:lnTo>
                  <a:lnTo>
                    <a:pt x="625" y="627"/>
                  </a:lnTo>
                  <a:lnTo>
                    <a:pt x="601" y="637"/>
                  </a:lnTo>
                  <a:lnTo>
                    <a:pt x="576" y="648"/>
                  </a:lnTo>
                  <a:lnTo>
                    <a:pt x="552" y="656"/>
                  </a:lnTo>
                  <a:lnTo>
                    <a:pt x="526" y="662"/>
                  </a:lnTo>
                  <a:lnTo>
                    <a:pt x="501" y="668"/>
                  </a:lnTo>
                  <a:lnTo>
                    <a:pt x="475" y="674"/>
                  </a:lnTo>
                  <a:lnTo>
                    <a:pt x="449" y="677"/>
                  </a:lnTo>
                  <a:lnTo>
                    <a:pt x="423" y="680"/>
                  </a:lnTo>
                  <a:lnTo>
                    <a:pt x="398" y="682"/>
                  </a:lnTo>
                  <a:lnTo>
                    <a:pt x="348" y="685"/>
                  </a:lnTo>
                  <a:lnTo>
                    <a:pt x="298" y="686"/>
                  </a:lnTo>
                  <a:lnTo>
                    <a:pt x="252" y="686"/>
                  </a:lnTo>
                  <a:lnTo>
                    <a:pt x="252" y="686"/>
                  </a:lnTo>
                  <a:lnTo>
                    <a:pt x="225" y="686"/>
                  </a:lnTo>
                  <a:lnTo>
                    <a:pt x="224" y="687"/>
                  </a:lnTo>
                  <a:lnTo>
                    <a:pt x="224" y="687"/>
                  </a:lnTo>
                  <a:lnTo>
                    <a:pt x="220" y="689"/>
                  </a:lnTo>
                  <a:lnTo>
                    <a:pt x="215" y="690"/>
                  </a:lnTo>
                  <a:lnTo>
                    <a:pt x="215" y="690"/>
                  </a:lnTo>
                  <a:lnTo>
                    <a:pt x="211" y="689"/>
                  </a:lnTo>
                  <a:lnTo>
                    <a:pt x="208" y="689"/>
                  </a:lnTo>
                  <a:lnTo>
                    <a:pt x="199" y="697"/>
                  </a:lnTo>
                  <a:lnTo>
                    <a:pt x="199" y="697"/>
                  </a:lnTo>
                  <a:lnTo>
                    <a:pt x="178" y="719"/>
                  </a:lnTo>
                  <a:lnTo>
                    <a:pt x="156" y="742"/>
                  </a:lnTo>
                  <a:lnTo>
                    <a:pt x="135" y="766"/>
                  </a:lnTo>
                  <a:lnTo>
                    <a:pt x="126" y="777"/>
                  </a:lnTo>
                  <a:lnTo>
                    <a:pt x="117" y="789"/>
                  </a:lnTo>
                  <a:lnTo>
                    <a:pt x="117" y="789"/>
                  </a:lnTo>
                  <a:lnTo>
                    <a:pt x="106" y="804"/>
                  </a:lnTo>
                  <a:lnTo>
                    <a:pt x="96" y="817"/>
                  </a:lnTo>
                  <a:lnTo>
                    <a:pt x="72" y="842"/>
                  </a:lnTo>
                  <a:lnTo>
                    <a:pt x="72" y="842"/>
                  </a:lnTo>
                  <a:lnTo>
                    <a:pt x="53" y="863"/>
                  </a:lnTo>
                  <a:lnTo>
                    <a:pt x="43" y="874"/>
                  </a:lnTo>
                  <a:lnTo>
                    <a:pt x="34" y="885"/>
                  </a:lnTo>
                  <a:lnTo>
                    <a:pt x="34" y="885"/>
                  </a:lnTo>
                  <a:lnTo>
                    <a:pt x="31" y="888"/>
                  </a:lnTo>
                  <a:lnTo>
                    <a:pt x="27" y="892"/>
                  </a:lnTo>
                  <a:lnTo>
                    <a:pt x="22" y="894"/>
                  </a:lnTo>
                  <a:lnTo>
                    <a:pt x="17" y="894"/>
                  </a:lnTo>
                  <a:lnTo>
                    <a:pt x="17" y="894"/>
                  </a:lnTo>
                  <a:close/>
                  <a:moveTo>
                    <a:pt x="884" y="36"/>
                  </a:moveTo>
                  <a:lnTo>
                    <a:pt x="884" y="36"/>
                  </a:lnTo>
                  <a:lnTo>
                    <a:pt x="861" y="37"/>
                  </a:lnTo>
                  <a:lnTo>
                    <a:pt x="861" y="37"/>
                  </a:lnTo>
                  <a:lnTo>
                    <a:pt x="782" y="43"/>
                  </a:lnTo>
                  <a:lnTo>
                    <a:pt x="745" y="48"/>
                  </a:lnTo>
                  <a:lnTo>
                    <a:pt x="709" y="53"/>
                  </a:lnTo>
                  <a:lnTo>
                    <a:pt x="709" y="53"/>
                  </a:lnTo>
                  <a:lnTo>
                    <a:pt x="692" y="55"/>
                  </a:lnTo>
                  <a:lnTo>
                    <a:pt x="676" y="59"/>
                  </a:lnTo>
                  <a:lnTo>
                    <a:pt x="658" y="63"/>
                  </a:lnTo>
                  <a:lnTo>
                    <a:pt x="640" y="68"/>
                  </a:lnTo>
                  <a:lnTo>
                    <a:pt x="624" y="74"/>
                  </a:lnTo>
                  <a:lnTo>
                    <a:pt x="606" y="82"/>
                  </a:lnTo>
                  <a:lnTo>
                    <a:pt x="589" y="90"/>
                  </a:lnTo>
                  <a:lnTo>
                    <a:pt x="571" y="98"/>
                  </a:lnTo>
                  <a:lnTo>
                    <a:pt x="555" y="106"/>
                  </a:lnTo>
                  <a:lnTo>
                    <a:pt x="538" y="117"/>
                  </a:lnTo>
                  <a:lnTo>
                    <a:pt x="522" y="127"/>
                  </a:lnTo>
                  <a:lnTo>
                    <a:pt x="505" y="137"/>
                  </a:lnTo>
                  <a:lnTo>
                    <a:pt x="490" y="149"/>
                  </a:lnTo>
                  <a:lnTo>
                    <a:pt x="474" y="161"/>
                  </a:lnTo>
                  <a:lnTo>
                    <a:pt x="460" y="174"/>
                  </a:lnTo>
                  <a:lnTo>
                    <a:pt x="446" y="186"/>
                  </a:lnTo>
                  <a:lnTo>
                    <a:pt x="446" y="186"/>
                  </a:lnTo>
                  <a:lnTo>
                    <a:pt x="419" y="211"/>
                  </a:lnTo>
                  <a:lnTo>
                    <a:pt x="419" y="211"/>
                  </a:lnTo>
                  <a:lnTo>
                    <a:pt x="396" y="234"/>
                  </a:lnTo>
                  <a:lnTo>
                    <a:pt x="372" y="256"/>
                  </a:lnTo>
                  <a:lnTo>
                    <a:pt x="349" y="279"/>
                  </a:lnTo>
                  <a:lnTo>
                    <a:pt x="328" y="304"/>
                  </a:lnTo>
                  <a:lnTo>
                    <a:pt x="309" y="329"/>
                  </a:lnTo>
                  <a:lnTo>
                    <a:pt x="300" y="342"/>
                  </a:lnTo>
                  <a:lnTo>
                    <a:pt x="291" y="355"/>
                  </a:lnTo>
                  <a:lnTo>
                    <a:pt x="283" y="370"/>
                  </a:lnTo>
                  <a:lnTo>
                    <a:pt x="276" y="384"/>
                  </a:lnTo>
                  <a:lnTo>
                    <a:pt x="269" y="400"/>
                  </a:lnTo>
                  <a:lnTo>
                    <a:pt x="262" y="415"/>
                  </a:lnTo>
                  <a:lnTo>
                    <a:pt x="262" y="415"/>
                  </a:lnTo>
                  <a:lnTo>
                    <a:pt x="251" y="449"/>
                  </a:lnTo>
                  <a:lnTo>
                    <a:pt x="241" y="484"/>
                  </a:lnTo>
                  <a:lnTo>
                    <a:pt x="237" y="501"/>
                  </a:lnTo>
                  <a:lnTo>
                    <a:pt x="233" y="519"/>
                  </a:lnTo>
                  <a:lnTo>
                    <a:pt x="231" y="536"/>
                  </a:lnTo>
                  <a:lnTo>
                    <a:pt x="230" y="555"/>
                  </a:lnTo>
                  <a:lnTo>
                    <a:pt x="230" y="555"/>
                  </a:lnTo>
                  <a:lnTo>
                    <a:pt x="230" y="564"/>
                  </a:lnTo>
                  <a:lnTo>
                    <a:pt x="228" y="573"/>
                  </a:lnTo>
                  <a:lnTo>
                    <a:pt x="223" y="592"/>
                  </a:lnTo>
                  <a:lnTo>
                    <a:pt x="221" y="599"/>
                  </a:lnTo>
                  <a:lnTo>
                    <a:pt x="221" y="599"/>
                  </a:lnTo>
                  <a:lnTo>
                    <a:pt x="220" y="609"/>
                  </a:lnTo>
                  <a:lnTo>
                    <a:pt x="221" y="620"/>
                  </a:lnTo>
                  <a:lnTo>
                    <a:pt x="224" y="645"/>
                  </a:lnTo>
                  <a:lnTo>
                    <a:pt x="224" y="646"/>
                  </a:lnTo>
                  <a:lnTo>
                    <a:pt x="226" y="648"/>
                  </a:lnTo>
                  <a:lnTo>
                    <a:pt x="228" y="650"/>
                  </a:lnTo>
                  <a:lnTo>
                    <a:pt x="230" y="650"/>
                  </a:lnTo>
                  <a:lnTo>
                    <a:pt x="230" y="650"/>
                  </a:lnTo>
                  <a:lnTo>
                    <a:pt x="262" y="651"/>
                  </a:lnTo>
                  <a:lnTo>
                    <a:pt x="262" y="651"/>
                  </a:lnTo>
                  <a:lnTo>
                    <a:pt x="307" y="651"/>
                  </a:lnTo>
                  <a:lnTo>
                    <a:pt x="307" y="651"/>
                  </a:lnTo>
                  <a:lnTo>
                    <a:pt x="339" y="651"/>
                  </a:lnTo>
                  <a:lnTo>
                    <a:pt x="372" y="649"/>
                  </a:lnTo>
                  <a:lnTo>
                    <a:pt x="406" y="646"/>
                  </a:lnTo>
                  <a:lnTo>
                    <a:pt x="423" y="644"/>
                  </a:lnTo>
                  <a:lnTo>
                    <a:pt x="441" y="639"/>
                  </a:lnTo>
                  <a:lnTo>
                    <a:pt x="441" y="639"/>
                  </a:lnTo>
                  <a:lnTo>
                    <a:pt x="461" y="636"/>
                  </a:lnTo>
                  <a:lnTo>
                    <a:pt x="481" y="635"/>
                  </a:lnTo>
                  <a:lnTo>
                    <a:pt x="481" y="635"/>
                  </a:lnTo>
                  <a:lnTo>
                    <a:pt x="509" y="632"/>
                  </a:lnTo>
                  <a:lnTo>
                    <a:pt x="523" y="630"/>
                  </a:lnTo>
                  <a:lnTo>
                    <a:pt x="535" y="627"/>
                  </a:lnTo>
                  <a:lnTo>
                    <a:pt x="535" y="627"/>
                  </a:lnTo>
                  <a:lnTo>
                    <a:pt x="551" y="621"/>
                  </a:lnTo>
                  <a:lnTo>
                    <a:pt x="565" y="615"/>
                  </a:lnTo>
                  <a:lnTo>
                    <a:pt x="594" y="601"/>
                  </a:lnTo>
                  <a:lnTo>
                    <a:pt x="594" y="601"/>
                  </a:lnTo>
                  <a:lnTo>
                    <a:pt x="611" y="592"/>
                  </a:lnTo>
                  <a:lnTo>
                    <a:pt x="630" y="583"/>
                  </a:lnTo>
                  <a:lnTo>
                    <a:pt x="630" y="583"/>
                  </a:lnTo>
                  <a:lnTo>
                    <a:pt x="640" y="578"/>
                  </a:lnTo>
                  <a:lnTo>
                    <a:pt x="652" y="572"/>
                  </a:lnTo>
                  <a:lnTo>
                    <a:pt x="674" y="559"/>
                  </a:lnTo>
                  <a:lnTo>
                    <a:pt x="674" y="559"/>
                  </a:lnTo>
                  <a:lnTo>
                    <a:pt x="692" y="549"/>
                  </a:lnTo>
                  <a:lnTo>
                    <a:pt x="692" y="549"/>
                  </a:lnTo>
                  <a:lnTo>
                    <a:pt x="705" y="540"/>
                  </a:lnTo>
                  <a:lnTo>
                    <a:pt x="705" y="540"/>
                  </a:lnTo>
                  <a:lnTo>
                    <a:pt x="726" y="529"/>
                  </a:lnTo>
                  <a:lnTo>
                    <a:pt x="746" y="517"/>
                  </a:lnTo>
                  <a:lnTo>
                    <a:pt x="764" y="504"/>
                  </a:lnTo>
                  <a:lnTo>
                    <a:pt x="783" y="490"/>
                  </a:lnTo>
                  <a:lnTo>
                    <a:pt x="783" y="490"/>
                  </a:lnTo>
                  <a:lnTo>
                    <a:pt x="803" y="471"/>
                  </a:lnTo>
                  <a:lnTo>
                    <a:pt x="820" y="453"/>
                  </a:lnTo>
                  <a:lnTo>
                    <a:pt x="837" y="433"/>
                  </a:lnTo>
                  <a:lnTo>
                    <a:pt x="851" y="413"/>
                  </a:lnTo>
                  <a:lnTo>
                    <a:pt x="851" y="413"/>
                  </a:lnTo>
                  <a:lnTo>
                    <a:pt x="865" y="396"/>
                  </a:lnTo>
                  <a:lnTo>
                    <a:pt x="865" y="396"/>
                  </a:lnTo>
                  <a:lnTo>
                    <a:pt x="872" y="385"/>
                  </a:lnTo>
                  <a:lnTo>
                    <a:pt x="880" y="375"/>
                  </a:lnTo>
                  <a:lnTo>
                    <a:pt x="884" y="368"/>
                  </a:lnTo>
                  <a:lnTo>
                    <a:pt x="876" y="366"/>
                  </a:lnTo>
                  <a:lnTo>
                    <a:pt x="876" y="366"/>
                  </a:lnTo>
                  <a:lnTo>
                    <a:pt x="851" y="359"/>
                  </a:lnTo>
                  <a:lnTo>
                    <a:pt x="826" y="349"/>
                  </a:lnTo>
                  <a:lnTo>
                    <a:pt x="826" y="349"/>
                  </a:lnTo>
                  <a:lnTo>
                    <a:pt x="805" y="342"/>
                  </a:lnTo>
                  <a:lnTo>
                    <a:pt x="782" y="335"/>
                  </a:lnTo>
                  <a:lnTo>
                    <a:pt x="782" y="335"/>
                  </a:lnTo>
                  <a:lnTo>
                    <a:pt x="759" y="330"/>
                  </a:lnTo>
                  <a:lnTo>
                    <a:pt x="736" y="324"/>
                  </a:lnTo>
                  <a:lnTo>
                    <a:pt x="736" y="324"/>
                  </a:lnTo>
                  <a:lnTo>
                    <a:pt x="717" y="321"/>
                  </a:lnTo>
                  <a:lnTo>
                    <a:pt x="698" y="317"/>
                  </a:lnTo>
                  <a:lnTo>
                    <a:pt x="681" y="312"/>
                  </a:lnTo>
                  <a:lnTo>
                    <a:pt x="671" y="308"/>
                  </a:lnTo>
                  <a:lnTo>
                    <a:pt x="663" y="305"/>
                  </a:lnTo>
                  <a:lnTo>
                    <a:pt x="663" y="305"/>
                  </a:lnTo>
                  <a:lnTo>
                    <a:pt x="660" y="302"/>
                  </a:lnTo>
                  <a:lnTo>
                    <a:pt x="657" y="300"/>
                  </a:lnTo>
                  <a:lnTo>
                    <a:pt x="656" y="297"/>
                  </a:lnTo>
                  <a:lnTo>
                    <a:pt x="655" y="293"/>
                  </a:lnTo>
                  <a:lnTo>
                    <a:pt x="655" y="290"/>
                  </a:lnTo>
                  <a:lnTo>
                    <a:pt x="653" y="289"/>
                  </a:lnTo>
                  <a:lnTo>
                    <a:pt x="653" y="289"/>
                  </a:lnTo>
                  <a:lnTo>
                    <a:pt x="649" y="285"/>
                  </a:lnTo>
                  <a:lnTo>
                    <a:pt x="647" y="280"/>
                  </a:lnTo>
                  <a:lnTo>
                    <a:pt x="646" y="274"/>
                  </a:lnTo>
                  <a:lnTo>
                    <a:pt x="647" y="268"/>
                  </a:lnTo>
                  <a:lnTo>
                    <a:pt x="647" y="268"/>
                  </a:lnTo>
                  <a:lnTo>
                    <a:pt x="649" y="265"/>
                  </a:lnTo>
                  <a:lnTo>
                    <a:pt x="652" y="260"/>
                  </a:lnTo>
                  <a:lnTo>
                    <a:pt x="656" y="257"/>
                  </a:lnTo>
                  <a:lnTo>
                    <a:pt x="659" y="257"/>
                  </a:lnTo>
                  <a:lnTo>
                    <a:pt x="663" y="256"/>
                  </a:lnTo>
                  <a:lnTo>
                    <a:pt x="663" y="256"/>
                  </a:lnTo>
                  <a:lnTo>
                    <a:pt x="709" y="255"/>
                  </a:lnTo>
                  <a:lnTo>
                    <a:pt x="753" y="252"/>
                  </a:lnTo>
                  <a:lnTo>
                    <a:pt x="798" y="248"/>
                  </a:lnTo>
                  <a:lnTo>
                    <a:pt x="843" y="243"/>
                  </a:lnTo>
                  <a:lnTo>
                    <a:pt x="843" y="243"/>
                  </a:lnTo>
                  <a:lnTo>
                    <a:pt x="892" y="238"/>
                  </a:lnTo>
                  <a:lnTo>
                    <a:pt x="942" y="234"/>
                  </a:lnTo>
                  <a:lnTo>
                    <a:pt x="946" y="234"/>
                  </a:lnTo>
                  <a:lnTo>
                    <a:pt x="947" y="229"/>
                  </a:lnTo>
                  <a:lnTo>
                    <a:pt x="947" y="229"/>
                  </a:lnTo>
                  <a:lnTo>
                    <a:pt x="959" y="205"/>
                  </a:lnTo>
                  <a:lnTo>
                    <a:pt x="959" y="205"/>
                  </a:lnTo>
                  <a:lnTo>
                    <a:pt x="967" y="188"/>
                  </a:lnTo>
                  <a:lnTo>
                    <a:pt x="974" y="171"/>
                  </a:lnTo>
                  <a:lnTo>
                    <a:pt x="980" y="153"/>
                  </a:lnTo>
                  <a:lnTo>
                    <a:pt x="985" y="135"/>
                  </a:lnTo>
                  <a:lnTo>
                    <a:pt x="985" y="135"/>
                  </a:lnTo>
                  <a:lnTo>
                    <a:pt x="987" y="115"/>
                  </a:lnTo>
                  <a:lnTo>
                    <a:pt x="990" y="94"/>
                  </a:lnTo>
                  <a:lnTo>
                    <a:pt x="990" y="73"/>
                  </a:lnTo>
                  <a:lnTo>
                    <a:pt x="988" y="52"/>
                  </a:lnTo>
                  <a:lnTo>
                    <a:pt x="988" y="50"/>
                  </a:lnTo>
                  <a:lnTo>
                    <a:pt x="985" y="48"/>
                  </a:lnTo>
                  <a:lnTo>
                    <a:pt x="985" y="48"/>
                  </a:lnTo>
                  <a:lnTo>
                    <a:pt x="982" y="46"/>
                  </a:lnTo>
                  <a:lnTo>
                    <a:pt x="979" y="41"/>
                  </a:lnTo>
                  <a:lnTo>
                    <a:pt x="971" y="48"/>
                  </a:lnTo>
                  <a:lnTo>
                    <a:pt x="971" y="48"/>
                  </a:lnTo>
                  <a:lnTo>
                    <a:pt x="971" y="47"/>
                  </a:lnTo>
                  <a:lnTo>
                    <a:pt x="971" y="47"/>
                  </a:lnTo>
                  <a:lnTo>
                    <a:pt x="973" y="45"/>
                  </a:lnTo>
                  <a:lnTo>
                    <a:pt x="974" y="45"/>
                  </a:lnTo>
                  <a:lnTo>
                    <a:pt x="974" y="45"/>
                  </a:lnTo>
                  <a:lnTo>
                    <a:pt x="974" y="45"/>
                  </a:lnTo>
                  <a:lnTo>
                    <a:pt x="974" y="45"/>
                  </a:lnTo>
                  <a:lnTo>
                    <a:pt x="967" y="43"/>
                  </a:lnTo>
                  <a:lnTo>
                    <a:pt x="967" y="43"/>
                  </a:lnTo>
                  <a:lnTo>
                    <a:pt x="962" y="41"/>
                  </a:lnTo>
                  <a:lnTo>
                    <a:pt x="957" y="41"/>
                  </a:lnTo>
                  <a:lnTo>
                    <a:pt x="957" y="41"/>
                  </a:lnTo>
                  <a:lnTo>
                    <a:pt x="925" y="37"/>
                  </a:lnTo>
                  <a:lnTo>
                    <a:pt x="921" y="37"/>
                  </a:lnTo>
                  <a:lnTo>
                    <a:pt x="921" y="37"/>
                  </a:lnTo>
                  <a:lnTo>
                    <a:pt x="884" y="36"/>
                  </a:lnTo>
                  <a:lnTo>
                    <a:pt x="884" y="36"/>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8" name="Freeform 398"/>
            <p:cNvSpPr/>
            <p:nvPr/>
          </p:nvSpPr>
          <p:spPr bwMode="auto">
            <a:xfrm>
              <a:off x="4587875" y="3630613"/>
              <a:ext cx="239713" cy="161925"/>
            </a:xfrm>
            <a:custGeom>
              <a:avLst/>
              <a:gdLst/>
              <a:ahLst/>
              <a:cxnLst>
                <a:cxn ang="0">
                  <a:pos x="19" y="306"/>
                </a:cxn>
                <a:cxn ang="0">
                  <a:pos x="9" y="303"/>
                </a:cxn>
                <a:cxn ang="0">
                  <a:pos x="4" y="299"/>
                </a:cxn>
                <a:cxn ang="0">
                  <a:pos x="1" y="292"/>
                </a:cxn>
                <a:cxn ang="0">
                  <a:pos x="0" y="288"/>
                </a:cxn>
                <a:cxn ang="0">
                  <a:pos x="1" y="227"/>
                </a:cxn>
                <a:cxn ang="0">
                  <a:pos x="4" y="165"/>
                </a:cxn>
                <a:cxn ang="0">
                  <a:pos x="8" y="89"/>
                </a:cxn>
                <a:cxn ang="0">
                  <a:pos x="8" y="63"/>
                </a:cxn>
                <a:cxn ang="0">
                  <a:pos x="11" y="34"/>
                </a:cxn>
                <a:cxn ang="0">
                  <a:pos x="19" y="18"/>
                </a:cxn>
                <a:cxn ang="0">
                  <a:pos x="25" y="11"/>
                </a:cxn>
                <a:cxn ang="0">
                  <a:pos x="34" y="6"/>
                </a:cxn>
                <a:cxn ang="0">
                  <a:pos x="51" y="1"/>
                </a:cxn>
                <a:cxn ang="0">
                  <a:pos x="64" y="0"/>
                </a:cxn>
                <a:cxn ang="0">
                  <a:pos x="70" y="0"/>
                </a:cxn>
                <a:cxn ang="0">
                  <a:pos x="153" y="7"/>
                </a:cxn>
                <a:cxn ang="0">
                  <a:pos x="234" y="18"/>
                </a:cxn>
                <a:cxn ang="0">
                  <a:pos x="284" y="26"/>
                </a:cxn>
                <a:cxn ang="0">
                  <a:pos x="385" y="37"/>
                </a:cxn>
                <a:cxn ang="0">
                  <a:pos x="436" y="38"/>
                </a:cxn>
                <a:cxn ang="0">
                  <a:pos x="440" y="39"/>
                </a:cxn>
                <a:cxn ang="0">
                  <a:pos x="446" y="41"/>
                </a:cxn>
                <a:cxn ang="0">
                  <a:pos x="450" y="46"/>
                </a:cxn>
                <a:cxn ang="0">
                  <a:pos x="452" y="57"/>
                </a:cxn>
                <a:cxn ang="0">
                  <a:pos x="451" y="63"/>
                </a:cxn>
                <a:cxn ang="0">
                  <a:pos x="448" y="69"/>
                </a:cxn>
                <a:cxn ang="0">
                  <a:pos x="443" y="73"/>
                </a:cxn>
                <a:cxn ang="0">
                  <a:pos x="436" y="74"/>
                </a:cxn>
                <a:cxn ang="0">
                  <a:pos x="410" y="73"/>
                </a:cxn>
                <a:cxn ang="0">
                  <a:pos x="335" y="67"/>
                </a:cxn>
                <a:cxn ang="0">
                  <a:pos x="293" y="64"/>
                </a:cxn>
                <a:cxn ang="0">
                  <a:pos x="249" y="59"/>
                </a:cxn>
                <a:cxn ang="0">
                  <a:pos x="167" y="49"/>
                </a:cxn>
                <a:cxn ang="0">
                  <a:pos x="131" y="43"/>
                </a:cxn>
                <a:cxn ang="0">
                  <a:pos x="77" y="37"/>
                </a:cxn>
                <a:cxn ang="0">
                  <a:pos x="59" y="36"/>
                </a:cxn>
                <a:cxn ang="0">
                  <a:pos x="54" y="37"/>
                </a:cxn>
                <a:cxn ang="0">
                  <a:pos x="49" y="40"/>
                </a:cxn>
                <a:cxn ang="0">
                  <a:pos x="45" y="47"/>
                </a:cxn>
                <a:cxn ang="0">
                  <a:pos x="43" y="66"/>
                </a:cxn>
                <a:cxn ang="0">
                  <a:pos x="44" y="76"/>
                </a:cxn>
                <a:cxn ang="0">
                  <a:pos x="45" y="90"/>
                </a:cxn>
                <a:cxn ang="0">
                  <a:pos x="42" y="113"/>
                </a:cxn>
                <a:cxn ang="0">
                  <a:pos x="40" y="161"/>
                </a:cxn>
                <a:cxn ang="0">
                  <a:pos x="41" y="184"/>
                </a:cxn>
                <a:cxn ang="0">
                  <a:pos x="41" y="207"/>
                </a:cxn>
                <a:cxn ang="0">
                  <a:pos x="38" y="245"/>
                </a:cxn>
                <a:cxn ang="0">
                  <a:pos x="37" y="266"/>
                </a:cxn>
                <a:cxn ang="0">
                  <a:pos x="36" y="289"/>
                </a:cxn>
                <a:cxn ang="0">
                  <a:pos x="35" y="295"/>
                </a:cxn>
                <a:cxn ang="0">
                  <a:pos x="32" y="300"/>
                </a:cxn>
                <a:cxn ang="0">
                  <a:pos x="29" y="302"/>
                </a:cxn>
                <a:cxn ang="0">
                  <a:pos x="23" y="306"/>
                </a:cxn>
                <a:cxn ang="0">
                  <a:pos x="19" y="306"/>
                </a:cxn>
              </a:cxnLst>
              <a:rect l="0" t="0" r="r" b="b"/>
              <a:pathLst>
                <a:path w="452" h="306">
                  <a:moveTo>
                    <a:pt x="19" y="306"/>
                  </a:moveTo>
                  <a:lnTo>
                    <a:pt x="19" y="306"/>
                  </a:lnTo>
                  <a:lnTo>
                    <a:pt x="12" y="304"/>
                  </a:lnTo>
                  <a:lnTo>
                    <a:pt x="9" y="303"/>
                  </a:lnTo>
                  <a:lnTo>
                    <a:pt x="6" y="301"/>
                  </a:lnTo>
                  <a:lnTo>
                    <a:pt x="4" y="299"/>
                  </a:lnTo>
                  <a:lnTo>
                    <a:pt x="2" y="296"/>
                  </a:lnTo>
                  <a:lnTo>
                    <a:pt x="1" y="292"/>
                  </a:lnTo>
                  <a:lnTo>
                    <a:pt x="0" y="288"/>
                  </a:lnTo>
                  <a:lnTo>
                    <a:pt x="0" y="288"/>
                  </a:lnTo>
                  <a:lnTo>
                    <a:pt x="0" y="257"/>
                  </a:lnTo>
                  <a:lnTo>
                    <a:pt x="1" y="227"/>
                  </a:lnTo>
                  <a:lnTo>
                    <a:pt x="4" y="165"/>
                  </a:lnTo>
                  <a:lnTo>
                    <a:pt x="4" y="165"/>
                  </a:lnTo>
                  <a:lnTo>
                    <a:pt x="7" y="114"/>
                  </a:lnTo>
                  <a:lnTo>
                    <a:pt x="8" y="89"/>
                  </a:lnTo>
                  <a:lnTo>
                    <a:pt x="8" y="63"/>
                  </a:lnTo>
                  <a:lnTo>
                    <a:pt x="8" y="63"/>
                  </a:lnTo>
                  <a:lnTo>
                    <a:pt x="9" y="47"/>
                  </a:lnTo>
                  <a:lnTo>
                    <a:pt x="11" y="34"/>
                  </a:lnTo>
                  <a:lnTo>
                    <a:pt x="15" y="24"/>
                  </a:lnTo>
                  <a:lnTo>
                    <a:pt x="19" y="18"/>
                  </a:lnTo>
                  <a:lnTo>
                    <a:pt x="22" y="14"/>
                  </a:lnTo>
                  <a:lnTo>
                    <a:pt x="25" y="11"/>
                  </a:lnTo>
                  <a:lnTo>
                    <a:pt x="29" y="8"/>
                  </a:lnTo>
                  <a:lnTo>
                    <a:pt x="34" y="6"/>
                  </a:lnTo>
                  <a:lnTo>
                    <a:pt x="39" y="4"/>
                  </a:lnTo>
                  <a:lnTo>
                    <a:pt x="51" y="1"/>
                  </a:lnTo>
                  <a:lnTo>
                    <a:pt x="64" y="0"/>
                  </a:lnTo>
                  <a:lnTo>
                    <a:pt x="64" y="0"/>
                  </a:lnTo>
                  <a:lnTo>
                    <a:pt x="70" y="0"/>
                  </a:lnTo>
                  <a:lnTo>
                    <a:pt x="70" y="0"/>
                  </a:lnTo>
                  <a:lnTo>
                    <a:pt x="112" y="3"/>
                  </a:lnTo>
                  <a:lnTo>
                    <a:pt x="153" y="7"/>
                  </a:lnTo>
                  <a:lnTo>
                    <a:pt x="193" y="13"/>
                  </a:lnTo>
                  <a:lnTo>
                    <a:pt x="234" y="18"/>
                  </a:lnTo>
                  <a:lnTo>
                    <a:pt x="234" y="18"/>
                  </a:lnTo>
                  <a:lnTo>
                    <a:pt x="284" y="26"/>
                  </a:lnTo>
                  <a:lnTo>
                    <a:pt x="335" y="32"/>
                  </a:lnTo>
                  <a:lnTo>
                    <a:pt x="385" y="37"/>
                  </a:lnTo>
                  <a:lnTo>
                    <a:pt x="410" y="38"/>
                  </a:lnTo>
                  <a:lnTo>
                    <a:pt x="436" y="38"/>
                  </a:lnTo>
                  <a:lnTo>
                    <a:pt x="436" y="38"/>
                  </a:lnTo>
                  <a:lnTo>
                    <a:pt x="440" y="39"/>
                  </a:lnTo>
                  <a:lnTo>
                    <a:pt x="443" y="40"/>
                  </a:lnTo>
                  <a:lnTo>
                    <a:pt x="446" y="41"/>
                  </a:lnTo>
                  <a:lnTo>
                    <a:pt x="448" y="44"/>
                  </a:lnTo>
                  <a:lnTo>
                    <a:pt x="450" y="46"/>
                  </a:lnTo>
                  <a:lnTo>
                    <a:pt x="451" y="49"/>
                  </a:lnTo>
                  <a:lnTo>
                    <a:pt x="452" y="57"/>
                  </a:lnTo>
                  <a:lnTo>
                    <a:pt x="452" y="57"/>
                  </a:lnTo>
                  <a:lnTo>
                    <a:pt x="451" y="63"/>
                  </a:lnTo>
                  <a:lnTo>
                    <a:pt x="450" y="66"/>
                  </a:lnTo>
                  <a:lnTo>
                    <a:pt x="448" y="69"/>
                  </a:lnTo>
                  <a:lnTo>
                    <a:pt x="446" y="71"/>
                  </a:lnTo>
                  <a:lnTo>
                    <a:pt x="443" y="73"/>
                  </a:lnTo>
                  <a:lnTo>
                    <a:pt x="440" y="74"/>
                  </a:lnTo>
                  <a:lnTo>
                    <a:pt x="436" y="74"/>
                  </a:lnTo>
                  <a:lnTo>
                    <a:pt x="436" y="74"/>
                  </a:lnTo>
                  <a:lnTo>
                    <a:pt x="410" y="73"/>
                  </a:lnTo>
                  <a:lnTo>
                    <a:pt x="384" y="72"/>
                  </a:lnTo>
                  <a:lnTo>
                    <a:pt x="335" y="67"/>
                  </a:lnTo>
                  <a:lnTo>
                    <a:pt x="335" y="67"/>
                  </a:lnTo>
                  <a:lnTo>
                    <a:pt x="293" y="64"/>
                  </a:lnTo>
                  <a:lnTo>
                    <a:pt x="293" y="64"/>
                  </a:lnTo>
                  <a:lnTo>
                    <a:pt x="249" y="59"/>
                  </a:lnTo>
                  <a:lnTo>
                    <a:pt x="207" y="55"/>
                  </a:lnTo>
                  <a:lnTo>
                    <a:pt x="167" y="49"/>
                  </a:lnTo>
                  <a:lnTo>
                    <a:pt x="131" y="43"/>
                  </a:lnTo>
                  <a:lnTo>
                    <a:pt x="131" y="43"/>
                  </a:lnTo>
                  <a:lnTo>
                    <a:pt x="97" y="38"/>
                  </a:lnTo>
                  <a:lnTo>
                    <a:pt x="77" y="37"/>
                  </a:lnTo>
                  <a:lnTo>
                    <a:pt x="59" y="36"/>
                  </a:lnTo>
                  <a:lnTo>
                    <a:pt x="59" y="36"/>
                  </a:lnTo>
                  <a:lnTo>
                    <a:pt x="59" y="36"/>
                  </a:lnTo>
                  <a:lnTo>
                    <a:pt x="54" y="37"/>
                  </a:lnTo>
                  <a:lnTo>
                    <a:pt x="49" y="40"/>
                  </a:lnTo>
                  <a:lnTo>
                    <a:pt x="49" y="40"/>
                  </a:lnTo>
                  <a:lnTo>
                    <a:pt x="46" y="43"/>
                  </a:lnTo>
                  <a:lnTo>
                    <a:pt x="45" y="47"/>
                  </a:lnTo>
                  <a:lnTo>
                    <a:pt x="43" y="56"/>
                  </a:lnTo>
                  <a:lnTo>
                    <a:pt x="43" y="66"/>
                  </a:lnTo>
                  <a:lnTo>
                    <a:pt x="44" y="76"/>
                  </a:lnTo>
                  <a:lnTo>
                    <a:pt x="44" y="76"/>
                  </a:lnTo>
                  <a:lnTo>
                    <a:pt x="45" y="84"/>
                  </a:lnTo>
                  <a:lnTo>
                    <a:pt x="45" y="90"/>
                  </a:lnTo>
                  <a:lnTo>
                    <a:pt x="45" y="90"/>
                  </a:lnTo>
                  <a:lnTo>
                    <a:pt x="42" y="113"/>
                  </a:lnTo>
                  <a:lnTo>
                    <a:pt x="41" y="137"/>
                  </a:lnTo>
                  <a:lnTo>
                    <a:pt x="40" y="161"/>
                  </a:lnTo>
                  <a:lnTo>
                    <a:pt x="41" y="184"/>
                  </a:lnTo>
                  <a:lnTo>
                    <a:pt x="41" y="184"/>
                  </a:lnTo>
                  <a:lnTo>
                    <a:pt x="41" y="207"/>
                  </a:lnTo>
                  <a:lnTo>
                    <a:pt x="41" y="207"/>
                  </a:lnTo>
                  <a:lnTo>
                    <a:pt x="40" y="226"/>
                  </a:lnTo>
                  <a:lnTo>
                    <a:pt x="38" y="245"/>
                  </a:lnTo>
                  <a:lnTo>
                    <a:pt x="38" y="245"/>
                  </a:lnTo>
                  <a:lnTo>
                    <a:pt x="37" y="266"/>
                  </a:lnTo>
                  <a:lnTo>
                    <a:pt x="36" y="289"/>
                  </a:lnTo>
                  <a:lnTo>
                    <a:pt x="36" y="289"/>
                  </a:lnTo>
                  <a:lnTo>
                    <a:pt x="36" y="292"/>
                  </a:lnTo>
                  <a:lnTo>
                    <a:pt x="35" y="295"/>
                  </a:lnTo>
                  <a:lnTo>
                    <a:pt x="34" y="298"/>
                  </a:lnTo>
                  <a:lnTo>
                    <a:pt x="32" y="300"/>
                  </a:lnTo>
                  <a:lnTo>
                    <a:pt x="32" y="300"/>
                  </a:lnTo>
                  <a:lnTo>
                    <a:pt x="29" y="302"/>
                  </a:lnTo>
                  <a:lnTo>
                    <a:pt x="26" y="304"/>
                  </a:lnTo>
                  <a:lnTo>
                    <a:pt x="23" y="306"/>
                  </a:lnTo>
                  <a:lnTo>
                    <a:pt x="19" y="306"/>
                  </a:lnTo>
                  <a:lnTo>
                    <a:pt x="19" y="306"/>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9" name="Freeform 399"/>
            <p:cNvSpPr/>
            <p:nvPr/>
          </p:nvSpPr>
          <p:spPr bwMode="auto">
            <a:xfrm>
              <a:off x="4329113" y="3263900"/>
              <a:ext cx="242888" cy="22225"/>
            </a:xfrm>
            <a:custGeom>
              <a:avLst/>
              <a:gdLst/>
              <a:ahLst/>
              <a:cxnLst>
                <a:cxn ang="0">
                  <a:pos x="189" y="42"/>
                </a:cxn>
                <a:cxn ang="0">
                  <a:pos x="174" y="42"/>
                </a:cxn>
                <a:cxn ang="0">
                  <a:pos x="116" y="40"/>
                </a:cxn>
                <a:cxn ang="0">
                  <a:pos x="43" y="38"/>
                </a:cxn>
                <a:cxn ang="0">
                  <a:pos x="18" y="36"/>
                </a:cxn>
                <a:cxn ang="0">
                  <a:pos x="11" y="34"/>
                </a:cxn>
                <a:cxn ang="0">
                  <a:pos x="5" y="29"/>
                </a:cxn>
                <a:cxn ang="0">
                  <a:pos x="1" y="22"/>
                </a:cxn>
                <a:cxn ang="0">
                  <a:pos x="0" y="15"/>
                </a:cxn>
                <a:cxn ang="0">
                  <a:pos x="5" y="5"/>
                </a:cxn>
                <a:cxn ang="0">
                  <a:pos x="9" y="1"/>
                </a:cxn>
                <a:cxn ang="0">
                  <a:pos x="16" y="0"/>
                </a:cxn>
                <a:cxn ang="0">
                  <a:pos x="17" y="0"/>
                </a:cxn>
                <a:cxn ang="0">
                  <a:pos x="61" y="3"/>
                </a:cxn>
                <a:cxn ang="0">
                  <a:pos x="106" y="4"/>
                </a:cxn>
                <a:cxn ang="0">
                  <a:pos x="189" y="7"/>
                </a:cxn>
                <a:cxn ang="0">
                  <a:pos x="218" y="8"/>
                </a:cxn>
                <a:cxn ang="0">
                  <a:pos x="257" y="7"/>
                </a:cxn>
                <a:cxn ang="0">
                  <a:pos x="300" y="6"/>
                </a:cxn>
                <a:cxn ang="0">
                  <a:pos x="393" y="4"/>
                </a:cxn>
                <a:cxn ang="0">
                  <a:pos x="424" y="4"/>
                </a:cxn>
                <a:cxn ang="0">
                  <a:pos x="447" y="6"/>
                </a:cxn>
                <a:cxn ang="0">
                  <a:pos x="454" y="9"/>
                </a:cxn>
                <a:cxn ang="0">
                  <a:pos x="458" y="13"/>
                </a:cxn>
                <a:cxn ang="0">
                  <a:pos x="459" y="22"/>
                </a:cxn>
                <a:cxn ang="0">
                  <a:pos x="457" y="29"/>
                </a:cxn>
                <a:cxn ang="0">
                  <a:pos x="453" y="35"/>
                </a:cxn>
                <a:cxn ang="0">
                  <a:pos x="448" y="40"/>
                </a:cxn>
                <a:cxn ang="0">
                  <a:pos x="439" y="41"/>
                </a:cxn>
                <a:cxn ang="0">
                  <a:pos x="439" y="41"/>
                </a:cxn>
                <a:cxn ang="0">
                  <a:pos x="436" y="41"/>
                </a:cxn>
                <a:cxn ang="0">
                  <a:pos x="424" y="39"/>
                </a:cxn>
                <a:cxn ang="0">
                  <a:pos x="372" y="38"/>
                </a:cxn>
                <a:cxn ang="0">
                  <a:pos x="322" y="38"/>
                </a:cxn>
                <a:cxn ang="0">
                  <a:pos x="268" y="40"/>
                </a:cxn>
                <a:cxn ang="0">
                  <a:pos x="189" y="42"/>
                </a:cxn>
              </a:cxnLst>
              <a:rect l="0" t="0" r="r" b="b"/>
              <a:pathLst>
                <a:path w="459" h="42">
                  <a:moveTo>
                    <a:pt x="189" y="42"/>
                  </a:moveTo>
                  <a:lnTo>
                    <a:pt x="189" y="42"/>
                  </a:lnTo>
                  <a:lnTo>
                    <a:pt x="174" y="42"/>
                  </a:lnTo>
                  <a:lnTo>
                    <a:pt x="174" y="42"/>
                  </a:lnTo>
                  <a:lnTo>
                    <a:pt x="116" y="40"/>
                  </a:lnTo>
                  <a:lnTo>
                    <a:pt x="116" y="40"/>
                  </a:lnTo>
                  <a:lnTo>
                    <a:pt x="68" y="39"/>
                  </a:lnTo>
                  <a:lnTo>
                    <a:pt x="43" y="38"/>
                  </a:lnTo>
                  <a:lnTo>
                    <a:pt x="18" y="36"/>
                  </a:lnTo>
                  <a:lnTo>
                    <a:pt x="18" y="36"/>
                  </a:lnTo>
                  <a:lnTo>
                    <a:pt x="14" y="35"/>
                  </a:lnTo>
                  <a:lnTo>
                    <a:pt x="11" y="34"/>
                  </a:lnTo>
                  <a:lnTo>
                    <a:pt x="8" y="32"/>
                  </a:lnTo>
                  <a:lnTo>
                    <a:pt x="5" y="29"/>
                  </a:lnTo>
                  <a:lnTo>
                    <a:pt x="2" y="26"/>
                  </a:lnTo>
                  <a:lnTo>
                    <a:pt x="1" y="22"/>
                  </a:lnTo>
                  <a:lnTo>
                    <a:pt x="0" y="15"/>
                  </a:lnTo>
                  <a:lnTo>
                    <a:pt x="0" y="15"/>
                  </a:lnTo>
                  <a:lnTo>
                    <a:pt x="1" y="10"/>
                  </a:lnTo>
                  <a:lnTo>
                    <a:pt x="5" y="5"/>
                  </a:lnTo>
                  <a:lnTo>
                    <a:pt x="7" y="3"/>
                  </a:lnTo>
                  <a:lnTo>
                    <a:pt x="9" y="1"/>
                  </a:lnTo>
                  <a:lnTo>
                    <a:pt x="12" y="1"/>
                  </a:lnTo>
                  <a:lnTo>
                    <a:pt x="16" y="0"/>
                  </a:lnTo>
                  <a:lnTo>
                    <a:pt x="16" y="0"/>
                  </a:lnTo>
                  <a:lnTo>
                    <a:pt x="17" y="0"/>
                  </a:lnTo>
                  <a:lnTo>
                    <a:pt x="17" y="0"/>
                  </a:lnTo>
                  <a:lnTo>
                    <a:pt x="61" y="3"/>
                  </a:lnTo>
                  <a:lnTo>
                    <a:pt x="106" y="4"/>
                  </a:lnTo>
                  <a:lnTo>
                    <a:pt x="106" y="4"/>
                  </a:lnTo>
                  <a:lnTo>
                    <a:pt x="147" y="5"/>
                  </a:lnTo>
                  <a:lnTo>
                    <a:pt x="189" y="7"/>
                  </a:lnTo>
                  <a:lnTo>
                    <a:pt x="189" y="7"/>
                  </a:lnTo>
                  <a:lnTo>
                    <a:pt x="218" y="8"/>
                  </a:lnTo>
                  <a:lnTo>
                    <a:pt x="218" y="8"/>
                  </a:lnTo>
                  <a:lnTo>
                    <a:pt x="257" y="7"/>
                  </a:lnTo>
                  <a:lnTo>
                    <a:pt x="300" y="6"/>
                  </a:lnTo>
                  <a:lnTo>
                    <a:pt x="300" y="6"/>
                  </a:lnTo>
                  <a:lnTo>
                    <a:pt x="347" y="4"/>
                  </a:lnTo>
                  <a:lnTo>
                    <a:pt x="393" y="4"/>
                  </a:lnTo>
                  <a:lnTo>
                    <a:pt x="393" y="4"/>
                  </a:lnTo>
                  <a:lnTo>
                    <a:pt x="424" y="4"/>
                  </a:lnTo>
                  <a:lnTo>
                    <a:pt x="447" y="6"/>
                  </a:lnTo>
                  <a:lnTo>
                    <a:pt x="447" y="6"/>
                  </a:lnTo>
                  <a:lnTo>
                    <a:pt x="451" y="7"/>
                  </a:lnTo>
                  <a:lnTo>
                    <a:pt x="454" y="9"/>
                  </a:lnTo>
                  <a:lnTo>
                    <a:pt x="456" y="11"/>
                  </a:lnTo>
                  <a:lnTo>
                    <a:pt x="458" y="13"/>
                  </a:lnTo>
                  <a:lnTo>
                    <a:pt x="459" y="18"/>
                  </a:lnTo>
                  <a:lnTo>
                    <a:pt x="459" y="22"/>
                  </a:lnTo>
                  <a:lnTo>
                    <a:pt x="459" y="22"/>
                  </a:lnTo>
                  <a:lnTo>
                    <a:pt x="457" y="29"/>
                  </a:lnTo>
                  <a:lnTo>
                    <a:pt x="456" y="32"/>
                  </a:lnTo>
                  <a:lnTo>
                    <a:pt x="453" y="35"/>
                  </a:lnTo>
                  <a:lnTo>
                    <a:pt x="451" y="38"/>
                  </a:lnTo>
                  <a:lnTo>
                    <a:pt x="448" y="40"/>
                  </a:lnTo>
                  <a:lnTo>
                    <a:pt x="444" y="41"/>
                  </a:lnTo>
                  <a:lnTo>
                    <a:pt x="439" y="41"/>
                  </a:lnTo>
                  <a:lnTo>
                    <a:pt x="439" y="41"/>
                  </a:lnTo>
                  <a:lnTo>
                    <a:pt x="439" y="41"/>
                  </a:lnTo>
                  <a:lnTo>
                    <a:pt x="439" y="41"/>
                  </a:lnTo>
                  <a:lnTo>
                    <a:pt x="436" y="41"/>
                  </a:lnTo>
                  <a:lnTo>
                    <a:pt x="436" y="41"/>
                  </a:lnTo>
                  <a:lnTo>
                    <a:pt x="424" y="39"/>
                  </a:lnTo>
                  <a:lnTo>
                    <a:pt x="410" y="38"/>
                  </a:lnTo>
                  <a:lnTo>
                    <a:pt x="372" y="38"/>
                  </a:lnTo>
                  <a:lnTo>
                    <a:pt x="372" y="38"/>
                  </a:lnTo>
                  <a:lnTo>
                    <a:pt x="322" y="38"/>
                  </a:lnTo>
                  <a:lnTo>
                    <a:pt x="268" y="40"/>
                  </a:lnTo>
                  <a:lnTo>
                    <a:pt x="268" y="40"/>
                  </a:lnTo>
                  <a:lnTo>
                    <a:pt x="226" y="41"/>
                  </a:lnTo>
                  <a:lnTo>
                    <a:pt x="189" y="42"/>
                  </a:lnTo>
                  <a:lnTo>
                    <a:pt x="189" y="42"/>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60" name="Freeform 400"/>
            <p:cNvSpPr/>
            <p:nvPr/>
          </p:nvSpPr>
          <p:spPr bwMode="auto">
            <a:xfrm>
              <a:off x="4335463" y="3346450"/>
              <a:ext cx="173038" cy="19050"/>
            </a:xfrm>
            <a:custGeom>
              <a:avLst/>
              <a:gdLst/>
              <a:ahLst/>
              <a:cxnLst>
                <a:cxn ang="0">
                  <a:pos x="17" y="36"/>
                </a:cxn>
                <a:cxn ang="0">
                  <a:pos x="17" y="36"/>
                </a:cxn>
                <a:cxn ang="0">
                  <a:pos x="13" y="35"/>
                </a:cxn>
                <a:cxn ang="0">
                  <a:pos x="10" y="34"/>
                </a:cxn>
                <a:cxn ang="0">
                  <a:pos x="7" y="32"/>
                </a:cxn>
                <a:cxn ang="0">
                  <a:pos x="4" y="30"/>
                </a:cxn>
                <a:cxn ang="0">
                  <a:pos x="3" y="28"/>
                </a:cxn>
                <a:cxn ang="0">
                  <a:pos x="1" y="25"/>
                </a:cxn>
                <a:cxn ang="0">
                  <a:pos x="0" y="17"/>
                </a:cxn>
                <a:cxn ang="0">
                  <a:pos x="0" y="17"/>
                </a:cxn>
                <a:cxn ang="0">
                  <a:pos x="1" y="11"/>
                </a:cxn>
                <a:cxn ang="0">
                  <a:pos x="3" y="8"/>
                </a:cxn>
                <a:cxn ang="0">
                  <a:pos x="4" y="5"/>
                </a:cxn>
                <a:cxn ang="0">
                  <a:pos x="7" y="3"/>
                </a:cxn>
                <a:cxn ang="0">
                  <a:pos x="10" y="1"/>
                </a:cxn>
                <a:cxn ang="0">
                  <a:pos x="13" y="0"/>
                </a:cxn>
                <a:cxn ang="0">
                  <a:pos x="17" y="0"/>
                </a:cxn>
                <a:cxn ang="0">
                  <a:pos x="312" y="0"/>
                </a:cxn>
                <a:cxn ang="0">
                  <a:pos x="312" y="0"/>
                </a:cxn>
                <a:cxn ang="0">
                  <a:pos x="316" y="0"/>
                </a:cxn>
                <a:cxn ang="0">
                  <a:pos x="319" y="1"/>
                </a:cxn>
                <a:cxn ang="0">
                  <a:pos x="322" y="3"/>
                </a:cxn>
                <a:cxn ang="0">
                  <a:pos x="324" y="5"/>
                </a:cxn>
                <a:cxn ang="0">
                  <a:pos x="326" y="8"/>
                </a:cxn>
                <a:cxn ang="0">
                  <a:pos x="327" y="11"/>
                </a:cxn>
                <a:cxn ang="0">
                  <a:pos x="328" y="17"/>
                </a:cxn>
                <a:cxn ang="0">
                  <a:pos x="328" y="17"/>
                </a:cxn>
                <a:cxn ang="0">
                  <a:pos x="327" y="25"/>
                </a:cxn>
                <a:cxn ang="0">
                  <a:pos x="326" y="28"/>
                </a:cxn>
                <a:cxn ang="0">
                  <a:pos x="324" y="30"/>
                </a:cxn>
                <a:cxn ang="0">
                  <a:pos x="322" y="32"/>
                </a:cxn>
                <a:cxn ang="0">
                  <a:pos x="319" y="34"/>
                </a:cxn>
                <a:cxn ang="0">
                  <a:pos x="316" y="35"/>
                </a:cxn>
                <a:cxn ang="0">
                  <a:pos x="312" y="36"/>
                </a:cxn>
                <a:cxn ang="0">
                  <a:pos x="17" y="36"/>
                </a:cxn>
              </a:cxnLst>
              <a:rect l="0" t="0" r="r" b="b"/>
              <a:pathLst>
                <a:path w="328" h="36">
                  <a:moveTo>
                    <a:pt x="17" y="36"/>
                  </a:moveTo>
                  <a:lnTo>
                    <a:pt x="17" y="36"/>
                  </a:lnTo>
                  <a:lnTo>
                    <a:pt x="13" y="35"/>
                  </a:lnTo>
                  <a:lnTo>
                    <a:pt x="10" y="34"/>
                  </a:lnTo>
                  <a:lnTo>
                    <a:pt x="7" y="32"/>
                  </a:lnTo>
                  <a:lnTo>
                    <a:pt x="4" y="30"/>
                  </a:lnTo>
                  <a:lnTo>
                    <a:pt x="3" y="28"/>
                  </a:lnTo>
                  <a:lnTo>
                    <a:pt x="1" y="25"/>
                  </a:lnTo>
                  <a:lnTo>
                    <a:pt x="0" y="17"/>
                  </a:lnTo>
                  <a:lnTo>
                    <a:pt x="0" y="17"/>
                  </a:lnTo>
                  <a:lnTo>
                    <a:pt x="1" y="11"/>
                  </a:lnTo>
                  <a:lnTo>
                    <a:pt x="3" y="8"/>
                  </a:lnTo>
                  <a:lnTo>
                    <a:pt x="4" y="5"/>
                  </a:lnTo>
                  <a:lnTo>
                    <a:pt x="7" y="3"/>
                  </a:lnTo>
                  <a:lnTo>
                    <a:pt x="10" y="1"/>
                  </a:lnTo>
                  <a:lnTo>
                    <a:pt x="13" y="0"/>
                  </a:lnTo>
                  <a:lnTo>
                    <a:pt x="17" y="0"/>
                  </a:lnTo>
                  <a:lnTo>
                    <a:pt x="312" y="0"/>
                  </a:lnTo>
                  <a:lnTo>
                    <a:pt x="312" y="0"/>
                  </a:lnTo>
                  <a:lnTo>
                    <a:pt x="316" y="0"/>
                  </a:lnTo>
                  <a:lnTo>
                    <a:pt x="319" y="1"/>
                  </a:lnTo>
                  <a:lnTo>
                    <a:pt x="322" y="3"/>
                  </a:lnTo>
                  <a:lnTo>
                    <a:pt x="324" y="5"/>
                  </a:lnTo>
                  <a:lnTo>
                    <a:pt x="326" y="8"/>
                  </a:lnTo>
                  <a:lnTo>
                    <a:pt x="327" y="11"/>
                  </a:lnTo>
                  <a:lnTo>
                    <a:pt x="328" y="17"/>
                  </a:lnTo>
                  <a:lnTo>
                    <a:pt x="328" y="17"/>
                  </a:lnTo>
                  <a:lnTo>
                    <a:pt x="327" y="25"/>
                  </a:lnTo>
                  <a:lnTo>
                    <a:pt x="326" y="28"/>
                  </a:lnTo>
                  <a:lnTo>
                    <a:pt x="324" y="30"/>
                  </a:lnTo>
                  <a:lnTo>
                    <a:pt x="322" y="32"/>
                  </a:lnTo>
                  <a:lnTo>
                    <a:pt x="319" y="34"/>
                  </a:lnTo>
                  <a:lnTo>
                    <a:pt x="316" y="35"/>
                  </a:lnTo>
                  <a:lnTo>
                    <a:pt x="312" y="36"/>
                  </a:lnTo>
                  <a:lnTo>
                    <a:pt x="17" y="36"/>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61" name="Freeform 401"/>
            <p:cNvSpPr/>
            <p:nvPr/>
          </p:nvSpPr>
          <p:spPr bwMode="auto">
            <a:xfrm>
              <a:off x="4332288" y="3421063"/>
              <a:ext cx="63500" cy="23813"/>
            </a:xfrm>
            <a:custGeom>
              <a:avLst/>
              <a:gdLst/>
              <a:ahLst/>
              <a:cxnLst>
                <a:cxn ang="0">
                  <a:pos x="79" y="44"/>
                </a:cxn>
                <a:cxn ang="0">
                  <a:pos x="61" y="40"/>
                </a:cxn>
                <a:cxn ang="0">
                  <a:pos x="57" y="39"/>
                </a:cxn>
                <a:cxn ang="0">
                  <a:pos x="54" y="37"/>
                </a:cxn>
                <a:cxn ang="0">
                  <a:pos x="53" y="36"/>
                </a:cxn>
                <a:cxn ang="0">
                  <a:pos x="44" y="35"/>
                </a:cxn>
                <a:cxn ang="0">
                  <a:pos x="40" y="35"/>
                </a:cxn>
                <a:cxn ang="0">
                  <a:pos x="33" y="36"/>
                </a:cxn>
                <a:cxn ang="0">
                  <a:pos x="16" y="37"/>
                </a:cxn>
                <a:cxn ang="0">
                  <a:pos x="16" y="37"/>
                </a:cxn>
                <a:cxn ang="0">
                  <a:pos x="9" y="36"/>
                </a:cxn>
                <a:cxn ang="0">
                  <a:pos x="4" y="32"/>
                </a:cxn>
                <a:cxn ang="0">
                  <a:pos x="0" y="21"/>
                </a:cxn>
                <a:cxn ang="0">
                  <a:pos x="1" y="15"/>
                </a:cxn>
                <a:cxn ang="0">
                  <a:pos x="4" y="8"/>
                </a:cxn>
                <a:cxn ang="0">
                  <a:pos x="9" y="3"/>
                </a:cxn>
                <a:cxn ang="0">
                  <a:pos x="17" y="1"/>
                </a:cxn>
                <a:cxn ang="0">
                  <a:pos x="29" y="1"/>
                </a:cxn>
                <a:cxn ang="0">
                  <a:pos x="45" y="0"/>
                </a:cxn>
                <a:cxn ang="0">
                  <a:pos x="57" y="1"/>
                </a:cxn>
                <a:cxn ang="0">
                  <a:pos x="67" y="3"/>
                </a:cxn>
                <a:cxn ang="0">
                  <a:pos x="74" y="6"/>
                </a:cxn>
                <a:cxn ang="0">
                  <a:pos x="102" y="6"/>
                </a:cxn>
                <a:cxn ang="0">
                  <a:pos x="110" y="8"/>
                </a:cxn>
                <a:cxn ang="0">
                  <a:pos x="115" y="13"/>
                </a:cxn>
                <a:cxn ang="0">
                  <a:pos x="118" y="18"/>
                </a:cxn>
                <a:cxn ang="0">
                  <a:pos x="119" y="25"/>
                </a:cxn>
                <a:cxn ang="0">
                  <a:pos x="117" y="34"/>
                </a:cxn>
                <a:cxn ang="0">
                  <a:pos x="112" y="39"/>
                </a:cxn>
                <a:cxn ang="0">
                  <a:pos x="106" y="43"/>
                </a:cxn>
                <a:cxn ang="0">
                  <a:pos x="102" y="43"/>
                </a:cxn>
                <a:cxn ang="0">
                  <a:pos x="90" y="43"/>
                </a:cxn>
                <a:cxn ang="0">
                  <a:pos x="79" y="44"/>
                </a:cxn>
              </a:cxnLst>
              <a:rect l="0" t="0" r="r" b="b"/>
              <a:pathLst>
                <a:path w="119" h="44">
                  <a:moveTo>
                    <a:pt x="79" y="44"/>
                  </a:moveTo>
                  <a:lnTo>
                    <a:pt x="79" y="44"/>
                  </a:lnTo>
                  <a:lnTo>
                    <a:pt x="69" y="43"/>
                  </a:lnTo>
                  <a:lnTo>
                    <a:pt x="61" y="40"/>
                  </a:lnTo>
                  <a:lnTo>
                    <a:pt x="61" y="40"/>
                  </a:lnTo>
                  <a:lnTo>
                    <a:pt x="57" y="39"/>
                  </a:lnTo>
                  <a:lnTo>
                    <a:pt x="54" y="37"/>
                  </a:lnTo>
                  <a:lnTo>
                    <a:pt x="54" y="37"/>
                  </a:lnTo>
                  <a:lnTo>
                    <a:pt x="53" y="36"/>
                  </a:lnTo>
                  <a:lnTo>
                    <a:pt x="53" y="36"/>
                  </a:lnTo>
                  <a:lnTo>
                    <a:pt x="44" y="35"/>
                  </a:lnTo>
                  <a:lnTo>
                    <a:pt x="44" y="35"/>
                  </a:lnTo>
                  <a:lnTo>
                    <a:pt x="40" y="35"/>
                  </a:lnTo>
                  <a:lnTo>
                    <a:pt x="40" y="35"/>
                  </a:lnTo>
                  <a:lnTo>
                    <a:pt x="33" y="36"/>
                  </a:lnTo>
                  <a:lnTo>
                    <a:pt x="33" y="36"/>
                  </a:lnTo>
                  <a:lnTo>
                    <a:pt x="16" y="37"/>
                  </a:lnTo>
                  <a:lnTo>
                    <a:pt x="16" y="37"/>
                  </a:lnTo>
                  <a:lnTo>
                    <a:pt x="16" y="37"/>
                  </a:lnTo>
                  <a:lnTo>
                    <a:pt x="16" y="37"/>
                  </a:lnTo>
                  <a:lnTo>
                    <a:pt x="12" y="37"/>
                  </a:lnTo>
                  <a:lnTo>
                    <a:pt x="9" y="36"/>
                  </a:lnTo>
                  <a:lnTo>
                    <a:pt x="6" y="34"/>
                  </a:lnTo>
                  <a:lnTo>
                    <a:pt x="4" y="32"/>
                  </a:lnTo>
                  <a:lnTo>
                    <a:pt x="1" y="27"/>
                  </a:lnTo>
                  <a:lnTo>
                    <a:pt x="0" y="21"/>
                  </a:lnTo>
                  <a:lnTo>
                    <a:pt x="0" y="21"/>
                  </a:lnTo>
                  <a:lnTo>
                    <a:pt x="1" y="15"/>
                  </a:lnTo>
                  <a:lnTo>
                    <a:pt x="2" y="12"/>
                  </a:lnTo>
                  <a:lnTo>
                    <a:pt x="4" y="8"/>
                  </a:lnTo>
                  <a:lnTo>
                    <a:pt x="6" y="5"/>
                  </a:lnTo>
                  <a:lnTo>
                    <a:pt x="9" y="3"/>
                  </a:lnTo>
                  <a:lnTo>
                    <a:pt x="13" y="2"/>
                  </a:lnTo>
                  <a:lnTo>
                    <a:pt x="17" y="1"/>
                  </a:lnTo>
                  <a:lnTo>
                    <a:pt x="17" y="1"/>
                  </a:lnTo>
                  <a:lnTo>
                    <a:pt x="29" y="1"/>
                  </a:lnTo>
                  <a:lnTo>
                    <a:pt x="29" y="1"/>
                  </a:lnTo>
                  <a:lnTo>
                    <a:pt x="45" y="0"/>
                  </a:lnTo>
                  <a:lnTo>
                    <a:pt x="45" y="0"/>
                  </a:lnTo>
                  <a:lnTo>
                    <a:pt x="57" y="1"/>
                  </a:lnTo>
                  <a:lnTo>
                    <a:pt x="67" y="3"/>
                  </a:lnTo>
                  <a:lnTo>
                    <a:pt x="67" y="3"/>
                  </a:lnTo>
                  <a:lnTo>
                    <a:pt x="72" y="5"/>
                  </a:lnTo>
                  <a:lnTo>
                    <a:pt x="74" y="6"/>
                  </a:lnTo>
                  <a:lnTo>
                    <a:pt x="102" y="6"/>
                  </a:lnTo>
                  <a:lnTo>
                    <a:pt x="102" y="6"/>
                  </a:lnTo>
                  <a:lnTo>
                    <a:pt x="106" y="6"/>
                  </a:lnTo>
                  <a:lnTo>
                    <a:pt x="110" y="8"/>
                  </a:lnTo>
                  <a:lnTo>
                    <a:pt x="112" y="9"/>
                  </a:lnTo>
                  <a:lnTo>
                    <a:pt x="115" y="13"/>
                  </a:lnTo>
                  <a:lnTo>
                    <a:pt x="117" y="15"/>
                  </a:lnTo>
                  <a:lnTo>
                    <a:pt x="118" y="18"/>
                  </a:lnTo>
                  <a:lnTo>
                    <a:pt x="119" y="25"/>
                  </a:lnTo>
                  <a:lnTo>
                    <a:pt x="119" y="25"/>
                  </a:lnTo>
                  <a:lnTo>
                    <a:pt x="118" y="31"/>
                  </a:lnTo>
                  <a:lnTo>
                    <a:pt x="117" y="34"/>
                  </a:lnTo>
                  <a:lnTo>
                    <a:pt x="115" y="36"/>
                  </a:lnTo>
                  <a:lnTo>
                    <a:pt x="112" y="39"/>
                  </a:lnTo>
                  <a:lnTo>
                    <a:pt x="110" y="40"/>
                  </a:lnTo>
                  <a:lnTo>
                    <a:pt x="106" y="43"/>
                  </a:lnTo>
                  <a:lnTo>
                    <a:pt x="102" y="43"/>
                  </a:lnTo>
                  <a:lnTo>
                    <a:pt x="102" y="43"/>
                  </a:lnTo>
                  <a:lnTo>
                    <a:pt x="90" y="43"/>
                  </a:lnTo>
                  <a:lnTo>
                    <a:pt x="90" y="43"/>
                  </a:lnTo>
                  <a:lnTo>
                    <a:pt x="79" y="44"/>
                  </a:lnTo>
                  <a:lnTo>
                    <a:pt x="79" y="4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62" name="Freeform 402"/>
            <p:cNvSpPr/>
            <p:nvPr/>
          </p:nvSpPr>
          <p:spPr bwMode="auto">
            <a:xfrm>
              <a:off x="4427538" y="3421063"/>
              <a:ext cx="68263" cy="22225"/>
            </a:xfrm>
            <a:custGeom>
              <a:avLst/>
              <a:gdLst/>
              <a:ahLst/>
              <a:cxnLst>
                <a:cxn ang="0">
                  <a:pos x="18" y="42"/>
                </a:cxn>
                <a:cxn ang="0">
                  <a:pos x="18" y="42"/>
                </a:cxn>
                <a:cxn ang="0">
                  <a:pos x="14" y="42"/>
                </a:cxn>
                <a:cxn ang="0">
                  <a:pos x="10" y="39"/>
                </a:cxn>
                <a:cxn ang="0">
                  <a:pos x="7" y="38"/>
                </a:cxn>
                <a:cxn ang="0">
                  <a:pos x="4" y="36"/>
                </a:cxn>
                <a:cxn ang="0">
                  <a:pos x="2" y="33"/>
                </a:cxn>
                <a:cxn ang="0">
                  <a:pos x="1" y="30"/>
                </a:cxn>
                <a:cxn ang="0">
                  <a:pos x="0" y="24"/>
                </a:cxn>
                <a:cxn ang="0">
                  <a:pos x="0" y="24"/>
                </a:cxn>
                <a:cxn ang="0">
                  <a:pos x="1" y="17"/>
                </a:cxn>
                <a:cxn ang="0">
                  <a:pos x="2" y="14"/>
                </a:cxn>
                <a:cxn ang="0">
                  <a:pos x="4" y="12"/>
                </a:cxn>
                <a:cxn ang="0">
                  <a:pos x="8" y="8"/>
                </a:cxn>
                <a:cxn ang="0">
                  <a:pos x="10" y="7"/>
                </a:cxn>
                <a:cxn ang="0">
                  <a:pos x="14" y="5"/>
                </a:cxn>
                <a:cxn ang="0">
                  <a:pos x="18" y="5"/>
                </a:cxn>
                <a:cxn ang="0">
                  <a:pos x="18" y="5"/>
                </a:cxn>
                <a:cxn ang="0">
                  <a:pos x="42" y="4"/>
                </a:cxn>
                <a:cxn ang="0">
                  <a:pos x="65" y="3"/>
                </a:cxn>
                <a:cxn ang="0">
                  <a:pos x="65" y="3"/>
                </a:cxn>
                <a:cxn ang="0">
                  <a:pos x="89" y="1"/>
                </a:cxn>
                <a:cxn ang="0">
                  <a:pos x="113" y="0"/>
                </a:cxn>
                <a:cxn ang="0">
                  <a:pos x="113" y="0"/>
                </a:cxn>
                <a:cxn ang="0">
                  <a:pos x="117" y="1"/>
                </a:cxn>
                <a:cxn ang="0">
                  <a:pos x="120" y="2"/>
                </a:cxn>
                <a:cxn ang="0">
                  <a:pos x="123" y="4"/>
                </a:cxn>
                <a:cxn ang="0">
                  <a:pos x="125" y="6"/>
                </a:cxn>
                <a:cxn ang="0">
                  <a:pos x="127" y="8"/>
                </a:cxn>
                <a:cxn ang="0">
                  <a:pos x="128" y="12"/>
                </a:cxn>
                <a:cxn ang="0">
                  <a:pos x="129" y="19"/>
                </a:cxn>
                <a:cxn ang="0">
                  <a:pos x="129" y="19"/>
                </a:cxn>
                <a:cxn ang="0">
                  <a:pos x="128" y="25"/>
                </a:cxn>
                <a:cxn ang="0">
                  <a:pos x="127" y="28"/>
                </a:cxn>
                <a:cxn ang="0">
                  <a:pos x="125" y="31"/>
                </a:cxn>
                <a:cxn ang="0">
                  <a:pos x="123" y="33"/>
                </a:cxn>
                <a:cxn ang="0">
                  <a:pos x="120" y="35"/>
                </a:cxn>
                <a:cxn ang="0">
                  <a:pos x="117" y="36"/>
                </a:cxn>
                <a:cxn ang="0">
                  <a:pos x="113" y="36"/>
                </a:cxn>
                <a:cxn ang="0">
                  <a:pos x="113" y="36"/>
                </a:cxn>
                <a:cxn ang="0">
                  <a:pos x="88" y="37"/>
                </a:cxn>
                <a:cxn ang="0">
                  <a:pos x="64" y="39"/>
                </a:cxn>
                <a:cxn ang="0">
                  <a:pos x="64" y="39"/>
                </a:cxn>
                <a:cxn ang="0">
                  <a:pos x="42" y="41"/>
                </a:cxn>
                <a:cxn ang="0">
                  <a:pos x="18" y="42"/>
                </a:cxn>
                <a:cxn ang="0">
                  <a:pos x="18" y="42"/>
                </a:cxn>
              </a:cxnLst>
              <a:rect l="0" t="0" r="r" b="b"/>
              <a:pathLst>
                <a:path w="129" h="42">
                  <a:moveTo>
                    <a:pt x="18" y="42"/>
                  </a:moveTo>
                  <a:lnTo>
                    <a:pt x="18" y="42"/>
                  </a:lnTo>
                  <a:lnTo>
                    <a:pt x="14" y="42"/>
                  </a:lnTo>
                  <a:lnTo>
                    <a:pt x="10" y="39"/>
                  </a:lnTo>
                  <a:lnTo>
                    <a:pt x="7" y="38"/>
                  </a:lnTo>
                  <a:lnTo>
                    <a:pt x="4" y="36"/>
                  </a:lnTo>
                  <a:lnTo>
                    <a:pt x="2" y="33"/>
                  </a:lnTo>
                  <a:lnTo>
                    <a:pt x="1" y="30"/>
                  </a:lnTo>
                  <a:lnTo>
                    <a:pt x="0" y="24"/>
                  </a:lnTo>
                  <a:lnTo>
                    <a:pt x="0" y="24"/>
                  </a:lnTo>
                  <a:lnTo>
                    <a:pt x="1" y="17"/>
                  </a:lnTo>
                  <a:lnTo>
                    <a:pt x="2" y="14"/>
                  </a:lnTo>
                  <a:lnTo>
                    <a:pt x="4" y="12"/>
                  </a:lnTo>
                  <a:lnTo>
                    <a:pt x="8" y="8"/>
                  </a:lnTo>
                  <a:lnTo>
                    <a:pt x="10" y="7"/>
                  </a:lnTo>
                  <a:lnTo>
                    <a:pt x="14" y="5"/>
                  </a:lnTo>
                  <a:lnTo>
                    <a:pt x="18" y="5"/>
                  </a:lnTo>
                  <a:lnTo>
                    <a:pt x="18" y="5"/>
                  </a:lnTo>
                  <a:lnTo>
                    <a:pt x="42" y="4"/>
                  </a:lnTo>
                  <a:lnTo>
                    <a:pt x="65" y="3"/>
                  </a:lnTo>
                  <a:lnTo>
                    <a:pt x="65" y="3"/>
                  </a:lnTo>
                  <a:lnTo>
                    <a:pt x="89" y="1"/>
                  </a:lnTo>
                  <a:lnTo>
                    <a:pt x="113" y="0"/>
                  </a:lnTo>
                  <a:lnTo>
                    <a:pt x="113" y="0"/>
                  </a:lnTo>
                  <a:lnTo>
                    <a:pt x="117" y="1"/>
                  </a:lnTo>
                  <a:lnTo>
                    <a:pt x="120" y="2"/>
                  </a:lnTo>
                  <a:lnTo>
                    <a:pt x="123" y="4"/>
                  </a:lnTo>
                  <a:lnTo>
                    <a:pt x="125" y="6"/>
                  </a:lnTo>
                  <a:lnTo>
                    <a:pt x="127" y="8"/>
                  </a:lnTo>
                  <a:lnTo>
                    <a:pt x="128" y="12"/>
                  </a:lnTo>
                  <a:lnTo>
                    <a:pt x="129" y="19"/>
                  </a:lnTo>
                  <a:lnTo>
                    <a:pt x="129" y="19"/>
                  </a:lnTo>
                  <a:lnTo>
                    <a:pt x="128" y="25"/>
                  </a:lnTo>
                  <a:lnTo>
                    <a:pt x="127" y="28"/>
                  </a:lnTo>
                  <a:lnTo>
                    <a:pt x="125" y="31"/>
                  </a:lnTo>
                  <a:lnTo>
                    <a:pt x="123" y="33"/>
                  </a:lnTo>
                  <a:lnTo>
                    <a:pt x="120" y="35"/>
                  </a:lnTo>
                  <a:lnTo>
                    <a:pt x="117" y="36"/>
                  </a:lnTo>
                  <a:lnTo>
                    <a:pt x="113" y="36"/>
                  </a:lnTo>
                  <a:lnTo>
                    <a:pt x="113" y="36"/>
                  </a:lnTo>
                  <a:lnTo>
                    <a:pt x="88" y="37"/>
                  </a:lnTo>
                  <a:lnTo>
                    <a:pt x="64" y="39"/>
                  </a:lnTo>
                  <a:lnTo>
                    <a:pt x="64" y="39"/>
                  </a:lnTo>
                  <a:lnTo>
                    <a:pt x="42" y="41"/>
                  </a:lnTo>
                  <a:lnTo>
                    <a:pt x="18" y="42"/>
                  </a:lnTo>
                  <a:lnTo>
                    <a:pt x="18" y="42"/>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63" name="Freeform 403"/>
            <p:cNvSpPr/>
            <p:nvPr/>
          </p:nvSpPr>
          <p:spPr bwMode="auto">
            <a:xfrm>
              <a:off x="4335463" y="3495675"/>
              <a:ext cx="128588" cy="20638"/>
            </a:xfrm>
            <a:custGeom>
              <a:avLst/>
              <a:gdLst/>
              <a:ahLst/>
              <a:cxnLst>
                <a:cxn ang="0">
                  <a:pos x="226" y="40"/>
                </a:cxn>
                <a:cxn ang="0">
                  <a:pos x="226" y="40"/>
                </a:cxn>
                <a:cxn ang="0">
                  <a:pos x="173" y="39"/>
                </a:cxn>
                <a:cxn ang="0">
                  <a:pos x="122" y="38"/>
                </a:cxn>
                <a:cxn ang="0">
                  <a:pos x="122" y="38"/>
                </a:cxn>
                <a:cxn ang="0">
                  <a:pos x="70" y="36"/>
                </a:cxn>
                <a:cxn ang="0">
                  <a:pos x="17" y="35"/>
                </a:cxn>
                <a:cxn ang="0">
                  <a:pos x="17" y="35"/>
                </a:cxn>
                <a:cxn ang="0">
                  <a:pos x="13" y="35"/>
                </a:cxn>
                <a:cxn ang="0">
                  <a:pos x="10" y="34"/>
                </a:cxn>
                <a:cxn ang="0">
                  <a:pos x="7" y="32"/>
                </a:cxn>
                <a:cxn ang="0">
                  <a:pos x="4" y="30"/>
                </a:cxn>
                <a:cxn ang="0">
                  <a:pos x="3" y="26"/>
                </a:cxn>
                <a:cxn ang="0">
                  <a:pos x="1" y="23"/>
                </a:cxn>
                <a:cxn ang="0">
                  <a:pos x="0" y="17"/>
                </a:cxn>
                <a:cxn ang="0">
                  <a:pos x="0" y="17"/>
                </a:cxn>
                <a:cxn ang="0">
                  <a:pos x="1" y="11"/>
                </a:cxn>
                <a:cxn ang="0">
                  <a:pos x="3" y="8"/>
                </a:cxn>
                <a:cxn ang="0">
                  <a:pos x="4" y="5"/>
                </a:cxn>
                <a:cxn ang="0">
                  <a:pos x="7" y="3"/>
                </a:cxn>
                <a:cxn ang="0">
                  <a:pos x="10" y="1"/>
                </a:cxn>
                <a:cxn ang="0">
                  <a:pos x="13" y="0"/>
                </a:cxn>
                <a:cxn ang="0">
                  <a:pos x="17" y="0"/>
                </a:cxn>
                <a:cxn ang="0">
                  <a:pos x="17" y="0"/>
                </a:cxn>
                <a:cxn ang="0">
                  <a:pos x="70" y="0"/>
                </a:cxn>
                <a:cxn ang="0">
                  <a:pos x="122" y="2"/>
                </a:cxn>
                <a:cxn ang="0">
                  <a:pos x="122" y="2"/>
                </a:cxn>
                <a:cxn ang="0">
                  <a:pos x="173" y="3"/>
                </a:cxn>
                <a:cxn ang="0">
                  <a:pos x="226" y="4"/>
                </a:cxn>
                <a:cxn ang="0">
                  <a:pos x="226" y="4"/>
                </a:cxn>
                <a:cxn ang="0">
                  <a:pos x="230" y="5"/>
                </a:cxn>
                <a:cxn ang="0">
                  <a:pos x="233" y="6"/>
                </a:cxn>
                <a:cxn ang="0">
                  <a:pos x="236" y="7"/>
                </a:cxn>
                <a:cxn ang="0">
                  <a:pos x="239" y="10"/>
                </a:cxn>
                <a:cxn ang="0">
                  <a:pos x="240" y="12"/>
                </a:cxn>
                <a:cxn ang="0">
                  <a:pos x="242" y="15"/>
                </a:cxn>
                <a:cxn ang="0">
                  <a:pos x="243" y="22"/>
                </a:cxn>
                <a:cxn ang="0">
                  <a:pos x="243" y="22"/>
                </a:cxn>
                <a:cxn ang="0">
                  <a:pos x="242" y="29"/>
                </a:cxn>
                <a:cxn ang="0">
                  <a:pos x="240" y="32"/>
                </a:cxn>
                <a:cxn ang="0">
                  <a:pos x="239" y="35"/>
                </a:cxn>
                <a:cxn ang="0">
                  <a:pos x="236" y="37"/>
                </a:cxn>
                <a:cxn ang="0">
                  <a:pos x="233" y="39"/>
                </a:cxn>
                <a:cxn ang="0">
                  <a:pos x="230" y="40"/>
                </a:cxn>
                <a:cxn ang="0">
                  <a:pos x="226" y="40"/>
                </a:cxn>
                <a:cxn ang="0">
                  <a:pos x="226" y="40"/>
                </a:cxn>
              </a:cxnLst>
              <a:rect l="0" t="0" r="r" b="b"/>
              <a:pathLst>
                <a:path w="243" h="40">
                  <a:moveTo>
                    <a:pt x="226" y="40"/>
                  </a:moveTo>
                  <a:lnTo>
                    <a:pt x="226" y="40"/>
                  </a:lnTo>
                  <a:lnTo>
                    <a:pt x="173" y="39"/>
                  </a:lnTo>
                  <a:lnTo>
                    <a:pt x="122" y="38"/>
                  </a:lnTo>
                  <a:lnTo>
                    <a:pt x="122" y="38"/>
                  </a:lnTo>
                  <a:lnTo>
                    <a:pt x="70" y="36"/>
                  </a:lnTo>
                  <a:lnTo>
                    <a:pt x="17" y="35"/>
                  </a:lnTo>
                  <a:lnTo>
                    <a:pt x="17" y="35"/>
                  </a:lnTo>
                  <a:lnTo>
                    <a:pt x="13" y="35"/>
                  </a:lnTo>
                  <a:lnTo>
                    <a:pt x="10" y="34"/>
                  </a:lnTo>
                  <a:lnTo>
                    <a:pt x="7" y="32"/>
                  </a:lnTo>
                  <a:lnTo>
                    <a:pt x="4" y="30"/>
                  </a:lnTo>
                  <a:lnTo>
                    <a:pt x="3" y="26"/>
                  </a:lnTo>
                  <a:lnTo>
                    <a:pt x="1" y="23"/>
                  </a:lnTo>
                  <a:lnTo>
                    <a:pt x="0" y="17"/>
                  </a:lnTo>
                  <a:lnTo>
                    <a:pt x="0" y="17"/>
                  </a:lnTo>
                  <a:lnTo>
                    <a:pt x="1" y="11"/>
                  </a:lnTo>
                  <a:lnTo>
                    <a:pt x="3" y="8"/>
                  </a:lnTo>
                  <a:lnTo>
                    <a:pt x="4" y="5"/>
                  </a:lnTo>
                  <a:lnTo>
                    <a:pt x="7" y="3"/>
                  </a:lnTo>
                  <a:lnTo>
                    <a:pt x="10" y="1"/>
                  </a:lnTo>
                  <a:lnTo>
                    <a:pt x="13" y="0"/>
                  </a:lnTo>
                  <a:lnTo>
                    <a:pt x="17" y="0"/>
                  </a:lnTo>
                  <a:lnTo>
                    <a:pt x="17" y="0"/>
                  </a:lnTo>
                  <a:lnTo>
                    <a:pt x="70" y="0"/>
                  </a:lnTo>
                  <a:lnTo>
                    <a:pt x="122" y="2"/>
                  </a:lnTo>
                  <a:lnTo>
                    <a:pt x="122" y="2"/>
                  </a:lnTo>
                  <a:lnTo>
                    <a:pt x="173" y="3"/>
                  </a:lnTo>
                  <a:lnTo>
                    <a:pt x="226" y="4"/>
                  </a:lnTo>
                  <a:lnTo>
                    <a:pt x="226" y="4"/>
                  </a:lnTo>
                  <a:lnTo>
                    <a:pt x="230" y="5"/>
                  </a:lnTo>
                  <a:lnTo>
                    <a:pt x="233" y="6"/>
                  </a:lnTo>
                  <a:lnTo>
                    <a:pt x="236" y="7"/>
                  </a:lnTo>
                  <a:lnTo>
                    <a:pt x="239" y="10"/>
                  </a:lnTo>
                  <a:lnTo>
                    <a:pt x="240" y="12"/>
                  </a:lnTo>
                  <a:lnTo>
                    <a:pt x="242" y="15"/>
                  </a:lnTo>
                  <a:lnTo>
                    <a:pt x="243" y="22"/>
                  </a:lnTo>
                  <a:lnTo>
                    <a:pt x="243" y="22"/>
                  </a:lnTo>
                  <a:lnTo>
                    <a:pt x="242" y="29"/>
                  </a:lnTo>
                  <a:lnTo>
                    <a:pt x="240" y="32"/>
                  </a:lnTo>
                  <a:lnTo>
                    <a:pt x="239" y="35"/>
                  </a:lnTo>
                  <a:lnTo>
                    <a:pt x="236" y="37"/>
                  </a:lnTo>
                  <a:lnTo>
                    <a:pt x="233" y="39"/>
                  </a:lnTo>
                  <a:lnTo>
                    <a:pt x="230" y="40"/>
                  </a:lnTo>
                  <a:lnTo>
                    <a:pt x="226" y="40"/>
                  </a:lnTo>
                  <a:lnTo>
                    <a:pt x="226" y="40"/>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64" name="Freeform 404"/>
            <p:cNvSpPr/>
            <p:nvPr/>
          </p:nvSpPr>
          <p:spPr bwMode="auto">
            <a:xfrm>
              <a:off x="4332288" y="3560763"/>
              <a:ext cx="77788" cy="19050"/>
            </a:xfrm>
            <a:custGeom>
              <a:avLst/>
              <a:gdLst/>
              <a:ahLst/>
              <a:cxnLst>
                <a:cxn ang="0">
                  <a:pos x="16" y="36"/>
                </a:cxn>
                <a:cxn ang="0">
                  <a:pos x="16" y="36"/>
                </a:cxn>
                <a:cxn ang="0">
                  <a:pos x="12" y="35"/>
                </a:cxn>
                <a:cxn ang="0">
                  <a:pos x="9" y="34"/>
                </a:cxn>
                <a:cxn ang="0">
                  <a:pos x="6" y="33"/>
                </a:cxn>
                <a:cxn ang="0">
                  <a:pos x="4" y="30"/>
                </a:cxn>
                <a:cxn ang="0">
                  <a:pos x="2" y="27"/>
                </a:cxn>
                <a:cxn ang="0">
                  <a:pos x="1" y="24"/>
                </a:cxn>
                <a:cxn ang="0">
                  <a:pos x="0" y="17"/>
                </a:cxn>
                <a:cxn ang="0">
                  <a:pos x="0" y="17"/>
                </a:cxn>
                <a:cxn ang="0">
                  <a:pos x="1" y="11"/>
                </a:cxn>
                <a:cxn ang="0">
                  <a:pos x="2" y="8"/>
                </a:cxn>
                <a:cxn ang="0">
                  <a:pos x="4" y="5"/>
                </a:cxn>
                <a:cxn ang="0">
                  <a:pos x="6" y="3"/>
                </a:cxn>
                <a:cxn ang="0">
                  <a:pos x="9" y="1"/>
                </a:cxn>
                <a:cxn ang="0">
                  <a:pos x="12" y="0"/>
                </a:cxn>
                <a:cxn ang="0">
                  <a:pos x="16" y="0"/>
                </a:cxn>
                <a:cxn ang="0">
                  <a:pos x="131" y="0"/>
                </a:cxn>
                <a:cxn ang="0">
                  <a:pos x="131" y="0"/>
                </a:cxn>
                <a:cxn ang="0">
                  <a:pos x="135" y="0"/>
                </a:cxn>
                <a:cxn ang="0">
                  <a:pos x="138" y="1"/>
                </a:cxn>
                <a:cxn ang="0">
                  <a:pos x="141" y="3"/>
                </a:cxn>
                <a:cxn ang="0">
                  <a:pos x="143" y="5"/>
                </a:cxn>
                <a:cxn ang="0">
                  <a:pos x="145" y="8"/>
                </a:cxn>
                <a:cxn ang="0">
                  <a:pos x="146" y="11"/>
                </a:cxn>
                <a:cxn ang="0">
                  <a:pos x="147" y="17"/>
                </a:cxn>
                <a:cxn ang="0">
                  <a:pos x="147" y="17"/>
                </a:cxn>
                <a:cxn ang="0">
                  <a:pos x="146" y="24"/>
                </a:cxn>
                <a:cxn ang="0">
                  <a:pos x="145" y="27"/>
                </a:cxn>
                <a:cxn ang="0">
                  <a:pos x="143" y="30"/>
                </a:cxn>
                <a:cxn ang="0">
                  <a:pos x="141" y="33"/>
                </a:cxn>
                <a:cxn ang="0">
                  <a:pos x="138" y="34"/>
                </a:cxn>
                <a:cxn ang="0">
                  <a:pos x="135" y="35"/>
                </a:cxn>
                <a:cxn ang="0">
                  <a:pos x="131" y="36"/>
                </a:cxn>
                <a:cxn ang="0">
                  <a:pos x="16" y="36"/>
                </a:cxn>
              </a:cxnLst>
              <a:rect l="0" t="0" r="r" b="b"/>
              <a:pathLst>
                <a:path w="147" h="36">
                  <a:moveTo>
                    <a:pt x="16" y="36"/>
                  </a:moveTo>
                  <a:lnTo>
                    <a:pt x="16" y="36"/>
                  </a:lnTo>
                  <a:lnTo>
                    <a:pt x="12" y="35"/>
                  </a:lnTo>
                  <a:lnTo>
                    <a:pt x="9" y="34"/>
                  </a:lnTo>
                  <a:lnTo>
                    <a:pt x="6" y="33"/>
                  </a:lnTo>
                  <a:lnTo>
                    <a:pt x="4" y="30"/>
                  </a:lnTo>
                  <a:lnTo>
                    <a:pt x="2" y="27"/>
                  </a:lnTo>
                  <a:lnTo>
                    <a:pt x="1" y="24"/>
                  </a:lnTo>
                  <a:lnTo>
                    <a:pt x="0" y="17"/>
                  </a:lnTo>
                  <a:lnTo>
                    <a:pt x="0" y="17"/>
                  </a:lnTo>
                  <a:lnTo>
                    <a:pt x="1" y="11"/>
                  </a:lnTo>
                  <a:lnTo>
                    <a:pt x="2" y="8"/>
                  </a:lnTo>
                  <a:lnTo>
                    <a:pt x="4" y="5"/>
                  </a:lnTo>
                  <a:lnTo>
                    <a:pt x="6" y="3"/>
                  </a:lnTo>
                  <a:lnTo>
                    <a:pt x="9" y="1"/>
                  </a:lnTo>
                  <a:lnTo>
                    <a:pt x="12" y="0"/>
                  </a:lnTo>
                  <a:lnTo>
                    <a:pt x="16" y="0"/>
                  </a:lnTo>
                  <a:lnTo>
                    <a:pt x="131" y="0"/>
                  </a:lnTo>
                  <a:lnTo>
                    <a:pt x="131" y="0"/>
                  </a:lnTo>
                  <a:lnTo>
                    <a:pt x="135" y="0"/>
                  </a:lnTo>
                  <a:lnTo>
                    <a:pt x="138" y="1"/>
                  </a:lnTo>
                  <a:lnTo>
                    <a:pt x="141" y="3"/>
                  </a:lnTo>
                  <a:lnTo>
                    <a:pt x="143" y="5"/>
                  </a:lnTo>
                  <a:lnTo>
                    <a:pt x="145" y="8"/>
                  </a:lnTo>
                  <a:lnTo>
                    <a:pt x="146" y="11"/>
                  </a:lnTo>
                  <a:lnTo>
                    <a:pt x="147" y="17"/>
                  </a:lnTo>
                  <a:lnTo>
                    <a:pt x="147" y="17"/>
                  </a:lnTo>
                  <a:lnTo>
                    <a:pt x="146" y="24"/>
                  </a:lnTo>
                  <a:lnTo>
                    <a:pt x="145" y="27"/>
                  </a:lnTo>
                  <a:lnTo>
                    <a:pt x="143" y="30"/>
                  </a:lnTo>
                  <a:lnTo>
                    <a:pt x="141" y="33"/>
                  </a:lnTo>
                  <a:lnTo>
                    <a:pt x="138" y="34"/>
                  </a:lnTo>
                  <a:lnTo>
                    <a:pt x="135" y="35"/>
                  </a:lnTo>
                  <a:lnTo>
                    <a:pt x="131" y="36"/>
                  </a:lnTo>
                  <a:lnTo>
                    <a:pt x="16" y="36"/>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65" name="Freeform 405"/>
            <p:cNvSpPr/>
            <p:nvPr/>
          </p:nvSpPr>
          <p:spPr bwMode="auto">
            <a:xfrm>
              <a:off x="4329113" y="3621088"/>
              <a:ext cx="66675" cy="20638"/>
            </a:xfrm>
            <a:custGeom>
              <a:avLst/>
              <a:gdLst/>
              <a:ahLst/>
              <a:cxnLst>
                <a:cxn ang="0">
                  <a:pos x="19" y="41"/>
                </a:cxn>
                <a:cxn ang="0">
                  <a:pos x="19" y="41"/>
                </a:cxn>
                <a:cxn ang="0">
                  <a:pos x="15" y="39"/>
                </a:cxn>
                <a:cxn ang="0">
                  <a:pos x="12" y="38"/>
                </a:cxn>
                <a:cxn ang="0">
                  <a:pos x="9" y="37"/>
                </a:cxn>
                <a:cxn ang="0">
                  <a:pos x="7" y="34"/>
                </a:cxn>
                <a:cxn ang="0">
                  <a:pos x="3" y="32"/>
                </a:cxn>
                <a:cxn ang="0">
                  <a:pos x="2" y="29"/>
                </a:cxn>
                <a:cxn ang="0">
                  <a:pos x="1" y="26"/>
                </a:cxn>
                <a:cxn ang="0">
                  <a:pos x="0" y="22"/>
                </a:cxn>
                <a:cxn ang="0">
                  <a:pos x="0" y="18"/>
                </a:cxn>
                <a:cxn ang="0">
                  <a:pos x="0" y="18"/>
                </a:cxn>
                <a:cxn ang="0">
                  <a:pos x="1" y="14"/>
                </a:cxn>
                <a:cxn ang="0">
                  <a:pos x="2" y="10"/>
                </a:cxn>
                <a:cxn ang="0">
                  <a:pos x="5" y="6"/>
                </a:cxn>
                <a:cxn ang="0">
                  <a:pos x="7" y="4"/>
                </a:cxn>
                <a:cxn ang="0">
                  <a:pos x="9" y="2"/>
                </a:cxn>
                <a:cxn ang="0">
                  <a:pos x="12" y="1"/>
                </a:cxn>
                <a:cxn ang="0">
                  <a:pos x="19" y="0"/>
                </a:cxn>
                <a:cxn ang="0">
                  <a:pos x="19" y="0"/>
                </a:cxn>
                <a:cxn ang="0">
                  <a:pos x="24" y="1"/>
                </a:cxn>
                <a:cxn ang="0">
                  <a:pos x="29" y="3"/>
                </a:cxn>
                <a:cxn ang="0">
                  <a:pos x="31" y="4"/>
                </a:cxn>
                <a:cxn ang="0">
                  <a:pos x="109" y="4"/>
                </a:cxn>
                <a:cxn ang="0">
                  <a:pos x="109" y="4"/>
                </a:cxn>
                <a:cxn ang="0">
                  <a:pos x="113" y="4"/>
                </a:cxn>
                <a:cxn ang="0">
                  <a:pos x="117" y="5"/>
                </a:cxn>
                <a:cxn ang="0">
                  <a:pos x="119" y="7"/>
                </a:cxn>
                <a:cxn ang="0">
                  <a:pos x="122" y="10"/>
                </a:cxn>
                <a:cxn ang="0">
                  <a:pos x="124" y="13"/>
                </a:cxn>
                <a:cxn ang="0">
                  <a:pos x="125" y="16"/>
                </a:cxn>
                <a:cxn ang="0">
                  <a:pos x="126" y="22"/>
                </a:cxn>
                <a:cxn ang="0">
                  <a:pos x="126" y="22"/>
                </a:cxn>
                <a:cxn ang="0">
                  <a:pos x="125" y="29"/>
                </a:cxn>
                <a:cxn ang="0">
                  <a:pos x="124" y="31"/>
                </a:cxn>
                <a:cxn ang="0">
                  <a:pos x="122" y="34"/>
                </a:cxn>
                <a:cxn ang="0">
                  <a:pos x="119" y="36"/>
                </a:cxn>
                <a:cxn ang="0">
                  <a:pos x="117" y="38"/>
                </a:cxn>
                <a:cxn ang="0">
                  <a:pos x="113" y="39"/>
                </a:cxn>
                <a:cxn ang="0">
                  <a:pos x="109" y="41"/>
                </a:cxn>
                <a:cxn ang="0">
                  <a:pos x="19" y="41"/>
                </a:cxn>
              </a:cxnLst>
              <a:rect l="0" t="0" r="r" b="b"/>
              <a:pathLst>
                <a:path w="126" h="41">
                  <a:moveTo>
                    <a:pt x="19" y="41"/>
                  </a:moveTo>
                  <a:lnTo>
                    <a:pt x="19" y="41"/>
                  </a:lnTo>
                  <a:lnTo>
                    <a:pt x="15" y="39"/>
                  </a:lnTo>
                  <a:lnTo>
                    <a:pt x="12" y="38"/>
                  </a:lnTo>
                  <a:lnTo>
                    <a:pt x="9" y="37"/>
                  </a:lnTo>
                  <a:lnTo>
                    <a:pt x="7" y="34"/>
                  </a:lnTo>
                  <a:lnTo>
                    <a:pt x="3" y="32"/>
                  </a:lnTo>
                  <a:lnTo>
                    <a:pt x="2" y="29"/>
                  </a:lnTo>
                  <a:lnTo>
                    <a:pt x="1" y="26"/>
                  </a:lnTo>
                  <a:lnTo>
                    <a:pt x="0" y="22"/>
                  </a:lnTo>
                  <a:lnTo>
                    <a:pt x="0" y="18"/>
                  </a:lnTo>
                  <a:lnTo>
                    <a:pt x="0" y="18"/>
                  </a:lnTo>
                  <a:lnTo>
                    <a:pt x="1" y="14"/>
                  </a:lnTo>
                  <a:lnTo>
                    <a:pt x="2" y="10"/>
                  </a:lnTo>
                  <a:lnTo>
                    <a:pt x="5" y="6"/>
                  </a:lnTo>
                  <a:lnTo>
                    <a:pt x="7" y="4"/>
                  </a:lnTo>
                  <a:lnTo>
                    <a:pt x="9" y="2"/>
                  </a:lnTo>
                  <a:lnTo>
                    <a:pt x="12" y="1"/>
                  </a:lnTo>
                  <a:lnTo>
                    <a:pt x="19" y="0"/>
                  </a:lnTo>
                  <a:lnTo>
                    <a:pt x="19" y="0"/>
                  </a:lnTo>
                  <a:lnTo>
                    <a:pt x="24" y="1"/>
                  </a:lnTo>
                  <a:lnTo>
                    <a:pt x="29" y="3"/>
                  </a:lnTo>
                  <a:lnTo>
                    <a:pt x="31" y="4"/>
                  </a:lnTo>
                  <a:lnTo>
                    <a:pt x="109" y="4"/>
                  </a:lnTo>
                  <a:lnTo>
                    <a:pt x="109" y="4"/>
                  </a:lnTo>
                  <a:lnTo>
                    <a:pt x="113" y="4"/>
                  </a:lnTo>
                  <a:lnTo>
                    <a:pt x="117" y="5"/>
                  </a:lnTo>
                  <a:lnTo>
                    <a:pt x="119" y="7"/>
                  </a:lnTo>
                  <a:lnTo>
                    <a:pt x="122" y="10"/>
                  </a:lnTo>
                  <a:lnTo>
                    <a:pt x="124" y="13"/>
                  </a:lnTo>
                  <a:lnTo>
                    <a:pt x="125" y="16"/>
                  </a:lnTo>
                  <a:lnTo>
                    <a:pt x="126" y="22"/>
                  </a:lnTo>
                  <a:lnTo>
                    <a:pt x="126" y="22"/>
                  </a:lnTo>
                  <a:lnTo>
                    <a:pt x="125" y="29"/>
                  </a:lnTo>
                  <a:lnTo>
                    <a:pt x="124" y="31"/>
                  </a:lnTo>
                  <a:lnTo>
                    <a:pt x="122" y="34"/>
                  </a:lnTo>
                  <a:lnTo>
                    <a:pt x="119" y="36"/>
                  </a:lnTo>
                  <a:lnTo>
                    <a:pt x="117" y="38"/>
                  </a:lnTo>
                  <a:lnTo>
                    <a:pt x="113" y="39"/>
                  </a:lnTo>
                  <a:lnTo>
                    <a:pt x="109" y="41"/>
                  </a:lnTo>
                  <a:lnTo>
                    <a:pt x="19" y="4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66" name="Freeform 407"/>
            <p:cNvSpPr/>
            <p:nvPr/>
          </p:nvSpPr>
          <p:spPr bwMode="auto">
            <a:xfrm>
              <a:off x="4535488" y="3187700"/>
              <a:ext cx="396875" cy="330200"/>
            </a:xfrm>
            <a:custGeom>
              <a:avLst/>
              <a:gdLst/>
              <a:ahLst/>
              <a:cxnLst>
                <a:cxn ang="0">
                  <a:pos x="12" y="623"/>
                </a:cxn>
                <a:cxn ang="0">
                  <a:pos x="2" y="616"/>
                </a:cxn>
                <a:cxn ang="0">
                  <a:pos x="0" y="610"/>
                </a:cxn>
                <a:cxn ang="0">
                  <a:pos x="1" y="602"/>
                </a:cxn>
                <a:cxn ang="0">
                  <a:pos x="16" y="580"/>
                </a:cxn>
                <a:cxn ang="0">
                  <a:pos x="37" y="561"/>
                </a:cxn>
                <a:cxn ang="0">
                  <a:pos x="58" y="541"/>
                </a:cxn>
                <a:cxn ang="0">
                  <a:pos x="137" y="452"/>
                </a:cxn>
                <a:cxn ang="0">
                  <a:pos x="181" y="404"/>
                </a:cxn>
                <a:cxn ang="0">
                  <a:pos x="252" y="340"/>
                </a:cxn>
                <a:cxn ang="0">
                  <a:pos x="328" y="280"/>
                </a:cxn>
                <a:cxn ang="0">
                  <a:pos x="479" y="173"/>
                </a:cxn>
                <a:cxn ang="0">
                  <a:pos x="552" y="122"/>
                </a:cxn>
                <a:cxn ang="0">
                  <a:pos x="606" y="80"/>
                </a:cxn>
                <a:cxn ang="0">
                  <a:pos x="636" y="59"/>
                </a:cxn>
                <a:cxn ang="0">
                  <a:pos x="657" y="45"/>
                </a:cxn>
                <a:cxn ang="0">
                  <a:pos x="692" y="23"/>
                </a:cxn>
                <a:cxn ang="0">
                  <a:pos x="697" y="21"/>
                </a:cxn>
                <a:cxn ang="0">
                  <a:pos x="722" y="6"/>
                </a:cxn>
                <a:cxn ang="0">
                  <a:pos x="727" y="2"/>
                </a:cxn>
                <a:cxn ang="0">
                  <a:pos x="733" y="0"/>
                </a:cxn>
                <a:cxn ang="0">
                  <a:pos x="748" y="7"/>
                </a:cxn>
                <a:cxn ang="0">
                  <a:pos x="752" y="16"/>
                </a:cxn>
                <a:cxn ang="0">
                  <a:pos x="748" y="32"/>
                </a:cxn>
                <a:cxn ang="0">
                  <a:pos x="736" y="41"/>
                </a:cxn>
                <a:cxn ang="0">
                  <a:pos x="694" y="67"/>
                </a:cxn>
                <a:cxn ang="0">
                  <a:pos x="668" y="82"/>
                </a:cxn>
                <a:cxn ang="0">
                  <a:pos x="639" y="101"/>
                </a:cxn>
                <a:cxn ang="0">
                  <a:pos x="593" y="139"/>
                </a:cxn>
                <a:cxn ang="0">
                  <a:pos x="539" y="176"/>
                </a:cxn>
                <a:cxn ang="0">
                  <a:pos x="472" y="218"/>
                </a:cxn>
                <a:cxn ang="0">
                  <a:pos x="392" y="275"/>
                </a:cxn>
                <a:cxn ang="0">
                  <a:pos x="358" y="305"/>
                </a:cxn>
                <a:cxn ang="0">
                  <a:pos x="296" y="354"/>
                </a:cxn>
                <a:cxn ang="0">
                  <a:pos x="209" y="427"/>
                </a:cxn>
                <a:cxn ang="0">
                  <a:pos x="183" y="454"/>
                </a:cxn>
                <a:cxn ang="0">
                  <a:pos x="140" y="502"/>
                </a:cxn>
                <a:cxn ang="0">
                  <a:pos x="100" y="550"/>
                </a:cxn>
                <a:cxn ang="0">
                  <a:pos x="65" y="586"/>
                </a:cxn>
                <a:cxn ang="0">
                  <a:pos x="56" y="592"/>
                </a:cxn>
                <a:cxn ang="0">
                  <a:pos x="40" y="604"/>
                </a:cxn>
                <a:cxn ang="0">
                  <a:pos x="33" y="616"/>
                </a:cxn>
                <a:cxn ang="0">
                  <a:pos x="17" y="623"/>
                </a:cxn>
              </a:cxnLst>
              <a:rect l="0" t="0" r="r" b="b"/>
              <a:pathLst>
                <a:path w="752" h="623">
                  <a:moveTo>
                    <a:pt x="17" y="623"/>
                  </a:moveTo>
                  <a:lnTo>
                    <a:pt x="17" y="623"/>
                  </a:lnTo>
                  <a:lnTo>
                    <a:pt x="12" y="623"/>
                  </a:lnTo>
                  <a:lnTo>
                    <a:pt x="8" y="621"/>
                  </a:lnTo>
                  <a:lnTo>
                    <a:pt x="4" y="619"/>
                  </a:lnTo>
                  <a:lnTo>
                    <a:pt x="2" y="616"/>
                  </a:lnTo>
                  <a:lnTo>
                    <a:pt x="2" y="616"/>
                  </a:lnTo>
                  <a:lnTo>
                    <a:pt x="0" y="613"/>
                  </a:lnTo>
                  <a:lnTo>
                    <a:pt x="0" y="610"/>
                  </a:lnTo>
                  <a:lnTo>
                    <a:pt x="0" y="606"/>
                  </a:lnTo>
                  <a:lnTo>
                    <a:pt x="1" y="602"/>
                  </a:lnTo>
                  <a:lnTo>
                    <a:pt x="1" y="602"/>
                  </a:lnTo>
                  <a:lnTo>
                    <a:pt x="4" y="596"/>
                  </a:lnTo>
                  <a:lnTo>
                    <a:pt x="8" y="590"/>
                  </a:lnTo>
                  <a:lnTo>
                    <a:pt x="16" y="580"/>
                  </a:lnTo>
                  <a:lnTo>
                    <a:pt x="26" y="570"/>
                  </a:lnTo>
                  <a:lnTo>
                    <a:pt x="37" y="561"/>
                  </a:lnTo>
                  <a:lnTo>
                    <a:pt x="37" y="561"/>
                  </a:lnTo>
                  <a:lnTo>
                    <a:pt x="47" y="552"/>
                  </a:lnTo>
                  <a:lnTo>
                    <a:pt x="58" y="541"/>
                  </a:lnTo>
                  <a:lnTo>
                    <a:pt x="58" y="541"/>
                  </a:lnTo>
                  <a:lnTo>
                    <a:pt x="78" y="520"/>
                  </a:lnTo>
                  <a:lnTo>
                    <a:pt x="98" y="498"/>
                  </a:lnTo>
                  <a:lnTo>
                    <a:pt x="137" y="452"/>
                  </a:lnTo>
                  <a:lnTo>
                    <a:pt x="137" y="452"/>
                  </a:lnTo>
                  <a:lnTo>
                    <a:pt x="158" y="428"/>
                  </a:lnTo>
                  <a:lnTo>
                    <a:pt x="181" y="404"/>
                  </a:lnTo>
                  <a:lnTo>
                    <a:pt x="203" y="381"/>
                  </a:lnTo>
                  <a:lnTo>
                    <a:pt x="228" y="361"/>
                  </a:lnTo>
                  <a:lnTo>
                    <a:pt x="252" y="340"/>
                  </a:lnTo>
                  <a:lnTo>
                    <a:pt x="278" y="319"/>
                  </a:lnTo>
                  <a:lnTo>
                    <a:pt x="328" y="280"/>
                  </a:lnTo>
                  <a:lnTo>
                    <a:pt x="328" y="280"/>
                  </a:lnTo>
                  <a:lnTo>
                    <a:pt x="378" y="243"/>
                  </a:lnTo>
                  <a:lnTo>
                    <a:pt x="428" y="207"/>
                  </a:lnTo>
                  <a:lnTo>
                    <a:pt x="479" y="173"/>
                  </a:lnTo>
                  <a:lnTo>
                    <a:pt x="527" y="141"/>
                  </a:lnTo>
                  <a:lnTo>
                    <a:pt x="527" y="141"/>
                  </a:lnTo>
                  <a:lnTo>
                    <a:pt x="552" y="122"/>
                  </a:lnTo>
                  <a:lnTo>
                    <a:pt x="577" y="102"/>
                  </a:lnTo>
                  <a:lnTo>
                    <a:pt x="577" y="102"/>
                  </a:lnTo>
                  <a:lnTo>
                    <a:pt x="606" y="80"/>
                  </a:lnTo>
                  <a:lnTo>
                    <a:pt x="621" y="69"/>
                  </a:lnTo>
                  <a:lnTo>
                    <a:pt x="636" y="59"/>
                  </a:lnTo>
                  <a:lnTo>
                    <a:pt x="636" y="59"/>
                  </a:lnTo>
                  <a:lnTo>
                    <a:pt x="646" y="52"/>
                  </a:lnTo>
                  <a:lnTo>
                    <a:pt x="657" y="45"/>
                  </a:lnTo>
                  <a:lnTo>
                    <a:pt x="657" y="45"/>
                  </a:lnTo>
                  <a:lnTo>
                    <a:pt x="674" y="32"/>
                  </a:lnTo>
                  <a:lnTo>
                    <a:pt x="683" y="27"/>
                  </a:lnTo>
                  <a:lnTo>
                    <a:pt x="692" y="23"/>
                  </a:lnTo>
                  <a:lnTo>
                    <a:pt x="692" y="23"/>
                  </a:lnTo>
                  <a:lnTo>
                    <a:pt x="697" y="21"/>
                  </a:lnTo>
                  <a:lnTo>
                    <a:pt x="697" y="21"/>
                  </a:lnTo>
                  <a:lnTo>
                    <a:pt x="710" y="15"/>
                  </a:lnTo>
                  <a:lnTo>
                    <a:pt x="717" y="10"/>
                  </a:lnTo>
                  <a:lnTo>
                    <a:pt x="722" y="6"/>
                  </a:lnTo>
                  <a:lnTo>
                    <a:pt x="722" y="6"/>
                  </a:lnTo>
                  <a:lnTo>
                    <a:pt x="725" y="3"/>
                  </a:lnTo>
                  <a:lnTo>
                    <a:pt x="727" y="2"/>
                  </a:lnTo>
                  <a:lnTo>
                    <a:pt x="730" y="0"/>
                  </a:lnTo>
                  <a:lnTo>
                    <a:pt x="733" y="0"/>
                  </a:lnTo>
                  <a:lnTo>
                    <a:pt x="733" y="0"/>
                  </a:lnTo>
                  <a:lnTo>
                    <a:pt x="738" y="1"/>
                  </a:lnTo>
                  <a:lnTo>
                    <a:pt x="743" y="3"/>
                  </a:lnTo>
                  <a:lnTo>
                    <a:pt x="748" y="7"/>
                  </a:lnTo>
                  <a:lnTo>
                    <a:pt x="751" y="13"/>
                  </a:lnTo>
                  <a:lnTo>
                    <a:pt x="751" y="13"/>
                  </a:lnTo>
                  <a:lnTo>
                    <a:pt x="752" y="16"/>
                  </a:lnTo>
                  <a:lnTo>
                    <a:pt x="752" y="21"/>
                  </a:lnTo>
                  <a:lnTo>
                    <a:pt x="751" y="26"/>
                  </a:lnTo>
                  <a:lnTo>
                    <a:pt x="748" y="32"/>
                  </a:lnTo>
                  <a:lnTo>
                    <a:pt x="748" y="32"/>
                  </a:lnTo>
                  <a:lnTo>
                    <a:pt x="741" y="37"/>
                  </a:lnTo>
                  <a:lnTo>
                    <a:pt x="736" y="41"/>
                  </a:lnTo>
                  <a:lnTo>
                    <a:pt x="723" y="51"/>
                  </a:lnTo>
                  <a:lnTo>
                    <a:pt x="708" y="59"/>
                  </a:lnTo>
                  <a:lnTo>
                    <a:pt x="694" y="67"/>
                  </a:lnTo>
                  <a:lnTo>
                    <a:pt x="694" y="67"/>
                  </a:lnTo>
                  <a:lnTo>
                    <a:pt x="680" y="75"/>
                  </a:lnTo>
                  <a:lnTo>
                    <a:pt x="668" y="82"/>
                  </a:lnTo>
                  <a:lnTo>
                    <a:pt x="668" y="82"/>
                  </a:lnTo>
                  <a:lnTo>
                    <a:pt x="654" y="91"/>
                  </a:lnTo>
                  <a:lnTo>
                    <a:pt x="639" y="101"/>
                  </a:lnTo>
                  <a:lnTo>
                    <a:pt x="612" y="122"/>
                  </a:lnTo>
                  <a:lnTo>
                    <a:pt x="612" y="122"/>
                  </a:lnTo>
                  <a:lnTo>
                    <a:pt x="593" y="139"/>
                  </a:lnTo>
                  <a:lnTo>
                    <a:pt x="573" y="153"/>
                  </a:lnTo>
                  <a:lnTo>
                    <a:pt x="573" y="153"/>
                  </a:lnTo>
                  <a:lnTo>
                    <a:pt x="539" y="176"/>
                  </a:lnTo>
                  <a:lnTo>
                    <a:pt x="505" y="196"/>
                  </a:lnTo>
                  <a:lnTo>
                    <a:pt x="505" y="196"/>
                  </a:lnTo>
                  <a:lnTo>
                    <a:pt x="472" y="218"/>
                  </a:lnTo>
                  <a:lnTo>
                    <a:pt x="439" y="239"/>
                  </a:lnTo>
                  <a:lnTo>
                    <a:pt x="408" y="263"/>
                  </a:lnTo>
                  <a:lnTo>
                    <a:pt x="392" y="275"/>
                  </a:lnTo>
                  <a:lnTo>
                    <a:pt x="378" y="287"/>
                  </a:lnTo>
                  <a:lnTo>
                    <a:pt x="378" y="287"/>
                  </a:lnTo>
                  <a:lnTo>
                    <a:pt x="358" y="305"/>
                  </a:lnTo>
                  <a:lnTo>
                    <a:pt x="338" y="322"/>
                  </a:lnTo>
                  <a:lnTo>
                    <a:pt x="296" y="354"/>
                  </a:lnTo>
                  <a:lnTo>
                    <a:pt x="296" y="354"/>
                  </a:lnTo>
                  <a:lnTo>
                    <a:pt x="267" y="377"/>
                  </a:lnTo>
                  <a:lnTo>
                    <a:pt x="238" y="401"/>
                  </a:lnTo>
                  <a:lnTo>
                    <a:pt x="209" y="427"/>
                  </a:lnTo>
                  <a:lnTo>
                    <a:pt x="196" y="440"/>
                  </a:lnTo>
                  <a:lnTo>
                    <a:pt x="183" y="454"/>
                  </a:lnTo>
                  <a:lnTo>
                    <a:pt x="183" y="454"/>
                  </a:lnTo>
                  <a:lnTo>
                    <a:pt x="161" y="478"/>
                  </a:lnTo>
                  <a:lnTo>
                    <a:pt x="140" y="502"/>
                  </a:lnTo>
                  <a:lnTo>
                    <a:pt x="140" y="502"/>
                  </a:lnTo>
                  <a:lnTo>
                    <a:pt x="104" y="545"/>
                  </a:lnTo>
                  <a:lnTo>
                    <a:pt x="100" y="550"/>
                  </a:lnTo>
                  <a:lnTo>
                    <a:pt x="100" y="550"/>
                  </a:lnTo>
                  <a:lnTo>
                    <a:pt x="82" y="568"/>
                  </a:lnTo>
                  <a:lnTo>
                    <a:pt x="74" y="578"/>
                  </a:lnTo>
                  <a:lnTo>
                    <a:pt x="65" y="586"/>
                  </a:lnTo>
                  <a:lnTo>
                    <a:pt x="65" y="586"/>
                  </a:lnTo>
                  <a:lnTo>
                    <a:pt x="56" y="592"/>
                  </a:lnTo>
                  <a:lnTo>
                    <a:pt x="56" y="592"/>
                  </a:lnTo>
                  <a:lnTo>
                    <a:pt x="50" y="596"/>
                  </a:lnTo>
                  <a:lnTo>
                    <a:pt x="44" y="600"/>
                  </a:lnTo>
                  <a:lnTo>
                    <a:pt x="40" y="604"/>
                  </a:lnTo>
                  <a:lnTo>
                    <a:pt x="36" y="611"/>
                  </a:lnTo>
                  <a:lnTo>
                    <a:pt x="36" y="611"/>
                  </a:lnTo>
                  <a:lnTo>
                    <a:pt x="33" y="616"/>
                  </a:lnTo>
                  <a:lnTo>
                    <a:pt x="29" y="620"/>
                  </a:lnTo>
                  <a:lnTo>
                    <a:pt x="24" y="622"/>
                  </a:lnTo>
                  <a:lnTo>
                    <a:pt x="17" y="623"/>
                  </a:lnTo>
                  <a:lnTo>
                    <a:pt x="17" y="623"/>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grpSp>
      <p:sp>
        <p:nvSpPr>
          <p:cNvPr id="11" name="文本框 10"/>
          <p:cNvSpPr txBox="1"/>
          <p:nvPr userDrawn="1"/>
        </p:nvSpPr>
        <p:spPr>
          <a:xfrm>
            <a:off x="6696075" y="243840"/>
            <a:ext cx="5374005" cy="583565"/>
          </a:xfrm>
          <a:prstGeom prst="rect">
            <a:avLst/>
          </a:prstGeom>
          <a:noFill/>
        </p:spPr>
        <p:txBody>
          <a:bodyPr wrap="square" rtlCol="0" anchor="t">
            <a:spAutoFit/>
          </a:bodyPr>
          <a:p>
            <a:pPr algn="ctr"/>
            <a:r>
              <a:rPr lang="zh-CN" altLang="en-US" sz="3200" b="1">
                <a:solidFill>
                  <a:schemeClr val="tx1"/>
                </a:solidFill>
                <a:latin typeface="楷体" panose="02010609060101010101" charset="-122"/>
                <a:ea typeface="楷体" panose="02010609060101010101" charset="-122"/>
                <a:cs typeface="楷体" panose="02010609060101010101" charset="-122"/>
              </a:rPr>
              <a:t>第九章 统计</a:t>
            </a:r>
            <a:endParaRPr lang="zh-CN" altLang="en-US" sz="3200" b="1">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设计1">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过程1">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
        <p:nvSpPr>
          <p:cNvPr id="7" name="矩形 6"/>
          <p:cNvSpPr/>
          <p:nvPr userDrawn="1"/>
        </p:nvSpPr>
        <p:spPr>
          <a:xfrm>
            <a:off x="0" y="-34290"/>
            <a:ext cx="12191365" cy="68802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8" name="直接连接符 67"/>
          <p:cNvCxnSpPr/>
          <p:nvPr userDrawn="1"/>
        </p:nvCxnSpPr>
        <p:spPr>
          <a:xfrm flipH="1">
            <a:off x="87630" y="788035"/>
            <a:ext cx="12023090" cy="2159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a:grpSpLocks noChangeAspect="1"/>
          </p:cNvGrpSpPr>
          <p:nvPr userDrawn="1"/>
        </p:nvGrpSpPr>
        <p:grpSpPr>
          <a:xfrm rot="0">
            <a:off x="218440" y="108585"/>
            <a:ext cx="647700" cy="614680"/>
            <a:chOff x="4219575" y="3103563"/>
            <a:chExt cx="746125" cy="708025"/>
          </a:xfrm>
          <a:solidFill>
            <a:schemeClr val="accent6">
              <a:lumMod val="75000"/>
            </a:schemeClr>
          </a:solidFill>
        </p:grpSpPr>
        <p:sp>
          <p:nvSpPr>
            <p:cNvPr id="14" name="Freeform 356"/>
            <p:cNvSpPr/>
            <p:nvPr/>
          </p:nvSpPr>
          <p:spPr bwMode="auto">
            <a:xfrm>
              <a:off x="4276725" y="3703638"/>
              <a:ext cx="17463" cy="60325"/>
            </a:xfrm>
            <a:custGeom>
              <a:avLst/>
              <a:gdLst/>
              <a:ahLst/>
              <a:cxnLst>
                <a:cxn ang="0">
                  <a:pos x="24" y="4"/>
                </a:cxn>
                <a:cxn ang="0">
                  <a:pos x="24" y="4"/>
                </a:cxn>
                <a:cxn ang="0">
                  <a:pos x="22" y="18"/>
                </a:cxn>
                <a:cxn ang="0">
                  <a:pos x="20" y="31"/>
                </a:cxn>
                <a:cxn ang="0">
                  <a:pos x="12" y="57"/>
                </a:cxn>
                <a:cxn ang="0">
                  <a:pos x="7" y="69"/>
                </a:cxn>
                <a:cxn ang="0">
                  <a:pos x="4" y="83"/>
                </a:cxn>
                <a:cxn ang="0">
                  <a:pos x="1" y="95"/>
                </a:cxn>
                <a:cxn ang="0">
                  <a:pos x="0" y="109"/>
                </a:cxn>
                <a:cxn ang="0">
                  <a:pos x="0" y="109"/>
                </a:cxn>
                <a:cxn ang="0">
                  <a:pos x="0" y="111"/>
                </a:cxn>
                <a:cxn ang="0">
                  <a:pos x="1" y="113"/>
                </a:cxn>
                <a:cxn ang="0">
                  <a:pos x="3" y="114"/>
                </a:cxn>
                <a:cxn ang="0">
                  <a:pos x="4" y="114"/>
                </a:cxn>
                <a:cxn ang="0">
                  <a:pos x="6" y="114"/>
                </a:cxn>
                <a:cxn ang="0">
                  <a:pos x="7" y="113"/>
                </a:cxn>
                <a:cxn ang="0">
                  <a:pos x="9" y="111"/>
                </a:cxn>
                <a:cxn ang="0">
                  <a:pos x="10" y="109"/>
                </a:cxn>
                <a:cxn ang="0">
                  <a:pos x="10" y="109"/>
                </a:cxn>
                <a:cxn ang="0">
                  <a:pos x="11" y="95"/>
                </a:cxn>
                <a:cxn ang="0">
                  <a:pos x="14" y="83"/>
                </a:cxn>
                <a:cxn ang="0">
                  <a:pos x="17" y="69"/>
                </a:cxn>
                <a:cxn ang="0">
                  <a:pos x="21" y="57"/>
                </a:cxn>
                <a:cxn ang="0">
                  <a:pos x="29" y="31"/>
                </a:cxn>
                <a:cxn ang="0">
                  <a:pos x="32" y="18"/>
                </a:cxn>
                <a:cxn ang="0">
                  <a:pos x="33" y="4"/>
                </a:cxn>
                <a:cxn ang="0">
                  <a:pos x="33" y="4"/>
                </a:cxn>
                <a:cxn ang="0">
                  <a:pos x="33" y="2"/>
                </a:cxn>
                <a:cxn ang="0">
                  <a:pos x="32" y="1"/>
                </a:cxn>
                <a:cxn ang="0">
                  <a:pos x="30" y="0"/>
                </a:cxn>
                <a:cxn ang="0">
                  <a:pos x="28" y="0"/>
                </a:cxn>
                <a:cxn ang="0">
                  <a:pos x="27" y="0"/>
                </a:cxn>
                <a:cxn ang="0">
                  <a:pos x="25" y="1"/>
                </a:cxn>
                <a:cxn ang="0">
                  <a:pos x="24" y="2"/>
                </a:cxn>
                <a:cxn ang="0">
                  <a:pos x="24" y="4"/>
                </a:cxn>
                <a:cxn ang="0">
                  <a:pos x="24" y="4"/>
                </a:cxn>
              </a:cxnLst>
              <a:rect l="0" t="0" r="r" b="b"/>
              <a:pathLst>
                <a:path w="33" h="114">
                  <a:moveTo>
                    <a:pt x="24" y="4"/>
                  </a:moveTo>
                  <a:lnTo>
                    <a:pt x="24" y="4"/>
                  </a:lnTo>
                  <a:lnTo>
                    <a:pt x="22" y="18"/>
                  </a:lnTo>
                  <a:lnTo>
                    <a:pt x="20" y="31"/>
                  </a:lnTo>
                  <a:lnTo>
                    <a:pt x="12" y="57"/>
                  </a:lnTo>
                  <a:lnTo>
                    <a:pt x="7" y="69"/>
                  </a:lnTo>
                  <a:lnTo>
                    <a:pt x="4" y="83"/>
                  </a:lnTo>
                  <a:lnTo>
                    <a:pt x="1" y="95"/>
                  </a:lnTo>
                  <a:lnTo>
                    <a:pt x="0" y="109"/>
                  </a:lnTo>
                  <a:lnTo>
                    <a:pt x="0" y="109"/>
                  </a:lnTo>
                  <a:lnTo>
                    <a:pt x="0" y="111"/>
                  </a:lnTo>
                  <a:lnTo>
                    <a:pt x="1" y="113"/>
                  </a:lnTo>
                  <a:lnTo>
                    <a:pt x="3" y="114"/>
                  </a:lnTo>
                  <a:lnTo>
                    <a:pt x="4" y="114"/>
                  </a:lnTo>
                  <a:lnTo>
                    <a:pt x="6" y="114"/>
                  </a:lnTo>
                  <a:lnTo>
                    <a:pt x="7" y="113"/>
                  </a:lnTo>
                  <a:lnTo>
                    <a:pt x="9" y="111"/>
                  </a:lnTo>
                  <a:lnTo>
                    <a:pt x="10" y="109"/>
                  </a:lnTo>
                  <a:lnTo>
                    <a:pt x="10" y="109"/>
                  </a:lnTo>
                  <a:lnTo>
                    <a:pt x="11" y="95"/>
                  </a:lnTo>
                  <a:lnTo>
                    <a:pt x="14" y="83"/>
                  </a:lnTo>
                  <a:lnTo>
                    <a:pt x="17" y="69"/>
                  </a:lnTo>
                  <a:lnTo>
                    <a:pt x="21" y="57"/>
                  </a:lnTo>
                  <a:lnTo>
                    <a:pt x="29" y="31"/>
                  </a:lnTo>
                  <a:lnTo>
                    <a:pt x="32" y="18"/>
                  </a:lnTo>
                  <a:lnTo>
                    <a:pt x="33" y="4"/>
                  </a:lnTo>
                  <a:lnTo>
                    <a:pt x="33" y="4"/>
                  </a:lnTo>
                  <a:lnTo>
                    <a:pt x="33" y="2"/>
                  </a:lnTo>
                  <a:lnTo>
                    <a:pt x="32" y="1"/>
                  </a:lnTo>
                  <a:lnTo>
                    <a:pt x="30" y="0"/>
                  </a:lnTo>
                  <a:lnTo>
                    <a:pt x="28" y="0"/>
                  </a:lnTo>
                  <a:lnTo>
                    <a:pt x="27" y="0"/>
                  </a:lnTo>
                  <a:lnTo>
                    <a:pt x="25" y="1"/>
                  </a:lnTo>
                  <a:lnTo>
                    <a:pt x="24" y="2"/>
                  </a:lnTo>
                  <a:lnTo>
                    <a:pt x="24" y="4"/>
                  </a:lnTo>
                  <a:lnTo>
                    <a:pt x="24"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15" name="Freeform 357"/>
            <p:cNvSpPr/>
            <p:nvPr/>
          </p:nvSpPr>
          <p:spPr bwMode="auto">
            <a:xfrm>
              <a:off x="4314825" y="3724275"/>
              <a:ext cx="17463" cy="57150"/>
            </a:xfrm>
            <a:custGeom>
              <a:avLst/>
              <a:gdLst/>
              <a:ahLst/>
              <a:cxnLst>
                <a:cxn ang="0">
                  <a:pos x="23" y="4"/>
                </a:cxn>
                <a:cxn ang="0">
                  <a:pos x="23" y="4"/>
                </a:cxn>
                <a:cxn ang="0">
                  <a:pos x="18" y="17"/>
                </a:cxn>
                <a:cxn ang="0">
                  <a:pos x="14" y="29"/>
                </a:cxn>
                <a:cxn ang="0">
                  <a:pos x="9" y="43"/>
                </a:cxn>
                <a:cxn ang="0">
                  <a:pos x="4" y="55"/>
                </a:cxn>
                <a:cxn ang="0">
                  <a:pos x="4" y="55"/>
                </a:cxn>
                <a:cxn ang="0">
                  <a:pos x="2" y="68"/>
                </a:cxn>
                <a:cxn ang="0">
                  <a:pos x="1" y="80"/>
                </a:cxn>
                <a:cxn ang="0">
                  <a:pos x="0" y="105"/>
                </a:cxn>
                <a:cxn ang="0">
                  <a:pos x="0" y="105"/>
                </a:cxn>
                <a:cxn ang="0">
                  <a:pos x="0" y="106"/>
                </a:cxn>
                <a:cxn ang="0">
                  <a:pos x="1" y="108"/>
                </a:cxn>
                <a:cxn ang="0">
                  <a:pos x="2" y="109"/>
                </a:cxn>
                <a:cxn ang="0">
                  <a:pos x="4" y="109"/>
                </a:cxn>
                <a:cxn ang="0">
                  <a:pos x="6" y="109"/>
                </a:cxn>
                <a:cxn ang="0">
                  <a:pos x="7" y="108"/>
                </a:cxn>
                <a:cxn ang="0">
                  <a:pos x="8" y="106"/>
                </a:cxn>
                <a:cxn ang="0">
                  <a:pos x="9" y="105"/>
                </a:cxn>
                <a:cxn ang="0">
                  <a:pos x="9" y="105"/>
                </a:cxn>
                <a:cxn ang="0">
                  <a:pos x="9" y="93"/>
                </a:cxn>
                <a:cxn ang="0">
                  <a:pos x="11" y="83"/>
                </a:cxn>
                <a:cxn ang="0">
                  <a:pos x="13" y="62"/>
                </a:cxn>
                <a:cxn ang="0">
                  <a:pos x="13" y="62"/>
                </a:cxn>
                <a:cxn ang="0">
                  <a:pos x="14" y="55"/>
                </a:cxn>
                <a:cxn ang="0">
                  <a:pos x="16" y="48"/>
                </a:cxn>
                <a:cxn ang="0">
                  <a:pos x="21" y="33"/>
                </a:cxn>
                <a:cxn ang="0">
                  <a:pos x="27" y="20"/>
                </a:cxn>
                <a:cxn ang="0">
                  <a:pos x="33" y="6"/>
                </a:cxn>
                <a:cxn ang="0">
                  <a:pos x="33" y="6"/>
                </a:cxn>
                <a:cxn ang="0">
                  <a:pos x="33" y="4"/>
                </a:cxn>
                <a:cxn ang="0">
                  <a:pos x="32" y="3"/>
                </a:cxn>
                <a:cxn ang="0">
                  <a:pos x="31" y="1"/>
                </a:cxn>
                <a:cxn ang="0">
                  <a:pos x="28" y="0"/>
                </a:cxn>
                <a:cxn ang="0">
                  <a:pos x="27" y="0"/>
                </a:cxn>
                <a:cxn ang="0">
                  <a:pos x="25" y="0"/>
                </a:cxn>
                <a:cxn ang="0">
                  <a:pos x="24" y="1"/>
                </a:cxn>
                <a:cxn ang="0">
                  <a:pos x="23" y="4"/>
                </a:cxn>
                <a:cxn ang="0">
                  <a:pos x="23" y="4"/>
                </a:cxn>
              </a:cxnLst>
              <a:rect l="0" t="0" r="r" b="b"/>
              <a:pathLst>
                <a:path w="33" h="109">
                  <a:moveTo>
                    <a:pt x="23" y="4"/>
                  </a:moveTo>
                  <a:lnTo>
                    <a:pt x="23" y="4"/>
                  </a:lnTo>
                  <a:lnTo>
                    <a:pt x="18" y="17"/>
                  </a:lnTo>
                  <a:lnTo>
                    <a:pt x="14" y="29"/>
                  </a:lnTo>
                  <a:lnTo>
                    <a:pt x="9" y="43"/>
                  </a:lnTo>
                  <a:lnTo>
                    <a:pt x="4" y="55"/>
                  </a:lnTo>
                  <a:lnTo>
                    <a:pt x="4" y="55"/>
                  </a:lnTo>
                  <a:lnTo>
                    <a:pt x="2" y="68"/>
                  </a:lnTo>
                  <a:lnTo>
                    <a:pt x="1" y="80"/>
                  </a:lnTo>
                  <a:lnTo>
                    <a:pt x="0" y="105"/>
                  </a:lnTo>
                  <a:lnTo>
                    <a:pt x="0" y="105"/>
                  </a:lnTo>
                  <a:lnTo>
                    <a:pt x="0" y="106"/>
                  </a:lnTo>
                  <a:lnTo>
                    <a:pt x="1" y="108"/>
                  </a:lnTo>
                  <a:lnTo>
                    <a:pt x="2" y="109"/>
                  </a:lnTo>
                  <a:lnTo>
                    <a:pt x="4" y="109"/>
                  </a:lnTo>
                  <a:lnTo>
                    <a:pt x="6" y="109"/>
                  </a:lnTo>
                  <a:lnTo>
                    <a:pt x="7" y="108"/>
                  </a:lnTo>
                  <a:lnTo>
                    <a:pt x="8" y="106"/>
                  </a:lnTo>
                  <a:lnTo>
                    <a:pt x="9" y="105"/>
                  </a:lnTo>
                  <a:lnTo>
                    <a:pt x="9" y="105"/>
                  </a:lnTo>
                  <a:lnTo>
                    <a:pt x="9" y="93"/>
                  </a:lnTo>
                  <a:lnTo>
                    <a:pt x="11" y="83"/>
                  </a:lnTo>
                  <a:lnTo>
                    <a:pt x="13" y="62"/>
                  </a:lnTo>
                  <a:lnTo>
                    <a:pt x="13" y="62"/>
                  </a:lnTo>
                  <a:lnTo>
                    <a:pt x="14" y="55"/>
                  </a:lnTo>
                  <a:lnTo>
                    <a:pt x="16" y="48"/>
                  </a:lnTo>
                  <a:lnTo>
                    <a:pt x="21" y="33"/>
                  </a:lnTo>
                  <a:lnTo>
                    <a:pt x="27" y="20"/>
                  </a:lnTo>
                  <a:lnTo>
                    <a:pt x="33" y="6"/>
                  </a:lnTo>
                  <a:lnTo>
                    <a:pt x="33" y="6"/>
                  </a:lnTo>
                  <a:lnTo>
                    <a:pt x="33" y="4"/>
                  </a:lnTo>
                  <a:lnTo>
                    <a:pt x="32" y="3"/>
                  </a:lnTo>
                  <a:lnTo>
                    <a:pt x="31" y="1"/>
                  </a:lnTo>
                  <a:lnTo>
                    <a:pt x="28" y="0"/>
                  </a:lnTo>
                  <a:lnTo>
                    <a:pt x="27" y="0"/>
                  </a:lnTo>
                  <a:lnTo>
                    <a:pt x="25" y="0"/>
                  </a:lnTo>
                  <a:lnTo>
                    <a:pt x="24" y="1"/>
                  </a:lnTo>
                  <a:lnTo>
                    <a:pt x="23" y="4"/>
                  </a:lnTo>
                  <a:lnTo>
                    <a:pt x="23"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16" name="Freeform 358"/>
            <p:cNvSpPr/>
            <p:nvPr/>
          </p:nvSpPr>
          <p:spPr bwMode="auto">
            <a:xfrm>
              <a:off x="4352925" y="3725863"/>
              <a:ext cx="22225" cy="55563"/>
            </a:xfrm>
            <a:custGeom>
              <a:avLst/>
              <a:gdLst/>
              <a:ahLst/>
              <a:cxnLst>
                <a:cxn ang="0">
                  <a:pos x="33" y="5"/>
                </a:cxn>
                <a:cxn ang="0">
                  <a:pos x="33" y="5"/>
                </a:cxn>
                <a:cxn ang="0">
                  <a:pos x="32" y="11"/>
                </a:cxn>
                <a:cxn ang="0">
                  <a:pos x="30" y="17"/>
                </a:cxn>
                <a:cxn ang="0">
                  <a:pos x="25" y="30"/>
                </a:cxn>
                <a:cxn ang="0">
                  <a:pos x="18" y="41"/>
                </a:cxn>
                <a:cxn ang="0">
                  <a:pos x="13" y="52"/>
                </a:cxn>
                <a:cxn ang="0">
                  <a:pos x="13" y="52"/>
                </a:cxn>
                <a:cxn ang="0">
                  <a:pos x="9" y="64"/>
                </a:cxn>
                <a:cxn ang="0">
                  <a:pos x="5" y="75"/>
                </a:cxn>
                <a:cxn ang="0">
                  <a:pos x="0" y="98"/>
                </a:cxn>
                <a:cxn ang="0">
                  <a:pos x="0" y="98"/>
                </a:cxn>
                <a:cxn ang="0">
                  <a:pos x="0" y="100"/>
                </a:cxn>
                <a:cxn ang="0">
                  <a:pos x="0" y="102"/>
                </a:cxn>
                <a:cxn ang="0">
                  <a:pos x="1" y="103"/>
                </a:cxn>
                <a:cxn ang="0">
                  <a:pos x="3" y="104"/>
                </a:cxn>
                <a:cxn ang="0">
                  <a:pos x="5" y="104"/>
                </a:cxn>
                <a:cxn ang="0">
                  <a:pos x="6" y="104"/>
                </a:cxn>
                <a:cxn ang="0">
                  <a:pos x="8" y="103"/>
                </a:cxn>
                <a:cxn ang="0">
                  <a:pos x="8" y="101"/>
                </a:cxn>
                <a:cxn ang="0">
                  <a:pos x="8" y="101"/>
                </a:cxn>
                <a:cxn ang="0">
                  <a:pos x="16" y="72"/>
                </a:cxn>
                <a:cxn ang="0">
                  <a:pos x="21" y="58"/>
                </a:cxn>
                <a:cxn ang="0">
                  <a:pos x="27" y="45"/>
                </a:cxn>
                <a:cxn ang="0">
                  <a:pos x="27" y="45"/>
                </a:cxn>
                <a:cxn ang="0">
                  <a:pos x="36" y="25"/>
                </a:cxn>
                <a:cxn ang="0">
                  <a:pos x="40" y="15"/>
                </a:cxn>
                <a:cxn ang="0">
                  <a:pos x="42" y="5"/>
                </a:cxn>
                <a:cxn ang="0">
                  <a:pos x="42" y="5"/>
                </a:cxn>
                <a:cxn ang="0">
                  <a:pos x="42" y="3"/>
                </a:cxn>
                <a:cxn ang="0">
                  <a:pos x="41" y="1"/>
                </a:cxn>
                <a:cxn ang="0">
                  <a:pos x="39" y="1"/>
                </a:cxn>
                <a:cxn ang="0">
                  <a:pos x="38" y="0"/>
                </a:cxn>
                <a:cxn ang="0">
                  <a:pos x="34" y="1"/>
                </a:cxn>
                <a:cxn ang="0">
                  <a:pos x="33" y="3"/>
                </a:cxn>
                <a:cxn ang="0">
                  <a:pos x="33" y="5"/>
                </a:cxn>
                <a:cxn ang="0">
                  <a:pos x="33" y="5"/>
                </a:cxn>
              </a:cxnLst>
              <a:rect l="0" t="0" r="r" b="b"/>
              <a:pathLst>
                <a:path w="42" h="104">
                  <a:moveTo>
                    <a:pt x="33" y="5"/>
                  </a:moveTo>
                  <a:lnTo>
                    <a:pt x="33" y="5"/>
                  </a:lnTo>
                  <a:lnTo>
                    <a:pt x="32" y="11"/>
                  </a:lnTo>
                  <a:lnTo>
                    <a:pt x="30" y="17"/>
                  </a:lnTo>
                  <a:lnTo>
                    <a:pt x="25" y="30"/>
                  </a:lnTo>
                  <a:lnTo>
                    <a:pt x="18" y="41"/>
                  </a:lnTo>
                  <a:lnTo>
                    <a:pt x="13" y="52"/>
                  </a:lnTo>
                  <a:lnTo>
                    <a:pt x="13" y="52"/>
                  </a:lnTo>
                  <a:lnTo>
                    <a:pt x="9" y="64"/>
                  </a:lnTo>
                  <a:lnTo>
                    <a:pt x="5" y="75"/>
                  </a:lnTo>
                  <a:lnTo>
                    <a:pt x="0" y="98"/>
                  </a:lnTo>
                  <a:lnTo>
                    <a:pt x="0" y="98"/>
                  </a:lnTo>
                  <a:lnTo>
                    <a:pt x="0" y="100"/>
                  </a:lnTo>
                  <a:lnTo>
                    <a:pt x="0" y="102"/>
                  </a:lnTo>
                  <a:lnTo>
                    <a:pt x="1" y="103"/>
                  </a:lnTo>
                  <a:lnTo>
                    <a:pt x="3" y="104"/>
                  </a:lnTo>
                  <a:lnTo>
                    <a:pt x="5" y="104"/>
                  </a:lnTo>
                  <a:lnTo>
                    <a:pt x="6" y="104"/>
                  </a:lnTo>
                  <a:lnTo>
                    <a:pt x="8" y="103"/>
                  </a:lnTo>
                  <a:lnTo>
                    <a:pt x="8" y="101"/>
                  </a:lnTo>
                  <a:lnTo>
                    <a:pt x="8" y="101"/>
                  </a:lnTo>
                  <a:lnTo>
                    <a:pt x="16" y="72"/>
                  </a:lnTo>
                  <a:lnTo>
                    <a:pt x="21" y="58"/>
                  </a:lnTo>
                  <a:lnTo>
                    <a:pt x="27" y="45"/>
                  </a:lnTo>
                  <a:lnTo>
                    <a:pt x="27" y="45"/>
                  </a:lnTo>
                  <a:lnTo>
                    <a:pt x="36" y="25"/>
                  </a:lnTo>
                  <a:lnTo>
                    <a:pt x="40" y="15"/>
                  </a:lnTo>
                  <a:lnTo>
                    <a:pt x="42" y="5"/>
                  </a:lnTo>
                  <a:lnTo>
                    <a:pt x="42" y="5"/>
                  </a:lnTo>
                  <a:lnTo>
                    <a:pt x="42" y="3"/>
                  </a:lnTo>
                  <a:lnTo>
                    <a:pt x="41" y="1"/>
                  </a:lnTo>
                  <a:lnTo>
                    <a:pt x="39" y="1"/>
                  </a:lnTo>
                  <a:lnTo>
                    <a:pt x="38" y="0"/>
                  </a:lnTo>
                  <a:lnTo>
                    <a:pt x="34" y="1"/>
                  </a:lnTo>
                  <a:lnTo>
                    <a:pt x="33" y="3"/>
                  </a:lnTo>
                  <a:lnTo>
                    <a:pt x="33" y="5"/>
                  </a:lnTo>
                  <a:lnTo>
                    <a:pt x="33" y="5"/>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19" name="Freeform 359"/>
            <p:cNvSpPr/>
            <p:nvPr/>
          </p:nvSpPr>
          <p:spPr bwMode="auto">
            <a:xfrm>
              <a:off x="4387850" y="3729038"/>
              <a:ext cx="26988" cy="57150"/>
            </a:xfrm>
            <a:custGeom>
              <a:avLst/>
              <a:gdLst/>
              <a:ahLst/>
              <a:cxnLst>
                <a:cxn ang="0">
                  <a:pos x="42" y="4"/>
                </a:cxn>
                <a:cxn ang="0">
                  <a:pos x="42" y="4"/>
                </a:cxn>
                <a:cxn ang="0">
                  <a:pos x="41" y="10"/>
                </a:cxn>
                <a:cxn ang="0">
                  <a:pos x="40" y="15"/>
                </a:cxn>
                <a:cxn ang="0">
                  <a:pos x="35" y="26"/>
                </a:cxn>
                <a:cxn ang="0">
                  <a:pos x="24" y="44"/>
                </a:cxn>
                <a:cxn ang="0">
                  <a:pos x="24" y="44"/>
                </a:cxn>
                <a:cxn ang="0">
                  <a:pos x="22" y="49"/>
                </a:cxn>
                <a:cxn ang="0">
                  <a:pos x="20" y="56"/>
                </a:cxn>
                <a:cxn ang="0">
                  <a:pos x="16" y="67"/>
                </a:cxn>
                <a:cxn ang="0">
                  <a:pos x="16" y="67"/>
                </a:cxn>
                <a:cxn ang="0">
                  <a:pos x="9" y="84"/>
                </a:cxn>
                <a:cxn ang="0">
                  <a:pos x="0" y="101"/>
                </a:cxn>
                <a:cxn ang="0">
                  <a:pos x="0" y="101"/>
                </a:cxn>
                <a:cxn ang="0">
                  <a:pos x="0" y="103"/>
                </a:cxn>
                <a:cxn ang="0">
                  <a:pos x="0" y="105"/>
                </a:cxn>
                <a:cxn ang="0">
                  <a:pos x="1" y="107"/>
                </a:cxn>
                <a:cxn ang="0">
                  <a:pos x="2" y="108"/>
                </a:cxn>
                <a:cxn ang="0">
                  <a:pos x="4" y="108"/>
                </a:cxn>
                <a:cxn ang="0">
                  <a:pos x="6" y="108"/>
                </a:cxn>
                <a:cxn ang="0">
                  <a:pos x="7" y="108"/>
                </a:cxn>
                <a:cxn ang="0">
                  <a:pos x="8" y="106"/>
                </a:cxn>
                <a:cxn ang="0">
                  <a:pos x="8" y="106"/>
                </a:cxn>
                <a:cxn ang="0">
                  <a:pos x="22" y="77"/>
                </a:cxn>
                <a:cxn ang="0">
                  <a:pos x="22" y="77"/>
                </a:cxn>
                <a:cxn ang="0">
                  <a:pos x="25" y="70"/>
                </a:cxn>
                <a:cxn ang="0">
                  <a:pos x="28" y="62"/>
                </a:cxn>
                <a:cxn ang="0">
                  <a:pos x="31" y="53"/>
                </a:cxn>
                <a:cxn ang="0">
                  <a:pos x="34" y="46"/>
                </a:cxn>
                <a:cxn ang="0">
                  <a:pos x="34" y="46"/>
                </a:cxn>
                <a:cxn ang="0">
                  <a:pos x="45" y="26"/>
                </a:cxn>
                <a:cxn ang="0">
                  <a:pos x="49" y="15"/>
                </a:cxn>
                <a:cxn ang="0">
                  <a:pos x="51" y="10"/>
                </a:cxn>
                <a:cxn ang="0">
                  <a:pos x="52" y="4"/>
                </a:cxn>
                <a:cxn ang="0">
                  <a:pos x="52" y="4"/>
                </a:cxn>
                <a:cxn ang="0">
                  <a:pos x="52" y="2"/>
                </a:cxn>
                <a:cxn ang="0">
                  <a:pos x="51" y="1"/>
                </a:cxn>
                <a:cxn ang="0">
                  <a:pos x="49" y="0"/>
                </a:cxn>
                <a:cxn ang="0">
                  <a:pos x="47" y="0"/>
                </a:cxn>
                <a:cxn ang="0">
                  <a:pos x="44" y="1"/>
                </a:cxn>
                <a:cxn ang="0">
                  <a:pos x="43" y="2"/>
                </a:cxn>
                <a:cxn ang="0">
                  <a:pos x="42" y="4"/>
                </a:cxn>
                <a:cxn ang="0">
                  <a:pos x="42" y="4"/>
                </a:cxn>
              </a:cxnLst>
              <a:rect l="0" t="0" r="r" b="b"/>
              <a:pathLst>
                <a:path w="52" h="108">
                  <a:moveTo>
                    <a:pt x="42" y="4"/>
                  </a:moveTo>
                  <a:lnTo>
                    <a:pt x="42" y="4"/>
                  </a:lnTo>
                  <a:lnTo>
                    <a:pt x="41" y="10"/>
                  </a:lnTo>
                  <a:lnTo>
                    <a:pt x="40" y="15"/>
                  </a:lnTo>
                  <a:lnTo>
                    <a:pt x="35" y="26"/>
                  </a:lnTo>
                  <a:lnTo>
                    <a:pt x="24" y="44"/>
                  </a:lnTo>
                  <a:lnTo>
                    <a:pt x="24" y="44"/>
                  </a:lnTo>
                  <a:lnTo>
                    <a:pt x="22" y="49"/>
                  </a:lnTo>
                  <a:lnTo>
                    <a:pt x="20" y="56"/>
                  </a:lnTo>
                  <a:lnTo>
                    <a:pt x="16" y="67"/>
                  </a:lnTo>
                  <a:lnTo>
                    <a:pt x="16" y="67"/>
                  </a:lnTo>
                  <a:lnTo>
                    <a:pt x="9" y="84"/>
                  </a:lnTo>
                  <a:lnTo>
                    <a:pt x="0" y="101"/>
                  </a:lnTo>
                  <a:lnTo>
                    <a:pt x="0" y="101"/>
                  </a:lnTo>
                  <a:lnTo>
                    <a:pt x="0" y="103"/>
                  </a:lnTo>
                  <a:lnTo>
                    <a:pt x="0" y="105"/>
                  </a:lnTo>
                  <a:lnTo>
                    <a:pt x="1" y="107"/>
                  </a:lnTo>
                  <a:lnTo>
                    <a:pt x="2" y="108"/>
                  </a:lnTo>
                  <a:lnTo>
                    <a:pt x="4" y="108"/>
                  </a:lnTo>
                  <a:lnTo>
                    <a:pt x="6" y="108"/>
                  </a:lnTo>
                  <a:lnTo>
                    <a:pt x="7" y="108"/>
                  </a:lnTo>
                  <a:lnTo>
                    <a:pt x="8" y="106"/>
                  </a:lnTo>
                  <a:lnTo>
                    <a:pt x="8" y="106"/>
                  </a:lnTo>
                  <a:lnTo>
                    <a:pt x="22" y="77"/>
                  </a:lnTo>
                  <a:lnTo>
                    <a:pt x="22" y="77"/>
                  </a:lnTo>
                  <a:lnTo>
                    <a:pt x="25" y="70"/>
                  </a:lnTo>
                  <a:lnTo>
                    <a:pt x="28" y="62"/>
                  </a:lnTo>
                  <a:lnTo>
                    <a:pt x="31" y="53"/>
                  </a:lnTo>
                  <a:lnTo>
                    <a:pt x="34" y="46"/>
                  </a:lnTo>
                  <a:lnTo>
                    <a:pt x="34" y="46"/>
                  </a:lnTo>
                  <a:lnTo>
                    <a:pt x="45" y="26"/>
                  </a:lnTo>
                  <a:lnTo>
                    <a:pt x="49" y="15"/>
                  </a:lnTo>
                  <a:lnTo>
                    <a:pt x="51" y="10"/>
                  </a:lnTo>
                  <a:lnTo>
                    <a:pt x="52" y="4"/>
                  </a:lnTo>
                  <a:lnTo>
                    <a:pt x="52" y="4"/>
                  </a:lnTo>
                  <a:lnTo>
                    <a:pt x="52" y="2"/>
                  </a:lnTo>
                  <a:lnTo>
                    <a:pt x="51" y="1"/>
                  </a:lnTo>
                  <a:lnTo>
                    <a:pt x="49" y="0"/>
                  </a:lnTo>
                  <a:lnTo>
                    <a:pt x="47" y="0"/>
                  </a:lnTo>
                  <a:lnTo>
                    <a:pt x="44" y="1"/>
                  </a:lnTo>
                  <a:lnTo>
                    <a:pt x="43" y="2"/>
                  </a:lnTo>
                  <a:lnTo>
                    <a:pt x="42" y="4"/>
                  </a:lnTo>
                  <a:lnTo>
                    <a:pt x="42"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0" name="Freeform 360"/>
            <p:cNvSpPr/>
            <p:nvPr/>
          </p:nvSpPr>
          <p:spPr bwMode="auto">
            <a:xfrm>
              <a:off x="4438650" y="3730625"/>
              <a:ext cx="23813" cy="55563"/>
            </a:xfrm>
            <a:custGeom>
              <a:avLst/>
              <a:gdLst/>
              <a:ahLst/>
              <a:cxnLst>
                <a:cxn ang="0">
                  <a:pos x="37" y="5"/>
                </a:cxn>
                <a:cxn ang="0">
                  <a:pos x="37" y="5"/>
                </a:cxn>
                <a:cxn ang="0">
                  <a:pos x="35" y="17"/>
                </a:cxn>
                <a:cxn ang="0">
                  <a:pos x="32" y="29"/>
                </a:cxn>
                <a:cxn ang="0">
                  <a:pos x="27" y="41"/>
                </a:cxn>
                <a:cxn ang="0">
                  <a:pos x="21" y="53"/>
                </a:cxn>
                <a:cxn ang="0">
                  <a:pos x="8" y="75"/>
                </a:cxn>
                <a:cxn ang="0">
                  <a:pos x="3" y="87"/>
                </a:cxn>
                <a:cxn ang="0">
                  <a:pos x="0" y="99"/>
                </a:cxn>
                <a:cxn ang="0">
                  <a:pos x="0" y="99"/>
                </a:cxn>
                <a:cxn ang="0">
                  <a:pos x="0" y="100"/>
                </a:cxn>
                <a:cxn ang="0">
                  <a:pos x="0" y="102"/>
                </a:cxn>
                <a:cxn ang="0">
                  <a:pos x="2" y="103"/>
                </a:cxn>
                <a:cxn ang="0">
                  <a:pos x="3" y="104"/>
                </a:cxn>
                <a:cxn ang="0">
                  <a:pos x="5" y="104"/>
                </a:cxn>
                <a:cxn ang="0">
                  <a:pos x="6" y="104"/>
                </a:cxn>
                <a:cxn ang="0">
                  <a:pos x="8" y="103"/>
                </a:cxn>
                <a:cxn ang="0">
                  <a:pos x="9" y="101"/>
                </a:cxn>
                <a:cxn ang="0">
                  <a:pos x="9" y="101"/>
                </a:cxn>
                <a:cxn ang="0">
                  <a:pos x="12" y="89"/>
                </a:cxn>
                <a:cxn ang="0">
                  <a:pos x="17" y="76"/>
                </a:cxn>
                <a:cxn ang="0">
                  <a:pos x="30" y="54"/>
                </a:cxn>
                <a:cxn ang="0">
                  <a:pos x="36" y="42"/>
                </a:cxn>
                <a:cxn ang="0">
                  <a:pos x="41" y="30"/>
                </a:cxn>
                <a:cxn ang="0">
                  <a:pos x="45" y="17"/>
                </a:cxn>
                <a:cxn ang="0">
                  <a:pos x="46" y="5"/>
                </a:cxn>
                <a:cxn ang="0">
                  <a:pos x="46" y="5"/>
                </a:cxn>
                <a:cxn ang="0">
                  <a:pos x="46" y="3"/>
                </a:cxn>
                <a:cxn ang="0">
                  <a:pos x="45" y="2"/>
                </a:cxn>
                <a:cxn ang="0">
                  <a:pos x="44" y="1"/>
                </a:cxn>
                <a:cxn ang="0">
                  <a:pos x="42" y="0"/>
                </a:cxn>
                <a:cxn ang="0">
                  <a:pos x="40" y="1"/>
                </a:cxn>
                <a:cxn ang="0">
                  <a:pos x="39" y="2"/>
                </a:cxn>
                <a:cxn ang="0">
                  <a:pos x="38" y="3"/>
                </a:cxn>
                <a:cxn ang="0">
                  <a:pos x="37" y="5"/>
                </a:cxn>
                <a:cxn ang="0">
                  <a:pos x="37" y="5"/>
                </a:cxn>
              </a:cxnLst>
              <a:rect l="0" t="0" r="r" b="b"/>
              <a:pathLst>
                <a:path w="46" h="104">
                  <a:moveTo>
                    <a:pt x="37" y="5"/>
                  </a:moveTo>
                  <a:lnTo>
                    <a:pt x="37" y="5"/>
                  </a:lnTo>
                  <a:lnTo>
                    <a:pt x="35" y="17"/>
                  </a:lnTo>
                  <a:lnTo>
                    <a:pt x="32" y="29"/>
                  </a:lnTo>
                  <a:lnTo>
                    <a:pt x="27" y="41"/>
                  </a:lnTo>
                  <a:lnTo>
                    <a:pt x="21" y="53"/>
                  </a:lnTo>
                  <a:lnTo>
                    <a:pt x="8" y="75"/>
                  </a:lnTo>
                  <a:lnTo>
                    <a:pt x="3" y="87"/>
                  </a:lnTo>
                  <a:lnTo>
                    <a:pt x="0" y="99"/>
                  </a:lnTo>
                  <a:lnTo>
                    <a:pt x="0" y="99"/>
                  </a:lnTo>
                  <a:lnTo>
                    <a:pt x="0" y="100"/>
                  </a:lnTo>
                  <a:lnTo>
                    <a:pt x="0" y="102"/>
                  </a:lnTo>
                  <a:lnTo>
                    <a:pt x="2" y="103"/>
                  </a:lnTo>
                  <a:lnTo>
                    <a:pt x="3" y="104"/>
                  </a:lnTo>
                  <a:lnTo>
                    <a:pt x="5" y="104"/>
                  </a:lnTo>
                  <a:lnTo>
                    <a:pt x="6" y="104"/>
                  </a:lnTo>
                  <a:lnTo>
                    <a:pt x="8" y="103"/>
                  </a:lnTo>
                  <a:lnTo>
                    <a:pt x="9" y="101"/>
                  </a:lnTo>
                  <a:lnTo>
                    <a:pt x="9" y="101"/>
                  </a:lnTo>
                  <a:lnTo>
                    <a:pt x="12" y="89"/>
                  </a:lnTo>
                  <a:lnTo>
                    <a:pt x="17" y="76"/>
                  </a:lnTo>
                  <a:lnTo>
                    <a:pt x="30" y="54"/>
                  </a:lnTo>
                  <a:lnTo>
                    <a:pt x="36" y="42"/>
                  </a:lnTo>
                  <a:lnTo>
                    <a:pt x="41" y="30"/>
                  </a:lnTo>
                  <a:lnTo>
                    <a:pt x="45" y="17"/>
                  </a:lnTo>
                  <a:lnTo>
                    <a:pt x="46" y="5"/>
                  </a:lnTo>
                  <a:lnTo>
                    <a:pt x="46" y="5"/>
                  </a:lnTo>
                  <a:lnTo>
                    <a:pt x="46" y="3"/>
                  </a:lnTo>
                  <a:lnTo>
                    <a:pt x="45" y="2"/>
                  </a:lnTo>
                  <a:lnTo>
                    <a:pt x="44" y="1"/>
                  </a:lnTo>
                  <a:lnTo>
                    <a:pt x="42" y="0"/>
                  </a:lnTo>
                  <a:lnTo>
                    <a:pt x="40" y="1"/>
                  </a:lnTo>
                  <a:lnTo>
                    <a:pt x="39" y="2"/>
                  </a:lnTo>
                  <a:lnTo>
                    <a:pt x="38" y="3"/>
                  </a:lnTo>
                  <a:lnTo>
                    <a:pt x="37" y="5"/>
                  </a:lnTo>
                  <a:lnTo>
                    <a:pt x="37" y="5"/>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1" name="Freeform 361"/>
            <p:cNvSpPr/>
            <p:nvPr/>
          </p:nvSpPr>
          <p:spPr bwMode="auto">
            <a:xfrm>
              <a:off x="4478338" y="3732213"/>
              <a:ext cx="25400" cy="52388"/>
            </a:xfrm>
            <a:custGeom>
              <a:avLst/>
              <a:gdLst/>
              <a:ahLst/>
              <a:cxnLst>
                <a:cxn ang="0">
                  <a:pos x="39" y="3"/>
                </a:cxn>
                <a:cxn ang="0">
                  <a:pos x="39" y="3"/>
                </a:cxn>
                <a:cxn ang="0">
                  <a:pos x="34" y="14"/>
                </a:cxn>
                <a:cxn ang="0">
                  <a:pos x="29" y="26"/>
                </a:cxn>
                <a:cxn ang="0">
                  <a:pos x="18" y="47"/>
                </a:cxn>
                <a:cxn ang="0">
                  <a:pos x="13" y="58"/>
                </a:cxn>
                <a:cxn ang="0">
                  <a:pos x="8" y="69"/>
                </a:cxn>
                <a:cxn ang="0">
                  <a:pos x="3" y="80"/>
                </a:cxn>
                <a:cxn ang="0">
                  <a:pos x="0" y="93"/>
                </a:cxn>
                <a:cxn ang="0">
                  <a:pos x="0" y="93"/>
                </a:cxn>
                <a:cxn ang="0">
                  <a:pos x="0" y="95"/>
                </a:cxn>
                <a:cxn ang="0">
                  <a:pos x="1" y="97"/>
                </a:cxn>
                <a:cxn ang="0">
                  <a:pos x="4" y="98"/>
                </a:cxn>
                <a:cxn ang="0">
                  <a:pos x="6" y="99"/>
                </a:cxn>
                <a:cxn ang="0">
                  <a:pos x="8" y="98"/>
                </a:cxn>
                <a:cxn ang="0">
                  <a:pos x="9" y="97"/>
                </a:cxn>
                <a:cxn ang="0">
                  <a:pos x="10" y="95"/>
                </a:cxn>
                <a:cxn ang="0">
                  <a:pos x="10" y="95"/>
                </a:cxn>
                <a:cxn ang="0">
                  <a:pos x="13" y="84"/>
                </a:cxn>
                <a:cxn ang="0">
                  <a:pos x="17" y="72"/>
                </a:cxn>
                <a:cxn ang="0">
                  <a:pos x="22" y="61"/>
                </a:cxn>
                <a:cxn ang="0">
                  <a:pos x="27" y="49"/>
                </a:cxn>
                <a:cxn ang="0">
                  <a:pos x="39" y="28"/>
                </a:cxn>
                <a:cxn ang="0">
                  <a:pos x="44" y="16"/>
                </a:cxn>
                <a:cxn ang="0">
                  <a:pos x="48" y="5"/>
                </a:cxn>
                <a:cxn ang="0">
                  <a:pos x="48" y="5"/>
                </a:cxn>
                <a:cxn ang="0">
                  <a:pos x="48" y="3"/>
                </a:cxn>
                <a:cxn ang="0">
                  <a:pos x="47" y="2"/>
                </a:cxn>
                <a:cxn ang="0">
                  <a:pos x="46" y="0"/>
                </a:cxn>
                <a:cxn ang="0">
                  <a:pos x="45" y="0"/>
                </a:cxn>
                <a:cxn ang="0">
                  <a:pos x="43" y="0"/>
                </a:cxn>
                <a:cxn ang="0">
                  <a:pos x="41" y="0"/>
                </a:cxn>
                <a:cxn ang="0">
                  <a:pos x="40" y="1"/>
                </a:cxn>
                <a:cxn ang="0">
                  <a:pos x="39" y="3"/>
                </a:cxn>
                <a:cxn ang="0">
                  <a:pos x="39" y="3"/>
                </a:cxn>
              </a:cxnLst>
              <a:rect l="0" t="0" r="r" b="b"/>
              <a:pathLst>
                <a:path w="48" h="99">
                  <a:moveTo>
                    <a:pt x="39" y="3"/>
                  </a:moveTo>
                  <a:lnTo>
                    <a:pt x="39" y="3"/>
                  </a:lnTo>
                  <a:lnTo>
                    <a:pt x="34" y="14"/>
                  </a:lnTo>
                  <a:lnTo>
                    <a:pt x="29" y="26"/>
                  </a:lnTo>
                  <a:lnTo>
                    <a:pt x="18" y="47"/>
                  </a:lnTo>
                  <a:lnTo>
                    <a:pt x="13" y="58"/>
                  </a:lnTo>
                  <a:lnTo>
                    <a:pt x="8" y="69"/>
                  </a:lnTo>
                  <a:lnTo>
                    <a:pt x="3" y="80"/>
                  </a:lnTo>
                  <a:lnTo>
                    <a:pt x="0" y="93"/>
                  </a:lnTo>
                  <a:lnTo>
                    <a:pt x="0" y="93"/>
                  </a:lnTo>
                  <a:lnTo>
                    <a:pt x="0" y="95"/>
                  </a:lnTo>
                  <a:lnTo>
                    <a:pt x="1" y="97"/>
                  </a:lnTo>
                  <a:lnTo>
                    <a:pt x="4" y="98"/>
                  </a:lnTo>
                  <a:lnTo>
                    <a:pt x="6" y="99"/>
                  </a:lnTo>
                  <a:lnTo>
                    <a:pt x="8" y="98"/>
                  </a:lnTo>
                  <a:lnTo>
                    <a:pt x="9" y="97"/>
                  </a:lnTo>
                  <a:lnTo>
                    <a:pt x="10" y="95"/>
                  </a:lnTo>
                  <a:lnTo>
                    <a:pt x="10" y="95"/>
                  </a:lnTo>
                  <a:lnTo>
                    <a:pt x="13" y="84"/>
                  </a:lnTo>
                  <a:lnTo>
                    <a:pt x="17" y="72"/>
                  </a:lnTo>
                  <a:lnTo>
                    <a:pt x="22" y="61"/>
                  </a:lnTo>
                  <a:lnTo>
                    <a:pt x="27" y="49"/>
                  </a:lnTo>
                  <a:lnTo>
                    <a:pt x="39" y="28"/>
                  </a:lnTo>
                  <a:lnTo>
                    <a:pt x="44" y="16"/>
                  </a:lnTo>
                  <a:lnTo>
                    <a:pt x="48" y="5"/>
                  </a:lnTo>
                  <a:lnTo>
                    <a:pt x="48" y="5"/>
                  </a:lnTo>
                  <a:lnTo>
                    <a:pt x="48" y="3"/>
                  </a:lnTo>
                  <a:lnTo>
                    <a:pt x="47" y="2"/>
                  </a:lnTo>
                  <a:lnTo>
                    <a:pt x="46" y="0"/>
                  </a:lnTo>
                  <a:lnTo>
                    <a:pt x="45" y="0"/>
                  </a:lnTo>
                  <a:lnTo>
                    <a:pt x="43"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2" name="Freeform 362"/>
            <p:cNvSpPr/>
            <p:nvPr/>
          </p:nvSpPr>
          <p:spPr bwMode="auto">
            <a:xfrm>
              <a:off x="4508500" y="3738563"/>
              <a:ext cx="19050" cy="55563"/>
            </a:xfrm>
            <a:custGeom>
              <a:avLst/>
              <a:gdLst/>
              <a:ahLst/>
              <a:cxnLst>
                <a:cxn ang="0">
                  <a:pos x="29" y="5"/>
                </a:cxn>
                <a:cxn ang="0">
                  <a:pos x="29" y="5"/>
                </a:cxn>
                <a:cxn ang="0">
                  <a:pos x="27" y="17"/>
                </a:cxn>
                <a:cxn ang="0">
                  <a:pos x="24" y="29"/>
                </a:cxn>
                <a:cxn ang="0">
                  <a:pos x="15" y="51"/>
                </a:cxn>
                <a:cxn ang="0">
                  <a:pos x="15" y="51"/>
                </a:cxn>
                <a:cxn ang="0">
                  <a:pos x="14" y="56"/>
                </a:cxn>
                <a:cxn ang="0">
                  <a:pos x="13" y="61"/>
                </a:cxn>
                <a:cxn ang="0">
                  <a:pos x="12" y="73"/>
                </a:cxn>
                <a:cxn ang="0">
                  <a:pos x="12" y="73"/>
                </a:cxn>
                <a:cxn ang="0">
                  <a:pos x="9" y="79"/>
                </a:cxn>
                <a:cxn ang="0">
                  <a:pos x="7" y="85"/>
                </a:cxn>
                <a:cxn ang="0">
                  <a:pos x="1" y="97"/>
                </a:cxn>
                <a:cxn ang="0">
                  <a:pos x="1" y="97"/>
                </a:cxn>
                <a:cxn ang="0">
                  <a:pos x="0" y="99"/>
                </a:cxn>
                <a:cxn ang="0">
                  <a:pos x="0" y="102"/>
                </a:cxn>
                <a:cxn ang="0">
                  <a:pos x="1" y="103"/>
                </a:cxn>
                <a:cxn ang="0">
                  <a:pos x="2" y="104"/>
                </a:cxn>
                <a:cxn ang="0">
                  <a:pos x="4" y="105"/>
                </a:cxn>
                <a:cxn ang="0">
                  <a:pos x="6" y="105"/>
                </a:cxn>
                <a:cxn ang="0">
                  <a:pos x="7" y="104"/>
                </a:cxn>
                <a:cxn ang="0">
                  <a:pos x="9" y="103"/>
                </a:cxn>
                <a:cxn ang="0">
                  <a:pos x="9" y="103"/>
                </a:cxn>
                <a:cxn ang="0">
                  <a:pos x="15" y="92"/>
                </a:cxn>
                <a:cxn ang="0">
                  <a:pos x="19" y="81"/>
                </a:cxn>
                <a:cxn ang="0">
                  <a:pos x="22" y="70"/>
                </a:cxn>
                <a:cxn ang="0">
                  <a:pos x="24" y="57"/>
                </a:cxn>
                <a:cxn ang="0">
                  <a:pos x="24" y="57"/>
                </a:cxn>
                <a:cxn ang="0">
                  <a:pos x="25" y="51"/>
                </a:cxn>
                <a:cxn ang="0">
                  <a:pos x="27" y="45"/>
                </a:cxn>
                <a:cxn ang="0">
                  <a:pos x="31" y="31"/>
                </a:cxn>
                <a:cxn ang="0">
                  <a:pos x="35" y="19"/>
                </a:cxn>
                <a:cxn ang="0">
                  <a:pos x="37" y="12"/>
                </a:cxn>
                <a:cxn ang="0">
                  <a:pos x="38" y="5"/>
                </a:cxn>
                <a:cxn ang="0">
                  <a:pos x="38" y="5"/>
                </a:cxn>
                <a:cxn ang="0">
                  <a:pos x="37" y="3"/>
                </a:cxn>
                <a:cxn ang="0">
                  <a:pos x="37" y="1"/>
                </a:cxn>
                <a:cxn ang="0">
                  <a:pos x="35" y="1"/>
                </a:cxn>
                <a:cxn ang="0">
                  <a:pos x="33" y="0"/>
                </a:cxn>
                <a:cxn ang="0">
                  <a:pos x="32" y="1"/>
                </a:cxn>
                <a:cxn ang="0">
                  <a:pos x="30" y="1"/>
                </a:cxn>
                <a:cxn ang="0">
                  <a:pos x="29" y="3"/>
                </a:cxn>
                <a:cxn ang="0">
                  <a:pos x="29" y="5"/>
                </a:cxn>
                <a:cxn ang="0">
                  <a:pos x="29" y="5"/>
                </a:cxn>
              </a:cxnLst>
              <a:rect l="0" t="0" r="r" b="b"/>
              <a:pathLst>
                <a:path w="38" h="105">
                  <a:moveTo>
                    <a:pt x="29" y="5"/>
                  </a:moveTo>
                  <a:lnTo>
                    <a:pt x="29" y="5"/>
                  </a:lnTo>
                  <a:lnTo>
                    <a:pt x="27" y="17"/>
                  </a:lnTo>
                  <a:lnTo>
                    <a:pt x="24" y="29"/>
                  </a:lnTo>
                  <a:lnTo>
                    <a:pt x="15" y="51"/>
                  </a:lnTo>
                  <a:lnTo>
                    <a:pt x="15" y="51"/>
                  </a:lnTo>
                  <a:lnTo>
                    <a:pt x="14" y="56"/>
                  </a:lnTo>
                  <a:lnTo>
                    <a:pt x="13" y="61"/>
                  </a:lnTo>
                  <a:lnTo>
                    <a:pt x="12" y="73"/>
                  </a:lnTo>
                  <a:lnTo>
                    <a:pt x="12" y="73"/>
                  </a:lnTo>
                  <a:lnTo>
                    <a:pt x="9" y="79"/>
                  </a:lnTo>
                  <a:lnTo>
                    <a:pt x="7" y="85"/>
                  </a:lnTo>
                  <a:lnTo>
                    <a:pt x="1" y="97"/>
                  </a:lnTo>
                  <a:lnTo>
                    <a:pt x="1" y="97"/>
                  </a:lnTo>
                  <a:lnTo>
                    <a:pt x="0" y="99"/>
                  </a:lnTo>
                  <a:lnTo>
                    <a:pt x="0" y="102"/>
                  </a:lnTo>
                  <a:lnTo>
                    <a:pt x="1" y="103"/>
                  </a:lnTo>
                  <a:lnTo>
                    <a:pt x="2" y="104"/>
                  </a:lnTo>
                  <a:lnTo>
                    <a:pt x="4" y="105"/>
                  </a:lnTo>
                  <a:lnTo>
                    <a:pt x="6" y="105"/>
                  </a:lnTo>
                  <a:lnTo>
                    <a:pt x="7" y="104"/>
                  </a:lnTo>
                  <a:lnTo>
                    <a:pt x="9" y="103"/>
                  </a:lnTo>
                  <a:lnTo>
                    <a:pt x="9" y="103"/>
                  </a:lnTo>
                  <a:lnTo>
                    <a:pt x="15" y="92"/>
                  </a:lnTo>
                  <a:lnTo>
                    <a:pt x="19" y="81"/>
                  </a:lnTo>
                  <a:lnTo>
                    <a:pt x="22" y="70"/>
                  </a:lnTo>
                  <a:lnTo>
                    <a:pt x="24" y="57"/>
                  </a:lnTo>
                  <a:lnTo>
                    <a:pt x="24" y="57"/>
                  </a:lnTo>
                  <a:lnTo>
                    <a:pt x="25" y="51"/>
                  </a:lnTo>
                  <a:lnTo>
                    <a:pt x="27" y="45"/>
                  </a:lnTo>
                  <a:lnTo>
                    <a:pt x="31" y="31"/>
                  </a:lnTo>
                  <a:lnTo>
                    <a:pt x="35" y="19"/>
                  </a:lnTo>
                  <a:lnTo>
                    <a:pt x="37" y="12"/>
                  </a:lnTo>
                  <a:lnTo>
                    <a:pt x="38" y="5"/>
                  </a:lnTo>
                  <a:lnTo>
                    <a:pt x="38" y="5"/>
                  </a:lnTo>
                  <a:lnTo>
                    <a:pt x="37" y="3"/>
                  </a:lnTo>
                  <a:lnTo>
                    <a:pt x="37" y="1"/>
                  </a:lnTo>
                  <a:lnTo>
                    <a:pt x="35" y="1"/>
                  </a:lnTo>
                  <a:lnTo>
                    <a:pt x="33" y="0"/>
                  </a:lnTo>
                  <a:lnTo>
                    <a:pt x="32" y="1"/>
                  </a:lnTo>
                  <a:lnTo>
                    <a:pt x="30" y="1"/>
                  </a:lnTo>
                  <a:lnTo>
                    <a:pt x="29" y="3"/>
                  </a:lnTo>
                  <a:lnTo>
                    <a:pt x="29" y="5"/>
                  </a:lnTo>
                  <a:lnTo>
                    <a:pt x="29" y="5"/>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3" name="Freeform 363"/>
            <p:cNvSpPr/>
            <p:nvPr/>
          </p:nvSpPr>
          <p:spPr bwMode="auto">
            <a:xfrm>
              <a:off x="4545013" y="3736975"/>
              <a:ext cx="15875" cy="49213"/>
            </a:xfrm>
            <a:custGeom>
              <a:avLst/>
              <a:gdLst/>
              <a:ahLst/>
              <a:cxnLst>
                <a:cxn ang="0">
                  <a:pos x="19" y="4"/>
                </a:cxn>
                <a:cxn ang="0">
                  <a:pos x="19" y="4"/>
                </a:cxn>
                <a:cxn ang="0">
                  <a:pos x="19" y="16"/>
                </a:cxn>
                <a:cxn ang="0">
                  <a:pos x="17" y="26"/>
                </a:cxn>
                <a:cxn ang="0">
                  <a:pos x="13" y="47"/>
                </a:cxn>
                <a:cxn ang="0">
                  <a:pos x="8" y="68"/>
                </a:cxn>
                <a:cxn ang="0">
                  <a:pos x="0" y="89"/>
                </a:cxn>
                <a:cxn ang="0">
                  <a:pos x="0" y="89"/>
                </a:cxn>
                <a:cxn ang="0">
                  <a:pos x="0" y="90"/>
                </a:cxn>
                <a:cxn ang="0">
                  <a:pos x="0" y="92"/>
                </a:cxn>
                <a:cxn ang="0">
                  <a:pos x="2" y="93"/>
                </a:cxn>
                <a:cxn ang="0">
                  <a:pos x="4" y="94"/>
                </a:cxn>
                <a:cxn ang="0">
                  <a:pos x="6" y="94"/>
                </a:cxn>
                <a:cxn ang="0">
                  <a:pos x="7" y="94"/>
                </a:cxn>
                <a:cxn ang="0">
                  <a:pos x="9" y="93"/>
                </a:cxn>
                <a:cxn ang="0">
                  <a:pos x="10" y="91"/>
                </a:cxn>
                <a:cxn ang="0">
                  <a:pos x="10" y="91"/>
                </a:cxn>
                <a:cxn ang="0">
                  <a:pos x="17" y="69"/>
                </a:cxn>
                <a:cxn ang="0">
                  <a:pos x="22" y="49"/>
                </a:cxn>
                <a:cxn ang="0">
                  <a:pos x="27" y="27"/>
                </a:cxn>
                <a:cxn ang="0">
                  <a:pos x="28" y="16"/>
                </a:cxn>
                <a:cxn ang="0">
                  <a:pos x="28" y="4"/>
                </a:cxn>
                <a:cxn ang="0">
                  <a:pos x="28"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8" h="94">
                  <a:moveTo>
                    <a:pt x="19" y="4"/>
                  </a:moveTo>
                  <a:lnTo>
                    <a:pt x="19" y="4"/>
                  </a:lnTo>
                  <a:lnTo>
                    <a:pt x="19" y="16"/>
                  </a:lnTo>
                  <a:lnTo>
                    <a:pt x="17" y="26"/>
                  </a:lnTo>
                  <a:lnTo>
                    <a:pt x="13" y="47"/>
                  </a:lnTo>
                  <a:lnTo>
                    <a:pt x="8" y="68"/>
                  </a:lnTo>
                  <a:lnTo>
                    <a:pt x="0" y="89"/>
                  </a:lnTo>
                  <a:lnTo>
                    <a:pt x="0" y="89"/>
                  </a:lnTo>
                  <a:lnTo>
                    <a:pt x="0" y="90"/>
                  </a:lnTo>
                  <a:lnTo>
                    <a:pt x="0" y="92"/>
                  </a:lnTo>
                  <a:lnTo>
                    <a:pt x="2" y="93"/>
                  </a:lnTo>
                  <a:lnTo>
                    <a:pt x="4" y="94"/>
                  </a:lnTo>
                  <a:lnTo>
                    <a:pt x="6" y="94"/>
                  </a:lnTo>
                  <a:lnTo>
                    <a:pt x="7" y="94"/>
                  </a:lnTo>
                  <a:lnTo>
                    <a:pt x="9" y="93"/>
                  </a:lnTo>
                  <a:lnTo>
                    <a:pt x="10" y="91"/>
                  </a:lnTo>
                  <a:lnTo>
                    <a:pt x="10" y="91"/>
                  </a:lnTo>
                  <a:lnTo>
                    <a:pt x="17" y="69"/>
                  </a:lnTo>
                  <a:lnTo>
                    <a:pt x="22" y="49"/>
                  </a:lnTo>
                  <a:lnTo>
                    <a:pt x="27" y="27"/>
                  </a:lnTo>
                  <a:lnTo>
                    <a:pt x="28" y="16"/>
                  </a:lnTo>
                  <a:lnTo>
                    <a:pt x="28" y="4"/>
                  </a:lnTo>
                  <a:lnTo>
                    <a:pt x="28"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4" name="Freeform 364"/>
            <p:cNvSpPr/>
            <p:nvPr/>
          </p:nvSpPr>
          <p:spPr bwMode="auto">
            <a:xfrm>
              <a:off x="4605338" y="3643313"/>
              <a:ext cx="47625" cy="82550"/>
            </a:xfrm>
            <a:custGeom>
              <a:avLst/>
              <a:gdLst/>
              <a:ahLst/>
              <a:cxnLst>
                <a:cxn ang="0">
                  <a:pos x="81" y="3"/>
                </a:cxn>
                <a:cxn ang="0">
                  <a:pos x="79" y="12"/>
                </a:cxn>
                <a:cxn ang="0">
                  <a:pos x="74" y="16"/>
                </a:cxn>
                <a:cxn ang="0">
                  <a:pos x="63" y="24"/>
                </a:cxn>
                <a:cxn ang="0">
                  <a:pos x="61" y="27"/>
                </a:cxn>
                <a:cxn ang="0">
                  <a:pos x="56" y="41"/>
                </a:cxn>
                <a:cxn ang="0">
                  <a:pos x="50" y="50"/>
                </a:cxn>
                <a:cxn ang="0">
                  <a:pos x="37" y="68"/>
                </a:cxn>
                <a:cxn ang="0">
                  <a:pos x="31" y="77"/>
                </a:cxn>
                <a:cxn ang="0">
                  <a:pos x="12" y="109"/>
                </a:cxn>
                <a:cxn ang="0">
                  <a:pos x="4" y="127"/>
                </a:cxn>
                <a:cxn ang="0">
                  <a:pos x="1" y="144"/>
                </a:cxn>
                <a:cxn ang="0">
                  <a:pos x="0" y="146"/>
                </a:cxn>
                <a:cxn ang="0">
                  <a:pos x="0" y="149"/>
                </a:cxn>
                <a:cxn ang="0">
                  <a:pos x="2" y="154"/>
                </a:cxn>
                <a:cxn ang="0">
                  <a:pos x="5" y="155"/>
                </a:cxn>
                <a:cxn ang="0">
                  <a:pos x="8" y="154"/>
                </a:cxn>
                <a:cxn ang="0">
                  <a:pos x="9" y="149"/>
                </a:cxn>
                <a:cxn ang="0">
                  <a:pos x="10" y="143"/>
                </a:cxn>
                <a:cxn ang="0">
                  <a:pos x="15" y="125"/>
                </a:cxn>
                <a:cxn ang="0">
                  <a:pos x="26" y="101"/>
                </a:cxn>
                <a:cxn ang="0">
                  <a:pos x="41" y="78"/>
                </a:cxn>
                <a:cxn ang="0">
                  <a:pos x="56" y="57"/>
                </a:cxn>
                <a:cxn ang="0">
                  <a:pos x="65" y="42"/>
                </a:cxn>
                <a:cxn ang="0">
                  <a:pos x="75" y="27"/>
                </a:cxn>
                <a:cxn ang="0">
                  <a:pos x="81" y="23"/>
                </a:cxn>
                <a:cxn ang="0">
                  <a:pos x="88" y="12"/>
                </a:cxn>
                <a:cxn ang="0">
                  <a:pos x="90" y="5"/>
                </a:cxn>
                <a:cxn ang="0">
                  <a:pos x="89" y="2"/>
                </a:cxn>
                <a:cxn ang="0">
                  <a:pos x="85" y="0"/>
                </a:cxn>
                <a:cxn ang="0">
                  <a:pos x="82" y="1"/>
                </a:cxn>
                <a:cxn ang="0">
                  <a:pos x="81" y="3"/>
                </a:cxn>
              </a:cxnLst>
              <a:rect l="0" t="0" r="r" b="b"/>
              <a:pathLst>
                <a:path w="90" h="155">
                  <a:moveTo>
                    <a:pt x="81" y="3"/>
                  </a:moveTo>
                  <a:lnTo>
                    <a:pt x="81" y="3"/>
                  </a:lnTo>
                  <a:lnTo>
                    <a:pt x="80" y="8"/>
                  </a:lnTo>
                  <a:lnTo>
                    <a:pt x="79" y="12"/>
                  </a:lnTo>
                  <a:lnTo>
                    <a:pt x="76" y="14"/>
                  </a:lnTo>
                  <a:lnTo>
                    <a:pt x="74" y="16"/>
                  </a:lnTo>
                  <a:lnTo>
                    <a:pt x="69" y="19"/>
                  </a:lnTo>
                  <a:lnTo>
                    <a:pt x="63" y="24"/>
                  </a:lnTo>
                  <a:lnTo>
                    <a:pt x="63" y="24"/>
                  </a:lnTo>
                  <a:lnTo>
                    <a:pt x="61" y="27"/>
                  </a:lnTo>
                  <a:lnTo>
                    <a:pt x="59" y="33"/>
                  </a:lnTo>
                  <a:lnTo>
                    <a:pt x="56" y="41"/>
                  </a:lnTo>
                  <a:lnTo>
                    <a:pt x="56" y="41"/>
                  </a:lnTo>
                  <a:lnTo>
                    <a:pt x="50" y="50"/>
                  </a:lnTo>
                  <a:lnTo>
                    <a:pt x="43" y="58"/>
                  </a:lnTo>
                  <a:lnTo>
                    <a:pt x="37" y="68"/>
                  </a:lnTo>
                  <a:lnTo>
                    <a:pt x="31" y="77"/>
                  </a:lnTo>
                  <a:lnTo>
                    <a:pt x="31" y="77"/>
                  </a:lnTo>
                  <a:lnTo>
                    <a:pt x="22" y="92"/>
                  </a:lnTo>
                  <a:lnTo>
                    <a:pt x="12" y="109"/>
                  </a:lnTo>
                  <a:lnTo>
                    <a:pt x="8" y="117"/>
                  </a:lnTo>
                  <a:lnTo>
                    <a:pt x="4" y="127"/>
                  </a:lnTo>
                  <a:lnTo>
                    <a:pt x="2" y="135"/>
                  </a:lnTo>
                  <a:lnTo>
                    <a:pt x="1" y="144"/>
                  </a:lnTo>
                  <a:lnTo>
                    <a:pt x="1" y="144"/>
                  </a:lnTo>
                  <a:lnTo>
                    <a:pt x="0" y="146"/>
                  </a:lnTo>
                  <a:lnTo>
                    <a:pt x="0" y="149"/>
                  </a:lnTo>
                  <a:lnTo>
                    <a:pt x="0" y="149"/>
                  </a:lnTo>
                  <a:lnTo>
                    <a:pt x="0" y="151"/>
                  </a:lnTo>
                  <a:lnTo>
                    <a:pt x="2" y="154"/>
                  </a:lnTo>
                  <a:lnTo>
                    <a:pt x="3" y="155"/>
                  </a:lnTo>
                  <a:lnTo>
                    <a:pt x="5" y="155"/>
                  </a:lnTo>
                  <a:lnTo>
                    <a:pt x="6" y="155"/>
                  </a:lnTo>
                  <a:lnTo>
                    <a:pt x="8" y="154"/>
                  </a:lnTo>
                  <a:lnTo>
                    <a:pt x="9" y="151"/>
                  </a:lnTo>
                  <a:lnTo>
                    <a:pt x="9" y="149"/>
                  </a:lnTo>
                  <a:lnTo>
                    <a:pt x="9" y="149"/>
                  </a:lnTo>
                  <a:lnTo>
                    <a:pt x="10" y="143"/>
                  </a:lnTo>
                  <a:lnTo>
                    <a:pt x="10" y="137"/>
                  </a:lnTo>
                  <a:lnTo>
                    <a:pt x="15" y="125"/>
                  </a:lnTo>
                  <a:lnTo>
                    <a:pt x="20" y="112"/>
                  </a:lnTo>
                  <a:lnTo>
                    <a:pt x="26" y="101"/>
                  </a:lnTo>
                  <a:lnTo>
                    <a:pt x="34" y="89"/>
                  </a:lnTo>
                  <a:lnTo>
                    <a:pt x="41" y="78"/>
                  </a:lnTo>
                  <a:lnTo>
                    <a:pt x="56" y="57"/>
                  </a:lnTo>
                  <a:lnTo>
                    <a:pt x="56" y="57"/>
                  </a:lnTo>
                  <a:lnTo>
                    <a:pt x="61" y="49"/>
                  </a:lnTo>
                  <a:lnTo>
                    <a:pt x="65" y="42"/>
                  </a:lnTo>
                  <a:lnTo>
                    <a:pt x="69" y="34"/>
                  </a:lnTo>
                  <a:lnTo>
                    <a:pt x="75" y="27"/>
                  </a:lnTo>
                  <a:lnTo>
                    <a:pt x="75" y="27"/>
                  </a:lnTo>
                  <a:lnTo>
                    <a:pt x="81" y="23"/>
                  </a:lnTo>
                  <a:lnTo>
                    <a:pt x="85" y="18"/>
                  </a:lnTo>
                  <a:lnTo>
                    <a:pt x="88" y="12"/>
                  </a:lnTo>
                  <a:lnTo>
                    <a:pt x="90" y="5"/>
                  </a:lnTo>
                  <a:lnTo>
                    <a:pt x="90" y="5"/>
                  </a:lnTo>
                  <a:lnTo>
                    <a:pt x="90" y="3"/>
                  </a:lnTo>
                  <a:lnTo>
                    <a:pt x="89" y="2"/>
                  </a:lnTo>
                  <a:lnTo>
                    <a:pt x="87" y="0"/>
                  </a:lnTo>
                  <a:lnTo>
                    <a:pt x="85" y="0"/>
                  </a:lnTo>
                  <a:lnTo>
                    <a:pt x="83" y="0"/>
                  </a:lnTo>
                  <a:lnTo>
                    <a:pt x="82" y="1"/>
                  </a:lnTo>
                  <a:lnTo>
                    <a:pt x="81" y="3"/>
                  </a:lnTo>
                  <a:lnTo>
                    <a:pt x="81" y="3"/>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5" name="Freeform 365"/>
            <p:cNvSpPr/>
            <p:nvPr/>
          </p:nvSpPr>
          <p:spPr bwMode="auto">
            <a:xfrm>
              <a:off x="4610100" y="3646488"/>
              <a:ext cx="71438" cy="104775"/>
            </a:xfrm>
            <a:custGeom>
              <a:avLst/>
              <a:gdLst/>
              <a:ahLst/>
              <a:cxnLst>
                <a:cxn ang="0">
                  <a:pos x="126" y="1"/>
                </a:cxn>
                <a:cxn ang="0">
                  <a:pos x="126" y="1"/>
                </a:cxn>
                <a:cxn ang="0">
                  <a:pos x="115" y="9"/>
                </a:cxn>
                <a:cxn ang="0">
                  <a:pos x="105" y="17"/>
                </a:cxn>
                <a:cxn ang="0">
                  <a:pos x="96" y="27"/>
                </a:cxn>
                <a:cxn ang="0">
                  <a:pos x="87" y="37"/>
                </a:cxn>
                <a:cxn ang="0">
                  <a:pos x="80" y="47"/>
                </a:cxn>
                <a:cxn ang="0">
                  <a:pos x="73" y="59"/>
                </a:cxn>
                <a:cxn ang="0">
                  <a:pos x="59" y="82"/>
                </a:cxn>
                <a:cxn ang="0">
                  <a:pos x="59" y="82"/>
                </a:cxn>
                <a:cxn ang="0">
                  <a:pos x="44" y="109"/>
                </a:cxn>
                <a:cxn ang="0">
                  <a:pos x="28" y="136"/>
                </a:cxn>
                <a:cxn ang="0">
                  <a:pos x="13" y="164"/>
                </a:cxn>
                <a:cxn ang="0">
                  <a:pos x="7" y="178"/>
                </a:cxn>
                <a:cxn ang="0">
                  <a:pos x="0" y="193"/>
                </a:cxn>
                <a:cxn ang="0">
                  <a:pos x="0" y="193"/>
                </a:cxn>
                <a:cxn ang="0">
                  <a:pos x="0" y="195"/>
                </a:cxn>
                <a:cxn ang="0">
                  <a:pos x="1" y="197"/>
                </a:cxn>
                <a:cxn ang="0">
                  <a:pos x="2" y="198"/>
                </a:cxn>
                <a:cxn ang="0">
                  <a:pos x="3" y="199"/>
                </a:cxn>
                <a:cxn ang="0">
                  <a:pos x="6" y="199"/>
                </a:cxn>
                <a:cxn ang="0">
                  <a:pos x="8" y="198"/>
                </a:cxn>
                <a:cxn ang="0">
                  <a:pos x="9" y="197"/>
                </a:cxn>
                <a:cxn ang="0">
                  <a:pos x="10" y="196"/>
                </a:cxn>
                <a:cxn ang="0">
                  <a:pos x="10" y="196"/>
                </a:cxn>
                <a:cxn ang="0">
                  <a:pos x="15" y="183"/>
                </a:cxn>
                <a:cxn ang="0">
                  <a:pos x="21" y="170"/>
                </a:cxn>
                <a:cxn ang="0">
                  <a:pos x="33" y="147"/>
                </a:cxn>
                <a:cxn ang="0">
                  <a:pos x="47" y="124"/>
                </a:cxn>
                <a:cxn ang="0">
                  <a:pos x="60" y="100"/>
                </a:cxn>
                <a:cxn ang="0">
                  <a:pos x="60" y="100"/>
                </a:cxn>
                <a:cxn ang="0">
                  <a:pos x="74" y="74"/>
                </a:cxn>
                <a:cxn ang="0">
                  <a:pos x="82" y="62"/>
                </a:cxn>
                <a:cxn ang="0">
                  <a:pos x="89" y="49"/>
                </a:cxn>
                <a:cxn ang="0">
                  <a:pos x="98" y="38"/>
                </a:cxn>
                <a:cxn ang="0">
                  <a:pos x="108" y="28"/>
                </a:cxn>
                <a:cxn ang="0">
                  <a:pos x="119" y="17"/>
                </a:cxn>
                <a:cxn ang="0">
                  <a:pos x="130" y="9"/>
                </a:cxn>
                <a:cxn ang="0">
                  <a:pos x="130" y="9"/>
                </a:cxn>
                <a:cxn ang="0">
                  <a:pos x="133" y="7"/>
                </a:cxn>
                <a:cxn ang="0">
                  <a:pos x="134" y="6"/>
                </a:cxn>
                <a:cxn ang="0">
                  <a:pos x="133" y="4"/>
                </a:cxn>
                <a:cxn ang="0">
                  <a:pos x="133" y="2"/>
                </a:cxn>
                <a:cxn ang="0">
                  <a:pos x="132" y="1"/>
                </a:cxn>
                <a:cxn ang="0">
                  <a:pos x="129" y="0"/>
                </a:cxn>
                <a:cxn ang="0">
                  <a:pos x="128" y="0"/>
                </a:cxn>
                <a:cxn ang="0">
                  <a:pos x="126" y="1"/>
                </a:cxn>
                <a:cxn ang="0">
                  <a:pos x="126" y="1"/>
                </a:cxn>
              </a:cxnLst>
              <a:rect l="0" t="0" r="r" b="b"/>
              <a:pathLst>
                <a:path w="134" h="199">
                  <a:moveTo>
                    <a:pt x="126" y="1"/>
                  </a:moveTo>
                  <a:lnTo>
                    <a:pt x="126" y="1"/>
                  </a:lnTo>
                  <a:lnTo>
                    <a:pt x="115" y="9"/>
                  </a:lnTo>
                  <a:lnTo>
                    <a:pt x="105" y="17"/>
                  </a:lnTo>
                  <a:lnTo>
                    <a:pt x="96" y="27"/>
                  </a:lnTo>
                  <a:lnTo>
                    <a:pt x="87" y="37"/>
                  </a:lnTo>
                  <a:lnTo>
                    <a:pt x="80" y="47"/>
                  </a:lnTo>
                  <a:lnTo>
                    <a:pt x="73" y="59"/>
                  </a:lnTo>
                  <a:lnTo>
                    <a:pt x="59" y="82"/>
                  </a:lnTo>
                  <a:lnTo>
                    <a:pt x="59" y="82"/>
                  </a:lnTo>
                  <a:lnTo>
                    <a:pt x="44" y="109"/>
                  </a:lnTo>
                  <a:lnTo>
                    <a:pt x="28" y="136"/>
                  </a:lnTo>
                  <a:lnTo>
                    <a:pt x="13" y="164"/>
                  </a:lnTo>
                  <a:lnTo>
                    <a:pt x="7" y="178"/>
                  </a:lnTo>
                  <a:lnTo>
                    <a:pt x="0" y="193"/>
                  </a:lnTo>
                  <a:lnTo>
                    <a:pt x="0" y="193"/>
                  </a:lnTo>
                  <a:lnTo>
                    <a:pt x="0" y="195"/>
                  </a:lnTo>
                  <a:lnTo>
                    <a:pt x="1" y="197"/>
                  </a:lnTo>
                  <a:lnTo>
                    <a:pt x="2" y="198"/>
                  </a:lnTo>
                  <a:lnTo>
                    <a:pt x="3" y="199"/>
                  </a:lnTo>
                  <a:lnTo>
                    <a:pt x="6" y="199"/>
                  </a:lnTo>
                  <a:lnTo>
                    <a:pt x="8" y="198"/>
                  </a:lnTo>
                  <a:lnTo>
                    <a:pt x="9" y="197"/>
                  </a:lnTo>
                  <a:lnTo>
                    <a:pt x="10" y="196"/>
                  </a:lnTo>
                  <a:lnTo>
                    <a:pt x="10" y="196"/>
                  </a:lnTo>
                  <a:lnTo>
                    <a:pt x="15" y="183"/>
                  </a:lnTo>
                  <a:lnTo>
                    <a:pt x="21" y="170"/>
                  </a:lnTo>
                  <a:lnTo>
                    <a:pt x="33" y="147"/>
                  </a:lnTo>
                  <a:lnTo>
                    <a:pt x="47" y="124"/>
                  </a:lnTo>
                  <a:lnTo>
                    <a:pt x="60" y="100"/>
                  </a:lnTo>
                  <a:lnTo>
                    <a:pt x="60" y="100"/>
                  </a:lnTo>
                  <a:lnTo>
                    <a:pt x="74" y="74"/>
                  </a:lnTo>
                  <a:lnTo>
                    <a:pt x="82" y="62"/>
                  </a:lnTo>
                  <a:lnTo>
                    <a:pt x="89" y="49"/>
                  </a:lnTo>
                  <a:lnTo>
                    <a:pt x="98" y="38"/>
                  </a:lnTo>
                  <a:lnTo>
                    <a:pt x="108" y="28"/>
                  </a:lnTo>
                  <a:lnTo>
                    <a:pt x="119" y="17"/>
                  </a:lnTo>
                  <a:lnTo>
                    <a:pt x="130" y="9"/>
                  </a:lnTo>
                  <a:lnTo>
                    <a:pt x="130" y="9"/>
                  </a:lnTo>
                  <a:lnTo>
                    <a:pt x="133" y="7"/>
                  </a:lnTo>
                  <a:lnTo>
                    <a:pt x="134" y="6"/>
                  </a:lnTo>
                  <a:lnTo>
                    <a:pt x="133" y="4"/>
                  </a:lnTo>
                  <a:lnTo>
                    <a:pt x="133" y="2"/>
                  </a:lnTo>
                  <a:lnTo>
                    <a:pt x="132" y="1"/>
                  </a:lnTo>
                  <a:lnTo>
                    <a:pt x="129" y="0"/>
                  </a:lnTo>
                  <a:lnTo>
                    <a:pt x="128" y="0"/>
                  </a:lnTo>
                  <a:lnTo>
                    <a:pt x="126" y="1"/>
                  </a:lnTo>
                  <a:lnTo>
                    <a:pt x="126" y="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6" name="Freeform 366"/>
            <p:cNvSpPr/>
            <p:nvPr/>
          </p:nvSpPr>
          <p:spPr bwMode="auto">
            <a:xfrm>
              <a:off x="4624388" y="3638550"/>
              <a:ext cx="84138" cy="130175"/>
            </a:xfrm>
            <a:custGeom>
              <a:avLst/>
              <a:gdLst/>
              <a:ahLst/>
              <a:cxnLst>
                <a:cxn ang="0">
                  <a:pos x="152" y="1"/>
                </a:cxn>
                <a:cxn ang="0">
                  <a:pos x="137" y="15"/>
                </a:cxn>
                <a:cxn ang="0">
                  <a:pos x="123" y="30"/>
                </a:cxn>
                <a:cxn ang="0">
                  <a:pos x="99" y="66"/>
                </a:cxn>
                <a:cxn ang="0">
                  <a:pos x="67" y="121"/>
                </a:cxn>
                <a:cxn ang="0">
                  <a:pos x="56" y="138"/>
                </a:cxn>
                <a:cxn ang="0">
                  <a:pos x="32" y="174"/>
                </a:cxn>
                <a:cxn ang="0">
                  <a:pos x="12" y="211"/>
                </a:cxn>
                <a:cxn ang="0">
                  <a:pos x="1" y="229"/>
                </a:cxn>
                <a:cxn ang="0">
                  <a:pos x="0" y="238"/>
                </a:cxn>
                <a:cxn ang="0">
                  <a:pos x="4" y="246"/>
                </a:cxn>
                <a:cxn ang="0">
                  <a:pos x="6" y="247"/>
                </a:cxn>
                <a:cxn ang="0">
                  <a:pos x="12" y="246"/>
                </a:cxn>
                <a:cxn ang="0">
                  <a:pos x="14" y="242"/>
                </a:cxn>
                <a:cxn ang="0">
                  <a:pos x="16" y="241"/>
                </a:cxn>
                <a:cxn ang="0">
                  <a:pos x="17" y="236"/>
                </a:cxn>
                <a:cxn ang="0">
                  <a:pos x="15" y="234"/>
                </a:cxn>
                <a:cxn ang="0">
                  <a:pos x="12" y="234"/>
                </a:cxn>
                <a:cxn ang="0">
                  <a:pos x="10" y="234"/>
                </a:cxn>
                <a:cxn ang="0">
                  <a:pos x="12" y="229"/>
                </a:cxn>
                <a:cxn ang="0">
                  <a:pos x="22" y="210"/>
                </a:cxn>
                <a:cxn ang="0">
                  <a:pos x="33" y="191"/>
                </a:cxn>
                <a:cxn ang="0">
                  <a:pos x="53" y="160"/>
                </a:cxn>
                <a:cxn ang="0">
                  <a:pos x="73" y="129"/>
                </a:cxn>
                <a:cxn ang="0">
                  <a:pos x="92" y="98"/>
                </a:cxn>
                <a:cxn ang="0">
                  <a:pos x="121" y="50"/>
                </a:cxn>
                <a:cxn ang="0">
                  <a:pos x="144" y="21"/>
                </a:cxn>
                <a:cxn ang="0">
                  <a:pos x="157" y="10"/>
                </a:cxn>
                <a:cxn ang="0">
                  <a:pos x="158" y="9"/>
                </a:cxn>
                <a:cxn ang="0">
                  <a:pos x="158" y="2"/>
                </a:cxn>
                <a:cxn ang="0">
                  <a:pos x="156" y="0"/>
                </a:cxn>
                <a:cxn ang="0">
                  <a:pos x="152" y="1"/>
                </a:cxn>
              </a:cxnLst>
              <a:rect l="0" t="0" r="r" b="b"/>
              <a:pathLst>
                <a:path w="159" h="247">
                  <a:moveTo>
                    <a:pt x="152" y="1"/>
                  </a:moveTo>
                  <a:lnTo>
                    <a:pt x="152" y="1"/>
                  </a:lnTo>
                  <a:lnTo>
                    <a:pt x="145" y="8"/>
                  </a:lnTo>
                  <a:lnTo>
                    <a:pt x="137" y="15"/>
                  </a:lnTo>
                  <a:lnTo>
                    <a:pt x="129" y="23"/>
                  </a:lnTo>
                  <a:lnTo>
                    <a:pt x="123" y="30"/>
                  </a:lnTo>
                  <a:lnTo>
                    <a:pt x="111" y="48"/>
                  </a:lnTo>
                  <a:lnTo>
                    <a:pt x="99" y="66"/>
                  </a:lnTo>
                  <a:lnTo>
                    <a:pt x="79" y="103"/>
                  </a:lnTo>
                  <a:lnTo>
                    <a:pt x="67" y="121"/>
                  </a:lnTo>
                  <a:lnTo>
                    <a:pt x="56" y="138"/>
                  </a:lnTo>
                  <a:lnTo>
                    <a:pt x="56" y="138"/>
                  </a:lnTo>
                  <a:lnTo>
                    <a:pt x="44" y="155"/>
                  </a:lnTo>
                  <a:lnTo>
                    <a:pt x="32" y="174"/>
                  </a:lnTo>
                  <a:lnTo>
                    <a:pt x="12" y="211"/>
                  </a:lnTo>
                  <a:lnTo>
                    <a:pt x="12" y="211"/>
                  </a:lnTo>
                  <a:lnTo>
                    <a:pt x="6" y="219"/>
                  </a:lnTo>
                  <a:lnTo>
                    <a:pt x="1" y="229"/>
                  </a:lnTo>
                  <a:lnTo>
                    <a:pt x="0" y="233"/>
                  </a:lnTo>
                  <a:lnTo>
                    <a:pt x="0" y="238"/>
                  </a:lnTo>
                  <a:lnTo>
                    <a:pt x="1" y="242"/>
                  </a:lnTo>
                  <a:lnTo>
                    <a:pt x="4" y="246"/>
                  </a:lnTo>
                  <a:lnTo>
                    <a:pt x="4" y="246"/>
                  </a:lnTo>
                  <a:lnTo>
                    <a:pt x="6" y="247"/>
                  </a:lnTo>
                  <a:lnTo>
                    <a:pt x="9" y="247"/>
                  </a:lnTo>
                  <a:lnTo>
                    <a:pt x="12" y="246"/>
                  </a:lnTo>
                  <a:lnTo>
                    <a:pt x="13" y="244"/>
                  </a:lnTo>
                  <a:lnTo>
                    <a:pt x="14" y="242"/>
                  </a:lnTo>
                  <a:lnTo>
                    <a:pt x="14" y="242"/>
                  </a:lnTo>
                  <a:lnTo>
                    <a:pt x="16" y="241"/>
                  </a:lnTo>
                  <a:lnTo>
                    <a:pt x="17" y="240"/>
                  </a:lnTo>
                  <a:lnTo>
                    <a:pt x="17" y="236"/>
                  </a:lnTo>
                  <a:lnTo>
                    <a:pt x="16" y="235"/>
                  </a:lnTo>
                  <a:lnTo>
                    <a:pt x="15" y="234"/>
                  </a:lnTo>
                  <a:lnTo>
                    <a:pt x="14" y="233"/>
                  </a:lnTo>
                  <a:lnTo>
                    <a:pt x="12" y="234"/>
                  </a:lnTo>
                  <a:lnTo>
                    <a:pt x="12" y="234"/>
                  </a:lnTo>
                  <a:lnTo>
                    <a:pt x="10" y="234"/>
                  </a:lnTo>
                  <a:lnTo>
                    <a:pt x="10" y="234"/>
                  </a:lnTo>
                  <a:lnTo>
                    <a:pt x="12" y="229"/>
                  </a:lnTo>
                  <a:lnTo>
                    <a:pt x="15" y="222"/>
                  </a:lnTo>
                  <a:lnTo>
                    <a:pt x="22" y="210"/>
                  </a:lnTo>
                  <a:lnTo>
                    <a:pt x="33" y="191"/>
                  </a:lnTo>
                  <a:lnTo>
                    <a:pt x="33" y="191"/>
                  </a:lnTo>
                  <a:lnTo>
                    <a:pt x="43" y="176"/>
                  </a:lnTo>
                  <a:lnTo>
                    <a:pt x="53" y="160"/>
                  </a:lnTo>
                  <a:lnTo>
                    <a:pt x="73" y="129"/>
                  </a:lnTo>
                  <a:lnTo>
                    <a:pt x="73" y="129"/>
                  </a:lnTo>
                  <a:lnTo>
                    <a:pt x="83" y="114"/>
                  </a:lnTo>
                  <a:lnTo>
                    <a:pt x="92" y="98"/>
                  </a:lnTo>
                  <a:lnTo>
                    <a:pt x="111" y="65"/>
                  </a:lnTo>
                  <a:lnTo>
                    <a:pt x="121" y="50"/>
                  </a:lnTo>
                  <a:lnTo>
                    <a:pt x="131" y="34"/>
                  </a:lnTo>
                  <a:lnTo>
                    <a:pt x="144" y="21"/>
                  </a:lnTo>
                  <a:lnTo>
                    <a:pt x="150" y="15"/>
                  </a:lnTo>
                  <a:lnTo>
                    <a:pt x="157" y="10"/>
                  </a:lnTo>
                  <a:lnTo>
                    <a:pt x="157" y="10"/>
                  </a:lnTo>
                  <a:lnTo>
                    <a:pt x="158" y="9"/>
                  </a:lnTo>
                  <a:lnTo>
                    <a:pt x="159" y="6"/>
                  </a:lnTo>
                  <a:lnTo>
                    <a:pt x="158" y="2"/>
                  </a:lnTo>
                  <a:lnTo>
                    <a:pt x="157" y="1"/>
                  </a:lnTo>
                  <a:lnTo>
                    <a:pt x="156" y="0"/>
                  </a:lnTo>
                  <a:lnTo>
                    <a:pt x="154" y="0"/>
                  </a:lnTo>
                  <a:lnTo>
                    <a:pt x="152" y="1"/>
                  </a:lnTo>
                  <a:lnTo>
                    <a:pt x="152" y="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7" name="Freeform 367"/>
            <p:cNvSpPr/>
            <p:nvPr/>
          </p:nvSpPr>
          <p:spPr bwMode="auto">
            <a:xfrm>
              <a:off x="4648200" y="3646488"/>
              <a:ext cx="80963" cy="120650"/>
            </a:xfrm>
            <a:custGeom>
              <a:avLst/>
              <a:gdLst/>
              <a:ahLst/>
              <a:cxnLst>
                <a:cxn ang="0">
                  <a:pos x="143" y="2"/>
                </a:cxn>
                <a:cxn ang="0">
                  <a:pos x="143" y="2"/>
                </a:cxn>
                <a:cxn ang="0">
                  <a:pos x="132" y="14"/>
                </a:cxn>
                <a:cxn ang="0">
                  <a:pos x="120" y="28"/>
                </a:cxn>
                <a:cxn ang="0">
                  <a:pos x="110" y="41"/>
                </a:cxn>
                <a:cxn ang="0">
                  <a:pos x="100" y="54"/>
                </a:cxn>
                <a:cxn ang="0">
                  <a:pos x="81" y="83"/>
                </a:cxn>
                <a:cxn ang="0">
                  <a:pos x="63" y="113"/>
                </a:cxn>
                <a:cxn ang="0">
                  <a:pos x="63" y="113"/>
                </a:cxn>
                <a:cxn ang="0">
                  <a:pos x="47" y="141"/>
                </a:cxn>
                <a:cxn ang="0">
                  <a:pos x="32" y="169"/>
                </a:cxn>
                <a:cxn ang="0">
                  <a:pos x="32" y="169"/>
                </a:cxn>
                <a:cxn ang="0">
                  <a:pos x="24" y="182"/>
                </a:cxn>
                <a:cxn ang="0">
                  <a:pos x="15" y="195"/>
                </a:cxn>
                <a:cxn ang="0">
                  <a:pos x="7" y="207"/>
                </a:cxn>
                <a:cxn ang="0">
                  <a:pos x="1" y="221"/>
                </a:cxn>
                <a:cxn ang="0">
                  <a:pos x="1" y="221"/>
                </a:cxn>
                <a:cxn ang="0">
                  <a:pos x="0" y="223"/>
                </a:cxn>
                <a:cxn ang="0">
                  <a:pos x="1" y="225"/>
                </a:cxn>
                <a:cxn ang="0">
                  <a:pos x="2" y="227"/>
                </a:cxn>
                <a:cxn ang="0">
                  <a:pos x="5" y="228"/>
                </a:cxn>
                <a:cxn ang="0">
                  <a:pos x="9" y="228"/>
                </a:cxn>
                <a:cxn ang="0">
                  <a:pos x="9" y="228"/>
                </a:cxn>
                <a:cxn ang="0">
                  <a:pos x="12" y="227"/>
                </a:cxn>
                <a:cxn ang="0">
                  <a:pos x="14" y="224"/>
                </a:cxn>
                <a:cxn ang="0">
                  <a:pos x="13" y="221"/>
                </a:cxn>
                <a:cxn ang="0">
                  <a:pos x="12" y="219"/>
                </a:cxn>
                <a:cxn ang="0">
                  <a:pos x="12" y="219"/>
                </a:cxn>
                <a:cxn ang="0">
                  <a:pos x="17" y="209"/>
                </a:cxn>
                <a:cxn ang="0">
                  <a:pos x="23" y="200"/>
                </a:cxn>
                <a:cxn ang="0">
                  <a:pos x="36" y="180"/>
                </a:cxn>
                <a:cxn ang="0">
                  <a:pos x="36" y="180"/>
                </a:cxn>
                <a:cxn ang="0">
                  <a:pos x="52" y="153"/>
                </a:cxn>
                <a:cxn ang="0">
                  <a:pos x="67" y="125"/>
                </a:cxn>
                <a:cxn ang="0">
                  <a:pos x="67" y="125"/>
                </a:cxn>
                <a:cxn ang="0">
                  <a:pos x="85" y="94"/>
                </a:cxn>
                <a:cxn ang="0">
                  <a:pos x="105" y="64"/>
                </a:cxn>
                <a:cxn ang="0">
                  <a:pos x="115" y="49"/>
                </a:cxn>
                <a:cxn ang="0">
                  <a:pos x="127" y="35"/>
                </a:cxn>
                <a:cxn ang="0">
                  <a:pos x="138" y="21"/>
                </a:cxn>
                <a:cxn ang="0">
                  <a:pos x="150" y="8"/>
                </a:cxn>
                <a:cxn ang="0">
                  <a:pos x="150" y="8"/>
                </a:cxn>
                <a:cxn ang="0">
                  <a:pos x="151" y="6"/>
                </a:cxn>
                <a:cxn ang="0">
                  <a:pos x="151" y="5"/>
                </a:cxn>
                <a:cxn ang="0">
                  <a:pos x="150" y="3"/>
                </a:cxn>
                <a:cxn ang="0">
                  <a:pos x="149" y="2"/>
                </a:cxn>
                <a:cxn ang="0">
                  <a:pos x="148" y="1"/>
                </a:cxn>
                <a:cxn ang="0">
                  <a:pos x="146" y="0"/>
                </a:cxn>
                <a:cxn ang="0">
                  <a:pos x="145" y="0"/>
                </a:cxn>
                <a:cxn ang="0">
                  <a:pos x="143" y="2"/>
                </a:cxn>
                <a:cxn ang="0">
                  <a:pos x="143" y="2"/>
                </a:cxn>
              </a:cxnLst>
              <a:rect l="0" t="0" r="r" b="b"/>
              <a:pathLst>
                <a:path w="151" h="228">
                  <a:moveTo>
                    <a:pt x="143" y="2"/>
                  </a:moveTo>
                  <a:lnTo>
                    <a:pt x="143" y="2"/>
                  </a:lnTo>
                  <a:lnTo>
                    <a:pt x="132" y="14"/>
                  </a:lnTo>
                  <a:lnTo>
                    <a:pt x="120" y="28"/>
                  </a:lnTo>
                  <a:lnTo>
                    <a:pt x="110" y="41"/>
                  </a:lnTo>
                  <a:lnTo>
                    <a:pt x="100" y="54"/>
                  </a:lnTo>
                  <a:lnTo>
                    <a:pt x="81" y="83"/>
                  </a:lnTo>
                  <a:lnTo>
                    <a:pt x="63" y="113"/>
                  </a:lnTo>
                  <a:lnTo>
                    <a:pt x="63" y="113"/>
                  </a:lnTo>
                  <a:lnTo>
                    <a:pt x="47" y="141"/>
                  </a:lnTo>
                  <a:lnTo>
                    <a:pt x="32" y="169"/>
                  </a:lnTo>
                  <a:lnTo>
                    <a:pt x="32" y="169"/>
                  </a:lnTo>
                  <a:lnTo>
                    <a:pt x="24" y="182"/>
                  </a:lnTo>
                  <a:lnTo>
                    <a:pt x="15" y="195"/>
                  </a:lnTo>
                  <a:lnTo>
                    <a:pt x="7" y="207"/>
                  </a:lnTo>
                  <a:lnTo>
                    <a:pt x="1" y="221"/>
                  </a:lnTo>
                  <a:lnTo>
                    <a:pt x="1" y="221"/>
                  </a:lnTo>
                  <a:lnTo>
                    <a:pt x="0" y="223"/>
                  </a:lnTo>
                  <a:lnTo>
                    <a:pt x="1" y="225"/>
                  </a:lnTo>
                  <a:lnTo>
                    <a:pt x="2" y="227"/>
                  </a:lnTo>
                  <a:lnTo>
                    <a:pt x="5" y="228"/>
                  </a:lnTo>
                  <a:lnTo>
                    <a:pt x="9" y="228"/>
                  </a:lnTo>
                  <a:lnTo>
                    <a:pt x="9" y="228"/>
                  </a:lnTo>
                  <a:lnTo>
                    <a:pt x="12" y="227"/>
                  </a:lnTo>
                  <a:lnTo>
                    <a:pt x="14" y="224"/>
                  </a:lnTo>
                  <a:lnTo>
                    <a:pt x="13" y="221"/>
                  </a:lnTo>
                  <a:lnTo>
                    <a:pt x="12" y="219"/>
                  </a:lnTo>
                  <a:lnTo>
                    <a:pt x="12" y="219"/>
                  </a:lnTo>
                  <a:lnTo>
                    <a:pt x="17" y="209"/>
                  </a:lnTo>
                  <a:lnTo>
                    <a:pt x="23" y="200"/>
                  </a:lnTo>
                  <a:lnTo>
                    <a:pt x="36" y="180"/>
                  </a:lnTo>
                  <a:lnTo>
                    <a:pt x="36" y="180"/>
                  </a:lnTo>
                  <a:lnTo>
                    <a:pt x="52" y="153"/>
                  </a:lnTo>
                  <a:lnTo>
                    <a:pt x="67" y="125"/>
                  </a:lnTo>
                  <a:lnTo>
                    <a:pt x="67" y="125"/>
                  </a:lnTo>
                  <a:lnTo>
                    <a:pt x="85" y="94"/>
                  </a:lnTo>
                  <a:lnTo>
                    <a:pt x="105" y="64"/>
                  </a:lnTo>
                  <a:lnTo>
                    <a:pt x="115" y="49"/>
                  </a:lnTo>
                  <a:lnTo>
                    <a:pt x="127" y="35"/>
                  </a:lnTo>
                  <a:lnTo>
                    <a:pt x="138" y="21"/>
                  </a:lnTo>
                  <a:lnTo>
                    <a:pt x="150" y="8"/>
                  </a:lnTo>
                  <a:lnTo>
                    <a:pt x="150" y="8"/>
                  </a:lnTo>
                  <a:lnTo>
                    <a:pt x="151" y="6"/>
                  </a:lnTo>
                  <a:lnTo>
                    <a:pt x="151" y="5"/>
                  </a:lnTo>
                  <a:lnTo>
                    <a:pt x="150" y="3"/>
                  </a:lnTo>
                  <a:lnTo>
                    <a:pt x="149" y="2"/>
                  </a:lnTo>
                  <a:lnTo>
                    <a:pt x="148" y="1"/>
                  </a:lnTo>
                  <a:lnTo>
                    <a:pt x="146" y="0"/>
                  </a:lnTo>
                  <a:lnTo>
                    <a:pt x="145" y="0"/>
                  </a:lnTo>
                  <a:lnTo>
                    <a:pt x="143" y="2"/>
                  </a:lnTo>
                  <a:lnTo>
                    <a:pt x="143" y="2"/>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8" name="Freeform 368"/>
            <p:cNvSpPr/>
            <p:nvPr/>
          </p:nvSpPr>
          <p:spPr bwMode="auto">
            <a:xfrm>
              <a:off x="4708525" y="3648075"/>
              <a:ext cx="52388" cy="69850"/>
            </a:xfrm>
            <a:custGeom>
              <a:avLst/>
              <a:gdLst/>
              <a:ahLst/>
              <a:cxnLst>
                <a:cxn ang="0">
                  <a:pos x="92" y="1"/>
                </a:cxn>
                <a:cxn ang="0">
                  <a:pos x="92" y="1"/>
                </a:cxn>
                <a:cxn ang="0">
                  <a:pos x="79" y="15"/>
                </a:cxn>
                <a:cxn ang="0">
                  <a:pos x="66" y="30"/>
                </a:cxn>
                <a:cxn ang="0">
                  <a:pos x="54" y="44"/>
                </a:cxn>
                <a:cxn ang="0">
                  <a:pos x="43" y="60"/>
                </a:cxn>
                <a:cxn ang="0">
                  <a:pos x="21" y="92"/>
                </a:cxn>
                <a:cxn ang="0">
                  <a:pos x="1" y="125"/>
                </a:cxn>
                <a:cxn ang="0">
                  <a:pos x="1" y="125"/>
                </a:cxn>
                <a:cxn ang="0">
                  <a:pos x="0" y="127"/>
                </a:cxn>
                <a:cxn ang="0">
                  <a:pos x="1" y="129"/>
                </a:cxn>
                <a:cxn ang="0">
                  <a:pos x="1" y="131"/>
                </a:cxn>
                <a:cxn ang="0">
                  <a:pos x="3" y="132"/>
                </a:cxn>
                <a:cxn ang="0">
                  <a:pos x="4" y="132"/>
                </a:cxn>
                <a:cxn ang="0">
                  <a:pos x="6" y="132"/>
                </a:cxn>
                <a:cxn ang="0">
                  <a:pos x="8" y="132"/>
                </a:cxn>
                <a:cxn ang="0">
                  <a:pos x="10" y="130"/>
                </a:cxn>
                <a:cxn ang="0">
                  <a:pos x="10" y="130"/>
                </a:cxn>
                <a:cxn ang="0">
                  <a:pos x="29" y="97"/>
                </a:cxn>
                <a:cxn ang="0">
                  <a:pos x="50" y="66"/>
                </a:cxn>
                <a:cxn ang="0">
                  <a:pos x="61" y="51"/>
                </a:cxn>
                <a:cxn ang="0">
                  <a:pos x="74" y="36"/>
                </a:cxn>
                <a:cxn ang="0">
                  <a:pos x="86" y="22"/>
                </a:cxn>
                <a:cxn ang="0">
                  <a:pos x="98" y="8"/>
                </a:cxn>
                <a:cxn ang="0">
                  <a:pos x="98" y="8"/>
                </a:cxn>
                <a:cxn ang="0">
                  <a:pos x="99" y="6"/>
                </a:cxn>
                <a:cxn ang="0">
                  <a:pos x="100" y="4"/>
                </a:cxn>
                <a:cxn ang="0">
                  <a:pos x="99" y="3"/>
                </a:cxn>
                <a:cxn ang="0">
                  <a:pos x="98" y="1"/>
                </a:cxn>
                <a:cxn ang="0">
                  <a:pos x="97" y="0"/>
                </a:cxn>
                <a:cxn ang="0">
                  <a:pos x="95" y="0"/>
                </a:cxn>
                <a:cxn ang="0">
                  <a:pos x="93" y="0"/>
                </a:cxn>
                <a:cxn ang="0">
                  <a:pos x="92" y="1"/>
                </a:cxn>
                <a:cxn ang="0">
                  <a:pos x="92" y="1"/>
                </a:cxn>
              </a:cxnLst>
              <a:rect l="0" t="0" r="r" b="b"/>
              <a:pathLst>
                <a:path w="100" h="132">
                  <a:moveTo>
                    <a:pt x="92" y="1"/>
                  </a:moveTo>
                  <a:lnTo>
                    <a:pt x="92" y="1"/>
                  </a:lnTo>
                  <a:lnTo>
                    <a:pt x="79" y="15"/>
                  </a:lnTo>
                  <a:lnTo>
                    <a:pt x="66" y="30"/>
                  </a:lnTo>
                  <a:lnTo>
                    <a:pt x="54" y="44"/>
                  </a:lnTo>
                  <a:lnTo>
                    <a:pt x="43" y="60"/>
                  </a:lnTo>
                  <a:lnTo>
                    <a:pt x="21" y="92"/>
                  </a:lnTo>
                  <a:lnTo>
                    <a:pt x="1" y="125"/>
                  </a:lnTo>
                  <a:lnTo>
                    <a:pt x="1" y="125"/>
                  </a:lnTo>
                  <a:lnTo>
                    <a:pt x="0" y="127"/>
                  </a:lnTo>
                  <a:lnTo>
                    <a:pt x="1" y="129"/>
                  </a:lnTo>
                  <a:lnTo>
                    <a:pt x="1" y="131"/>
                  </a:lnTo>
                  <a:lnTo>
                    <a:pt x="3" y="132"/>
                  </a:lnTo>
                  <a:lnTo>
                    <a:pt x="4" y="132"/>
                  </a:lnTo>
                  <a:lnTo>
                    <a:pt x="6" y="132"/>
                  </a:lnTo>
                  <a:lnTo>
                    <a:pt x="8" y="132"/>
                  </a:lnTo>
                  <a:lnTo>
                    <a:pt x="10" y="130"/>
                  </a:lnTo>
                  <a:lnTo>
                    <a:pt x="10" y="130"/>
                  </a:lnTo>
                  <a:lnTo>
                    <a:pt x="29" y="97"/>
                  </a:lnTo>
                  <a:lnTo>
                    <a:pt x="50" y="66"/>
                  </a:lnTo>
                  <a:lnTo>
                    <a:pt x="61" y="51"/>
                  </a:lnTo>
                  <a:lnTo>
                    <a:pt x="74" y="36"/>
                  </a:lnTo>
                  <a:lnTo>
                    <a:pt x="86" y="22"/>
                  </a:lnTo>
                  <a:lnTo>
                    <a:pt x="98" y="8"/>
                  </a:lnTo>
                  <a:lnTo>
                    <a:pt x="98" y="8"/>
                  </a:lnTo>
                  <a:lnTo>
                    <a:pt x="99" y="6"/>
                  </a:lnTo>
                  <a:lnTo>
                    <a:pt x="100" y="4"/>
                  </a:lnTo>
                  <a:lnTo>
                    <a:pt x="99" y="3"/>
                  </a:lnTo>
                  <a:lnTo>
                    <a:pt x="98" y="1"/>
                  </a:lnTo>
                  <a:lnTo>
                    <a:pt x="97" y="0"/>
                  </a:lnTo>
                  <a:lnTo>
                    <a:pt x="95" y="0"/>
                  </a:lnTo>
                  <a:lnTo>
                    <a:pt x="93" y="0"/>
                  </a:lnTo>
                  <a:lnTo>
                    <a:pt x="92" y="1"/>
                  </a:lnTo>
                  <a:lnTo>
                    <a:pt x="92" y="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9" name="Freeform 369"/>
            <p:cNvSpPr/>
            <p:nvPr/>
          </p:nvSpPr>
          <p:spPr bwMode="auto">
            <a:xfrm>
              <a:off x="4749800" y="3648075"/>
              <a:ext cx="39688" cy="52388"/>
            </a:xfrm>
            <a:custGeom>
              <a:avLst/>
              <a:gdLst/>
              <a:ahLst/>
              <a:cxnLst>
                <a:cxn ang="0">
                  <a:pos x="66" y="4"/>
                </a:cxn>
                <a:cxn ang="0">
                  <a:pos x="66" y="4"/>
                </a:cxn>
                <a:cxn ang="0">
                  <a:pos x="65" y="10"/>
                </a:cxn>
                <a:cxn ang="0">
                  <a:pos x="62" y="14"/>
                </a:cxn>
                <a:cxn ang="0">
                  <a:pos x="59" y="20"/>
                </a:cxn>
                <a:cxn ang="0">
                  <a:pos x="54" y="24"/>
                </a:cxn>
                <a:cxn ang="0">
                  <a:pos x="45" y="32"/>
                </a:cxn>
                <a:cxn ang="0">
                  <a:pos x="41" y="36"/>
                </a:cxn>
                <a:cxn ang="0">
                  <a:pos x="38" y="40"/>
                </a:cxn>
                <a:cxn ang="0">
                  <a:pos x="38" y="40"/>
                </a:cxn>
                <a:cxn ang="0">
                  <a:pos x="29" y="54"/>
                </a:cxn>
                <a:cxn ang="0">
                  <a:pos x="18" y="66"/>
                </a:cxn>
                <a:cxn ang="0">
                  <a:pos x="9" y="78"/>
                </a:cxn>
                <a:cxn ang="0">
                  <a:pos x="0" y="92"/>
                </a:cxn>
                <a:cxn ang="0">
                  <a:pos x="0" y="92"/>
                </a:cxn>
                <a:cxn ang="0">
                  <a:pos x="0" y="94"/>
                </a:cxn>
                <a:cxn ang="0">
                  <a:pos x="0" y="96"/>
                </a:cxn>
                <a:cxn ang="0">
                  <a:pos x="1" y="97"/>
                </a:cxn>
                <a:cxn ang="0">
                  <a:pos x="2" y="99"/>
                </a:cxn>
                <a:cxn ang="0">
                  <a:pos x="4" y="99"/>
                </a:cxn>
                <a:cxn ang="0">
                  <a:pos x="5" y="99"/>
                </a:cxn>
                <a:cxn ang="0">
                  <a:pos x="7" y="98"/>
                </a:cxn>
                <a:cxn ang="0">
                  <a:pos x="8" y="97"/>
                </a:cxn>
                <a:cxn ang="0">
                  <a:pos x="8" y="97"/>
                </a:cxn>
                <a:cxn ang="0">
                  <a:pos x="17" y="82"/>
                </a:cxn>
                <a:cxn ang="0">
                  <a:pos x="28" y="66"/>
                </a:cxn>
                <a:cxn ang="0">
                  <a:pos x="40" y="52"/>
                </a:cxn>
                <a:cxn ang="0">
                  <a:pos x="52" y="38"/>
                </a:cxn>
                <a:cxn ang="0">
                  <a:pos x="52" y="38"/>
                </a:cxn>
                <a:cxn ang="0">
                  <a:pos x="60" y="31"/>
                </a:cxn>
                <a:cxn ang="0">
                  <a:pos x="67" y="23"/>
                </a:cxn>
                <a:cxn ang="0">
                  <a:pos x="70" y="18"/>
                </a:cxn>
                <a:cxn ang="0">
                  <a:pos x="72" y="14"/>
                </a:cxn>
                <a:cxn ang="0">
                  <a:pos x="74" y="10"/>
                </a:cxn>
                <a:cxn ang="0">
                  <a:pos x="75" y="4"/>
                </a:cxn>
                <a:cxn ang="0">
                  <a:pos x="75" y="4"/>
                </a:cxn>
                <a:cxn ang="0">
                  <a:pos x="75" y="3"/>
                </a:cxn>
                <a:cxn ang="0">
                  <a:pos x="74" y="1"/>
                </a:cxn>
                <a:cxn ang="0">
                  <a:pos x="73" y="0"/>
                </a:cxn>
                <a:cxn ang="0">
                  <a:pos x="71" y="0"/>
                </a:cxn>
                <a:cxn ang="0">
                  <a:pos x="68" y="1"/>
                </a:cxn>
                <a:cxn ang="0">
                  <a:pos x="67" y="3"/>
                </a:cxn>
                <a:cxn ang="0">
                  <a:pos x="66" y="4"/>
                </a:cxn>
                <a:cxn ang="0">
                  <a:pos x="66" y="4"/>
                </a:cxn>
              </a:cxnLst>
              <a:rect l="0" t="0" r="r" b="b"/>
              <a:pathLst>
                <a:path w="75" h="99">
                  <a:moveTo>
                    <a:pt x="66" y="4"/>
                  </a:moveTo>
                  <a:lnTo>
                    <a:pt x="66" y="4"/>
                  </a:lnTo>
                  <a:lnTo>
                    <a:pt x="65" y="10"/>
                  </a:lnTo>
                  <a:lnTo>
                    <a:pt x="62" y="14"/>
                  </a:lnTo>
                  <a:lnTo>
                    <a:pt x="59" y="20"/>
                  </a:lnTo>
                  <a:lnTo>
                    <a:pt x="54" y="24"/>
                  </a:lnTo>
                  <a:lnTo>
                    <a:pt x="45" y="32"/>
                  </a:lnTo>
                  <a:lnTo>
                    <a:pt x="41" y="36"/>
                  </a:lnTo>
                  <a:lnTo>
                    <a:pt x="38" y="40"/>
                  </a:lnTo>
                  <a:lnTo>
                    <a:pt x="38" y="40"/>
                  </a:lnTo>
                  <a:lnTo>
                    <a:pt x="29" y="54"/>
                  </a:lnTo>
                  <a:lnTo>
                    <a:pt x="18" y="66"/>
                  </a:lnTo>
                  <a:lnTo>
                    <a:pt x="9" y="78"/>
                  </a:lnTo>
                  <a:lnTo>
                    <a:pt x="0" y="92"/>
                  </a:lnTo>
                  <a:lnTo>
                    <a:pt x="0" y="92"/>
                  </a:lnTo>
                  <a:lnTo>
                    <a:pt x="0" y="94"/>
                  </a:lnTo>
                  <a:lnTo>
                    <a:pt x="0" y="96"/>
                  </a:lnTo>
                  <a:lnTo>
                    <a:pt x="1" y="97"/>
                  </a:lnTo>
                  <a:lnTo>
                    <a:pt x="2" y="99"/>
                  </a:lnTo>
                  <a:lnTo>
                    <a:pt x="4" y="99"/>
                  </a:lnTo>
                  <a:lnTo>
                    <a:pt x="5" y="99"/>
                  </a:lnTo>
                  <a:lnTo>
                    <a:pt x="7" y="98"/>
                  </a:lnTo>
                  <a:lnTo>
                    <a:pt x="8" y="97"/>
                  </a:lnTo>
                  <a:lnTo>
                    <a:pt x="8" y="97"/>
                  </a:lnTo>
                  <a:lnTo>
                    <a:pt x="17" y="82"/>
                  </a:lnTo>
                  <a:lnTo>
                    <a:pt x="28" y="66"/>
                  </a:lnTo>
                  <a:lnTo>
                    <a:pt x="40" y="52"/>
                  </a:lnTo>
                  <a:lnTo>
                    <a:pt x="52" y="38"/>
                  </a:lnTo>
                  <a:lnTo>
                    <a:pt x="52" y="38"/>
                  </a:lnTo>
                  <a:lnTo>
                    <a:pt x="60" y="31"/>
                  </a:lnTo>
                  <a:lnTo>
                    <a:pt x="67" y="23"/>
                  </a:lnTo>
                  <a:lnTo>
                    <a:pt x="70" y="18"/>
                  </a:lnTo>
                  <a:lnTo>
                    <a:pt x="72" y="14"/>
                  </a:lnTo>
                  <a:lnTo>
                    <a:pt x="74" y="10"/>
                  </a:lnTo>
                  <a:lnTo>
                    <a:pt x="75" y="4"/>
                  </a:lnTo>
                  <a:lnTo>
                    <a:pt x="75" y="4"/>
                  </a:lnTo>
                  <a:lnTo>
                    <a:pt x="75" y="3"/>
                  </a:lnTo>
                  <a:lnTo>
                    <a:pt x="74" y="1"/>
                  </a:lnTo>
                  <a:lnTo>
                    <a:pt x="73" y="0"/>
                  </a:lnTo>
                  <a:lnTo>
                    <a:pt x="71" y="0"/>
                  </a:lnTo>
                  <a:lnTo>
                    <a:pt x="68" y="1"/>
                  </a:lnTo>
                  <a:lnTo>
                    <a:pt x="67" y="3"/>
                  </a:lnTo>
                  <a:lnTo>
                    <a:pt x="66" y="4"/>
                  </a:lnTo>
                  <a:lnTo>
                    <a:pt x="66"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0" name="Freeform 370"/>
            <p:cNvSpPr/>
            <p:nvPr/>
          </p:nvSpPr>
          <p:spPr bwMode="auto">
            <a:xfrm>
              <a:off x="4384675" y="3116263"/>
              <a:ext cx="22225" cy="38100"/>
            </a:xfrm>
            <a:custGeom>
              <a:avLst/>
              <a:gdLst/>
              <a:ahLst/>
              <a:cxnLst>
                <a:cxn ang="0">
                  <a:pos x="38" y="0"/>
                </a:cxn>
                <a:cxn ang="0">
                  <a:pos x="33" y="0"/>
                </a:cxn>
                <a:cxn ang="0">
                  <a:pos x="33" y="0"/>
                </a:cxn>
                <a:cxn ang="0">
                  <a:pos x="31" y="0"/>
                </a:cxn>
                <a:cxn ang="0">
                  <a:pos x="29" y="2"/>
                </a:cxn>
                <a:cxn ang="0">
                  <a:pos x="29" y="2"/>
                </a:cxn>
                <a:cxn ang="0">
                  <a:pos x="19" y="18"/>
                </a:cxn>
                <a:cxn ang="0">
                  <a:pos x="10" y="35"/>
                </a:cxn>
                <a:cxn ang="0">
                  <a:pos x="10" y="35"/>
                </a:cxn>
                <a:cxn ang="0">
                  <a:pos x="6" y="42"/>
                </a:cxn>
                <a:cxn ang="0">
                  <a:pos x="2" y="50"/>
                </a:cxn>
                <a:cxn ang="0">
                  <a:pos x="0" y="59"/>
                </a:cxn>
                <a:cxn ang="0">
                  <a:pos x="0" y="63"/>
                </a:cxn>
                <a:cxn ang="0">
                  <a:pos x="0" y="67"/>
                </a:cxn>
                <a:cxn ang="0">
                  <a:pos x="0" y="67"/>
                </a:cxn>
                <a:cxn ang="0">
                  <a:pos x="1" y="69"/>
                </a:cxn>
                <a:cxn ang="0">
                  <a:pos x="3" y="70"/>
                </a:cxn>
                <a:cxn ang="0">
                  <a:pos x="4" y="70"/>
                </a:cxn>
                <a:cxn ang="0">
                  <a:pos x="6" y="70"/>
                </a:cxn>
                <a:cxn ang="0">
                  <a:pos x="8" y="69"/>
                </a:cxn>
                <a:cxn ang="0">
                  <a:pos x="9" y="68"/>
                </a:cxn>
                <a:cxn ang="0">
                  <a:pos x="9" y="67"/>
                </a:cxn>
                <a:cxn ang="0">
                  <a:pos x="9" y="65"/>
                </a:cxn>
                <a:cxn ang="0">
                  <a:pos x="9" y="65"/>
                </a:cxn>
                <a:cxn ang="0">
                  <a:pos x="9" y="61"/>
                </a:cxn>
                <a:cxn ang="0">
                  <a:pos x="9" y="57"/>
                </a:cxn>
                <a:cxn ang="0">
                  <a:pos x="13" y="48"/>
                </a:cxn>
                <a:cxn ang="0">
                  <a:pos x="22" y="33"/>
                </a:cxn>
                <a:cxn ang="0">
                  <a:pos x="22" y="33"/>
                </a:cxn>
                <a:cxn ang="0">
                  <a:pos x="33" y="15"/>
                </a:cxn>
                <a:cxn ang="0">
                  <a:pos x="33" y="15"/>
                </a:cxn>
                <a:cxn ang="0">
                  <a:pos x="36" y="9"/>
                </a:cxn>
                <a:cxn ang="0">
                  <a:pos x="36" y="9"/>
                </a:cxn>
                <a:cxn ang="0">
                  <a:pos x="38" y="9"/>
                </a:cxn>
                <a:cxn ang="0">
                  <a:pos x="38" y="9"/>
                </a:cxn>
                <a:cxn ang="0">
                  <a:pos x="40" y="9"/>
                </a:cxn>
                <a:cxn ang="0">
                  <a:pos x="41" y="8"/>
                </a:cxn>
                <a:cxn ang="0">
                  <a:pos x="42" y="6"/>
                </a:cxn>
                <a:cxn ang="0">
                  <a:pos x="42" y="4"/>
                </a:cxn>
                <a:cxn ang="0">
                  <a:pos x="42" y="3"/>
                </a:cxn>
                <a:cxn ang="0">
                  <a:pos x="41" y="1"/>
                </a:cxn>
                <a:cxn ang="0">
                  <a:pos x="40" y="0"/>
                </a:cxn>
                <a:cxn ang="0">
                  <a:pos x="38" y="0"/>
                </a:cxn>
                <a:cxn ang="0">
                  <a:pos x="38" y="0"/>
                </a:cxn>
              </a:cxnLst>
              <a:rect l="0" t="0" r="r" b="b"/>
              <a:pathLst>
                <a:path w="42" h="70">
                  <a:moveTo>
                    <a:pt x="38" y="0"/>
                  </a:moveTo>
                  <a:lnTo>
                    <a:pt x="33" y="0"/>
                  </a:lnTo>
                  <a:lnTo>
                    <a:pt x="33" y="0"/>
                  </a:lnTo>
                  <a:lnTo>
                    <a:pt x="31" y="0"/>
                  </a:lnTo>
                  <a:lnTo>
                    <a:pt x="29" y="2"/>
                  </a:lnTo>
                  <a:lnTo>
                    <a:pt x="29" y="2"/>
                  </a:lnTo>
                  <a:lnTo>
                    <a:pt x="19" y="18"/>
                  </a:lnTo>
                  <a:lnTo>
                    <a:pt x="10" y="35"/>
                  </a:lnTo>
                  <a:lnTo>
                    <a:pt x="10" y="35"/>
                  </a:lnTo>
                  <a:lnTo>
                    <a:pt x="6" y="42"/>
                  </a:lnTo>
                  <a:lnTo>
                    <a:pt x="2" y="50"/>
                  </a:lnTo>
                  <a:lnTo>
                    <a:pt x="0" y="59"/>
                  </a:lnTo>
                  <a:lnTo>
                    <a:pt x="0" y="63"/>
                  </a:lnTo>
                  <a:lnTo>
                    <a:pt x="0" y="67"/>
                  </a:lnTo>
                  <a:lnTo>
                    <a:pt x="0" y="67"/>
                  </a:lnTo>
                  <a:lnTo>
                    <a:pt x="1" y="69"/>
                  </a:lnTo>
                  <a:lnTo>
                    <a:pt x="3" y="70"/>
                  </a:lnTo>
                  <a:lnTo>
                    <a:pt x="4" y="70"/>
                  </a:lnTo>
                  <a:lnTo>
                    <a:pt x="6" y="70"/>
                  </a:lnTo>
                  <a:lnTo>
                    <a:pt x="8" y="69"/>
                  </a:lnTo>
                  <a:lnTo>
                    <a:pt x="9" y="68"/>
                  </a:lnTo>
                  <a:lnTo>
                    <a:pt x="9" y="67"/>
                  </a:lnTo>
                  <a:lnTo>
                    <a:pt x="9" y="65"/>
                  </a:lnTo>
                  <a:lnTo>
                    <a:pt x="9" y="65"/>
                  </a:lnTo>
                  <a:lnTo>
                    <a:pt x="9" y="61"/>
                  </a:lnTo>
                  <a:lnTo>
                    <a:pt x="9" y="57"/>
                  </a:lnTo>
                  <a:lnTo>
                    <a:pt x="13" y="48"/>
                  </a:lnTo>
                  <a:lnTo>
                    <a:pt x="22" y="33"/>
                  </a:lnTo>
                  <a:lnTo>
                    <a:pt x="22" y="33"/>
                  </a:lnTo>
                  <a:lnTo>
                    <a:pt x="33" y="15"/>
                  </a:lnTo>
                  <a:lnTo>
                    <a:pt x="33" y="15"/>
                  </a:lnTo>
                  <a:lnTo>
                    <a:pt x="36" y="9"/>
                  </a:lnTo>
                  <a:lnTo>
                    <a:pt x="36" y="9"/>
                  </a:lnTo>
                  <a:lnTo>
                    <a:pt x="38" y="9"/>
                  </a:lnTo>
                  <a:lnTo>
                    <a:pt x="38" y="9"/>
                  </a:lnTo>
                  <a:lnTo>
                    <a:pt x="40" y="9"/>
                  </a:lnTo>
                  <a:lnTo>
                    <a:pt x="41" y="8"/>
                  </a:lnTo>
                  <a:lnTo>
                    <a:pt x="42" y="6"/>
                  </a:lnTo>
                  <a:lnTo>
                    <a:pt x="42" y="4"/>
                  </a:lnTo>
                  <a:lnTo>
                    <a:pt x="42" y="3"/>
                  </a:lnTo>
                  <a:lnTo>
                    <a:pt x="41" y="1"/>
                  </a:lnTo>
                  <a:lnTo>
                    <a:pt x="40" y="0"/>
                  </a:lnTo>
                  <a:lnTo>
                    <a:pt x="38" y="0"/>
                  </a:lnTo>
                  <a:lnTo>
                    <a:pt x="38" y="0"/>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1" name="Freeform 371"/>
            <p:cNvSpPr/>
            <p:nvPr/>
          </p:nvSpPr>
          <p:spPr bwMode="auto">
            <a:xfrm>
              <a:off x="4446588" y="3108325"/>
              <a:ext cx="34925" cy="47625"/>
            </a:xfrm>
            <a:custGeom>
              <a:avLst/>
              <a:gdLst/>
              <a:ahLst/>
              <a:cxnLst>
                <a:cxn ang="0">
                  <a:pos x="55" y="2"/>
                </a:cxn>
                <a:cxn ang="0">
                  <a:pos x="55" y="2"/>
                </a:cxn>
                <a:cxn ang="0">
                  <a:pos x="46" y="15"/>
                </a:cxn>
                <a:cxn ang="0">
                  <a:pos x="36" y="26"/>
                </a:cxn>
                <a:cxn ang="0">
                  <a:pos x="26" y="39"/>
                </a:cxn>
                <a:cxn ang="0">
                  <a:pos x="16" y="50"/>
                </a:cxn>
                <a:cxn ang="0">
                  <a:pos x="16" y="50"/>
                </a:cxn>
                <a:cxn ang="0">
                  <a:pos x="10" y="58"/>
                </a:cxn>
                <a:cxn ang="0">
                  <a:pos x="4" y="69"/>
                </a:cxn>
                <a:cxn ang="0">
                  <a:pos x="1" y="75"/>
                </a:cxn>
                <a:cxn ang="0">
                  <a:pos x="0" y="80"/>
                </a:cxn>
                <a:cxn ang="0">
                  <a:pos x="0" y="85"/>
                </a:cxn>
                <a:cxn ang="0">
                  <a:pos x="1" y="87"/>
                </a:cxn>
                <a:cxn ang="0">
                  <a:pos x="4" y="89"/>
                </a:cxn>
                <a:cxn ang="0">
                  <a:pos x="4" y="89"/>
                </a:cxn>
                <a:cxn ang="0">
                  <a:pos x="6" y="90"/>
                </a:cxn>
                <a:cxn ang="0">
                  <a:pos x="8" y="90"/>
                </a:cxn>
                <a:cxn ang="0">
                  <a:pos x="9" y="90"/>
                </a:cxn>
                <a:cxn ang="0">
                  <a:pos x="11" y="89"/>
                </a:cxn>
                <a:cxn ang="0">
                  <a:pos x="12" y="87"/>
                </a:cxn>
                <a:cxn ang="0">
                  <a:pos x="12" y="86"/>
                </a:cxn>
                <a:cxn ang="0">
                  <a:pos x="12" y="84"/>
                </a:cxn>
                <a:cxn ang="0">
                  <a:pos x="11" y="82"/>
                </a:cxn>
                <a:cxn ang="0">
                  <a:pos x="11" y="82"/>
                </a:cxn>
                <a:cxn ang="0">
                  <a:pos x="10" y="80"/>
                </a:cxn>
                <a:cxn ang="0">
                  <a:pos x="10" y="77"/>
                </a:cxn>
                <a:cxn ang="0">
                  <a:pos x="12" y="74"/>
                </a:cxn>
                <a:cxn ang="0">
                  <a:pos x="14" y="69"/>
                </a:cxn>
                <a:cxn ang="0">
                  <a:pos x="21" y="57"/>
                </a:cxn>
                <a:cxn ang="0">
                  <a:pos x="31" y="46"/>
                </a:cxn>
                <a:cxn ang="0">
                  <a:pos x="51" y="22"/>
                </a:cxn>
                <a:cxn ang="0">
                  <a:pos x="63" y="8"/>
                </a:cxn>
                <a:cxn ang="0">
                  <a:pos x="63" y="8"/>
                </a:cxn>
                <a:cxn ang="0">
                  <a:pos x="65" y="6"/>
                </a:cxn>
                <a:cxn ang="0">
                  <a:pos x="65" y="3"/>
                </a:cxn>
                <a:cxn ang="0">
                  <a:pos x="63" y="2"/>
                </a:cxn>
                <a:cxn ang="0">
                  <a:pos x="62" y="1"/>
                </a:cxn>
                <a:cxn ang="0">
                  <a:pos x="58" y="0"/>
                </a:cxn>
                <a:cxn ang="0">
                  <a:pos x="56" y="1"/>
                </a:cxn>
                <a:cxn ang="0">
                  <a:pos x="55" y="2"/>
                </a:cxn>
                <a:cxn ang="0">
                  <a:pos x="55" y="2"/>
                </a:cxn>
              </a:cxnLst>
              <a:rect l="0" t="0" r="r" b="b"/>
              <a:pathLst>
                <a:path w="65" h="90">
                  <a:moveTo>
                    <a:pt x="55" y="2"/>
                  </a:moveTo>
                  <a:lnTo>
                    <a:pt x="55" y="2"/>
                  </a:lnTo>
                  <a:lnTo>
                    <a:pt x="46" y="15"/>
                  </a:lnTo>
                  <a:lnTo>
                    <a:pt x="36" y="26"/>
                  </a:lnTo>
                  <a:lnTo>
                    <a:pt x="26" y="39"/>
                  </a:lnTo>
                  <a:lnTo>
                    <a:pt x="16" y="50"/>
                  </a:lnTo>
                  <a:lnTo>
                    <a:pt x="16" y="50"/>
                  </a:lnTo>
                  <a:lnTo>
                    <a:pt x="10" y="58"/>
                  </a:lnTo>
                  <a:lnTo>
                    <a:pt x="4" y="69"/>
                  </a:lnTo>
                  <a:lnTo>
                    <a:pt x="1" y="75"/>
                  </a:lnTo>
                  <a:lnTo>
                    <a:pt x="0" y="80"/>
                  </a:lnTo>
                  <a:lnTo>
                    <a:pt x="0" y="85"/>
                  </a:lnTo>
                  <a:lnTo>
                    <a:pt x="1" y="87"/>
                  </a:lnTo>
                  <a:lnTo>
                    <a:pt x="4" y="89"/>
                  </a:lnTo>
                  <a:lnTo>
                    <a:pt x="4" y="89"/>
                  </a:lnTo>
                  <a:lnTo>
                    <a:pt x="6" y="90"/>
                  </a:lnTo>
                  <a:lnTo>
                    <a:pt x="8" y="90"/>
                  </a:lnTo>
                  <a:lnTo>
                    <a:pt x="9" y="90"/>
                  </a:lnTo>
                  <a:lnTo>
                    <a:pt x="11" y="89"/>
                  </a:lnTo>
                  <a:lnTo>
                    <a:pt x="12" y="87"/>
                  </a:lnTo>
                  <a:lnTo>
                    <a:pt x="12" y="86"/>
                  </a:lnTo>
                  <a:lnTo>
                    <a:pt x="12" y="84"/>
                  </a:lnTo>
                  <a:lnTo>
                    <a:pt x="11" y="82"/>
                  </a:lnTo>
                  <a:lnTo>
                    <a:pt x="11" y="82"/>
                  </a:lnTo>
                  <a:lnTo>
                    <a:pt x="10" y="80"/>
                  </a:lnTo>
                  <a:lnTo>
                    <a:pt x="10" y="77"/>
                  </a:lnTo>
                  <a:lnTo>
                    <a:pt x="12" y="74"/>
                  </a:lnTo>
                  <a:lnTo>
                    <a:pt x="14" y="69"/>
                  </a:lnTo>
                  <a:lnTo>
                    <a:pt x="21" y="57"/>
                  </a:lnTo>
                  <a:lnTo>
                    <a:pt x="31" y="46"/>
                  </a:lnTo>
                  <a:lnTo>
                    <a:pt x="51" y="22"/>
                  </a:lnTo>
                  <a:lnTo>
                    <a:pt x="63" y="8"/>
                  </a:lnTo>
                  <a:lnTo>
                    <a:pt x="63" y="8"/>
                  </a:lnTo>
                  <a:lnTo>
                    <a:pt x="65" y="6"/>
                  </a:lnTo>
                  <a:lnTo>
                    <a:pt x="65" y="3"/>
                  </a:lnTo>
                  <a:lnTo>
                    <a:pt x="63" y="2"/>
                  </a:lnTo>
                  <a:lnTo>
                    <a:pt x="62" y="1"/>
                  </a:lnTo>
                  <a:lnTo>
                    <a:pt x="58" y="0"/>
                  </a:lnTo>
                  <a:lnTo>
                    <a:pt x="56" y="1"/>
                  </a:lnTo>
                  <a:lnTo>
                    <a:pt x="55" y="2"/>
                  </a:lnTo>
                  <a:lnTo>
                    <a:pt x="55" y="2"/>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2" name="Freeform 372"/>
            <p:cNvSpPr/>
            <p:nvPr/>
          </p:nvSpPr>
          <p:spPr bwMode="auto">
            <a:xfrm>
              <a:off x="4516438" y="3119438"/>
              <a:ext cx="22225" cy="39688"/>
            </a:xfrm>
            <a:custGeom>
              <a:avLst/>
              <a:gdLst/>
              <a:ahLst/>
              <a:cxnLst>
                <a:cxn ang="0">
                  <a:pos x="34" y="1"/>
                </a:cxn>
                <a:cxn ang="0">
                  <a:pos x="34" y="1"/>
                </a:cxn>
                <a:cxn ang="0">
                  <a:pos x="29" y="5"/>
                </a:cxn>
                <a:cxn ang="0">
                  <a:pos x="24" y="10"/>
                </a:cxn>
                <a:cxn ang="0">
                  <a:pos x="16" y="21"/>
                </a:cxn>
                <a:cxn ang="0">
                  <a:pos x="10" y="33"/>
                </a:cxn>
                <a:cxn ang="0">
                  <a:pos x="5" y="45"/>
                </a:cxn>
                <a:cxn ang="0">
                  <a:pos x="5" y="45"/>
                </a:cxn>
                <a:cxn ang="0">
                  <a:pos x="3" y="54"/>
                </a:cxn>
                <a:cxn ang="0">
                  <a:pos x="0" y="63"/>
                </a:cxn>
                <a:cxn ang="0">
                  <a:pos x="0" y="67"/>
                </a:cxn>
                <a:cxn ang="0">
                  <a:pos x="2" y="71"/>
                </a:cxn>
                <a:cxn ang="0">
                  <a:pos x="4" y="73"/>
                </a:cxn>
                <a:cxn ang="0">
                  <a:pos x="9" y="75"/>
                </a:cxn>
                <a:cxn ang="0">
                  <a:pos x="9" y="75"/>
                </a:cxn>
                <a:cxn ang="0">
                  <a:pos x="11" y="75"/>
                </a:cxn>
                <a:cxn ang="0">
                  <a:pos x="12" y="74"/>
                </a:cxn>
                <a:cxn ang="0">
                  <a:pos x="13" y="72"/>
                </a:cxn>
                <a:cxn ang="0">
                  <a:pos x="13" y="71"/>
                </a:cxn>
                <a:cxn ang="0">
                  <a:pos x="12" y="67"/>
                </a:cxn>
                <a:cxn ang="0">
                  <a:pos x="11" y="66"/>
                </a:cxn>
                <a:cxn ang="0">
                  <a:pos x="9" y="66"/>
                </a:cxn>
                <a:cxn ang="0">
                  <a:pos x="9" y="66"/>
                </a:cxn>
                <a:cxn ang="0">
                  <a:pos x="19" y="35"/>
                </a:cxn>
                <a:cxn ang="0">
                  <a:pos x="19" y="35"/>
                </a:cxn>
                <a:cxn ang="0">
                  <a:pos x="23" y="28"/>
                </a:cxn>
                <a:cxn ang="0">
                  <a:pos x="29" y="21"/>
                </a:cxn>
                <a:cxn ang="0">
                  <a:pos x="34" y="13"/>
                </a:cxn>
                <a:cxn ang="0">
                  <a:pos x="41" y="7"/>
                </a:cxn>
                <a:cxn ang="0">
                  <a:pos x="41" y="7"/>
                </a:cxn>
                <a:cxn ang="0">
                  <a:pos x="42" y="6"/>
                </a:cxn>
                <a:cxn ang="0">
                  <a:pos x="42" y="4"/>
                </a:cxn>
                <a:cxn ang="0">
                  <a:pos x="42" y="3"/>
                </a:cxn>
                <a:cxn ang="0">
                  <a:pos x="41" y="1"/>
                </a:cxn>
                <a:cxn ang="0">
                  <a:pos x="38" y="0"/>
                </a:cxn>
                <a:cxn ang="0">
                  <a:pos x="36" y="0"/>
                </a:cxn>
                <a:cxn ang="0">
                  <a:pos x="34" y="1"/>
                </a:cxn>
                <a:cxn ang="0">
                  <a:pos x="34" y="1"/>
                </a:cxn>
              </a:cxnLst>
              <a:rect l="0" t="0" r="r" b="b"/>
              <a:pathLst>
                <a:path w="42" h="75">
                  <a:moveTo>
                    <a:pt x="34" y="1"/>
                  </a:moveTo>
                  <a:lnTo>
                    <a:pt x="34" y="1"/>
                  </a:lnTo>
                  <a:lnTo>
                    <a:pt x="29" y="5"/>
                  </a:lnTo>
                  <a:lnTo>
                    <a:pt x="24" y="10"/>
                  </a:lnTo>
                  <a:lnTo>
                    <a:pt x="16" y="21"/>
                  </a:lnTo>
                  <a:lnTo>
                    <a:pt x="10" y="33"/>
                  </a:lnTo>
                  <a:lnTo>
                    <a:pt x="5" y="45"/>
                  </a:lnTo>
                  <a:lnTo>
                    <a:pt x="5" y="45"/>
                  </a:lnTo>
                  <a:lnTo>
                    <a:pt x="3" y="54"/>
                  </a:lnTo>
                  <a:lnTo>
                    <a:pt x="0" y="63"/>
                  </a:lnTo>
                  <a:lnTo>
                    <a:pt x="0" y="67"/>
                  </a:lnTo>
                  <a:lnTo>
                    <a:pt x="2" y="71"/>
                  </a:lnTo>
                  <a:lnTo>
                    <a:pt x="4" y="73"/>
                  </a:lnTo>
                  <a:lnTo>
                    <a:pt x="9" y="75"/>
                  </a:lnTo>
                  <a:lnTo>
                    <a:pt x="9" y="75"/>
                  </a:lnTo>
                  <a:lnTo>
                    <a:pt x="11" y="75"/>
                  </a:lnTo>
                  <a:lnTo>
                    <a:pt x="12" y="74"/>
                  </a:lnTo>
                  <a:lnTo>
                    <a:pt x="13" y="72"/>
                  </a:lnTo>
                  <a:lnTo>
                    <a:pt x="13" y="71"/>
                  </a:lnTo>
                  <a:lnTo>
                    <a:pt x="12" y="67"/>
                  </a:lnTo>
                  <a:lnTo>
                    <a:pt x="11" y="66"/>
                  </a:lnTo>
                  <a:lnTo>
                    <a:pt x="9" y="66"/>
                  </a:lnTo>
                  <a:lnTo>
                    <a:pt x="9" y="66"/>
                  </a:lnTo>
                  <a:lnTo>
                    <a:pt x="19" y="35"/>
                  </a:lnTo>
                  <a:lnTo>
                    <a:pt x="19" y="35"/>
                  </a:lnTo>
                  <a:lnTo>
                    <a:pt x="23" y="28"/>
                  </a:lnTo>
                  <a:lnTo>
                    <a:pt x="29" y="21"/>
                  </a:lnTo>
                  <a:lnTo>
                    <a:pt x="34" y="13"/>
                  </a:lnTo>
                  <a:lnTo>
                    <a:pt x="41" y="7"/>
                  </a:lnTo>
                  <a:lnTo>
                    <a:pt x="41" y="7"/>
                  </a:lnTo>
                  <a:lnTo>
                    <a:pt x="42" y="6"/>
                  </a:lnTo>
                  <a:lnTo>
                    <a:pt x="42" y="4"/>
                  </a:lnTo>
                  <a:lnTo>
                    <a:pt x="42" y="3"/>
                  </a:lnTo>
                  <a:lnTo>
                    <a:pt x="41" y="1"/>
                  </a:lnTo>
                  <a:lnTo>
                    <a:pt x="38" y="0"/>
                  </a:lnTo>
                  <a:lnTo>
                    <a:pt x="36" y="0"/>
                  </a:lnTo>
                  <a:lnTo>
                    <a:pt x="34" y="1"/>
                  </a:lnTo>
                  <a:lnTo>
                    <a:pt x="34" y="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3" name="Freeform 373"/>
            <p:cNvSpPr/>
            <p:nvPr/>
          </p:nvSpPr>
          <p:spPr bwMode="auto">
            <a:xfrm>
              <a:off x="4583113" y="3121025"/>
              <a:ext cx="26988" cy="34925"/>
            </a:xfrm>
            <a:custGeom>
              <a:avLst/>
              <a:gdLst/>
              <a:ahLst/>
              <a:cxnLst>
                <a:cxn ang="0">
                  <a:pos x="43" y="1"/>
                </a:cxn>
                <a:cxn ang="0">
                  <a:pos x="43" y="1"/>
                </a:cxn>
                <a:cxn ang="0">
                  <a:pos x="37" y="7"/>
                </a:cxn>
                <a:cxn ang="0">
                  <a:pos x="31" y="15"/>
                </a:cxn>
                <a:cxn ang="0">
                  <a:pos x="21" y="29"/>
                </a:cxn>
                <a:cxn ang="0">
                  <a:pos x="12" y="45"/>
                </a:cxn>
                <a:cxn ang="0">
                  <a:pos x="7" y="52"/>
                </a:cxn>
                <a:cxn ang="0">
                  <a:pos x="1" y="58"/>
                </a:cxn>
                <a:cxn ang="0">
                  <a:pos x="1" y="58"/>
                </a:cxn>
                <a:cxn ang="0">
                  <a:pos x="0" y="60"/>
                </a:cxn>
                <a:cxn ang="0">
                  <a:pos x="0" y="62"/>
                </a:cxn>
                <a:cxn ang="0">
                  <a:pos x="0" y="63"/>
                </a:cxn>
                <a:cxn ang="0">
                  <a:pos x="1" y="65"/>
                </a:cxn>
                <a:cxn ang="0">
                  <a:pos x="3" y="66"/>
                </a:cxn>
                <a:cxn ang="0">
                  <a:pos x="4" y="66"/>
                </a:cxn>
                <a:cxn ang="0">
                  <a:pos x="6" y="66"/>
                </a:cxn>
                <a:cxn ang="0">
                  <a:pos x="8" y="65"/>
                </a:cxn>
                <a:cxn ang="0">
                  <a:pos x="8" y="65"/>
                </a:cxn>
                <a:cxn ang="0">
                  <a:pos x="13" y="58"/>
                </a:cxn>
                <a:cxn ang="0">
                  <a:pos x="18" y="51"/>
                </a:cxn>
                <a:cxn ang="0">
                  <a:pos x="28" y="36"/>
                </a:cxn>
                <a:cxn ang="0">
                  <a:pos x="38" y="21"/>
                </a:cxn>
                <a:cxn ang="0">
                  <a:pos x="44" y="15"/>
                </a:cxn>
                <a:cxn ang="0">
                  <a:pos x="50" y="8"/>
                </a:cxn>
                <a:cxn ang="0">
                  <a:pos x="50" y="8"/>
                </a:cxn>
                <a:cxn ang="0">
                  <a:pos x="51" y="6"/>
                </a:cxn>
                <a:cxn ang="0">
                  <a:pos x="51" y="5"/>
                </a:cxn>
                <a:cxn ang="0">
                  <a:pos x="51" y="3"/>
                </a:cxn>
                <a:cxn ang="0">
                  <a:pos x="50" y="2"/>
                </a:cxn>
                <a:cxn ang="0">
                  <a:pos x="47" y="0"/>
                </a:cxn>
                <a:cxn ang="0">
                  <a:pos x="45" y="0"/>
                </a:cxn>
                <a:cxn ang="0">
                  <a:pos x="43" y="1"/>
                </a:cxn>
                <a:cxn ang="0">
                  <a:pos x="43" y="1"/>
                </a:cxn>
              </a:cxnLst>
              <a:rect l="0" t="0" r="r" b="b"/>
              <a:pathLst>
                <a:path w="51" h="66">
                  <a:moveTo>
                    <a:pt x="43" y="1"/>
                  </a:moveTo>
                  <a:lnTo>
                    <a:pt x="43" y="1"/>
                  </a:lnTo>
                  <a:lnTo>
                    <a:pt x="37" y="7"/>
                  </a:lnTo>
                  <a:lnTo>
                    <a:pt x="31" y="15"/>
                  </a:lnTo>
                  <a:lnTo>
                    <a:pt x="21" y="29"/>
                  </a:lnTo>
                  <a:lnTo>
                    <a:pt x="12" y="45"/>
                  </a:lnTo>
                  <a:lnTo>
                    <a:pt x="7" y="52"/>
                  </a:lnTo>
                  <a:lnTo>
                    <a:pt x="1" y="58"/>
                  </a:lnTo>
                  <a:lnTo>
                    <a:pt x="1" y="58"/>
                  </a:lnTo>
                  <a:lnTo>
                    <a:pt x="0" y="60"/>
                  </a:lnTo>
                  <a:lnTo>
                    <a:pt x="0" y="62"/>
                  </a:lnTo>
                  <a:lnTo>
                    <a:pt x="0" y="63"/>
                  </a:lnTo>
                  <a:lnTo>
                    <a:pt x="1" y="65"/>
                  </a:lnTo>
                  <a:lnTo>
                    <a:pt x="3" y="66"/>
                  </a:lnTo>
                  <a:lnTo>
                    <a:pt x="4" y="66"/>
                  </a:lnTo>
                  <a:lnTo>
                    <a:pt x="6" y="66"/>
                  </a:lnTo>
                  <a:lnTo>
                    <a:pt x="8" y="65"/>
                  </a:lnTo>
                  <a:lnTo>
                    <a:pt x="8" y="65"/>
                  </a:lnTo>
                  <a:lnTo>
                    <a:pt x="13" y="58"/>
                  </a:lnTo>
                  <a:lnTo>
                    <a:pt x="18" y="51"/>
                  </a:lnTo>
                  <a:lnTo>
                    <a:pt x="28" y="36"/>
                  </a:lnTo>
                  <a:lnTo>
                    <a:pt x="38" y="21"/>
                  </a:lnTo>
                  <a:lnTo>
                    <a:pt x="44" y="15"/>
                  </a:lnTo>
                  <a:lnTo>
                    <a:pt x="50" y="8"/>
                  </a:lnTo>
                  <a:lnTo>
                    <a:pt x="50" y="8"/>
                  </a:lnTo>
                  <a:lnTo>
                    <a:pt x="51" y="6"/>
                  </a:lnTo>
                  <a:lnTo>
                    <a:pt x="51" y="5"/>
                  </a:lnTo>
                  <a:lnTo>
                    <a:pt x="51" y="3"/>
                  </a:lnTo>
                  <a:lnTo>
                    <a:pt x="50" y="2"/>
                  </a:lnTo>
                  <a:lnTo>
                    <a:pt x="47" y="0"/>
                  </a:lnTo>
                  <a:lnTo>
                    <a:pt x="45" y="0"/>
                  </a:lnTo>
                  <a:lnTo>
                    <a:pt x="43" y="1"/>
                  </a:lnTo>
                  <a:lnTo>
                    <a:pt x="43" y="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4" name="Freeform 374"/>
            <p:cNvSpPr/>
            <p:nvPr/>
          </p:nvSpPr>
          <p:spPr bwMode="auto">
            <a:xfrm>
              <a:off x="4638675" y="3114675"/>
              <a:ext cx="26988" cy="44450"/>
            </a:xfrm>
            <a:custGeom>
              <a:avLst/>
              <a:gdLst/>
              <a:ahLst/>
              <a:cxnLst>
                <a:cxn ang="0">
                  <a:pos x="42" y="3"/>
                </a:cxn>
                <a:cxn ang="0">
                  <a:pos x="42" y="3"/>
                </a:cxn>
                <a:cxn ang="0">
                  <a:pos x="40" y="8"/>
                </a:cxn>
                <a:cxn ang="0">
                  <a:pos x="37" y="12"/>
                </a:cxn>
                <a:cxn ang="0">
                  <a:pos x="30" y="22"/>
                </a:cxn>
                <a:cxn ang="0">
                  <a:pos x="14" y="40"/>
                </a:cxn>
                <a:cxn ang="0">
                  <a:pos x="14" y="40"/>
                </a:cxn>
                <a:cxn ang="0">
                  <a:pos x="8" y="49"/>
                </a:cxn>
                <a:cxn ang="0">
                  <a:pos x="4" y="59"/>
                </a:cxn>
                <a:cxn ang="0">
                  <a:pos x="1" y="69"/>
                </a:cxn>
                <a:cxn ang="0">
                  <a:pos x="0" y="79"/>
                </a:cxn>
                <a:cxn ang="0">
                  <a:pos x="0" y="79"/>
                </a:cxn>
                <a:cxn ang="0">
                  <a:pos x="0" y="81"/>
                </a:cxn>
                <a:cxn ang="0">
                  <a:pos x="1" y="83"/>
                </a:cxn>
                <a:cxn ang="0">
                  <a:pos x="2" y="83"/>
                </a:cxn>
                <a:cxn ang="0">
                  <a:pos x="4" y="84"/>
                </a:cxn>
                <a:cxn ang="0">
                  <a:pos x="6" y="83"/>
                </a:cxn>
                <a:cxn ang="0">
                  <a:pos x="7" y="83"/>
                </a:cxn>
                <a:cxn ang="0">
                  <a:pos x="8" y="81"/>
                </a:cxn>
                <a:cxn ang="0">
                  <a:pos x="9" y="79"/>
                </a:cxn>
                <a:cxn ang="0">
                  <a:pos x="9" y="79"/>
                </a:cxn>
                <a:cxn ang="0">
                  <a:pos x="10" y="74"/>
                </a:cxn>
                <a:cxn ang="0">
                  <a:pos x="11" y="68"/>
                </a:cxn>
                <a:cxn ang="0">
                  <a:pos x="14" y="58"/>
                </a:cxn>
                <a:cxn ang="0">
                  <a:pos x="21" y="49"/>
                </a:cxn>
                <a:cxn ang="0">
                  <a:pos x="27" y="40"/>
                </a:cxn>
                <a:cxn ang="0">
                  <a:pos x="40" y="23"/>
                </a:cxn>
                <a:cxn ang="0">
                  <a:pos x="46" y="14"/>
                </a:cxn>
                <a:cxn ang="0">
                  <a:pos x="52" y="5"/>
                </a:cxn>
                <a:cxn ang="0">
                  <a:pos x="52" y="5"/>
                </a:cxn>
                <a:cxn ang="0">
                  <a:pos x="52" y="3"/>
                </a:cxn>
                <a:cxn ang="0">
                  <a:pos x="52" y="2"/>
                </a:cxn>
                <a:cxn ang="0">
                  <a:pos x="51" y="0"/>
                </a:cxn>
                <a:cxn ang="0">
                  <a:pos x="49" y="0"/>
                </a:cxn>
                <a:cxn ang="0">
                  <a:pos x="45" y="0"/>
                </a:cxn>
                <a:cxn ang="0">
                  <a:pos x="43" y="1"/>
                </a:cxn>
                <a:cxn ang="0">
                  <a:pos x="42" y="3"/>
                </a:cxn>
                <a:cxn ang="0">
                  <a:pos x="42" y="3"/>
                </a:cxn>
              </a:cxnLst>
              <a:rect l="0" t="0" r="r" b="b"/>
              <a:pathLst>
                <a:path w="52" h="84">
                  <a:moveTo>
                    <a:pt x="42" y="3"/>
                  </a:moveTo>
                  <a:lnTo>
                    <a:pt x="42" y="3"/>
                  </a:lnTo>
                  <a:lnTo>
                    <a:pt x="40" y="8"/>
                  </a:lnTo>
                  <a:lnTo>
                    <a:pt x="37" y="12"/>
                  </a:lnTo>
                  <a:lnTo>
                    <a:pt x="30" y="22"/>
                  </a:lnTo>
                  <a:lnTo>
                    <a:pt x="14" y="40"/>
                  </a:lnTo>
                  <a:lnTo>
                    <a:pt x="14" y="40"/>
                  </a:lnTo>
                  <a:lnTo>
                    <a:pt x="8" y="49"/>
                  </a:lnTo>
                  <a:lnTo>
                    <a:pt x="4" y="59"/>
                  </a:lnTo>
                  <a:lnTo>
                    <a:pt x="1" y="69"/>
                  </a:lnTo>
                  <a:lnTo>
                    <a:pt x="0" y="79"/>
                  </a:lnTo>
                  <a:lnTo>
                    <a:pt x="0" y="79"/>
                  </a:lnTo>
                  <a:lnTo>
                    <a:pt x="0" y="81"/>
                  </a:lnTo>
                  <a:lnTo>
                    <a:pt x="1" y="83"/>
                  </a:lnTo>
                  <a:lnTo>
                    <a:pt x="2" y="83"/>
                  </a:lnTo>
                  <a:lnTo>
                    <a:pt x="4" y="84"/>
                  </a:lnTo>
                  <a:lnTo>
                    <a:pt x="6" y="83"/>
                  </a:lnTo>
                  <a:lnTo>
                    <a:pt x="7" y="83"/>
                  </a:lnTo>
                  <a:lnTo>
                    <a:pt x="8" y="81"/>
                  </a:lnTo>
                  <a:lnTo>
                    <a:pt x="9" y="79"/>
                  </a:lnTo>
                  <a:lnTo>
                    <a:pt x="9" y="79"/>
                  </a:lnTo>
                  <a:lnTo>
                    <a:pt x="10" y="74"/>
                  </a:lnTo>
                  <a:lnTo>
                    <a:pt x="11" y="68"/>
                  </a:lnTo>
                  <a:lnTo>
                    <a:pt x="14" y="58"/>
                  </a:lnTo>
                  <a:lnTo>
                    <a:pt x="21" y="49"/>
                  </a:lnTo>
                  <a:lnTo>
                    <a:pt x="27" y="40"/>
                  </a:lnTo>
                  <a:lnTo>
                    <a:pt x="40" y="23"/>
                  </a:lnTo>
                  <a:lnTo>
                    <a:pt x="46" y="14"/>
                  </a:lnTo>
                  <a:lnTo>
                    <a:pt x="52" y="5"/>
                  </a:lnTo>
                  <a:lnTo>
                    <a:pt x="52" y="5"/>
                  </a:lnTo>
                  <a:lnTo>
                    <a:pt x="52" y="3"/>
                  </a:lnTo>
                  <a:lnTo>
                    <a:pt x="52" y="2"/>
                  </a:lnTo>
                  <a:lnTo>
                    <a:pt x="51" y="0"/>
                  </a:lnTo>
                  <a:lnTo>
                    <a:pt x="49" y="0"/>
                  </a:lnTo>
                  <a:lnTo>
                    <a:pt x="45" y="0"/>
                  </a:lnTo>
                  <a:lnTo>
                    <a:pt x="43" y="1"/>
                  </a:lnTo>
                  <a:lnTo>
                    <a:pt x="42" y="3"/>
                  </a:lnTo>
                  <a:lnTo>
                    <a:pt x="42" y="3"/>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5" name="Freeform 375"/>
            <p:cNvSpPr/>
            <p:nvPr/>
          </p:nvSpPr>
          <p:spPr bwMode="auto">
            <a:xfrm>
              <a:off x="4686300" y="3121025"/>
              <a:ext cx="25400" cy="38100"/>
            </a:xfrm>
            <a:custGeom>
              <a:avLst/>
              <a:gdLst/>
              <a:ahLst/>
              <a:cxnLst>
                <a:cxn ang="0">
                  <a:pos x="38" y="2"/>
                </a:cxn>
                <a:cxn ang="0">
                  <a:pos x="38" y="2"/>
                </a:cxn>
                <a:cxn ang="0">
                  <a:pos x="34" y="10"/>
                </a:cxn>
                <a:cxn ang="0">
                  <a:pos x="29" y="19"/>
                </a:cxn>
                <a:cxn ang="0">
                  <a:pos x="17" y="33"/>
                </a:cxn>
                <a:cxn ang="0">
                  <a:pos x="12" y="40"/>
                </a:cxn>
                <a:cxn ang="0">
                  <a:pos x="7" y="48"/>
                </a:cxn>
                <a:cxn ang="0">
                  <a:pos x="3" y="56"/>
                </a:cxn>
                <a:cxn ang="0">
                  <a:pos x="0" y="65"/>
                </a:cxn>
                <a:cxn ang="0">
                  <a:pos x="0" y="65"/>
                </a:cxn>
                <a:cxn ang="0">
                  <a:pos x="0" y="67"/>
                </a:cxn>
                <a:cxn ang="0">
                  <a:pos x="1" y="69"/>
                </a:cxn>
                <a:cxn ang="0">
                  <a:pos x="2" y="70"/>
                </a:cxn>
                <a:cxn ang="0">
                  <a:pos x="4" y="71"/>
                </a:cxn>
                <a:cxn ang="0">
                  <a:pos x="5" y="71"/>
                </a:cxn>
                <a:cxn ang="0">
                  <a:pos x="7" y="70"/>
                </a:cxn>
                <a:cxn ang="0">
                  <a:pos x="8" y="69"/>
                </a:cxn>
                <a:cxn ang="0">
                  <a:pos x="9" y="67"/>
                </a:cxn>
                <a:cxn ang="0">
                  <a:pos x="9" y="67"/>
                </a:cxn>
                <a:cxn ang="0">
                  <a:pos x="12" y="59"/>
                </a:cxn>
                <a:cxn ang="0">
                  <a:pos x="16" y="52"/>
                </a:cxn>
                <a:cxn ang="0">
                  <a:pos x="21" y="44"/>
                </a:cxn>
                <a:cxn ang="0">
                  <a:pos x="27" y="37"/>
                </a:cxn>
                <a:cxn ang="0">
                  <a:pos x="37" y="23"/>
                </a:cxn>
                <a:cxn ang="0">
                  <a:pos x="42" y="16"/>
                </a:cxn>
                <a:cxn ang="0">
                  <a:pos x="46" y="7"/>
                </a:cxn>
                <a:cxn ang="0">
                  <a:pos x="46" y="7"/>
                </a:cxn>
                <a:cxn ang="0">
                  <a:pos x="47" y="5"/>
                </a:cxn>
                <a:cxn ang="0">
                  <a:pos x="46" y="3"/>
                </a:cxn>
                <a:cxn ang="0">
                  <a:pos x="44" y="0"/>
                </a:cxn>
                <a:cxn ang="0">
                  <a:pos x="42" y="0"/>
                </a:cxn>
                <a:cxn ang="0">
                  <a:pos x="41" y="0"/>
                </a:cxn>
                <a:cxn ang="0">
                  <a:pos x="39" y="1"/>
                </a:cxn>
                <a:cxn ang="0">
                  <a:pos x="38" y="2"/>
                </a:cxn>
                <a:cxn ang="0">
                  <a:pos x="38" y="2"/>
                </a:cxn>
              </a:cxnLst>
              <a:rect l="0" t="0" r="r" b="b"/>
              <a:pathLst>
                <a:path w="47" h="71">
                  <a:moveTo>
                    <a:pt x="38" y="2"/>
                  </a:moveTo>
                  <a:lnTo>
                    <a:pt x="38" y="2"/>
                  </a:lnTo>
                  <a:lnTo>
                    <a:pt x="34" y="10"/>
                  </a:lnTo>
                  <a:lnTo>
                    <a:pt x="29" y="19"/>
                  </a:lnTo>
                  <a:lnTo>
                    <a:pt x="17" y="33"/>
                  </a:lnTo>
                  <a:lnTo>
                    <a:pt x="12" y="40"/>
                  </a:lnTo>
                  <a:lnTo>
                    <a:pt x="7" y="48"/>
                  </a:lnTo>
                  <a:lnTo>
                    <a:pt x="3" y="56"/>
                  </a:lnTo>
                  <a:lnTo>
                    <a:pt x="0" y="65"/>
                  </a:lnTo>
                  <a:lnTo>
                    <a:pt x="0" y="65"/>
                  </a:lnTo>
                  <a:lnTo>
                    <a:pt x="0" y="67"/>
                  </a:lnTo>
                  <a:lnTo>
                    <a:pt x="1" y="69"/>
                  </a:lnTo>
                  <a:lnTo>
                    <a:pt x="2" y="70"/>
                  </a:lnTo>
                  <a:lnTo>
                    <a:pt x="4" y="71"/>
                  </a:lnTo>
                  <a:lnTo>
                    <a:pt x="5" y="71"/>
                  </a:lnTo>
                  <a:lnTo>
                    <a:pt x="7" y="70"/>
                  </a:lnTo>
                  <a:lnTo>
                    <a:pt x="8" y="69"/>
                  </a:lnTo>
                  <a:lnTo>
                    <a:pt x="9" y="67"/>
                  </a:lnTo>
                  <a:lnTo>
                    <a:pt x="9" y="67"/>
                  </a:lnTo>
                  <a:lnTo>
                    <a:pt x="12" y="59"/>
                  </a:lnTo>
                  <a:lnTo>
                    <a:pt x="16" y="52"/>
                  </a:lnTo>
                  <a:lnTo>
                    <a:pt x="21" y="44"/>
                  </a:lnTo>
                  <a:lnTo>
                    <a:pt x="27" y="37"/>
                  </a:lnTo>
                  <a:lnTo>
                    <a:pt x="37" y="23"/>
                  </a:lnTo>
                  <a:lnTo>
                    <a:pt x="42" y="16"/>
                  </a:lnTo>
                  <a:lnTo>
                    <a:pt x="46" y="7"/>
                  </a:lnTo>
                  <a:lnTo>
                    <a:pt x="46" y="7"/>
                  </a:lnTo>
                  <a:lnTo>
                    <a:pt x="47" y="5"/>
                  </a:lnTo>
                  <a:lnTo>
                    <a:pt x="46" y="3"/>
                  </a:lnTo>
                  <a:lnTo>
                    <a:pt x="44" y="0"/>
                  </a:lnTo>
                  <a:lnTo>
                    <a:pt x="42" y="0"/>
                  </a:lnTo>
                  <a:lnTo>
                    <a:pt x="41" y="0"/>
                  </a:lnTo>
                  <a:lnTo>
                    <a:pt x="39" y="1"/>
                  </a:lnTo>
                  <a:lnTo>
                    <a:pt x="38" y="2"/>
                  </a:lnTo>
                  <a:lnTo>
                    <a:pt x="38" y="2"/>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6" name="Freeform 376"/>
            <p:cNvSpPr/>
            <p:nvPr/>
          </p:nvSpPr>
          <p:spPr bwMode="auto">
            <a:xfrm>
              <a:off x="4721225" y="3125788"/>
              <a:ext cx="33338" cy="38100"/>
            </a:xfrm>
            <a:custGeom>
              <a:avLst/>
              <a:gdLst/>
              <a:ahLst/>
              <a:cxnLst>
                <a:cxn ang="0">
                  <a:pos x="54" y="1"/>
                </a:cxn>
                <a:cxn ang="0">
                  <a:pos x="54" y="1"/>
                </a:cxn>
                <a:cxn ang="0">
                  <a:pos x="40" y="17"/>
                </a:cxn>
                <a:cxn ang="0">
                  <a:pos x="28" y="32"/>
                </a:cxn>
                <a:cxn ang="0">
                  <a:pos x="15" y="49"/>
                </a:cxn>
                <a:cxn ang="0">
                  <a:pos x="2" y="63"/>
                </a:cxn>
                <a:cxn ang="0">
                  <a:pos x="2" y="63"/>
                </a:cxn>
                <a:cxn ang="0">
                  <a:pos x="0" y="66"/>
                </a:cxn>
                <a:cxn ang="0">
                  <a:pos x="0" y="68"/>
                </a:cxn>
                <a:cxn ang="0">
                  <a:pos x="1" y="69"/>
                </a:cxn>
                <a:cxn ang="0">
                  <a:pos x="2" y="71"/>
                </a:cxn>
                <a:cxn ang="0">
                  <a:pos x="3" y="72"/>
                </a:cxn>
                <a:cxn ang="0">
                  <a:pos x="5" y="72"/>
                </a:cxn>
                <a:cxn ang="0">
                  <a:pos x="6" y="72"/>
                </a:cxn>
                <a:cxn ang="0">
                  <a:pos x="8" y="71"/>
                </a:cxn>
                <a:cxn ang="0">
                  <a:pos x="8" y="71"/>
                </a:cxn>
                <a:cxn ang="0">
                  <a:pos x="22" y="55"/>
                </a:cxn>
                <a:cxn ang="0">
                  <a:pos x="34" y="40"/>
                </a:cxn>
                <a:cxn ang="0">
                  <a:pos x="47" y="24"/>
                </a:cxn>
                <a:cxn ang="0">
                  <a:pos x="61" y="9"/>
                </a:cxn>
                <a:cxn ang="0">
                  <a:pos x="61" y="9"/>
                </a:cxn>
                <a:cxn ang="0">
                  <a:pos x="62" y="7"/>
                </a:cxn>
                <a:cxn ang="0">
                  <a:pos x="62" y="6"/>
                </a:cxn>
                <a:cxn ang="0">
                  <a:pos x="61" y="4"/>
                </a:cxn>
                <a:cxn ang="0">
                  <a:pos x="60" y="3"/>
                </a:cxn>
                <a:cxn ang="0">
                  <a:pos x="59" y="1"/>
                </a:cxn>
                <a:cxn ang="0">
                  <a:pos x="57" y="0"/>
                </a:cxn>
                <a:cxn ang="0">
                  <a:pos x="56" y="0"/>
                </a:cxn>
                <a:cxn ang="0">
                  <a:pos x="54" y="1"/>
                </a:cxn>
                <a:cxn ang="0">
                  <a:pos x="54" y="1"/>
                </a:cxn>
              </a:cxnLst>
              <a:rect l="0" t="0" r="r" b="b"/>
              <a:pathLst>
                <a:path w="62" h="72">
                  <a:moveTo>
                    <a:pt x="54" y="1"/>
                  </a:moveTo>
                  <a:lnTo>
                    <a:pt x="54" y="1"/>
                  </a:lnTo>
                  <a:lnTo>
                    <a:pt x="40" y="17"/>
                  </a:lnTo>
                  <a:lnTo>
                    <a:pt x="28" y="32"/>
                  </a:lnTo>
                  <a:lnTo>
                    <a:pt x="15" y="49"/>
                  </a:lnTo>
                  <a:lnTo>
                    <a:pt x="2" y="63"/>
                  </a:lnTo>
                  <a:lnTo>
                    <a:pt x="2" y="63"/>
                  </a:lnTo>
                  <a:lnTo>
                    <a:pt x="0" y="66"/>
                  </a:lnTo>
                  <a:lnTo>
                    <a:pt x="0" y="68"/>
                  </a:lnTo>
                  <a:lnTo>
                    <a:pt x="1" y="69"/>
                  </a:lnTo>
                  <a:lnTo>
                    <a:pt x="2" y="71"/>
                  </a:lnTo>
                  <a:lnTo>
                    <a:pt x="3" y="72"/>
                  </a:lnTo>
                  <a:lnTo>
                    <a:pt x="5" y="72"/>
                  </a:lnTo>
                  <a:lnTo>
                    <a:pt x="6" y="72"/>
                  </a:lnTo>
                  <a:lnTo>
                    <a:pt x="8" y="71"/>
                  </a:lnTo>
                  <a:lnTo>
                    <a:pt x="8" y="71"/>
                  </a:lnTo>
                  <a:lnTo>
                    <a:pt x="22" y="55"/>
                  </a:lnTo>
                  <a:lnTo>
                    <a:pt x="34" y="40"/>
                  </a:lnTo>
                  <a:lnTo>
                    <a:pt x="47" y="24"/>
                  </a:lnTo>
                  <a:lnTo>
                    <a:pt x="61" y="9"/>
                  </a:lnTo>
                  <a:lnTo>
                    <a:pt x="61" y="9"/>
                  </a:lnTo>
                  <a:lnTo>
                    <a:pt x="62" y="7"/>
                  </a:lnTo>
                  <a:lnTo>
                    <a:pt x="62" y="6"/>
                  </a:lnTo>
                  <a:lnTo>
                    <a:pt x="61" y="4"/>
                  </a:lnTo>
                  <a:lnTo>
                    <a:pt x="60" y="3"/>
                  </a:lnTo>
                  <a:lnTo>
                    <a:pt x="59" y="1"/>
                  </a:lnTo>
                  <a:lnTo>
                    <a:pt x="57" y="0"/>
                  </a:lnTo>
                  <a:lnTo>
                    <a:pt x="56" y="0"/>
                  </a:lnTo>
                  <a:lnTo>
                    <a:pt x="54" y="1"/>
                  </a:lnTo>
                  <a:lnTo>
                    <a:pt x="54" y="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7" name="Freeform 377"/>
            <p:cNvSpPr/>
            <p:nvPr/>
          </p:nvSpPr>
          <p:spPr bwMode="auto">
            <a:xfrm>
              <a:off x="4311650" y="3119438"/>
              <a:ext cx="20638" cy="39688"/>
            </a:xfrm>
            <a:custGeom>
              <a:avLst/>
              <a:gdLst/>
              <a:ahLst/>
              <a:cxnLst>
                <a:cxn ang="0">
                  <a:pos x="39" y="4"/>
                </a:cxn>
                <a:cxn ang="0">
                  <a:pos x="39" y="4"/>
                </a:cxn>
                <a:cxn ang="0">
                  <a:pos x="38" y="2"/>
                </a:cxn>
                <a:cxn ang="0">
                  <a:pos x="37" y="1"/>
                </a:cxn>
                <a:cxn ang="0">
                  <a:pos x="35" y="0"/>
                </a:cxn>
                <a:cxn ang="0">
                  <a:pos x="33" y="0"/>
                </a:cxn>
                <a:cxn ang="0">
                  <a:pos x="31" y="0"/>
                </a:cxn>
                <a:cxn ang="0">
                  <a:pos x="30" y="1"/>
                </a:cxn>
                <a:cxn ang="0">
                  <a:pos x="29" y="2"/>
                </a:cxn>
                <a:cxn ang="0">
                  <a:pos x="29" y="4"/>
                </a:cxn>
                <a:cxn ang="0">
                  <a:pos x="29" y="4"/>
                </a:cxn>
                <a:cxn ang="0">
                  <a:pos x="29" y="14"/>
                </a:cxn>
                <a:cxn ang="0">
                  <a:pos x="28" y="24"/>
                </a:cxn>
                <a:cxn ang="0">
                  <a:pos x="26" y="33"/>
                </a:cxn>
                <a:cxn ang="0">
                  <a:pos x="24" y="38"/>
                </a:cxn>
                <a:cxn ang="0">
                  <a:pos x="21" y="42"/>
                </a:cxn>
                <a:cxn ang="0">
                  <a:pos x="21" y="42"/>
                </a:cxn>
                <a:cxn ang="0">
                  <a:pos x="17" y="50"/>
                </a:cxn>
                <a:cxn ang="0">
                  <a:pos x="12" y="56"/>
                </a:cxn>
                <a:cxn ang="0">
                  <a:pos x="1" y="68"/>
                </a:cxn>
                <a:cxn ang="0">
                  <a:pos x="1" y="68"/>
                </a:cxn>
                <a:cxn ang="0">
                  <a:pos x="0" y="70"/>
                </a:cxn>
                <a:cxn ang="0">
                  <a:pos x="0" y="71"/>
                </a:cxn>
                <a:cxn ang="0">
                  <a:pos x="1" y="73"/>
                </a:cxn>
                <a:cxn ang="0">
                  <a:pos x="2" y="74"/>
                </a:cxn>
                <a:cxn ang="0">
                  <a:pos x="6" y="75"/>
                </a:cxn>
                <a:cxn ang="0">
                  <a:pos x="8" y="74"/>
                </a:cxn>
                <a:cxn ang="0">
                  <a:pos x="10" y="73"/>
                </a:cxn>
                <a:cxn ang="0">
                  <a:pos x="10" y="73"/>
                </a:cxn>
                <a:cxn ang="0">
                  <a:pos x="15" y="65"/>
                </a:cxn>
                <a:cxn ang="0">
                  <a:pos x="22" y="57"/>
                </a:cxn>
                <a:cxn ang="0">
                  <a:pos x="28" y="50"/>
                </a:cxn>
                <a:cxn ang="0">
                  <a:pos x="33" y="41"/>
                </a:cxn>
                <a:cxn ang="0">
                  <a:pos x="33" y="41"/>
                </a:cxn>
                <a:cxn ang="0">
                  <a:pos x="35" y="37"/>
                </a:cxn>
                <a:cxn ang="0">
                  <a:pos x="37" y="32"/>
                </a:cxn>
                <a:cxn ang="0">
                  <a:pos x="39" y="23"/>
                </a:cxn>
                <a:cxn ang="0">
                  <a:pos x="39" y="4"/>
                </a:cxn>
                <a:cxn ang="0">
                  <a:pos x="39" y="4"/>
                </a:cxn>
              </a:cxnLst>
              <a:rect l="0" t="0" r="r" b="b"/>
              <a:pathLst>
                <a:path w="39" h="75">
                  <a:moveTo>
                    <a:pt x="39" y="4"/>
                  </a:moveTo>
                  <a:lnTo>
                    <a:pt x="39" y="4"/>
                  </a:lnTo>
                  <a:lnTo>
                    <a:pt x="38" y="2"/>
                  </a:lnTo>
                  <a:lnTo>
                    <a:pt x="37" y="1"/>
                  </a:lnTo>
                  <a:lnTo>
                    <a:pt x="35" y="0"/>
                  </a:lnTo>
                  <a:lnTo>
                    <a:pt x="33" y="0"/>
                  </a:lnTo>
                  <a:lnTo>
                    <a:pt x="31" y="0"/>
                  </a:lnTo>
                  <a:lnTo>
                    <a:pt x="30" y="1"/>
                  </a:lnTo>
                  <a:lnTo>
                    <a:pt x="29" y="2"/>
                  </a:lnTo>
                  <a:lnTo>
                    <a:pt x="29" y="4"/>
                  </a:lnTo>
                  <a:lnTo>
                    <a:pt x="29" y="4"/>
                  </a:lnTo>
                  <a:lnTo>
                    <a:pt x="29" y="14"/>
                  </a:lnTo>
                  <a:lnTo>
                    <a:pt x="28" y="24"/>
                  </a:lnTo>
                  <a:lnTo>
                    <a:pt x="26" y="33"/>
                  </a:lnTo>
                  <a:lnTo>
                    <a:pt x="24" y="38"/>
                  </a:lnTo>
                  <a:lnTo>
                    <a:pt x="21" y="42"/>
                  </a:lnTo>
                  <a:lnTo>
                    <a:pt x="21" y="42"/>
                  </a:lnTo>
                  <a:lnTo>
                    <a:pt x="17" y="50"/>
                  </a:lnTo>
                  <a:lnTo>
                    <a:pt x="12" y="56"/>
                  </a:lnTo>
                  <a:lnTo>
                    <a:pt x="1" y="68"/>
                  </a:lnTo>
                  <a:lnTo>
                    <a:pt x="1" y="68"/>
                  </a:lnTo>
                  <a:lnTo>
                    <a:pt x="0" y="70"/>
                  </a:lnTo>
                  <a:lnTo>
                    <a:pt x="0" y="71"/>
                  </a:lnTo>
                  <a:lnTo>
                    <a:pt x="1" y="73"/>
                  </a:lnTo>
                  <a:lnTo>
                    <a:pt x="2" y="74"/>
                  </a:lnTo>
                  <a:lnTo>
                    <a:pt x="6" y="75"/>
                  </a:lnTo>
                  <a:lnTo>
                    <a:pt x="8" y="74"/>
                  </a:lnTo>
                  <a:lnTo>
                    <a:pt x="10" y="73"/>
                  </a:lnTo>
                  <a:lnTo>
                    <a:pt x="10" y="73"/>
                  </a:lnTo>
                  <a:lnTo>
                    <a:pt x="15" y="65"/>
                  </a:lnTo>
                  <a:lnTo>
                    <a:pt x="22" y="57"/>
                  </a:lnTo>
                  <a:lnTo>
                    <a:pt x="28" y="50"/>
                  </a:lnTo>
                  <a:lnTo>
                    <a:pt x="33" y="41"/>
                  </a:lnTo>
                  <a:lnTo>
                    <a:pt x="33" y="41"/>
                  </a:lnTo>
                  <a:lnTo>
                    <a:pt x="35" y="37"/>
                  </a:lnTo>
                  <a:lnTo>
                    <a:pt x="37" y="32"/>
                  </a:lnTo>
                  <a:lnTo>
                    <a:pt x="39" y="23"/>
                  </a:lnTo>
                  <a:lnTo>
                    <a:pt x="39" y="4"/>
                  </a:lnTo>
                  <a:lnTo>
                    <a:pt x="39"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8" name="Freeform 378"/>
            <p:cNvSpPr/>
            <p:nvPr/>
          </p:nvSpPr>
          <p:spPr bwMode="auto">
            <a:xfrm>
              <a:off x="4568825" y="3319463"/>
              <a:ext cx="41275" cy="146050"/>
            </a:xfrm>
            <a:custGeom>
              <a:avLst/>
              <a:gdLst/>
              <a:ahLst/>
              <a:cxnLst>
                <a:cxn ang="0">
                  <a:pos x="72" y="2"/>
                </a:cxn>
                <a:cxn ang="0">
                  <a:pos x="72" y="2"/>
                </a:cxn>
                <a:cxn ang="0">
                  <a:pos x="64" y="16"/>
                </a:cxn>
                <a:cxn ang="0">
                  <a:pos x="58" y="30"/>
                </a:cxn>
                <a:cxn ang="0">
                  <a:pos x="51" y="45"/>
                </a:cxn>
                <a:cxn ang="0">
                  <a:pos x="47" y="60"/>
                </a:cxn>
                <a:cxn ang="0">
                  <a:pos x="40" y="91"/>
                </a:cxn>
                <a:cxn ang="0">
                  <a:pos x="34" y="122"/>
                </a:cxn>
                <a:cxn ang="0">
                  <a:pos x="34" y="122"/>
                </a:cxn>
                <a:cxn ang="0">
                  <a:pos x="26" y="158"/>
                </a:cxn>
                <a:cxn ang="0">
                  <a:pos x="17" y="195"/>
                </a:cxn>
                <a:cxn ang="0">
                  <a:pos x="17" y="195"/>
                </a:cxn>
                <a:cxn ang="0">
                  <a:pos x="12" y="214"/>
                </a:cxn>
                <a:cxn ang="0">
                  <a:pos x="7" y="233"/>
                </a:cxn>
                <a:cxn ang="0">
                  <a:pos x="3" y="251"/>
                </a:cxn>
                <a:cxn ang="0">
                  <a:pos x="1" y="260"/>
                </a:cxn>
                <a:cxn ang="0">
                  <a:pos x="0" y="270"/>
                </a:cxn>
                <a:cxn ang="0">
                  <a:pos x="0" y="270"/>
                </a:cxn>
                <a:cxn ang="0">
                  <a:pos x="0" y="272"/>
                </a:cxn>
                <a:cxn ang="0">
                  <a:pos x="1" y="274"/>
                </a:cxn>
                <a:cxn ang="0">
                  <a:pos x="3" y="274"/>
                </a:cxn>
                <a:cxn ang="0">
                  <a:pos x="5" y="275"/>
                </a:cxn>
                <a:cxn ang="0">
                  <a:pos x="6" y="274"/>
                </a:cxn>
                <a:cxn ang="0">
                  <a:pos x="8" y="274"/>
                </a:cxn>
                <a:cxn ang="0">
                  <a:pos x="9" y="272"/>
                </a:cxn>
                <a:cxn ang="0">
                  <a:pos x="9" y="270"/>
                </a:cxn>
                <a:cxn ang="0">
                  <a:pos x="9" y="270"/>
                </a:cxn>
                <a:cxn ang="0">
                  <a:pos x="10" y="260"/>
                </a:cxn>
                <a:cxn ang="0">
                  <a:pos x="12" y="251"/>
                </a:cxn>
                <a:cxn ang="0">
                  <a:pos x="16" y="234"/>
                </a:cxn>
                <a:cxn ang="0">
                  <a:pos x="21" y="216"/>
                </a:cxn>
                <a:cxn ang="0">
                  <a:pos x="27" y="197"/>
                </a:cxn>
                <a:cxn ang="0">
                  <a:pos x="27" y="197"/>
                </a:cxn>
                <a:cxn ang="0">
                  <a:pos x="40" y="133"/>
                </a:cxn>
                <a:cxn ang="0">
                  <a:pos x="40" y="133"/>
                </a:cxn>
                <a:cxn ang="0">
                  <a:pos x="47" y="100"/>
                </a:cxn>
                <a:cxn ang="0">
                  <a:pos x="55" y="68"/>
                </a:cxn>
                <a:cxn ang="0">
                  <a:pos x="60" y="52"/>
                </a:cxn>
                <a:cxn ang="0">
                  <a:pos x="65" y="36"/>
                </a:cxn>
                <a:cxn ang="0">
                  <a:pos x="72" y="21"/>
                </a:cxn>
                <a:cxn ang="0">
                  <a:pos x="80" y="6"/>
                </a:cxn>
                <a:cxn ang="0">
                  <a:pos x="80" y="6"/>
                </a:cxn>
                <a:cxn ang="0">
                  <a:pos x="80" y="5"/>
                </a:cxn>
                <a:cxn ang="0">
                  <a:pos x="80" y="3"/>
                </a:cxn>
                <a:cxn ang="0">
                  <a:pos x="79" y="2"/>
                </a:cxn>
                <a:cxn ang="0">
                  <a:pos x="78" y="0"/>
                </a:cxn>
                <a:cxn ang="0">
                  <a:pos x="77" y="0"/>
                </a:cxn>
                <a:cxn ang="0">
                  <a:pos x="75" y="0"/>
                </a:cxn>
                <a:cxn ang="0">
                  <a:pos x="73" y="0"/>
                </a:cxn>
                <a:cxn ang="0">
                  <a:pos x="72" y="2"/>
                </a:cxn>
                <a:cxn ang="0">
                  <a:pos x="72" y="2"/>
                </a:cxn>
              </a:cxnLst>
              <a:rect l="0" t="0" r="r" b="b"/>
              <a:pathLst>
                <a:path w="80" h="275">
                  <a:moveTo>
                    <a:pt x="72" y="2"/>
                  </a:moveTo>
                  <a:lnTo>
                    <a:pt x="72" y="2"/>
                  </a:lnTo>
                  <a:lnTo>
                    <a:pt x="64" y="16"/>
                  </a:lnTo>
                  <a:lnTo>
                    <a:pt x="58" y="30"/>
                  </a:lnTo>
                  <a:lnTo>
                    <a:pt x="51" y="45"/>
                  </a:lnTo>
                  <a:lnTo>
                    <a:pt x="47" y="60"/>
                  </a:lnTo>
                  <a:lnTo>
                    <a:pt x="40" y="91"/>
                  </a:lnTo>
                  <a:lnTo>
                    <a:pt x="34" y="122"/>
                  </a:lnTo>
                  <a:lnTo>
                    <a:pt x="34" y="122"/>
                  </a:lnTo>
                  <a:lnTo>
                    <a:pt x="26" y="158"/>
                  </a:lnTo>
                  <a:lnTo>
                    <a:pt x="17" y="195"/>
                  </a:lnTo>
                  <a:lnTo>
                    <a:pt x="17" y="195"/>
                  </a:lnTo>
                  <a:lnTo>
                    <a:pt x="12" y="214"/>
                  </a:lnTo>
                  <a:lnTo>
                    <a:pt x="7" y="233"/>
                  </a:lnTo>
                  <a:lnTo>
                    <a:pt x="3" y="251"/>
                  </a:lnTo>
                  <a:lnTo>
                    <a:pt x="1" y="260"/>
                  </a:lnTo>
                  <a:lnTo>
                    <a:pt x="0" y="270"/>
                  </a:lnTo>
                  <a:lnTo>
                    <a:pt x="0" y="270"/>
                  </a:lnTo>
                  <a:lnTo>
                    <a:pt x="0" y="272"/>
                  </a:lnTo>
                  <a:lnTo>
                    <a:pt x="1" y="274"/>
                  </a:lnTo>
                  <a:lnTo>
                    <a:pt x="3" y="274"/>
                  </a:lnTo>
                  <a:lnTo>
                    <a:pt x="5" y="275"/>
                  </a:lnTo>
                  <a:lnTo>
                    <a:pt x="6" y="274"/>
                  </a:lnTo>
                  <a:lnTo>
                    <a:pt x="8" y="274"/>
                  </a:lnTo>
                  <a:lnTo>
                    <a:pt x="9" y="272"/>
                  </a:lnTo>
                  <a:lnTo>
                    <a:pt x="9" y="270"/>
                  </a:lnTo>
                  <a:lnTo>
                    <a:pt x="9" y="270"/>
                  </a:lnTo>
                  <a:lnTo>
                    <a:pt x="10" y="260"/>
                  </a:lnTo>
                  <a:lnTo>
                    <a:pt x="12" y="251"/>
                  </a:lnTo>
                  <a:lnTo>
                    <a:pt x="16" y="234"/>
                  </a:lnTo>
                  <a:lnTo>
                    <a:pt x="21" y="216"/>
                  </a:lnTo>
                  <a:lnTo>
                    <a:pt x="27" y="197"/>
                  </a:lnTo>
                  <a:lnTo>
                    <a:pt x="27" y="197"/>
                  </a:lnTo>
                  <a:lnTo>
                    <a:pt x="40" y="133"/>
                  </a:lnTo>
                  <a:lnTo>
                    <a:pt x="40" y="133"/>
                  </a:lnTo>
                  <a:lnTo>
                    <a:pt x="47" y="100"/>
                  </a:lnTo>
                  <a:lnTo>
                    <a:pt x="55" y="68"/>
                  </a:lnTo>
                  <a:lnTo>
                    <a:pt x="60" y="52"/>
                  </a:lnTo>
                  <a:lnTo>
                    <a:pt x="65" y="36"/>
                  </a:lnTo>
                  <a:lnTo>
                    <a:pt x="72" y="21"/>
                  </a:lnTo>
                  <a:lnTo>
                    <a:pt x="80" y="6"/>
                  </a:lnTo>
                  <a:lnTo>
                    <a:pt x="80" y="6"/>
                  </a:lnTo>
                  <a:lnTo>
                    <a:pt x="80" y="5"/>
                  </a:lnTo>
                  <a:lnTo>
                    <a:pt x="80" y="3"/>
                  </a:lnTo>
                  <a:lnTo>
                    <a:pt x="79" y="2"/>
                  </a:lnTo>
                  <a:lnTo>
                    <a:pt x="78" y="0"/>
                  </a:lnTo>
                  <a:lnTo>
                    <a:pt x="77" y="0"/>
                  </a:lnTo>
                  <a:lnTo>
                    <a:pt x="75" y="0"/>
                  </a:lnTo>
                  <a:lnTo>
                    <a:pt x="73" y="0"/>
                  </a:lnTo>
                  <a:lnTo>
                    <a:pt x="72" y="2"/>
                  </a:lnTo>
                  <a:lnTo>
                    <a:pt x="72" y="2"/>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39" name="Freeform 379"/>
            <p:cNvSpPr/>
            <p:nvPr/>
          </p:nvSpPr>
          <p:spPr bwMode="auto">
            <a:xfrm>
              <a:off x="4610100" y="3270250"/>
              <a:ext cx="46038" cy="166688"/>
            </a:xfrm>
            <a:custGeom>
              <a:avLst/>
              <a:gdLst/>
              <a:ahLst/>
              <a:cxnLst>
                <a:cxn ang="0">
                  <a:pos x="77" y="3"/>
                </a:cxn>
                <a:cxn ang="0">
                  <a:pos x="77" y="3"/>
                </a:cxn>
                <a:cxn ang="0">
                  <a:pos x="72" y="21"/>
                </a:cxn>
                <a:cxn ang="0">
                  <a:pos x="65" y="38"/>
                </a:cxn>
                <a:cxn ang="0">
                  <a:pos x="58" y="55"/>
                </a:cxn>
                <a:cxn ang="0">
                  <a:pos x="53" y="72"/>
                </a:cxn>
                <a:cxn ang="0">
                  <a:pos x="53" y="72"/>
                </a:cxn>
                <a:cxn ang="0">
                  <a:pos x="31" y="156"/>
                </a:cxn>
                <a:cxn ang="0">
                  <a:pos x="31" y="156"/>
                </a:cxn>
                <a:cxn ang="0">
                  <a:pos x="27" y="177"/>
                </a:cxn>
                <a:cxn ang="0">
                  <a:pos x="24" y="197"/>
                </a:cxn>
                <a:cxn ang="0">
                  <a:pos x="20" y="219"/>
                </a:cxn>
                <a:cxn ang="0">
                  <a:pos x="16" y="240"/>
                </a:cxn>
                <a:cxn ang="0">
                  <a:pos x="16" y="240"/>
                </a:cxn>
                <a:cxn ang="0">
                  <a:pos x="7" y="276"/>
                </a:cxn>
                <a:cxn ang="0">
                  <a:pos x="2" y="293"/>
                </a:cxn>
                <a:cxn ang="0">
                  <a:pos x="0" y="313"/>
                </a:cxn>
                <a:cxn ang="0">
                  <a:pos x="0" y="313"/>
                </a:cxn>
                <a:cxn ang="0">
                  <a:pos x="1" y="315"/>
                </a:cxn>
                <a:cxn ang="0">
                  <a:pos x="1" y="316"/>
                </a:cxn>
                <a:cxn ang="0">
                  <a:pos x="3" y="317"/>
                </a:cxn>
                <a:cxn ang="0">
                  <a:pos x="6" y="317"/>
                </a:cxn>
                <a:cxn ang="0">
                  <a:pos x="7" y="317"/>
                </a:cxn>
                <a:cxn ang="0">
                  <a:pos x="9" y="316"/>
                </a:cxn>
                <a:cxn ang="0">
                  <a:pos x="10" y="315"/>
                </a:cxn>
                <a:cxn ang="0">
                  <a:pos x="10" y="313"/>
                </a:cxn>
                <a:cxn ang="0">
                  <a:pos x="10" y="313"/>
                </a:cxn>
                <a:cxn ang="0">
                  <a:pos x="11" y="303"/>
                </a:cxn>
                <a:cxn ang="0">
                  <a:pos x="13" y="292"/>
                </a:cxn>
                <a:cxn ang="0">
                  <a:pos x="17" y="273"/>
                </a:cxn>
                <a:cxn ang="0">
                  <a:pos x="27" y="234"/>
                </a:cxn>
                <a:cxn ang="0">
                  <a:pos x="27" y="234"/>
                </a:cxn>
                <a:cxn ang="0">
                  <a:pos x="31" y="215"/>
                </a:cxn>
                <a:cxn ang="0">
                  <a:pos x="34" y="196"/>
                </a:cxn>
                <a:cxn ang="0">
                  <a:pos x="36" y="177"/>
                </a:cxn>
                <a:cxn ang="0">
                  <a:pos x="41" y="158"/>
                </a:cxn>
                <a:cxn ang="0">
                  <a:pos x="41" y="158"/>
                </a:cxn>
                <a:cxn ang="0">
                  <a:pos x="60" y="84"/>
                </a:cxn>
                <a:cxn ang="0">
                  <a:pos x="60" y="84"/>
                </a:cxn>
                <a:cxn ang="0">
                  <a:pos x="66" y="64"/>
                </a:cxn>
                <a:cxn ang="0">
                  <a:pos x="73" y="44"/>
                </a:cxn>
                <a:cxn ang="0">
                  <a:pos x="80" y="26"/>
                </a:cxn>
                <a:cxn ang="0">
                  <a:pos x="86" y="6"/>
                </a:cxn>
                <a:cxn ang="0">
                  <a:pos x="86" y="6"/>
                </a:cxn>
                <a:cxn ang="0">
                  <a:pos x="86" y="4"/>
                </a:cxn>
                <a:cxn ang="0">
                  <a:pos x="85" y="2"/>
                </a:cxn>
                <a:cxn ang="0">
                  <a:pos x="84" y="1"/>
                </a:cxn>
                <a:cxn ang="0">
                  <a:pos x="82" y="0"/>
                </a:cxn>
                <a:cxn ang="0">
                  <a:pos x="81" y="0"/>
                </a:cxn>
                <a:cxn ang="0">
                  <a:pos x="79" y="0"/>
                </a:cxn>
                <a:cxn ang="0">
                  <a:pos x="78" y="1"/>
                </a:cxn>
                <a:cxn ang="0">
                  <a:pos x="77" y="3"/>
                </a:cxn>
                <a:cxn ang="0">
                  <a:pos x="77" y="3"/>
                </a:cxn>
              </a:cxnLst>
              <a:rect l="0" t="0" r="r" b="b"/>
              <a:pathLst>
                <a:path w="86" h="317">
                  <a:moveTo>
                    <a:pt x="77" y="3"/>
                  </a:moveTo>
                  <a:lnTo>
                    <a:pt x="77" y="3"/>
                  </a:lnTo>
                  <a:lnTo>
                    <a:pt x="72" y="21"/>
                  </a:lnTo>
                  <a:lnTo>
                    <a:pt x="65" y="38"/>
                  </a:lnTo>
                  <a:lnTo>
                    <a:pt x="58" y="55"/>
                  </a:lnTo>
                  <a:lnTo>
                    <a:pt x="53" y="72"/>
                  </a:lnTo>
                  <a:lnTo>
                    <a:pt x="53" y="72"/>
                  </a:lnTo>
                  <a:lnTo>
                    <a:pt x="31" y="156"/>
                  </a:lnTo>
                  <a:lnTo>
                    <a:pt x="31" y="156"/>
                  </a:lnTo>
                  <a:lnTo>
                    <a:pt x="27" y="177"/>
                  </a:lnTo>
                  <a:lnTo>
                    <a:pt x="24" y="197"/>
                  </a:lnTo>
                  <a:lnTo>
                    <a:pt x="20" y="219"/>
                  </a:lnTo>
                  <a:lnTo>
                    <a:pt x="16" y="240"/>
                  </a:lnTo>
                  <a:lnTo>
                    <a:pt x="16" y="240"/>
                  </a:lnTo>
                  <a:lnTo>
                    <a:pt x="7" y="276"/>
                  </a:lnTo>
                  <a:lnTo>
                    <a:pt x="2" y="293"/>
                  </a:lnTo>
                  <a:lnTo>
                    <a:pt x="0" y="313"/>
                  </a:lnTo>
                  <a:lnTo>
                    <a:pt x="0" y="313"/>
                  </a:lnTo>
                  <a:lnTo>
                    <a:pt x="1" y="315"/>
                  </a:lnTo>
                  <a:lnTo>
                    <a:pt x="1" y="316"/>
                  </a:lnTo>
                  <a:lnTo>
                    <a:pt x="3" y="317"/>
                  </a:lnTo>
                  <a:lnTo>
                    <a:pt x="6" y="317"/>
                  </a:lnTo>
                  <a:lnTo>
                    <a:pt x="7" y="317"/>
                  </a:lnTo>
                  <a:lnTo>
                    <a:pt x="9" y="316"/>
                  </a:lnTo>
                  <a:lnTo>
                    <a:pt x="10" y="315"/>
                  </a:lnTo>
                  <a:lnTo>
                    <a:pt x="10" y="313"/>
                  </a:lnTo>
                  <a:lnTo>
                    <a:pt x="10" y="313"/>
                  </a:lnTo>
                  <a:lnTo>
                    <a:pt x="11" y="303"/>
                  </a:lnTo>
                  <a:lnTo>
                    <a:pt x="13" y="292"/>
                  </a:lnTo>
                  <a:lnTo>
                    <a:pt x="17" y="273"/>
                  </a:lnTo>
                  <a:lnTo>
                    <a:pt x="27" y="234"/>
                  </a:lnTo>
                  <a:lnTo>
                    <a:pt x="27" y="234"/>
                  </a:lnTo>
                  <a:lnTo>
                    <a:pt x="31" y="215"/>
                  </a:lnTo>
                  <a:lnTo>
                    <a:pt x="34" y="196"/>
                  </a:lnTo>
                  <a:lnTo>
                    <a:pt x="36" y="177"/>
                  </a:lnTo>
                  <a:lnTo>
                    <a:pt x="41" y="158"/>
                  </a:lnTo>
                  <a:lnTo>
                    <a:pt x="41" y="158"/>
                  </a:lnTo>
                  <a:lnTo>
                    <a:pt x="60" y="84"/>
                  </a:lnTo>
                  <a:lnTo>
                    <a:pt x="60" y="84"/>
                  </a:lnTo>
                  <a:lnTo>
                    <a:pt x="66" y="64"/>
                  </a:lnTo>
                  <a:lnTo>
                    <a:pt x="73" y="44"/>
                  </a:lnTo>
                  <a:lnTo>
                    <a:pt x="80" y="26"/>
                  </a:lnTo>
                  <a:lnTo>
                    <a:pt x="86" y="6"/>
                  </a:lnTo>
                  <a:lnTo>
                    <a:pt x="86" y="6"/>
                  </a:lnTo>
                  <a:lnTo>
                    <a:pt x="86" y="4"/>
                  </a:lnTo>
                  <a:lnTo>
                    <a:pt x="85" y="2"/>
                  </a:lnTo>
                  <a:lnTo>
                    <a:pt x="84" y="1"/>
                  </a:lnTo>
                  <a:lnTo>
                    <a:pt x="82" y="0"/>
                  </a:lnTo>
                  <a:lnTo>
                    <a:pt x="81" y="0"/>
                  </a:lnTo>
                  <a:lnTo>
                    <a:pt x="79" y="0"/>
                  </a:lnTo>
                  <a:lnTo>
                    <a:pt x="78" y="1"/>
                  </a:lnTo>
                  <a:lnTo>
                    <a:pt x="77" y="3"/>
                  </a:lnTo>
                  <a:lnTo>
                    <a:pt x="77" y="3"/>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0" name="Freeform 380"/>
            <p:cNvSpPr/>
            <p:nvPr/>
          </p:nvSpPr>
          <p:spPr bwMode="auto">
            <a:xfrm>
              <a:off x="4660900" y="3228975"/>
              <a:ext cx="38100" cy="158750"/>
            </a:xfrm>
            <a:custGeom>
              <a:avLst/>
              <a:gdLst/>
              <a:ahLst/>
              <a:cxnLst>
                <a:cxn ang="0">
                  <a:pos x="62" y="5"/>
                </a:cxn>
                <a:cxn ang="0">
                  <a:pos x="62" y="5"/>
                </a:cxn>
                <a:cxn ang="0">
                  <a:pos x="59" y="23"/>
                </a:cxn>
                <a:cxn ang="0">
                  <a:pos x="56" y="43"/>
                </a:cxn>
                <a:cxn ang="0">
                  <a:pos x="46" y="80"/>
                </a:cxn>
                <a:cxn ang="0">
                  <a:pos x="46" y="80"/>
                </a:cxn>
                <a:cxn ang="0">
                  <a:pos x="35" y="117"/>
                </a:cxn>
                <a:cxn ang="0">
                  <a:pos x="31" y="136"/>
                </a:cxn>
                <a:cxn ang="0">
                  <a:pos x="27" y="155"/>
                </a:cxn>
                <a:cxn ang="0">
                  <a:pos x="27" y="155"/>
                </a:cxn>
                <a:cxn ang="0">
                  <a:pos x="20" y="189"/>
                </a:cxn>
                <a:cxn ang="0">
                  <a:pos x="13" y="224"/>
                </a:cxn>
                <a:cxn ang="0">
                  <a:pos x="6" y="259"/>
                </a:cxn>
                <a:cxn ang="0">
                  <a:pos x="2" y="276"/>
                </a:cxn>
                <a:cxn ang="0">
                  <a:pos x="0" y="294"/>
                </a:cxn>
                <a:cxn ang="0">
                  <a:pos x="0" y="294"/>
                </a:cxn>
                <a:cxn ang="0">
                  <a:pos x="0" y="296"/>
                </a:cxn>
                <a:cxn ang="0">
                  <a:pos x="1" y="297"/>
                </a:cxn>
                <a:cxn ang="0">
                  <a:pos x="3" y="298"/>
                </a:cxn>
                <a:cxn ang="0">
                  <a:pos x="4" y="298"/>
                </a:cxn>
                <a:cxn ang="0">
                  <a:pos x="8" y="297"/>
                </a:cxn>
                <a:cxn ang="0">
                  <a:pos x="10" y="296"/>
                </a:cxn>
                <a:cxn ang="0">
                  <a:pos x="10" y="294"/>
                </a:cxn>
                <a:cxn ang="0">
                  <a:pos x="10" y="294"/>
                </a:cxn>
                <a:cxn ang="0">
                  <a:pos x="13" y="274"/>
                </a:cxn>
                <a:cxn ang="0">
                  <a:pos x="16" y="255"/>
                </a:cxn>
                <a:cxn ang="0">
                  <a:pos x="24" y="216"/>
                </a:cxn>
                <a:cxn ang="0">
                  <a:pos x="24" y="216"/>
                </a:cxn>
                <a:cxn ang="0">
                  <a:pos x="31" y="177"/>
                </a:cxn>
                <a:cxn ang="0">
                  <a:pos x="35" y="159"/>
                </a:cxn>
                <a:cxn ang="0">
                  <a:pos x="41" y="140"/>
                </a:cxn>
                <a:cxn ang="0">
                  <a:pos x="41" y="140"/>
                </a:cxn>
                <a:cxn ang="0">
                  <a:pos x="46" y="122"/>
                </a:cxn>
                <a:cxn ang="0">
                  <a:pos x="50" y="103"/>
                </a:cxn>
                <a:cxn ang="0">
                  <a:pos x="55" y="84"/>
                </a:cxn>
                <a:cxn ang="0">
                  <a:pos x="59" y="66"/>
                </a:cxn>
                <a:cxn ang="0">
                  <a:pos x="59" y="66"/>
                </a:cxn>
                <a:cxn ang="0">
                  <a:pos x="63" y="51"/>
                </a:cxn>
                <a:cxn ang="0">
                  <a:pos x="68" y="36"/>
                </a:cxn>
                <a:cxn ang="0">
                  <a:pos x="70" y="20"/>
                </a:cxn>
                <a:cxn ang="0">
                  <a:pos x="72" y="5"/>
                </a:cxn>
                <a:cxn ang="0">
                  <a:pos x="72" y="5"/>
                </a:cxn>
                <a:cxn ang="0">
                  <a:pos x="72" y="3"/>
                </a:cxn>
                <a:cxn ang="0">
                  <a:pos x="71" y="2"/>
                </a:cxn>
                <a:cxn ang="0">
                  <a:pos x="69" y="1"/>
                </a:cxn>
                <a:cxn ang="0">
                  <a:pos x="68" y="0"/>
                </a:cxn>
                <a:cxn ang="0">
                  <a:pos x="65" y="1"/>
                </a:cxn>
                <a:cxn ang="0">
                  <a:pos x="63" y="2"/>
                </a:cxn>
                <a:cxn ang="0">
                  <a:pos x="62" y="3"/>
                </a:cxn>
                <a:cxn ang="0">
                  <a:pos x="62" y="5"/>
                </a:cxn>
                <a:cxn ang="0">
                  <a:pos x="62" y="5"/>
                </a:cxn>
              </a:cxnLst>
              <a:rect l="0" t="0" r="r" b="b"/>
              <a:pathLst>
                <a:path w="72" h="298">
                  <a:moveTo>
                    <a:pt x="62" y="5"/>
                  </a:moveTo>
                  <a:lnTo>
                    <a:pt x="62" y="5"/>
                  </a:lnTo>
                  <a:lnTo>
                    <a:pt x="59" y="23"/>
                  </a:lnTo>
                  <a:lnTo>
                    <a:pt x="56" y="43"/>
                  </a:lnTo>
                  <a:lnTo>
                    <a:pt x="46" y="80"/>
                  </a:lnTo>
                  <a:lnTo>
                    <a:pt x="46" y="80"/>
                  </a:lnTo>
                  <a:lnTo>
                    <a:pt x="35" y="117"/>
                  </a:lnTo>
                  <a:lnTo>
                    <a:pt x="31" y="136"/>
                  </a:lnTo>
                  <a:lnTo>
                    <a:pt x="27" y="155"/>
                  </a:lnTo>
                  <a:lnTo>
                    <a:pt x="27" y="155"/>
                  </a:lnTo>
                  <a:lnTo>
                    <a:pt x="20" y="189"/>
                  </a:lnTo>
                  <a:lnTo>
                    <a:pt x="13" y="224"/>
                  </a:lnTo>
                  <a:lnTo>
                    <a:pt x="6" y="259"/>
                  </a:lnTo>
                  <a:lnTo>
                    <a:pt x="2" y="276"/>
                  </a:lnTo>
                  <a:lnTo>
                    <a:pt x="0" y="294"/>
                  </a:lnTo>
                  <a:lnTo>
                    <a:pt x="0" y="294"/>
                  </a:lnTo>
                  <a:lnTo>
                    <a:pt x="0" y="296"/>
                  </a:lnTo>
                  <a:lnTo>
                    <a:pt x="1" y="297"/>
                  </a:lnTo>
                  <a:lnTo>
                    <a:pt x="3" y="298"/>
                  </a:lnTo>
                  <a:lnTo>
                    <a:pt x="4" y="298"/>
                  </a:lnTo>
                  <a:lnTo>
                    <a:pt x="8" y="297"/>
                  </a:lnTo>
                  <a:lnTo>
                    <a:pt x="10" y="296"/>
                  </a:lnTo>
                  <a:lnTo>
                    <a:pt x="10" y="294"/>
                  </a:lnTo>
                  <a:lnTo>
                    <a:pt x="10" y="294"/>
                  </a:lnTo>
                  <a:lnTo>
                    <a:pt x="13" y="274"/>
                  </a:lnTo>
                  <a:lnTo>
                    <a:pt x="16" y="255"/>
                  </a:lnTo>
                  <a:lnTo>
                    <a:pt x="24" y="216"/>
                  </a:lnTo>
                  <a:lnTo>
                    <a:pt x="24" y="216"/>
                  </a:lnTo>
                  <a:lnTo>
                    <a:pt x="31" y="177"/>
                  </a:lnTo>
                  <a:lnTo>
                    <a:pt x="35" y="159"/>
                  </a:lnTo>
                  <a:lnTo>
                    <a:pt x="41" y="140"/>
                  </a:lnTo>
                  <a:lnTo>
                    <a:pt x="41" y="140"/>
                  </a:lnTo>
                  <a:lnTo>
                    <a:pt x="46" y="122"/>
                  </a:lnTo>
                  <a:lnTo>
                    <a:pt x="50" y="103"/>
                  </a:lnTo>
                  <a:lnTo>
                    <a:pt x="55" y="84"/>
                  </a:lnTo>
                  <a:lnTo>
                    <a:pt x="59" y="66"/>
                  </a:lnTo>
                  <a:lnTo>
                    <a:pt x="59" y="66"/>
                  </a:lnTo>
                  <a:lnTo>
                    <a:pt x="63" y="51"/>
                  </a:lnTo>
                  <a:lnTo>
                    <a:pt x="68" y="36"/>
                  </a:lnTo>
                  <a:lnTo>
                    <a:pt x="70" y="20"/>
                  </a:lnTo>
                  <a:lnTo>
                    <a:pt x="72" y="5"/>
                  </a:lnTo>
                  <a:lnTo>
                    <a:pt x="72" y="5"/>
                  </a:lnTo>
                  <a:lnTo>
                    <a:pt x="72" y="3"/>
                  </a:lnTo>
                  <a:lnTo>
                    <a:pt x="71" y="2"/>
                  </a:lnTo>
                  <a:lnTo>
                    <a:pt x="69" y="1"/>
                  </a:lnTo>
                  <a:lnTo>
                    <a:pt x="68" y="0"/>
                  </a:lnTo>
                  <a:lnTo>
                    <a:pt x="65" y="1"/>
                  </a:lnTo>
                  <a:lnTo>
                    <a:pt x="63" y="2"/>
                  </a:lnTo>
                  <a:lnTo>
                    <a:pt x="62" y="3"/>
                  </a:lnTo>
                  <a:lnTo>
                    <a:pt x="62" y="5"/>
                  </a:lnTo>
                  <a:lnTo>
                    <a:pt x="62" y="5"/>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1" name="Freeform 381"/>
            <p:cNvSpPr/>
            <p:nvPr/>
          </p:nvSpPr>
          <p:spPr bwMode="auto">
            <a:xfrm>
              <a:off x="4719638" y="3197225"/>
              <a:ext cx="39688" cy="139700"/>
            </a:xfrm>
            <a:custGeom>
              <a:avLst/>
              <a:gdLst/>
              <a:ahLst/>
              <a:cxnLst>
                <a:cxn ang="0">
                  <a:pos x="66" y="3"/>
                </a:cxn>
                <a:cxn ang="0">
                  <a:pos x="66" y="3"/>
                </a:cxn>
                <a:cxn ang="0">
                  <a:pos x="55" y="28"/>
                </a:cxn>
                <a:cxn ang="0">
                  <a:pos x="49" y="40"/>
                </a:cxn>
                <a:cxn ang="0">
                  <a:pos x="44" y="53"/>
                </a:cxn>
                <a:cxn ang="0">
                  <a:pos x="44" y="53"/>
                </a:cxn>
                <a:cxn ang="0">
                  <a:pos x="39" y="72"/>
                </a:cxn>
                <a:cxn ang="0">
                  <a:pos x="35" y="91"/>
                </a:cxn>
                <a:cxn ang="0">
                  <a:pos x="31" y="109"/>
                </a:cxn>
                <a:cxn ang="0">
                  <a:pos x="26" y="128"/>
                </a:cxn>
                <a:cxn ang="0">
                  <a:pos x="26" y="128"/>
                </a:cxn>
                <a:cxn ang="0">
                  <a:pos x="22" y="144"/>
                </a:cxn>
                <a:cxn ang="0">
                  <a:pos x="18" y="160"/>
                </a:cxn>
                <a:cxn ang="0">
                  <a:pos x="15" y="176"/>
                </a:cxn>
                <a:cxn ang="0">
                  <a:pos x="12" y="193"/>
                </a:cxn>
                <a:cxn ang="0">
                  <a:pos x="12" y="193"/>
                </a:cxn>
                <a:cxn ang="0">
                  <a:pos x="5" y="227"/>
                </a:cxn>
                <a:cxn ang="0">
                  <a:pos x="2" y="243"/>
                </a:cxn>
                <a:cxn ang="0">
                  <a:pos x="0" y="260"/>
                </a:cxn>
                <a:cxn ang="0">
                  <a:pos x="0" y="260"/>
                </a:cxn>
                <a:cxn ang="0">
                  <a:pos x="0" y="262"/>
                </a:cxn>
                <a:cxn ang="0">
                  <a:pos x="1" y="263"/>
                </a:cxn>
                <a:cxn ang="0">
                  <a:pos x="2" y="264"/>
                </a:cxn>
                <a:cxn ang="0">
                  <a:pos x="4" y="264"/>
                </a:cxn>
                <a:cxn ang="0">
                  <a:pos x="7" y="263"/>
                </a:cxn>
                <a:cxn ang="0">
                  <a:pos x="8" y="262"/>
                </a:cxn>
                <a:cxn ang="0">
                  <a:pos x="9" y="260"/>
                </a:cxn>
                <a:cxn ang="0">
                  <a:pos x="9" y="260"/>
                </a:cxn>
                <a:cxn ang="0">
                  <a:pos x="12" y="241"/>
                </a:cxn>
                <a:cxn ang="0">
                  <a:pos x="15" y="224"/>
                </a:cxn>
                <a:cxn ang="0">
                  <a:pos x="24" y="188"/>
                </a:cxn>
                <a:cxn ang="0">
                  <a:pos x="24" y="188"/>
                </a:cxn>
                <a:cxn ang="0">
                  <a:pos x="30" y="155"/>
                </a:cxn>
                <a:cxn ang="0">
                  <a:pos x="33" y="138"/>
                </a:cxn>
                <a:cxn ang="0">
                  <a:pos x="37" y="123"/>
                </a:cxn>
                <a:cxn ang="0">
                  <a:pos x="37" y="123"/>
                </a:cxn>
                <a:cxn ang="0">
                  <a:pos x="45" y="89"/>
                </a:cxn>
                <a:cxn ang="0">
                  <a:pos x="54" y="55"/>
                </a:cxn>
                <a:cxn ang="0">
                  <a:pos x="54" y="55"/>
                </a:cxn>
                <a:cxn ang="0">
                  <a:pos x="59" y="43"/>
                </a:cxn>
                <a:cxn ang="0">
                  <a:pos x="64" y="31"/>
                </a:cxn>
                <a:cxn ang="0">
                  <a:pos x="75" y="5"/>
                </a:cxn>
                <a:cxn ang="0">
                  <a:pos x="75" y="5"/>
                </a:cxn>
                <a:cxn ang="0">
                  <a:pos x="75" y="4"/>
                </a:cxn>
                <a:cxn ang="0">
                  <a:pos x="75" y="2"/>
                </a:cxn>
                <a:cxn ang="0">
                  <a:pos x="74" y="1"/>
                </a:cxn>
                <a:cxn ang="0">
                  <a:pos x="72" y="0"/>
                </a:cxn>
                <a:cxn ang="0">
                  <a:pos x="69" y="0"/>
                </a:cxn>
                <a:cxn ang="0">
                  <a:pos x="67" y="1"/>
                </a:cxn>
                <a:cxn ang="0">
                  <a:pos x="66" y="3"/>
                </a:cxn>
                <a:cxn ang="0">
                  <a:pos x="66" y="3"/>
                </a:cxn>
              </a:cxnLst>
              <a:rect l="0" t="0" r="r" b="b"/>
              <a:pathLst>
                <a:path w="75" h="264">
                  <a:moveTo>
                    <a:pt x="66" y="3"/>
                  </a:moveTo>
                  <a:lnTo>
                    <a:pt x="66" y="3"/>
                  </a:lnTo>
                  <a:lnTo>
                    <a:pt x="55" y="28"/>
                  </a:lnTo>
                  <a:lnTo>
                    <a:pt x="49" y="40"/>
                  </a:lnTo>
                  <a:lnTo>
                    <a:pt x="44" y="53"/>
                  </a:lnTo>
                  <a:lnTo>
                    <a:pt x="44" y="53"/>
                  </a:lnTo>
                  <a:lnTo>
                    <a:pt x="39" y="72"/>
                  </a:lnTo>
                  <a:lnTo>
                    <a:pt x="35" y="91"/>
                  </a:lnTo>
                  <a:lnTo>
                    <a:pt x="31" y="109"/>
                  </a:lnTo>
                  <a:lnTo>
                    <a:pt x="26" y="128"/>
                  </a:lnTo>
                  <a:lnTo>
                    <a:pt x="26" y="128"/>
                  </a:lnTo>
                  <a:lnTo>
                    <a:pt x="22" y="144"/>
                  </a:lnTo>
                  <a:lnTo>
                    <a:pt x="18" y="160"/>
                  </a:lnTo>
                  <a:lnTo>
                    <a:pt x="15" y="176"/>
                  </a:lnTo>
                  <a:lnTo>
                    <a:pt x="12" y="193"/>
                  </a:lnTo>
                  <a:lnTo>
                    <a:pt x="12" y="193"/>
                  </a:lnTo>
                  <a:lnTo>
                    <a:pt x="5" y="227"/>
                  </a:lnTo>
                  <a:lnTo>
                    <a:pt x="2" y="243"/>
                  </a:lnTo>
                  <a:lnTo>
                    <a:pt x="0" y="260"/>
                  </a:lnTo>
                  <a:lnTo>
                    <a:pt x="0" y="260"/>
                  </a:lnTo>
                  <a:lnTo>
                    <a:pt x="0" y="262"/>
                  </a:lnTo>
                  <a:lnTo>
                    <a:pt x="1" y="263"/>
                  </a:lnTo>
                  <a:lnTo>
                    <a:pt x="2" y="264"/>
                  </a:lnTo>
                  <a:lnTo>
                    <a:pt x="4" y="264"/>
                  </a:lnTo>
                  <a:lnTo>
                    <a:pt x="7" y="263"/>
                  </a:lnTo>
                  <a:lnTo>
                    <a:pt x="8" y="262"/>
                  </a:lnTo>
                  <a:lnTo>
                    <a:pt x="9" y="260"/>
                  </a:lnTo>
                  <a:lnTo>
                    <a:pt x="9" y="260"/>
                  </a:lnTo>
                  <a:lnTo>
                    <a:pt x="12" y="241"/>
                  </a:lnTo>
                  <a:lnTo>
                    <a:pt x="15" y="224"/>
                  </a:lnTo>
                  <a:lnTo>
                    <a:pt x="24" y="188"/>
                  </a:lnTo>
                  <a:lnTo>
                    <a:pt x="24" y="188"/>
                  </a:lnTo>
                  <a:lnTo>
                    <a:pt x="30" y="155"/>
                  </a:lnTo>
                  <a:lnTo>
                    <a:pt x="33" y="138"/>
                  </a:lnTo>
                  <a:lnTo>
                    <a:pt x="37" y="123"/>
                  </a:lnTo>
                  <a:lnTo>
                    <a:pt x="37" y="123"/>
                  </a:lnTo>
                  <a:lnTo>
                    <a:pt x="45" y="89"/>
                  </a:lnTo>
                  <a:lnTo>
                    <a:pt x="54" y="55"/>
                  </a:lnTo>
                  <a:lnTo>
                    <a:pt x="54" y="55"/>
                  </a:lnTo>
                  <a:lnTo>
                    <a:pt x="59" y="43"/>
                  </a:lnTo>
                  <a:lnTo>
                    <a:pt x="64" y="31"/>
                  </a:lnTo>
                  <a:lnTo>
                    <a:pt x="75" y="5"/>
                  </a:lnTo>
                  <a:lnTo>
                    <a:pt x="75" y="5"/>
                  </a:lnTo>
                  <a:lnTo>
                    <a:pt x="75" y="4"/>
                  </a:lnTo>
                  <a:lnTo>
                    <a:pt x="75" y="2"/>
                  </a:lnTo>
                  <a:lnTo>
                    <a:pt x="74" y="1"/>
                  </a:lnTo>
                  <a:lnTo>
                    <a:pt x="72" y="0"/>
                  </a:lnTo>
                  <a:lnTo>
                    <a:pt x="69" y="0"/>
                  </a:lnTo>
                  <a:lnTo>
                    <a:pt x="67" y="1"/>
                  </a:lnTo>
                  <a:lnTo>
                    <a:pt x="66" y="3"/>
                  </a:lnTo>
                  <a:lnTo>
                    <a:pt x="66" y="3"/>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2" name="Freeform 382"/>
            <p:cNvSpPr/>
            <p:nvPr/>
          </p:nvSpPr>
          <p:spPr bwMode="auto">
            <a:xfrm>
              <a:off x="4773613" y="3186113"/>
              <a:ext cx="34925" cy="101600"/>
            </a:xfrm>
            <a:custGeom>
              <a:avLst/>
              <a:gdLst/>
              <a:ahLst/>
              <a:cxnLst>
                <a:cxn ang="0">
                  <a:pos x="59" y="4"/>
                </a:cxn>
                <a:cxn ang="0">
                  <a:pos x="59" y="4"/>
                </a:cxn>
                <a:cxn ang="0">
                  <a:pos x="57" y="11"/>
                </a:cxn>
                <a:cxn ang="0">
                  <a:pos x="53" y="18"/>
                </a:cxn>
                <a:cxn ang="0">
                  <a:pos x="46" y="31"/>
                </a:cxn>
                <a:cxn ang="0">
                  <a:pos x="46" y="31"/>
                </a:cxn>
                <a:cxn ang="0">
                  <a:pos x="42" y="36"/>
                </a:cxn>
                <a:cxn ang="0">
                  <a:pos x="41" y="42"/>
                </a:cxn>
                <a:cxn ang="0">
                  <a:pos x="40" y="54"/>
                </a:cxn>
                <a:cxn ang="0">
                  <a:pos x="40" y="54"/>
                </a:cxn>
                <a:cxn ang="0">
                  <a:pos x="36" y="74"/>
                </a:cxn>
                <a:cxn ang="0">
                  <a:pos x="31" y="93"/>
                </a:cxn>
                <a:cxn ang="0">
                  <a:pos x="18" y="132"/>
                </a:cxn>
                <a:cxn ang="0">
                  <a:pos x="18" y="132"/>
                </a:cxn>
                <a:cxn ang="0">
                  <a:pos x="10" y="153"/>
                </a:cxn>
                <a:cxn ang="0">
                  <a:pos x="2" y="174"/>
                </a:cxn>
                <a:cxn ang="0">
                  <a:pos x="2" y="174"/>
                </a:cxn>
                <a:cxn ang="0">
                  <a:pos x="1" y="178"/>
                </a:cxn>
                <a:cxn ang="0">
                  <a:pos x="0" y="182"/>
                </a:cxn>
                <a:cxn ang="0">
                  <a:pos x="1" y="186"/>
                </a:cxn>
                <a:cxn ang="0">
                  <a:pos x="4" y="189"/>
                </a:cxn>
                <a:cxn ang="0">
                  <a:pos x="4" y="189"/>
                </a:cxn>
                <a:cxn ang="0">
                  <a:pos x="6" y="190"/>
                </a:cxn>
                <a:cxn ang="0">
                  <a:pos x="7" y="190"/>
                </a:cxn>
                <a:cxn ang="0">
                  <a:pos x="9" y="189"/>
                </a:cxn>
                <a:cxn ang="0">
                  <a:pos x="10" y="188"/>
                </a:cxn>
                <a:cxn ang="0">
                  <a:pos x="10" y="185"/>
                </a:cxn>
                <a:cxn ang="0">
                  <a:pos x="10" y="183"/>
                </a:cxn>
                <a:cxn ang="0">
                  <a:pos x="9" y="181"/>
                </a:cxn>
                <a:cxn ang="0">
                  <a:pos x="9" y="181"/>
                </a:cxn>
                <a:cxn ang="0">
                  <a:pos x="9" y="180"/>
                </a:cxn>
                <a:cxn ang="0">
                  <a:pos x="10" y="178"/>
                </a:cxn>
                <a:cxn ang="0">
                  <a:pos x="14" y="170"/>
                </a:cxn>
                <a:cxn ang="0">
                  <a:pos x="19" y="163"/>
                </a:cxn>
                <a:cxn ang="0">
                  <a:pos x="21" y="158"/>
                </a:cxn>
                <a:cxn ang="0">
                  <a:pos x="21" y="158"/>
                </a:cxn>
                <a:cxn ang="0">
                  <a:pos x="24" y="144"/>
                </a:cxn>
                <a:cxn ang="0">
                  <a:pos x="28" y="130"/>
                </a:cxn>
                <a:cxn ang="0">
                  <a:pos x="38" y="102"/>
                </a:cxn>
                <a:cxn ang="0">
                  <a:pos x="38" y="102"/>
                </a:cxn>
                <a:cxn ang="0">
                  <a:pos x="42" y="89"/>
                </a:cxn>
                <a:cxn ang="0">
                  <a:pos x="46" y="75"/>
                </a:cxn>
                <a:cxn ang="0">
                  <a:pos x="51" y="48"/>
                </a:cxn>
                <a:cxn ang="0">
                  <a:pos x="51" y="48"/>
                </a:cxn>
                <a:cxn ang="0">
                  <a:pos x="52" y="42"/>
                </a:cxn>
                <a:cxn ang="0">
                  <a:pos x="54" y="37"/>
                </a:cxn>
                <a:cxn ang="0">
                  <a:pos x="59" y="27"/>
                </a:cxn>
                <a:cxn ang="0">
                  <a:pos x="64" y="18"/>
                </a:cxn>
                <a:cxn ang="0">
                  <a:pos x="66" y="11"/>
                </a:cxn>
                <a:cxn ang="0">
                  <a:pos x="68" y="6"/>
                </a:cxn>
                <a:cxn ang="0">
                  <a:pos x="68" y="6"/>
                </a:cxn>
                <a:cxn ang="0">
                  <a:pos x="68" y="4"/>
                </a:cxn>
                <a:cxn ang="0">
                  <a:pos x="67" y="2"/>
                </a:cxn>
                <a:cxn ang="0">
                  <a:pos x="64" y="1"/>
                </a:cxn>
                <a:cxn ang="0">
                  <a:pos x="62" y="0"/>
                </a:cxn>
                <a:cxn ang="0">
                  <a:pos x="61" y="1"/>
                </a:cxn>
                <a:cxn ang="0">
                  <a:pos x="60" y="2"/>
                </a:cxn>
                <a:cxn ang="0">
                  <a:pos x="59" y="4"/>
                </a:cxn>
                <a:cxn ang="0">
                  <a:pos x="59" y="4"/>
                </a:cxn>
              </a:cxnLst>
              <a:rect l="0" t="0" r="r" b="b"/>
              <a:pathLst>
                <a:path w="68" h="190">
                  <a:moveTo>
                    <a:pt x="59" y="4"/>
                  </a:moveTo>
                  <a:lnTo>
                    <a:pt x="59" y="4"/>
                  </a:lnTo>
                  <a:lnTo>
                    <a:pt x="57" y="11"/>
                  </a:lnTo>
                  <a:lnTo>
                    <a:pt x="53" y="18"/>
                  </a:lnTo>
                  <a:lnTo>
                    <a:pt x="46" y="31"/>
                  </a:lnTo>
                  <a:lnTo>
                    <a:pt x="46" y="31"/>
                  </a:lnTo>
                  <a:lnTo>
                    <a:pt x="42" y="36"/>
                  </a:lnTo>
                  <a:lnTo>
                    <a:pt x="41" y="42"/>
                  </a:lnTo>
                  <a:lnTo>
                    <a:pt x="40" y="54"/>
                  </a:lnTo>
                  <a:lnTo>
                    <a:pt x="40" y="54"/>
                  </a:lnTo>
                  <a:lnTo>
                    <a:pt x="36" y="74"/>
                  </a:lnTo>
                  <a:lnTo>
                    <a:pt x="31" y="93"/>
                  </a:lnTo>
                  <a:lnTo>
                    <a:pt x="18" y="132"/>
                  </a:lnTo>
                  <a:lnTo>
                    <a:pt x="18" y="132"/>
                  </a:lnTo>
                  <a:lnTo>
                    <a:pt x="10" y="153"/>
                  </a:lnTo>
                  <a:lnTo>
                    <a:pt x="2" y="174"/>
                  </a:lnTo>
                  <a:lnTo>
                    <a:pt x="2" y="174"/>
                  </a:lnTo>
                  <a:lnTo>
                    <a:pt x="1" y="178"/>
                  </a:lnTo>
                  <a:lnTo>
                    <a:pt x="0" y="182"/>
                  </a:lnTo>
                  <a:lnTo>
                    <a:pt x="1" y="186"/>
                  </a:lnTo>
                  <a:lnTo>
                    <a:pt x="4" y="189"/>
                  </a:lnTo>
                  <a:lnTo>
                    <a:pt x="4" y="189"/>
                  </a:lnTo>
                  <a:lnTo>
                    <a:pt x="6" y="190"/>
                  </a:lnTo>
                  <a:lnTo>
                    <a:pt x="7" y="190"/>
                  </a:lnTo>
                  <a:lnTo>
                    <a:pt x="9" y="189"/>
                  </a:lnTo>
                  <a:lnTo>
                    <a:pt x="10" y="188"/>
                  </a:lnTo>
                  <a:lnTo>
                    <a:pt x="10" y="185"/>
                  </a:lnTo>
                  <a:lnTo>
                    <a:pt x="10" y="183"/>
                  </a:lnTo>
                  <a:lnTo>
                    <a:pt x="9" y="181"/>
                  </a:lnTo>
                  <a:lnTo>
                    <a:pt x="9" y="181"/>
                  </a:lnTo>
                  <a:lnTo>
                    <a:pt x="9" y="180"/>
                  </a:lnTo>
                  <a:lnTo>
                    <a:pt x="10" y="178"/>
                  </a:lnTo>
                  <a:lnTo>
                    <a:pt x="14" y="170"/>
                  </a:lnTo>
                  <a:lnTo>
                    <a:pt x="19" y="163"/>
                  </a:lnTo>
                  <a:lnTo>
                    <a:pt x="21" y="158"/>
                  </a:lnTo>
                  <a:lnTo>
                    <a:pt x="21" y="158"/>
                  </a:lnTo>
                  <a:lnTo>
                    <a:pt x="24" y="144"/>
                  </a:lnTo>
                  <a:lnTo>
                    <a:pt x="28" y="130"/>
                  </a:lnTo>
                  <a:lnTo>
                    <a:pt x="38" y="102"/>
                  </a:lnTo>
                  <a:lnTo>
                    <a:pt x="38" y="102"/>
                  </a:lnTo>
                  <a:lnTo>
                    <a:pt x="42" y="89"/>
                  </a:lnTo>
                  <a:lnTo>
                    <a:pt x="46" y="75"/>
                  </a:lnTo>
                  <a:lnTo>
                    <a:pt x="51" y="48"/>
                  </a:lnTo>
                  <a:lnTo>
                    <a:pt x="51" y="48"/>
                  </a:lnTo>
                  <a:lnTo>
                    <a:pt x="52" y="42"/>
                  </a:lnTo>
                  <a:lnTo>
                    <a:pt x="54" y="37"/>
                  </a:lnTo>
                  <a:lnTo>
                    <a:pt x="59" y="27"/>
                  </a:lnTo>
                  <a:lnTo>
                    <a:pt x="64" y="18"/>
                  </a:lnTo>
                  <a:lnTo>
                    <a:pt x="66" y="11"/>
                  </a:lnTo>
                  <a:lnTo>
                    <a:pt x="68" y="6"/>
                  </a:lnTo>
                  <a:lnTo>
                    <a:pt x="68" y="6"/>
                  </a:lnTo>
                  <a:lnTo>
                    <a:pt x="68" y="4"/>
                  </a:lnTo>
                  <a:lnTo>
                    <a:pt x="67" y="2"/>
                  </a:lnTo>
                  <a:lnTo>
                    <a:pt x="64" y="1"/>
                  </a:lnTo>
                  <a:lnTo>
                    <a:pt x="62" y="0"/>
                  </a:lnTo>
                  <a:lnTo>
                    <a:pt x="61" y="1"/>
                  </a:lnTo>
                  <a:lnTo>
                    <a:pt x="60" y="2"/>
                  </a:lnTo>
                  <a:lnTo>
                    <a:pt x="59" y="4"/>
                  </a:lnTo>
                  <a:lnTo>
                    <a:pt x="59"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3" name="Freeform 383"/>
            <p:cNvSpPr/>
            <p:nvPr/>
          </p:nvSpPr>
          <p:spPr bwMode="auto">
            <a:xfrm>
              <a:off x="4829175" y="3186113"/>
              <a:ext cx="22225" cy="73025"/>
            </a:xfrm>
            <a:custGeom>
              <a:avLst/>
              <a:gdLst/>
              <a:ahLst/>
              <a:cxnLst>
                <a:cxn ang="0">
                  <a:pos x="35" y="5"/>
                </a:cxn>
                <a:cxn ang="0">
                  <a:pos x="35" y="5"/>
                </a:cxn>
                <a:cxn ang="0">
                  <a:pos x="32" y="21"/>
                </a:cxn>
                <a:cxn ang="0">
                  <a:pos x="29" y="37"/>
                </a:cxn>
                <a:cxn ang="0">
                  <a:pos x="21" y="68"/>
                </a:cxn>
                <a:cxn ang="0">
                  <a:pos x="21" y="68"/>
                </a:cxn>
                <a:cxn ang="0">
                  <a:pos x="18" y="85"/>
                </a:cxn>
                <a:cxn ang="0">
                  <a:pos x="13" y="100"/>
                </a:cxn>
                <a:cxn ang="0">
                  <a:pos x="2" y="132"/>
                </a:cxn>
                <a:cxn ang="0">
                  <a:pos x="2" y="132"/>
                </a:cxn>
                <a:cxn ang="0">
                  <a:pos x="0" y="134"/>
                </a:cxn>
                <a:cxn ang="0">
                  <a:pos x="2" y="135"/>
                </a:cxn>
                <a:cxn ang="0">
                  <a:pos x="3" y="136"/>
                </a:cxn>
                <a:cxn ang="0">
                  <a:pos x="5" y="137"/>
                </a:cxn>
                <a:cxn ang="0">
                  <a:pos x="8" y="137"/>
                </a:cxn>
                <a:cxn ang="0">
                  <a:pos x="10" y="136"/>
                </a:cxn>
                <a:cxn ang="0">
                  <a:pos x="11" y="134"/>
                </a:cxn>
                <a:cxn ang="0">
                  <a:pos x="11" y="134"/>
                </a:cxn>
                <a:cxn ang="0">
                  <a:pos x="17" y="117"/>
                </a:cxn>
                <a:cxn ang="0">
                  <a:pos x="23" y="99"/>
                </a:cxn>
                <a:cxn ang="0">
                  <a:pos x="28" y="81"/>
                </a:cxn>
                <a:cxn ang="0">
                  <a:pos x="32" y="62"/>
                </a:cxn>
                <a:cxn ang="0">
                  <a:pos x="32" y="62"/>
                </a:cxn>
                <a:cxn ang="0">
                  <a:pos x="40" y="34"/>
                </a:cxn>
                <a:cxn ang="0">
                  <a:pos x="42" y="20"/>
                </a:cxn>
                <a:cxn ang="0">
                  <a:pos x="44" y="5"/>
                </a:cxn>
                <a:cxn ang="0">
                  <a:pos x="44" y="5"/>
                </a:cxn>
                <a:cxn ang="0">
                  <a:pos x="44" y="3"/>
                </a:cxn>
                <a:cxn ang="0">
                  <a:pos x="43" y="2"/>
                </a:cxn>
                <a:cxn ang="0">
                  <a:pos x="41" y="1"/>
                </a:cxn>
                <a:cxn ang="0">
                  <a:pos x="40" y="0"/>
                </a:cxn>
                <a:cxn ang="0">
                  <a:pos x="38" y="1"/>
                </a:cxn>
                <a:cxn ang="0">
                  <a:pos x="36" y="2"/>
                </a:cxn>
                <a:cxn ang="0">
                  <a:pos x="35" y="3"/>
                </a:cxn>
                <a:cxn ang="0">
                  <a:pos x="35" y="5"/>
                </a:cxn>
                <a:cxn ang="0">
                  <a:pos x="35" y="5"/>
                </a:cxn>
              </a:cxnLst>
              <a:rect l="0" t="0" r="r" b="b"/>
              <a:pathLst>
                <a:path w="44" h="137">
                  <a:moveTo>
                    <a:pt x="35" y="5"/>
                  </a:moveTo>
                  <a:lnTo>
                    <a:pt x="35" y="5"/>
                  </a:lnTo>
                  <a:lnTo>
                    <a:pt x="32" y="21"/>
                  </a:lnTo>
                  <a:lnTo>
                    <a:pt x="29" y="37"/>
                  </a:lnTo>
                  <a:lnTo>
                    <a:pt x="21" y="68"/>
                  </a:lnTo>
                  <a:lnTo>
                    <a:pt x="21" y="68"/>
                  </a:lnTo>
                  <a:lnTo>
                    <a:pt x="18" y="85"/>
                  </a:lnTo>
                  <a:lnTo>
                    <a:pt x="13" y="100"/>
                  </a:lnTo>
                  <a:lnTo>
                    <a:pt x="2" y="132"/>
                  </a:lnTo>
                  <a:lnTo>
                    <a:pt x="2" y="132"/>
                  </a:lnTo>
                  <a:lnTo>
                    <a:pt x="0" y="134"/>
                  </a:lnTo>
                  <a:lnTo>
                    <a:pt x="2" y="135"/>
                  </a:lnTo>
                  <a:lnTo>
                    <a:pt x="3" y="136"/>
                  </a:lnTo>
                  <a:lnTo>
                    <a:pt x="5" y="137"/>
                  </a:lnTo>
                  <a:lnTo>
                    <a:pt x="8" y="137"/>
                  </a:lnTo>
                  <a:lnTo>
                    <a:pt x="10" y="136"/>
                  </a:lnTo>
                  <a:lnTo>
                    <a:pt x="11" y="134"/>
                  </a:lnTo>
                  <a:lnTo>
                    <a:pt x="11" y="134"/>
                  </a:lnTo>
                  <a:lnTo>
                    <a:pt x="17" y="117"/>
                  </a:lnTo>
                  <a:lnTo>
                    <a:pt x="23" y="99"/>
                  </a:lnTo>
                  <a:lnTo>
                    <a:pt x="28" y="81"/>
                  </a:lnTo>
                  <a:lnTo>
                    <a:pt x="32" y="62"/>
                  </a:lnTo>
                  <a:lnTo>
                    <a:pt x="32" y="62"/>
                  </a:lnTo>
                  <a:lnTo>
                    <a:pt x="40" y="34"/>
                  </a:lnTo>
                  <a:lnTo>
                    <a:pt x="42" y="20"/>
                  </a:lnTo>
                  <a:lnTo>
                    <a:pt x="44" y="5"/>
                  </a:lnTo>
                  <a:lnTo>
                    <a:pt x="44" y="5"/>
                  </a:lnTo>
                  <a:lnTo>
                    <a:pt x="44" y="3"/>
                  </a:lnTo>
                  <a:lnTo>
                    <a:pt x="43" y="2"/>
                  </a:lnTo>
                  <a:lnTo>
                    <a:pt x="41" y="1"/>
                  </a:lnTo>
                  <a:lnTo>
                    <a:pt x="40" y="0"/>
                  </a:lnTo>
                  <a:lnTo>
                    <a:pt x="38" y="1"/>
                  </a:lnTo>
                  <a:lnTo>
                    <a:pt x="36" y="2"/>
                  </a:lnTo>
                  <a:lnTo>
                    <a:pt x="35" y="3"/>
                  </a:lnTo>
                  <a:lnTo>
                    <a:pt x="35" y="5"/>
                  </a:lnTo>
                  <a:lnTo>
                    <a:pt x="35" y="5"/>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4" name="Freeform 384"/>
            <p:cNvSpPr/>
            <p:nvPr/>
          </p:nvSpPr>
          <p:spPr bwMode="auto">
            <a:xfrm>
              <a:off x="4884738" y="3184525"/>
              <a:ext cx="9525" cy="12700"/>
            </a:xfrm>
            <a:custGeom>
              <a:avLst/>
              <a:gdLst/>
              <a:ahLst/>
              <a:cxnLst>
                <a:cxn ang="0">
                  <a:pos x="10" y="1"/>
                </a:cxn>
                <a:cxn ang="0">
                  <a:pos x="10" y="1"/>
                </a:cxn>
                <a:cxn ang="0">
                  <a:pos x="3" y="9"/>
                </a:cxn>
                <a:cxn ang="0">
                  <a:pos x="1" y="13"/>
                </a:cxn>
                <a:cxn ang="0">
                  <a:pos x="0" y="19"/>
                </a:cxn>
                <a:cxn ang="0">
                  <a:pos x="0" y="19"/>
                </a:cxn>
                <a:cxn ang="0">
                  <a:pos x="0" y="21"/>
                </a:cxn>
                <a:cxn ang="0">
                  <a:pos x="1" y="22"/>
                </a:cxn>
                <a:cxn ang="0">
                  <a:pos x="2" y="23"/>
                </a:cxn>
                <a:cxn ang="0">
                  <a:pos x="4" y="23"/>
                </a:cxn>
                <a:cxn ang="0">
                  <a:pos x="7" y="22"/>
                </a:cxn>
                <a:cxn ang="0">
                  <a:pos x="8" y="21"/>
                </a:cxn>
                <a:cxn ang="0">
                  <a:pos x="9" y="19"/>
                </a:cxn>
                <a:cxn ang="0">
                  <a:pos x="9" y="19"/>
                </a:cxn>
                <a:cxn ang="0">
                  <a:pos x="10" y="15"/>
                </a:cxn>
                <a:cxn ang="0">
                  <a:pos x="12" y="12"/>
                </a:cxn>
                <a:cxn ang="0">
                  <a:pos x="17" y="8"/>
                </a:cxn>
                <a:cxn ang="0">
                  <a:pos x="17" y="8"/>
                </a:cxn>
                <a:cxn ang="0">
                  <a:pos x="18" y="6"/>
                </a:cxn>
                <a:cxn ang="0">
                  <a:pos x="18" y="4"/>
                </a:cxn>
                <a:cxn ang="0">
                  <a:pos x="17" y="3"/>
                </a:cxn>
                <a:cxn ang="0">
                  <a:pos x="16" y="1"/>
                </a:cxn>
                <a:cxn ang="0">
                  <a:pos x="15" y="0"/>
                </a:cxn>
                <a:cxn ang="0">
                  <a:pos x="13" y="0"/>
                </a:cxn>
                <a:cxn ang="0">
                  <a:pos x="12" y="0"/>
                </a:cxn>
                <a:cxn ang="0">
                  <a:pos x="10" y="1"/>
                </a:cxn>
                <a:cxn ang="0">
                  <a:pos x="10" y="1"/>
                </a:cxn>
              </a:cxnLst>
              <a:rect l="0" t="0" r="r" b="b"/>
              <a:pathLst>
                <a:path w="18" h="23">
                  <a:moveTo>
                    <a:pt x="10" y="1"/>
                  </a:moveTo>
                  <a:lnTo>
                    <a:pt x="10" y="1"/>
                  </a:lnTo>
                  <a:lnTo>
                    <a:pt x="3" y="9"/>
                  </a:lnTo>
                  <a:lnTo>
                    <a:pt x="1" y="13"/>
                  </a:lnTo>
                  <a:lnTo>
                    <a:pt x="0" y="19"/>
                  </a:lnTo>
                  <a:lnTo>
                    <a:pt x="0" y="19"/>
                  </a:lnTo>
                  <a:lnTo>
                    <a:pt x="0" y="21"/>
                  </a:lnTo>
                  <a:lnTo>
                    <a:pt x="1" y="22"/>
                  </a:lnTo>
                  <a:lnTo>
                    <a:pt x="2" y="23"/>
                  </a:lnTo>
                  <a:lnTo>
                    <a:pt x="4" y="23"/>
                  </a:lnTo>
                  <a:lnTo>
                    <a:pt x="7" y="22"/>
                  </a:lnTo>
                  <a:lnTo>
                    <a:pt x="8" y="21"/>
                  </a:lnTo>
                  <a:lnTo>
                    <a:pt x="9" y="19"/>
                  </a:lnTo>
                  <a:lnTo>
                    <a:pt x="9" y="19"/>
                  </a:lnTo>
                  <a:lnTo>
                    <a:pt x="10" y="15"/>
                  </a:lnTo>
                  <a:lnTo>
                    <a:pt x="12" y="12"/>
                  </a:lnTo>
                  <a:lnTo>
                    <a:pt x="17" y="8"/>
                  </a:lnTo>
                  <a:lnTo>
                    <a:pt x="17" y="8"/>
                  </a:lnTo>
                  <a:lnTo>
                    <a:pt x="18" y="6"/>
                  </a:lnTo>
                  <a:lnTo>
                    <a:pt x="18" y="4"/>
                  </a:lnTo>
                  <a:lnTo>
                    <a:pt x="17" y="3"/>
                  </a:lnTo>
                  <a:lnTo>
                    <a:pt x="16" y="1"/>
                  </a:lnTo>
                  <a:lnTo>
                    <a:pt x="15" y="0"/>
                  </a:lnTo>
                  <a:lnTo>
                    <a:pt x="13" y="0"/>
                  </a:lnTo>
                  <a:lnTo>
                    <a:pt x="12" y="0"/>
                  </a:lnTo>
                  <a:lnTo>
                    <a:pt x="10" y="1"/>
                  </a:lnTo>
                  <a:lnTo>
                    <a:pt x="10" y="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5" name="Freeform 385"/>
            <p:cNvSpPr/>
            <p:nvPr/>
          </p:nvSpPr>
          <p:spPr bwMode="auto">
            <a:xfrm>
              <a:off x="4586288" y="3460750"/>
              <a:ext cx="165100" cy="39688"/>
            </a:xfrm>
            <a:custGeom>
              <a:avLst/>
              <a:gdLst/>
              <a:ahLst/>
              <a:cxnLst>
                <a:cxn ang="0">
                  <a:pos x="306" y="66"/>
                </a:cxn>
                <a:cxn ang="0">
                  <a:pos x="306" y="66"/>
                </a:cxn>
                <a:cxn ang="0">
                  <a:pos x="297" y="67"/>
                </a:cxn>
                <a:cxn ang="0">
                  <a:pos x="288" y="66"/>
                </a:cxn>
                <a:cxn ang="0">
                  <a:pos x="279" y="63"/>
                </a:cxn>
                <a:cxn ang="0">
                  <a:pos x="268" y="59"/>
                </a:cxn>
                <a:cxn ang="0">
                  <a:pos x="249" y="51"/>
                </a:cxn>
                <a:cxn ang="0">
                  <a:pos x="232" y="45"/>
                </a:cxn>
                <a:cxn ang="0">
                  <a:pos x="232" y="45"/>
                </a:cxn>
                <a:cxn ang="0">
                  <a:pos x="194" y="35"/>
                </a:cxn>
                <a:cxn ang="0">
                  <a:pos x="157" y="24"/>
                </a:cxn>
                <a:cxn ang="0">
                  <a:pos x="157" y="24"/>
                </a:cxn>
                <a:cxn ang="0">
                  <a:pos x="139" y="20"/>
                </a:cxn>
                <a:cxn ang="0">
                  <a:pos x="121" y="17"/>
                </a:cxn>
                <a:cxn ang="0">
                  <a:pos x="102" y="14"/>
                </a:cxn>
                <a:cxn ang="0">
                  <a:pos x="85" y="11"/>
                </a:cxn>
                <a:cxn ang="0">
                  <a:pos x="85" y="11"/>
                </a:cxn>
                <a:cxn ang="0">
                  <a:pos x="64" y="7"/>
                </a:cxn>
                <a:cxn ang="0">
                  <a:pos x="44" y="3"/>
                </a:cxn>
                <a:cxn ang="0">
                  <a:pos x="25" y="1"/>
                </a:cxn>
                <a:cxn ang="0">
                  <a:pos x="4" y="0"/>
                </a:cxn>
                <a:cxn ang="0">
                  <a:pos x="4" y="0"/>
                </a:cxn>
                <a:cxn ang="0">
                  <a:pos x="2" y="0"/>
                </a:cxn>
                <a:cxn ang="0">
                  <a:pos x="1" y="1"/>
                </a:cxn>
                <a:cxn ang="0">
                  <a:pos x="0" y="2"/>
                </a:cxn>
                <a:cxn ang="0">
                  <a:pos x="0" y="4"/>
                </a:cxn>
                <a:cxn ang="0">
                  <a:pos x="0" y="6"/>
                </a:cxn>
                <a:cxn ang="0">
                  <a:pos x="1" y="7"/>
                </a:cxn>
                <a:cxn ang="0">
                  <a:pos x="2" y="8"/>
                </a:cxn>
                <a:cxn ang="0">
                  <a:pos x="4" y="9"/>
                </a:cxn>
                <a:cxn ang="0">
                  <a:pos x="4" y="9"/>
                </a:cxn>
                <a:cxn ang="0">
                  <a:pos x="26" y="10"/>
                </a:cxn>
                <a:cxn ang="0">
                  <a:pos x="47" y="13"/>
                </a:cxn>
                <a:cxn ang="0">
                  <a:pos x="68" y="17"/>
                </a:cxn>
                <a:cxn ang="0">
                  <a:pos x="90" y="21"/>
                </a:cxn>
                <a:cxn ang="0">
                  <a:pos x="90" y="21"/>
                </a:cxn>
                <a:cxn ang="0">
                  <a:pos x="109" y="25"/>
                </a:cxn>
                <a:cxn ang="0">
                  <a:pos x="130" y="30"/>
                </a:cxn>
                <a:cxn ang="0">
                  <a:pos x="151" y="34"/>
                </a:cxn>
                <a:cxn ang="0">
                  <a:pos x="170" y="39"/>
                </a:cxn>
                <a:cxn ang="0">
                  <a:pos x="170" y="39"/>
                </a:cxn>
                <a:cxn ang="0">
                  <a:pos x="191" y="45"/>
                </a:cxn>
                <a:cxn ang="0">
                  <a:pos x="213" y="50"/>
                </a:cxn>
                <a:cxn ang="0">
                  <a:pos x="234" y="56"/>
                </a:cxn>
                <a:cxn ang="0">
                  <a:pos x="255" y="63"/>
                </a:cxn>
                <a:cxn ang="0">
                  <a:pos x="255" y="63"/>
                </a:cxn>
                <a:cxn ang="0">
                  <a:pos x="281" y="73"/>
                </a:cxn>
                <a:cxn ang="0">
                  <a:pos x="288" y="74"/>
                </a:cxn>
                <a:cxn ang="0">
                  <a:pos x="294" y="75"/>
                </a:cxn>
                <a:cxn ang="0">
                  <a:pos x="301" y="76"/>
                </a:cxn>
                <a:cxn ang="0">
                  <a:pos x="309" y="75"/>
                </a:cxn>
                <a:cxn ang="0">
                  <a:pos x="309" y="75"/>
                </a:cxn>
                <a:cxn ang="0">
                  <a:pos x="311" y="74"/>
                </a:cxn>
                <a:cxn ang="0">
                  <a:pos x="312" y="73"/>
                </a:cxn>
                <a:cxn ang="0">
                  <a:pos x="312" y="71"/>
                </a:cxn>
                <a:cxn ang="0">
                  <a:pos x="312" y="70"/>
                </a:cxn>
                <a:cxn ang="0">
                  <a:pos x="310" y="67"/>
                </a:cxn>
                <a:cxn ang="0">
                  <a:pos x="308" y="66"/>
                </a:cxn>
                <a:cxn ang="0">
                  <a:pos x="306" y="66"/>
                </a:cxn>
                <a:cxn ang="0">
                  <a:pos x="306" y="66"/>
                </a:cxn>
              </a:cxnLst>
              <a:rect l="0" t="0" r="r" b="b"/>
              <a:pathLst>
                <a:path w="312" h="76">
                  <a:moveTo>
                    <a:pt x="306" y="66"/>
                  </a:moveTo>
                  <a:lnTo>
                    <a:pt x="306" y="66"/>
                  </a:lnTo>
                  <a:lnTo>
                    <a:pt x="297" y="67"/>
                  </a:lnTo>
                  <a:lnTo>
                    <a:pt x="288" y="66"/>
                  </a:lnTo>
                  <a:lnTo>
                    <a:pt x="279" y="63"/>
                  </a:lnTo>
                  <a:lnTo>
                    <a:pt x="268" y="59"/>
                  </a:lnTo>
                  <a:lnTo>
                    <a:pt x="249" y="51"/>
                  </a:lnTo>
                  <a:lnTo>
                    <a:pt x="232" y="45"/>
                  </a:lnTo>
                  <a:lnTo>
                    <a:pt x="232" y="45"/>
                  </a:lnTo>
                  <a:lnTo>
                    <a:pt x="194" y="35"/>
                  </a:lnTo>
                  <a:lnTo>
                    <a:pt x="157" y="24"/>
                  </a:lnTo>
                  <a:lnTo>
                    <a:pt x="157" y="24"/>
                  </a:lnTo>
                  <a:lnTo>
                    <a:pt x="139" y="20"/>
                  </a:lnTo>
                  <a:lnTo>
                    <a:pt x="121" y="17"/>
                  </a:lnTo>
                  <a:lnTo>
                    <a:pt x="102" y="14"/>
                  </a:lnTo>
                  <a:lnTo>
                    <a:pt x="85" y="11"/>
                  </a:lnTo>
                  <a:lnTo>
                    <a:pt x="85" y="11"/>
                  </a:lnTo>
                  <a:lnTo>
                    <a:pt x="64" y="7"/>
                  </a:lnTo>
                  <a:lnTo>
                    <a:pt x="44" y="3"/>
                  </a:lnTo>
                  <a:lnTo>
                    <a:pt x="25" y="1"/>
                  </a:lnTo>
                  <a:lnTo>
                    <a:pt x="4" y="0"/>
                  </a:lnTo>
                  <a:lnTo>
                    <a:pt x="4" y="0"/>
                  </a:lnTo>
                  <a:lnTo>
                    <a:pt x="2" y="0"/>
                  </a:lnTo>
                  <a:lnTo>
                    <a:pt x="1" y="1"/>
                  </a:lnTo>
                  <a:lnTo>
                    <a:pt x="0" y="2"/>
                  </a:lnTo>
                  <a:lnTo>
                    <a:pt x="0" y="4"/>
                  </a:lnTo>
                  <a:lnTo>
                    <a:pt x="0" y="6"/>
                  </a:lnTo>
                  <a:lnTo>
                    <a:pt x="1" y="7"/>
                  </a:lnTo>
                  <a:lnTo>
                    <a:pt x="2" y="8"/>
                  </a:lnTo>
                  <a:lnTo>
                    <a:pt x="4" y="9"/>
                  </a:lnTo>
                  <a:lnTo>
                    <a:pt x="4" y="9"/>
                  </a:lnTo>
                  <a:lnTo>
                    <a:pt x="26" y="10"/>
                  </a:lnTo>
                  <a:lnTo>
                    <a:pt x="47" y="13"/>
                  </a:lnTo>
                  <a:lnTo>
                    <a:pt x="68" y="17"/>
                  </a:lnTo>
                  <a:lnTo>
                    <a:pt x="90" y="21"/>
                  </a:lnTo>
                  <a:lnTo>
                    <a:pt x="90" y="21"/>
                  </a:lnTo>
                  <a:lnTo>
                    <a:pt x="109" y="25"/>
                  </a:lnTo>
                  <a:lnTo>
                    <a:pt x="130" y="30"/>
                  </a:lnTo>
                  <a:lnTo>
                    <a:pt x="151" y="34"/>
                  </a:lnTo>
                  <a:lnTo>
                    <a:pt x="170" y="39"/>
                  </a:lnTo>
                  <a:lnTo>
                    <a:pt x="170" y="39"/>
                  </a:lnTo>
                  <a:lnTo>
                    <a:pt x="191" y="45"/>
                  </a:lnTo>
                  <a:lnTo>
                    <a:pt x="213" y="50"/>
                  </a:lnTo>
                  <a:lnTo>
                    <a:pt x="234" y="56"/>
                  </a:lnTo>
                  <a:lnTo>
                    <a:pt x="255" y="63"/>
                  </a:lnTo>
                  <a:lnTo>
                    <a:pt x="255" y="63"/>
                  </a:lnTo>
                  <a:lnTo>
                    <a:pt x="281" y="73"/>
                  </a:lnTo>
                  <a:lnTo>
                    <a:pt x="288" y="74"/>
                  </a:lnTo>
                  <a:lnTo>
                    <a:pt x="294" y="75"/>
                  </a:lnTo>
                  <a:lnTo>
                    <a:pt x="301" y="76"/>
                  </a:lnTo>
                  <a:lnTo>
                    <a:pt x="309" y="75"/>
                  </a:lnTo>
                  <a:lnTo>
                    <a:pt x="309" y="75"/>
                  </a:lnTo>
                  <a:lnTo>
                    <a:pt x="311" y="74"/>
                  </a:lnTo>
                  <a:lnTo>
                    <a:pt x="312" y="73"/>
                  </a:lnTo>
                  <a:lnTo>
                    <a:pt x="312" y="71"/>
                  </a:lnTo>
                  <a:lnTo>
                    <a:pt x="312" y="70"/>
                  </a:lnTo>
                  <a:lnTo>
                    <a:pt x="310" y="67"/>
                  </a:lnTo>
                  <a:lnTo>
                    <a:pt x="308" y="66"/>
                  </a:lnTo>
                  <a:lnTo>
                    <a:pt x="306" y="66"/>
                  </a:lnTo>
                  <a:lnTo>
                    <a:pt x="306" y="66"/>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6" name="Freeform 386"/>
            <p:cNvSpPr/>
            <p:nvPr/>
          </p:nvSpPr>
          <p:spPr bwMode="auto">
            <a:xfrm>
              <a:off x="4660900" y="3400425"/>
              <a:ext cx="171450" cy="47625"/>
            </a:xfrm>
            <a:custGeom>
              <a:avLst/>
              <a:gdLst/>
              <a:ahLst/>
              <a:cxnLst>
                <a:cxn ang="0">
                  <a:pos x="319" y="80"/>
                </a:cxn>
                <a:cxn ang="0">
                  <a:pos x="319" y="80"/>
                </a:cxn>
                <a:cxn ang="0">
                  <a:pos x="278" y="76"/>
                </a:cxn>
                <a:cxn ang="0">
                  <a:pos x="239" y="71"/>
                </a:cxn>
                <a:cxn ang="0">
                  <a:pos x="199" y="63"/>
                </a:cxn>
                <a:cxn ang="0">
                  <a:pos x="160" y="54"/>
                </a:cxn>
                <a:cxn ang="0">
                  <a:pos x="160" y="54"/>
                </a:cxn>
                <a:cxn ang="0">
                  <a:pos x="121" y="42"/>
                </a:cxn>
                <a:cxn ang="0">
                  <a:pos x="83" y="31"/>
                </a:cxn>
                <a:cxn ang="0">
                  <a:pos x="63" y="25"/>
                </a:cxn>
                <a:cxn ang="0">
                  <a:pos x="45" y="19"/>
                </a:cxn>
                <a:cxn ang="0">
                  <a:pos x="26" y="10"/>
                </a:cxn>
                <a:cxn ang="0">
                  <a:pos x="8" y="1"/>
                </a:cxn>
                <a:cxn ang="0">
                  <a:pos x="8" y="1"/>
                </a:cxn>
                <a:cxn ang="0">
                  <a:pos x="6" y="0"/>
                </a:cxn>
                <a:cxn ang="0">
                  <a:pos x="3" y="1"/>
                </a:cxn>
                <a:cxn ang="0">
                  <a:pos x="2" y="2"/>
                </a:cxn>
                <a:cxn ang="0">
                  <a:pos x="1" y="3"/>
                </a:cxn>
                <a:cxn ang="0">
                  <a:pos x="0" y="5"/>
                </a:cxn>
                <a:cxn ang="0">
                  <a:pos x="0" y="6"/>
                </a:cxn>
                <a:cxn ang="0">
                  <a:pos x="1" y="8"/>
                </a:cxn>
                <a:cxn ang="0">
                  <a:pos x="2" y="9"/>
                </a:cxn>
                <a:cxn ang="0">
                  <a:pos x="2" y="9"/>
                </a:cxn>
                <a:cxn ang="0">
                  <a:pos x="21" y="19"/>
                </a:cxn>
                <a:cxn ang="0">
                  <a:pos x="41" y="27"/>
                </a:cxn>
                <a:cxn ang="0">
                  <a:pos x="59" y="33"/>
                </a:cxn>
                <a:cxn ang="0">
                  <a:pos x="79" y="39"/>
                </a:cxn>
                <a:cxn ang="0">
                  <a:pos x="118" y="51"/>
                </a:cxn>
                <a:cxn ang="0">
                  <a:pos x="157" y="62"/>
                </a:cxn>
                <a:cxn ang="0">
                  <a:pos x="157" y="62"/>
                </a:cxn>
                <a:cxn ang="0">
                  <a:pos x="177" y="68"/>
                </a:cxn>
                <a:cxn ang="0">
                  <a:pos x="197" y="72"/>
                </a:cxn>
                <a:cxn ang="0">
                  <a:pos x="217" y="77"/>
                </a:cxn>
                <a:cxn ang="0">
                  <a:pos x="237" y="80"/>
                </a:cxn>
                <a:cxn ang="0">
                  <a:pos x="277" y="87"/>
                </a:cxn>
                <a:cxn ang="0">
                  <a:pos x="319" y="91"/>
                </a:cxn>
                <a:cxn ang="0">
                  <a:pos x="319" y="91"/>
                </a:cxn>
                <a:cxn ang="0">
                  <a:pos x="321" y="90"/>
                </a:cxn>
                <a:cxn ang="0">
                  <a:pos x="322" y="90"/>
                </a:cxn>
                <a:cxn ang="0">
                  <a:pos x="323" y="88"/>
                </a:cxn>
                <a:cxn ang="0">
                  <a:pos x="323" y="86"/>
                </a:cxn>
                <a:cxn ang="0">
                  <a:pos x="322" y="83"/>
                </a:cxn>
                <a:cxn ang="0">
                  <a:pos x="321" y="82"/>
                </a:cxn>
                <a:cxn ang="0">
                  <a:pos x="319" y="80"/>
                </a:cxn>
                <a:cxn ang="0">
                  <a:pos x="319" y="80"/>
                </a:cxn>
              </a:cxnLst>
              <a:rect l="0" t="0" r="r" b="b"/>
              <a:pathLst>
                <a:path w="323" h="91">
                  <a:moveTo>
                    <a:pt x="319" y="80"/>
                  </a:moveTo>
                  <a:lnTo>
                    <a:pt x="319" y="80"/>
                  </a:lnTo>
                  <a:lnTo>
                    <a:pt x="278" y="76"/>
                  </a:lnTo>
                  <a:lnTo>
                    <a:pt x="239" y="71"/>
                  </a:lnTo>
                  <a:lnTo>
                    <a:pt x="199" y="63"/>
                  </a:lnTo>
                  <a:lnTo>
                    <a:pt x="160" y="54"/>
                  </a:lnTo>
                  <a:lnTo>
                    <a:pt x="160" y="54"/>
                  </a:lnTo>
                  <a:lnTo>
                    <a:pt x="121" y="42"/>
                  </a:lnTo>
                  <a:lnTo>
                    <a:pt x="83" y="31"/>
                  </a:lnTo>
                  <a:lnTo>
                    <a:pt x="63" y="25"/>
                  </a:lnTo>
                  <a:lnTo>
                    <a:pt x="45" y="19"/>
                  </a:lnTo>
                  <a:lnTo>
                    <a:pt x="26" y="10"/>
                  </a:lnTo>
                  <a:lnTo>
                    <a:pt x="8" y="1"/>
                  </a:lnTo>
                  <a:lnTo>
                    <a:pt x="8" y="1"/>
                  </a:lnTo>
                  <a:lnTo>
                    <a:pt x="6" y="0"/>
                  </a:lnTo>
                  <a:lnTo>
                    <a:pt x="3" y="1"/>
                  </a:lnTo>
                  <a:lnTo>
                    <a:pt x="2" y="2"/>
                  </a:lnTo>
                  <a:lnTo>
                    <a:pt x="1" y="3"/>
                  </a:lnTo>
                  <a:lnTo>
                    <a:pt x="0" y="5"/>
                  </a:lnTo>
                  <a:lnTo>
                    <a:pt x="0" y="6"/>
                  </a:lnTo>
                  <a:lnTo>
                    <a:pt x="1" y="8"/>
                  </a:lnTo>
                  <a:lnTo>
                    <a:pt x="2" y="9"/>
                  </a:lnTo>
                  <a:lnTo>
                    <a:pt x="2" y="9"/>
                  </a:lnTo>
                  <a:lnTo>
                    <a:pt x="21" y="19"/>
                  </a:lnTo>
                  <a:lnTo>
                    <a:pt x="41" y="27"/>
                  </a:lnTo>
                  <a:lnTo>
                    <a:pt x="59" y="33"/>
                  </a:lnTo>
                  <a:lnTo>
                    <a:pt x="79" y="39"/>
                  </a:lnTo>
                  <a:lnTo>
                    <a:pt x="118" y="51"/>
                  </a:lnTo>
                  <a:lnTo>
                    <a:pt x="157" y="62"/>
                  </a:lnTo>
                  <a:lnTo>
                    <a:pt x="157" y="62"/>
                  </a:lnTo>
                  <a:lnTo>
                    <a:pt x="177" y="68"/>
                  </a:lnTo>
                  <a:lnTo>
                    <a:pt x="197" y="72"/>
                  </a:lnTo>
                  <a:lnTo>
                    <a:pt x="217" y="77"/>
                  </a:lnTo>
                  <a:lnTo>
                    <a:pt x="237" y="80"/>
                  </a:lnTo>
                  <a:lnTo>
                    <a:pt x="277" y="87"/>
                  </a:lnTo>
                  <a:lnTo>
                    <a:pt x="319" y="91"/>
                  </a:lnTo>
                  <a:lnTo>
                    <a:pt x="319" y="91"/>
                  </a:lnTo>
                  <a:lnTo>
                    <a:pt x="321" y="90"/>
                  </a:lnTo>
                  <a:lnTo>
                    <a:pt x="322" y="90"/>
                  </a:lnTo>
                  <a:lnTo>
                    <a:pt x="323" y="88"/>
                  </a:lnTo>
                  <a:lnTo>
                    <a:pt x="323" y="86"/>
                  </a:lnTo>
                  <a:lnTo>
                    <a:pt x="322" y="83"/>
                  </a:lnTo>
                  <a:lnTo>
                    <a:pt x="321" y="82"/>
                  </a:lnTo>
                  <a:lnTo>
                    <a:pt x="319" y="80"/>
                  </a:lnTo>
                  <a:lnTo>
                    <a:pt x="319" y="80"/>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7" name="Freeform 387"/>
            <p:cNvSpPr/>
            <p:nvPr/>
          </p:nvSpPr>
          <p:spPr bwMode="auto">
            <a:xfrm>
              <a:off x="4708525" y="3362325"/>
              <a:ext cx="158750" cy="50800"/>
            </a:xfrm>
            <a:custGeom>
              <a:avLst/>
              <a:gdLst/>
              <a:ahLst/>
              <a:cxnLst>
                <a:cxn ang="0">
                  <a:pos x="294" y="84"/>
                </a:cxn>
                <a:cxn ang="0">
                  <a:pos x="294" y="84"/>
                </a:cxn>
                <a:cxn ang="0">
                  <a:pos x="290" y="85"/>
                </a:cxn>
                <a:cxn ang="0">
                  <a:pos x="287" y="85"/>
                </a:cxn>
                <a:cxn ang="0">
                  <a:pos x="282" y="83"/>
                </a:cxn>
                <a:cxn ang="0">
                  <a:pos x="278" y="79"/>
                </a:cxn>
                <a:cxn ang="0">
                  <a:pos x="273" y="76"/>
                </a:cxn>
                <a:cxn ang="0">
                  <a:pos x="273" y="76"/>
                </a:cxn>
                <a:cxn ang="0">
                  <a:pos x="266" y="72"/>
                </a:cxn>
                <a:cxn ang="0">
                  <a:pos x="257" y="69"/>
                </a:cxn>
                <a:cxn ang="0">
                  <a:pos x="240" y="63"/>
                </a:cxn>
                <a:cxn ang="0">
                  <a:pos x="240" y="63"/>
                </a:cxn>
                <a:cxn ang="0">
                  <a:pos x="222" y="58"/>
                </a:cxn>
                <a:cxn ang="0">
                  <a:pos x="205" y="52"/>
                </a:cxn>
                <a:cxn ang="0">
                  <a:pos x="169" y="45"/>
                </a:cxn>
                <a:cxn ang="0">
                  <a:pos x="169" y="45"/>
                </a:cxn>
                <a:cxn ang="0">
                  <a:pos x="128" y="36"/>
                </a:cxn>
                <a:cxn ang="0">
                  <a:pos x="87" y="25"/>
                </a:cxn>
                <a:cxn ang="0">
                  <a:pos x="67" y="20"/>
                </a:cxn>
                <a:cxn ang="0">
                  <a:pos x="47" y="14"/>
                </a:cxn>
                <a:cxn ang="0">
                  <a:pos x="27" y="8"/>
                </a:cxn>
                <a:cxn ang="0">
                  <a:pos x="7" y="0"/>
                </a:cxn>
                <a:cxn ang="0">
                  <a:pos x="7" y="0"/>
                </a:cxn>
                <a:cxn ang="0">
                  <a:pos x="5" y="0"/>
                </a:cxn>
                <a:cxn ang="0">
                  <a:pos x="3" y="0"/>
                </a:cxn>
                <a:cxn ang="0">
                  <a:pos x="1" y="2"/>
                </a:cxn>
                <a:cxn ang="0">
                  <a:pos x="0" y="4"/>
                </a:cxn>
                <a:cxn ang="0">
                  <a:pos x="0" y="6"/>
                </a:cxn>
                <a:cxn ang="0">
                  <a:pos x="1" y="7"/>
                </a:cxn>
                <a:cxn ang="0">
                  <a:pos x="3" y="8"/>
                </a:cxn>
                <a:cxn ang="0">
                  <a:pos x="3" y="8"/>
                </a:cxn>
                <a:cxn ang="0">
                  <a:pos x="23" y="16"/>
                </a:cxn>
                <a:cxn ang="0">
                  <a:pos x="43" y="23"/>
                </a:cxn>
                <a:cxn ang="0">
                  <a:pos x="63" y="30"/>
                </a:cxn>
                <a:cxn ang="0">
                  <a:pos x="84" y="35"/>
                </a:cxn>
                <a:cxn ang="0">
                  <a:pos x="125" y="44"/>
                </a:cxn>
                <a:cxn ang="0">
                  <a:pos x="167" y="54"/>
                </a:cxn>
                <a:cxn ang="0">
                  <a:pos x="167" y="54"/>
                </a:cxn>
                <a:cxn ang="0">
                  <a:pos x="210" y="65"/>
                </a:cxn>
                <a:cxn ang="0">
                  <a:pos x="232" y="70"/>
                </a:cxn>
                <a:cxn ang="0">
                  <a:pos x="253" y="78"/>
                </a:cxn>
                <a:cxn ang="0">
                  <a:pos x="253" y="78"/>
                </a:cxn>
                <a:cxn ang="0">
                  <a:pos x="263" y="83"/>
                </a:cxn>
                <a:cxn ang="0">
                  <a:pos x="274" y="90"/>
                </a:cxn>
                <a:cxn ang="0">
                  <a:pos x="279" y="93"/>
                </a:cxn>
                <a:cxn ang="0">
                  <a:pos x="285" y="95"/>
                </a:cxn>
                <a:cxn ang="0">
                  <a:pos x="290" y="95"/>
                </a:cxn>
                <a:cxn ang="0">
                  <a:pos x="296" y="94"/>
                </a:cxn>
                <a:cxn ang="0">
                  <a:pos x="296" y="94"/>
                </a:cxn>
                <a:cxn ang="0">
                  <a:pos x="298" y="93"/>
                </a:cxn>
                <a:cxn ang="0">
                  <a:pos x="299" y="92"/>
                </a:cxn>
                <a:cxn ang="0">
                  <a:pos x="299" y="87"/>
                </a:cxn>
                <a:cxn ang="0">
                  <a:pos x="298" y="86"/>
                </a:cxn>
                <a:cxn ang="0">
                  <a:pos x="297" y="84"/>
                </a:cxn>
                <a:cxn ang="0">
                  <a:pos x="296" y="84"/>
                </a:cxn>
                <a:cxn ang="0">
                  <a:pos x="294" y="84"/>
                </a:cxn>
                <a:cxn ang="0">
                  <a:pos x="294" y="84"/>
                </a:cxn>
              </a:cxnLst>
              <a:rect l="0" t="0" r="r" b="b"/>
              <a:pathLst>
                <a:path w="299" h="95">
                  <a:moveTo>
                    <a:pt x="294" y="84"/>
                  </a:moveTo>
                  <a:lnTo>
                    <a:pt x="294" y="84"/>
                  </a:lnTo>
                  <a:lnTo>
                    <a:pt x="290" y="85"/>
                  </a:lnTo>
                  <a:lnTo>
                    <a:pt x="287" y="85"/>
                  </a:lnTo>
                  <a:lnTo>
                    <a:pt x="282" y="83"/>
                  </a:lnTo>
                  <a:lnTo>
                    <a:pt x="278" y="79"/>
                  </a:lnTo>
                  <a:lnTo>
                    <a:pt x="273" y="76"/>
                  </a:lnTo>
                  <a:lnTo>
                    <a:pt x="273" y="76"/>
                  </a:lnTo>
                  <a:lnTo>
                    <a:pt x="266" y="72"/>
                  </a:lnTo>
                  <a:lnTo>
                    <a:pt x="257" y="69"/>
                  </a:lnTo>
                  <a:lnTo>
                    <a:pt x="240" y="63"/>
                  </a:lnTo>
                  <a:lnTo>
                    <a:pt x="240" y="63"/>
                  </a:lnTo>
                  <a:lnTo>
                    <a:pt x="222" y="58"/>
                  </a:lnTo>
                  <a:lnTo>
                    <a:pt x="205" y="52"/>
                  </a:lnTo>
                  <a:lnTo>
                    <a:pt x="169" y="45"/>
                  </a:lnTo>
                  <a:lnTo>
                    <a:pt x="169" y="45"/>
                  </a:lnTo>
                  <a:lnTo>
                    <a:pt x="128" y="36"/>
                  </a:lnTo>
                  <a:lnTo>
                    <a:pt x="87" y="25"/>
                  </a:lnTo>
                  <a:lnTo>
                    <a:pt x="67" y="20"/>
                  </a:lnTo>
                  <a:lnTo>
                    <a:pt x="47" y="14"/>
                  </a:lnTo>
                  <a:lnTo>
                    <a:pt x="27" y="8"/>
                  </a:lnTo>
                  <a:lnTo>
                    <a:pt x="7" y="0"/>
                  </a:lnTo>
                  <a:lnTo>
                    <a:pt x="7" y="0"/>
                  </a:lnTo>
                  <a:lnTo>
                    <a:pt x="5" y="0"/>
                  </a:lnTo>
                  <a:lnTo>
                    <a:pt x="3" y="0"/>
                  </a:lnTo>
                  <a:lnTo>
                    <a:pt x="1" y="2"/>
                  </a:lnTo>
                  <a:lnTo>
                    <a:pt x="0" y="4"/>
                  </a:lnTo>
                  <a:lnTo>
                    <a:pt x="0" y="6"/>
                  </a:lnTo>
                  <a:lnTo>
                    <a:pt x="1" y="7"/>
                  </a:lnTo>
                  <a:lnTo>
                    <a:pt x="3" y="8"/>
                  </a:lnTo>
                  <a:lnTo>
                    <a:pt x="3" y="8"/>
                  </a:lnTo>
                  <a:lnTo>
                    <a:pt x="23" y="16"/>
                  </a:lnTo>
                  <a:lnTo>
                    <a:pt x="43" y="23"/>
                  </a:lnTo>
                  <a:lnTo>
                    <a:pt x="63" y="30"/>
                  </a:lnTo>
                  <a:lnTo>
                    <a:pt x="84" y="35"/>
                  </a:lnTo>
                  <a:lnTo>
                    <a:pt x="125" y="44"/>
                  </a:lnTo>
                  <a:lnTo>
                    <a:pt x="167" y="54"/>
                  </a:lnTo>
                  <a:lnTo>
                    <a:pt x="167" y="54"/>
                  </a:lnTo>
                  <a:lnTo>
                    <a:pt x="210" y="65"/>
                  </a:lnTo>
                  <a:lnTo>
                    <a:pt x="232" y="70"/>
                  </a:lnTo>
                  <a:lnTo>
                    <a:pt x="253" y="78"/>
                  </a:lnTo>
                  <a:lnTo>
                    <a:pt x="253" y="78"/>
                  </a:lnTo>
                  <a:lnTo>
                    <a:pt x="263" y="83"/>
                  </a:lnTo>
                  <a:lnTo>
                    <a:pt x="274" y="90"/>
                  </a:lnTo>
                  <a:lnTo>
                    <a:pt x="279" y="93"/>
                  </a:lnTo>
                  <a:lnTo>
                    <a:pt x="285" y="95"/>
                  </a:lnTo>
                  <a:lnTo>
                    <a:pt x="290" y="95"/>
                  </a:lnTo>
                  <a:lnTo>
                    <a:pt x="296" y="94"/>
                  </a:lnTo>
                  <a:lnTo>
                    <a:pt x="296" y="94"/>
                  </a:lnTo>
                  <a:lnTo>
                    <a:pt x="298" y="93"/>
                  </a:lnTo>
                  <a:lnTo>
                    <a:pt x="299" y="92"/>
                  </a:lnTo>
                  <a:lnTo>
                    <a:pt x="299" y="87"/>
                  </a:lnTo>
                  <a:lnTo>
                    <a:pt x="298" y="86"/>
                  </a:lnTo>
                  <a:lnTo>
                    <a:pt x="297" y="84"/>
                  </a:lnTo>
                  <a:lnTo>
                    <a:pt x="296" y="84"/>
                  </a:lnTo>
                  <a:lnTo>
                    <a:pt x="294" y="84"/>
                  </a:lnTo>
                  <a:lnTo>
                    <a:pt x="294" y="8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8" name="Freeform 388"/>
            <p:cNvSpPr/>
            <p:nvPr/>
          </p:nvSpPr>
          <p:spPr bwMode="auto">
            <a:xfrm>
              <a:off x="4737100" y="3335338"/>
              <a:ext cx="131763" cy="30163"/>
            </a:xfrm>
            <a:custGeom>
              <a:avLst/>
              <a:gdLst/>
              <a:ahLst/>
              <a:cxnLst>
                <a:cxn ang="0">
                  <a:pos x="246" y="48"/>
                </a:cxn>
                <a:cxn ang="0">
                  <a:pos x="214" y="44"/>
                </a:cxn>
                <a:cxn ang="0">
                  <a:pos x="148" y="32"/>
                </a:cxn>
                <a:cxn ang="0">
                  <a:pos x="116" y="25"/>
                </a:cxn>
                <a:cxn ang="0">
                  <a:pos x="88" y="20"/>
                </a:cxn>
                <a:cxn ang="0">
                  <a:pos x="60" y="18"/>
                </a:cxn>
                <a:cxn ang="0">
                  <a:pos x="36" y="12"/>
                </a:cxn>
                <a:cxn ang="0">
                  <a:pos x="13" y="6"/>
                </a:cxn>
                <a:cxn ang="0">
                  <a:pos x="14" y="5"/>
                </a:cxn>
                <a:cxn ang="0">
                  <a:pos x="13" y="3"/>
                </a:cxn>
                <a:cxn ang="0">
                  <a:pos x="11" y="1"/>
                </a:cxn>
                <a:cxn ang="0">
                  <a:pos x="7" y="1"/>
                </a:cxn>
                <a:cxn ang="0">
                  <a:pos x="5" y="3"/>
                </a:cxn>
                <a:cxn ang="0">
                  <a:pos x="4" y="5"/>
                </a:cxn>
                <a:cxn ang="0">
                  <a:pos x="1" y="6"/>
                </a:cxn>
                <a:cxn ang="0">
                  <a:pos x="0" y="9"/>
                </a:cxn>
                <a:cxn ang="0">
                  <a:pos x="2" y="13"/>
                </a:cxn>
                <a:cxn ang="0">
                  <a:pos x="4" y="14"/>
                </a:cxn>
                <a:cxn ang="0">
                  <a:pos x="21" y="19"/>
                </a:cxn>
                <a:cxn ang="0">
                  <a:pos x="32" y="24"/>
                </a:cxn>
                <a:cxn ang="0">
                  <a:pos x="38" y="25"/>
                </a:cxn>
                <a:cxn ang="0">
                  <a:pos x="60" y="27"/>
                </a:cxn>
                <a:cxn ang="0">
                  <a:pos x="96" y="31"/>
                </a:cxn>
                <a:cxn ang="0">
                  <a:pos x="131" y="38"/>
                </a:cxn>
                <a:cxn ang="0">
                  <a:pos x="159" y="44"/>
                </a:cxn>
                <a:cxn ang="0">
                  <a:pos x="218" y="55"/>
                </a:cxn>
                <a:cxn ang="0">
                  <a:pos x="246" y="57"/>
                </a:cxn>
                <a:cxn ang="0">
                  <a:pos x="248" y="57"/>
                </a:cxn>
                <a:cxn ang="0">
                  <a:pos x="251" y="54"/>
                </a:cxn>
                <a:cxn ang="0">
                  <a:pos x="251" y="51"/>
                </a:cxn>
                <a:cxn ang="0">
                  <a:pos x="248" y="48"/>
                </a:cxn>
                <a:cxn ang="0">
                  <a:pos x="246" y="48"/>
                </a:cxn>
              </a:cxnLst>
              <a:rect l="0" t="0" r="r" b="b"/>
              <a:pathLst>
                <a:path w="251" h="57">
                  <a:moveTo>
                    <a:pt x="246" y="48"/>
                  </a:moveTo>
                  <a:lnTo>
                    <a:pt x="246" y="48"/>
                  </a:lnTo>
                  <a:lnTo>
                    <a:pt x="230" y="46"/>
                  </a:lnTo>
                  <a:lnTo>
                    <a:pt x="214" y="44"/>
                  </a:lnTo>
                  <a:lnTo>
                    <a:pt x="181" y="39"/>
                  </a:lnTo>
                  <a:lnTo>
                    <a:pt x="148" y="32"/>
                  </a:lnTo>
                  <a:lnTo>
                    <a:pt x="116" y="25"/>
                  </a:lnTo>
                  <a:lnTo>
                    <a:pt x="116" y="25"/>
                  </a:lnTo>
                  <a:lnTo>
                    <a:pt x="102" y="22"/>
                  </a:lnTo>
                  <a:lnTo>
                    <a:pt x="88" y="20"/>
                  </a:lnTo>
                  <a:lnTo>
                    <a:pt x="60" y="18"/>
                  </a:lnTo>
                  <a:lnTo>
                    <a:pt x="60" y="18"/>
                  </a:lnTo>
                  <a:lnTo>
                    <a:pt x="48" y="15"/>
                  </a:lnTo>
                  <a:lnTo>
                    <a:pt x="36" y="12"/>
                  </a:lnTo>
                  <a:lnTo>
                    <a:pt x="25" y="9"/>
                  </a:lnTo>
                  <a:lnTo>
                    <a:pt x="13" y="6"/>
                  </a:lnTo>
                  <a:lnTo>
                    <a:pt x="13" y="6"/>
                  </a:lnTo>
                  <a:lnTo>
                    <a:pt x="14" y="5"/>
                  </a:lnTo>
                  <a:lnTo>
                    <a:pt x="14" y="5"/>
                  </a:lnTo>
                  <a:lnTo>
                    <a:pt x="13" y="3"/>
                  </a:lnTo>
                  <a:lnTo>
                    <a:pt x="12" y="1"/>
                  </a:lnTo>
                  <a:lnTo>
                    <a:pt x="11" y="1"/>
                  </a:lnTo>
                  <a:lnTo>
                    <a:pt x="9" y="0"/>
                  </a:lnTo>
                  <a:lnTo>
                    <a:pt x="7" y="1"/>
                  </a:lnTo>
                  <a:lnTo>
                    <a:pt x="6" y="1"/>
                  </a:lnTo>
                  <a:lnTo>
                    <a:pt x="5" y="3"/>
                  </a:lnTo>
                  <a:lnTo>
                    <a:pt x="4" y="5"/>
                  </a:lnTo>
                  <a:lnTo>
                    <a:pt x="4" y="5"/>
                  </a:lnTo>
                  <a:lnTo>
                    <a:pt x="2" y="5"/>
                  </a:lnTo>
                  <a:lnTo>
                    <a:pt x="1" y="6"/>
                  </a:lnTo>
                  <a:lnTo>
                    <a:pt x="0" y="8"/>
                  </a:lnTo>
                  <a:lnTo>
                    <a:pt x="0" y="9"/>
                  </a:lnTo>
                  <a:lnTo>
                    <a:pt x="1" y="12"/>
                  </a:lnTo>
                  <a:lnTo>
                    <a:pt x="2" y="13"/>
                  </a:lnTo>
                  <a:lnTo>
                    <a:pt x="4" y="14"/>
                  </a:lnTo>
                  <a:lnTo>
                    <a:pt x="4" y="14"/>
                  </a:lnTo>
                  <a:lnTo>
                    <a:pt x="14" y="17"/>
                  </a:lnTo>
                  <a:lnTo>
                    <a:pt x="21" y="19"/>
                  </a:lnTo>
                  <a:lnTo>
                    <a:pt x="25" y="21"/>
                  </a:lnTo>
                  <a:lnTo>
                    <a:pt x="32" y="24"/>
                  </a:lnTo>
                  <a:lnTo>
                    <a:pt x="32" y="24"/>
                  </a:lnTo>
                  <a:lnTo>
                    <a:pt x="38" y="25"/>
                  </a:lnTo>
                  <a:lnTo>
                    <a:pt x="45" y="26"/>
                  </a:lnTo>
                  <a:lnTo>
                    <a:pt x="60" y="27"/>
                  </a:lnTo>
                  <a:lnTo>
                    <a:pt x="60" y="27"/>
                  </a:lnTo>
                  <a:lnTo>
                    <a:pt x="96" y="31"/>
                  </a:lnTo>
                  <a:lnTo>
                    <a:pt x="114" y="34"/>
                  </a:lnTo>
                  <a:lnTo>
                    <a:pt x="131" y="38"/>
                  </a:lnTo>
                  <a:lnTo>
                    <a:pt x="131" y="38"/>
                  </a:lnTo>
                  <a:lnTo>
                    <a:pt x="159" y="44"/>
                  </a:lnTo>
                  <a:lnTo>
                    <a:pt x="188" y="51"/>
                  </a:lnTo>
                  <a:lnTo>
                    <a:pt x="218" y="55"/>
                  </a:lnTo>
                  <a:lnTo>
                    <a:pt x="232" y="56"/>
                  </a:lnTo>
                  <a:lnTo>
                    <a:pt x="246" y="57"/>
                  </a:lnTo>
                  <a:lnTo>
                    <a:pt x="246" y="57"/>
                  </a:lnTo>
                  <a:lnTo>
                    <a:pt x="248" y="57"/>
                  </a:lnTo>
                  <a:lnTo>
                    <a:pt x="250" y="56"/>
                  </a:lnTo>
                  <a:lnTo>
                    <a:pt x="251" y="54"/>
                  </a:lnTo>
                  <a:lnTo>
                    <a:pt x="251" y="53"/>
                  </a:lnTo>
                  <a:lnTo>
                    <a:pt x="251" y="51"/>
                  </a:lnTo>
                  <a:lnTo>
                    <a:pt x="250" y="50"/>
                  </a:lnTo>
                  <a:lnTo>
                    <a:pt x="248" y="48"/>
                  </a:lnTo>
                  <a:lnTo>
                    <a:pt x="246" y="48"/>
                  </a:lnTo>
                  <a:lnTo>
                    <a:pt x="246" y="48"/>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49" name="Freeform 389"/>
            <p:cNvSpPr/>
            <p:nvPr/>
          </p:nvSpPr>
          <p:spPr bwMode="auto">
            <a:xfrm>
              <a:off x="4838700" y="3271838"/>
              <a:ext cx="112713" cy="6350"/>
            </a:xfrm>
            <a:custGeom>
              <a:avLst/>
              <a:gdLst/>
              <a:ahLst/>
              <a:cxnLst>
                <a:cxn ang="0">
                  <a:pos x="209" y="0"/>
                </a:cxn>
                <a:cxn ang="0">
                  <a:pos x="5" y="0"/>
                </a:cxn>
                <a:cxn ang="0">
                  <a:pos x="5" y="0"/>
                </a:cxn>
                <a:cxn ang="0">
                  <a:pos x="3" y="1"/>
                </a:cxn>
                <a:cxn ang="0">
                  <a:pos x="1" y="2"/>
                </a:cxn>
                <a:cxn ang="0">
                  <a:pos x="0" y="3"/>
                </a:cxn>
                <a:cxn ang="0">
                  <a:pos x="0" y="5"/>
                </a:cxn>
                <a:cxn ang="0">
                  <a:pos x="0" y="7"/>
                </a:cxn>
                <a:cxn ang="0">
                  <a:pos x="1" y="8"/>
                </a:cxn>
                <a:cxn ang="0">
                  <a:pos x="3" y="9"/>
                </a:cxn>
                <a:cxn ang="0">
                  <a:pos x="5" y="11"/>
                </a:cxn>
                <a:cxn ang="0">
                  <a:pos x="209" y="11"/>
                </a:cxn>
                <a:cxn ang="0">
                  <a:pos x="209" y="11"/>
                </a:cxn>
                <a:cxn ang="0">
                  <a:pos x="211" y="9"/>
                </a:cxn>
                <a:cxn ang="0">
                  <a:pos x="212" y="8"/>
                </a:cxn>
                <a:cxn ang="0">
                  <a:pos x="213" y="7"/>
                </a:cxn>
                <a:cxn ang="0">
                  <a:pos x="213" y="5"/>
                </a:cxn>
                <a:cxn ang="0">
                  <a:pos x="213" y="3"/>
                </a:cxn>
                <a:cxn ang="0">
                  <a:pos x="212" y="2"/>
                </a:cxn>
                <a:cxn ang="0">
                  <a:pos x="211" y="1"/>
                </a:cxn>
                <a:cxn ang="0">
                  <a:pos x="209" y="0"/>
                </a:cxn>
                <a:cxn ang="0">
                  <a:pos x="209" y="0"/>
                </a:cxn>
              </a:cxnLst>
              <a:rect l="0" t="0" r="r" b="b"/>
              <a:pathLst>
                <a:path w="213" h="11">
                  <a:moveTo>
                    <a:pt x="209" y="0"/>
                  </a:moveTo>
                  <a:lnTo>
                    <a:pt x="5" y="0"/>
                  </a:lnTo>
                  <a:lnTo>
                    <a:pt x="5" y="0"/>
                  </a:lnTo>
                  <a:lnTo>
                    <a:pt x="3" y="1"/>
                  </a:lnTo>
                  <a:lnTo>
                    <a:pt x="1" y="2"/>
                  </a:lnTo>
                  <a:lnTo>
                    <a:pt x="0" y="3"/>
                  </a:lnTo>
                  <a:lnTo>
                    <a:pt x="0" y="5"/>
                  </a:lnTo>
                  <a:lnTo>
                    <a:pt x="0" y="7"/>
                  </a:lnTo>
                  <a:lnTo>
                    <a:pt x="1" y="8"/>
                  </a:lnTo>
                  <a:lnTo>
                    <a:pt x="3" y="9"/>
                  </a:lnTo>
                  <a:lnTo>
                    <a:pt x="5" y="11"/>
                  </a:lnTo>
                  <a:lnTo>
                    <a:pt x="209" y="11"/>
                  </a:lnTo>
                  <a:lnTo>
                    <a:pt x="209" y="11"/>
                  </a:lnTo>
                  <a:lnTo>
                    <a:pt x="211" y="9"/>
                  </a:lnTo>
                  <a:lnTo>
                    <a:pt x="212" y="8"/>
                  </a:lnTo>
                  <a:lnTo>
                    <a:pt x="213" y="7"/>
                  </a:lnTo>
                  <a:lnTo>
                    <a:pt x="213" y="5"/>
                  </a:lnTo>
                  <a:lnTo>
                    <a:pt x="213" y="3"/>
                  </a:lnTo>
                  <a:lnTo>
                    <a:pt x="212" y="2"/>
                  </a:lnTo>
                  <a:lnTo>
                    <a:pt x="211" y="1"/>
                  </a:lnTo>
                  <a:lnTo>
                    <a:pt x="209" y="0"/>
                  </a:lnTo>
                  <a:lnTo>
                    <a:pt x="209" y="0"/>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0" name="Freeform 390"/>
            <p:cNvSpPr/>
            <p:nvPr/>
          </p:nvSpPr>
          <p:spPr bwMode="auto">
            <a:xfrm>
              <a:off x="4260850" y="3252788"/>
              <a:ext cx="73025" cy="128588"/>
            </a:xfrm>
            <a:custGeom>
              <a:avLst/>
              <a:gdLst/>
              <a:ahLst/>
              <a:cxnLst>
                <a:cxn ang="0">
                  <a:pos x="127" y="2"/>
                </a:cxn>
                <a:cxn ang="0">
                  <a:pos x="127" y="2"/>
                </a:cxn>
                <a:cxn ang="0">
                  <a:pos x="93" y="60"/>
                </a:cxn>
                <a:cxn ang="0">
                  <a:pos x="61" y="118"/>
                </a:cxn>
                <a:cxn ang="0">
                  <a:pos x="30" y="177"/>
                </a:cxn>
                <a:cxn ang="0">
                  <a:pos x="15" y="207"/>
                </a:cxn>
                <a:cxn ang="0">
                  <a:pos x="0" y="237"/>
                </a:cxn>
                <a:cxn ang="0">
                  <a:pos x="0" y="237"/>
                </a:cxn>
                <a:cxn ang="0">
                  <a:pos x="0" y="239"/>
                </a:cxn>
                <a:cxn ang="0">
                  <a:pos x="0" y="241"/>
                </a:cxn>
                <a:cxn ang="0">
                  <a:pos x="2" y="243"/>
                </a:cxn>
                <a:cxn ang="0">
                  <a:pos x="4" y="244"/>
                </a:cxn>
                <a:cxn ang="0">
                  <a:pos x="7" y="244"/>
                </a:cxn>
                <a:cxn ang="0">
                  <a:pos x="8" y="243"/>
                </a:cxn>
                <a:cxn ang="0">
                  <a:pos x="9" y="242"/>
                </a:cxn>
                <a:cxn ang="0">
                  <a:pos x="9" y="242"/>
                </a:cxn>
                <a:cxn ang="0">
                  <a:pos x="23" y="211"/>
                </a:cxn>
                <a:cxn ang="0">
                  <a:pos x="39" y="182"/>
                </a:cxn>
                <a:cxn ang="0">
                  <a:pos x="70" y="123"/>
                </a:cxn>
                <a:cxn ang="0">
                  <a:pos x="102" y="65"/>
                </a:cxn>
                <a:cxn ang="0">
                  <a:pos x="136" y="7"/>
                </a:cxn>
                <a:cxn ang="0">
                  <a:pos x="136" y="7"/>
                </a:cxn>
                <a:cxn ang="0">
                  <a:pos x="136" y="5"/>
                </a:cxn>
                <a:cxn ang="0">
                  <a:pos x="136" y="3"/>
                </a:cxn>
                <a:cxn ang="0">
                  <a:pos x="135" y="2"/>
                </a:cxn>
                <a:cxn ang="0">
                  <a:pos x="134" y="1"/>
                </a:cxn>
                <a:cxn ang="0">
                  <a:pos x="131" y="0"/>
                </a:cxn>
                <a:cxn ang="0">
                  <a:pos x="130" y="0"/>
                </a:cxn>
                <a:cxn ang="0">
                  <a:pos x="128" y="1"/>
                </a:cxn>
                <a:cxn ang="0">
                  <a:pos x="127" y="2"/>
                </a:cxn>
                <a:cxn ang="0">
                  <a:pos x="127" y="2"/>
                </a:cxn>
              </a:cxnLst>
              <a:rect l="0" t="0" r="r" b="b"/>
              <a:pathLst>
                <a:path w="136" h="244">
                  <a:moveTo>
                    <a:pt x="127" y="2"/>
                  </a:moveTo>
                  <a:lnTo>
                    <a:pt x="127" y="2"/>
                  </a:lnTo>
                  <a:lnTo>
                    <a:pt x="93" y="60"/>
                  </a:lnTo>
                  <a:lnTo>
                    <a:pt x="61" y="118"/>
                  </a:lnTo>
                  <a:lnTo>
                    <a:pt x="30" y="177"/>
                  </a:lnTo>
                  <a:lnTo>
                    <a:pt x="15" y="207"/>
                  </a:lnTo>
                  <a:lnTo>
                    <a:pt x="0" y="237"/>
                  </a:lnTo>
                  <a:lnTo>
                    <a:pt x="0" y="237"/>
                  </a:lnTo>
                  <a:lnTo>
                    <a:pt x="0" y="239"/>
                  </a:lnTo>
                  <a:lnTo>
                    <a:pt x="0" y="241"/>
                  </a:lnTo>
                  <a:lnTo>
                    <a:pt x="2" y="243"/>
                  </a:lnTo>
                  <a:lnTo>
                    <a:pt x="4" y="244"/>
                  </a:lnTo>
                  <a:lnTo>
                    <a:pt x="7" y="244"/>
                  </a:lnTo>
                  <a:lnTo>
                    <a:pt x="8" y="243"/>
                  </a:lnTo>
                  <a:lnTo>
                    <a:pt x="9" y="242"/>
                  </a:lnTo>
                  <a:lnTo>
                    <a:pt x="9" y="242"/>
                  </a:lnTo>
                  <a:lnTo>
                    <a:pt x="23" y="211"/>
                  </a:lnTo>
                  <a:lnTo>
                    <a:pt x="39" y="182"/>
                  </a:lnTo>
                  <a:lnTo>
                    <a:pt x="70" y="123"/>
                  </a:lnTo>
                  <a:lnTo>
                    <a:pt x="102" y="65"/>
                  </a:lnTo>
                  <a:lnTo>
                    <a:pt x="136" y="7"/>
                  </a:lnTo>
                  <a:lnTo>
                    <a:pt x="136" y="7"/>
                  </a:lnTo>
                  <a:lnTo>
                    <a:pt x="136" y="5"/>
                  </a:lnTo>
                  <a:lnTo>
                    <a:pt x="136" y="3"/>
                  </a:lnTo>
                  <a:lnTo>
                    <a:pt x="135" y="2"/>
                  </a:lnTo>
                  <a:lnTo>
                    <a:pt x="134" y="1"/>
                  </a:lnTo>
                  <a:lnTo>
                    <a:pt x="131" y="0"/>
                  </a:lnTo>
                  <a:lnTo>
                    <a:pt x="130" y="0"/>
                  </a:lnTo>
                  <a:lnTo>
                    <a:pt x="128" y="1"/>
                  </a:lnTo>
                  <a:lnTo>
                    <a:pt x="127" y="2"/>
                  </a:lnTo>
                  <a:lnTo>
                    <a:pt x="127" y="2"/>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1" name="Freeform 391"/>
            <p:cNvSpPr/>
            <p:nvPr/>
          </p:nvSpPr>
          <p:spPr bwMode="auto">
            <a:xfrm>
              <a:off x="4311650" y="3292475"/>
              <a:ext cx="50800" cy="82550"/>
            </a:xfrm>
            <a:custGeom>
              <a:avLst/>
              <a:gdLst/>
              <a:ahLst/>
              <a:cxnLst>
                <a:cxn ang="0">
                  <a:pos x="90" y="3"/>
                </a:cxn>
                <a:cxn ang="0">
                  <a:pos x="90" y="3"/>
                </a:cxn>
                <a:cxn ang="0">
                  <a:pos x="45" y="75"/>
                </a:cxn>
                <a:cxn ang="0">
                  <a:pos x="23" y="111"/>
                </a:cxn>
                <a:cxn ang="0">
                  <a:pos x="1" y="148"/>
                </a:cxn>
                <a:cxn ang="0">
                  <a:pos x="1" y="148"/>
                </a:cxn>
                <a:cxn ang="0">
                  <a:pos x="0" y="150"/>
                </a:cxn>
                <a:cxn ang="0">
                  <a:pos x="1" y="151"/>
                </a:cxn>
                <a:cxn ang="0">
                  <a:pos x="2" y="153"/>
                </a:cxn>
                <a:cxn ang="0">
                  <a:pos x="3" y="154"/>
                </a:cxn>
                <a:cxn ang="0">
                  <a:pos x="4" y="154"/>
                </a:cxn>
                <a:cxn ang="0">
                  <a:pos x="6" y="154"/>
                </a:cxn>
                <a:cxn ang="0">
                  <a:pos x="9" y="154"/>
                </a:cxn>
                <a:cxn ang="0">
                  <a:pos x="10" y="152"/>
                </a:cxn>
                <a:cxn ang="0">
                  <a:pos x="10" y="152"/>
                </a:cxn>
                <a:cxn ang="0">
                  <a:pos x="31" y="116"/>
                </a:cxn>
                <a:cxn ang="0">
                  <a:pos x="53" y="80"/>
                </a:cxn>
                <a:cxn ang="0">
                  <a:pos x="98" y="8"/>
                </a:cxn>
                <a:cxn ang="0">
                  <a:pos x="98" y="8"/>
                </a:cxn>
                <a:cxn ang="0">
                  <a:pos x="98" y="6"/>
                </a:cxn>
                <a:cxn ang="0">
                  <a:pos x="98" y="4"/>
                </a:cxn>
                <a:cxn ang="0">
                  <a:pos x="97" y="3"/>
                </a:cxn>
                <a:cxn ang="0">
                  <a:pos x="96" y="0"/>
                </a:cxn>
                <a:cxn ang="0">
                  <a:pos x="94" y="0"/>
                </a:cxn>
                <a:cxn ang="0">
                  <a:pos x="93" y="0"/>
                </a:cxn>
                <a:cxn ang="0">
                  <a:pos x="91" y="0"/>
                </a:cxn>
                <a:cxn ang="0">
                  <a:pos x="90" y="3"/>
                </a:cxn>
                <a:cxn ang="0">
                  <a:pos x="90" y="3"/>
                </a:cxn>
              </a:cxnLst>
              <a:rect l="0" t="0" r="r" b="b"/>
              <a:pathLst>
                <a:path w="98" h="154">
                  <a:moveTo>
                    <a:pt x="90" y="3"/>
                  </a:moveTo>
                  <a:lnTo>
                    <a:pt x="90" y="3"/>
                  </a:lnTo>
                  <a:lnTo>
                    <a:pt x="45" y="75"/>
                  </a:lnTo>
                  <a:lnTo>
                    <a:pt x="23" y="111"/>
                  </a:lnTo>
                  <a:lnTo>
                    <a:pt x="1" y="148"/>
                  </a:lnTo>
                  <a:lnTo>
                    <a:pt x="1" y="148"/>
                  </a:lnTo>
                  <a:lnTo>
                    <a:pt x="0" y="150"/>
                  </a:lnTo>
                  <a:lnTo>
                    <a:pt x="1" y="151"/>
                  </a:lnTo>
                  <a:lnTo>
                    <a:pt x="2" y="153"/>
                  </a:lnTo>
                  <a:lnTo>
                    <a:pt x="3" y="154"/>
                  </a:lnTo>
                  <a:lnTo>
                    <a:pt x="4" y="154"/>
                  </a:lnTo>
                  <a:lnTo>
                    <a:pt x="6" y="154"/>
                  </a:lnTo>
                  <a:lnTo>
                    <a:pt x="9" y="154"/>
                  </a:lnTo>
                  <a:lnTo>
                    <a:pt x="10" y="152"/>
                  </a:lnTo>
                  <a:lnTo>
                    <a:pt x="10" y="152"/>
                  </a:lnTo>
                  <a:lnTo>
                    <a:pt x="31" y="116"/>
                  </a:lnTo>
                  <a:lnTo>
                    <a:pt x="53" y="80"/>
                  </a:lnTo>
                  <a:lnTo>
                    <a:pt x="98" y="8"/>
                  </a:lnTo>
                  <a:lnTo>
                    <a:pt x="98" y="8"/>
                  </a:lnTo>
                  <a:lnTo>
                    <a:pt x="98" y="6"/>
                  </a:lnTo>
                  <a:lnTo>
                    <a:pt x="98" y="4"/>
                  </a:lnTo>
                  <a:lnTo>
                    <a:pt x="97" y="3"/>
                  </a:lnTo>
                  <a:lnTo>
                    <a:pt x="96" y="0"/>
                  </a:lnTo>
                  <a:lnTo>
                    <a:pt x="94" y="0"/>
                  </a:lnTo>
                  <a:lnTo>
                    <a:pt x="93" y="0"/>
                  </a:lnTo>
                  <a:lnTo>
                    <a:pt x="91" y="0"/>
                  </a:lnTo>
                  <a:lnTo>
                    <a:pt x="90" y="3"/>
                  </a:lnTo>
                  <a:lnTo>
                    <a:pt x="90" y="3"/>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2" name="Freeform 392"/>
            <p:cNvSpPr/>
            <p:nvPr/>
          </p:nvSpPr>
          <p:spPr bwMode="auto">
            <a:xfrm>
              <a:off x="4529138" y="3536950"/>
              <a:ext cx="41275" cy="85725"/>
            </a:xfrm>
            <a:custGeom>
              <a:avLst/>
              <a:gdLst/>
              <a:ahLst/>
              <a:cxnLst>
                <a:cxn ang="0">
                  <a:pos x="71" y="3"/>
                </a:cxn>
                <a:cxn ang="0">
                  <a:pos x="71" y="3"/>
                </a:cxn>
                <a:cxn ang="0">
                  <a:pos x="52" y="40"/>
                </a:cxn>
                <a:cxn ang="0">
                  <a:pos x="33" y="79"/>
                </a:cxn>
                <a:cxn ang="0">
                  <a:pos x="17" y="117"/>
                </a:cxn>
                <a:cxn ang="0">
                  <a:pos x="0" y="156"/>
                </a:cxn>
                <a:cxn ang="0">
                  <a:pos x="0" y="156"/>
                </a:cxn>
                <a:cxn ang="0">
                  <a:pos x="0" y="158"/>
                </a:cxn>
                <a:cxn ang="0">
                  <a:pos x="1" y="159"/>
                </a:cxn>
                <a:cxn ang="0">
                  <a:pos x="2" y="160"/>
                </a:cxn>
                <a:cxn ang="0">
                  <a:pos x="3" y="161"/>
                </a:cxn>
                <a:cxn ang="0">
                  <a:pos x="8" y="161"/>
                </a:cxn>
                <a:cxn ang="0">
                  <a:pos x="9" y="160"/>
                </a:cxn>
                <a:cxn ang="0">
                  <a:pos x="10" y="158"/>
                </a:cxn>
                <a:cxn ang="0">
                  <a:pos x="10" y="158"/>
                </a:cxn>
                <a:cxn ang="0">
                  <a:pos x="25" y="120"/>
                </a:cxn>
                <a:cxn ang="0">
                  <a:pos x="43" y="82"/>
                </a:cxn>
                <a:cxn ang="0">
                  <a:pos x="60" y="45"/>
                </a:cxn>
                <a:cxn ang="0">
                  <a:pos x="79" y="7"/>
                </a:cxn>
                <a:cxn ang="0">
                  <a:pos x="79" y="7"/>
                </a:cxn>
                <a:cxn ang="0">
                  <a:pos x="80" y="5"/>
                </a:cxn>
                <a:cxn ang="0">
                  <a:pos x="79" y="4"/>
                </a:cxn>
                <a:cxn ang="0">
                  <a:pos x="78" y="2"/>
                </a:cxn>
                <a:cxn ang="0">
                  <a:pos x="77" y="1"/>
                </a:cxn>
                <a:cxn ang="0">
                  <a:pos x="76" y="0"/>
                </a:cxn>
                <a:cxn ang="0">
                  <a:pos x="74" y="0"/>
                </a:cxn>
                <a:cxn ang="0">
                  <a:pos x="72" y="1"/>
                </a:cxn>
                <a:cxn ang="0">
                  <a:pos x="71" y="3"/>
                </a:cxn>
                <a:cxn ang="0">
                  <a:pos x="71" y="3"/>
                </a:cxn>
              </a:cxnLst>
              <a:rect l="0" t="0" r="r" b="b"/>
              <a:pathLst>
                <a:path w="80" h="161">
                  <a:moveTo>
                    <a:pt x="71" y="3"/>
                  </a:moveTo>
                  <a:lnTo>
                    <a:pt x="71" y="3"/>
                  </a:lnTo>
                  <a:lnTo>
                    <a:pt x="52" y="40"/>
                  </a:lnTo>
                  <a:lnTo>
                    <a:pt x="33" y="79"/>
                  </a:lnTo>
                  <a:lnTo>
                    <a:pt x="17" y="117"/>
                  </a:lnTo>
                  <a:lnTo>
                    <a:pt x="0" y="156"/>
                  </a:lnTo>
                  <a:lnTo>
                    <a:pt x="0" y="156"/>
                  </a:lnTo>
                  <a:lnTo>
                    <a:pt x="0" y="158"/>
                  </a:lnTo>
                  <a:lnTo>
                    <a:pt x="1" y="159"/>
                  </a:lnTo>
                  <a:lnTo>
                    <a:pt x="2" y="160"/>
                  </a:lnTo>
                  <a:lnTo>
                    <a:pt x="3" y="161"/>
                  </a:lnTo>
                  <a:lnTo>
                    <a:pt x="8" y="161"/>
                  </a:lnTo>
                  <a:lnTo>
                    <a:pt x="9" y="160"/>
                  </a:lnTo>
                  <a:lnTo>
                    <a:pt x="10" y="158"/>
                  </a:lnTo>
                  <a:lnTo>
                    <a:pt x="10" y="158"/>
                  </a:lnTo>
                  <a:lnTo>
                    <a:pt x="25" y="120"/>
                  </a:lnTo>
                  <a:lnTo>
                    <a:pt x="43" y="82"/>
                  </a:lnTo>
                  <a:lnTo>
                    <a:pt x="60" y="45"/>
                  </a:lnTo>
                  <a:lnTo>
                    <a:pt x="79" y="7"/>
                  </a:lnTo>
                  <a:lnTo>
                    <a:pt x="79" y="7"/>
                  </a:lnTo>
                  <a:lnTo>
                    <a:pt x="80" y="5"/>
                  </a:lnTo>
                  <a:lnTo>
                    <a:pt x="79" y="4"/>
                  </a:lnTo>
                  <a:lnTo>
                    <a:pt x="78" y="2"/>
                  </a:lnTo>
                  <a:lnTo>
                    <a:pt x="77" y="1"/>
                  </a:lnTo>
                  <a:lnTo>
                    <a:pt x="76" y="0"/>
                  </a:lnTo>
                  <a:lnTo>
                    <a:pt x="74" y="0"/>
                  </a:lnTo>
                  <a:lnTo>
                    <a:pt x="72" y="1"/>
                  </a:lnTo>
                  <a:lnTo>
                    <a:pt x="71" y="3"/>
                  </a:lnTo>
                  <a:lnTo>
                    <a:pt x="71" y="3"/>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3" name="Freeform 393"/>
            <p:cNvSpPr/>
            <p:nvPr/>
          </p:nvSpPr>
          <p:spPr bwMode="auto">
            <a:xfrm>
              <a:off x="4592638" y="3511550"/>
              <a:ext cx="31750" cy="57150"/>
            </a:xfrm>
            <a:custGeom>
              <a:avLst/>
              <a:gdLst/>
              <a:ahLst/>
              <a:cxnLst>
                <a:cxn ang="0">
                  <a:pos x="51" y="4"/>
                </a:cxn>
                <a:cxn ang="0">
                  <a:pos x="51" y="4"/>
                </a:cxn>
                <a:cxn ang="0">
                  <a:pos x="50" y="10"/>
                </a:cxn>
                <a:cxn ang="0">
                  <a:pos x="49" y="17"/>
                </a:cxn>
                <a:cxn ang="0">
                  <a:pos x="43" y="30"/>
                </a:cxn>
                <a:cxn ang="0">
                  <a:pos x="29" y="53"/>
                </a:cxn>
                <a:cxn ang="0">
                  <a:pos x="29" y="53"/>
                </a:cxn>
                <a:cxn ang="0">
                  <a:pos x="16" y="78"/>
                </a:cxn>
                <a:cxn ang="0">
                  <a:pos x="1" y="103"/>
                </a:cxn>
                <a:cxn ang="0">
                  <a:pos x="1" y="103"/>
                </a:cxn>
                <a:cxn ang="0">
                  <a:pos x="0" y="104"/>
                </a:cxn>
                <a:cxn ang="0">
                  <a:pos x="1" y="106"/>
                </a:cxn>
                <a:cxn ang="0">
                  <a:pos x="1" y="108"/>
                </a:cxn>
                <a:cxn ang="0">
                  <a:pos x="3" y="109"/>
                </a:cxn>
                <a:cxn ang="0">
                  <a:pos x="4" y="109"/>
                </a:cxn>
                <a:cxn ang="0">
                  <a:pos x="6" y="109"/>
                </a:cxn>
                <a:cxn ang="0">
                  <a:pos x="8" y="109"/>
                </a:cxn>
                <a:cxn ang="0">
                  <a:pos x="10" y="107"/>
                </a:cxn>
                <a:cxn ang="0">
                  <a:pos x="10" y="107"/>
                </a:cxn>
                <a:cxn ang="0">
                  <a:pos x="18" y="94"/>
                </a:cxn>
                <a:cxn ang="0">
                  <a:pos x="26" y="80"/>
                </a:cxn>
                <a:cxn ang="0">
                  <a:pos x="41" y="51"/>
                </a:cxn>
                <a:cxn ang="0">
                  <a:pos x="41" y="51"/>
                </a:cxn>
                <a:cxn ang="0">
                  <a:pos x="53" y="29"/>
                </a:cxn>
                <a:cxn ang="0">
                  <a:pos x="58" y="17"/>
                </a:cxn>
                <a:cxn ang="0">
                  <a:pos x="60" y="11"/>
                </a:cxn>
                <a:cxn ang="0">
                  <a:pos x="61" y="4"/>
                </a:cxn>
                <a:cxn ang="0">
                  <a:pos x="61" y="4"/>
                </a:cxn>
                <a:cxn ang="0">
                  <a:pos x="60" y="2"/>
                </a:cxn>
                <a:cxn ang="0">
                  <a:pos x="60" y="1"/>
                </a:cxn>
                <a:cxn ang="0">
                  <a:pos x="58" y="0"/>
                </a:cxn>
                <a:cxn ang="0">
                  <a:pos x="56" y="0"/>
                </a:cxn>
                <a:cxn ang="0">
                  <a:pos x="53" y="1"/>
                </a:cxn>
                <a:cxn ang="0">
                  <a:pos x="52" y="2"/>
                </a:cxn>
                <a:cxn ang="0">
                  <a:pos x="51" y="4"/>
                </a:cxn>
                <a:cxn ang="0">
                  <a:pos x="51" y="4"/>
                </a:cxn>
              </a:cxnLst>
              <a:rect l="0" t="0" r="r" b="b"/>
              <a:pathLst>
                <a:path w="61" h="109">
                  <a:moveTo>
                    <a:pt x="51" y="4"/>
                  </a:moveTo>
                  <a:lnTo>
                    <a:pt x="51" y="4"/>
                  </a:lnTo>
                  <a:lnTo>
                    <a:pt x="50" y="10"/>
                  </a:lnTo>
                  <a:lnTo>
                    <a:pt x="49" y="17"/>
                  </a:lnTo>
                  <a:lnTo>
                    <a:pt x="43" y="30"/>
                  </a:lnTo>
                  <a:lnTo>
                    <a:pt x="29" y="53"/>
                  </a:lnTo>
                  <a:lnTo>
                    <a:pt x="29" y="53"/>
                  </a:lnTo>
                  <a:lnTo>
                    <a:pt x="16" y="78"/>
                  </a:lnTo>
                  <a:lnTo>
                    <a:pt x="1" y="103"/>
                  </a:lnTo>
                  <a:lnTo>
                    <a:pt x="1" y="103"/>
                  </a:lnTo>
                  <a:lnTo>
                    <a:pt x="0" y="104"/>
                  </a:lnTo>
                  <a:lnTo>
                    <a:pt x="1" y="106"/>
                  </a:lnTo>
                  <a:lnTo>
                    <a:pt x="1" y="108"/>
                  </a:lnTo>
                  <a:lnTo>
                    <a:pt x="3" y="109"/>
                  </a:lnTo>
                  <a:lnTo>
                    <a:pt x="4" y="109"/>
                  </a:lnTo>
                  <a:lnTo>
                    <a:pt x="6" y="109"/>
                  </a:lnTo>
                  <a:lnTo>
                    <a:pt x="8" y="109"/>
                  </a:lnTo>
                  <a:lnTo>
                    <a:pt x="10" y="107"/>
                  </a:lnTo>
                  <a:lnTo>
                    <a:pt x="10" y="107"/>
                  </a:lnTo>
                  <a:lnTo>
                    <a:pt x="18" y="94"/>
                  </a:lnTo>
                  <a:lnTo>
                    <a:pt x="26" y="80"/>
                  </a:lnTo>
                  <a:lnTo>
                    <a:pt x="41" y="51"/>
                  </a:lnTo>
                  <a:lnTo>
                    <a:pt x="41" y="51"/>
                  </a:lnTo>
                  <a:lnTo>
                    <a:pt x="53" y="29"/>
                  </a:lnTo>
                  <a:lnTo>
                    <a:pt x="58" y="17"/>
                  </a:lnTo>
                  <a:lnTo>
                    <a:pt x="60" y="11"/>
                  </a:lnTo>
                  <a:lnTo>
                    <a:pt x="61" y="4"/>
                  </a:lnTo>
                  <a:lnTo>
                    <a:pt x="61" y="4"/>
                  </a:lnTo>
                  <a:lnTo>
                    <a:pt x="60" y="2"/>
                  </a:lnTo>
                  <a:lnTo>
                    <a:pt x="60" y="1"/>
                  </a:lnTo>
                  <a:lnTo>
                    <a:pt x="58" y="0"/>
                  </a:lnTo>
                  <a:lnTo>
                    <a:pt x="56" y="0"/>
                  </a:lnTo>
                  <a:lnTo>
                    <a:pt x="53" y="1"/>
                  </a:lnTo>
                  <a:lnTo>
                    <a:pt x="52" y="2"/>
                  </a:lnTo>
                  <a:lnTo>
                    <a:pt x="51" y="4"/>
                  </a:lnTo>
                  <a:lnTo>
                    <a:pt x="51"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4" name="Freeform 394"/>
            <p:cNvSpPr/>
            <p:nvPr/>
          </p:nvSpPr>
          <p:spPr bwMode="auto">
            <a:xfrm>
              <a:off x="4638675" y="3521075"/>
              <a:ext cx="22225" cy="50800"/>
            </a:xfrm>
            <a:custGeom>
              <a:avLst/>
              <a:gdLst/>
              <a:ahLst/>
              <a:cxnLst>
                <a:cxn ang="0">
                  <a:pos x="32" y="4"/>
                </a:cxn>
                <a:cxn ang="0">
                  <a:pos x="32" y="4"/>
                </a:cxn>
                <a:cxn ang="0">
                  <a:pos x="31" y="17"/>
                </a:cxn>
                <a:cxn ang="0">
                  <a:pos x="28" y="28"/>
                </a:cxn>
                <a:cxn ang="0">
                  <a:pos x="25" y="38"/>
                </a:cxn>
                <a:cxn ang="0">
                  <a:pos x="20" y="50"/>
                </a:cxn>
                <a:cxn ang="0">
                  <a:pos x="10" y="70"/>
                </a:cxn>
                <a:cxn ang="0">
                  <a:pos x="0" y="92"/>
                </a:cxn>
                <a:cxn ang="0">
                  <a:pos x="0" y="92"/>
                </a:cxn>
                <a:cxn ang="0">
                  <a:pos x="0" y="94"/>
                </a:cxn>
                <a:cxn ang="0">
                  <a:pos x="0" y="95"/>
                </a:cxn>
                <a:cxn ang="0">
                  <a:pos x="2" y="96"/>
                </a:cxn>
                <a:cxn ang="0">
                  <a:pos x="3" y="97"/>
                </a:cxn>
                <a:cxn ang="0">
                  <a:pos x="7" y="97"/>
                </a:cxn>
                <a:cxn ang="0">
                  <a:pos x="8" y="96"/>
                </a:cxn>
                <a:cxn ang="0">
                  <a:pos x="9" y="94"/>
                </a:cxn>
                <a:cxn ang="0">
                  <a:pos x="9" y="94"/>
                </a:cxn>
                <a:cxn ang="0">
                  <a:pos x="20" y="72"/>
                </a:cxn>
                <a:cxn ang="0">
                  <a:pos x="30" y="51"/>
                </a:cxn>
                <a:cxn ang="0">
                  <a:pos x="34" y="39"/>
                </a:cxn>
                <a:cxn ang="0">
                  <a:pos x="37" y="28"/>
                </a:cxn>
                <a:cxn ang="0">
                  <a:pos x="40" y="17"/>
                </a:cxn>
                <a:cxn ang="0">
                  <a:pos x="41" y="4"/>
                </a:cxn>
                <a:cxn ang="0">
                  <a:pos x="41" y="4"/>
                </a:cxn>
                <a:cxn ang="0">
                  <a:pos x="41" y="2"/>
                </a:cxn>
                <a:cxn ang="0">
                  <a:pos x="40" y="1"/>
                </a:cxn>
                <a:cxn ang="0">
                  <a:pos x="38" y="0"/>
                </a:cxn>
                <a:cxn ang="0">
                  <a:pos x="37" y="0"/>
                </a:cxn>
                <a:cxn ang="0">
                  <a:pos x="35" y="0"/>
                </a:cxn>
                <a:cxn ang="0">
                  <a:pos x="33" y="1"/>
                </a:cxn>
                <a:cxn ang="0">
                  <a:pos x="32" y="2"/>
                </a:cxn>
                <a:cxn ang="0">
                  <a:pos x="32" y="4"/>
                </a:cxn>
                <a:cxn ang="0">
                  <a:pos x="32" y="4"/>
                </a:cxn>
              </a:cxnLst>
              <a:rect l="0" t="0" r="r" b="b"/>
              <a:pathLst>
                <a:path w="41" h="97">
                  <a:moveTo>
                    <a:pt x="32" y="4"/>
                  </a:moveTo>
                  <a:lnTo>
                    <a:pt x="32" y="4"/>
                  </a:lnTo>
                  <a:lnTo>
                    <a:pt x="31" y="17"/>
                  </a:lnTo>
                  <a:lnTo>
                    <a:pt x="28" y="28"/>
                  </a:lnTo>
                  <a:lnTo>
                    <a:pt x="25" y="38"/>
                  </a:lnTo>
                  <a:lnTo>
                    <a:pt x="20" y="50"/>
                  </a:lnTo>
                  <a:lnTo>
                    <a:pt x="10" y="70"/>
                  </a:lnTo>
                  <a:lnTo>
                    <a:pt x="0" y="92"/>
                  </a:lnTo>
                  <a:lnTo>
                    <a:pt x="0" y="92"/>
                  </a:lnTo>
                  <a:lnTo>
                    <a:pt x="0" y="94"/>
                  </a:lnTo>
                  <a:lnTo>
                    <a:pt x="0" y="95"/>
                  </a:lnTo>
                  <a:lnTo>
                    <a:pt x="2" y="96"/>
                  </a:lnTo>
                  <a:lnTo>
                    <a:pt x="3" y="97"/>
                  </a:lnTo>
                  <a:lnTo>
                    <a:pt x="7" y="97"/>
                  </a:lnTo>
                  <a:lnTo>
                    <a:pt x="8" y="96"/>
                  </a:lnTo>
                  <a:lnTo>
                    <a:pt x="9" y="94"/>
                  </a:lnTo>
                  <a:lnTo>
                    <a:pt x="9" y="94"/>
                  </a:lnTo>
                  <a:lnTo>
                    <a:pt x="20" y="72"/>
                  </a:lnTo>
                  <a:lnTo>
                    <a:pt x="30" y="51"/>
                  </a:lnTo>
                  <a:lnTo>
                    <a:pt x="34" y="39"/>
                  </a:lnTo>
                  <a:lnTo>
                    <a:pt x="37" y="28"/>
                  </a:lnTo>
                  <a:lnTo>
                    <a:pt x="40" y="17"/>
                  </a:lnTo>
                  <a:lnTo>
                    <a:pt x="41" y="4"/>
                  </a:lnTo>
                  <a:lnTo>
                    <a:pt x="41" y="4"/>
                  </a:lnTo>
                  <a:lnTo>
                    <a:pt x="41" y="2"/>
                  </a:lnTo>
                  <a:lnTo>
                    <a:pt x="40" y="1"/>
                  </a:lnTo>
                  <a:lnTo>
                    <a:pt x="38" y="0"/>
                  </a:lnTo>
                  <a:lnTo>
                    <a:pt x="37"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5" name="Freeform 395"/>
            <p:cNvSpPr/>
            <p:nvPr/>
          </p:nvSpPr>
          <p:spPr bwMode="auto">
            <a:xfrm>
              <a:off x="4719638" y="3544888"/>
              <a:ext cx="55563" cy="80963"/>
            </a:xfrm>
            <a:custGeom>
              <a:avLst/>
              <a:gdLst/>
              <a:ahLst/>
              <a:cxnLst>
                <a:cxn ang="0">
                  <a:pos x="96" y="1"/>
                </a:cxn>
                <a:cxn ang="0">
                  <a:pos x="96" y="1"/>
                </a:cxn>
                <a:cxn ang="0">
                  <a:pos x="81" y="16"/>
                </a:cxn>
                <a:cxn ang="0">
                  <a:pos x="68" y="32"/>
                </a:cxn>
                <a:cxn ang="0">
                  <a:pos x="42" y="65"/>
                </a:cxn>
                <a:cxn ang="0">
                  <a:pos x="42" y="65"/>
                </a:cxn>
                <a:cxn ang="0">
                  <a:pos x="35" y="74"/>
                </a:cxn>
                <a:cxn ang="0">
                  <a:pos x="30" y="84"/>
                </a:cxn>
                <a:cxn ang="0">
                  <a:pos x="20" y="105"/>
                </a:cxn>
                <a:cxn ang="0">
                  <a:pos x="10" y="126"/>
                </a:cxn>
                <a:cxn ang="0">
                  <a:pos x="1" y="147"/>
                </a:cxn>
                <a:cxn ang="0">
                  <a:pos x="1" y="147"/>
                </a:cxn>
                <a:cxn ang="0">
                  <a:pos x="0" y="149"/>
                </a:cxn>
                <a:cxn ang="0">
                  <a:pos x="1" y="150"/>
                </a:cxn>
                <a:cxn ang="0">
                  <a:pos x="1" y="152"/>
                </a:cxn>
                <a:cxn ang="0">
                  <a:pos x="3" y="154"/>
                </a:cxn>
                <a:cxn ang="0">
                  <a:pos x="4" y="155"/>
                </a:cxn>
                <a:cxn ang="0">
                  <a:pos x="6" y="155"/>
                </a:cxn>
                <a:cxn ang="0">
                  <a:pos x="7" y="154"/>
                </a:cxn>
                <a:cxn ang="0">
                  <a:pos x="9" y="151"/>
                </a:cxn>
                <a:cxn ang="0">
                  <a:pos x="9" y="151"/>
                </a:cxn>
                <a:cxn ang="0">
                  <a:pos x="17" y="133"/>
                </a:cxn>
                <a:cxn ang="0">
                  <a:pos x="26" y="113"/>
                </a:cxn>
                <a:cxn ang="0">
                  <a:pos x="34" y="94"/>
                </a:cxn>
                <a:cxn ang="0">
                  <a:pos x="39" y="84"/>
                </a:cxn>
                <a:cxn ang="0">
                  <a:pos x="45" y="76"/>
                </a:cxn>
                <a:cxn ang="0">
                  <a:pos x="45" y="76"/>
                </a:cxn>
                <a:cxn ang="0">
                  <a:pos x="59" y="58"/>
                </a:cxn>
                <a:cxn ang="0">
                  <a:pos x="73" y="41"/>
                </a:cxn>
                <a:cxn ang="0">
                  <a:pos x="88" y="23"/>
                </a:cxn>
                <a:cxn ang="0">
                  <a:pos x="103" y="7"/>
                </a:cxn>
                <a:cxn ang="0">
                  <a:pos x="103" y="7"/>
                </a:cxn>
                <a:cxn ang="0">
                  <a:pos x="104" y="6"/>
                </a:cxn>
                <a:cxn ang="0">
                  <a:pos x="104" y="4"/>
                </a:cxn>
                <a:cxn ang="0">
                  <a:pos x="104" y="2"/>
                </a:cxn>
                <a:cxn ang="0">
                  <a:pos x="103" y="1"/>
                </a:cxn>
                <a:cxn ang="0">
                  <a:pos x="101" y="0"/>
                </a:cxn>
                <a:cxn ang="0">
                  <a:pos x="100" y="0"/>
                </a:cxn>
                <a:cxn ang="0">
                  <a:pos x="98" y="0"/>
                </a:cxn>
                <a:cxn ang="0">
                  <a:pos x="96" y="1"/>
                </a:cxn>
                <a:cxn ang="0">
                  <a:pos x="96" y="1"/>
                </a:cxn>
              </a:cxnLst>
              <a:rect l="0" t="0" r="r" b="b"/>
              <a:pathLst>
                <a:path w="104" h="155">
                  <a:moveTo>
                    <a:pt x="96" y="1"/>
                  </a:moveTo>
                  <a:lnTo>
                    <a:pt x="96" y="1"/>
                  </a:lnTo>
                  <a:lnTo>
                    <a:pt x="81" y="16"/>
                  </a:lnTo>
                  <a:lnTo>
                    <a:pt x="68" y="32"/>
                  </a:lnTo>
                  <a:lnTo>
                    <a:pt x="42" y="65"/>
                  </a:lnTo>
                  <a:lnTo>
                    <a:pt x="42" y="65"/>
                  </a:lnTo>
                  <a:lnTo>
                    <a:pt x="35" y="74"/>
                  </a:lnTo>
                  <a:lnTo>
                    <a:pt x="30" y="84"/>
                  </a:lnTo>
                  <a:lnTo>
                    <a:pt x="20" y="105"/>
                  </a:lnTo>
                  <a:lnTo>
                    <a:pt x="10" y="126"/>
                  </a:lnTo>
                  <a:lnTo>
                    <a:pt x="1" y="147"/>
                  </a:lnTo>
                  <a:lnTo>
                    <a:pt x="1" y="147"/>
                  </a:lnTo>
                  <a:lnTo>
                    <a:pt x="0" y="149"/>
                  </a:lnTo>
                  <a:lnTo>
                    <a:pt x="1" y="150"/>
                  </a:lnTo>
                  <a:lnTo>
                    <a:pt x="1" y="152"/>
                  </a:lnTo>
                  <a:lnTo>
                    <a:pt x="3" y="154"/>
                  </a:lnTo>
                  <a:lnTo>
                    <a:pt x="4" y="155"/>
                  </a:lnTo>
                  <a:lnTo>
                    <a:pt x="6" y="155"/>
                  </a:lnTo>
                  <a:lnTo>
                    <a:pt x="7" y="154"/>
                  </a:lnTo>
                  <a:lnTo>
                    <a:pt x="9" y="151"/>
                  </a:lnTo>
                  <a:lnTo>
                    <a:pt x="9" y="151"/>
                  </a:lnTo>
                  <a:lnTo>
                    <a:pt x="17" y="133"/>
                  </a:lnTo>
                  <a:lnTo>
                    <a:pt x="26" y="113"/>
                  </a:lnTo>
                  <a:lnTo>
                    <a:pt x="34" y="94"/>
                  </a:lnTo>
                  <a:lnTo>
                    <a:pt x="39" y="84"/>
                  </a:lnTo>
                  <a:lnTo>
                    <a:pt x="45" y="76"/>
                  </a:lnTo>
                  <a:lnTo>
                    <a:pt x="45" y="76"/>
                  </a:lnTo>
                  <a:lnTo>
                    <a:pt x="59" y="58"/>
                  </a:lnTo>
                  <a:lnTo>
                    <a:pt x="73" y="41"/>
                  </a:lnTo>
                  <a:lnTo>
                    <a:pt x="88" y="23"/>
                  </a:lnTo>
                  <a:lnTo>
                    <a:pt x="103" y="7"/>
                  </a:lnTo>
                  <a:lnTo>
                    <a:pt x="103" y="7"/>
                  </a:lnTo>
                  <a:lnTo>
                    <a:pt x="104" y="6"/>
                  </a:lnTo>
                  <a:lnTo>
                    <a:pt x="104" y="4"/>
                  </a:lnTo>
                  <a:lnTo>
                    <a:pt x="104" y="2"/>
                  </a:lnTo>
                  <a:lnTo>
                    <a:pt x="103" y="1"/>
                  </a:lnTo>
                  <a:lnTo>
                    <a:pt x="101" y="0"/>
                  </a:lnTo>
                  <a:lnTo>
                    <a:pt x="100" y="0"/>
                  </a:lnTo>
                  <a:lnTo>
                    <a:pt x="98" y="0"/>
                  </a:lnTo>
                  <a:lnTo>
                    <a:pt x="96" y="1"/>
                  </a:lnTo>
                  <a:lnTo>
                    <a:pt x="96" y="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6" name="Freeform 396"/>
            <p:cNvSpPr/>
            <p:nvPr/>
          </p:nvSpPr>
          <p:spPr bwMode="auto">
            <a:xfrm>
              <a:off x="4219575" y="3103563"/>
              <a:ext cx="604838" cy="708025"/>
            </a:xfrm>
            <a:custGeom>
              <a:avLst/>
              <a:gdLst/>
              <a:ahLst/>
              <a:cxnLst>
                <a:cxn ang="0">
                  <a:pos x="691" y="1338"/>
                </a:cxn>
                <a:cxn ang="0">
                  <a:pos x="661" y="1332"/>
                </a:cxn>
                <a:cxn ang="0">
                  <a:pos x="581" y="1332"/>
                </a:cxn>
                <a:cxn ang="0">
                  <a:pos x="509" y="1331"/>
                </a:cxn>
                <a:cxn ang="0">
                  <a:pos x="487" y="1329"/>
                </a:cxn>
                <a:cxn ang="0">
                  <a:pos x="346" y="1332"/>
                </a:cxn>
                <a:cxn ang="0">
                  <a:pos x="227" y="1324"/>
                </a:cxn>
                <a:cxn ang="0">
                  <a:pos x="107" y="1276"/>
                </a:cxn>
                <a:cxn ang="0">
                  <a:pos x="26" y="1174"/>
                </a:cxn>
                <a:cxn ang="0">
                  <a:pos x="14" y="1125"/>
                </a:cxn>
                <a:cxn ang="0">
                  <a:pos x="14" y="1040"/>
                </a:cxn>
                <a:cxn ang="0">
                  <a:pos x="11" y="848"/>
                </a:cxn>
                <a:cxn ang="0">
                  <a:pos x="5" y="639"/>
                </a:cxn>
                <a:cxn ang="0">
                  <a:pos x="0" y="262"/>
                </a:cxn>
                <a:cxn ang="0">
                  <a:pos x="4" y="169"/>
                </a:cxn>
                <a:cxn ang="0">
                  <a:pos x="43" y="68"/>
                </a:cxn>
                <a:cxn ang="0">
                  <a:pos x="174" y="11"/>
                </a:cxn>
                <a:cxn ang="0">
                  <a:pos x="398" y="2"/>
                </a:cxn>
                <a:cxn ang="0">
                  <a:pos x="580" y="8"/>
                </a:cxn>
                <a:cxn ang="0">
                  <a:pos x="893" y="18"/>
                </a:cxn>
                <a:cxn ang="0">
                  <a:pos x="1050" y="43"/>
                </a:cxn>
                <a:cxn ang="0">
                  <a:pos x="1101" y="104"/>
                </a:cxn>
                <a:cxn ang="0">
                  <a:pos x="1104" y="157"/>
                </a:cxn>
                <a:cxn ang="0">
                  <a:pos x="1081" y="159"/>
                </a:cxn>
                <a:cxn ang="0">
                  <a:pos x="1069" y="123"/>
                </a:cxn>
                <a:cxn ang="0">
                  <a:pos x="1017" y="66"/>
                </a:cxn>
                <a:cxn ang="0">
                  <a:pos x="935" y="54"/>
                </a:cxn>
                <a:cxn ang="0">
                  <a:pos x="613" y="49"/>
                </a:cxn>
                <a:cxn ang="0">
                  <a:pos x="445" y="38"/>
                </a:cxn>
                <a:cxn ang="0">
                  <a:pos x="247" y="35"/>
                </a:cxn>
                <a:cxn ang="0">
                  <a:pos x="128" y="61"/>
                </a:cxn>
                <a:cxn ang="0">
                  <a:pos x="59" y="111"/>
                </a:cxn>
                <a:cxn ang="0">
                  <a:pos x="41" y="193"/>
                </a:cxn>
                <a:cxn ang="0">
                  <a:pos x="35" y="262"/>
                </a:cxn>
                <a:cxn ang="0">
                  <a:pos x="39" y="299"/>
                </a:cxn>
                <a:cxn ang="0">
                  <a:pos x="45" y="732"/>
                </a:cxn>
                <a:cxn ang="0">
                  <a:pos x="50" y="996"/>
                </a:cxn>
                <a:cxn ang="0">
                  <a:pos x="49" y="1106"/>
                </a:cxn>
                <a:cxn ang="0">
                  <a:pos x="52" y="1136"/>
                </a:cxn>
                <a:cxn ang="0">
                  <a:pos x="85" y="1207"/>
                </a:cxn>
                <a:cxn ang="0">
                  <a:pos x="189" y="1281"/>
                </a:cxn>
                <a:cxn ang="0">
                  <a:pos x="259" y="1287"/>
                </a:cxn>
                <a:cxn ang="0">
                  <a:pos x="384" y="1298"/>
                </a:cxn>
                <a:cxn ang="0">
                  <a:pos x="466" y="1292"/>
                </a:cxn>
                <a:cxn ang="0">
                  <a:pos x="602" y="1297"/>
                </a:cxn>
                <a:cxn ang="0">
                  <a:pos x="682" y="1297"/>
                </a:cxn>
                <a:cxn ang="0">
                  <a:pos x="713" y="1294"/>
                </a:cxn>
                <a:cxn ang="0">
                  <a:pos x="781" y="1271"/>
                </a:cxn>
                <a:cxn ang="0">
                  <a:pos x="969" y="1143"/>
                </a:cxn>
                <a:cxn ang="0">
                  <a:pos x="1093" y="1056"/>
                </a:cxn>
                <a:cxn ang="0">
                  <a:pos x="1108" y="1031"/>
                </a:cxn>
                <a:cxn ang="0">
                  <a:pos x="1096" y="668"/>
                </a:cxn>
                <a:cxn ang="0">
                  <a:pos x="1112" y="658"/>
                </a:cxn>
                <a:cxn ang="0">
                  <a:pos x="1132" y="676"/>
                </a:cxn>
                <a:cxn ang="0">
                  <a:pos x="1135" y="1062"/>
                </a:cxn>
                <a:cxn ang="0">
                  <a:pos x="1074" y="1111"/>
                </a:cxn>
                <a:cxn ang="0">
                  <a:pos x="931" y="1212"/>
                </a:cxn>
                <a:cxn ang="0">
                  <a:pos x="765" y="1319"/>
                </a:cxn>
                <a:cxn ang="0">
                  <a:pos x="719" y="1332"/>
                </a:cxn>
              </a:cxnLst>
              <a:rect l="0" t="0" r="r" b="b"/>
              <a:pathLst>
                <a:path w="1145" h="1338">
                  <a:moveTo>
                    <a:pt x="707" y="1338"/>
                  </a:moveTo>
                  <a:lnTo>
                    <a:pt x="707" y="1338"/>
                  </a:lnTo>
                  <a:lnTo>
                    <a:pt x="703" y="1338"/>
                  </a:lnTo>
                  <a:lnTo>
                    <a:pt x="700" y="1337"/>
                  </a:lnTo>
                  <a:lnTo>
                    <a:pt x="698" y="1336"/>
                  </a:lnTo>
                  <a:lnTo>
                    <a:pt x="696" y="1337"/>
                  </a:lnTo>
                  <a:lnTo>
                    <a:pt x="696" y="1337"/>
                  </a:lnTo>
                  <a:lnTo>
                    <a:pt x="691" y="1338"/>
                  </a:lnTo>
                  <a:lnTo>
                    <a:pt x="691" y="1338"/>
                  </a:lnTo>
                  <a:lnTo>
                    <a:pt x="685" y="1337"/>
                  </a:lnTo>
                  <a:lnTo>
                    <a:pt x="678" y="1333"/>
                  </a:lnTo>
                  <a:lnTo>
                    <a:pt x="678" y="1333"/>
                  </a:lnTo>
                  <a:lnTo>
                    <a:pt x="675" y="1332"/>
                  </a:lnTo>
                  <a:lnTo>
                    <a:pt x="671" y="1332"/>
                  </a:lnTo>
                  <a:lnTo>
                    <a:pt x="671" y="1332"/>
                  </a:lnTo>
                  <a:lnTo>
                    <a:pt x="661" y="1332"/>
                  </a:lnTo>
                  <a:lnTo>
                    <a:pt x="648" y="1333"/>
                  </a:lnTo>
                  <a:lnTo>
                    <a:pt x="648" y="1333"/>
                  </a:lnTo>
                  <a:lnTo>
                    <a:pt x="638" y="1334"/>
                  </a:lnTo>
                  <a:lnTo>
                    <a:pt x="638" y="1334"/>
                  </a:lnTo>
                  <a:lnTo>
                    <a:pt x="615" y="1334"/>
                  </a:lnTo>
                  <a:lnTo>
                    <a:pt x="615" y="1334"/>
                  </a:lnTo>
                  <a:lnTo>
                    <a:pt x="600" y="1334"/>
                  </a:lnTo>
                  <a:lnTo>
                    <a:pt x="581" y="1332"/>
                  </a:lnTo>
                  <a:lnTo>
                    <a:pt x="581" y="1332"/>
                  </a:lnTo>
                  <a:lnTo>
                    <a:pt x="569" y="1331"/>
                  </a:lnTo>
                  <a:lnTo>
                    <a:pt x="554" y="1329"/>
                  </a:lnTo>
                  <a:lnTo>
                    <a:pt x="554" y="1329"/>
                  </a:lnTo>
                  <a:lnTo>
                    <a:pt x="534" y="1331"/>
                  </a:lnTo>
                  <a:lnTo>
                    <a:pt x="534" y="1331"/>
                  </a:lnTo>
                  <a:lnTo>
                    <a:pt x="513" y="1331"/>
                  </a:lnTo>
                  <a:lnTo>
                    <a:pt x="509" y="1331"/>
                  </a:lnTo>
                  <a:lnTo>
                    <a:pt x="509" y="1331"/>
                  </a:lnTo>
                  <a:lnTo>
                    <a:pt x="503" y="1329"/>
                  </a:lnTo>
                  <a:lnTo>
                    <a:pt x="496" y="1328"/>
                  </a:lnTo>
                  <a:lnTo>
                    <a:pt x="495" y="1327"/>
                  </a:lnTo>
                  <a:lnTo>
                    <a:pt x="492" y="1328"/>
                  </a:lnTo>
                  <a:lnTo>
                    <a:pt x="492" y="1328"/>
                  </a:lnTo>
                  <a:lnTo>
                    <a:pt x="487" y="1329"/>
                  </a:lnTo>
                  <a:lnTo>
                    <a:pt x="487" y="1329"/>
                  </a:lnTo>
                  <a:lnTo>
                    <a:pt x="461" y="1329"/>
                  </a:lnTo>
                  <a:lnTo>
                    <a:pt x="436" y="1332"/>
                  </a:lnTo>
                  <a:lnTo>
                    <a:pt x="436" y="1332"/>
                  </a:lnTo>
                  <a:lnTo>
                    <a:pt x="410" y="1333"/>
                  </a:lnTo>
                  <a:lnTo>
                    <a:pt x="384" y="1334"/>
                  </a:lnTo>
                  <a:lnTo>
                    <a:pt x="384" y="1334"/>
                  </a:lnTo>
                  <a:lnTo>
                    <a:pt x="364" y="1333"/>
                  </a:lnTo>
                  <a:lnTo>
                    <a:pt x="346" y="1332"/>
                  </a:lnTo>
                  <a:lnTo>
                    <a:pt x="346" y="1332"/>
                  </a:lnTo>
                  <a:lnTo>
                    <a:pt x="327" y="1329"/>
                  </a:lnTo>
                  <a:lnTo>
                    <a:pt x="308" y="1329"/>
                  </a:lnTo>
                  <a:lnTo>
                    <a:pt x="308" y="1329"/>
                  </a:lnTo>
                  <a:lnTo>
                    <a:pt x="274" y="1327"/>
                  </a:lnTo>
                  <a:lnTo>
                    <a:pt x="240" y="1325"/>
                  </a:lnTo>
                  <a:lnTo>
                    <a:pt x="227" y="1324"/>
                  </a:lnTo>
                  <a:lnTo>
                    <a:pt x="227" y="1324"/>
                  </a:lnTo>
                  <a:lnTo>
                    <a:pt x="208" y="1322"/>
                  </a:lnTo>
                  <a:lnTo>
                    <a:pt x="191" y="1318"/>
                  </a:lnTo>
                  <a:lnTo>
                    <a:pt x="174" y="1313"/>
                  </a:lnTo>
                  <a:lnTo>
                    <a:pt x="159" y="1307"/>
                  </a:lnTo>
                  <a:lnTo>
                    <a:pt x="159" y="1307"/>
                  </a:lnTo>
                  <a:lnTo>
                    <a:pt x="140" y="1297"/>
                  </a:lnTo>
                  <a:lnTo>
                    <a:pt x="124" y="1287"/>
                  </a:lnTo>
                  <a:lnTo>
                    <a:pt x="107" y="1276"/>
                  </a:lnTo>
                  <a:lnTo>
                    <a:pt x="93" y="1263"/>
                  </a:lnTo>
                  <a:lnTo>
                    <a:pt x="78" y="1249"/>
                  </a:lnTo>
                  <a:lnTo>
                    <a:pt x="65" y="1234"/>
                  </a:lnTo>
                  <a:lnTo>
                    <a:pt x="52" y="1219"/>
                  </a:lnTo>
                  <a:lnTo>
                    <a:pt x="40" y="1201"/>
                  </a:lnTo>
                  <a:lnTo>
                    <a:pt x="40" y="1201"/>
                  </a:lnTo>
                  <a:lnTo>
                    <a:pt x="30" y="1183"/>
                  </a:lnTo>
                  <a:lnTo>
                    <a:pt x="26" y="1174"/>
                  </a:lnTo>
                  <a:lnTo>
                    <a:pt x="22" y="1164"/>
                  </a:lnTo>
                  <a:lnTo>
                    <a:pt x="19" y="1155"/>
                  </a:lnTo>
                  <a:lnTo>
                    <a:pt x="17" y="1146"/>
                  </a:lnTo>
                  <a:lnTo>
                    <a:pt x="15" y="1136"/>
                  </a:lnTo>
                  <a:lnTo>
                    <a:pt x="14" y="1126"/>
                  </a:lnTo>
                  <a:lnTo>
                    <a:pt x="14" y="1125"/>
                  </a:lnTo>
                  <a:lnTo>
                    <a:pt x="14" y="1125"/>
                  </a:lnTo>
                  <a:lnTo>
                    <a:pt x="14" y="1125"/>
                  </a:lnTo>
                  <a:lnTo>
                    <a:pt x="13" y="1118"/>
                  </a:lnTo>
                  <a:lnTo>
                    <a:pt x="12" y="1111"/>
                  </a:lnTo>
                  <a:lnTo>
                    <a:pt x="11" y="1096"/>
                  </a:lnTo>
                  <a:lnTo>
                    <a:pt x="12" y="1081"/>
                  </a:lnTo>
                  <a:lnTo>
                    <a:pt x="13" y="1065"/>
                  </a:lnTo>
                  <a:lnTo>
                    <a:pt x="13" y="1065"/>
                  </a:lnTo>
                  <a:lnTo>
                    <a:pt x="14" y="1040"/>
                  </a:lnTo>
                  <a:lnTo>
                    <a:pt x="14" y="1040"/>
                  </a:lnTo>
                  <a:lnTo>
                    <a:pt x="14" y="997"/>
                  </a:lnTo>
                  <a:lnTo>
                    <a:pt x="14" y="997"/>
                  </a:lnTo>
                  <a:lnTo>
                    <a:pt x="14" y="945"/>
                  </a:lnTo>
                  <a:lnTo>
                    <a:pt x="14" y="895"/>
                  </a:lnTo>
                  <a:lnTo>
                    <a:pt x="14" y="895"/>
                  </a:lnTo>
                  <a:lnTo>
                    <a:pt x="13" y="871"/>
                  </a:lnTo>
                  <a:lnTo>
                    <a:pt x="11" y="848"/>
                  </a:lnTo>
                  <a:lnTo>
                    <a:pt x="11" y="848"/>
                  </a:lnTo>
                  <a:lnTo>
                    <a:pt x="8" y="815"/>
                  </a:lnTo>
                  <a:lnTo>
                    <a:pt x="7" y="799"/>
                  </a:lnTo>
                  <a:lnTo>
                    <a:pt x="8" y="782"/>
                  </a:lnTo>
                  <a:lnTo>
                    <a:pt x="8" y="782"/>
                  </a:lnTo>
                  <a:lnTo>
                    <a:pt x="9" y="747"/>
                  </a:lnTo>
                  <a:lnTo>
                    <a:pt x="9" y="711"/>
                  </a:lnTo>
                  <a:lnTo>
                    <a:pt x="7" y="675"/>
                  </a:lnTo>
                  <a:lnTo>
                    <a:pt x="5" y="639"/>
                  </a:lnTo>
                  <a:lnTo>
                    <a:pt x="5" y="639"/>
                  </a:lnTo>
                  <a:lnTo>
                    <a:pt x="2" y="589"/>
                  </a:lnTo>
                  <a:lnTo>
                    <a:pt x="1" y="564"/>
                  </a:lnTo>
                  <a:lnTo>
                    <a:pt x="0" y="539"/>
                  </a:lnTo>
                  <a:lnTo>
                    <a:pt x="0" y="280"/>
                  </a:lnTo>
                  <a:lnTo>
                    <a:pt x="0" y="280"/>
                  </a:lnTo>
                  <a:lnTo>
                    <a:pt x="0" y="272"/>
                  </a:lnTo>
                  <a:lnTo>
                    <a:pt x="0" y="262"/>
                  </a:lnTo>
                  <a:lnTo>
                    <a:pt x="3" y="243"/>
                  </a:lnTo>
                  <a:lnTo>
                    <a:pt x="3" y="243"/>
                  </a:lnTo>
                  <a:lnTo>
                    <a:pt x="4" y="230"/>
                  </a:lnTo>
                  <a:lnTo>
                    <a:pt x="5" y="219"/>
                  </a:lnTo>
                  <a:lnTo>
                    <a:pt x="4" y="196"/>
                  </a:lnTo>
                  <a:lnTo>
                    <a:pt x="4" y="196"/>
                  </a:lnTo>
                  <a:lnTo>
                    <a:pt x="4" y="183"/>
                  </a:lnTo>
                  <a:lnTo>
                    <a:pt x="4" y="169"/>
                  </a:lnTo>
                  <a:lnTo>
                    <a:pt x="5" y="157"/>
                  </a:lnTo>
                  <a:lnTo>
                    <a:pt x="7" y="145"/>
                  </a:lnTo>
                  <a:lnTo>
                    <a:pt x="7" y="145"/>
                  </a:lnTo>
                  <a:lnTo>
                    <a:pt x="12" y="126"/>
                  </a:lnTo>
                  <a:lnTo>
                    <a:pt x="18" y="109"/>
                  </a:lnTo>
                  <a:lnTo>
                    <a:pt x="26" y="93"/>
                  </a:lnTo>
                  <a:lnTo>
                    <a:pt x="34" y="80"/>
                  </a:lnTo>
                  <a:lnTo>
                    <a:pt x="43" y="68"/>
                  </a:lnTo>
                  <a:lnTo>
                    <a:pt x="54" y="58"/>
                  </a:lnTo>
                  <a:lnTo>
                    <a:pt x="68" y="48"/>
                  </a:lnTo>
                  <a:lnTo>
                    <a:pt x="84" y="39"/>
                  </a:lnTo>
                  <a:lnTo>
                    <a:pt x="84" y="39"/>
                  </a:lnTo>
                  <a:lnTo>
                    <a:pt x="100" y="33"/>
                  </a:lnTo>
                  <a:lnTo>
                    <a:pt x="114" y="28"/>
                  </a:lnTo>
                  <a:lnTo>
                    <a:pt x="144" y="19"/>
                  </a:lnTo>
                  <a:lnTo>
                    <a:pt x="174" y="11"/>
                  </a:lnTo>
                  <a:lnTo>
                    <a:pt x="204" y="6"/>
                  </a:lnTo>
                  <a:lnTo>
                    <a:pt x="233" y="3"/>
                  </a:lnTo>
                  <a:lnTo>
                    <a:pt x="262" y="1"/>
                  </a:lnTo>
                  <a:lnTo>
                    <a:pt x="290" y="0"/>
                  </a:lnTo>
                  <a:lnTo>
                    <a:pt x="317" y="0"/>
                  </a:lnTo>
                  <a:lnTo>
                    <a:pt x="317" y="0"/>
                  </a:lnTo>
                  <a:lnTo>
                    <a:pt x="358" y="0"/>
                  </a:lnTo>
                  <a:lnTo>
                    <a:pt x="398" y="2"/>
                  </a:lnTo>
                  <a:lnTo>
                    <a:pt x="398" y="2"/>
                  </a:lnTo>
                  <a:lnTo>
                    <a:pt x="441" y="3"/>
                  </a:lnTo>
                  <a:lnTo>
                    <a:pt x="483" y="3"/>
                  </a:lnTo>
                  <a:lnTo>
                    <a:pt x="483" y="3"/>
                  </a:lnTo>
                  <a:lnTo>
                    <a:pt x="507" y="4"/>
                  </a:lnTo>
                  <a:lnTo>
                    <a:pt x="532" y="5"/>
                  </a:lnTo>
                  <a:lnTo>
                    <a:pt x="580" y="8"/>
                  </a:lnTo>
                  <a:lnTo>
                    <a:pt x="580" y="8"/>
                  </a:lnTo>
                  <a:lnTo>
                    <a:pt x="629" y="11"/>
                  </a:lnTo>
                  <a:lnTo>
                    <a:pt x="654" y="12"/>
                  </a:lnTo>
                  <a:lnTo>
                    <a:pt x="678" y="12"/>
                  </a:lnTo>
                  <a:lnTo>
                    <a:pt x="678" y="12"/>
                  </a:lnTo>
                  <a:lnTo>
                    <a:pt x="730" y="14"/>
                  </a:lnTo>
                  <a:lnTo>
                    <a:pt x="783" y="15"/>
                  </a:lnTo>
                  <a:lnTo>
                    <a:pt x="881" y="17"/>
                  </a:lnTo>
                  <a:lnTo>
                    <a:pt x="893" y="18"/>
                  </a:lnTo>
                  <a:lnTo>
                    <a:pt x="893" y="18"/>
                  </a:lnTo>
                  <a:lnTo>
                    <a:pt x="930" y="19"/>
                  </a:lnTo>
                  <a:lnTo>
                    <a:pt x="968" y="22"/>
                  </a:lnTo>
                  <a:lnTo>
                    <a:pt x="985" y="24"/>
                  </a:lnTo>
                  <a:lnTo>
                    <a:pt x="1003" y="27"/>
                  </a:lnTo>
                  <a:lnTo>
                    <a:pt x="1019" y="31"/>
                  </a:lnTo>
                  <a:lnTo>
                    <a:pt x="1035" y="37"/>
                  </a:lnTo>
                  <a:lnTo>
                    <a:pt x="1050" y="43"/>
                  </a:lnTo>
                  <a:lnTo>
                    <a:pt x="1064" y="52"/>
                  </a:lnTo>
                  <a:lnTo>
                    <a:pt x="1075" y="62"/>
                  </a:lnTo>
                  <a:lnTo>
                    <a:pt x="1081" y="68"/>
                  </a:lnTo>
                  <a:lnTo>
                    <a:pt x="1085" y="74"/>
                  </a:lnTo>
                  <a:lnTo>
                    <a:pt x="1090" y="81"/>
                  </a:lnTo>
                  <a:lnTo>
                    <a:pt x="1095" y="89"/>
                  </a:lnTo>
                  <a:lnTo>
                    <a:pt x="1098" y="96"/>
                  </a:lnTo>
                  <a:lnTo>
                    <a:pt x="1101" y="104"/>
                  </a:lnTo>
                  <a:lnTo>
                    <a:pt x="1104" y="114"/>
                  </a:lnTo>
                  <a:lnTo>
                    <a:pt x="1106" y="124"/>
                  </a:lnTo>
                  <a:lnTo>
                    <a:pt x="1107" y="134"/>
                  </a:lnTo>
                  <a:lnTo>
                    <a:pt x="1108" y="145"/>
                  </a:lnTo>
                  <a:lnTo>
                    <a:pt x="1108" y="145"/>
                  </a:lnTo>
                  <a:lnTo>
                    <a:pt x="1107" y="152"/>
                  </a:lnTo>
                  <a:lnTo>
                    <a:pt x="1106" y="154"/>
                  </a:lnTo>
                  <a:lnTo>
                    <a:pt x="1104" y="157"/>
                  </a:lnTo>
                  <a:lnTo>
                    <a:pt x="1104" y="157"/>
                  </a:lnTo>
                  <a:lnTo>
                    <a:pt x="1101" y="159"/>
                  </a:lnTo>
                  <a:lnTo>
                    <a:pt x="1098" y="160"/>
                  </a:lnTo>
                  <a:lnTo>
                    <a:pt x="1095" y="161"/>
                  </a:lnTo>
                  <a:lnTo>
                    <a:pt x="1090" y="162"/>
                  </a:lnTo>
                  <a:lnTo>
                    <a:pt x="1090" y="162"/>
                  </a:lnTo>
                  <a:lnTo>
                    <a:pt x="1084" y="161"/>
                  </a:lnTo>
                  <a:lnTo>
                    <a:pt x="1081" y="159"/>
                  </a:lnTo>
                  <a:lnTo>
                    <a:pt x="1078" y="157"/>
                  </a:lnTo>
                  <a:lnTo>
                    <a:pt x="1076" y="155"/>
                  </a:lnTo>
                  <a:lnTo>
                    <a:pt x="1074" y="152"/>
                  </a:lnTo>
                  <a:lnTo>
                    <a:pt x="1072" y="149"/>
                  </a:lnTo>
                  <a:lnTo>
                    <a:pt x="1072" y="145"/>
                  </a:lnTo>
                  <a:lnTo>
                    <a:pt x="1072" y="145"/>
                  </a:lnTo>
                  <a:lnTo>
                    <a:pt x="1071" y="133"/>
                  </a:lnTo>
                  <a:lnTo>
                    <a:pt x="1069" y="123"/>
                  </a:lnTo>
                  <a:lnTo>
                    <a:pt x="1066" y="114"/>
                  </a:lnTo>
                  <a:lnTo>
                    <a:pt x="1062" y="104"/>
                  </a:lnTo>
                  <a:lnTo>
                    <a:pt x="1056" y="96"/>
                  </a:lnTo>
                  <a:lnTo>
                    <a:pt x="1050" y="89"/>
                  </a:lnTo>
                  <a:lnTo>
                    <a:pt x="1044" y="83"/>
                  </a:lnTo>
                  <a:lnTo>
                    <a:pt x="1036" y="77"/>
                  </a:lnTo>
                  <a:lnTo>
                    <a:pt x="1026" y="71"/>
                  </a:lnTo>
                  <a:lnTo>
                    <a:pt x="1017" y="66"/>
                  </a:lnTo>
                  <a:lnTo>
                    <a:pt x="1006" y="62"/>
                  </a:lnTo>
                  <a:lnTo>
                    <a:pt x="994" y="59"/>
                  </a:lnTo>
                  <a:lnTo>
                    <a:pt x="981" y="57"/>
                  </a:lnTo>
                  <a:lnTo>
                    <a:pt x="968" y="55"/>
                  </a:lnTo>
                  <a:lnTo>
                    <a:pt x="952" y="54"/>
                  </a:lnTo>
                  <a:lnTo>
                    <a:pt x="937" y="54"/>
                  </a:lnTo>
                  <a:lnTo>
                    <a:pt x="935" y="54"/>
                  </a:lnTo>
                  <a:lnTo>
                    <a:pt x="935" y="54"/>
                  </a:lnTo>
                  <a:lnTo>
                    <a:pt x="897" y="53"/>
                  </a:lnTo>
                  <a:lnTo>
                    <a:pt x="861" y="51"/>
                  </a:lnTo>
                  <a:lnTo>
                    <a:pt x="861" y="51"/>
                  </a:lnTo>
                  <a:lnTo>
                    <a:pt x="825" y="50"/>
                  </a:lnTo>
                  <a:lnTo>
                    <a:pt x="788" y="49"/>
                  </a:lnTo>
                  <a:lnTo>
                    <a:pt x="630" y="49"/>
                  </a:lnTo>
                  <a:lnTo>
                    <a:pt x="630" y="49"/>
                  </a:lnTo>
                  <a:lnTo>
                    <a:pt x="613" y="49"/>
                  </a:lnTo>
                  <a:lnTo>
                    <a:pt x="597" y="48"/>
                  </a:lnTo>
                  <a:lnTo>
                    <a:pt x="564" y="45"/>
                  </a:lnTo>
                  <a:lnTo>
                    <a:pt x="564" y="45"/>
                  </a:lnTo>
                  <a:lnTo>
                    <a:pt x="531" y="40"/>
                  </a:lnTo>
                  <a:lnTo>
                    <a:pt x="514" y="39"/>
                  </a:lnTo>
                  <a:lnTo>
                    <a:pt x="497" y="39"/>
                  </a:lnTo>
                  <a:lnTo>
                    <a:pt x="497" y="39"/>
                  </a:lnTo>
                  <a:lnTo>
                    <a:pt x="445" y="38"/>
                  </a:lnTo>
                  <a:lnTo>
                    <a:pt x="392" y="35"/>
                  </a:lnTo>
                  <a:lnTo>
                    <a:pt x="392" y="35"/>
                  </a:lnTo>
                  <a:lnTo>
                    <a:pt x="344" y="33"/>
                  </a:lnTo>
                  <a:lnTo>
                    <a:pt x="344" y="33"/>
                  </a:lnTo>
                  <a:lnTo>
                    <a:pt x="311" y="32"/>
                  </a:lnTo>
                  <a:lnTo>
                    <a:pt x="311" y="32"/>
                  </a:lnTo>
                  <a:lnTo>
                    <a:pt x="283" y="33"/>
                  </a:lnTo>
                  <a:lnTo>
                    <a:pt x="247" y="35"/>
                  </a:lnTo>
                  <a:lnTo>
                    <a:pt x="227" y="37"/>
                  </a:lnTo>
                  <a:lnTo>
                    <a:pt x="207" y="40"/>
                  </a:lnTo>
                  <a:lnTo>
                    <a:pt x="188" y="43"/>
                  </a:lnTo>
                  <a:lnTo>
                    <a:pt x="169" y="49"/>
                  </a:lnTo>
                  <a:lnTo>
                    <a:pt x="168" y="49"/>
                  </a:lnTo>
                  <a:lnTo>
                    <a:pt x="168" y="49"/>
                  </a:lnTo>
                  <a:lnTo>
                    <a:pt x="147" y="55"/>
                  </a:lnTo>
                  <a:lnTo>
                    <a:pt x="128" y="61"/>
                  </a:lnTo>
                  <a:lnTo>
                    <a:pt x="109" y="68"/>
                  </a:lnTo>
                  <a:lnTo>
                    <a:pt x="101" y="72"/>
                  </a:lnTo>
                  <a:lnTo>
                    <a:pt x="93" y="78"/>
                  </a:lnTo>
                  <a:lnTo>
                    <a:pt x="84" y="83"/>
                  </a:lnTo>
                  <a:lnTo>
                    <a:pt x="77" y="89"/>
                  </a:lnTo>
                  <a:lnTo>
                    <a:pt x="70" y="95"/>
                  </a:lnTo>
                  <a:lnTo>
                    <a:pt x="64" y="102"/>
                  </a:lnTo>
                  <a:lnTo>
                    <a:pt x="59" y="111"/>
                  </a:lnTo>
                  <a:lnTo>
                    <a:pt x="53" y="120"/>
                  </a:lnTo>
                  <a:lnTo>
                    <a:pt x="49" y="130"/>
                  </a:lnTo>
                  <a:lnTo>
                    <a:pt x="45" y="142"/>
                  </a:lnTo>
                  <a:lnTo>
                    <a:pt x="45" y="142"/>
                  </a:lnTo>
                  <a:lnTo>
                    <a:pt x="42" y="155"/>
                  </a:lnTo>
                  <a:lnTo>
                    <a:pt x="41" y="167"/>
                  </a:lnTo>
                  <a:lnTo>
                    <a:pt x="41" y="181"/>
                  </a:lnTo>
                  <a:lnTo>
                    <a:pt x="41" y="193"/>
                  </a:lnTo>
                  <a:lnTo>
                    <a:pt x="41" y="193"/>
                  </a:lnTo>
                  <a:lnTo>
                    <a:pt x="42" y="209"/>
                  </a:lnTo>
                  <a:lnTo>
                    <a:pt x="41" y="224"/>
                  </a:lnTo>
                  <a:lnTo>
                    <a:pt x="41" y="224"/>
                  </a:lnTo>
                  <a:lnTo>
                    <a:pt x="38" y="240"/>
                  </a:lnTo>
                  <a:lnTo>
                    <a:pt x="38" y="240"/>
                  </a:lnTo>
                  <a:lnTo>
                    <a:pt x="36" y="251"/>
                  </a:lnTo>
                  <a:lnTo>
                    <a:pt x="35" y="262"/>
                  </a:lnTo>
                  <a:lnTo>
                    <a:pt x="35" y="268"/>
                  </a:lnTo>
                  <a:lnTo>
                    <a:pt x="35" y="273"/>
                  </a:lnTo>
                  <a:lnTo>
                    <a:pt x="37" y="278"/>
                  </a:lnTo>
                  <a:lnTo>
                    <a:pt x="39" y="282"/>
                  </a:lnTo>
                  <a:lnTo>
                    <a:pt x="39" y="282"/>
                  </a:lnTo>
                  <a:lnTo>
                    <a:pt x="41" y="288"/>
                  </a:lnTo>
                  <a:lnTo>
                    <a:pt x="41" y="294"/>
                  </a:lnTo>
                  <a:lnTo>
                    <a:pt x="39" y="299"/>
                  </a:lnTo>
                  <a:lnTo>
                    <a:pt x="38" y="302"/>
                  </a:lnTo>
                  <a:lnTo>
                    <a:pt x="36" y="303"/>
                  </a:lnTo>
                  <a:lnTo>
                    <a:pt x="36" y="305"/>
                  </a:lnTo>
                  <a:lnTo>
                    <a:pt x="36" y="305"/>
                  </a:lnTo>
                  <a:lnTo>
                    <a:pt x="37" y="404"/>
                  </a:lnTo>
                  <a:lnTo>
                    <a:pt x="38" y="509"/>
                  </a:lnTo>
                  <a:lnTo>
                    <a:pt x="40" y="620"/>
                  </a:lnTo>
                  <a:lnTo>
                    <a:pt x="45" y="732"/>
                  </a:lnTo>
                  <a:lnTo>
                    <a:pt x="45" y="732"/>
                  </a:lnTo>
                  <a:lnTo>
                    <a:pt x="47" y="788"/>
                  </a:lnTo>
                  <a:lnTo>
                    <a:pt x="49" y="845"/>
                  </a:lnTo>
                  <a:lnTo>
                    <a:pt x="50" y="905"/>
                  </a:lnTo>
                  <a:lnTo>
                    <a:pt x="50" y="965"/>
                  </a:lnTo>
                  <a:lnTo>
                    <a:pt x="50" y="965"/>
                  </a:lnTo>
                  <a:lnTo>
                    <a:pt x="50" y="996"/>
                  </a:lnTo>
                  <a:lnTo>
                    <a:pt x="50" y="996"/>
                  </a:lnTo>
                  <a:lnTo>
                    <a:pt x="50" y="1033"/>
                  </a:lnTo>
                  <a:lnTo>
                    <a:pt x="50" y="1070"/>
                  </a:lnTo>
                  <a:lnTo>
                    <a:pt x="50" y="1075"/>
                  </a:lnTo>
                  <a:lnTo>
                    <a:pt x="50" y="1075"/>
                  </a:lnTo>
                  <a:lnTo>
                    <a:pt x="49" y="1099"/>
                  </a:lnTo>
                  <a:lnTo>
                    <a:pt x="49" y="1099"/>
                  </a:lnTo>
                  <a:lnTo>
                    <a:pt x="50" y="1106"/>
                  </a:lnTo>
                  <a:lnTo>
                    <a:pt x="49" y="1106"/>
                  </a:lnTo>
                  <a:lnTo>
                    <a:pt x="50" y="1116"/>
                  </a:lnTo>
                  <a:lnTo>
                    <a:pt x="50" y="1119"/>
                  </a:lnTo>
                  <a:lnTo>
                    <a:pt x="51" y="1121"/>
                  </a:lnTo>
                  <a:lnTo>
                    <a:pt x="51" y="1121"/>
                  </a:lnTo>
                  <a:lnTo>
                    <a:pt x="52" y="1124"/>
                  </a:lnTo>
                  <a:lnTo>
                    <a:pt x="53" y="1128"/>
                  </a:lnTo>
                  <a:lnTo>
                    <a:pt x="53" y="1132"/>
                  </a:lnTo>
                  <a:lnTo>
                    <a:pt x="52" y="1136"/>
                  </a:lnTo>
                  <a:lnTo>
                    <a:pt x="52" y="1137"/>
                  </a:lnTo>
                  <a:lnTo>
                    <a:pt x="52" y="1138"/>
                  </a:lnTo>
                  <a:lnTo>
                    <a:pt x="52" y="1138"/>
                  </a:lnTo>
                  <a:lnTo>
                    <a:pt x="57" y="1153"/>
                  </a:lnTo>
                  <a:lnTo>
                    <a:pt x="62" y="1167"/>
                  </a:lnTo>
                  <a:lnTo>
                    <a:pt x="69" y="1181"/>
                  </a:lnTo>
                  <a:lnTo>
                    <a:pt x="76" y="1194"/>
                  </a:lnTo>
                  <a:lnTo>
                    <a:pt x="85" y="1207"/>
                  </a:lnTo>
                  <a:lnTo>
                    <a:pt x="96" y="1219"/>
                  </a:lnTo>
                  <a:lnTo>
                    <a:pt x="107" y="1230"/>
                  </a:lnTo>
                  <a:lnTo>
                    <a:pt x="120" y="1242"/>
                  </a:lnTo>
                  <a:lnTo>
                    <a:pt x="133" y="1252"/>
                  </a:lnTo>
                  <a:lnTo>
                    <a:pt x="146" y="1260"/>
                  </a:lnTo>
                  <a:lnTo>
                    <a:pt x="160" y="1269"/>
                  </a:lnTo>
                  <a:lnTo>
                    <a:pt x="174" y="1275"/>
                  </a:lnTo>
                  <a:lnTo>
                    <a:pt x="189" y="1281"/>
                  </a:lnTo>
                  <a:lnTo>
                    <a:pt x="202" y="1285"/>
                  </a:lnTo>
                  <a:lnTo>
                    <a:pt x="217" y="1287"/>
                  </a:lnTo>
                  <a:lnTo>
                    <a:pt x="231" y="1288"/>
                  </a:lnTo>
                  <a:lnTo>
                    <a:pt x="231" y="1288"/>
                  </a:lnTo>
                  <a:lnTo>
                    <a:pt x="240" y="1287"/>
                  </a:lnTo>
                  <a:lnTo>
                    <a:pt x="240" y="1287"/>
                  </a:lnTo>
                  <a:lnTo>
                    <a:pt x="259" y="1287"/>
                  </a:lnTo>
                  <a:lnTo>
                    <a:pt x="259" y="1287"/>
                  </a:lnTo>
                  <a:lnTo>
                    <a:pt x="278" y="1287"/>
                  </a:lnTo>
                  <a:lnTo>
                    <a:pt x="296" y="1289"/>
                  </a:lnTo>
                  <a:lnTo>
                    <a:pt x="332" y="1293"/>
                  </a:lnTo>
                  <a:lnTo>
                    <a:pt x="332" y="1293"/>
                  </a:lnTo>
                  <a:lnTo>
                    <a:pt x="349" y="1296"/>
                  </a:lnTo>
                  <a:lnTo>
                    <a:pt x="349" y="1296"/>
                  </a:lnTo>
                  <a:lnTo>
                    <a:pt x="366" y="1297"/>
                  </a:lnTo>
                  <a:lnTo>
                    <a:pt x="384" y="1298"/>
                  </a:lnTo>
                  <a:lnTo>
                    <a:pt x="384" y="1298"/>
                  </a:lnTo>
                  <a:lnTo>
                    <a:pt x="411" y="1297"/>
                  </a:lnTo>
                  <a:lnTo>
                    <a:pt x="437" y="1295"/>
                  </a:lnTo>
                  <a:lnTo>
                    <a:pt x="437" y="1295"/>
                  </a:lnTo>
                  <a:lnTo>
                    <a:pt x="462" y="1293"/>
                  </a:lnTo>
                  <a:lnTo>
                    <a:pt x="465" y="1293"/>
                  </a:lnTo>
                  <a:lnTo>
                    <a:pt x="466" y="1292"/>
                  </a:lnTo>
                  <a:lnTo>
                    <a:pt x="466" y="1292"/>
                  </a:lnTo>
                  <a:lnTo>
                    <a:pt x="471" y="1289"/>
                  </a:lnTo>
                  <a:lnTo>
                    <a:pt x="476" y="1288"/>
                  </a:lnTo>
                  <a:lnTo>
                    <a:pt x="478" y="1288"/>
                  </a:lnTo>
                  <a:lnTo>
                    <a:pt x="478" y="1288"/>
                  </a:lnTo>
                  <a:lnTo>
                    <a:pt x="528" y="1292"/>
                  </a:lnTo>
                  <a:lnTo>
                    <a:pt x="528" y="1292"/>
                  </a:lnTo>
                  <a:lnTo>
                    <a:pt x="577" y="1295"/>
                  </a:lnTo>
                  <a:lnTo>
                    <a:pt x="602" y="1297"/>
                  </a:lnTo>
                  <a:lnTo>
                    <a:pt x="627" y="1297"/>
                  </a:lnTo>
                  <a:lnTo>
                    <a:pt x="627" y="1297"/>
                  </a:lnTo>
                  <a:lnTo>
                    <a:pt x="645" y="1296"/>
                  </a:lnTo>
                  <a:lnTo>
                    <a:pt x="645" y="1296"/>
                  </a:lnTo>
                  <a:lnTo>
                    <a:pt x="665" y="1296"/>
                  </a:lnTo>
                  <a:lnTo>
                    <a:pt x="665" y="1296"/>
                  </a:lnTo>
                  <a:lnTo>
                    <a:pt x="674" y="1296"/>
                  </a:lnTo>
                  <a:lnTo>
                    <a:pt x="682" y="1297"/>
                  </a:lnTo>
                  <a:lnTo>
                    <a:pt x="690" y="1300"/>
                  </a:lnTo>
                  <a:lnTo>
                    <a:pt x="697" y="1303"/>
                  </a:lnTo>
                  <a:lnTo>
                    <a:pt x="699" y="1304"/>
                  </a:lnTo>
                  <a:lnTo>
                    <a:pt x="703" y="1303"/>
                  </a:lnTo>
                  <a:lnTo>
                    <a:pt x="704" y="1302"/>
                  </a:lnTo>
                  <a:lnTo>
                    <a:pt x="704" y="1302"/>
                  </a:lnTo>
                  <a:lnTo>
                    <a:pt x="708" y="1297"/>
                  </a:lnTo>
                  <a:lnTo>
                    <a:pt x="713" y="1294"/>
                  </a:lnTo>
                  <a:lnTo>
                    <a:pt x="725" y="1289"/>
                  </a:lnTo>
                  <a:lnTo>
                    <a:pt x="736" y="1285"/>
                  </a:lnTo>
                  <a:lnTo>
                    <a:pt x="749" y="1281"/>
                  </a:lnTo>
                  <a:lnTo>
                    <a:pt x="749" y="1281"/>
                  </a:lnTo>
                  <a:lnTo>
                    <a:pt x="765" y="1277"/>
                  </a:lnTo>
                  <a:lnTo>
                    <a:pt x="772" y="1274"/>
                  </a:lnTo>
                  <a:lnTo>
                    <a:pt x="781" y="1271"/>
                  </a:lnTo>
                  <a:lnTo>
                    <a:pt x="781" y="1271"/>
                  </a:lnTo>
                  <a:lnTo>
                    <a:pt x="812" y="1254"/>
                  </a:lnTo>
                  <a:lnTo>
                    <a:pt x="843" y="1233"/>
                  </a:lnTo>
                  <a:lnTo>
                    <a:pt x="875" y="1211"/>
                  </a:lnTo>
                  <a:lnTo>
                    <a:pt x="908" y="1185"/>
                  </a:lnTo>
                  <a:lnTo>
                    <a:pt x="908" y="1185"/>
                  </a:lnTo>
                  <a:lnTo>
                    <a:pt x="922" y="1174"/>
                  </a:lnTo>
                  <a:lnTo>
                    <a:pt x="938" y="1162"/>
                  </a:lnTo>
                  <a:lnTo>
                    <a:pt x="969" y="1143"/>
                  </a:lnTo>
                  <a:lnTo>
                    <a:pt x="969" y="1143"/>
                  </a:lnTo>
                  <a:lnTo>
                    <a:pt x="992" y="1127"/>
                  </a:lnTo>
                  <a:lnTo>
                    <a:pt x="1016" y="1111"/>
                  </a:lnTo>
                  <a:lnTo>
                    <a:pt x="1016" y="1111"/>
                  </a:lnTo>
                  <a:lnTo>
                    <a:pt x="1029" y="1101"/>
                  </a:lnTo>
                  <a:lnTo>
                    <a:pt x="1029" y="1101"/>
                  </a:lnTo>
                  <a:lnTo>
                    <a:pt x="1070" y="1073"/>
                  </a:lnTo>
                  <a:lnTo>
                    <a:pt x="1093" y="1056"/>
                  </a:lnTo>
                  <a:lnTo>
                    <a:pt x="1099" y="1051"/>
                  </a:lnTo>
                  <a:lnTo>
                    <a:pt x="1103" y="1046"/>
                  </a:lnTo>
                  <a:lnTo>
                    <a:pt x="1104" y="1043"/>
                  </a:lnTo>
                  <a:lnTo>
                    <a:pt x="1105" y="1041"/>
                  </a:lnTo>
                  <a:lnTo>
                    <a:pt x="1105" y="1041"/>
                  </a:lnTo>
                  <a:lnTo>
                    <a:pt x="1106" y="1036"/>
                  </a:lnTo>
                  <a:lnTo>
                    <a:pt x="1107" y="1032"/>
                  </a:lnTo>
                  <a:lnTo>
                    <a:pt x="1108" y="1031"/>
                  </a:lnTo>
                  <a:lnTo>
                    <a:pt x="1108" y="1029"/>
                  </a:lnTo>
                  <a:lnTo>
                    <a:pt x="1108" y="1029"/>
                  </a:lnTo>
                  <a:lnTo>
                    <a:pt x="1106" y="946"/>
                  </a:lnTo>
                  <a:lnTo>
                    <a:pt x="1104" y="859"/>
                  </a:lnTo>
                  <a:lnTo>
                    <a:pt x="1100" y="770"/>
                  </a:lnTo>
                  <a:lnTo>
                    <a:pt x="1096" y="676"/>
                  </a:lnTo>
                  <a:lnTo>
                    <a:pt x="1096" y="676"/>
                  </a:lnTo>
                  <a:lnTo>
                    <a:pt x="1096" y="668"/>
                  </a:lnTo>
                  <a:lnTo>
                    <a:pt x="1098" y="666"/>
                  </a:lnTo>
                  <a:lnTo>
                    <a:pt x="1099" y="663"/>
                  </a:lnTo>
                  <a:lnTo>
                    <a:pt x="1099" y="663"/>
                  </a:lnTo>
                  <a:lnTo>
                    <a:pt x="1102" y="661"/>
                  </a:lnTo>
                  <a:lnTo>
                    <a:pt x="1105" y="660"/>
                  </a:lnTo>
                  <a:lnTo>
                    <a:pt x="1108" y="659"/>
                  </a:lnTo>
                  <a:lnTo>
                    <a:pt x="1112" y="658"/>
                  </a:lnTo>
                  <a:lnTo>
                    <a:pt x="1112" y="658"/>
                  </a:lnTo>
                  <a:lnTo>
                    <a:pt x="1118" y="659"/>
                  </a:lnTo>
                  <a:lnTo>
                    <a:pt x="1123" y="661"/>
                  </a:lnTo>
                  <a:lnTo>
                    <a:pt x="1125" y="662"/>
                  </a:lnTo>
                  <a:lnTo>
                    <a:pt x="1128" y="665"/>
                  </a:lnTo>
                  <a:lnTo>
                    <a:pt x="1130" y="668"/>
                  </a:lnTo>
                  <a:lnTo>
                    <a:pt x="1131" y="672"/>
                  </a:lnTo>
                  <a:lnTo>
                    <a:pt x="1132" y="676"/>
                  </a:lnTo>
                  <a:lnTo>
                    <a:pt x="1132" y="676"/>
                  </a:lnTo>
                  <a:lnTo>
                    <a:pt x="1137" y="780"/>
                  </a:lnTo>
                  <a:lnTo>
                    <a:pt x="1140" y="877"/>
                  </a:lnTo>
                  <a:lnTo>
                    <a:pt x="1143" y="967"/>
                  </a:lnTo>
                  <a:lnTo>
                    <a:pt x="1145" y="1053"/>
                  </a:lnTo>
                  <a:lnTo>
                    <a:pt x="1139" y="1053"/>
                  </a:lnTo>
                  <a:lnTo>
                    <a:pt x="1137" y="1057"/>
                  </a:lnTo>
                  <a:lnTo>
                    <a:pt x="1137" y="1057"/>
                  </a:lnTo>
                  <a:lnTo>
                    <a:pt x="1135" y="1062"/>
                  </a:lnTo>
                  <a:lnTo>
                    <a:pt x="1131" y="1067"/>
                  </a:lnTo>
                  <a:lnTo>
                    <a:pt x="1127" y="1072"/>
                  </a:lnTo>
                  <a:lnTo>
                    <a:pt x="1121" y="1076"/>
                  </a:lnTo>
                  <a:lnTo>
                    <a:pt x="1110" y="1085"/>
                  </a:lnTo>
                  <a:lnTo>
                    <a:pt x="1098" y="1093"/>
                  </a:lnTo>
                  <a:lnTo>
                    <a:pt x="1098" y="1093"/>
                  </a:lnTo>
                  <a:lnTo>
                    <a:pt x="1085" y="1101"/>
                  </a:lnTo>
                  <a:lnTo>
                    <a:pt x="1074" y="1111"/>
                  </a:lnTo>
                  <a:lnTo>
                    <a:pt x="1074" y="1111"/>
                  </a:lnTo>
                  <a:lnTo>
                    <a:pt x="1054" y="1125"/>
                  </a:lnTo>
                  <a:lnTo>
                    <a:pt x="1035" y="1139"/>
                  </a:lnTo>
                  <a:lnTo>
                    <a:pt x="995" y="1166"/>
                  </a:lnTo>
                  <a:lnTo>
                    <a:pt x="995" y="1166"/>
                  </a:lnTo>
                  <a:lnTo>
                    <a:pt x="954" y="1194"/>
                  </a:lnTo>
                  <a:lnTo>
                    <a:pt x="954" y="1194"/>
                  </a:lnTo>
                  <a:lnTo>
                    <a:pt x="931" y="1212"/>
                  </a:lnTo>
                  <a:lnTo>
                    <a:pt x="908" y="1229"/>
                  </a:lnTo>
                  <a:lnTo>
                    <a:pt x="908" y="1229"/>
                  </a:lnTo>
                  <a:lnTo>
                    <a:pt x="865" y="1262"/>
                  </a:lnTo>
                  <a:lnTo>
                    <a:pt x="844" y="1277"/>
                  </a:lnTo>
                  <a:lnTo>
                    <a:pt x="822" y="1291"/>
                  </a:lnTo>
                  <a:lnTo>
                    <a:pt x="799" y="1304"/>
                  </a:lnTo>
                  <a:lnTo>
                    <a:pt x="776" y="1315"/>
                  </a:lnTo>
                  <a:lnTo>
                    <a:pt x="765" y="1319"/>
                  </a:lnTo>
                  <a:lnTo>
                    <a:pt x="753" y="1322"/>
                  </a:lnTo>
                  <a:lnTo>
                    <a:pt x="740" y="1325"/>
                  </a:lnTo>
                  <a:lnTo>
                    <a:pt x="729" y="1328"/>
                  </a:lnTo>
                  <a:lnTo>
                    <a:pt x="727" y="1328"/>
                  </a:lnTo>
                  <a:lnTo>
                    <a:pt x="726" y="1329"/>
                  </a:lnTo>
                  <a:lnTo>
                    <a:pt x="726" y="1329"/>
                  </a:lnTo>
                  <a:lnTo>
                    <a:pt x="723" y="1331"/>
                  </a:lnTo>
                  <a:lnTo>
                    <a:pt x="719" y="1332"/>
                  </a:lnTo>
                  <a:lnTo>
                    <a:pt x="712" y="1334"/>
                  </a:lnTo>
                  <a:lnTo>
                    <a:pt x="713" y="1337"/>
                  </a:lnTo>
                  <a:lnTo>
                    <a:pt x="713" y="1337"/>
                  </a:lnTo>
                  <a:lnTo>
                    <a:pt x="710" y="1338"/>
                  </a:lnTo>
                  <a:lnTo>
                    <a:pt x="710" y="1338"/>
                  </a:lnTo>
                  <a:lnTo>
                    <a:pt x="707" y="1338"/>
                  </a:lnTo>
                  <a:lnTo>
                    <a:pt x="707" y="1338"/>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7" name="Freeform 397"/>
            <p:cNvSpPr>
              <a:spLocks noEditPoints="1"/>
            </p:cNvSpPr>
            <p:nvPr/>
          </p:nvSpPr>
          <p:spPr bwMode="auto">
            <a:xfrm>
              <a:off x="4422775" y="3170238"/>
              <a:ext cx="542925" cy="473075"/>
            </a:xfrm>
            <a:custGeom>
              <a:avLst/>
              <a:gdLst/>
              <a:ahLst/>
              <a:cxnLst>
                <a:cxn ang="0">
                  <a:pos x="2" y="884"/>
                </a:cxn>
                <a:cxn ang="0">
                  <a:pos x="4" y="861"/>
                </a:cxn>
                <a:cxn ang="0">
                  <a:pos x="45" y="818"/>
                </a:cxn>
                <a:cxn ang="0">
                  <a:pos x="132" y="715"/>
                </a:cxn>
                <a:cxn ang="0">
                  <a:pos x="182" y="635"/>
                </a:cxn>
                <a:cxn ang="0">
                  <a:pos x="192" y="564"/>
                </a:cxn>
                <a:cxn ang="0">
                  <a:pos x="207" y="470"/>
                </a:cxn>
                <a:cxn ang="0">
                  <a:pos x="253" y="351"/>
                </a:cxn>
                <a:cxn ang="0">
                  <a:pos x="358" y="215"/>
                </a:cxn>
                <a:cxn ang="0">
                  <a:pos x="517" y="90"/>
                </a:cxn>
                <a:cxn ang="0">
                  <a:pos x="663" y="24"/>
                </a:cxn>
                <a:cxn ang="0">
                  <a:pos x="817" y="2"/>
                </a:cxn>
                <a:cxn ang="0">
                  <a:pos x="943" y="2"/>
                </a:cxn>
                <a:cxn ang="0">
                  <a:pos x="1002" y="16"/>
                </a:cxn>
                <a:cxn ang="0">
                  <a:pos x="1020" y="26"/>
                </a:cxn>
                <a:cxn ang="0">
                  <a:pos x="1022" y="133"/>
                </a:cxn>
                <a:cxn ang="0">
                  <a:pos x="979" y="246"/>
                </a:cxn>
                <a:cxn ang="0">
                  <a:pos x="962" y="260"/>
                </a:cxn>
                <a:cxn ang="0">
                  <a:pos x="893" y="274"/>
                </a:cxn>
                <a:cxn ang="0">
                  <a:pos x="808" y="306"/>
                </a:cxn>
                <a:cxn ang="0">
                  <a:pos x="918" y="339"/>
                </a:cxn>
                <a:cxn ang="0">
                  <a:pos x="927" y="359"/>
                </a:cxn>
                <a:cxn ang="0">
                  <a:pos x="913" y="390"/>
                </a:cxn>
                <a:cxn ang="0">
                  <a:pos x="814" y="507"/>
                </a:cxn>
                <a:cxn ang="0">
                  <a:pos x="649" y="614"/>
                </a:cxn>
                <a:cxn ang="0">
                  <a:pos x="475" y="674"/>
                </a:cxn>
                <a:cxn ang="0">
                  <a:pos x="252" y="686"/>
                </a:cxn>
                <a:cxn ang="0">
                  <a:pos x="211" y="689"/>
                </a:cxn>
                <a:cxn ang="0">
                  <a:pos x="126" y="777"/>
                </a:cxn>
                <a:cxn ang="0">
                  <a:pos x="53" y="863"/>
                </a:cxn>
                <a:cxn ang="0">
                  <a:pos x="17" y="894"/>
                </a:cxn>
                <a:cxn ang="0">
                  <a:pos x="745" y="48"/>
                </a:cxn>
                <a:cxn ang="0">
                  <a:pos x="624" y="74"/>
                </a:cxn>
                <a:cxn ang="0">
                  <a:pos x="505" y="137"/>
                </a:cxn>
                <a:cxn ang="0">
                  <a:pos x="419" y="211"/>
                </a:cxn>
                <a:cxn ang="0">
                  <a:pos x="291" y="355"/>
                </a:cxn>
                <a:cxn ang="0">
                  <a:pos x="241" y="484"/>
                </a:cxn>
                <a:cxn ang="0">
                  <a:pos x="228" y="573"/>
                </a:cxn>
                <a:cxn ang="0">
                  <a:pos x="224" y="646"/>
                </a:cxn>
                <a:cxn ang="0">
                  <a:pos x="307" y="651"/>
                </a:cxn>
                <a:cxn ang="0">
                  <a:pos x="441" y="639"/>
                </a:cxn>
                <a:cxn ang="0">
                  <a:pos x="535" y="627"/>
                </a:cxn>
                <a:cxn ang="0">
                  <a:pos x="630" y="583"/>
                </a:cxn>
                <a:cxn ang="0">
                  <a:pos x="705" y="540"/>
                </a:cxn>
                <a:cxn ang="0">
                  <a:pos x="803" y="471"/>
                </a:cxn>
                <a:cxn ang="0">
                  <a:pos x="872" y="385"/>
                </a:cxn>
                <a:cxn ang="0">
                  <a:pos x="826" y="349"/>
                </a:cxn>
                <a:cxn ang="0">
                  <a:pos x="717" y="321"/>
                </a:cxn>
                <a:cxn ang="0">
                  <a:pos x="657" y="300"/>
                </a:cxn>
                <a:cxn ang="0">
                  <a:pos x="647" y="280"/>
                </a:cxn>
                <a:cxn ang="0">
                  <a:pos x="659" y="257"/>
                </a:cxn>
                <a:cxn ang="0">
                  <a:pos x="843" y="243"/>
                </a:cxn>
                <a:cxn ang="0">
                  <a:pos x="959" y="205"/>
                </a:cxn>
                <a:cxn ang="0">
                  <a:pos x="990" y="94"/>
                </a:cxn>
                <a:cxn ang="0">
                  <a:pos x="979" y="41"/>
                </a:cxn>
                <a:cxn ang="0">
                  <a:pos x="974" y="45"/>
                </a:cxn>
                <a:cxn ang="0">
                  <a:pos x="957" y="41"/>
                </a:cxn>
              </a:cxnLst>
              <a:rect l="0" t="0" r="r" b="b"/>
              <a:pathLst>
                <a:path w="1026" h="894">
                  <a:moveTo>
                    <a:pt x="17" y="894"/>
                  </a:moveTo>
                  <a:lnTo>
                    <a:pt x="17" y="894"/>
                  </a:lnTo>
                  <a:lnTo>
                    <a:pt x="11" y="893"/>
                  </a:lnTo>
                  <a:lnTo>
                    <a:pt x="8" y="892"/>
                  </a:lnTo>
                  <a:lnTo>
                    <a:pt x="6" y="891"/>
                  </a:lnTo>
                  <a:lnTo>
                    <a:pt x="3" y="887"/>
                  </a:lnTo>
                  <a:lnTo>
                    <a:pt x="2" y="884"/>
                  </a:lnTo>
                  <a:lnTo>
                    <a:pt x="1" y="881"/>
                  </a:lnTo>
                  <a:lnTo>
                    <a:pt x="0" y="877"/>
                  </a:lnTo>
                  <a:lnTo>
                    <a:pt x="0" y="872"/>
                  </a:lnTo>
                  <a:lnTo>
                    <a:pt x="0" y="872"/>
                  </a:lnTo>
                  <a:lnTo>
                    <a:pt x="1" y="869"/>
                  </a:lnTo>
                  <a:lnTo>
                    <a:pt x="1" y="866"/>
                  </a:lnTo>
                  <a:lnTo>
                    <a:pt x="4" y="861"/>
                  </a:lnTo>
                  <a:lnTo>
                    <a:pt x="7" y="857"/>
                  </a:lnTo>
                  <a:lnTo>
                    <a:pt x="10" y="856"/>
                  </a:lnTo>
                  <a:lnTo>
                    <a:pt x="12" y="855"/>
                  </a:lnTo>
                  <a:lnTo>
                    <a:pt x="13" y="854"/>
                  </a:lnTo>
                  <a:lnTo>
                    <a:pt x="13" y="854"/>
                  </a:lnTo>
                  <a:lnTo>
                    <a:pt x="29" y="836"/>
                  </a:lnTo>
                  <a:lnTo>
                    <a:pt x="45" y="818"/>
                  </a:lnTo>
                  <a:lnTo>
                    <a:pt x="45" y="818"/>
                  </a:lnTo>
                  <a:lnTo>
                    <a:pt x="69" y="791"/>
                  </a:lnTo>
                  <a:lnTo>
                    <a:pt x="82" y="777"/>
                  </a:lnTo>
                  <a:lnTo>
                    <a:pt x="93" y="761"/>
                  </a:lnTo>
                  <a:lnTo>
                    <a:pt x="93" y="761"/>
                  </a:lnTo>
                  <a:lnTo>
                    <a:pt x="112" y="738"/>
                  </a:lnTo>
                  <a:lnTo>
                    <a:pt x="132" y="715"/>
                  </a:lnTo>
                  <a:lnTo>
                    <a:pt x="153" y="692"/>
                  </a:lnTo>
                  <a:lnTo>
                    <a:pt x="176" y="670"/>
                  </a:lnTo>
                  <a:lnTo>
                    <a:pt x="188" y="658"/>
                  </a:lnTo>
                  <a:lnTo>
                    <a:pt x="187" y="655"/>
                  </a:lnTo>
                  <a:lnTo>
                    <a:pt x="187" y="655"/>
                  </a:lnTo>
                  <a:lnTo>
                    <a:pt x="184" y="645"/>
                  </a:lnTo>
                  <a:lnTo>
                    <a:pt x="182" y="635"/>
                  </a:lnTo>
                  <a:lnTo>
                    <a:pt x="181" y="627"/>
                  </a:lnTo>
                  <a:lnTo>
                    <a:pt x="181" y="621"/>
                  </a:lnTo>
                  <a:lnTo>
                    <a:pt x="181" y="621"/>
                  </a:lnTo>
                  <a:lnTo>
                    <a:pt x="183" y="603"/>
                  </a:lnTo>
                  <a:lnTo>
                    <a:pt x="187" y="586"/>
                  </a:lnTo>
                  <a:lnTo>
                    <a:pt x="187" y="586"/>
                  </a:lnTo>
                  <a:lnTo>
                    <a:pt x="192" y="564"/>
                  </a:lnTo>
                  <a:lnTo>
                    <a:pt x="193" y="553"/>
                  </a:lnTo>
                  <a:lnTo>
                    <a:pt x="194" y="540"/>
                  </a:lnTo>
                  <a:lnTo>
                    <a:pt x="194" y="540"/>
                  </a:lnTo>
                  <a:lnTo>
                    <a:pt x="196" y="524"/>
                  </a:lnTo>
                  <a:lnTo>
                    <a:pt x="198" y="506"/>
                  </a:lnTo>
                  <a:lnTo>
                    <a:pt x="202" y="489"/>
                  </a:lnTo>
                  <a:lnTo>
                    <a:pt x="207" y="470"/>
                  </a:lnTo>
                  <a:lnTo>
                    <a:pt x="212" y="452"/>
                  </a:lnTo>
                  <a:lnTo>
                    <a:pt x="218" y="432"/>
                  </a:lnTo>
                  <a:lnTo>
                    <a:pt x="225" y="412"/>
                  </a:lnTo>
                  <a:lnTo>
                    <a:pt x="233" y="392"/>
                  </a:lnTo>
                  <a:lnTo>
                    <a:pt x="233" y="392"/>
                  </a:lnTo>
                  <a:lnTo>
                    <a:pt x="243" y="371"/>
                  </a:lnTo>
                  <a:lnTo>
                    <a:pt x="253" y="351"/>
                  </a:lnTo>
                  <a:lnTo>
                    <a:pt x="264" y="332"/>
                  </a:lnTo>
                  <a:lnTo>
                    <a:pt x="276" y="313"/>
                  </a:lnTo>
                  <a:lnTo>
                    <a:pt x="289" y="296"/>
                  </a:lnTo>
                  <a:lnTo>
                    <a:pt x="302" y="278"/>
                  </a:lnTo>
                  <a:lnTo>
                    <a:pt x="315" y="261"/>
                  </a:lnTo>
                  <a:lnTo>
                    <a:pt x="329" y="245"/>
                  </a:lnTo>
                  <a:lnTo>
                    <a:pt x="358" y="215"/>
                  </a:lnTo>
                  <a:lnTo>
                    <a:pt x="388" y="188"/>
                  </a:lnTo>
                  <a:lnTo>
                    <a:pt x="417" y="162"/>
                  </a:lnTo>
                  <a:lnTo>
                    <a:pt x="446" y="140"/>
                  </a:lnTo>
                  <a:lnTo>
                    <a:pt x="446" y="140"/>
                  </a:lnTo>
                  <a:lnTo>
                    <a:pt x="464" y="126"/>
                  </a:lnTo>
                  <a:lnTo>
                    <a:pt x="481" y="114"/>
                  </a:lnTo>
                  <a:lnTo>
                    <a:pt x="517" y="90"/>
                  </a:lnTo>
                  <a:lnTo>
                    <a:pt x="555" y="69"/>
                  </a:lnTo>
                  <a:lnTo>
                    <a:pt x="592" y="49"/>
                  </a:lnTo>
                  <a:lnTo>
                    <a:pt x="592" y="49"/>
                  </a:lnTo>
                  <a:lnTo>
                    <a:pt x="609" y="40"/>
                  </a:lnTo>
                  <a:lnTo>
                    <a:pt x="627" y="34"/>
                  </a:lnTo>
                  <a:lnTo>
                    <a:pt x="645" y="28"/>
                  </a:lnTo>
                  <a:lnTo>
                    <a:pt x="663" y="24"/>
                  </a:lnTo>
                  <a:lnTo>
                    <a:pt x="681" y="20"/>
                  </a:lnTo>
                  <a:lnTo>
                    <a:pt x="699" y="17"/>
                  </a:lnTo>
                  <a:lnTo>
                    <a:pt x="737" y="11"/>
                  </a:lnTo>
                  <a:lnTo>
                    <a:pt x="745" y="10"/>
                  </a:lnTo>
                  <a:lnTo>
                    <a:pt x="745" y="10"/>
                  </a:lnTo>
                  <a:lnTo>
                    <a:pt x="782" y="5"/>
                  </a:lnTo>
                  <a:lnTo>
                    <a:pt x="817" y="2"/>
                  </a:lnTo>
                  <a:lnTo>
                    <a:pt x="848" y="0"/>
                  </a:lnTo>
                  <a:lnTo>
                    <a:pt x="878" y="0"/>
                  </a:lnTo>
                  <a:lnTo>
                    <a:pt x="878" y="0"/>
                  </a:lnTo>
                  <a:lnTo>
                    <a:pt x="902" y="0"/>
                  </a:lnTo>
                  <a:lnTo>
                    <a:pt x="924" y="1"/>
                  </a:lnTo>
                  <a:lnTo>
                    <a:pt x="924" y="1"/>
                  </a:lnTo>
                  <a:lnTo>
                    <a:pt x="943" y="2"/>
                  </a:lnTo>
                  <a:lnTo>
                    <a:pt x="943" y="2"/>
                  </a:lnTo>
                  <a:lnTo>
                    <a:pt x="959" y="3"/>
                  </a:lnTo>
                  <a:lnTo>
                    <a:pt x="975" y="5"/>
                  </a:lnTo>
                  <a:lnTo>
                    <a:pt x="982" y="6"/>
                  </a:lnTo>
                  <a:lnTo>
                    <a:pt x="990" y="8"/>
                  </a:lnTo>
                  <a:lnTo>
                    <a:pt x="997" y="11"/>
                  </a:lnTo>
                  <a:lnTo>
                    <a:pt x="1002" y="16"/>
                  </a:lnTo>
                  <a:lnTo>
                    <a:pt x="1003" y="16"/>
                  </a:lnTo>
                  <a:lnTo>
                    <a:pt x="1005" y="17"/>
                  </a:lnTo>
                  <a:lnTo>
                    <a:pt x="1005" y="17"/>
                  </a:lnTo>
                  <a:lnTo>
                    <a:pt x="1010" y="18"/>
                  </a:lnTo>
                  <a:lnTo>
                    <a:pt x="1016" y="21"/>
                  </a:lnTo>
                  <a:lnTo>
                    <a:pt x="1018" y="24"/>
                  </a:lnTo>
                  <a:lnTo>
                    <a:pt x="1020" y="26"/>
                  </a:lnTo>
                  <a:lnTo>
                    <a:pt x="1022" y="30"/>
                  </a:lnTo>
                  <a:lnTo>
                    <a:pt x="1023" y="33"/>
                  </a:lnTo>
                  <a:lnTo>
                    <a:pt x="1023" y="33"/>
                  </a:lnTo>
                  <a:lnTo>
                    <a:pt x="1026" y="61"/>
                  </a:lnTo>
                  <a:lnTo>
                    <a:pt x="1026" y="86"/>
                  </a:lnTo>
                  <a:lnTo>
                    <a:pt x="1025" y="110"/>
                  </a:lnTo>
                  <a:lnTo>
                    <a:pt x="1022" y="133"/>
                  </a:lnTo>
                  <a:lnTo>
                    <a:pt x="1022" y="133"/>
                  </a:lnTo>
                  <a:lnTo>
                    <a:pt x="1016" y="154"/>
                  </a:lnTo>
                  <a:lnTo>
                    <a:pt x="1010" y="174"/>
                  </a:lnTo>
                  <a:lnTo>
                    <a:pt x="1002" y="193"/>
                  </a:lnTo>
                  <a:lnTo>
                    <a:pt x="994" y="213"/>
                  </a:lnTo>
                  <a:lnTo>
                    <a:pt x="994" y="213"/>
                  </a:lnTo>
                  <a:lnTo>
                    <a:pt x="979" y="246"/>
                  </a:lnTo>
                  <a:lnTo>
                    <a:pt x="979" y="246"/>
                  </a:lnTo>
                  <a:lnTo>
                    <a:pt x="976" y="251"/>
                  </a:lnTo>
                  <a:lnTo>
                    <a:pt x="973" y="254"/>
                  </a:lnTo>
                  <a:lnTo>
                    <a:pt x="969" y="256"/>
                  </a:lnTo>
                  <a:lnTo>
                    <a:pt x="966" y="257"/>
                  </a:lnTo>
                  <a:lnTo>
                    <a:pt x="963" y="258"/>
                  </a:lnTo>
                  <a:lnTo>
                    <a:pt x="962" y="260"/>
                  </a:lnTo>
                  <a:lnTo>
                    <a:pt x="962" y="260"/>
                  </a:lnTo>
                  <a:lnTo>
                    <a:pt x="960" y="262"/>
                  </a:lnTo>
                  <a:lnTo>
                    <a:pt x="956" y="266"/>
                  </a:lnTo>
                  <a:lnTo>
                    <a:pt x="952" y="268"/>
                  </a:lnTo>
                  <a:lnTo>
                    <a:pt x="947" y="269"/>
                  </a:lnTo>
                  <a:lnTo>
                    <a:pt x="947" y="269"/>
                  </a:lnTo>
                  <a:lnTo>
                    <a:pt x="893" y="274"/>
                  </a:lnTo>
                  <a:lnTo>
                    <a:pt x="841" y="279"/>
                  </a:lnTo>
                  <a:lnTo>
                    <a:pt x="841" y="279"/>
                  </a:lnTo>
                  <a:lnTo>
                    <a:pt x="780" y="286"/>
                  </a:lnTo>
                  <a:lnTo>
                    <a:pt x="779" y="298"/>
                  </a:lnTo>
                  <a:lnTo>
                    <a:pt x="779" y="298"/>
                  </a:lnTo>
                  <a:lnTo>
                    <a:pt x="795" y="302"/>
                  </a:lnTo>
                  <a:lnTo>
                    <a:pt x="808" y="306"/>
                  </a:lnTo>
                  <a:lnTo>
                    <a:pt x="808" y="306"/>
                  </a:lnTo>
                  <a:lnTo>
                    <a:pt x="833" y="316"/>
                  </a:lnTo>
                  <a:lnTo>
                    <a:pt x="858" y="324"/>
                  </a:lnTo>
                  <a:lnTo>
                    <a:pt x="887" y="333"/>
                  </a:lnTo>
                  <a:lnTo>
                    <a:pt x="915" y="338"/>
                  </a:lnTo>
                  <a:lnTo>
                    <a:pt x="915" y="338"/>
                  </a:lnTo>
                  <a:lnTo>
                    <a:pt x="918" y="339"/>
                  </a:lnTo>
                  <a:lnTo>
                    <a:pt x="921" y="341"/>
                  </a:lnTo>
                  <a:lnTo>
                    <a:pt x="924" y="343"/>
                  </a:lnTo>
                  <a:lnTo>
                    <a:pt x="925" y="345"/>
                  </a:lnTo>
                  <a:lnTo>
                    <a:pt x="925" y="345"/>
                  </a:lnTo>
                  <a:lnTo>
                    <a:pt x="928" y="349"/>
                  </a:lnTo>
                  <a:lnTo>
                    <a:pt x="928" y="353"/>
                  </a:lnTo>
                  <a:lnTo>
                    <a:pt x="927" y="359"/>
                  </a:lnTo>
                  <a:lnTo>
                    <a:pt x="924" y="363"/>
                  </a:lnTo>
                  <a:lnTo>
                    <a:pt x="923" y="364"/>
                  </a:lnTo>
                  <a:lnTo>
                    <a:pt x="923" y="365"/>
                  </a:lnTo>
                  <a:lnTo>
                    <a:pt x="923" y="365"/>
                  </a:lnTo>
                  <a:lnTo>
                    <a:pt x="922" y="369"/>
                  </a:lnTo>
                  <a:lnTo>
                    <a:pt x="922" y="369"/>
                  </a:lnTo>
                  <a:lnTo>
                    <a:pt x="913" y="390"/>
                  </a:lnTo>
                  <a:lnTo>
                    <a:pt x="902" y="409"/>
                  </a:lnTo>
                  <a:lnTo>
                    <a:pt x="889" y="428"/>
                  </a:lnTo>
                  <a:lnTo>
                    <a:pt x="877" y="445"/>
                  </a:lnTo>
                  <a:lnTo>
                    <a:pt x="862" y="462"/>
                  </a:lnTo>
                  <a:lnTo>
                    <a:pt x="847" y="478"/>
                  </a:lnTo>
                  <a:lnTo>
                    <a:pt x="831" y="493"/>
                  </a:lnTo>
                  <a:lnTo>
                    <a:pt x="814" y="507"/>
                  </a:lnTo>
                  <a:lnTo>
                    <a:pt x="796" y="521"/>
                  </a:lnTo>
                  <a:lnTo>
                    <a:pt x="779" y="534"/>
                  </a:lnTo>
                  <a:lnTo>
                    <a:pt x="742" y="559"/>
                  </a:lnTo>
                  <a:lnTo>
                    <a:pt x="703" y="583"/>
                  </a:lnTo>
                  <a:lnTo>
                    <a:pt x="664" y="605"/>
                  </a:lnTo>
                  <a:lnTo>
                    <a:pt x="649" y="614"/>
                  </a:lnTo>
                  <a:lnTo>
                    <a:pt x="649" y="614"/>
                  </a:lnTo>
                  <a:lnTo>
                    <a:pt x="625" y="627"/>
                  </a:lnTo>
                  <a:lnTo>
                    <a:pt x="601" y="637"/>
                  </a:lnTo>
                  <a:lnTo>
                    <a:pt x="576" y="648"/>
                  </a:lnTo>
                  <a:lnTo>
                    <a:pt x="552" y="656"/>
                  </a:lnTo>
                  <a:lnTo>
                    <a:pt x="526" y="662"/>
                  </a:lnTo>
                  <a:lnTo>
                    <a:pt x="501" y="668"/>
                  </a:lnTo>
                  <a:lnTo>
                    <a:pt x="475" y="674"/>
                  </a:lnTo>
                  <a:lnTo>
                    <a:pt x="449" y="677"/>
                  </a:lnTo>
                  <a:lnTo>
                    <a:pt x="423" y="680"/>
                  </a:lnTo>
                  <a:lnTo>
                    <a:pt x="398" y="682"/>
                  </a:lnTo>
                  <a:lnTo>
                    <a:pt x="348" y="685"/>
                  </a:lnTo>
                  <a:lnTo>
                    <a:pt x="298" y="686"/>
                  </a:lnTo>
                  <a:lnTo>
                    <a:pt x="252" y="686"/>
                  </a:lnTo>
                  <a:lnTo>
                    <a:pt x="252" y="686"/>
                  </a:lnTo>
                  <a:lnTo>
                    <a:pt x="225" y="686"/>
                  </a:lnTo>
                  <a:lnTo>
                    <a:pt x="224" y="687"/>
                  </a:lnTo>
                  <a:lnTo>
                    <a:pt x="224" y="687"/>
                  </a:lnTo>
                  <a:lnTo>
                    <a:pt x="220" y="689"/>
                  </a:lnTo>
                  <a:lnTo>
                    <a:pt x="215" y="690"/>
                  </a:lnTo>
                  <a:lnTo>
                    <a:pt x="215" y="690"/>
                  </a:lnTo>
                  <a:lnTo>
                    <a:pt x="211" y="689"/>
                  </a:lnTo>
                  <a:lnTo>
                    <a:pt x="208" y="689"/>
                  </a:lnTo>
                  <a:lnTo>
                    <a:pt x="199" y="697"/>
                  </a:lnTo>
                  <a:lnTo>
                    <a:pt x="199" y="697"/>
                  </a:lnTo>
                  <a:lnTo>
                    <a:pt x="178" y="719"/>
                  </a:lnTo>
                  <a:lnTo>
                    <a:pt x="156" y="742"/>
                  </a:lnTo>
                  <a:lnTo>
                    <a:pt x="135" y="766"/>
                  </a:lnTo>
                  <a:lnTo>
                    <a:pt x="126" y="777"/>
                  </a:lnTo>
                  <a:lnTo>
                    <a:pt x="117" y="789"/>
                  </a:lnTo>
                  <a:lnTo>
                    <a:pt x="117" y="789"/>
                  </a:lnTo>
                  <a:lnTo>
                    <a:pt x="106" y="804"/>
                  </a:lnTo>
                  <a:lnTo>
                    <a:pt x="96" y="817"/>
                  </a:lnTo>
                  <a:lnTo>
                    <a:pt x="72" y="842"/>
                  </a:lnTo>
                  <a:lnTo>
                    <a:pt x="72" y="842"/>
                  </a:lnTo>
                  <a:lnTo>
                    <a:pt x="53" y="863"/>
                  </a:lnTo>
                  <a:lnTo>
                    <a:pt x="43" y="874"/>
                  </a:lnTo>
                  <a:lnTo>
                    <a:pt x="34" y="885"/>
                  </a:lnTo>
                  <a:lnTo>
                    <a:pt x="34" y="885"/>
                  </a:lnTo>
                  <a:lnTo>
                    <a:pt x="31" y="888"/>
                  </a:lnTo>
                  <a:lnTo>
                    <a:pt x="27" y="892"/>
                  </a:lnTo>
                  <a:lnTo>
                    <a:pt x="22" y="894"/>
                  </a:lnTo>
                  <a:lnTo>
                    <a:pt x="17" y="894"/>
                  </a:lnTo>
                  <a:lnTo>
                    <a:pt x="17" y="894"/>
                  </a:lnTo>
                  <a:close/>
                  <a:moveTo>
                    <a:pt x="884" y="36"/>
                  </a:moveTo>
                  <a:lnTo>
                    <a:pt x="884" y="36"/>
                  </a:lnTo>
                  <a:lnTo>
                    <a:pt x="861" y="37"/>
                  </a:lnTo>
                  <a:lnTo>
                    <a:pt x="861" y="37"/>
                  </a:lnTo>
                  <a:lnTo>
                    <a:pt x="782" y="43"/>
                  </a:lnTo>
                  <a:lnTo>
                    <a:pt x="745" y="48"/>
                  </a:lnTo>
                  <a:lnTo>
                    <a:pt x="709" y="53"/>
                  </a:lnTo>
                  <a:lnTo>
                    <a:pt x="709" y="53"/>
                  </a:lnTo>
                  <a:lnTo>
                    <a:pt x="692" y="55"/>
                  </a:lnTo>
                  <a:lnTo>
                    <a:pt x="676" y="59"/>
                  </a:lnTo>
                  <a:lnTo>
                    <a:pt x="658" y="63"/>
                  </a:lnTo>
                  <a:lnTo>
                    <a:pt x="640" y="68"/>
                  </a:lnTo>
                  <a:lnTo>
                    <a:pt x="624" y="74"/>
                  </a:lnTo>
                  <a:lnTo>
                    <a:pt x="606" y="82"/>
                  </a:lnTo>
                  <a:lnTo>
                    <a:pt x="589" y="90"/>
                  </a:lnTo>
                  <a:lnTo>
                    <a:pt x="571" y="98"/>
                  </a:lnTo>
                  <a:lnTo>
                    <a:pt x="555" y="106"/>
                  </a:lnTo>
                  <a:lnTo>
                    <a:pt x="538" y="117"/>
                  </a:lnTo>
                  <a:lnTo>
                    <a:pt x="522" y="127"/>
                  </a:lnTo>
                  <a:lnTo>
                    <a:pt x="505" y="137"/>
                  </a:lnTo>
                  <a:lnTo>
                    <a:pt x="490" y="149"/>
                  </a:lnTo>
                  <a:lnTo>
                    <a:pt x="474" y="161"/>
                  </a:lnTo>
                  <a:lnTo>
                    <a:pt x="460" y="174"/>
                  </a:lnTo>
                  <a:lnTo>
                    <a:pt x="446" y="186"/>
                  </a:lnTo>
                  <a:lnTo>
                    <a:pt x="446" y="186"/>
                  </a:lnTo>
                  <a:lnTo>
                    <a:pt x="419" y="211"/>
                  </a:lnTo>
                  <a:lnTo>
                    <a:pt x="419" y="211"/>
                  </a:lnTo>
                  <a:lnTo>
                    <a:pt x="396" y="234"/>
                  </a:lnTo>
                  <a:lnTo>
                    <a:pt x="372" y="256"/>
                  </a:lnTo>
                  <a:lnTo>
                    <a:pt x="349" y="279"/>
                  </a:lnTo>
                  <a:lnTo>
                    <a:pt x="328" y="304"/>
                  </a:lnTo>
                  <a:lnTo>
                    <a:pt x="309" y="329"/>
                  </a:lnTo>
                  <a:lnTo>
                    <a:pt x="300" y="342"/>
                  </a:lnTo>
                  <a:lnTo>
                    <a:pt x="291" y="355"/>
                  </a:lnTo>
                  <a:lnTo>
                    <a:pt x="283" y="370"/>
                  </a:lnTo>
                  <a:lnTo>
                    <a:pt x="276" y="384"/>
                  </a:lnTo>
                  <a:lnTo>
                    <a:pt x="269" y="400"/>
                  </a:lnTo>
                  <a:lnTo>
                    <a:pt x="262" y="415"/>
                  </a:lnTo>
                  <a:lnTo>
                    <a:pt x="262" y="415"/>
                  </a:lnTo>
                  <a:lnTo>
                    <a:pt x="251" y="449"/>
                  </a:lnTo>
                  <a:lnTo>
                    <a:pt x="241" y="484"/>
                  </a:lnTo>
                  <a:lnTo>
                    <a:pt x="237" y="501"/>
                  </a:lnTo>
                  <a:lnTo>
                    <a:pt x="233" y="519"/>
                  </a:lnTo>
                  <a:lnTo>
                    <a:pt x="231" y="536"/>
                  </a:lnTo>
                  <a:lnTo>
                    <a:pt x="230" y="555"/>
                  </a:lnTo>
                  <a:lnTo>
                    <a:pt x="230" y="555"/>
                  </a:lnTo>
                  <a:lnTo>
                    <a:pt x="230" y="564"/>
                  </a:lnTo>
                  <a:lnTo>
                    <a:pt x="228" y="573"/>
                  </a:lnTo>
                  <a:lnTo>
                    <a:pt x="223" y="592"/>
                  </a:lnTo>
                  <a:lnTo>
                    <a:pt x="221" y="599"/>
                  </a:lnTo>
                  <a:lnTo>
                    <a:pt x="221" y="599"/>
                  </a:lnTo>
                  <a:lnTo>
                    <a:pt x="220" y="609"/>
                  </a:lnTo>
                  <a:lnTo>
                    <a:pt x="221" y="620"/>
                  </a:lnTo>
                  <a:lnTo>
                    <a:pt x="224" y="645"/>
                  </a:lnTo>
                  <a:lnTo>
                    <a:pt x="224" y="646"/>
                  </a:lnTo>
                  <a:lnTo>
                    <a:pt x="226" y="648"/>
                  </a:lnTo>
                  <a:lnTo>
                    <a:pt x="228" y="650"/>
                  </a:lnTo>
                  <a:lnTo>
                    <a:pt x="230" y="650"/>
                  </a:lnTo>
                  <a:lnTo>
                    <a:pt x="230" y="650"/>
                  </a:lnTo>
                  <a:lnTo>
                    <a:pt x="262" y="651"/>
                  </a:lnTo>
                  <a:lnTo>
                    <a:pt x="262" y="651"/>
                  </a:lnTo>
                  <a:lnTo>
                    <a:pt x="307" y="651"/>
                  </a:lnTo>
                  <a:lnTo>
                    <a:pt x="307" y="651"/>
                  </a:lnTo>
                  <a:lnTo>
                    <a:pt x="339" y="651"/>
                  </a:lnTo>
                  <a:lnTo>
                    <a:pt x="372" y="649"/>
                  </a:lnTo>
                  <a:lnTo>
                    <a:pt x="406" y="646"/>
                  </a:lnTo>
                  <a:lnTo>
                    <a:pt x="423" y="644"/>
                  </a:lnTo>
                  <a:lnTo>
                    <a:pt x="441" y="639"/>
                  </a:lnTo>
                  <a:lnTo>
                    <a:pt x="441" y="639"/>
                  </a:lnTo>
                  <a:lnTo>
                    <a:pt x="461" y="636"/>
                  </a:lnTo>
                  <a:lnTo>
                    <a:pt x="481" y="635"/>
                  </a:lnTo>
                  <a:lnTo>
                    <a:pt x="481" y="635"/>
                  </a:lnTo>
                  <a:lnTo>
                    <a:pt x="509" y="632"/>
                  </a:lnTo>
                  <a:lnTo>
                    <a:pt x="523" y="630"/>
                  </a:lnTo>
                  <a:lnTo>
                    <a:pt x="535" y="627"/>
                  </a:lnTo>
                  <a:lnTo>
                    <a:pt x="535" y="627"/>
                  </a:lnTo>
                  <a:lnTo>
                    <a:pt x="551" y="621"/>
                  </a:lnTo>
                  <a:lnTo>
                    <a:pt x="565" y="615"/>
                  </a:lnTo>
                  <a:lnTo>
                    <a:pt x="594" y="601"/>
                  </a:lnTo>
                  <a:lnTo>
                    <a:pt x="594" y="601"/>
                  </a:lnTo>
                  <a:lnTo>
                    <a:pt x="611" y="592"/>
                  </a:lnTo>
                  <a:lnTo>
                    <a:pt x="630" y="583"/>
                  </a:lnTo>
                  <a:lnTo>
                    <a:pt x="630" y="583"/>
                  </a:lnTo>
                  <a:lnTo>
                    <a:pt x="640" y="578"/>
                  </a:lnTo>
                  <a:lnTo>
                    <a:pt x="652" y="572"/>
                  </a:lnTo>
                  <a:lnTo>
                    <a:pt x="674" y="559"/>
                  </a:lnTo>
                  <a:lnTo>
                    <a:pt x="674" y="559"/>
                  </a:lnTo>
                  <a:lnTo>
                    <a:pt x="692" y="549"/>
                  </a:lnTo>
                  <a:lnTo>
                    <a:pt x="692" y="549"/>
                  </a:lnTo>
                  <a:lnTo>
                    <a:pt x="705" y="540"/>
                  </a:lnTo>
                  <a:lnTo>
                    <a:pt x="705" y="540"/>
                  </a:lnTo>
                  <a:lnTo>
                    <a:pt x="726" y="529"/>
                  </a:lnTo>
                  <a:lnTo>
                    <a:pt x="746" y="517"/>
                  </a:lnTo>
                  <a:lnTo>
                    <a:pt x="764" y="504"/>
                  </a:lnTo>
                  <a:lnTo>
                    <a:pt x="783" y="490"/>
                  </a:lnTo>
                  <a:lnTo>
                    <a:pt x="783" y="490"/>
                  </a:lnTo>
                  <a:lnTo>
                    <a:pt x="803" y="471"/>
                  </a:lnTo>
                  <a:lnTo>
                    <a:pt x="820" y="453"/>
                  </a:lnTo>
                  <a:lnTo>
                    <a:pt x="837" y="433"/>
                  </a:lnTo>
                  <a:lnTo>
                    <a:pt x="851" y="413"/>
                  </a:lnTo>
                  <a:lnTo>
                    <a:pt x="851" y="413"/>
                  </a:lnTo>
                  <a:lnTo>
                    <a:pt x="865" y="396"/>
                  </a:lnTo>
                  <a:lnTo>
                    <a:pt x="865" y="396"/>
                  </a:lnTo>
                  <a:lnTo>
                    <a:pt x="872" y="385"/>
                  </a:lnTo>
                  <a:lnTo>
                    <a:pt x="880" y="375"/>
                  </a:lnTo>
                  <a:lnTo>
                    <a:pt x="884" y="368"/>
                  </a:lnTo>
                  <a:lnTo>
                    <a:pt x="876" y="366"/>
                  </a:lnTo>
                  <a:lnTo>
                    <a:pt x="876" y="366"/>
                  </a:lnTo>
                  <a:lnTo>
                    <a:pt x="851" y="359"/>
                  </a:lnTo>
                  <a:lnTo>
                    <a:pt x="826" y="349"/>
                  </a:lnTo>
                  <a:lnTo>
                    <a:pt x="826" y="349"/>
                  </a:lnTo>
                  <a:lnTo>
                    <a:pt x="805" y="342"/>
                  </a:lnTo>
                  <a:lnTo>
                    <a:pt x="782" y="335"/>
                  </a:lnTo>
                  <a:lnTo>
                    <a:pt x="782" y="335"/>
                  </a:lnTo>
                  <a:lnTo>
                    <a:pt x="759" y="330"/>
                  </a:lnTo>
                  <a:lnTo>
                    <a:pt x="736" y="324"/>
                  </a:lnTo>
                  <a:lnTo>
                    <a:pt x="736" y="324"/>
                  </a:lnTo>
                  <a:lnTo>
                    <a:pt x="717" y="321"/>
                  </a:lnTo>
                  <a:lnTo>
                    <a:pt x="698" y="317"/>
                  </a:lnTo>
                  <a:lnTo>
                    <a:pt x="681" y="312"/>
                  </a:lnTo>
                  <a:lnTo>
                    <a:pt x="671" y="308"/>
                  </a:lnTo>
                  <a:lnTo>
                    <a:pt x="663" y="305"/>
                  </a:lnTo>
                  <a:lnTo>
                    <a:pt x="663" y="305"/>
                  </a:lnTo>
                  <a:lnTo>
                    <a:pt x="660" y="302"/>
                  </a:lnTo>
                  <a:lnTo>
                    <a:pt x="657" y="300"/>
                  </a:lnTo>
                  <a:lnTo>
                    <a:pt x="656" y="297"/>
                  </a:lnTo>
                  <a:lnTo>
                    <a:pt x="655" y="293"/>
                  </a:lnTo>
                  <a:lnTo>
                    <a:pt x="655" y="290"/>
                  </a:lnTo>
                  <a:lnTo>
                    <a:pt x="653" y="289"/>
                  </a:lnTo>
                  <a:lnTo>
                    <a:pt x="653" y="289"/>
                  </a:lnTo>
                  <a:lnTo>
                    <a:pt x="649" y="285"/>
                  </a:lnTo>
                  <a:lnTo>
                    <a:pt x="647" y="280"/>
                  </a:lnTo>
                  <a:lnTo>
                    <a:pt x="646" y="274"/>
                  </a:lnTo>
                  <a:lnTo>
                    <a:pt x="647" y="268"/>
                  </a:lnTo>
                  <a:lnTo>
                    <a:pt x="647" y="268"/>
                  </a:lnTo>
                  <a:lnTo>
                    <a:pt x="649" y="265"/>
                  </a:lnTo>
                  <a:lnTo>
                    <a:pt x="652" y="260"/>
                  </a:lnTo>
                  <a:lnTo>
                    <a:pt x="656" y="257"/>
                  </a:lnTo>
                  <a:lnTo>
                    <a:pt x="659" y="257"/>
                  </a:lnTo>
                  <a:lnTo>
                    <a:pt x="663" y="256"/>
                  </a:lnTo>
                  <a:lnTo>
                    <a:pt x="663" y="256"/>
                  </a:lnTo>
                  <a:lnTo>
                    <a:pt x="709" y="255"/>
                  </a:lnTo>
                  <a:lnTo>
                    <a:pt x="753" y="252"/>
                  </a:lnTo>
                  <a:lnTo>
                    <a:pt x="798" y="248"/>
                  </a:lnTo>
                  <a:lnTo>
                    <a:pt x="843" y="243"/>
                  </a:lnTo>
                  <a:lnTo>
                    <a:pt x="843" y="243"/>
                  </a:lnTo>
                  <a:lnTo>
                    <a:pt x="892" y="238"/>
                  </a:lnTo>
                  <a:lnTo>
                    <a:pt x="942" y="234"/>
                  </a:lnTo>
                  <a:lnTo>
                    <a:pt x="946" y="234"/>
                  </a:lnTo>
                  <a:lnTo>
                    <a:pt x="947" y="229"/>
                  </a:lnTo>
                  <a:lnTo>
                    <a:pt x="947" y="229"/>
                  </a:lnTo>
                  <a:lnTo>
                    <a:pt x="959" y="205"/>
                  </a:lnTo>
                  <a:lnTo>
                    <a:pt x="959" y="205"/>
                  </a:lnTo>
                  <a:lnTo>
                    <a:pt x="967" y="188"/>
                  </a:lnTo>
                  <a:lnTo>
                    <a:pt x="974" y="171"/>
                  </a:lnTo>
                  <a:lnTo>
                    <a:pt x="980" y="153"/>
                  </a:lnTo>
                  <a:lnTo>
                    <a:pt x="985" y="135"/>
                  </a:lnTo>
                  <a:lnTo>
                    <a:pt x="985" y="135"/>
                  </a:lnTo>
                  <a:lnTo>
                    <a:pt x="987" y="115"/>
                  </a:lnTo>
                  <a:lnTo>
                    <a:pt x="990" y="94"/>
                  </a:lnTo>
                  <a:lnTo>
                    <a:pt x="990" y="73"/>
                  </a:lnTo>
                  <a:lnTo>
                    <a:pt x="988" y="52"/>
                  </a:lnTo>
                  <a:lnTo>
                    <a:pt x="988" y="50"/>
                  </a:lnTo>
                  <a:lnTo>
                    <a:pt x="985" y="48"/>
                  </a:lnTo>
                  <a:lnTo>
                    <a:pt x="985" y="48"/>
                  </a:lnTo>
                  <a:lnTo>
                    <a:pt x="982" y="46"/>
                  </a:lnTo>
                  <a:lnTo>
                    <a:pt x="979" y="41"/>
                  </a:lnTo>
                  <a:lnTo>
                    <a:pt x="971" y="48"/>
                  </a:lnTo>
                  <a:lnTo>
                    <a:pt x="971" y="48"/>
                  </a:lnTo>
                  <a:lnTo>
                    <a:pt x="971" y="47"/>
                  </a:lnTo>
                  <a:lnTo>
                    <a:pt x="971" y="47"/>
                  </a:lnTo>
                  <a:lnTo>
                    <a:pt x="973" y="45"/>
                  </a:lnTo>
                  <a:lnTo>
                    <a:pt x="974" y="45"/>
                  </a:lnTo>
                  <a:lnTo>
                    <a:pt x="974" y="45"/>
                  </a:lnTo>
                  <a:lnTo>
                    <a:pt x="974" y="45"/>
                  </a:lnTo>
                  <a:lnTo>
                    <a:pt x="974" y="45"/>
                  </a:lnTo>
                  <a:lnTo>
                    <a:pt x="967" y="43"/>
                  </a:lnTo>
                  <a:lnTo>
                    <a:pt x="967" y="43"/>
                  </a:lnTo>
                  <a:lnTo>
                    <a:pt x="962" y="41"/>
                  </a:lnTo>
                  <a:lnTo>
                    <a:pt x="957" y="41"/>
                  </a:lnTo>
                  <a:lnTo>
                    <a:pt x="957" y="41"/>
                  </a:lnTo>
                  <a:lnTo>
                    <a:pt x="925" y="37"/>
                  </a:lnTo>
                  <a:lnTo>
                    <a:pt x="921" y="37"/>
                  </a:lnTo>
                  <a:lnTo>
                    <a:pt x="921" y="37"/>
                  </a:lnTo>
                  <a:lnTo>
                    <a:pt x="884" y="36"/>
                  </a:lnTo>
                  <a:lnTo>
                    <a:pt x="884" y="36"/>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8" name="Freeform 398"/>
            <p:cNvSpPr/>
            <p:nvPr/>
          </p:nvSpPr>
          <p:spPr bwMode="auto">
            <a:xfrm>
              <a:off x="4587875" y="3630613"/>
              <a:ext cx="239713" cy="161925"/>
            </a:xfrm>
            <a:custGeom>
              <a:avLst/>
              <a:gdLst/>
              <a:ahLst/>
              <a:cxnLst>
                <a:cxn ang="0">
                  <a:pos x="19" y="306"/>
                </a:cxn>
                <a:cxn ang="0">
                  <a:pos x="9" y="303"/>
                </a:cxn>
                <a:cxn ang="0">
                  <a:pos x="4" y="299"/>
                </a:cxn>
                <a:cxn ang="0">
                  <a:pos x="1" y="292"/>
                </a:cxn>
                <a:cxn ang="0">
                  <a:pos x="0" y="288"/>
                </a:cxn>
                <a:cxn ang="0">
                  <a:pos x="1" y="227"/>
                </a:cxn>
                <a:cxn ang="0">
                  <a:pos x="4" y="165"/>
                </a:cxn>
                <a:cxn ang="0">
                  <a:pos x="8" y="89"/>
                </a:cxn>
                <a:cxn ang="0">
                  <a:pos x="8" y="63"/>
                </a:cxn>
                <a:cxn ang="0">
                  <a:pos x="11" y="34"/>
                </a:cxn>
                <a:cxn ang="0">
                  <a:pos x="19" y="18"/>
                </a:cxn>
                <a:cxn ang="0">
                  <a:pos x="25" y="11"/>
                </a:cxn>
                <a:cxn ang="0">
                  <a:pos x="34" y="6"/>
                </a:cxn>
                <a:cxn ang="0">
                  <a:pos x="51" y="1"/>
                </a:cxn>
                <a:cxn ang="0">
                  <a:pos x="64" y="0"/>
                </a:cxn>
                <a:cxn ang="0">
                  <a:pos x="70" y="0"/>
                </a:cxn>
                <a:cxn ang="0">
                  <a:pos x="153" y="7"/>
                </a:cxn>
                <a:cxn ang="0">
                  <a:pos x="234" y="18"/>
                </a:cxn>
                <a:cxn ang="0">
                  <a:pos x="284" y="26"/>
                </a:cxn>
                <a:cxn ang="0">
                  <a:pos x="385" y="37"/>
                </a:cxn>
                <a:cxn ang="0">
                  <a:pos x="436" y="38"/>
                </a:cxn>
                <a:cxn ang="0">
                  <a:pos x="440" y="39"/>
                </a:cxn>
                <a:cxn ang="0">
                  <a:pos x="446" y="41"/>
                </a:cxn>
                <a:cxn ang="0">
                  <a:pos x="450" y="46"/>
                </a:cxn>
                <a:cxn ang="0">
                  <a:pos x="452" y="57"/>
                </a:cxn>
                <a:cxn ang="0">
                  <a:pos x="451" y="63"/>
                </a:cxn>
                <a:cxn ang="0">
                  <a:pos x="448" y="69"/>
                </a:cxn>
                <a:cxn ang="0">
                  <a:pos x="443" y="73"/>
                </a:cxn>
                <a:cxn ang="0">
                  <a:pos x="436" y="74"/>
                </a:cxn>
                <a:cxn ang="0">
                  <a:pos x="410" y="73"/>
                </a:cxn>
                <a:cxn ang="0">
                  <a:pos x="335" y="67"/>
                </a:cxn>
                <a:cxn ang="0">
                  <a:pos x="293" y="64"/>
                </a:cxn>
                <a:cxn ang="0">
                  <a:pos x="249" y="59"/>
                </a:cxn>
                <a:cxn ang="0">
                  <a:pos x="167" y="49"/>
                </a:cxn>
                <a:cxn ang="0">
                  <a:pos x="131" y="43"/>
                </a:cxn>
                <a:cxn ang="0">
                  <a:pos x="77" y="37"/>
                </a:cxn>
                <a:cxn ang="0">
                  <a:pos x="59" y="36"/>
                </a:cxn>
                <a:cxn ang="0">
                  <a:pos x="54" y="37"/>
                </a:cxn>
                <a:cxn ang="0">
                  <a:pos x="49" y="40"/>
                </a:cxn>
                <a:cxn ang="0">
                  <a:pos x="45" y="47"/>
                </a:cxn>
                <a:cxn ang="0">
                  <a:pos x="43" y="66"/>
                </a:cxn>
                <a:cxn ang="0">
                  <a:pos x="44" y="76"/>
                </a:cxn>
                <a:cxn ang="0">
                  <a:pos x="45" y="90"/>
                </a:cxn>
                <a:cxn ang="0">
                  <a:pos x="42" y="113"/>
                </a:cxn>
                <a:cxn ang="0">
                  <a:pos x="40" y="161"/>
                </a:cxn>
                <a:cxn ang="0">
                  <a:pos x="41" y="184"/>
                </a:cxn>
                <a:cxn ang="0">
                  <a:pos x="41" y="207"/>
                </a:cxn>
                <a:cxn ang="0">
                  <a:pos x="38" y="245"/>
                </a:cxn>
                <a:cxn ang="0">
                  <a:pos x="37" y="266"/>
                </a:cxn>
                <a:cxn ang="0">
                  <a:pos x="36" y="289"/>
                </a:cxn>
                <a:cxn ang="0">
                  <a:pos x="35" y="295"/>
                </a:cxn>
                <a:cxn ang="0">
                  <a:pos x="32" y="300"/>
                </a:cxn>
                <a:cxn ang="0">
                  <a:pos x="29" y="302"/>
                </a:cxn>
                <a:cxn ang="0">
                  <a:pos x="23" y="306"/>
                </a:cxn>
                <a:cxn ang="0">
                  <a:pos x="19" y="306"/>
                </a:cxn>
              </a:cxnLst>
              <a:rect l="0" t="0" r="r" b="b"/>
              <a:pathLst>
                <a:path w="452" h="306">
                  <a:moveTo>
                    <a:pt x="19" y="306"/>
                  </a:moveTo>
                  <a:lnTo>
                    <a:pt x="19" y="306"/>
                  </a:lnTo>
                  <a:lnTo>
                    <a:pt x="12" y="304"/>
                  </a:lnTo>
                  <a:lnTo>
                    <a:pt x="9" y="303"/>
                  </a:lnTo>
                  <a:lnTo>
                    <a:pt x="6" y="301"/>
                  </a:lnTo>
                  <a:lnTo>
                    <a:pt x="4" y="299"/>
                  </a:lnTo>
                  <a:lnTo>
                    <a:pt x="2" y="296"/>
                  </a:lnTo>
                  <a:lnTo>
                    <a:pt x="1" y="292"/>
                  </a:lnTo>
                  <a:lnTo>
                    <a:pt x="0" y="288"/>
                  </a:lnTo>
                  <a:lnTo>
                    <a:pt x="0" y="288"/>
                  </a:lnTo>
                  <a:lnTo>
                    <a:pt x="0" y="257"/>
                  </a:lnTo>
                  <a:lnTo>
                    <a:pt x="1" y="227"/>
                  </a:lnTo>
                  <a:lnTo>
                    <a:pt x="4" y="165"/>
                  </a:lnTo>
                  <a:lnTo>
                    <a:pt x="4" y="165"/>
                  </a:lnTo>
                  <a:lnTo>
                    <a:pt x="7" y="114"/>
                  </a:lnTo>
                  <a:lnTo>
                    <a:pt x="8" y="89"/>
                  </a:lnTo>
                  <a:lnTo>
                    <a:pt x="8" y="63"/>
                  </a:lnTo>
                  <a:lnTo>
                    <a:pt x="8" y="63"/>
                  </a:lnTo>
                  <a:lnTo>
                    <a:pt x="9" y="47"/>
                  </a:lnTo>
                  <a:lnTo>
                    <a:pt x="11" y="34"/>
                  </a:lnTo>
                  <a:lnTo>
                    <a:pt x="15" y="24"/>
                  </a:lnTo>
                  <a:lnTo>
                    <a:pt x="19" y="18"/>
                  </a:lnTo>
                  <a:lnTo>
                    <a:pt x="22" y="14"/>
                  </a:lnTo>
                  <a:lnTo>
                    <a:pt x="25" y="11"/>
                  </a:lnTo>
                  <a:lnTo>
                    <a:pt x="29" y="8"/>
                  </a:lnTo>
                  <a:lnTo>
                    <a:pt x="34" y="6"/>
                  </a:lnTo>
                  <a:lnTo>
                    <a:pt x="39" y="4"/>
                  </a:lnTo>
                  <a:lnTo>
                    <a:pt x="51" y="1"/>
                  </a:lnTo>
                  <a:lnTo>
                    <a:pt x="64" y="0"/>
                  </a:lnTo>
                  <a:lnTo>
                    <a:pt x="64" y="0"/>
                  </a:lnTo>
                  <a:lnTo>
                    <a:pt x="70" y="0"/>
                  </a:lnTo>
                  <a:lnTo>
                    <a:pt x="70" y="0"/>
                  </a:lnTo>
                  <a:lnTo>
                    <a:pt x="112" y="3"/>
                  </a:lnTo>
                  <a:lnTo>
                    <a:pt x="153" y="7"/>
                  </a:lnTo>
                  <a:lnTo>
                    <a:pt x="193" y="13"/>
                  </a:lnTo>
                  <a:lnTo>
                    <a:pt x="234" y="18"/>
                  </a:lnTo>
                  <a:lnTo>
                    <a:pt x="234" y="18"/>
                  </a:lnTo>
                  <a:lnTo>
                    <a:pt x="284" y="26"/>
                  </a:lnTo>
                  <a:lnTo>
                    <a:pt x="335" y="32"/>
                  </a:lnTo>
                  <a:lnTo>
                    <a:pt x="385" y="37"/>
                  </a:lnTo>
                  <a:lnTo>
                    <a:pt x="410" y="38"/>
                  </a:lnTo>
                  <a:lnTo>
                    <a:pt x="436" y="38"/>
                  </a:lnTo>
                  <a:lnTo>
                    <a:pt x="436" y="38"/>
                  </a:lnTo>
                  <a:lnTo>
                    <a:pt x="440" y="39"/>
                  </a:lnTo>
                  <a:lnTo>
                    <a:pt x="443" y="40"/>
                  </a:lnTo>
                  <a:lnTo>
                    <a:pt x="446" y="41"/>
                  </a:lnTo>
                  <a:lnTo>
                    <a:pt x="448" y="44"/>
                  </a:lnTo>
                  <a:lnTo>
                    <a:pt x="450" y="46"/>
                  </a:lnTo>
                  <a:lnTo>
                    <a:pt x="451" y="49"/>
                  </a:lnTo>
                  <a:lnTo>
                    <a:pt x="452" y="57"/>
                  </a:lnTo>
                  <a:lnTo>
                    <a:pt x="452" y="57"/>
                  </a:lnTo>
                  <a:lnTo>
                    <a:pt x="451" y="63"/>
                  </a:lnTo>
                  <a:lnTo>
                    <a:pt x="450" y="66"/>
                  </a:lnTo>
                  <a:lnTo>
                    <a:pt x="448" y="69"/>
                  </a:lnTo>
                  <a:lnTo>
                    <a:pt x="446" y="71"/>
                  </a:lnTo>
                  <a:lnTo>
                    <a:pt x="443" y="73"/>
                  </a:lnTo>
                  <a:lnTo>
                    <a:pt x="440" y="74"/>
                  </a:lnTo>
                  <a:lnTo>
                    <a:pt x="436" y="74"/>
                  </a:lnTo>
                  <a:lnTo>
                    <a:pt x="436" y="74"/>
                  </a:lnTo>
                  <a:lnTo>
                    <a:pt x="410" y="73"/>
                  </a:lnTo>
                  <a:lnTo>
                    <a:pt x="384" y="72"/>
                  </a:lnTo>
                  <a:lnTo>
                    <a:pt x="335" y="67"/>
                  </a:lnTo>
                  <a:lnTo>
                    <a:pt x="335" y="67"/>
                  </a:lnTo>
                  <a:lnTo>
                    <a:pt x="293" y="64"/>
                  </a:lnTo>
                  <a:lnTo>
                    <a:pt x="293" y="64"/>
                  </a:lnTo>
                  <a:lnTo>
                    <a:pt x="249" y="59"/>
                  </a:lnTo>
                  <a:lnTo>
                    <a:pt x="207" y="55"/>
                  </a:lnTo>
                  <a:lnTo>
                    <a:pt x="167" y="49"/>
                  </a:lnTo>
                  <a:lnTo>
                    <a:pt x="131" y="43"/>
                  </a:lnTo>
                  <a:lnTo>
                    <a:pt x="131" y="43"/>
                  </a:lnTo>
                  <a:lnTo>
                    <a:pt x="97" y="38"/>
                  </a:lnTo>
                  <a:lnTo>
                    <a:pt x="77" y="37"/>
                  </a:lnTo>
                  <a:lnTo>
                    <a:pt x="59" y="36"/>
                  </a:lnTo>
                  <a:lnTo>
                    <a:pt x="59" y="36"/>
                  </a:lnTo>
                  <a:lnTo>
                    <a:pt x="59" y="36"/>
                  </a:lnTo>
                  <a:lnTo>
                    <a:pt x="54" y="37"/>
                  </a:lnTo>
                  <a:lnTo>
                    <a:pt x="49" y="40"/>
                  </a:lnTo>
                  <a:lnTo>
                    <a:pt x="49" y="40"/>
                  </a:lnTo>
                  <a:lnTo>
                    <a:pt x="46" y="43"/>
                  </a:lnTo>
                  <a:lnTo>
                    <a:pt x="45" y="47"/>
                  </a:lnTo>
                  <a:lnTo>
                    <a:pt x="43" y="56"/>
                  </a:lnTo>
                  <a:lnTo>
                    <a:pt x="43" y="66"/>
                  </a:lnTo>
                  <a:lnTo>
                    <a:pt x="44" y="76"/>
                  </a:lnTo>
                  <a:lnTo>
                    <a:pt x="44" y="76"/>
                  </a:lnTo>
                  <a:lnTo>
                    <a:pt x="45" y="84"/>
                  </a:lnTo>
                  <a:lnTo>
                    <a:pt x="45" y="90"/>
                  </a:lnTo>
                  <a:lnTo>
                    <a:pt x="45" y="90"/>
                  </a:lnTo>
                  <a:lnTo>
                    <a:pt x="42" y="113"/>
                  </a:lnTo>
                  <a:lnTo>
                    <a:pt x="41" y="137"/>
                  </a:lnTo>
                  <a:lnTo>
                    <a:pt x="40" y="161"/>
                  </a:lnTo>
                  <a:lnTo>
                    <a:pt x="41" y="184"/>
                  </a:lnTo>
                  <a:lnTo>
                    <a:pt x="41" y="184"/>
                  </a:lnTo>
                  <a:lnTo>
                    <a:pt x="41" y="207"/>
                  </a:lnTo>
                  <a:lnTo>
                    <a:pt x="41" y="207"/>
                  </a:lnTo>
                  <a:lnTo>
                    <a:pt x="40" y="226"/>
                  </a:lnTo>
                  <a:lnTo>
                    <a:pt x="38" y="245"/>
                  </a:lnTo>
                  <a:lnTo>
                    <a:pt x="38" y="245"/>
                  </a:lnTo>
                  <a:lnTo>
                    <a:pt x="37" y="266"/>
                  </a:lnTo>
                  <a:lnTo>
                    <a:pt x="36" y="289"/>
                  </a:lnTo>
                  <a:lnTo>
                    <a:pt x="36" y="289"/>
                  </a:lnTo>
                  <a:lnTo>
                    <a:pt x="36" y="292"/>
                  </a:lnTo>
                  <a:lnTo>
                    <a:pt x="35" y="295"/>
                  </a:lnTo>
                  <a:lnTo>
                    <a:pt x="34" y="298"/>
                  </a:lnTo>
                  <a:lnTo>
                    <a:pt x="32" y="300"/>
                  </a:lnTo>
                  <a:lnTo>
                    <a:pt x="32" y="300"/>
                  </a:lnTo>
                  <a:lnTo>
                    <a:pt x="29" y="302"/>
                  </a:lnTo>
                  <a:lnTo>
                    <a:pt x="26" y="304"/>
                  </a:lnTo>
                  <a:lnTo>
                    <a:pt x="23" y="306"/>
                  </a:lnTo>
                  <a:lnTo>
                    <a:pt x="19" y="306"/>
                  </a:lnTo>
                  <a:lnTo>
                    <a:pt x="19" y="306"/>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59" name="Freeform 399"/>
            <p:cNvSpPr/>
            <p:nvPr/>
          </p:nvSpPr>
          <p:spPr bwMode="auto">
            <a:xfrm>
              <a:off x="4329113" y="3263900"/>
              <a:ext cx="242888" cy="22225"/>
            </a:xfrm>
            <a:custGeom>
              <a:avLst/>
              <a:gdLst/>
              <a:ahLst/>
              <a:cxnLst>
                <a:cxn ang="0">
                  <a:pos x="189" y="42"/>
                </a:cxn>
                <a:cxn ang="0">
                  <a:pos x="174" y="42"/>
                </a:cxn>
                <a:cxn ang="0">
                  <a:pos x="116" y="40"/>
                </a:cxn>
                <a:cxn ang="0">
                  <a:pos x="43" y="38"/>
                </a:cxn>
                <a:cxn ang="0">
                  <a:pos x="18" y="36"/>
                </a:cxn>
                <a:cxn ang="0">
                  <a:pos x="11" y="34"/>
                </a:cxn>
                <a:cxn ang="0">
                  <a:pos x="5" y="29"/>
                </a:cxn>
                <a:cxn ang="0">
                  <a:pos x="1" y="22"/>
                </a:cxn>
                <a:cxn ang="0">
                  <a:pos x="0" y="15"/>
                </a:cxn>
                <a:cxn ang="0">
                  <a:pos x="5" y="5"/>
                </a:cxn>
                <a:cxn ang="0">
                  <a:pos x="9" y="1"/>
                </a:cxn>
                <a:cxn ang="0">
                  <a:pos x="16" y="0"/>
                </a:cxn>
                <a:cxn ang="0">
                  <a:pos x="17" y="0"/>
                </a:cxn>
                <a:cxn ang="0">
                  <a:pos x="61" y="3"/>
                </a:cxn>
                <a:cxn ang="0">
                  <a:pos x="106" y="4"/>
                </a:cxn>
                <a:cxn ang="0">
                  <a:pos x="189" y="7"/>
                </a:cxn>
                <a:cxn ang="0">
                  <a:pos x="218" y="8"/>
                </a:cxn>
                <a:cxn ang="0">
                  <a:pos x="257" y="7"/>
                </a:cxn>
                <a:cxn ang="0">
                  <a:pos x="300" y="6"/>
                </a:cxn>
                <a:cxn ang="0">
                  <a:pos x="393" y="4"/>
                </a:cxn>
                <a:cxn ang="0">
                  <a:pos x="424" y="4"/>
                </a:cxn>
                <a:cxn ang="0">
                  <a:pos x="447" y="6"/>
                </a:cxn>
                <a:cxn ang="0">
                  <a:pos x="454" y="9"/>
                </a:cxn>
                <a:cxn ang="0">
                  <a:pos x="458" y="13"/>
                </a:cxn>
                <a:cxn ang="0">
                  <a:pos x="459" y="22"/>
                </a:cxn>
                <a:cxn ang="0">
                  <a:pos x="457" y="29"/>
                </a:cxn>
                <a:cxn ang="0">
                  <a:pos x="453" y="35"/>
                </a:cxn>
                <a:cxn ang="0">
                  <a:pos x="448" y="40"/>
                </a:cxn>
                <a:cxn ang="0">
                  <a:pos x="439" y="41"/>
                </a:cxn>
                <a:cxn ang="0">
                  <a:pos x="439" y="41"/>
                </a:cxn>
                <a:cxn ang="0">
                  <a:pos x="436" y="41"/>
                </a:cxn>
                <a:cxn ang="0">
                  <a:pos x="424" y="39"/>
                </a:cxn>
                <a:cxn ang="0">
                  <a:pos x="372" y="38"/>
                </a:cxn>
                <a:cxn ang="0">
                  <a:pos x="322" y="38"/>
                </a:cxn>
                <a:cxn ang="0">
                  <a:pos x="268" y="40"/>
                </a:cxn>
                <a:cxn ang="0">
                  <a:pos x="189" y="42"/>
                </a:cxn>
              </a:cxnLst>
              <a:rect l="0" t="0" r="r" b="b"/>
              <a:pathLst>
                <a:path w="459" h="42">
                  <a:moveTo>
                    <a:pt x="189" y="42"/>
                  </a:moveTo>
                  <a:lnTo>
                    <a:pt x="189" y="42"/>
                  </a:lnTo>
                  <a:lnTo>
                    <a:pt x="174" y="42"/>
                  </a:lnTo>
                  <a:lnTo>
                    <a:pt x="174" y="42"/>
                  </a:lnTo>
                  <a:lnTo>
                    <a:pt x="116" y="40"/>
                  </a:lnTo>
                  <a:lnTo>
                    <a:pt x="116" y="40"/>
                  </a:lnTo>
                  <a:lnTo>
                    <a:pt x="68" y="39"/>
                  </a:lnTo>
                  <a:lnTo>
                    <a:pt x="43" y="38"/>
                  </a:lnTo>
                  <a:lnTo>
                    <a:pt x="18" y="36"/>
                  </a:lnTo>
                  <a:lnTo>
                    <a:pt x="18" y="36"/>
                  </a:lnTo>
                  <a:lnTo>
                    <a:pt x="14" y="35"/>
                  </a:lnTo>
                  <a:lnTo>
                    <a:pt x="11" y="34"/>
                  </a:lnTo>
                  <a:lnTo>
                    <a:pt x="8" y="32"/>
                  </a:lnTo>
                  <a:lnTo>
                    <a:pt x="5" y="29"/>
                  </a:lnTo>
                  <a:lnTo>
                    <a:pt x="2" y="26"/>
                  </a:lnTo>
                  <a:lnTo>
                    <a:pt x="1" y="22"/>
                  </a:lnTo>
                  <a:lnTo>
                    <a:pt x="0" y="15"/>
                  </a:lnTo>
                  <a:lnTo>
                    <a:pt x="0" y="15"/>
                  </a:lnTo>
                  <a:lnTo>
                    <a:pt x="1" y="10"/>
                  </a:lnTo>
                  <a:lnTo>
                    <a:pt x="5" y="5"/>
                  </a:lnTo>
                  <a:lnTo>
                    <a:pt x="7" y="3"/>
                  </a:lnTo>
                  <a:lnTo>
                    <a:pt x="9" y="1"/>
                  </a:lnTo>
                  <a:lnTo>
                    <a:pt x="12" y="1"/>
                  </a:lnTo>
                  <a:lnTo>
                    <a:pt x="16" y="0"/>
                  </a:lnTo>
                  <a:lnTo>
                    <a:pt x="16" y="0"/>
                  </a:lnTo>
                  <a:lnTo>
                    <a:pt x="17" y="0"/>
                  </a:lnTo>
                  <a:lnTo>
                    <a:pt x="17" y="0"/>
                  </a:lnTo>
                  <a:lnTo>
                    <a:pt x="61" y="3"/>
                  </a:lnTo>
                  <a:lnTo>
                    <a:pt x="106" y="4"/>
                  </a:lnTo>
                  <a:lnTo>
                    <a:pt x="106" y="4"/>
                  </a:lnTo>
                  <a:lnTo>
                    <a:pt x="147" y="5"/>
                  </a:lnTo>
                  <a:lnTo>
                    <a:pt x="189" y="7"/>
                  </a:lnTo>
                  <a:lnTo>
                    <a:pt x="189" y="7"/>
                  </a:lnTo>
                  <a:lnTo>
                    <a:pt x="218" y="8"/>
                  </a:lnTo>
                  <a:lnTo>
                    <a:pt x="218" y="8"/>
                  </a:lnTo>
                  <a:lnTo>
                    <a:pt x="257" y="7"/>
                  </a:lnTo>
                  <a:lnTo>
                    <a:pt x="300" y="6"/>
                  </a:lnTo>
                  <a:lnTo>
                    <a:pt x="300" y="6"/>
                  </a:lnTo>
                  <a:lnTo>
                    <a:pt x="347" y="4"/>
                  </a:lnTo>
                  <a:lnTo>
                    <a:pt x="393" y="4"/>
                  </a:lnTo>
                  <a:lnTo>
                    <a:pt x="393" y="4"/>
                  </a:lnTo>
                  <a:lnTo>
                    <a:pt x="424" y="4"/>
                  </a:lnTo>
                  <a:lnTo>
                    <a:pt x="447" y="6"/>
                  </a:lnTo>
                  <a:lnTo>
                    <a:pt x="447" y="6"/>
                  </a:lnTo>
                  <a:lnTo>
                    <a:pt x="451" y="7"/>
                  </a:lnTo>
                  <a:lnTo>
                    <a:pt x="454" y="9"/>
                  </a:lnTo>
                  <a:lnTo>
                    <a:pt x="456" y="11"/>
                  </a:lnTo>
                  <a:lnTo>
                    <a:pt x="458" y="13"/>
                  </a:lnTo>
                  <a:lnTo>
                    <a:pt x="459" y="18"/>
                  </a:lnTo>
                  <a:lnTo>
                    <a:pt x="459" y="22"/>
                  </a:lnTo>
                  <a:lnTo>
                    <a:pt x="459" y="22"/>
                  </a:lnTo>
                  <a:lnTo>
                    <a:pt x="457" y="29"/>
                  </a:lnTo>
                  <a:lnTo>
                    <a:pt x="456" y="32"/>
                  </a:lnTo>
                  <a:lnTo>
                    <a:pt x="453" y="35"/>
                  </a:lnTo>
                  <a:lnTo>
                    <a:pt x="451" y="38"/>
                  </a:lnTo>
                  <a:lnTo>
                    <a:pt x="448" y="40"/>
                  </a:lnTo>
                  <a:lnTo>
                    <a:pt x="444" y="41"/>
                  </a:lnTo>
                  <a:lnTo>
                    <a:pt x="439" y="41"/>
                  </a:lnTo>
                  <a:lnTo>
                    <a:pt x="439" y="41"/>
                  </a:lnTo>
                  <a:lnTo>
                    <a:pt x="439" y="41"/>
                  </a:lnTo>
                  <a:lnTo>
                    <a:pt x="439" y="41"/>
                  </a:lnTo>
                  <a:lnTo>
                    <a:pt x="436" y="41"/>
                  </a:lnTo>
                  <a:lnTo>
                    <a:pt x="436" y="41"/>
                  </a:lnTo>
                  <a:lnTo>
                    <a:pt x="424" y="39"/>
                  </a:lnTo>
                  <a:lnTo>
                    <a:pt x="410" y="38"/>
                  </a:lnTo>
                  <a:lnTo>
                    <a:pt x="372" y="38"/>
                  </a:lnTo>
                  <a:lnTo>
                    <a:pt x="372" y="38"/>
                  </a:lnTo>
                  <a:lnTo>
                    <a:pt x="322" y="38"/>
                  </a:lnTo>
                  <a:lnTo>
                    <a:pt x="268" y="40"/>
                  </a:lnTo>
                  <a:lnTo>
                    <a:pt x="268" y="40"/>
                  </a:lnTo>
                  <a:lnTo>
                    <a:pt x="226" y="41"/>
                  </a:lnTo>
                  <a:lnTo>
                    <a:pt x="189" y="42"/>
                  </a:lnTo>
                  <a:lnTo>
                    <a:pt x="189" y="42"/>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60" name="Freeform 400"/>
            <p:cNvSpPr/>
            <p:nvPr/>
          </p:nvSpPr>
          <p:spPr bwMode="auto">
            <a:xfrm>
              <a:off x="4335463" y="3346450"/>
              <a:ext cx="173038" cy="19050"/>
            </a:xfrm>
            <a:custGeom>
              <a:avLst/>
              <a:gdLst/>
              <a:ahLst/>
              <a:cxnLst>
                <a:cxn ang="0">
                  <a:pos x="17" y="36"/>
                </a:cxn>
                <a:cxn ang="0">
                  <a:pos x="17" y="36"/>
                </a:cxn>
                <a:cxn ang="0">
                  <a:pos x="13" y="35"/>
                </a:cxn>
                <a:cxn ang="0">
                  <a:pos x="10" y="34"/>
                </a:cxn>
                <a:cxn ang="0">
                  <a:pos x="7" y="32"/>
                </a:cxn>
                <a:cxn ang="0">
                  <a:pos x="4" y="30"/>
                </a:cxn>
                <a:cxn ang="0">
                  <a:pos x="3" y="28"/>
                </a:cxn>
                <a:cxn ang="0">
                  <a:pos x="1" y="25"/>
                </a:cxn>
                <a:cxn ang="0">
                  <a:pos x="0" y="17"/>
                </a:cxn>
                <a:cxn ang="0">
                  <a:pos x="0" y="17"/>
                </a:cxn>
                <a:cxn ang="0">
                  <a:pos x="1" y="11"/>
                </a:cxn>
                <a:cxn ang="0">
                  <a:pos x="3" y="8"/>
                </a:cxn>
                <a:cxn ang="0">
                  <a:pos x="4" y="5"/>
                </a:cxn>
                <a:cxn ang="0">
                  <a:pos x="7" y="3"/>
                </a:cxn>
                <a:cxn ang="0">
                  <a:pos x="10" y="1"/>
                </a:cxn>
                <a:cxn ang="0">
                  <a:pos x="13" y="0"/>
                </a:cxn>
                <a:cxn ang="0">
                  <a:pos x="17" y="0"/>
                </a:cxn>
                <a:cxn ang="0">
                  <a:pos x="312" y="0"/>
                </a:cxn>
                <a:cxn ang="0">
                  <a:pos x="312" y="0"/>
                </a:cxn>
                <a:cxn ang="0">
                  <a:pos x="316" y="0"/>
                </a:cxn>
                <a:cxn ang="0">
                  <a:pos x="319" y="1"/>
                </a:cxn>
                <a:cxn ang="0">
                  <a:pos x="322" y="3"/>
                </a:cxn>
                <a:cxn ang="0">
                  <a:pos x="324" y="5"/>
                </a:cxn>
                <a:cxn ang="0">
                  <a:pos x="326" y="8"/>
                </a:cxn>
                <a:cxn ang="0">
                  <a:pos x="327" y="11"/>
                </a:cxn>
                <a:cxn ang="0">
                  <a:pos x="328" y="17"/>
                </a:cxn>
                <a:cxn ang="0">
                  <a:pos x="328" y="17"/>
                </a:cxn>
                <a:cxn ang="0">
                  <a:pos x="327" y="25"/>
                </a:cxn>
                <a:cxn ang="0">
                  <a:pos x="326" y="28"/>
                </a:cxn>
                <a:cxn ang="0">
                  <a:pos x="324" y="30"/>
                </a:cxn>
                <a:cxn ang="0">
                  <a:pos x="322" y="32"/>
                </a:cxn>
                <a:cxn ang="0">
                  <a:pos x="319" y="34"/>
                </a:cxn>
                <a:cxn ang="0">
                  <a:pos x="316" y="35"/>
                </a:cxn>
                <a:cxn ang="0">
                  <a:pos x="312" y="36"/>
                </a:cxn>
                <a:cxn ang="0">
                  <a:pos x="17" y="36"/>
                </a:cxn>
              </a:cxnLst>
              <a:rect l="0" t="0" r="r" b="b"/>
              <a:pathLst>
                <a:path w="328" h="36">
                  <a:moveTo>
                    <a:pt x="17" y="36"/>
                  </a:moveTo>
                  <a:lnTo>
                    <a:pt x="17" y="36"/>
                  </a:lnTo>
                  <a:lnTo>
                    <a:pt x="13" y="35"/>
                  </a:lnTo>
                  <a:lnTo>
                    <a:pt x="10" y="34"/>
                  </a:lnTo>
                  <a:lnTo>
                    <a:pt x="7" y="32"/>
                  </a:lnTo>
                  <a:lnTo>
                    <a:pt x="4" y="30"/>
                  </a:lnTo>
                  <a:lnTo>
                    <a:pt x="3" y="28"/>
                  </a:lnTo>
                  <a:lnTo>
                    <a:pt x="1" y="25"/>
                  </a:lnTo>
                  <a:lnTo>
                    <a:pt x="0" y="17"/>
                  </a:lnTo>
                  <a:lnTo>
                    <a:pt x="0" y="17"/>
                  </a:lnTo>
                  <a:lnTo>
                    <a:pt x="1" y="11"/>
                  </a:lnTo>
                  <a:lnTo>
                    <a:pt x="3" y="8"/>
                  </a:lnTo>
                  <a:lnTo>
                    <a:pt x="4" y="5"/>
                  </a:lnTo>
                  <a:lnTo>
                    <a:pt x="7" y="3"/>
                  </a:lnTo>
                  <a:lnTo>
                    <a:pt x="10" y="1"/>
                  </a:lnTo>
                  <a:lnTo>
                    <a:pt x="13" y="0"/>
                  </a:lnTo>
                  <a:lnTo>
                    <a:pt x="17" y="0"/>
                  </a:lnTo>
                  <a:lnTo>
                    <a:pt x="312" y="0"/>
                  </a:lnTo>
                  <a:lnTo>
                    <a:pt x="312" y="0"/>
                  </a:lnTo>
                  <a:lnTo>
                    <a:pt x="316" y="0"/>
                  </a:lnTo>
                  <a:lnTo>
                    <a:pt x="319" y="1"/>
                  </a:lnTo>
                  <a:lnTo>
                    <a:pt x="322" y="3"/>
                  </a:lnTo>
                  <a:lnTo>
                    <a:pt x="324" y="5"/>
                  </a:lnTo>
                  <a:lnTo>
                    <a:pt x="326" y="8"/>
                  </a:lnTo>
                  <a:lnTo>
                    <a:pt x="327" y="11"/>
                  </a:lnTo>
                  <a:lnTo>
                    <a:pt x="328" y="17"/>
                  </a:lnTo>
                  <a:lnTo>
                    <a:pt x="328" y="17"/>
                  </a:lnTo>
                  <a:lnTo>
                    <a:pt x="327" y="25"/>
                  </a:lnTo>
                  <a:lnTo>
                    <a:pt x="326" y="28"/>
                  </a:lnTo>
                  <a:lnTo>
                    <a:pt x="324" y="30"/>
                  </a:lnTo>
                  <a:lnTo>
                    <a:pt x="322" y="32"/>
                  </a:lnTo>
                  <a:lnTo>
                    <a:pt x="319" y="34"/>
                  </a:lnTo>
                  <a:lnTo>
                    <a:pt x="316" y="35"/>
                  </a:lnTo>
                  <a:lnTo>
                    <a:pt x="312" y="36"/>
                  </a:lnTo>
                  <a:lnTo>
                    <a:pt x="17" y="36"/>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61" name="Freeform 401"/>
            <p:cNvSpPr/>
            <p:nvPr/>
          </p:nvSpPr>
          <p:spPr bwMode="auto">
            <a:xfrm>
              <a:off x="4332288" y="3421063"/>
              <a:ext cx="63500" cy="23813"/>
            </a:xfrm>
            <a:custGeom>
              <a:avLst/>
              <a:gdLst/>
              <a:ahLst/>
              <a:cxnLst>
                <a:cxn ang="0">
                  <a:pos x="79" y="44"/>
                </a:cxn>
                <a:cxn ang="0">
                  <a:pos x="61" y="40"/>
                </a:cxn>
                <a:cxn ang="0">
                  <a:pos x="57" y="39"/>
                </a:cxn>
                <a:cxn ang="0">
                  <a:pos x="54" y="37"/>
                </a:cxn>
                <a:cxn ang="0">
                  <a:pos x="53" y="36"/>
                </a:cxn>
                <a:cxn ang="0">
                  <a:pos x="44" y="35"/>
                </a:cxn>
                <a:cxn ang="0">
                  <a:pos x="40" y="35"/>
                </a:cxn>
                <a:cxn ang="0">
                  <a:pos x="33" y="36"/>
                </a:cxn>
                <a:cxn ang="0">
                  <a:pos x="16" y="37"/>
                </a:cxn>
                <a:cxn ang="0">
                  <a:pos x="16" y="37"/>
                </a:cxn>
                <a:cxn ang="0">
                  <a:pos x="9" y="36"/>
                </a:cxn>
                <a:cxn ang="0">
                  <a:pos x="4" y="32"/>
                </a:cxn>
                <a:cxn ang="0">
                  <a:pos x="0" y="21"/>
                </a:cxn>
                <a:cxn ang="0">
                  <a:pos x="1" y="15"/>
                </a:cxn>
                <a:cxn ang="0">
                  <a:pos x="4" y="8"/>
                </a:cxn>
                <a:cxn ang="0">
                  <a:pos x="9" y="3"/>
                </a:cxn>
                <a:cxn ang="0">
                  <a:pos x="17" y="1"/>
                </a:cxn>
                <a:cxn ang="0">
                  <a:pos x="29" y="1"/>
                </a:cxn>
                <a:cxn ang="0">
                  <a:pos x="45" y="0"/>
                </a:cxn>
                <a:cxn ang="0">
                  <a:pos x="57" y="1"/>
                </a:cxn>
                <a:cxn ang="0">
                  <a:pos x="67" y="3"/>
                </a:cxn>
                <a:cxn ang="0">
                  <a:pos x="74" y="6"/>
                </a:cxn>
                <a:cxn ang="0">
                  <a:pos x="102" y="6"/>
                </a:cxn>
                <a:cxn ang="0">
                  <a:pos x="110" y="8"/>
                </a:cxn>
                <a:cxn ang="0">
                  <a:pos x="115" y="13"/>
                </a:cxn>
                <a:cxn ang="0">
                  <a:pos x="118" y="18"/>
                </a:cxn>
                <a:cxn ang="0">
                  <a:pos x="119" y="25"/>
                </a:cxn>
                <a:cxn ang="0">
                  <a:pos x="117" y="34"/>
                </a:cxn>
                <a:cxn ang="0">
                  <a:pos x="112" y="39"/>
                </a:cxn>
                <a:cxn ang="0">
                  <a:pos x="106" y="43"/>
                </a:cxn>
                <a:cxn ang="0">
                  <a:pos x="102" y="43"/>
                </a:cxn>
                <a:cxn ang="0">
                  <a:pos x="90" y="43"/>
                </a:cxn>
                <a:cxn ang="0">
                  <a:pos x="79" y="44"/>
                </a:cxn>
              </a:cxnLst>
              <a:rect l="0" t="0" r="r" b="b"/>
              <a:pathLst>
                <a:path w="119" h="44">
                  <a:moveTo>
                    <a:pt x="79" y="44"/>
                  </a:moveTo>
                  <a:lnTo>
                    <a:pt x="79" y="44"/>
                  </a:lnTo>
                  <a:lnTo>
                    <a:pt x="69" y="43"/>
                  </a:lnTo>
                  <a:lnTo>
                    <a:pt x="61" y="40"/>
                  </a:lnTo>
                  <a:lnTo>
                    <a:pt x="61" y="40"/>
                  </a:lnTo>
                  <a:lnTo>
                    <a:pt x="57" y="39"/>
                  </a:lnTo>
                  <a:lnTo>
                    <a:pt x="54" y="37"/>
                  </a:lnTo>
                  <a:lnTo>
                    <a:pt x="54" y="37"/>
                  </a:lnTo>
                  <a:lnTo>
                    <a:pt x="53" y="36"/>
                  </a:lnTo>
                  <a:lnTo>
                    <a:pt x="53" y="36"/>
                  </a:lnTo>
                  <a:lnTo>
                    <a:pt x="44" y="35"/>
                  </a:lnTo>
                  <a:lnTo>
                    <a:pt x="44" y="35"/>
                  </a:lnTo>
                  <a:lnTo>
                    <a:pt x="40" y="35"/>
                  </a:lnTo>
                  <a:lnTo>
                    <a:pt x="40" y="35"/>
                  </a:lnTo>
                  <a:lnTo>
                    <a:pt x="33" y="36"/>
                  </a:lnTo>
                  <a:lnTo>
                    <a:pt x="33" y="36"/>
                  </a:lnTo>
                  <a:lnTo>
                    <a:pt x="16" y="37"/>
                  </a:lnTo>
                  <a:lnTo>
                    <a:pt x="16" y="37"/>
                  </a:lnTo>
                  <a:lnTo>
                    <a:pt x="16" y="37"/>
                  </a:lnTo>
                  <a:lnTo>
                    <a:pt x="16" y="37"/>
                  </a:lnTo>
                  <a:lnTo>
                    <a:pt x="12" y="37"/>
                  </a:lnTo>
                  <a:lnTo>
                    <a:pt x="9" y="36"/>
                  </a:lnTo>
                  <a:lnTo>
                    <a:pt x="6" y="34"/>
                  </a:lnTo>
                  <a:lnTo>
                    <a:pt x="4" y="32"/>
                  </a:lnTo>
                  <a:lnTo>
                    <a:pt x="1" y="27"/>
                  </a:lnTo>
                  <a:lnTo>
                    <a:pt x="0" y="21"/>
                  </a:lnTo>
                  <a:lnTo>
                    <a:pt x="0" y="21"/>
                  </a:lnTo>
                  <a:lnTo>
                    <a:pt x="1" y="15"/>
                  </a:lnTo>
                  <a:lnTo>
                    <a:pt x="2" y="12"/>
                  </a:lnTo>
                  <a:lnTo>
                    <a:pt x="4" y="8"/>
                  </a:lnTo>
                  <a:lnTo>
                    <a:pt x="6" y="5"/>
                  </a:lnTo>
                  <a:lnTo>
                    <a:pt x="9" y="3"/>
                  </a:lnTo>
                  <a:lnTo>
                    <a:pt x="13" y="2"/>
                  </a:lnTo>
                  <a:lnTo>
                    <a:pt x="17" y="1"/>
                  </a:lnTo>
                  <a:lnTo>
                    <a:pt x="17" y="1"/>
                  </a:lnTo>
                  <a:lnTo>
                    <a:pt x="29" y="1"/>
                  </a:lnTo>
                  <a:lnTo>
                    <a:pt x="29" y="1"/>
                  </a:lnTo>
                  <a:lnTo>
                    <a:pt x="45" y="0"/>
                  </a:lnTo>
                  <a:lnTo>
                    <a:pt x="45" y="0"/>
                  </a:lnTo>
                  <a:lnTo>
                    <a:pt x="57" y="1"/>
                  </a:lnTo>
                  <a:lnTo>
                    <a:pt x="67" y="3"/>
                  </a:lnTo>
                  <a:lnTo>
                    <a:pt x="67" y="3"/>
                  </a:lnTo>
                  <a:lnTo>
                    <a:pt x="72" y="5"/>
                  </a:lnTo>
                  <a:lnTo>
                    <a:pt x="74" y="6"/>
                  </a:lnTo>
                  <a:lnTo>
                    <a:pt x="102" y="6"/>
                  </a:lnTo>
                  <a:lnTo>
                    <a:pt x="102" y="6"/>
                  </a:lnTo>
                  <a:lnTo>
                    <a:pt x="106" y="6"/>
                  </a:lnTo>
                  <a:lnTo>
                    <a:pt x="110" y="8"/>
                  </a:lnTo>
                  <a:lnTo>
                    <a:pt x="112" y="9"/>
                  </a:lnTo>
                  <a:lnTo>
                    <a:pt x="115" y="13"/>
                  </a:lnTo>
                  <a:lnTo>
                    <a:pt x="117" y="15"/>
                  </a:lnTo>
                  <a:lnTo>
                    <a:pt x="118" y="18"/>
                  </a:lnTo>
                  <a:lnTo>
                    <a:pt x="119" y="25"/>
                  </a:lnTo>
                  <a:lnTo>
                    <a:pt x="119" y="25"/>
                  </a:lnTo>
                  <a:lnTo>
                    <a:pt x="118" y="31"/>
                  </a:lnTo>
                  <a:lnTo>
                    <a:pt x="117" y="34"/>
                  </a:lnTo>
                  <a:lnTo>
                    <a:pt x="115" y="36"/>
                  </a:lnTo>
                  <a:lnTo>
                    <a:pt x="112" y="39"/>
                  </a:lnTo>
                  <a:lnTo>
                    <a:pt x="110" y="40"/>
                  </a:lnTo>
                  <a:lnTo>
                    <a:pt x="106" y="43"/>
                  </a:lnTo>
                  <a:lnTo>
                    <a:pt x="102" y="43"/>
                  </a:lnTo>
                  <a:lnTo>
                    <a:pt x="102" y="43"/>
                  </a:lnTo>
                  <a:lnTo>
                    <a:pt x="90" y="43"/>
                  </a:lnTo>
                  <a:lnTo>
                    <a:pt x="90" y="43"/>
                  </a:lnTo>
                  <a:lnTo>
                    <a:pt x="79" y="44"/>
                  </a:lnTo>
                  <a:lnTo>
                    <a:pt x="79" y="44"/>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62" name="Freeform 402"/>
            <p:cNvSpPr/>
            <p:nvPr/>
          </p:nvSpPr>
          <p:spPr bwMode="auto">
            <a:xfrm>
              <a:off x="4427538" y="3421063"/>
              <a:ext cx="68263" cy="22225"/>
            </a:xfrm>
            <a:custGeom>
              <a:avLst/>
              <a:gdLst/>
              <a:ahLst/>
              <a:cxnLst>
                <a:cxn ang="0">
                  <a:pos x="18" y="42"/>
                </a:cxn>
                <a:cxn ang="0">
                  <a:pos x="18" y="42"/>
                </a:cxn>
                <a:cxn ang="0">
                  <a:pos x="14" y="42"/>
                </a:cxn>
                <a:cxn ang="0">
                  <a:pos x="10" y="39"/>
                </a:cxn>
                <a:cxn ang="0">
                  <a:pos x="7" y="38"/>
                </a:cxn>
                <a:cxn ang="0">
                  <a:pos x="4" y="36"/>
                </a:cxn>
                <a:cxn ang="0">
                  <a:pos x="2" y="33"/>
                </a:cxn>
                <a:cxn ang="0">
                  <a:pos x="1" y="30"/>
                </a:cxn>
                <a:cxn ang="0">
                  <a:pos x="0" y="24"/>
                </a:cxn>
                <a:cxn ang="0">
                  <a:pos x="0" y="24"/>
                </a:cxn>
                <a:cxn ang="0">
                  <a:pos x="1" y="17"/>
                </a:cxn>
                <a:cxn ang="0">
                  <a:pos x="2" y="14"/>
                </a:cxn>
                <a:cxn ang="0">
                  <a:pos x="4" y="12"/>
                </a:cxn>
                <a:cxn ang="0">
                  <a:pos x="8" y="8"/>
                </a:cxn>
                <a:cxn ang="0">
                  <a:pos x="10" y="7"/>
                </a:cxn>
                <a:cxn ang="0">
                  <a:pos x="14" y="5"/>
                </a:cxn>
                <a:cxn ang="0">
                  <a:pos x="18" y="5"/>
                </a:cxn>
                <a:cxn ang="0">
                  <a:pos x="18" y="5"/>
                </a:cxn>
                <a:cxn ang="0">
                  <a:pos x="42" y="4"/>
                </a:cxn>
                <a:cxn ang="0">
                  <a:pos x="65" y="3"/>
                </a:cxn>
                <a:cxn ang="0">
                  <a:pos x="65" y="3"/>
                </a:cxn>
                <a:cxn ang="0">
                  <a:pos x="89" y="1"/>
                </a:cxn>
                <a:cxn ang="0">
                  <a:pos x="113" y="0"/>
                </a:cxn>
                <a:cxn ang="0">
                  <a:pos x="113" y="0"/>
                </a:cxn>
                <a:cxn ang="0">
                  <a:pos x="117" y="1"/>
                </a:cxn>
                <a:cxn ang="0">
                  <a:pos x="120" y="2"/>
                </a:cxn>
                <a:cxn ang="0">
                  <a:pos x="123" y="4"/>
                </a:cxn>
                <a:cxn ang="0">
                  <a:pos x="125" y="6"/>
                </a:cxn>
                <a:cxn ang="0">
                  <a:pos x="127" y="8"/>
                </a:cxn>
                <a:cxn ang="0">
                  <a:pos x="128" y="12"/>
                </a:cxn>
                <a:cxn ang="0">
                  <a:pos x="129" y="19"/>
                </a:cxn>
                <a:cxn ang="0">
                  <a:pos x="129" y="19"/>
                </a:cxn>
                <a:cxn ang="0">
                  <a:pos x="128" y="25"/>
                </a:cxn>
                <a:cxn ang="0">
                  <a:pos x="127" y="28"/>
                </a:cxn>
                <a:cxn ang="0">
                  <a:pos x="125" y="31"/>
                </a:cxn>
                <a:cxn ang="0">
                  <a:pos x="123" y="33"/>
                </a:cxn>
                <a:cxn ang="0">
                  <a:pos x="120" y="35"/>
                </a:cxn>
                <a:cxn ang="0">
                  <a:pos x="117" y="36"/>
                </a:cxn>
                <a:cxn ang="0">
                  <a:pos x="113" y="36"/>
                </a:cxn>
                <a:cxn ang="0">
                  <a:pos x="113" y="36"/>
                </a:cxn>
                <a:cxn ang="0">
                  <a:pos x="88" y="37"/>
                </a:cxn>
                <a:cxn ang="0">
                  <a:pos x="64" y="39"/>
                </a:cxn>
                <a:cxn ang="0">
                  <a:pos x="64" y="39"/>
                </a:cxn>
                <a:cxn ang="0">
                  <a:pos x="42" y="41"/>
                </a:cxn>
                <a:cxn ang="0">
                  <a:pos x="18" y="42"/>
                </a:cxn>
                <a:cxn ang="0">
                  <a:pos x="18" y="42"/>
                </a:cxn>
              </a:cxnLst>
              <a:rect l="0" t="0" r="r" b="b"/>
              <a:pathLst>
                <a:path w="129" h="42">
                  <a:moveTo>
                    <a:pt x="18" y="42"/>
                  </a:moveTo>
                  <a:lnTo>
                    <a:pt x="18" y="42"/>
                  </a:lnTo>
                  <a:lnTo>
                    <a:pt x="14" y="42"/>
                  </a:lnTo>
                  <a:lnTo>
                    <a:pt x="10" y="39"/>
                  </a:lnTo>
                  <a:lnTo>
                    <a:pt x="7" y="38"/>
                  </a:lnTo>
                  <a:lnTo>
                    <a:pt x="4" y="36"/>
                  </a:lnTo>
                  <a:lnTo>
                    <a:pt x="2" y="33"/>
                  </a:lnTo>
                  <a:lnTo>
                    <a:pt x="1" y="30"/>
                  </a:lnTo>
                  <a:lnTo>
                    <a:pt x="0" y="24"/>
                  </a:lnTo>
                  <a:lnTo>
                    <a:pt x="0" y="24"/>
                  </a:lnTo>
                  <a:lnTo>
                    <a:pt x="1" y="17"/>
                  </a:lnTo>
                  <a:lnTo>
                    <a:pt x="2" y="14"/>
                  </a:lnTo>
                  <a:lnTo>
                    <a:pt x="4" y="12"/>
                  </a:lnTo>
                  <a:lnTo>
                    <a:pt x="8" y="8"/>
                  </a:lnTo>
                  <a:lnTo>
                    <a:pt x="10" y="7"/>
                  </a:lnTo>
                  <a:lnTo>
                    <a:pt x="14" y="5"/>
                  </a:lnTo>
                  <a:lnTo>
                    <a:pt x="18" y="5"/>
                  </a:lnTo>
                  <a:lnTo>
                    <a:pt x="18" y="5"/>
                  </a:lnTo>
                  <a:lnTo>
                    <a:pt x="42" y="4"/>
                  </a:lnTo>
                  <a:lnTo>
                    <a:pt x="65" y="3"/>
                  </a:lnTo>
                  <a:lnTo>
                    <a:pt x="65" y="3"/>
                  </a:lnTo>
                  <a:lnTo>
                    <a:pt x="89" y="1"/>
                  </a:lnTo>
                  <a:lnTo>
                    <a:pt x="113" y="0"/>
                  </a:lnTo>
                  <a:lnTo>
                    <a:pt x="113" y="0"/>
                  </a:lnTo>
                  <a:lnTo>
                    <a:pt x="117" y="1"/>
                  </a:lnTo>
                  <a:lnTo>
                    <a:pt x="120" y="2"/>
                  </a:lnTo>
                  <a:lnTo>
                    <a:pt x="123" y="4"/>
                  </a:lnTo>
                  <a:lnTo>
                    <a:pt x="125" y="6"/>
                  </a:lnTo>
                  <a:lnTo>
                    <a:pt x="127" y="8"/>
                  </a:lnTo>
                  <a:lnTo>
                    <a:pt x="128" y="12"/>
                  </a:lnTo>
                  <a:lnTo>
                    <a:pt x="129" y="19"/>
                  </a:lnTo>
                  <a:lnTo>
                    <a:pt x="129" y="19"/>
                  </a:lnTo>
                  <a:lnTo>
                    <a:pt x="128" y="25"/>
                  </a:lnTo>
                  <a:lnTo>
                    <a:pt x="127" y="28"/>
                  </a:lnTo>
                  <a:lnTo>
                    <a:pt x="125" y="31"/>
                  </a:lnTo>
                  <a:lnTo>
                    <a:pt x="123" y="33"/>
                  </a:lnTo>
                  <a:lnTo>
                    <a:pt x="120" y="35"/>
                  </a:lnTo>
                  <a:lnTo>
                    <a:pt x="117" y="36"/>
                  </a:lnTo>
                  <a:lnTo>
                    <a:pt x="113" y="36"/>
                  </a:lnTo>
                  <a:lnTo>
                    <a:pt x="113" y="36"/>
                  </a:lnTo>
                  <a:lnTo>
                    <a:pt x="88" y="37"/>
                  </a:lnTo>
                  <a:lnTo>
                    <a:pt x="64" y="39"/>
                  </a:lnTo>
                  <a:lnTo>
                    <a:pt x="64" y="39"/>
                  </a:lnTo>
                  <a:lnTo>
                    <a:pt x="42" y="41"/>
                  </a:lnTo>
                  <a:lnTo>
                    <a:pt x="18" y="42"/>
                  </a:lnTo>
                  <a:lnTo>
                    <a:pt x="18" y="42"/>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63" name="Freeform 403"/>
            <p:cNvSpPr/>
            <p:nvPr/>
          </p:nvSpPr>
          <p:spPr bwMode="auto">
            <a:xfrm>
              <a:off x="4335463" y="3495675"/>
              <a:ext cx="128588" cy="20638"/>
            </a:xfrm>
            <a:custGeom>
              <a:avLst/>
              <a:gdLst/>
              <a:ahLst/>
              <a:cxnLst>
                <a:cxn ang="0">
                  <a:pos x="226" y="40"/>
                </a:cxn>
                <a:cxn ang="0">
                  <a:pos x="226" y="40"/>
                </a:cxn>
                <a:cxn ang="0">
                  <a:pos x="173" y="39"/>
                </a:cxn>
                <a:cxn ang="0">
                  <a:pos x="122" y="38"/>
                </a:cxn>
                <a:cxn ang="0">
                  <a:pos x="122" y="38"/>
                </a:cxn>
                <a:cxn ang="0">
                  <a:pos x="70" y="36"/>
                </a:cxn>
                <a:cxn ang="0">
                  <a:pos x="17" y="35"/>
                </a:cxn>
                <a:cxn ang="0">
                  <a:pos x="17" y="35"/>
                </a:cxn>
                <a:cxn ang="0">
                  <a:pos x="13" y="35"/>
                </a:cxn>
                <a:cxn ang="0">
                  <a:pos x="10" y="34"/>
                </a:cxn>
                <a:cxn ang="0">
                  <a:pos x="7" y="32"/>
                </a:cxn>
                <a:cxn ang="0">
                  <a:pos x="4" y="30"/>
                </a:cxn>
                <a:cxn ang="0">
                  <a:pos x="3" y="26"/>
                </a:cxn>
                <a:cxn ang="0">
                  <a:pos x="1" y="23"/>
                </a:cxn>
                <a:cxn ang="0">
                  <a:pos x="0" y="17"/>
                </a:cxn>
                <a:cxn ang="0">
                  <a:pos x="0" y="17"/>
                </a:cxn>
                <a:cxn ang="0">
                  <a:pos x="1" y="11"/>
                </a:cxn>
                <a:cxn ang="0">
                  <a:pos x="3" y="8"/>
                </a:cxn>
                <a:cxn ang="0">
                  <a:pos x="4" y="5"/>
                </a:cxn>
                <a:cxn ang="0">
                  <a:pos x="7" y="3"/>
                </a:cxn>
                <a:cxn ang="0">
                  <a:pos x="10" y="1"/>
                </a:cxn>
                <a:cxn ang="0">
                  <a:pos x="13" y="0"/>
                </a:cxn>
                <a:cxn ang="0">
                  <a:pos x="17" y="0"/>
                </a:cxn>
                <a:cxn ang="0">
                  <a:pos x="17" y="0"/>
                </a:cxn>
                <a:cxn ang="0">
                  <a:pos x="70" y="0"/>
                </a:cxn>
                <a:cxn ang="0">
                  <a:pos x="122" y="2"/>
                </a:cxn>
                <a:cxn ang="0">
                  <a:pos x="122" y="2"/>
                </a:cxn>
                <a:cxn ang="0">
                  <a:pos x="173" y="3"/>
                </a:cxn>
                <a:cxn ang="0">
                  <a:pos x="226" y="4"/>
                </a:cxn>
                <a:cxn ang="0">
                  <a:pos x="226" y="4"/>
                </a:cxn>
                <a:cxn ang="0">
                  <a:pos x="230" y="5"/>
                </a:cxn>
                <a:cxn ang="0">
                  <a:pos x="233" y="6"/>
                </a:cxn>
                <a:cxn ang="0">
                  <a:pos x="236" y="7"/>
                </a:cxn>
                <a:cxn ang="0">
                  <a:pos x="239" y="10"/>
                </a:cxn>
                <a:cxn ang="0">
                  <a:pos x="240" y="12"/>
                </a:cxn>
                <a:cxn ang="0">
                  <a:pos x="242" y="15"/>
                </a:cxn>
                <a:cxn ang="0">
                  <a:pos x="243" y="22"/>
                </a:cxn>
                <a:cxn ang="0">
                  <a:pos x="243" y="22"/>
                </a:cxn>
                <a:cxn ang="0">
                  <a:pos x="242" y="29"/>
                </a:cxn>
                <a:cxn ang="0">
                  <a:pos x="240" y="32"/>
                </a:cxn>
                <a:cxn ang="0">
                  <a:pos x="239" y="35"/>
                </a:cxn>
                <a:cxn ang="0">
                  <a:pos x="236" y="37"/>
                </a:cxn>
                <a:cxn ang="0">
                  <a:pos x="233" y="39"/>
                </a:cxn>
                <a:cxn ang="0">
                  <a:pos x="230" y="40"/>
                </a:cxn>
                <a:cxn ang="0">
                  <a:pos x="226" y="40"/>
                </a:cxn>
                <a:cxn ang="0">
                  <a:pos x="226" y="40"/>
                </a:cxn>
              </a:cxnLst>
              <a:rect l="0" t="0" r="r" b="b"/>
              <a:pathLst>
                <a:path w="243" h="40">
                  <a:moveTo>
                    <a:pt x="226" y="40"/>
                  </a:moveTo>
                  <a:lnTo>
                    <a:pt x="226" y="40"/>
                  </a:lnTo>
                  <a:lnTo>
                    <a:pt x="173" y="39"/>
                  </a:lnTo>
                  <a:lnTo>
                    <a:pt x="122" y="38"/>
                  </a:lnTo>
                  <a:lnTo>
                    <a:pt x="122" y="38"/>
                  </a:lnTo>
                  <a:lnTo>
                    <a:pt x="70" y="36"/>
                  </a:lnTo>
                  <a:lnTo>
                    <a:pt x="17" y="35"/>
                  </a:lnTo>
                  <a:lnTo>
                    <a:pt x="17" y="35"/>
                  </a:lnTo>
                  <a:lnTo>
                    <a:pt x="13" y="35"/>
                  </a:lnTo>
                  <a:lnTo>
                    <a:pt x="10" y="34"/>
                  </a:lnTo>
                  <a:lnTo>
                    <a:pt x="7" y="32"/>
                  </a:lnTo>
                  <a:lnTo>
                    <a:pt x="4" y="30"/>
                  </a:lnTo>
                  <a:lnTo>
                    <a:pt x="3" y="26"/>
                  </a:lnTo>
                  <a:lnTo>
                    <a:pt x="1" y="23"/>
                  </a:lnTo>
                  <a:lnTo>
                    <a:pt x="0" y="17"/>
                  </a:lnTo>
                  <a:lnTo>
                    <a:pt x="0" y="17"/>
                  </a:lnTo>
                  <a:lnTo>
                    <a:pt x="1" y="11"/>
                  </a:lnTo>
                  <a:lnTo>
                    <a:pt x="3" y="8"/>
                  </a:lnTo>
                  <a:lnTo>
                    <a:pt x="4" y="5"/>
                  </a:lnTo>
                  <a:lnTo>
                    <a:pt x="7" y="3"/>
                  </a:lnTo>
                  <a:lnTo>
                    <a:pt x="10" y="1"/>
                  </a:lnTo>
                  <a:lnTo>
                    <a:pt x="13" y="0"/>
                  </a:lnTo>
                  <a:lnTo>
                    <a:pt x="17" y="0"/>
                  </a:lnTo>
                  <a:lnTo>
                    <a:pt x="17" y="0"/>
                  </a:lnTo>
                  <a:lnTo>
                    <a:pt x="70" y="0"/>
                  </a:lnTo>
                  <a:lnTo>
                    <a:pt x="122" y="2"/>
                  </a:lnTo>
                  <a:lnTo>
                    <a:pt x="122" y="2"/>
                  </a:lnTo>
                  <a:lnTo>
                    <a:pt x="173" y="3"/>
                  </a:lnTo>
                  <a:lnTo>
                    <a:pt x="226" y="4"/>
                  </a:lnTo>
                  <a:lnTo>
                    <a:pt x="226" y="4"/>
                  </a:lnTo>
                  <a:lnTo>
                    <a:pt x="230" y="5"/>
                  </a:lnTo>
                  <a:lnTo>
                    <a:pt x="233" y="6"/>
                  </a:lnTo>
                  <a:lnTo>
                    <a:pt x="236" y="7"/>
                  </a:lnTo>
                  <a:lnTo>
                    <a:pt x="239" y="10"/>
                  </a:lnTo>
                  <a:lnTo>
                    <a:pt x="240" y="12"/>
                  </a:lnTo>
                  <a:lnTo>
                    <a:pt x="242" y="15"/>
                  </a:lnTo>
                  <a:lnTo>
                    <a:pt x="243" y="22"/>
                  </a:lnTo>
                  <a:lnTo>
                    <a:pt x="243" y="22"/>
                  </a:lnTo>
                  <a:lnTo>
                    <a:pt x="242" y="29"/>
                  </a:lnTo>
                  <a:lnTo>
                    <a:pt x="240" y="32"/>
                  </a:lnTo>
                  <a:lnTo>
                    <a:pt x="239" y="35"/>
                  </a:lnTo>
                  <a:lnTo>
                    <a:pt x="236" y="37"/>
                  </a:lnTo>
                  <a:lnTo>
                    <a:pt x="233" y="39"/>
                  </a:lnTo>
                  <a:lnTo>
                    <a:pt x="230" y="40"/>
                  </a:lnTo>
                  <a:lnTo>
                    <a:pt x="226" y="40"/>
                  </a:lnTo>
                  <a:lnTo>
                    <a:pt x="226" y="40"/>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64" name="Freeform 404"/>
            <p:cNvSpPr/>
            <p:nvPr/>
          </p:nvSpPr>
          <p:spPr bwMode="auto">
            <a:xfrm>
              <a:off x="4332288" y="3560763"/>
              <a:ext cx="77788" cy="19050"/>
            </a:xfrm>
            <a:custGeom>
              <a:avLst/>
              <a:gdLst/>
              <a:ahLst/>
              <a:cxnLst>
                <a:cxn ang="0">
                  <a:pos x="16" y="36"/>
                </a:cxn>
                <a:cxn ang="0">
                  <a:pos x="16" y="36"/>
                </a:cxn>
                <a:cxn ang="0">
                  <a:pos x="12" y="35"/>
                </a:cxn>
                <a:cxn ang="0">
                  <a:pos x="9" y="34"/>
                </a:cxn>
                <a:cxn ang="0">
                  <a:pos x="6" y="33"/>
                </a:cxn>
                <a:cxn ang="0">
                  <a:pos x="4" y="30"/>
                </a:cxn>
                <a:cxn ang="0">
                  <a:pos x="2" y="27"/>
                </a:cxn>
                <a:cxn ang="0">
                  <a:pos x="1" y="24"/>
                </a:cxn>
                <a:cxn ang="0">
                  <a:pos x="0" y="17"/>
                </a:cxn>
                <a:cxn ang="0">
                  <a:pos x="0" y="17"/>
                </a:cxn>
                <a:cxn ang="0">
                  <a:pos x="1" y="11"/>
                </a:cxn>
                <a:cxn ang="0">
                  <a:pos x="2" y="8"/>
                </a:cxn>
                <a:cxn ang="0">
                  <a:pos x="4" y="5"/>
                </a:cxn>
                <a:cxn ang="0">
                  <a:pos x="6" y="3"/>
                </a:cxn>
                <a:cxn ang="0">
                  <a:pos x="9" y="1"/>
                </a:cxn>
                <a:cxn ang="0">
                  <a:pos x="12" y="0"/>
                </a:cxn>
                <a:cxn ang="0">
                  <a:pos x="16" y="0"/>
                </a:cxn>
                <a:cxn ang="0">
                  <a:pos x="131" y="0"/>
                </a:cxn>
                <a:cxn ang="0">
                  <a:pos x="131" y="0"/>
                </a:cxn>
                <a:cxn ang="0">
                  <a:pos x="135" y="0"/>
                </a:cxn>
                <a:cxn ang="0">
                  <a:pos x="138" y="1"/>
                </a:cxn>
                <a:cxn ang="0">
                  <a:pos x="141" y="3"/>
                </a:cxn>
                <a:cxn ang="0">
                  <a:pos x="143" y="5"/>
                </a:cxn>
                <a:cxn ang="0">
                  <a:pos x="145" y="8"/>
                </a:cxn>
                <a:cxn ang="0">
                  <a:pos x="146" y="11"/>
                </a:cxn>
                <a:cxn ang="0">
                  <a:pos x="147" y="17"/>
                </a:cxn>
                <a:cxn ang="0">
                  <a:pos x="147" y="17"/>
                </a:cxn>
                <a:cxn ang="0">
                  <a:pos x="146" y="24"/>
                </a:cxn>
                <a:cxn ang="0">
                  <a:pos x="145" y="27"/>
                </a:cxn>
                <a:cxn ang="0">
                  <a:pos x="143" y="30"/>
                </a:cxn>
                <a:cxn ang="0">
                  <a:pos x="141" y="33"/>
                </a:cxn>
                <a:cxn ang="0">
                  <a:pos x="138" y="34"/>
                </a:cxn>
                <a:cxn ang="0">
                  <a:pos x="135" y="35"/>
                </a:cxn>
                <a:cxn ang="0">
                  <a:pos x="131" y="36"/>
                </a:cxn>
                <a:cxn ang="0">
                  <a:pos x="16" y="36"/>
                </a:cxn>
              </a:cxnLst>
              <a:rect l="0" t="0" r="r" b="b"/>
              <a:pathLst>
                <a:path w="147" h="36">
                  <a:moveTo>
                    <a:pt x="16" y="36"/>
                  </a:moveTo>
                  <a:lnTo>
                    <a:pt x="16" y="36"/>
                  </a:lnTo>
                  <a:lnTo>
                    <a:pt x="12" y="35"/>
                  </a:lnTo>
                  <a:lnTo>
                    <a:pt x="9" y="34"/>
                  </a:lnTo>
                  <a:lnTo>
                    <a:pt x="6" y="33"/>
                  </a:lnTo>
                  <a:lnTo>
                    <a:pt x="4" y="30"/>
                  </a:lnTo>
                  <a:lnTo>
                    <a:pt x="2" y="27"/>
                  </a:lnTo>
                  <a:lnTo>
                    <a:pt x="1" y="24"/>
                  </a:lnTo>
                  <a:lnTo>
                    <a:pt x="0" y="17"/>
                  </a:lnTo>
                  <a:lnTo>
                    <a:pt x="0" y="17"/>
                  </a:lnTo>
                  <a:lnTo>
                    <a:pt x="1" y="11"/>
                  </a:lnTo>
                  <a:lnTo>
                    <a:pt x="2" y="8"/>
                  </a:lnTo>
                  <a:lnTo>
                    <a:pt x="4" y="5"/>
                  </a:lnTo>
                  <a:lnTo>
                    <a:pt x="6" y="3"/>
                  </a:lnTo>
                  <a:lnTo>
                    <a:pt x="9" y="1"/>
                  </a:lnTo>
                  <a:lnTo>
                    <a:pt x="12" y="0"/>
                  </a:lnTo>
                  <a:lnTo>
                    <a:pt x="16" y="0"/>
                  </a:lnTo>
                  <a:lnTo>
                    <a:pt x="131" y="0"/>
                  </a:lnTo>
                  <a:lnTo>
                    <a:pt x="131" y="0"/>
                  </a:lnTo>
                  <a:lnTo>
                    <a:pt x="135" y="0"/>
                  </a:lnTo>
                  <a:lnTo>
                    <a:pt x="138" y="1"/>
                  </a:lnTo>
                  <a:lnTo>
                    <a:pt x="141" y="3"/>
                  </a:lnTo>
                  <a:lnTo>
                    <a:pt x="143" y="5"/>
                  </a:lnTo>
                  <a:lnTo>
                    <a:pt x="145" y="8"/>
                  </a:lnTo>
                  <a:lnTo>
                    <a:pt x="146" y="11"/>
                  </a:lnTo>
                  <a:lnTo>
                    <a:pt x="147" y="17"/>
                  </a:lnTo>
                  <a:lnTo>
                    <a:pt x="147" y="17"/>
                  </a:lnTo>
                  <a:lnTo>
                    <a:pt x="146" y="24"/>
                  </a:lnTo>
                  <a:lnTo>
                    <a:pt x="145" y="27"/>
                  </a:lnTo>
                  <a:lnTo>
                    <a:pt x="143" y="30"/>
                  </a:lnTo>
                  <a:lnTo>
                    <a:pt x="141" y="33"/>
                  </a:lnTo>
                  <a:lnTo>
                    <a:pt x="138" y="34"/>
                  </a:lnTo>
                  <a:lnTo>
                    <a:pt x="135" y="35"/>
                  </a:lnTo>
                  <a:lnTo>
                    <a:pt x="131" y="36"/>
                  </a:lnTo>
                  <a:lnTo>
                    <a:pt x="16" y="36"/>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65" name="Freeform 405"/>
            <p:cNvSpPr/>
            <p:nvPr/>
          </p:nvSpPr>
          <p:spPr bwMode="auto">
            <a:xfrm>
              <a:off x="4329113" y="3621088"/>
              <a:ext cx="66675" cy="20638"/>
            </a:xfrm>
            <a:custGeom>
              <a:avLst/>
              <a:gdLst/>
              <a:ahLst/>
              <a:cxnLst>
                <a:cxn ang="0">
                  <a:pos x="19" y="41"/>
                </a:cxn>
                <a:cxn ang="0">
                  <a:pos x="19" y="41"/>
                </a:cxn>
                <a:cxn ang="0">
                  <a:pos x="15" y="39"/>
                </a:cxn>
                <a:cxn ang="0">
                  <a:pos x="12" y="38"/>
                </a:cxn>
                <a:cxn ang="0">
                  <a:pos x="9" y="37"/>
                </a:cxn>
                <a:cxn ang="0">
                  <a:pos x="7" y="34"/>
                </a:cxn>
                <a:cxn ang="0">
                  <a:pos x="3" y="32"/>
                </a:cxn>
                <a:cxn ang="0">
                  <a:pos x="2" y="29"/>
                </a:cxn>
                <a:cxn ang="0">
                  <a:pos x="1" y="26"/>
                </a:cxn>
                <a:cxn ang="0">
                  <a:pos x="0" y="22"/>
                </a:cxn>
                <a:cxn ang="0">
                  <a:pos x="0" y="18"/>
                </a:cxn>
                <a:cxn ang="0">
                  <a:pos x="0" y="18"/>
                </a:cxn>
                <a:cxn ang="0">
                  <a:pos x="1" y="14"/>
                </a:cxn>
                <a:cxn ang="0">
                  <a:pos x="2" y="10"/>
                </a:cxn>
                <a:cxn ang="0">
                  <a:pos x="5" y="6"/>
                </a:cxn>
                <a:cxn ang="0">
                  <a:pos x="7" y="4"/>
                </a:cxn>
                <a:cxn ang="0">
                  <a:pos x="9" y="2"/>
                </a:cxn>
                <a:cxn ang="0">
                  <a:pos x="12" y="1"/>
                </a:cxn>
                <a:cxn ang="0">
                  <a:pos x="19" y="0"/>
                </a:cxn>
                <a:cxn ang="0">
                  <a:pos x="19" y="0"/>
                </a:cxn>
                <a:cxn ang="0">
                  <a:pos x="24" y="1"/>
                </a:cxn>
                <a:cxn ang="0">
                  <a:pos x="29" y="3"/>
                </a:cxn>
                <a:cxn ang="0">
                  <a:pos x="31" y="4"/>
                </a:cxn>
                <a:cxn ang="0">
                  <a:pos x="109" y="4"/>
                </a:cxn>
                <a:cxn ang="0">
                  <a:pos x="109" y="4"/>
                </a:cxn>
                <a:cxn ang="0">
                  <a:pos x="113" y="4"/>
                </a:cxn>
                <a:cxn ang="0">
                  <a:pos x="117" y="5"/>
                </a:cxn>
                <a:cxn ang="0">
                  <a:pos x="119" y="7"/>
                </a:cxn>
                <a:cxn ang="0">
                  <a:pos x="122" y="10"/>
                </a:cxn>
                <a:cxn ang="0">
                  <a:pos x="124" y="13"/>
                </a:cxn>
                <a:cxn ang="0">
                  <a:pos x="125" y="16"/>
                </a:cxn>
                <a:cxn ang="0">
                  <a:pos x="126" y="22"/>
                </a:cxn>
                <a:cxn ang="0">
                  <a:pos x="126" y="22"/>
                </a:cxn>
                <a:cxn ang="0">
                  <a:pos x="125" y="29"/>
                </a:cxn>
                <a:cxn ang="0">
                  <a:pos x="124" y="31"/>
                </a:cxn>
                <a:cxn ang="0">
                  <a:pos x="122" y="34"/>
                </a:cxn>
                <a:cxn ang="0">
                  <a:pos x="119" y="36"/>
                </a:cxn>
                <a:cxn ang="0">
                  <a:pos x="117" y="38"/>
                </a:cxn>
                <a:cxn ang="0">
                  <a:pos x="113" y="39"/>
                </a:cxn>
                <a:cxn ang="0">
                  <a:pos x="109" y="41"/>
                </a:cxn>
                <a:cxn ang="0">
                  <a:pos x="19" y="41"/>
                </a:cxn>
              </a:cxnLst>
              <a:rect l="0" t="0" r="r" b="b"/>
              <a:pathLst>
                <a:path w="126" h="41">
                  <a:moveTo>
                    <a:pt x="19" y="41"/>
                  </a:moveTo>
                  <a:lnTo>
                    <a:pt x="19" y="41"/>
                  </a:lnTo>
                  <a:lnTo>
                    <a:pt x="15" y="39"/>
                  </a:lnTo>
                  <a:lnTo>
                    <a:pt x="12" y="38"/>
                  </a:lnTo>
                  <a:lnTo>
                    <a:pt x="9" y="37"/>
                  </a:lnTo>
                  <a:lnTo>
                    <a:pt x="7" y="34"/>
                  </a:lnTo>
                  <a:lnTo>
                    <a:pt x="3" y="32"/>
                  </a:lnTo>
                  <a:lnTo>
                    <a:pt x="2" y="29"/>
                  </a:lnTo>
                  <a:lnTo>
                    <a:pt x="1" y="26"/>
                  </a:lnTo>
                  <a:lnTo>
                    <a:pt x="0" y="22"/>
                  </a:lnTo>
                  <a:lnTo>
                    <a:pt x="0" y="18"/>
                  </a:lnTo>
                  <a:lnTo>
                    <a:pt x="0" y="18"/>
                  </a:lnTo>
                  <a:lnTo>
                    <a:pt x="1" y="14"/>
                  </a:lnTo>
                  <a:lnTo>
                    <a:pt x="2" y="10"/>
                  </a:lnTo>
                  <a:lnTo>
                    <a:pt x="5" y="6"/>
                  </a:lnTo>
                  <a:lnTo>
                    <a:pt x="7" y="4"/>
                  </a:lnTo>
                  <a:lnTo>
                    <a:pt x="9" y="2"/>
                  </a:lnTo>
                  <a:lnTo>
                    <a:pt x="12" y="1"/>
                  </a:lnTo>
                  <a:lnTo>
                    <a:pt x="19" y="0"/>
                  </a:lnTo>
                  <a:lnTo>
                    <a:pt x="19" y="0"/>
                  </a:lnTo>
                  <a:lnTo>
                    <a:pt x="24" y="1"/>
                  </a:lnTo>
                  <a:lnTo>
                    <a:pt x="29" y="3"/>
                  </a:lnTo>
                  <a:lnTo>
                    <a:pt x="31" y="4"/>
                  </a:lnTo>
                  <a:lnTo>
                    <a:pt x="109" y="4"/>
                  </a:lnTo>
                  <a:lnTo>
                    <a:pt x="109" y="4"/>
                  </a:lnTo>
                  <a:lnTo>
                    <a:pt x="113" y="4"/>
                  </a:lnTo>
                  <a:lnTo>
                    <a:pt x="117" y="5"/>
                  </a:lnTo>
                  <a:lnTo>
                    <a:pt x="119" y="7"/>
                  </a:lnTo>
                  <a:lnTo>
                    <a:pt x="122" y="10"/>
                  </a:lnTo>
                  <a:lnTo>
                    <a:pt x="124" y="13"/>
                  </a:lnTo>
                  <a:lnTo>
                    <a:pt x="125" y="16"/>
                  </a:lnTo>
                  <a:lnTo>
                    <a:pt x="126" y="22"/>
                  </a:lnTo>
                  <a:lnTo>
                    <a:pt x="126" y="22"/>
                  </a:lnTo>
                  <a:lnTo>
                    <a:pt x="125" y="29"/>
                  </a:lnTo>
                  <a:lnTo>
                    <a:pt x="124" y="31"/>
                  </a:lnTo>
                  <a:lnTo>
                    <a:pt x="122" y="34"/>
                  </a:lnTo>
                  <a:lnTo>
                    <a:pt x="119" y="36"/>
                  </a:lnTo>
                  <a:lnTo>
                    <a:pt x="117" y="38"/>
                  </a:lnTo>
                  <a:lnTo>
                    <a:pt x="113" y="39"/>
                  </a:lnTo>
                  <a:lnTo>
                    <a:pt x="109" y="41"/>
                  </a:lnTo>
                  <a:lnTo>
                    <a:pt x="19" y="41"/>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66" name="Freeform 407"/>
            <p:cNvSpPr/>
            <p:nvPr/>
          </p:nvSpPr>
          <p:spPr bwMode="auto">
            <a:xfrm>
              <a:off x="4535488" y="3187700"/>
              <a:ext cx="396875" cy="330200"/>
            </a:xfrm>
            <a:custGeom>
              <a:avLst/>
              <a:gdLst/>
              <a:ahLst/>
              <a:cxnLst>
                <a:cxn ang="0">
                  <a:pos x="12" y="623"/>
                </a:cxn>
                <a:cxn ang="0">
                  <a:pos x="2" y="616"/>
                </a:cxn>
                <a:cxn ang="0">
                  <a:pos x="0" y="610"/>
                </a:cxn>
                <a:cxn ang="0">
                  <a:pos x="1" y="602"/>
                </a:cxn>
                <a:cxn ang="0">
                  <a:pos x="16" y="580"/>
                </a:cxn>
                <a:cxn ang="0">
                  <a:pos x="37" y="561"/>
                </a:cxn>
                <a:cxn ang="0">
                  <a:pos x="58" y="541"/>
                </a:cxn>
                <a:cxn ang="0">
                  <a:pos x="137" y="452"/>
                </a:cxn>
                <a:cxn ang="0">
                  <a:pos x="181" y="404"/>
                </a:cxn>
                <a:cxn ang="0">
                  <a:pos x="252" y="340"/>
                </a:cxn>
                <a:cxn ang="0">
                  <a:pos x="328" y="280"/>
                </a:cxn>
                <a:cxn ang="0">
                  <a:pos x="479" y="173"/>
                </a:cxn>
                <a:cxn ang="0">
                  <a:pos x="552" y="122"/>
                </a:cxn>
                <a:cxn ang="0">
                  <a:pos x="606" y="80"/>
                </a:cxn>
                <a:cxn ang="0">
                  <a:pos x="636" y="59"/>
                </a:cxn>
                <a:cxn ang="0">
                  <a:pos x="657" y="45"/>
                </a:cxn>
                <a:cxn ang="0">
                  <a:pos x="692" y="23"/>
                </a:cxn>
                <a:cxn ang="0">
                  <a:pos x="697" y="21"/>
                </a:cxn>
                <a:cxn ang="0">
                  <a:pos x="722" y="6"/>
                </a:cxn>
                <a:cxn ang="0">
                  <a:pos x="727" y="2"/>
                </a:cxn>
                <a:cxn ang="0">
                  <a:pos x="733" y="0"/>
                </a:cxn>
                <a:cxn ang="0">
                  <a:pos x="748" y="7"/>
                </a:cxn>
                <a:cxn ang="0">
                  <a:pos x="752" y="16"/>
                </a:cxn>
                <a:cxn ang="0">
                  <a:pos x="748" y="32"/>
                </a:cxn>
                <a:cxn ang="0">
                  <a:pos x="736" y="41"/>
                </a:cxn>
                <a:cxn ang="0">
                  <a:pos x="694" y="67"/>
                </a:cxn>
                <a:cxn ang="0">
                  <a:pos x="668" y="82"/>
                </a:cxn>
                <a:cxn ang="0">
                  <a:pos x="639" y="101"/>
                </a:cxn>
                <a:cxn ang="0">
                  <a:pos x="593" y="139"/>
                </a:cxn>
                <a:cxn ang="0">
                  <a:pos x="539" y="176"/>
                </a:cxn>
                <a:cxn ang="0">
                  <a:pos x="472" y="218"/>
                </a:cxn>
                <a:cxn ang="0">
                  <a:pos x="392" y="275"/>
                </a:cxn>
                <a:cxn ang="0">
                  <a:pos x="358" y="305"/>
                </a:cxn>
                <a:cxn ang="0">
                  <a:pos x="296" y="354"/>
                </a:cxn>
                <a:cxn ang="0">
                  <a:pos x="209" y="427"/>
                </a:cxn>
                <a:cxn ang="0">
                  <a:pos x="183" y="454"/>
                </a:cxn>
                <a:cxn ang="0">
                  <a:pos x="140" y="502"/>
                </a:cxn>
                <a:cxn ang="0">
                  <a:pos x="100" y="550"/>
                </a:cxn>
                <a:cxn ang="0">
                  <a:pos x="65" y="586"/>
                </a:cxn>
                <a:cxn ang="0">
                  <a:pos x="56" y="592"/>
                </a:cxn>
                <a:cxn ang="0">
                  <a:pos x="40" y="604"/>
                </a:cxn>
                <a:cxn ang="0">
                  <a:pos x="33" y="616"/>
                </a:cxn>
                <a:cxn ang="0">
                  <a:pos x="17" y="623"/>
                </a:cxn>
              </a:cxnLst>
              <a:rect l="0" t="0" r="r" b="b"/>
              <a:pathLst>
                <a:path w="752" h="623">
                  <a:moveTo>
                    <a:pt x="17" y="623"/>
                  </a:moveTo>
                  <a:lnTo>
                    <a:pt x="17" y="623"/>
                  </a:lnTo>
                  <a:lnTo>
                    <a:pt x="12" y="623"/>
                  </a:lnTo>
                  <a:lnTo>
                    <a:pt x="8" y="621"/>
                  </a:lnTo>
                  <a:lnTo>
                    <a:pt x="4" y="619"/>
                  </a:lnTo>
                  <a:lnTo>
                    <a:pt x="2" y="616"/>
                  </a:lnTo>
                  <a:lnTo>
                    <a:pt x="2" y="616"/>
                  </a:lnTo>
                  <a:lnTo>
                    <a:pt x="0" y="613"/>
                  </a:lnTo>
                  <a:lnTo>
                    <a:pt x="0" y="610"/>
                  </a:lnTo>
                  <a:lnTo>
                    <a:pt x="0" y="606"/>
                  </a:lnTo>
                  <a:lnTo>
                    <a:pt x="1" y="602"/>
                  </a:lnTo>
                  <a:lnTo>
                    <a:pt x="1" y="602"/>
                  </a:lnTo>
                  <a:lnTo>
                    <a:pt x="4" y="596"/>
                  </a:lnTo>
                  <a:lnTo>
                    <a:pt x="8" y="590"/>
                  </a:lnTo>
                  <a:lnTo>
                    <a:pt x="16" y="580"/>
                  </a:lnTo>
                  <a:lnTo>
                    <a:pt x="26" y="570"/>
                  </a:lnTo>
                  <a:lnTo>
                    <a:pt x="37" y="561"/>
                  </a:lnTo>
                  <a:lnTo>
                    <a:pt x="37" y="561"/>
                  </a:lnTo>
                  <a:lnTo>
                    <a:pt x="47" y="552"/>
                  </a:lnTo>
                  <a:lnTo>
                    <a:pt x="58" y="541"/>
                  </a:lnTo>
                  <a:lnTo>
                    <a:pt x="58" y="541"/>
                  </a:lnTo>
                  <a:lnTo>
                    <a:pt x="78" y="520"/>
                  </a:lnTo>
                  <a:lnTo>
                    <a:pt x="98" y="498"/>
                  </a:lnTo>
                  <a:lnTo>
                    <a:pt x="137" y="452"/>
                  </a:lnTo>
                  <a:lnTo>
                    <a:pt x="137" y="452"/>
                  </a:lnTo>
                  <a:lnTo>
                    <a:pt x="158" y="428"/>
                  </a:lnTo>
                  <a:lnTo>
                    <a:pt x="181" y="404"/>
                  </a:lnTo>
                  <a:lnTo>
                    <a:pt x="203" y="381"/>
                  </a:lnTo>
                  <a:lnTo>
                    <a:pt x="228" y="361"/>
                  </a:lnTo>
                  <a:lnTo>
                    <a:pt x="252" y="340"/>
                  </a:lnTo>
                  <a:lnTo>
                    <a:pt x="278" y="319"/>
                  </a:lnTo>
                  <a:lnTo>
                    <a:pt x="328" y="280"/>
                  </a:lnTo>
                  <a:lnTo>
                    <a:pt x="328" y="280"/>
                  </a:lnTo>
                  <a:lnTo>
                    <a:pt x="378" y="243"/>
                  </a:lnTo>
                  <a:lnTo>
                    <a:pt x="428" y="207"/>
                  </a:lnTo>
                  <a:lnTo>
                    <a:pt x="479" y="173"/>
                  </a:lnTo>
                  <a:lnTo>
                    <a:pt x="527" y="141"/>
                  </a:lnTo>
                  <a:lnTo>
                    <a:pt x="527" y="141"/>
                  </a:lnTo>
                  <a:lnTo>
                    <a:pt x="552" y="122"/>
                  </a:lnTo>
                  <a:lnTo>
                    <a:pt x="577" y="102"/>
                  </a:lnTo>
                  <a:lnTo>
                    <a:pt x="577" y="102"/>
                  </a:lnTo>
                  <a:lnTo>
                    <a:pt x="606" y="80"/>
                  </a:lnTo>
                  <a:lnTo>
                    <a:pt x="621" y="69"/>
                  </a:lnTo>
                  <a:lnTo>
                    <a:pt x="636" y="59"/>
                  </a:lnTo>
                  <a:lnTo>
                    <a:pt x="636" y="59"/>
                  </a:lnTo>
                  <a:lnTo>
                    <a:pt x="646" y="52"/>
                  </a:lnTo>
                  <a:lnTo>
                    <a:pt x="657" y="45"/>
                  </a:lnTo>
                  <a:lnTo>
                    <a:pt x="657" y="45"/>
                  </a:lnTo>
                  <a:lnTo>
                    <a:pt x="674" y="32"/>
                  </a:lnTo>
                  <a:lnTo>
                    <a:pt x="683" y="27"/>
                  </a:lnTo>
                  <a:lnTo>
                    <a:pt x="692" y="23"/>
                  </a:lnTo>
                  <a:lnTo>
                    <a:pt x="692" y="23"/>
                  </a:lnTo>
                  <a:lnTo>
                    <a:pt x="697" y="21"/>
                  </a:lnTo>
                  <a:lnTo>
                    <a:pt x="697" y="21"/>
                  </a:lnTo>
                  <a:lnTo>
                    <a:pt x="710" y="15"/>
                  </a:lnTo>
                  <a:lnTo>
                    <a:pt x="717" y="10"/>
                  </a:lnTo>
                  <a:lnTo>
                    <a:pt x="722" y="6"/>
                  </a:lnTo>
                  <a:lnTo>
                    <a:pt x="722" y="6"/>
                  </a:lnTo>
                  <a:lnTo>
                    <a:pt x="725" y="3"/>
                  </a:lnTo>
                  <a:lnTo>
                    <a:pt x="727" y="2"/>
                  </a:lnTo>
                  <a:lnTo>
                    <a:pt x="730" y="0"/>
                  </a:lnTo>
                  <a:lnTo>
                    <a:pt x="733" y="0"/>
                  </a:lnTo>
                  <a:lnTo>
                    <a:pt x="733" y="0"/>
                  </a:lnTo>
                  <a:lnTo>
                    <a:pt x="738" y="1"/>
                  </a:lnTo>
                  <a:lnTo>
                    <a:pt x="743" y="3"/>
                  </a:lnTo>
                  <a:lnTo>
                    <a:pt x="748" y="7"/>
                  </a:lnTo>
                  <a:lnTo>
                    <a:pt x="751" y="13"/>
                  </a:lnTo>
                  <a:lnTo>
                    <a:pt x="751" y="13"/>
                  </a:lnTo>
                  <a:lnTo>
                    <a:pt x="752" y="16"/>
                  </a:lnTo>
                  <a:lnTo>
                    <a:pt x="752" y="21"/>
                  </a:lnTo>
                  <a:lnTo>
                    <a:pt x="751" y="26"/>
                  </a:lnTo>
                  <a:lnTo>
                    <a:pt x="748" y="32"/>
                  </a:lnTo>
                  <a:lnTo>
                    <a:pt x="748" y="32"/>
                  </a:lnTo>
                  <a:lnTo>
                    <a:pt x="741" y="37"/>
                  </a:lnTo>
                  <a:lnTo>
                    <a:pt x="736" y="41"/>
                  </a:lnTo>
                  <a:lnTo>
                    <a:pt x="723" y="51"/>
                  </a:lnTo>
                  <a:lnTo>
                    <a:pt x="708" y="59"/>
                  </a:lnTo>
                  <a:lnTo>
                    <a:pt x="694" y="67"/>
                  </a:lnTo>
                  <a:lnTo>
                    <a:pt x="694" y="67"/>
                  </a:lnTo>
                  <a:lnTo>
                    <a:pt x="680" y="75"/>
                  </a:lnTo>
                  <a:lnTo>
                    <a:pt x="668" y="82"/>
                  </a:lnTo>
                  <a:lnTo>
                    <a:pt x="668" y="82"/>
                  </a:lnTo>
                  <a:lnTo>
                    <a:pt x="654" y="91"/>
                  </a:lnTo>
                  <a:lnTo>
                    <a:pt x="639" y="101"/>
                  </a:lnTo>
                  <a:lnTo>
                    <a:pt x="612" y="122"/>
                  </a:lnTo>
                  <a:lnTo>
                    <a:pt x="612" y="122"/>
                  </a:lnTo>
                  <a:lnTo>
                    <a:pt x="593" y="139"/>
                  </a:lnTo>
                  <a:lnTo>
                    <a:pt x="573" y="153"/>
                  </a:lnTo>
                  <a:lnTo>
                    <a:pt x="573" y="153"/>
                  </a:lnTo>
                  <a:lnTo>
                    <a:pt x="539" y="176"/>
                  </a:lnTo>
                  <a:lnTo>
                    <a:pt x="505" y="196"/>
                  </a:lnTo>
                  <a:lnTo>
                    <a:pt x="505" y="196"/>
                  </a:lnTo>
                  <a:lnTo>
                    <a:pt x="472" y="218"/>
                  </a:lnTo>
                  <a:lnTo>
                    <a:pt x="439" y="239"/>
                  </a:lnTo>
                  <a:lnTo>
                    <a:pt x="408" y="263"/>
                  </a:lnTo>
                  <a:lnTo>
                    <a:pt x="392" y="275"/>
                  </a:lnTo>
                  <a:lnTo>
                    <a:pt x="378" y="287"/>
                  </a:lnTo>
                  <a:lnTo>
                    <a:pt x="378" y="287"/>
                  </a:lnTo>
                  <a:lnTo>
                    <a:pt x="358" y="305"/>
                  </a:lnTo>
                  <a:lnTo>
                    <a:pt x="338" y="322"/>
                  </a:lnTo>
                  <a:lnTo>
                    <a:pt x="296" y="354"/>
                  </a:lnTo>
                  <a:lnTo>
                    <a:pt x="296" y="354"/>
                  </a:lnTo>
                  <a:lnTo>
                    <a:pt x="267" y="377"/>
                  </a:lnTo>
                  <a:lnTo>
                    <a:pt x="238" y="401"/>
                  </a:lnTo>
                  <a:lnTo>
                    <a:pt x="209" y="427"/>
                  </a:lnTo>
                  <a:lnTo>
                    <a:pt x="196" y="440"/>
                  </a:lnTo>
                  <a:lnTo>
                    <a:pt x="183" y="454"/>
                  </a:lnTo>
                  <a:lnTo>
                    <a:pt x="183" y="454"/>
                  </a:lnTo>
                  <a:lnTo>
                    <a:pt x="161" y="478"/>
                  </a:lnTo>
                  <a:lnTo>
                    <a:pt x="140" y="502"/>
                  </a:lnTo>
                  <a:lnTo>
                    <a:pt x="140" y="502"/>
                  </a:lnTo>
                  <a:lnTo>
                    <a:pt x="104" y="545"/>
                  </a:lnTo>
                  <a:lnTo>
                    <a:pt x="100" y="550"/>
                  </a:lnTo>
                  <a:lnTo>
                    <a:pt x="100" y="550"/>
                  </a:lnTo>
                  <a:lnTo>
                    <a:pt x="82" y="568"/>
                  </a:lnTo>
                  <a:lnTo>
                    <a:pt x="74" y="578"/>
                  </a:lnTo>
                  <a:lnTo>
                    <a:pt x="65" y="586"/>
                  </a:lnTo>
                  <a:lnTo>
                    <a:pt x="65" y="586"/>
                  </a:lnTo>
                  <a:lnTo>
                    <a:pt x="56" y="592"/>
                  </a:lnTo>
                  <a:lnTo>
                    <a:pt x="56" y="592"/>
                  </a:lnTo>
                  <a:lnTo>
                    <a:pt x="50" y="596"/>
                  </a:lnTo>
                  <a:lnTo>
                    <a:pt x="44" y="600"/>
                  </a:lnTo>
                  <a:lnTo>
                    <a:pt x="40" y="604"/>
                  </a:lnTo>
                  <a:lnTo>
                    <a:pt x="36" y="611"/>
                  </a:lnTo>
                  <a:lnTo>
                    <a:pt x="36" y="611"/>
                  </a:lnTo>
                  <a:lnTo>
                    <a:pt x="33" y="616"/>
                  </a:lnTo>
                  <a:lnTo>
                    <a:pt x="29" y="620"/>
                  </a:lnTo>
                  <a:lnTo>
                    <a:pt x="24" y="622"/>
                  </a:lnTo>
                  <a:lnTo>
                    <a:pt x="17" y="623"/>
                  </a:lnTo>
                  <a:lnTo>
                    <a:pt x="17" y="623"/>
                  </a:lnTo>
                  <a:close/>
                </a:path>
              </a:pathLst>
            </a:custGeom>
            <a:grpFill/>
            <a:ln w="9525">
              <a:noFill/>
              <a:round/>
            </a:ln>
          </p:spPr>
          <p:txBody>
            <a:bodyPr vert="horz" wrap="square" lIns="121920" tIns="60960" rIns="121920" bIns="6096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grpSp>
      <p:sp>
        <p:nvSpPr>
          <p:cNvPr id="8" name="文本框 7"/>
          <p:cNvSpPr txBox="1"/>
          <p:nvPr userDrawn="1"/>
        </p:nvSpPr>
        <p:spPr>
          <a:xfrm>
            <a:off x="6696075" y="243840"/>
            <a:ext cx="5374005" cy="583565"/>
          </a:xfrm>
          <a:prstGeom prst="rect">
            <a:avLst/>
          </a:prstGeom>
          <a:noFill/>
        </p:spPr>
        <p:txBody>
          <a:bodyPr wrap="square" rtlCol="0" anchor="t">
            <a:spAutoFit/>
          </a:bodyPr>
          <a:p>
            <a:pPr algn="ctr"/>
            <a:r>
              <a:rPr lang="zh-CN" altLang="en-US" sz="3200" b="1">
                <a:solidFill>
                  <a:schemeClr val="tx1"/>
                </a:solidFill>
                <a:latin typeface="楷体" panose="02010609060101010101" charset="-122"/>
                <a:ea typeface="楷体" panose="02010609060101010101" charset="-122"/>
                <a:cs typeface="楷体" panose="02010609060101010101" charset="-122"/>
              </a:rPr>
              <a:t>第九章 统计</a:t>
            </a:r>
            <a:endParaRPr lang="zh-CN" altLang="en-US" sz="3200" b="1">
              <a:solidFill>
                <a:schemeClr val="tx1"/>
              </a:solidFill>
              <a:latin typeface="楷体" panose="02010609060101010101" charset="-122"/>
              <a:ea typeface="楷体" panose="02010609060101010101" charset="-122"/>
              <a:cs typeface="楷体"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NULL" TargetMode="External"/><Relationship Id="rId2" Type="http://schemas.openxmlformats.org/officeDocument/2006/relationships/image" Target="../media/image1.png"/><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圆角矩形 4"/>
          <p:cNvSpPr/>
          <p:nvPr/>
        </p:nvSpPr>
        <p:spPr>
          <a:xfrm>
            <a:off x="4119245" y="3329940"/>
            <a:ext cx="4162425" cy="504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t>9.1.3  </a:t>
            </a:r>
            <a:r>
              <a:rPr lang="zh-CN" altLang="en-US" sz="2800" b="1"/>
              <a:t>获取数据的途径</a:t>
            </a:r>
            <a:endParaRPr lang="zh-CN" altLang="en-US" sz="2800" b="1"/>
          </a:p>
        </p:txBody>
      </p:sp>
      <p:sp>
        <p:nvSpPr>
          <p:cNvPr id="6" name="文本框 5"/>
          <p:cNvSpPr txBox="1"/>
          <p:nvPr/>
        </p:nvSpPr>
        <p:spPr>
          <a:xfrm>
            <a:off x="2120265" y="2082165"/>
            <a:ext cx="7952105" cy="829945"/>
          </a:xfrm>
          <a:prstGeom prst="rect">
            <a:avLst/>
          </a:prstGeom>
          <a:noFill/>
        </p:spPr>
        <p:txBody>
          <a:bodyPr wrap="square" rtlCol="0">
            <a:spAutoFit/>
          </a:bodyPr>
          <a:p>
            <a:pPr algn="ctr"/>
            <a:r>
              <a:rPr lang="zh-CN" altLang="en-US" sz="4800" b="1"/>
              <a:t>第九章  </a:t>
            </a:r>
            <a:r>
              <a:rPr lang="zh-CN" altLang="en-US" sz="4800" b="1"/>
              <a:t>统计</a:t>
            </a:r>
            <a:endParaRPr lang="zh-CN" altLang="en-US" sz="48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 name="文本框 99"/>
          <p:cNvSpPr txBox="1"/>
          <p:nvPr/>
        </p:nvSpPr>
        <p:spPr>
          <a:xfrm>
            <a:off x="913130" y="1349375"/>
            <a:ext cx="10010140" cy="1814830"/>
          </a:xfrm>
          <a:prstGeom prst="rect">
            <a:avLst/>
          </a:prstGeom>
          <a:noFill/>
          <a:ln w="9525">
            <a:noFill/>
          </a:ln>
        </p:spPr>
        <p:txBody>
          <a:bodyPr wrap="square">
            <a:spAutoFit/>
          </a:bodyPr>
          <a:p>
            <a:pPr indent="304800"/>
            <a:r>
              <a:rPr lang="en-US" sz="2800" b="1">
                <a:latin typeface="Times New Roman" panose="02020603050405020304" charset="0"/>
              </a:rPr>
              <a:t>5. </a:t>
            </a:r>
            <a:r>
              <a:rPr lang="en-US" sz="2800" b="1">
                <a:latin typeface="宋体" panose="02010600030101010101" pitchFamily="2" charset="-122"/>
                <a:cs typeface="Times New Roman" panose="02020603050405020304" charset="0"/>
              </a:rPr>
              <a:t>“</a:t>
            </a:r>
            <a:r>
              <a:rPr lang="zh-CN" sz="2800" b="1">
                <a:ea typeface="宋体" panose="02010600030101010101" pitchFamily="2" charset="-122"/>
              </a:rPr>
              <a:t>中国天眼</a:t>
            </a:r>
            <a:r>
              <a:rPr lang="en-US" sz="2800" b="1">
                <a:latin typeface="宋体" panose="02010600030101010101" pitchFamily="2" charset="-122"/>
                <a:cs typeface="Times New Roman" panose="02020603050405020304" charset="0"/>
              </a:rPr>
              <a:t>”</a:t>
            </a:r>
            <a:r>
              <a:rPr lang="zh-CN" sz="2800" b="1">
                <a:ea typeface="宋体" panose="02010600030101010101" pitchFamily="2" charset="-122"/>
              </a:rPr>
              <a:t>为</a:t>
            </a:r>
            <a:r>
              <a:rPr lang="en-US" sz="2800" b="1">
                <a:latin typeface="Times New Roman" panose="02020603050405020304" charset="0"/>
              </a:rPr>
              <a:t>500</a:t>
            </a:r>
            <a:r>
              <a:rPr lang="zh-CN" sz="2800" b="1">
                <a:ea typeface="宋体" panose="02010600030101010101" pitchFamily="2" charset="-122"/>
              </a:rPr>
              <a:t>米口径球面射电望远镜</a:t>
            </a:r>
            <a:r>
              <a:rPr lang="en-US" sz="2800" b="1">
                <a:latin typeface="Times New Roman" panose="02020603050405020304" charset="0"/>
              </a:rPr>
              <a:t>(Five hundred meters Aperture Spherical Telescope</a:t>
            </a:r>
            <a:r>
              <a:rPr lang="zh-CN" sz="2800" b="1">
                <a:ea typeface="宋体" panose="02010600030101010101" pitchFamily="2" charset="-122"/>
              </a:rPr>
              <a:t>，简称</a:t>
            </a:r>
            <a:r>
              <a:rPr lang="en-US" sz="2800" b="1">
                <a:latin typeface="Times New Roman" panose="02020603050405020304" charset="0"/>
              </a:rPr>
              <a:t>FAST)</a:t>
            </a:r>
            <a:r>
              <a:rPr lang="zh-CN" sz="2800" b="1">
                <a:ea typeface="宋体" panose="02010600030101010101" pitchFamily="2" charset="-122"/>
              </a:rPr>
              <a:t>，是具有我国自主知识产权、世界最大单口径、最灵敏的射电望远镜．建造</a:t>
            </a:r>
            <a:r>
              <a:rPr lang="en-US" sz="2800" b="1">
                <a:latin typeface="宋体" panose="02010600030101010101" pitchFamily="2" charset="-122"/>
                <a:cs typeface="Times New Roman" panose="02020603050405020304" charset="0"/>
              </a:rPr>
              <a:t>“</a:t>
            </a:r>
            <a:r>
              <a:rPr lang="zh-CN" sz="2800" b="1">
                <a:ea typeface="宋体" panose="02010600030101010101" pitchFamily="2" charset="-122"/>
              </a:rPr>
              <a:t>中国天眼</a:t>
            </a:r>
            <a:r>
              <a:rPr lang="en-US" sz="2800" b="1">
                <a:latin typeface="宋体" panose="02010600030101010101" pitchFamily="2" charset="-122"/>
                <a:cs typeface="Times New Roman" panose="02020603050405020304" charset="0"/>
              </a:rPr>
              <a:t>”</a:t>
            </a:r>
            <a:r>
              <a:rPr lang="zh-CN" sz="2800" b="1">
                <a:ea typeface="宋体" panose="02010600030101010101" pitchFamily="2" charset="-122"/>
              </a:rPr>
              <a:t>的目的是</a:t>
            </a:r>
            <a:r>
              <a:rPr lang="en-US" sz="2800" b="1">
                <a:latin typeface="Times New Roman" panose="02020603050405020304" charset="0"/>
              </a:rPr>
              <a:t>(</a:t>
            </a:r>
            <a:r>
              <a:rPr lang="zh-CN" sz="2800" b="1">
                <a:ea typeface="宋体" panose="02010600030101010101" pitchFamily="2" charset="-122"/>
              </a:rPr>
              <a:t>　　</a:t>
            </a:r>
            <a:r>
              <a:rPr lang="en-US" sz="2800" b="1">
                <a:latin typeface="Times New Roman" panose="02020603050405020304" charset="0"/>
              </a:rPr>
              <a:t>)</a:t>
            </a:r>
            <a:endParaRPr lang="zh-CN" altLang="en-US" sz="2800" b="1"/>
          </a:p>
        </p:txBody>
      </p:sp>
      <p:pic>
        <p:nvPicPr>
          <p:cNvPr id="2" name="图片 -2147482618" descr="XJC2019-3.TIF"/>
          <p:cNvPicPr>
            <a:picLocks noChangeAspect="1"/>
          </p:cNvPicPr>
          <p:nvPr>
            <p:custDataLst>
              <p:tags r:id="rId1"/>
            </p:custDataLst>
          </p:nvPr>
        </p:nvPicPr>
        <p:blipFill>
          <a:blip r:embed="rId2" r:link="rId3"/>
          <a:stretch>
            <a:fillRect/>
          </a:stretch>
        </p:blipFill>
        <p:spPr>
          <a:xfrm>
            <a:off x="7249160" y="3164205"/>
            <a:ext cx="3674110" cy="2536190"/>
          </a:xfrm>
          <a:prstGeom prst="rect">
            <a:avLst/>
          </a:prstGeom>
          <a:noFill/>
          <a:ln w="9525">
            <a:noFill/>
          </a:ln>
        </p:spPr>
      </p:pic>
      <p:sp>
        <p:nvSpPr>
          <p:cNvPr id="3" name="文本框 2"/>
          <p:cNvSpPr txBox="1"/>
          <p:nvPr/>
        </p:nvSpPr>
        <p:spPr>
          <a:xfrm>
            <a:off x="1521460" y="3524885"/>
            <a:ext cx="3893185" cy="1814830"/>
          </a:xfrm>
          <a:prstGeom prst="rect">
            <a:avLst/>
          </a:prstGeom>
          <a:noFill/>
          <a:ln w="9525">
            <a:noFill/>
          </a:ln>
        </p:spPr>
        <p:txBody>
          <a:bodyPr wrap="square">
            <a:spAutoFit/>
          </a:bodyPr>
          <a:p>
            <a:pPr indent="13335"/>
            <a:r>
              <a:rPr lang="en-US" sz="2800" b="1">
                <a:latin typeface="Times New Roman" panose="02020603050405020304" charset="0"/>
              </a:rPr>
              <a:t>A</a:t>
            </a:r>
            <a:r>
              <a:rPr lang="zh-CN" sz="2800" b="1">
                <a:ea typeface="宋体" panose="02010600030101010101" pitchFamily="2" charset="-122"/>
              </a:rPr>
              <a:t>．通过调查获取数据</a:t>
            </a:r>
            <a:r>
              <a:rPr lang="en-US" sz="2800" b="1">
                <a:latin typeface="Times New Roman" panose="02020603050405020304" charset="0"/>
              </a:rPr>
              <a:t>	</a:t>
            </a:r>
            <a:endParaRPr lang="en-US" sz="2800" b="1">
              <a:latin typeface="Times New Roman" panose="02020603050405020304" charset="0"/>
            </a:endParaRPr>
          </a:p>
          <a:p>
            <a:pPr indent="13335"/>
            <a:r>
              <a:rPr lang="en-US" sz="2800" b="1">
                <a:latin typeface="Times New Roman" panose="02020603050405020304" charset="0"/>
              </a:rPr>
              <a:t>B</a:t>
            </a:r>
            <a:r>
              <a:rPr lang="zh-CN" sz="2800" b="1">
                <a:ea typeface="宋体" panose="02010600030101010101" pitchFamily="2" charset="-122"/>
              </a:rPr>
              <a:t>．通过试验获取数据</a:t>
            </a:r>
            <a:r>
              <a:rPr lang="en-US" sz="2800" b="1">
                <a:latin typeface="Times New Roman" panose="02020603050405020304" charset="0"/>
              </a:rPr>
              <a:t>C</a:t>
            </a:r>
            <a:r>
              <a:rPr lang="zh-CN" sz="2800" b="1">
                <a:ea typeface="宋体" panose="02010600030101010101" pitchFamily="2" charset="-122"/>
              </a:rPr>
              <a:t>．通过观察获取数据  </a:t>
            </a:r>
            <a:r>
              <a:rPr lang="en-US" sz="2800" b="1">
                <a:latin typeface="Times New Roman" panose="02020603050405020304" charset="0"/>
              </a:rPr>
              <a:t>	</a:t>
            </a:r>
            <a:endParaRPr lang="en-US" sz="2800" b="1">
              <a:latin typeface="Times New Roman" panose="02020603050405020304" charset="0"/>
            </a:endParaRPr>
          </a:p>
          <a:p>
            <a:pPr indent="13335"/>
            <a:r>
              <a:rPr lang="en-US" sz="2800" b="1">
                <a:latin typeface="Times New Roman" panose="02020603050405020304" charset="0"/>
              </a:rPr>
              <a:t>D</a:t>
            </a:r>
            <a:r>
              <a:rPr lang="zh-CN" sz="2800" b="1">
                <a:ea typeface="宋体" panose="02010600030101010101" pitchFamily="2" charset="-122"/>
              </a:rPr>
              <a:t>．通过查询获得数据</a:t>
            </a:r>
            <a:endParaRPr lang="zh-CN" altLang="en-US" sz="2800" b="1"/>
          </a:p>
        </p:txBody>
      </p:sp>
      <p:sp>
        <p:nvSpPr>
          <p:cNvPr id="4" name="文本框 3"/>
          <p:cNvSpPr txBox="1"/>
          <p:nvPr/>
        </p:nvSpPr>
        <p:spPr>
          <a:xfrm>
            <a:off x="4787900" y="2598420"/>
            <a:ext cx="826770" cy="645160"/>
          </a:xfrm>
          <a:prstGeom prst="rect">
            <a:avLst/>
          </a:prstGeom>
          <a:noFill/>
          <a:ln w="9525">
            <a:noFill/>
          </a:ln>
        </p:spPr>
        <p:txBody>
          <a:bodyPr wrap="square">
            <a:spAutoFit/>
          </a:bodyPr>
          <a:p>
            <a:pPr indent="0"/>
            <a:r>
              <a:rPr lang="en-US" sz="3600" b="1">
                <a:solidFill>
                  <a:srgbClr val="FF0000"/>
                </a:solidFill>
                <a:latin typeface="Times New Roman" panose="02020603050405020304" charset="0"/>
              </a:rPr>
              <a:t>C</a:t>
            </a:r>
            <a:endParaRPr lang="en-US" altLang="en-US" sz="3600" b="1">
              <a:solidFill>
                <a:srgbClr val="FF0000"/>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 name="文本框 99"/>
          <p:cNvSpPr txBox="1"/>
          <p:nvPr/>
        </p:nvSpPr>
        <p:spPr>
          <a:xfrm>
            <a:off x="1028700" y="1334135"/>
            <a:ext cx="10380345" cy="1383665"/>
          </a:xfrm>
          <a:prstGeom prst="rect">
            <a:avLst/>
          </a:prstGeom>
          <a:noFill/>
          <a:ln w="9525">
            <a:noFill/>
          </a:ln>
        </p:spPr>
        <p:txBody>
          <a:bodyPr wrap="square">
            <a:spAutoFit/>
          </a:bodyPr>
          <a:p>
            <a:pPr indent="13335"/>
            <a:r>
              <a:rPr lang="en-US" altLang="zh-CN" sz="2800" b="1">
                <a:ea typeface="宋体" panose="02010600030101010101" pitchFamily="2" charset="-122"/>
              </a:rPr>
              <a:t>6. </a:t>
            </a:r>
            <a:r>
              <a:rPr lang="zh-CN" sz="2800" b="1">
                <a:ea typeface="宋体" panose="02010600030101010101" pitchFamily="2" charset="-122"/>
              </a:rPr>
              <a:t>为了缓解城市的交通拥堵情况，某市准备出台限制私家车的政策，为此要进行民意调查．某个调查小组调查了一些拥有私家车的市民，你认为这样的调查结果能很好地反映该市市民的意愿吗？</a:t>
            </a:r>
            <a:endParaRPr lang="zh-CN" altLang="en-US" sz="2800" b="1"/>
          </a:p>
        </p:txBody>
      </p:sp>
      <p:sp>
        <p:nvSpPr>
          <p:cNvPr id="2" name="文本框 1"/>
          <p:cNvSpPr txBox="1"/>
          <p:nvPr/>
        </p:nvSpPr>
        <p:spPr>
          <a:xfrm>
            <a:off x="1028700" y="3261995"/>
            <a:ext cx="10502900" cy="2306955"/>
          </a:xfrm>
          <a:prstGeom prst="rect">
            <a:avLst/>
          </a:prstGeom>
          <a:noFill/>
          <a:ln w="9525">
            <a:noFill/>
          </a:ln>
        </p:spPr>
        <p:txBody>
          <a:bodyPr wrap="square">
            <a:spAutoFit/>
          </a:bodyPr>
          <a:p>
            <a:pPr indent="13335" fontAlgn="auto"/>
            <a:r>
              <a:rPr lang="zh-CN" altLang="en-US" sz="2400" b="1">
                <a:solidFill>
                  <a:srgbClr val="FF0000"/>
                </a:solidFill>
                <a:latin typeface="楷体" panose="02010609060101010101" charset="-122"/>
                <a:ea typeface="楷体" panose="02010609060101010101" charset="-122"/>
                <a:cs typeface="楷体" panose="02010609060101010101" charset="-122"/>
              </a:rPr>
              <a:t>解</a:t>
            </a:r>
            <a:r>
              <a:rPr lang="zh-CN" altLang="en-US" sz="2400" b="0">
                <a:latin typeface="楷体" panose="02010609060101010101" charset="-122"/>
                <a:ea typeface="楷体" panose="02010609060101010101" charset="-122"/>
                <a:cs typeface="楷体" panose="02010609060101010101" charset="-122"/>
              </a:rPr>
              <a:t>：</a:t>
            </a:r>
            <a:r>
              <a:rPr lang="en-US" sz="2400" b="0">
                <a:latin typeface="楷体" panose="02010609060101010101" charset="-122"/>
                <a:ea typeface="楷体" panose="02010609060101010101" charset="-122"/>
                <a:cs typeface="楷体" panose="02010609060101010101" charset="-122"/>
              </a:rPr>
              <a:t>(1)</a:t>
            </a:r>
            <a:r>
              <a:rPr lang="zh-CN" sz="2400" b="0">
                <a:latin typeface="楷体" panose="02010609060101010101" charset="-122"/>
                <a:ea typeface="楷体" panose="02010609060101010101" charset="-122"/>
                <a:cs typeface="楷体" panose="02010609060101010101" charset="-122"/>
              </a:rPr>
              <a:t>一个城市的交通状况的好坏将直接影响着生活在这个城市中的每个人，关系到每个人的利益．为了调查这个问题，在抽样时应当关注到各种人群，既要抽到拥有私家车的市民，也要抽到没有私家车的市民．</a:t>
            </a:r>
            <a:r>
              <a:rPr lang="en-US" sz="2400" b="0">
                <a:latin typeface="楷体" panose="02010609060101010101" charset="-122"/>
                <a:ea typeface="楷体" panose="02010609060101010101" charset="-122"/>
                <a:cs typeface="楷体" panose="02010609060101010101" charset="-122"/>
              </a:rPr>
              <a:t>(2)</a:t>
            </a:r>
            <a:r>
              <a:rPr lang="zh-CN" sz="2400" b="0">
                <a:latin typeface="楷体" panose="02010609060101010101" charset="-122"/>
                <a:ea typeface="楷体" panose="02010609060101010101" charset="-122"/>
                <a:cs typeface="楷体" panose="02010609060101010101" charset="-122"/>
              </a:rPr>
              <a:t>调查时，如果只对拥有私家车的市民进行调查，结果一定是片面的，不能代表所有市民的意愿．因此，在调查时，要对生活在该城市的所有市民进行随机地抽样调查，不要只关注到拥有私家车的市民．</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 name="文本框 99"/>
          <p:cNvSpPr txBox="1"/>
          <p:nvPr/>
        </p:nvSpPr>
        <p:spPr>
          <a:xfrm>
            <a:off x="1012825" y="1195070"/>
            <a:ext cx="10473690" cy="2676525"/>
          </a:xfrm>
          <a:prstGeom prst="rect">
            <a:avLst/>
          </a:prstGeom>
          <a:noFill/>
          <a:ln w="9525">
            <a:noFill/>
          </a:ln>
        </p:spPr>
        <p:txBody>
          <a:bodyPr wrap="square">
            <a:spAutoFit/>
          </a:bodyPr>
          <a:p>
            <a:pPr indent="12065"/>
            <a:r>
              <a:rPr lang="en-US" sz="2800" b="1">
                <a:latin typeface="Times New Roman" panose="02020603050405020304" charset="0"/>
              </a:rPr>
              <a:t>7</a:t>
            </a:r>
            <a:r>
              <a:rPr lang="zh-CN" sz="2800" b="1">
                <a:ea typeface="宋体" panose="02010600030101010101" pitchFamily="2" charset="-122"/>
              </a:rPr>
              <a:t>．一些期刊杂志社经常会请一些曾经高考落榜而在某方面的事业上取得成就的著名专家、学者，谈他们对高考落榜的看法，这些名人所讲的都是大同小异，不外乎</a:t>
            </a:r>
            <a:r>
              <a:rPr lang="en-US" sz="2800" b="1">
                <a:latin typeface="宋体" panose="02010600030101010101" pitchFamily="2" charset="-122"/>
                <a:cs typeface="Times New Roman" panose="02020603050405020304" charset="0"/>
              </a:rPr>
              <a:t>“</a:t>
            </a:r>
            <a:r>
              <a:rPr lang="zh-CN" sz="2800" b="1">
                <a:ea typeface="宋体" panose="02010600030101010101" pitchFamily="2" charset="-122"/>
              </a:rPr>
              <a:t>我也有过落榜的沮丧，但从长远看，它有益于我的人生</a:t>
            </a:r>
            <a:r>
              <a:rPr lang="en-US" sz="2800" b="1">
                <a:latin typeface="宋体" panose="02010600030101010101" pitchFamily="2" charset="-122"/>
                <a:cs typeface="Times New Roman" panose="02020603050405020304" charset="0"/>
              </a:rPr>
              <a:t>”</a:t>
            </a:r>
            <a:r>
              <a:rPr lang="zh-CN" sz="2800" b="1">
                <a:ea typeface="宋体" panose="02010600030101010101" pitchFamily="2" charset="-122"/>
              </a:rPr>
              <a:t>，</a:t>
            </a:r>
            <a:r>
              <a:rPr lang="en-US" sz="2800" b="1">
                <a:latin typeface="宋体" panose="02010600030101010101" pitchFamily="2" charset="-122"/>
                <a:cs typeface="Times New Roman" panose="02020603050405020304" charset="0"/>
              </a:rPr>
              <a:t>“</a:t>
            </a:r>
            <a:r>
              <a:rPr lang="zh-CN" sz="2800" b="1">
                <a:ea typeface="宋体" panose="02010600030101010101" pitchFamily="2" charset="-122"/>
              </a:rPr>
              <a:t>我是因祸得福，落榜使我走了另一条成功之路</a:t>
            </a:r>
            <a:r>
              <a:rPr lang="en-US" sz="2800" b="1">
                <a:latin typeface="宋体" panose="02010600030101010101" pitchFamily="2" charset="-122"/>
                <a:cs typeface="Times New Roman" panose="02020603050405020304" charset="0"/>
              </a:rPr>
              <a:t>”</a:t>
            </a:r>
            <a:r>
              <a:rPr lang="zh-CN" sz="2800" b="1">
                <a:ea typeface="宋体" panose="02010600030101010101" pitchFamily="2" charset="-122"/>
              </a:rPr>
              <a:t>等等．小明据此得出一条结论，上大学不如高考落榜，他的结论正确吗？</a:t>
            </a:r>
            <a:endParaRPr lang="zh-CN" altLang="en-US" sz="2800" b="1"/>
          </a:p>
        </p:txBody>
      </p:sp>
      <p:sp>
        <p:nvSpPr>
          <p:cNvPr id="2" name="文本框 1"/>
          <p:cNvSpPr txBox="1"/>
          <p:nvPr/>
        </p:nvSpPr>
        <p:spPr>
          <a:xfrm>
            <a:off x="1151890" y="4185920"/>
            <a:ext cx="10226675" cy="1814830"/>
          </a:xfrm>
          <a:prstGeom prst="rect">
            <a:avLst/>
          </a:prstGeom>
          <a:noFill/>
          <a:ln w="9525">
            <a:noFill/>
          </a:ln>
        </p:spPr>
        <p:txBody>
          <a:bodyPr wrap="square">
            <a:spAutoFit/>
          </a:bodyPr>
          <a:p>
            <a:pPr indent="304800"/>
            <a:r>
              <a:rPr lang="zh-CN" sz="2800" b="1">
                <a:solidFill>
                  <a:srgbClr val="FF0000"/>
                </a:solidFill>
                <a:latin typeface="楷体" panose="02010609060101010101" charset="-122"/>
                <a:ea typeface="楷体" panose="02010609060101010101" charset="-122"/>
                <a:cs typeface="楷体" panose="02010609060101010101" charset="-122"/>
              </a:rPr>
              <a:t>解：</a:t>
            </a:r>
            <a:r>
              <a:rPr lang="zh-CN" sz="2800" b="1">
                <a:latin typeface="楷体" panose="02010609060101010101" charset="-122"/>
                <a:ea typeface="楷体" panose="02010609060101010101" charset="-122"/>
                <a:cs typeface="楷体" panose="02010609060101010101" charset="-122"/>
              </a:rPr>
              <a:t>小明的结论是错误的，在众多的高考落榜生中，走出另外一条成功之路的是少数，小明通过研究一些期刊杂志社报道过的一些成功人士就得出结论是片面的，因为他的抽样不具有代表性．</a:t>
            </a:r>
            <a:endParaRPr lang="zh-CN" altLang="en-US" sz="28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 name="文本框 99"/>
          <p:cNvSpPr txBox="1"/>
          <p:nvPr/>
        </p:nvSpPr>
        <p:spPr>
          <a:xfrm>
            <a:off x="996950" y="1256665"/>
            <a:ext cx="10485755" cy="521970"/>
          </a:xfrm>
          <a:prstGeom prst="rect">
            <a:avLst/>
          </a:prstGeom>
          <a:noFill/>
          <a:ln w="9525">
            <a:noFill/>
          </a:ln>
        </p:spPr>
        <p:txBody>
          <a:bodyPr wrap="square">
            <a:spAutoFit/>
          </a:bodyPr>
          <a:p>
            <a:pPr indent="0"/>
            <a:r>
              <a:rPr lang="en-US" sz="2800" b="1">
                <a:latin typeface="Times New Roman" panose="02020603050405020304" charset="0"/>
              </a:rPr>
              <a:t>8</a:t>
            </a:r>
            <a:r>
              <a:rPr lang="zh-CN" sz="2800" b="1">
                <a:ea typeface="宋体" panose="02010600030101010101" pitchFamily="2" charset="-122"/>
              </a:rPr>
              <a:t>．为了了解我国电视机的销售情况，小张在某网站上下载了下图</a:t>
            </a:r>
            <a:endParaRPr lang="zh-CN" altLang="en-US" sz="2800" b="1"/>
          </a:p>
        </p:txBody>
      </p:sp>
      <p:pic>
        <p:nvPicPr>
          <p:cNvPr id="2" name="图片 -2147482608" descr="XJC2019-4.TIF"/>
          <p:cNvPicPr>
            <a:picLocks noChangeAspect="1"/>
          </p:cNvPicPr>
          <p:nvPr/>
        </p:nvPicPr>
        <p:blipFill>
          <a:blip r:embed="rId1" r:link="rId2"/>
          <a:stretch>
            <a:fillRect/>
          </a:stretch>
        </p:blipFill>
        <p:spPr>
          <a:xfrm>
            <a:off x="1280795" y="2135505"/>
            <a:ext cx="4556760" cy="3489325"/>
          </a:xfrm>
          <a:prstGeom prst="rect">
            <a:avLst/>
          </a:prstGeom>
          <a:noFill/>
          <a:ln w="9525">
            <a:noFill/>
          </a:ln>
        </p:spPr>
      </p:pic>
      <p:sp>
        <p:nvSpPr>
          <p:cNvPr id="3" name="文本框 2"/>
          <p:cNvSpPr txBox="1"/>
          <p:nvPr/>
        </p:nvSpPr>
        <p:spPr>
          <a:xfrm>
            <a:off x="6203315" y="2135505"/>
            <a:ext cx="5279390" cy="521970"/>
          </a:xfrm>
          <a:prstGeom prst="rect">
            <a:avLst/>
          </a:prstGeom>
          <a:noFill/>
          <a:ln w="9525">
            <a:noFill/>
          </a:ln>
        </p:spPr>
        <p:txBody>
          <a:bodyPr wrap="square">
            <a:spAutoFit/>
          </a:bodyPr>
          <a:p>
            <a:pPr indent="34925"/>
            <a:r>
              <a:rPr lang="en-US" sz="2800" b="1">
                <a:latin typeface="Times New Roman" panose="02020603050405020304" charset="0"/>
              </a:rPr>
              <a:t>(1)</a:t>
            </a:r>
            <a:r>
              <a:rPr lang="zh-CN" sz="2800" b="1">
                <a:ea typeface="宋体" panose="02010600030101010101" pitchFamily="2" charset="-122"/>
              </a:rPr>
              <a:t>小张获取数据的途径是什么？</a:t>
            </a:r>
            <a:endParaRPr lang="zh-CN" altLang="en-US" sz="2800" b="1"/>
          </a:p>
        </p:txBody>
      </p:sp>
      <p:sp>
        <p:nvSpPr>
          <p:cNvPr id="4" name="文本框 3"/>
          <p:cNvSpPr txBox="1"/>
          <p:nvPr/>
        </p:nvSpPr>
        <p:spPr>
          <a:xfrm>
            <a:off x="6903720" y="3675380"/>
            <a:ext cx="3878580" cy="953135"/>
          </a:xfrm>
          <a:prstGeom prst="rect">
            <a:avLst/>
          </a:prstGeom>
          <a:noFill/>
          <a:ln w="9525">
            <a:noFill/>
          </a:ln>
        </p:spPr>
        <p:txBody>
          <a:bodyPr wrap="square">
            <a:spAutoFit/>
          </a:bodyPr>
          <a:p>
            <a:pPr indent="0"/>
            <a:r>
              <a:rPr lang="zh-CN" sz="2800" b="1">
                <a:latin typeface="楷体" panose="02010609060101010101" charset="-122"/>
                <a:ea typeface="楷体" panose="02010609060101010101" charset="-122"/>
                <a:cs typeface="楷体_GB2312" charset="0"/>
              </a:rPr>
              <a:t>小张获取数据的途径是</a:t>
            </a:r>
            <a:r>
              <a:rPr lang="zh-CN" sz="2800" b="1">
                <a:solidFill>
                  <a:srgbClr val="1A38F2"/>
                </a:solidFill>
                <a:latin typeface="楷体" panose="02010609060101010101" charset="-122"/>
                <a:ea typeface="楷体" panose="02010609060101010101" charset="-122"/>
                <a:cs typeface="楷体_GB2312" charset="0"/>
              </a:rPr>
              <a:t>通过查询获得数据</a:t>
            </a:r>
            <a:r>
              <a:rPr lang="zh-CN" sz="2800" b="1">
                <a:latin typeface="楷体" panose="02010609060101010101" charset="-122"/>
                <a:ea typeface="楷体" panose="02010609060101010101" charset="-122"/>
                <a:cs typeface="楷体_GB2312" charset="0"/>
              </a:rPr>
              <a:t>．</a:t>
            </a:r>
            <a:endParaRPr lang="zh-CN" altLang="en-US" sz="2800" b="1">
              <a:latin typeface="楷体" panose="02010609060101010101" charset="-122"/>
              <a:ea typeface="楷体" panose="02010609060101010101" charset="-122"/>
              <a:cs typeface="楷体_GB231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 name="文本框 99"/>
          <p:cNvSpPr txBox="1"/>
          <p:nvPr/>
        </p:nvSpPr>
        <p:spPr>
          <a:xfrm>
            <a:off x="996950" y="1256665"/>
            <a:ext cx="10485755" cy="521970"/>
          </a:xfrm>
          <a:prstGeom prst="rect">
            <a:avLst/>
          </a:prstGeom>
          <a:noFill/>
          <a:ln w="9525">
            <a:noFill/>
          </a:ln>
        </p:spPr>
        <p:txBody>
          <a:bodyPr wrap="square">
            <a:spAutoFit/>
          </a:bodyPr>
          <a:p>
            <a:pPr indent="0"/>
            <a:r>
              <a:rPr lang="en-US" sz="2800" b="1">
                <a:latin typeface="Times New Roman" panose="02020603050405020304" charset="0"/>
              </a:rPr>
              <a:t>8</a:t>
            </a:r>
            <a:r>
              <a:rPr lang="zh-CN" sz="2800" b="1">
                <a:ea typeface="宋体" panose="02010600030101010101" pitchFamily="2" charset="-122"/>
              </a:rPr>
              <a:t>．为了了解我国电视机的销售情况，小张在某网站上下载了下图</a:t>
            </a:r>
            <a:endParaRPr lang="zh-CN" altLang="en-US" sz="2800" b="1"/>
          </a:p>
        </p:txBody>
      </p:sp>
      <p:pic>
        <p:nvPicPr>
          <p:cNvPr id="2" name="图片 -2147482608" descr="XJC2019-4.TIF"/>
          <p:cNvPicPr>
            <a:picLocks noChangeAspect="1"/>
          </p:cNvPicPr>
          <p:nvPr/>
        </p:nvPicPr>
        <p:blipFill>
          <a:blip r:embed="rId1" r:link="rId2"/>
          <a:stretch>
            <a:fillRect/>
          </a:stretch>
        </p:blipFill>
        <p:spPr>
          <a:xfrm>
            <a:off x="1404620" y="2160905"/>
            <a:ext cx="4556760" cy="3489325"/>
          </a:xfrm>
          <a:prstGeom prst="rect">
            <a:avLst/>
          </a:prstGeom>
          <a:noFill/>
          <a:ln w="9525">
            <a:noFill/>
          </a:ln>
        </p:spPr>
      </p:pic>
      <p:sp>
        <p:nvSpPr>
          <p:cNvPr id="3" name="文本框 2"/>
          <p:cNvSpPr txBox="1"/>
          <p:nvPr/>
        </p:nvSpPr>
        <p:spPr>
          <a:xfrm>
            <a:off x="6283960" y="2160905"/>
            <a:ext cx="5388610" cy="1814830"/>
          </a:xfrm>
          <a:prstGeom prst="rect">
            <a:avLst/>
          </a:prstGeom>
          <a:noFill/>
          <a:ln w="9525">
            <a:noFill/>
          </a:ln>
        </p:spPr>
        <p:txBody>
          <a:bodyPr wrap="square">
            <a:spAutoFit/>
          </a:bodyPr>
          <a:p>
            <a:pPr indent="34925"/>
            <a:r>
              <a:rPr lang="en-US" sz="2800" b="1">
                <a:latin typeface="Times New Roman" panose="02020603050405020304" charset="0"/>
              </a:rPr>
              <a:t>(2)</a:t>
            </a:r>
            <a:r>
              <a:rPr lang="zh-CN" sz="2800" b="1">
                <a:ea typeface="宋体" panose="02010600030101010101" pitchFamily="2" charset="-122"/>
              </a:rPr>
              <a:t>由图可知，电视机的销售总量在</a:t>
            </a:r>
            <a:r>
              <a:rPr lang="en-US" sz="2800" b="1">
                <a:latin typeface="Times New Roman" panose="02020603050405020304" charset="0"/>
              </a:rPr>
              <a:t>2012</a:t>
            </a:r>
            <a:r>
              <a:rPr lang="zh-CN" sz="2800" b="1">
                <a:ea typeface="宋体" panose="02010600030101010101" pitchFamily="2" charset="-122"/>
              </a:rPr>
              <a:t>年达到最大值，你认为电视机销售总量出现下滑的主要原因是什么？</a:t>
            </a:r>
            <a:endParaRPr lang="zh-CN" altLang="en-US" sz="2800" b="1"/>
          </a:p>
        </p:txBody>
      </p:sp>
      <p:sp>
        <p:nvSpPr>
          <p:cNvPr id="5" name="文本框 4"/>
          <p:cNvSpPr txBox="1"/>
          <p:nvPr/>
        </p:nvSpPr>
        <p:spPr>
          <a:xfrm>
            <a:off x="6746240" y="4358005"/>
            <a:ext cx="4511040" cy="1814830"/>
          </a:xfrm>
          <a:prstGeom prst="rect">
            <a:avLst/>
          </a:prstGeom>
          <a:noFill/>
          <a:ln w="9525">
            <a:noFill/>
          </a:ln>
        </p:spPr>
        <p:txBody>
          <a:bodyPr wrap="square">
            <a:spAutoFit/>
          </a:bodyPr>
          <a:p>
            <a:pPr indent="0"/>
            <a:r>
              <a:rPr lang="zh-CN" sz="2800" b="1">
                <a:solidFill>
                  <a:srgbClr val="1A38F2"/>
                </a:solidFill>
                <a:latin typeface="楷体" panose="02010609060101010101" charset="-122"/>
                <a:ea typeface="楷体" panose="02010609060101010101" charset="-122"/>
                <a:cs typeface="楷体" panose="02010609060101010101" charset="-122"/>
              </a:rPr>
              <a:t>结合我国的经济发展水平可知，从</a:t>
            </a:r>
            <a:r>
              <a:rPr lang="en-US" sz="2800" b="1">
                <a:solidFill>
                  <a:srgbClr val="1A38F2"/>
                </a:solidFill>
                <a:latin typeface="楷体" panose="02010609060101010101" charset="-122"/>
                <a:ea typeface="楷体" panose="02010609060101010101" charset="-122"/>
                <a:cs typeface="楷体" panose="02010609060101010101" charset="-122"/>
              </a:rPr>
              <a:t>2012</a:t>
            </a:r>
            <a:r>
              <a:rPr lang="zh-CN" sz="2800" b="1">
                <a:solidFill>
                  <a:srgbClr val="1A38F2"/>
                </a:solidFill>
                <a:latin typeface="楷体" panose="02010609060101010101" charset="-122"/>
                <a:ea typeface="楷体" panose="02010609060101010101" charset="-122"/>
                <a:cs typeface="楷体" panose="02010609060101010101" charset="-122"/>
              </a:rPr>
              <a:t>年开始，电视机销售总量出现下滑的主要原因是市场的饱和。</a:t>
            </a:r>
            <a:endParaRPr lang="zh-CN" altLang="en-US" sz="2800" b="1">
              <a:solidFill>
                <a:srgbClr val="1A38F2"/>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文本框 2"/>
          <p:cNvSpPr txBox="1"/>
          <p:nvPr/>
        </p:nvSpPr>
        <p:spPr>
          <a:xfrm>
            <a:off x="2285365" y="2981325"/>
            <a:ext cx="3764915" cy="521970"/>
          </a:xfrm>
          <a:prstGeom prst="rect">
            <a:avLst/>
          </a:prstGeom>
          <a:noFill/>
          <a:ln w="9525">
            <a:noFill/>
          </a:ln>
        </p:spPr>
        <p:txBody>
          <a:bodyPr wrap="square" anchor="t" anchorCtr="0">
            <a:spAutoFit/>
          </a:bodyPr>
          <a:p>
            <a:r>
              <a:rPr lang="zh-CN" altLang="en-US" sz="2800" b="1">
                <a:latin typeface="黑体" panose="02010609060101010101" charset="-122"/>
                <a:ea typeface="黑体" panose="02010609060101010101" charset="-122"/>
              </a:rPr>
              <a:t>1.</a:t>
            </a:r>
            <a:r>
              <a:rPr lang="zh-CN" altLang="en-US" sz="2800" b="1">
                <a:solidFill>
                  <a:srgbClr val="0000CC"/>
                </a:solidFill>
                <a:latin typeface="黑体" panose="02010609060101010101" charset="-122"/>
                <a:ea typeface="黑体" panose="02010609060101010101" charset="-122"/>
              </a:rPr>
              <a:t>通过调查获取数据</a:t>
            </a:r>
            <a:endParaRPr lang="zh-CN" altLang="en-US" sz="2800" b="1">
              <a:latin typeface="黑体" panose="02010609060101010101" charset="-122"/>
              <a:ea typeface="黑体" panose="02010609060101010101" charset="-122"/>
            </a:endParaRPr>
          </a:p>
        </p:txBody>
      </p:sp>
      <p:sp>
        <p:nvSpPr>
          <p:cNvPr id="4" name="文本框 3"/>
          <p:cNvSpPr txBox="1"/>
          <p:nvPr/>
        </p:nvSpPr>
        <p:spPr>
          <a:xfrm>
            <a:off x="6309360" y="2992120"/>
            <a:ext cx="3627120" cy="521970"/>
          </a:xfrm>
          <a:prstGeom prst="rect">
            <a:avLst/>
          </a:prstGeom>
          <a:noFill/>
          <a:ln w="9525">
            <a:noFill/>
          </a:ln>
        </p:spPr>
        <p:txBody>
          <a:bodyPr wrap="square" anchor="t" anchorCtr="0">
            <a:spAutoFit/>
          </a:bodyPr>
          <a:p>
            <a:r>
              <a:rPr lang="zh-CN" altLang="en-US" sz="2800" b="1">
                <a:solidFill>
                  <a:schemeClr val="tx1"/>
                </a:solidFill>
                <a:latin typeface="黑体" panose="02010609060101010101" charset="-122"/>
                <a:ea typeface="黑体" panose="02010609060101010101" charset="-122"/>
              </a:rPr>
              <a:t>2</a:t>
            </a:r>
            <a:r>
              <a:rPr lang="zh-CN" altLang="en-US" sz="2800" b="1">
                <a:solidFill>
                  <a:srgbClr val="0000CC"/>
                </a:solidFill>
                <a:latin typeface="黑体" panose="02010609060101010101" charset="-122"/>
                <a:ea typeface="黑体" panose="02010609060101010101" charset="-122"/>
              </a:rPr>
              <a:t>.通过试验获取数据</a:t>
            </a:r>
            <a:endParaRPr lang="zh-CN" altLang="en-US" sz="2800" b="1">
              <a:solidFill>
                <a:srgbClr val="0000CC"/>
              </a:solidFill>
              <a:latin typeface="黑体" panose="02010609060101010101" charset="-122"/>
              <a:ea typeface="黑体" panose="02010609060101010101" charset="-122"/>
            </a:endParaRPr>
          </a:p>
        </p:txBody>
      </p:sp>
      <p:sp>
        <p:nvSpPr>
          <p:cNvPr id="9" name="文本框 8"/>
          <p:cNvSpPr txBox="1"/>
          <p:nvPr/>
        </p:nvSpPr>
        <p:spPr>
          <a:xfrm>
            <a:off x="2286635" y="3707765"/>
            <a:ext cx="3771900" cy="521970"/>
          </a:xfrm>
          <a:prstGeom prst="rect">
            <a:avLst/>
          </a:prstGeom>
          <a:noFill/>
          <a:ln w="9525">
            <a:noFill/>
          </a:ln>
        </p:spPr>
        <p:txBody>
          <a:bodyPr wrap="square" anchor="t" anchorCtr="0">
            <a:spAutoFit/>
          </a:bodyPr>
          <a:p>
            <a:r>
              <a:rPr lang="zh-CN" altLang="en-US" sz="2800" b="1">
                <a:solidFill>
                  <a:schemeClr val="tx1"/>
                </a:solidFill>
                <a:latin typeface="黑体" panose="02010609060101010101" charset="-122"/>
                <a:ea typeface="黑体" panose="02010609060101010101" charset="-122"/>
                <a:sym typeface="宋体" panose="02010600030101010101" pitchFamily="2" charset="-122"/>
              </a:rPr>
              <a:t>3</a:t>
            </a:r>
            <a:r>
              <a:rPr lang="zh-CN" altLang="en-US" sz="2800" b="1">
                <a:solidFill>
                  <a:srgbClr val="0000CC"/>
                </a:solidFill>
                <a:latin typeface="黑体" panose="02010609060101010101" charset="-122"/>
                <a:ea typeface="黑体" panose="02010609060101010101" charset="-122"/>
                <a:sym typeface="宋体" panose="02010600030101010101" pitchFamily="2" charset="-122"/>
              </a:rPr>
              <a:t>.通过观察获取数据</a:t>
            </a:r>
            <a:endParaRPr lang="zh-CN" altLang="en-US" sz="2800" b="1">
              <a:solidFill>
                <a:srgbClr val="0000CC"/>
              </a:solidFill>
              <a:latin typeface="黑体" panose="02010609060101010101" charset="-122"/>
              <a:ea typeface="黑体" panose="02010609060101010101" charset="-122"/>
              <a:sym typeface="宋体" panose="02010600030101010101" pitchFamily="2" charset="-122"/>
            </a:endParaRPr>
          </a:p>
        </p:txBody>
      </p:sp>
      <p:sp>
        <p:nvSpPr>
          <p:cNvPr id="5" name="文本框 4"/>
          <p:cNvSpPr txBox="1"/>
          <p:nvPr/>
        </p:nvSpPr>
        <p:spPr>
          <a:xfrm>
            <a:off x="6309360" y="3726815"/>
            <a:ext cx="3627120" cy="521970"/>
          </a:xfrm>
          <a:prstGeom prst="rect">
            <a:avLst/>
          </a:prstGeom>
          <a:noFill/>
          <a:ln w="9525">
            <a:noFill/>
          </a:ln>
        </p:spPr>
        <p:txBody>
          <a:bodyPr wrap="square" anchor="t" anchorCtr="0">
            <a:spAutoFit/>
          </a:bodyPr>
          <a:p>
            <a:r>
              <a:rPr lang="zh-CN" altLang="en-US" sz="2800" b="1">
                <a:solidFill>
                  <a:schemeClr val="tx1"/>
                </a:solidFill>
                <a:latin typeface="黑体" panose="02010609060101010101" charset="-122"/>
                <a:ea typeface="黑体" panose="02010609060101010101" charset="-122"/>
                <a:sym typeface="宋体" panose="02010600030101010101" pitchFamily="2" charset="-122"/>
              </a:rPr>
              <a:t>4</a:t>
            </a:r>
            <a:r>
              <a:rPr lang="zh-CN" altLang="en-US" sz="2800" b="1">
                <a:solidFill>
                  <a:srgbClr val="0000CC"/>
                </a:solidFill>
                <a:latin typeface="黑体" panose="02010609060101010101" charset="-122"/>
                <a:ea typeface="黑体" panose="02010609060101010101" charset="-122"/>
                <a:sym typeface="宋体" panose="02010600030101010101" pitchFamily="2" charset="-122"/>
              </a:rPr>
              <a:t>.通过查询获得数据</a:t>
            </a:r>
            <a:endParaRPr lang="zh-CN" altLang="en-US" sz="2800" b="1">
              <a:solidFill>
                <a:srgbClr val="0000CC"/>
              </a:solidFill>
              <a:latin typeface="黑体" panose="02010609060101010101" charset="-122"/>
              <a:ea typeface="黑体" panose="02010609060101010101" charset="-122"/>
              <a:sym typeface="宋体" panose="02010600030101010101" pitchFamily="2" charset="-122"/>
            </a:endParaRPr>
          </a:p>
        </p:txBody>
      </p:sp>
      <p:sp>
        <p:nvSpPr>
          <p:cNvPr id="6" name="文本框 5"/>
          <p:cNvSpPr txBox="1"/>
          <p:nvPr/>
        </p:nvSpPr>
        <p:spPr>
          <a:xfrm>
            <a:off x="955358" y="2327910"/>
            <a:ext cx="3757930" cy="521970"/>
          </a:xfrm>
          <a:prstGeom prst="rect">
            <a:avLst/>
          </a:prstGeom>
          <a:noFill/>
          <a:ln w="9525">
            <a:noFill/>
          </a:ln>
        </p:spPr>
        <p:txBody>
          <a:bodyPr wrap="none" anchor="t" anchorCtr="0">
            <a:spAutoFit/>
          </a:bodyPr>
          <a:p>
            <a:r>
              <a:rPr lang="zh-CN" sz="2800" b="1">
                <a:latin typeface="黑体" panose="02010609060101010101" charset="-122"/>
                <a:ea typeface="黑体" panose="02010609060101010101" charset="-122"/>
                <a:sym typeface="宋体" panose="02010600030101010101" pitchFamily="2" charset="-122"/>
              </a:rPr>
              <a:t>获取数据的基本途径</a:t>
            </a:r>
            <a:r>
              <a:rPr lang="zh-CN" altLang="zh-CN" sz="2800" b="1">
                <a:latin typeface="黑体" panose="02010609060101010101" charset="-122"/>
                <a:ea typeface="黑体" panose="02010609060101010101" charset="-122"/>
                <a:sym typeface="宋体" panose="02010600030101010101" pitchFamily="2" charset="-122"/>
              </a:rPr>
              <a:t>：</a:t>
            </a:r>
            <a:endParaRPr lang="zh-CN" altLang="zh-CN" sz="2800" b="1">
              <a:latin typeface="黑体" panose="02010609060101010101" charset="-122"/>
              <a:ea typeface="黑体" panose="02010609060101010101" charset="-122"/>
              <a:sym typeface="宋体" panose="02010600030101010101" pitchFamily="2" charset="-122"/>
            </a:endParaRPr>
          </a:p>
        </p:txBody>
      </p:sp>
      <p:sp>
        <p:nvSpPr>
          <p:cNvPr id="2" name="文本框 1"/>
          <p:cNvSpPr txBox="1"/>
          <p:nvPr/>
        </p:nvSpPr>
        <p:spPr>
          <a:xfrm>
            <a:off x="1101725" y="1146175"/>
            <a:ext cx="1185545" cy="521970"/>
          </a:xfrm>
          <a:prstGeom prst="rect">
            <a:avLst/>
          </a:prstGeom>
          <a:solidFill>
            <a:schemeClr val="accent2"/>
          </a:solidFill>
        </p:spPr>
        <p:txBody>
          <a:bodyPr wrap="square" rtlCol="0">
            <a:spAutoFit/>
          </a:bodyPr>
          <a:p>
            <a:pPr algn="ctr"/>
            <a:r>
              <a:rPr lang="zh-CN" altLang="en-US" sz="2800" b="1"/>
              <a:t>小结</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5" grpId="0"/>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文本框 1"/>
          <p:cNvSpPr txBox="1"/>
          <p:nvPr/>
        </p:nvSpPr>
        <p:spPr>
          <a:xfrm>
            <a:off x="1061085" y="1857375"/>
            <a:ext cx="10263505" cy="953135"/>
          </a:xfrm>
          <a:prstGeom prst="rect">
            <a:avLst/>
          </a:prstGeom>
          <a:noFill/>
          <a:ln w="9525">
            <a:noFill/>
          </a:ln>
        </p:spPr>
        <p:txBody>
          <a:bodyPr wrap="square" anchor="t" anchorCtr="0">
            <a:spAutoFit/>
          </a:bodyPr>
          <a:p>
            <a:r>
              <a:rPr lang="en-US" altLang="zh-CN" sz="2800" b="1">
                <a:solidFill>
                  <a:schemeClr val="tx1"/>
                </a:solidFill>
                <a:latin typeface="黑体" panose="02010609060101010101" charset="-122"/>
                <a:ea typeface="黑体" panose="02010609060101010101" charset="-122"/>
              </a:rPr>
              <a:t>    </a:t>
            </a:r>
            <a:r>
              <a:rPr lang="zh-CN" sz="2800" b="1">
                <a:solidFill>
                  <a:schemeClr val="tx1"/>
                </a:solidFill>
                <a:latin typeface="黑体" panose="02010609060101010101" charset="-122"/>
                <a:ea typeface="黑体" panose="02010609060101010101" charset="-122"/>
              </a:rPr>
              <a:t>统计学是通过</a:t>
            </a:r>
            <a:r>
              <a:rPr lang="zh-CN" sz="2800" b="1">
                <a:solidFill>
                  <a:srgbClr val="FF0000"/>
                </a:solidFill>
                <a:latin typeface="黑体" panose="02010609060101010101" charset="-122"/>
                <a:ea typeface="黑体" panose="02010609060101010101" charset="-122"/>
              </a:rPr>
              <a:t>收集数据</a:t>
            </a:r>
            <a:r>
              <a:rPr lang="zh-CN" sz="2800" b="1">
                <a:solidFill>
                  <a:schemeClr val="tx1"/>
                </a:solidFill>
                <a:latin typeface="黑体" panose="02010609060101010101" charset="-122"/>
                <a:ea typeface="黑体" panose="02010609060101010101" charset="-122"/>
              </a:rPr>
              <a:t>和</a:t>
            </a:r>
            <a:r>
              <a:rPr lang="zh-CN" sz="2800" b="1">
                <a:solidFill>
                  <a:srgbClr val="FF0000"/>
                </a:solidFill>
                <a:latin typeface="黑体" panose="02010609060101010101" charset="-122"/>
                <a:ea typeface="黑体" panose="02010609060101010101" charset="-122"/>
              </a:rPr>
              <a:t>分析数据</a:t>
            </a:r>
            <a:r>
              <a:rPr lang="zh-CN" sz="2800" b="1">
                <a:solidFill>
                  <a:schemeClr val="tx1"/>
                </a:solidFill>
                <a:latin typeface="黑体" panose="02010609060101010101" charset="-122"/>
                <a:ea typeface="黑体" panose="02010609060101010101" charset="-122"/>
              </a:rPr>
              <a:t>来认识未知现象的，因此如何收集数据，是统计学研究的重要内容.</a:t>
            </a:r>
            <a:endParaRPr lang="zh-CN" sz="2800" b="1">
              <a:solidFill>
                <a:schemeClr val="tx1"/>
              </a:solidFill>
              <a:latin typeface="黑体" panose="02010609060101010101" charset="-122"/>
              <a:ea typeface="黑体" panose="02010609060101010101" charset="-122"/>
            </a:endParaRPr>
          </a:p>
        </p:txBody>
      </p:sp>
      <p:sp>
        <p:nvSpPr>
          <p:cNvPr id="3" name="文本框 2"/>
          <p:cNvSpPr txBox="1"/>
          <p:nvPr/>
        </p:nvSpPr>
        <p:spPr>
          <a:xfrm>
            <a:off x="1144905" y="3291205"/>
            <a:ext cx="10095230" cy="1383665"/>
          </a:xfrm>
          <a:prstGeom prst="rect">
            <a:avLst/>
          </a:prstGeom>
          <a:noFill/>
          <a:ln w="9525">
            <a:noFill/>
          </a:ln>
        </p:spPr>
        <p:txBody>
          <a:bodyPr wrap="square" anchor="t" anchorCtr="0">
            <a:spAutoFit/>
          </a:bodyPr>
          <a:p>
            <a:r>
              <a:rPr lang="en-US" altLang="zh-CN" sz="2800" b="1">
                <a:latin typeface="黑体" panose="02010609060101010101" charset="-122"/>
                <a:ea typeface="黑体" panose="02010609060101010101" charset="-122"/>
              </a:rPr>
              <a:t>    </a:t>
            </a:r>
            <a:r>
              <a:rPr lang="zh-CN" sz="2800" b="1">
                <a:latin typeface="黑体" panose="02010609060101010101" charset="-122"/>
                <a:ea typeface="黑体" panose="02010609060101010101" charset="-122"/>
              </a:rPr>
              <a:t>在实践中，</a:t>
            </a:r>
            <a:r>
              <a:rPr lang="zh-CN" sz="2800" b="1">
                <a:solidFill>
                  <a:srgbClr val="1A38F2"/>
                </a:solidFill>
                <a:latin typeface="黑体" panose="02010609060101010101" charset="-122"/>
                <a:ea typeface="黑体" panose="02010609060101010101" charset="-122"/>
              </a:rPr>
              <a:t>获取数据的途径多种多样</a:t>
            </a:r>
            <a:r>
              <a:rPr lang="en-US" altLang="zh-CN" sz="2800" b="1">
                <a:latin typeface="黑体" panose="02010609060101010101" charset="-122"/>
                <a:ea typeface="黑体" panose="02010609060101010101" charset="-122"/>
              </a:rPr>
              <a:t>,</a:t>
            </a:r>
            <a:r>
              <a:rPr lang="zh-CN" sz="2800" b="1">
                <a:latin typeface="黑体" panose="02010609060101010101" charset="-122"/>
                <a:ea typeface="黑体" panose="02010609060101010101" charset="-122"/>
              </a:rPr>
              <a:t>像统计报表和年鉴、社会调查、普查和抽样、互联网、试验设计等等都是常见的.下面介绍获取数据的些基本途径.</a:t>
            </a:r>
            <a:endParaRPr lang="zh-CN" altLang="en-US" sz="2800" b="1">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2" name="表格 1"/>
          <p:cNvGraphicFramePr/>
          <p:nvPr>
            <p:custDataLst>
              <p:tags r:id="rId1"/>
            </p:custDataLst>
          </p:nvPr>
        </p:nvGraphicFramePr>
        <p:xfrm>
          <a:off x="1109980" y="2238375"/>
          <a:ext cx="9544050" cy="1914525"/>
        </p:xfrm>
        <a:graphic>
          <a:graphicData uri="http://schemas.openxmlformats.org/drawingml/2006/table">
            <a:tbl>
              <a:tblPr firstRow="1" bandRow="1">
                <a:tableStyleId>{5940675A-B579-460E-94D1-54222C63F5DA}</a:tableStyleId>
              </a:tblPr>
              <a:tblGrid>
                <a:gridCol w="1153795"/>
                <a:gridCol w="3380105"/>
                <a:gridCol w="5010150"/>
              </a:tblGrid>
              <a:tr h="1914525">
                <a:tc>
                  <a:txBody>
                    <a:bodyPr/>
                    <a:p>
                      <a:pPr indent="0" algn="ctr">
                        <a:buNone/>
                      </a:pPr>
                      <a:r>
                        <a:rPr lang="en-US" sz="2800" b="1">
                          <a:latin typeface="宋体" panose="02010600030101010101" pitchFamily="2" charset="-122"/>
                          <a:ea typeface="宋体" panose="02010600030101010101" pitchFamily="2" charset="-122"/>
                          <a:cs typeface="Times New Roman" panose="02020603050405020304" charset="0"/>
                        </a:rPr>
                        <a:t>通过</a:t>
                      </a:r>
                      <a:r>
                        <a:rPr lang="en-US" sz="2800" b="1">
                          <a:solidFill>
                            <a:srgbClr val="FF0000"/>
                          </a:solidFill>
                          <a:latin typeface="宋体" panose="02010600030101010101" pitchFamily="2" charset="-122"/>
                          <a:ea typeface="宋体" panose="02010600030101010101" pitchFamily="2" charset="-122"/>
                          <a:cs typeface="Times New Roman" panose="02020603050405020304" charset="0"/>
                        </a:rPr>
                        <a:t>调查</a:t>
                      </a:r>
                      <a:r>
                        <a:rPr lang="en-US" sz="2800" b="1">
                          <a:latin typeface="宋体" panose="02010600030101010101" pitchFamily="2" charset="-122"/>
                          <a:ea typeface="宋体" panose="02010600030101010101" pitchFamily="2" charset="-122"/>
                          <a:cs typeface="Times New Roman" panose="02020603050405020304" charset="0"/>
                        </a:rPr>
                        <a:t>获取数据</a:t>
                      </a:r>
                      <a:endParaRPr lang="en-US" alt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Times New Roman" panose="02020603050405020304" charset="0"/>
                        </a:rPr>
                        <a:t>对于有限总体问题，我们一般通过抽样调查或普查的方法获取数据</a:t>
                      </a:r>
                      <a:endParaRPr lang="en-US" alt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Times New Roman" panose="02020603050405020304" charset="0"/>
                        </a:rPr>
                        <a:t>要充分有效地利用背景信息选择或创建更好的抽样方法，并有效地避免抽样过程中的人为错误</a:t>
                      </a:r>
                      <a:endParaRPr lang="en-US" alt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4" name="表格 3"/>
          <p:cNvGraphicFramePr/>
          <p:nvPr>
            <p:custDataLst>
              <p:tags r:id="rId2"/>
            </p:custDataLst>
          </p:nvPr>
        </p:nvGraphicFramePr>
        <p:xfrm>
          <a:off x="1109980" y="4152900"/>
          <a:ext cx="9544050" cy="1914525"/>
        </p:xfrm>
        <a:graphic>
          <a:graphicData uri="http://schemas.openxmlformats.org/drawingml/2006/table">
            <a:tbl>
              <a:tblPr firstRow="1" bandRow="1">
                <a:tableStyleId>{5940675A-B579-460E-94D1-54222C63F5DA}</a:tableStyleId>
              </a:tblPr>
              <a:tblGrid>
                <a:gridCol w="1153795"/>
                <a:gridCol w="3380105"/>
                <a:gridCol w="5010150"/>
              </a:tblGrid>
              <a:tr h="1914525">
                <a:tc>
                  <a:txBody>
                    <a:bodyPr/>
                    <a:p>
                      <a:pPr indent="0" algn="ctr">
                        <a:buNone/>
                      </a:pPr>
                      <a:r>
                        <a:rPr lang="en-US" sz="2800" b="1">
                          <a:latin typeface="宋体" panose="02010600030101010101" pitchFamily="2" charset="-122"/>
                          <a:ea typeface="宋体" panose="02010600030101010101" pitchFamily="2" charset="-122"/>
                          <a:cs typeface="Times New Roman" panose="02020603050405020304" charset="0"/>
                        </a:rPr>
                        <a:t>通过</a:t>
                      </a:r>
                      <a:r>
                        <a:rPr lang="en-US" sz="2800" b="1">
                          <a:solidFill>
                            <a:srgbClr val="FF0000"/>
                          </a:solidFill>
                          <a:latin typeface="宋体" panose="02010600030101010101" pitchFamily="2" charset="-122"/>
                          <a:ea typeface="宋体" panose="02010600030101010101" pitchFamily="2" charset="-122"/>
                          <a:cs typeface="Times New Roman" panose="02020603050405020304" charset="0"/>
                        </a:rPr>
                        <a:t>试验</a:t>
                      </a:r>
                      <a:r>
                        <a:rPr lang="en-US" sz="2800" b="1">
                          <a:latin typeface="宋体" panose="02010600030101010101" pitchFamily="2" charset="-122"/>
                          <a:ea typeface="宋体" panose="02010600030101010101" pitchFamily="2" charset="-122"/>
                          <a:cs typeface="Times New Roman" panose="02020603050405020304" charset="0"/>
                        </a:rPr>
                        <a:t>获取数据</a:t>
                      </a:r>
                      <a:endParaRPr 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Times New Roman" panose="02020603050405020304" charset="0"/>
                        </a:rPr>
                        <a:t>没有现存的数据可以查询</a:t>
                      </a:r>
                      <a:endParaRPr 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Times New Roman" panose="02020603050405020304" charset="0"/>
                        </a:rPr>
                        <a:t>严格控制实验环境，通过精心的设计安排试验，以提高数据质量</a:t>
                      </a:r>
                      <a:endParaRPr 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6" name="表格 5"/>
          <p:cNvGraphicFramePr/>
          <p:nvPr>
            <p:custDataLst>
              <p:tags r:id="rId3"/>
            </p:custDataLst>
          </p:nvPr>
        </p:nvGraphicFramePr>
        <p:xfrm>
          <a:off x="1109980" y="1678940"/>
          <a:ext cx="9544050" cy="559435"/>
        </p:xfrm>
        <a:graphic>
          <a:graphicData uri="http://schemas.openxmlformats.org/drawingml/2006/table">
            <a:tbl>
              <a:tblPr firstRow="1" bandRow="1">
                <a:tableStyleId>{5940675A-B579-460E-94D1-54222C63F5DA}</a:tableStyleId>
              </a:tblPr>
              <a:tblGrid>
                <a:gridCol w="1153795"/>
                <a:gridCol w="3380105"/>
                <a:gridCol w="5010150"/>
              </a:tblGrid>
              <a:tr h="559435">
                <a:tc>
                  <a:txBody>
                    <a:bodyPr/>
                    <a:p>
                      <a:pPr indent="0" algn="ctr">
                        <a:buNone/>
                      </a:pPr>
                      <a:r>
                        <a:rPr lang="zh-CN" altLang="en-US" sz="2800" b="1">
                          <a:latin typeface="宋体" panose="02010600030101010101" pitchFamily="2" charset="-122"/>
                          <a:ea typeface="宋体" panose="02010600030101010101" pitchFamily="2" charset="-122"/>
                          <a:cs typeface="Times New Roman" panose="02020603050405020304" charset="0"/>
                        </a:rPr>
                        <a:t>途径</a:t>
                      </a:r>
                      <a:endParaRPr lang="zh-CN" alt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p>
                      <a:pPr indent="0" algn="ctr">
                        <a:buNone/>
                      </a:pPr>
                      <a:r>
                        <a:rPr lang="zh-CN" altLang="en-US" sz="2800" b="1">
                          <a:latin typeface="宋体" panose="02010600030101010101" pitchFamily="2" charset="-122"/>
                          <a:ea typeface="宋体" panose="02010600030101010101" pitchFamily="2" charset="-122"/>
                          <a:cs typeface="Times New Roman" panose="02020603050405020304" charset="0"/>
                        </a:rPr>
                        <a:t>适用类型</a:t>
                      </a:r>
                      <a:endParaRPr lang="zh-CN" alt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p>
                      <a:pPr indent="0" algn="ctr">
                        <a:buNone/>
                      </a:pPr>
                      <a:r>
                        <a:rPr lang="zh-CN" altLang="en-US" sz="2800" b="1">
                          <a:latin typeface="宋体" panose="02010600030101010101" pitchFamily="2" charset="-122"/>
                          <a:ea typeface="宋体" panose="02010600030101010101" pitchFamily="2" charset="-122"/>
                          <a:cs typeface="Times New Roman" panose="02020603050405020304" charset="0"/>
                        </a:rPr>
                        <a:t>注意</a:t>
                      </a:r>
                      <a:r>
                        <a:rPr lang="zh-CN" altLang="en-US" sz="2800" b="1">
                          <a:latin typeface="宋体" panose="02010600030101010101" pitchFamily="2" charset="-122"/>
                          <a:ea typeface="宋体" panose="02010600030101010101" pitchFamily="2" charset="-122"/>
                          <a:cs typeface="Times New Roman" panose="02020603050405020304" charset="0"/>
                        </a:rPr>
                        <a:t>问题</a:t>
                      </a:r>
                      <a:endParaRPr lang="zh-CN" alt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5" name="表格 4"/>
          <p:cNvGraphicFramePr/>
          <p:nvPr>
            <p:custDataLst>
              <p:tags r:id="rId1"/>
            </p:custDataLst>
          </p:nvPr>
        </p:nvGraphicFramePr>
        <p:xfrm>
          <a:off x="1109980" y="2238375"/>
          <a:ext cx="9544050" cy="1914525"/>
        </p:xfrm>
        <a:graphic>
          <a:graphicData uri="http://schemas.openxmlformats.org/drawingml/2006/table">
            <a:tbl>
              <a:tblPr firstRow="1" bandRow="1">
                <a:tableStyleId>{5940675A-B579-460E-94D1-54222C63F5DA}</a:tableStyleId>
              </a:tblPr>
              <a:tblGrid>
                <a:gridCol w="1153795"/>
                <a:gridCol w="3380105"/>
                <a:gridCol w="5010150"/>
              </a:tblGrid>
              <a:tr h="1914525">
                <a:tc>
                  <a:txBody>
                    <a:bodyPr/>
                    <a:p>
                      <a:pPr indent="0" algn="ctr">
                        <a:buNone/>
                      </a:pPr>
                      <a:r>
                        <a:rPr lang="en-US" sz="2800" b="1">
                          <a:latin typeface="宋体" panose="02010600030101010101" pitchFamily="2" charset="-122"/>
                          <a:ea typeface="宋体" panose="02010600030101010101" pitchFamily="2" charset="-122"/>
                          <a:cs typeface="Times New Roman" panose="02020603050405020304" charset="0"/>
                        </a:rPr>
                        <a:t>通过</a:t>
                      </a:r>
                      <a:r>
                        <a:rPr lang="en-US" sz="2800" b="1">
                          <a:solidFill>
                            <a:srgbClr val="FF0000"/>
                          </a:solidFill>
                          <a:latin typeface="宋体" panose="02010600030101010101" pitchFamily="2" charset="-122"/>
                          <a:ea typeface="宋体" panose="02010600030101010101" pitchFamily="2" charset="-122"/>
                          <a:cs typeface="Times New Roman" panose="02020603050405020304" charset="0"/>
                        </a:rPr>
                        <a:t>观察</a:t>
                      </a:r>
                      <a:r>
                        <a:rPr lang="en-US" sz="2800" b="1">
                          <a:latin typeface="宋体" panose="02010600030101010101" pitchFamily="2" charset="-122"/>
                          <a:ea typeface="宋体" panose="02010600030101010101" pitchFamily="2" charset="-122"/>
                          <a:cs typeface="Times New Roman" panose="02020603050405020304" charset="0"/>
                        </a:rPr>
                        <a:t>获取数据</a:t>
                      </a:r>
                      <a:endParaRPr 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1">
                          <a:latin typeface="宋体" panose="02010600030101010101" pitchFamily="2" charset="-122"/>
                          <a:ea typeface="宋体" panose="02010600030101010101" pitchFamily="2" charset="-122"/>
                          <a:cs typeface="Times New Roman" panose="02020603050405020304" charset="0"/>
                        </a:rPr>
                        <a:t>自然现象</a:t>
                      </a:r>
                      <a:endParaRPr 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Times New Roman" panose="02020603050405020304" charset="0"/>
                        </a:rPr>
                        <a:t>要通过长久的持续观察获取数据</a:t>
                      </a:r>
                      <a:endParaRPr 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6" name="表格 5"/>
          <p:cNvGraphicFramePr/>
          <p:nvPr>
            <p:custDataLst>
              <p:tags r:id="rId2"/>
            </p:custDataLst>
          </p:nvPr>
        </p:nvGraphicFramePr>
        <p:xfrm>
          <a:off x="1109980" y="4152900"/>
          <a:ext cx="9544050" cy="1914525"/>
        </p:xfrm>
        <a:graphic>
          <a:graphicData uri="http://schemas.openxmlformats.org/drawingml/2006/table">
            <a:tbl>
              <a:tblPr firstRow="1" bandRow="1">
                <a:tableStyleId>{5940675A-B579-460E-94D1-54222C63F5DA}</a:tableStyleId>
              </a:tblPr>
              <a:tblGrid>
                <a:gridCol w="1153795"/>
                <a:gridCol w="3380105"/>
                <a:gridCol w="5010150"/>
              </a:tblGrid>
              <a:tr h="1914525">
                <a:tc>
                  <a:txBody>
                    <a:bodyPr/>
                    <a:p>
                      <a:pPr indent="0" algn="ctr">
                        <a:buNone/>
                      </a:pPr>
                      <a:r>
                        <a:rPr lang="en-US" sz="2800" b="1">
                          <a:latin typeface="宋体" panose="02010600030101010101" pitchFamily="2" charset="-122"/>
                          <a:ea typeface="宋体" panose="02010600030101010101" pitchFamily="2" charset="-122"/>
                          <a:cs typeface="Times New Roman" panose="02020603050405020304" charset="0"/>
                        </a:rPr>
                        <a:t>通过</a:t>
                      </a:r>
                      <a:r>
                        <a:rPr lang="en-US" sz="2800" b="1">
                          <a:solidFill>
                            <a:srgbClr val="FF0000"/>
                          </a:solidFill>
                          <a:latin typeface="宋体" panose="02010600030101010101" pitchFamily="2" charset="-122"/>
                          <a:ea typeface="宋体" panose="02010600030101010101" pitchFamily="2" charset="-122"/>
                          <a:cs typeface="Times New Roman" panose="02020603050405020304" charset="0"/>
                        </a:rPr>
                        <a:t>查询</a:t>
                      </a:r>
                      <a:r>
                        <a:rPr lang="en-US" sz="2800" b="1">
                          <a:latin typeface="宋体" panose="02010600030101010101" pitchFamily="2" charset="-122"/>
                          <a:ea typeface="宋体" panose="02010600030101010101" pitchFamily="2" charset="-122"/>
                          <a:cs typeface="Times New Roman" panose="02020603050405020304" charset="0"/>
                        </a:rPr>
                        <a:t>获得数据</a:t>
                      </a:r>
                      <a:endParaRPr 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Times New Roman" panose="02020603050405020304" charset="0"/>
                        </a:rPr>
                        <a:t>众多专家研究过，其收集的数据有所存储</a:t>
                      </a:r>
                      <a:endParaRPr 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Times New Roman" panose="02020603050405020304" charset="0"/>
                        </a:rPr>
                        <a:t>必须根据问题背景知识“清洗数据”，去伪存真</a:t>
                      </a:r>
                      <a:endParaRPr 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9" name="表格 8"/>
          <p:cNvGraphicFramePr/>
          <p:nvPr>
            <p:custDataLst>
              <p:tags r:id="rId3"/>
            </p:custDataLst>
          </p:nvPr>
        </p:nvGraphicFramePr>
        <p:xfrm>
          <a:off x="1109980" y="1678940"/>
          <a:ext cx="9544050" cy="559435"/>
        </p:xfrm>
        <a:graphic>
          <a:graphicData uri="http://schemas.openxmlformats.org/drawingml/2006/table">
            <a:tbl>
              <a:tblPr firstRow="1" bandRow="1">
                <a:tableStyleId>{5940675A-B579-460E-94D1-54222C63F5DA}</a:tableStyleId>
              </a:tblPr>
              <a:tblGrid>
                <a:gridCol w="1153795"/>
                <a:gridCol w="3380105"/>
                <a:gridCol w="5010150"/>
              </a:tblGrid>
              <a:tr h="559435">
                <a:tc>
                  <a:txBody>
                    <a:bodyPr/>
                    <a:p>
                      <a:pPr indent="0" algn="ctr">
                        <a:buNone/>
                      </a:pPr>
                      <a:r>
                        <a:rPr lang="zh-CN" altLang="en-US" sz="2800" b="1">
                          <a:latin typeface="宋体" panose="02010600030101010101" pitchFamily="2" charset="-122"/>
                          <a:ea typeface="宋体" panose="02010600030101010101" pitchFamily="2" charset="-122"/>
                          <a:cs typeface="Times New Roman" panose="02020603050405020304" charset="0"/>
                        </a:rPr>
                        <a:t>途径</a:t>
                      </a:r>
                      <a:endParaRPr lang="zh-CN" alt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p>
                      <a:pPr indent="0" algn="ctr">
                        <a:buNone/>
                      </a:pPr>
                      <a:r>
                        <a:rPr lang="zh-CN" altLang="en-US" sz="2800" b="1">
                          <a:latin typeface="宋体" panose="02010600030101010101" pitchFamily="2" charset="-122"/>
                          <a:ea typeface="宋体" panose="02010600030101010101" pitchFamily="2" charset="-122"/>
                          <a:cs typeface="Times New Roman" panose="02020603050405020304" charset="0"/>
                        </a:rPr>
                        <a:t>适用类型</a:t>
                      </a:r>
                      <a:endParaRPr lang="zh-CN" alt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a:p>
                      <a:pPr indent="0" algn="ctr">
                        <a:buNone/>
                      </a:pPr>
                      <a:r>
                        <a:rPr lang="zh-CN" altLang="en-US" sz="2800" b="1">
                          <a:latin typeface="宋体" panose="02010600030101010101" pitchFamily="2" charset="-122"/>
                          <a:ea typeface="宋体" panose="02010600030101010101" pitchFamily="2" charset="-122"/>
                          <a:cs typeface="Times New Roman" panose="02020603050405020304" charset="0"/>
                        </a:rPr>
                        <a:t>注意</a:t>
                      </a:r>
                      <a:r>
                        <a:rPr lang="zh-CN" altLang="en-US" sz="2800" b="1">
                          <a:latin typeface="宋体" panose="02010600030101010101" pitchFamily="2" charset="-122"/>
                          <a:ea typeface="宋体" panose="02010600030101010101" pitchFamily="2" charset="-122"/>
                          <a:cs typeface="Times New Roman" panose="02020603050405020304" charset="0"/>
                        </a:rPr>
                        <a:t>问题</a:t>
                      </a:r>
                      <a:endParaRPr lang="zh-CN" altLang="en-US" sz="2800" b="1">
                        <a:latin typeface="宋体" panose="02010600030101010101" pitchFamily="2" charset="-122"/>
                        <a:ea typeface="宋体" panose="02010600030101010101" pitchFamily="2"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 name="文本框 99"/>
          <p:cNvSpPr txBox="1"/>
          <p:nvPr/>
        </p:nvSpPr>
        <p:spPr>
          <a:xfrm>
            <a:off x="1075055" y="1228725"/>
            <a:ext cx="9317355" cy="521970"/>
          </a:xfrm>
          <a:prstGeom prst="rect">
            <a:avLst/>
          </a:prstGeom>
          <a:noFill/>
          <a:ln w="9525">
            <a:noFill/>
          </a:ln>
        </p:spPr>
        <p:txBody>
          <a:bodyPr wrap="square">
            <a:spAutoFit/>
          </a:bodyPr>
          <a:p>
            <a:pPr indent="28575"/>
            <a:r>
              <a:rPr lang="zh-CN" sz="2800" b="1">
                <a:solidFill>
                  <a:srgbClr val="FF0000"/>
                </a:solidFill>
                <a:ea typeface="黑体" panose="02010609060101010101" charset="-122"/>
              </a:rPr>
              <a:t>思考</a:t>
            </a:r>
            <a:r>
              <a:rPr lang="en-US" sz="2800" b="1">
                <a:solidFill>
                  <a:srgbClr val="FF0000"/>
                </a:solidFill>
                <a:latin typeface="Times New Roman" panose="02020603050405020304" charset="0"/>
                <a:ea typeface="黑体" panose="02010609060101010101" charset="-122"/>
              </a:rPr>
              <a:t>1</a:t>
            </a:r>
            <a:r>
              <a:rPr lang="zh-CN" sz="2800" b="1">
                <a:ea typeface="黑体" panose="02010609060101010101" charset="-122"/>
              </a:rPr>
              <a:t>：</a:t>
            </a:r>
            <a:r>
              <a:rPr lang="zh-CN" sz="2800" b="1">
                <a:cs typeface="仿宋_GB2312" charset="0"/>
              </a:rPr>
              <a:t>利用统计报表和年鉴属于那中获取数据的途径？</a:t>
            </a:r>
            <a:endParaRPr lang="zh-CN" altLang="en-US" sz="2800" b="1"/>
          </a:p>
        </p:txBody>
      </p:sp>
      <p:sp>
        <p:nvSpPr>
          <p:cNvPr id="2" name="文本框 1"/>
          <p:cNvSpPr txBox="1"/>
          <p:nvPr/>
        </p:nvSpPr>
        <p:spPr>
          <a:xfrm>
            <a:off x="2847340" y="2153285"/>
            <a:ext cx="5295265" cy="521970"/>
          </a:xfrm>
          <a:prstGeom prst="rect">
            <a:avLst/>
          </a:prstGeom>
          <a:noFill/>
          <a:ln w="9525">
            <a:noFill/>
          </a:ln>
        </p:spPr>
        <p:txBody>
          <a:bodyPr wrap="square">
            <a:spAutoFit/>
          </a:bodyPr>
          <a:p>
            <a:pPr indent="12700"/>
            <a:r>
              <a:rPr lang="zh-CN" sz="2800" b="1">
                <a:latin typeface="楷体" panose="02010609060101010101" charset="-122"/>
                <a:ea typeface="楷体" panose="02010609060101010101" charset="-122"/>
                <a:cs typeface="楷体_GB2312" charset="0"/>
              </a:rPr>
              <a:t>属于通过查询获取数据的途径．</a:t>
            </a:r>
            <a:endParaRPr lang="zh-CN" altLang="en-US" sz="2800" b="1">
              <a:latin typeface="楷体" panose="02010609060101010101" charset="-122"/>
              <a:ea typeface="楷体" panose="02010609060101010101" charset="-122"/>
            </a:endParaRPr>
          </a:p>
        </p:txBody>
      </p:sp>
      <p:sp>
        <p:nvSpPr>
          <p:cNvPr id="3" name="文本框 2"/>
          <p:cNvSpPr txBox="1"/>
          <p:nvPr/>
        </p:nvSpPr>
        <p:spPr>
          <a:xfrm>
            <a:off x="1075055" y="3279140"/>
            <a:ext cx="10041890" cy="521970"/>
          </a:xfrm>
          <a:prstGeom prst="rect">
            <a:avLst/>
          </a:prstGeom>
          <a:noFill/>
          <a:ln w="9525">
            <a:noFill/>
          </a:ln>
        </p:spPr>
        <p:txBody>
          <a:bodyPr wrap="square">
            <a:spAutoFit/>
          </a:bodyPr>
          <a:p>
            <a:pPr indent="12700"/>
            <a:r>
              <a:rPr lang="zh-CN" sz="2800" b="1">
                <a:solidFill>
                  <a:srgbClr val="FF0000"/>
                </a:solidFill>
                <a:ea typeface="黑体" panose="02010609060101010101" charset="-122"/>
              </a:rPr>
              <a:t>思考</a:t>
            </a:r>
            <a:r>
              <a:rPr lang="en-US" sz="2800" b="1">
                <a:solidFill>
                  <a:srgbClr val="FF0000"/>
                </a:solidFill>
                <a:latin typeface="Times New Roman" panose="02020603050405020304" charset="0"/>
                <a:ea typeface="黑体" panose="02010609060101010101" charset="-122"/>
              </a:rPr>
              <a:t>2</a:t>
            </a:r>
            <a:r>
              <a:rPr lang="zh-CN" sz="2800" b="1">
                <a:ea typeface="黑体" panose="02010609060101010101" charset="-122"/>
              </a:rPr>
              <a:t>：</a:t>
            </a:r>
            <a:r>
              <a:rPr lang="zh-CN" sz="2800" b="1">
                <a:cs typeface="仿宋_GB2312" charset="0"/>
              </a:rPr>
              <a:t>要了解一种新型灯管的寿命，能通过观察获取数据吗？</a:t>
            </a:r>
            <a:endParaRPr lang="zh-CN" altLang="en-US" sz="2800" b="1"/>
          </a:p>
        </p:txBody>
      </p:sp>
      <p:sp>
        <p:nvSpPr>
          <p:cNvPr id="4" name="文本框 3"/>
          <p:cNvSpPr txBox="1"/>
          <p:nvPr/>
        </p:nvSpPr>
        <p:spPr>
          <a:xfrm>
            <a:off x="2847340" y="4404995"/>
            <a:ext cx="5200650" cy="521970"/>
          </a:xfrm>
          <a:prstGeom prst="rect">
            <a:avLst/>
          </a:prstGeom>
          <a:noFill/>
        </p:spPr>
        <p:txBody>
          <a:bodyPr wrap="none" rtlCol="0" anchor="t">
            <a:spAutoFit/>
          </a:bodyPr>
          <a:p>
            <a:pPr indent="12700"/>
            <a:r>
              <a:rPr lang="zh-CN" sz="2800" b="1">
                <a:latin typeface="楷体" panose="02010609060101010101" charset="-122"/>
                <a:ea typeface="楷体" panose="02010609060101010101" charset="-122"/>
                <a:cs typeface="楷体_GB2312" charset="0"/>
                <a:sym typeface="+mn-ea"/>
              </a:rPr>
              <a:t>不能，应该通过试验获取数据．</a:t>
            </a:r>
            <a:endParaRPr lang="zh-CN" altLang="en-US" sz="28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 name="文本框 99"/>
          <p:cNvSpPr txBox="1"/>
          <p:nvPr/>
        </p:nvSpPr>
        <p:spPr>
          <a:xfrm>
            <a:off x="1275080" y="1597025"/>
            <a:ext cx="9641840" cy="1383665"/>
          </a:xfrm>
          <a:prstGeom prst="rect">
            <a:avLst/>
          </a:prstGeom>
          <a:noFill/>
          <a:ln w="9525">
            <a:noFill/>
          </a:ln>
        </p:spPr>
        <p:txBody>
          <a:bodyPr wrap="square">
            <a:spAutoFit/>
          </a:bodyPr>
          <a:p>
            <a:pPr indent="13970"/>
            <a:r>
              <a:rPr lang="en-US" sz="2800" b="1">
                <a:latin typeface="Times New Roman" panose="02020603050405020304" charset="0"/>
              </a:rPr>
              <a:t>1</a:t>
            </a:r>
            <a:r>
              <a:rPr lang="zh-CN" sz="2800" b="1">
                <a:ea typeface="宋体" panose="02010600030101010101" pitchFamily="2" charset="-122"/>
              </a:rPr>
              <a:t>．要得到某乡镇的贫困人口数据，应采取的方法是</a:t>
            </a:r>
            <a:r>
              <a:rPr lang="en-US" sz="2800" b="1">
                <a:latin typeface="Times New Roman" panose="02020603050405020304" charset="0"/>
              </a:rPr>
              <a:t>(</a:t>
            </a:r>
            <a:r>
              <a:rPr lang="zh-CN" sz="2800" b="1">
                <a:ea typeface="宋体" panose="02010600030101010101" pitchFamily="2" charset="-122"/>
              </a:rPr>
              <a:t>　　</a:t>
            </a:r>
            <a:r>
              <a:rPr lang="en-US" sz="2800" b="1">
                <a:latin typeface="Times New Roman" panose="02020603050405020304" charset="0"/>
              </a:rPr>
              <a:t>)   A</a:t>
            </a:r>
            <a:r>
              <a:rPr lang="zh-CN" sz="2800" b="1">
                <a:ea typeface="宋体" panose="02010600030101010101" pitchFamily="2" charset="-122"/>
              </a:rPr>
              <a:t>．通过调查获取数据　　　</a:t>
            </a:r>
            <a:r>
              <a:rPr lang="en-US" altLang="zh-CN" sz="2800" b="1">
                <a:ea typeface="宋体" panose="02010600030101010101" pitchFamily="2" charset="-122"/>
              </a:rPr>
              <a:t>        </a:t>
            </a:r>
            <a:r>
              <a:rPr lang="en-US" sz="2800" b="1">
                <a:latin typeface="Times New Roman" panose="02020603050405020304" charset="0"/>
              </a:rPr>
              <a:t>B</a:t>
            </a:r>
            <a:r>
              <a:rPr lang="zh-CN" sz="2800" b="1">
                <a:ea typeface="宋体" panose="02010600030101010101" pitchFamily="2" charset="-122"/>
              </a:rPr>
              <a:t>．通过试验获取数据</a:t>
            </a:r>
            <a:r>
              <a:rPr lang="en-US" sz="2800" b="1">
                <a:latin typeface="Times New Roman" panose="02020603050405020304" charset="0"/>
              </a:rPr>
              <a:t>  C</a:t>
            </a:r>
            <a:r>
              <a:rPr lang="zh-CN" sz="2800" b="1">
                <a:ea typeface="宋体" panose="02010600030101010101" pitchFamily="2" charset="-122"/>
              </a:rPr>
              <a:t>．通过观察获取数据  </a:t>
            </a:r>
            <a:r>
              <a:rPr lang="en-US" sz="2800" b="1">
                <a:latin typeface="Times New Roman" panose="02020603050405020304" charset="0"/>
              </a:rPr>
              <a:t>	          D</a:t>
            </a:r>
            <a:r>
              <a:rPr lang="zh-CN" sz="2800" b="1">
                <a:ea typeface="宋体" panose="02010600030101010101" pitchFamily="2" charset="-122"/>
              </a:rPr>
              <a:t>．通过查询获得数据</a:t>
            </a:r>
            <a:endParaRPr lang="zh-CN" altLang="en-US" sz="2800" b="1"/>
          </a:p>
        </p:txBody>
      </p:sp>
      <p:sp>
        <p:nvSpPr>
          <p:cNvPr id="2" name="文本框 1"/>
          <p:cNvSpPr txBox="1"/>
          <p:nvPr/>
        </p:nvSpPr>
        <p:spPr>
          <a:xfrm>
            <a:off x="2060575" y="3862070"/>
            <a:ext cx="7838440" cy="953135"/>
          </a:xfrm>
          <a:prstGeom prst="rect">
            <a:avLst/>
          </a:prstGeom>
          <a:noFill/>
          <a:ln w="9525">
            <a:noFill/>
          </a:ln>
        </p:spPr>
        <p:txBody>
          <a:bodyPr wrap="square">
            <a:spAutoFit/>
          </a:bodyPr>
          <a:p>
            <a:pPr indent="306070"/>
            <a:r>
              <a:rPr lang="en-US" sz="2800" b="1">
                <a:solidFill>
                  <a:srgbClr val="FF0000"/>
                </a:solidFill>
                <a:latin typeface="楷体" panose="02010609060101010101" charset="-122"/>
                <a:ea typeface="楷体" panose="02010609060101010101" charset="-122"/>
                <a:cs typeface="楷体" panose="02010609060101010101" charset="-122"/>
              </a:rPr>
              <a:t>A</a:t>
            </a:r>
            <a:r>
              <a:rPr lang="zh-CN" sz="2800" b="1">
                <a:latin typeface="楷体" panose="02010609060101010101" charset="-122"/>
                <a:ea typeface="楷体" panose="02010609060101010101" charset="-122"/>
                <a:cs typeface="楷体" panose="02010609060101010101" charset="-122"/>
              </a:rPr>
              <a:t>　某乡镇的贫困人口数据属于有限总体问题，所以可以通过调查获取数据．</a:t>
            </a:r>
            <a:endParaRPr lang="zh-CN" altLang="en-US" sz="28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 name="文本框 99"/>
          <p:cNvSpPr txBox="1"/>
          <p:nvPr/>
        </p:nvSpPr>
        <p:spPr>
          <a:xfrm>
            <a:off x="1305560" y="1381125"/>
            <a:ext cx="9703435" cy="2245360"/>
          </a:xfrm>
          <a:prstGeom prst="rect">
            <a:avLst/>
          </a:prstGeom>
          <a:noFill/>
          <a:ln w="9525">
            <a:noFill/>
          </a:ln>
        </p:spPr>
        <p:txBody>
          <a:bodyPr wrap="square">
            <a:spAutoFit/>
          </a:bodyPr>
          <a:p>
            <a:pPr indent="13335"/>
            <a:r>
              <a:rPr lang="en-US" sz="2800" b="1">
                <a:latin typeface="Times New Roman" panose="02020603050405020304" charset="0"/>
              </a:rPr>
              <a:t>2</a:t>
            </a:r>
            <a:r>
              <a:rPr lang="zh-CN" sz="2800" b="1">
                <a:ea typeface="宋体" panose="02010600030101010101" pitchFamily="2" charset="-122"/>
              </a:rPr>
              <a:t>．下列要研究的数据一般通过试验获取的是</a:t>
            </a:r>
            <a:r>
              <a:rPr lang="en-US" sz="2800" b="1">
                <a:latin typeface="Times New Roman" panose="02020603050405020304" charset="0"/>
              </a:rPr>
              <a:t>(</a:t>
            </a:r>
            <a:r>
              <a:rPr lang="zh-CN" sz="2800" b="1">
                <a:ea typeface="宋体" panose="02010600030101010101" pitchFamily="2" charset="-122"/>
              </a:rPr>
              <a:t>　　</a:t>
            </a:r>
            <a:r>
              <a:rPr lang="en-US" sz="2800" b="1">
                <a:latin typeface="Times New Roman" panose="02020603050405020304" charset="0"/>
              </a:rPr>
              <a:t>)A</a:t>
            </a:r>
            <a:r>
              <a:rPr lang="zh-CN" sz="2800" b="1">
                <a:ea typeface="宋体" panose="02010600030101010101" pitchFamily="2" charset="-122"/>
              </a:rPr>
              <a:t>．某品牌电视机的市场占有率</a:t>
            </a:r>
            <a:r>
              <a:rPr lang="en-US" sz="2800" b="1">
                <a:latin typeface="Times New Roman" panose="02020603050405020304" charset="0"/>
              </a:rPr>
              <a:t>B</a:t>
            </a:r>
            <a:r>
              <a:rPr lang="zh-CN" sz="2800" b="1">
                <a:ea typeface="宋体" panose="02010600030101010101" pitchFamily="2" charset="-122"/>
              </a:rPr>
              <a:t>．某电视连续剧在全国的收视率</a:t>
            </a:r>
            <a:r>
              <a:rPr lang="en-US" sz="2800" b="1">
                <a:latin typeface="Times New Roman" panose="02020603050405020304" charset="0"/>
              </a:rPr>
              <a:t>C</a:t>
            </a:r>
            <a:r>
              <a:rPr lang="zh-CN" sz="2800" b="1">
                <a:ea typeface="宋体" panose="02010600030101010101" pitchFamily="2" charset="-122"/>
              </a:rPr>
              <a:t>．某校七年级一班的男女同学的比例</a:t>
            </a:r>
            <a:r>
              <a:rPr lang="en-US" sz="2800" b="1">
                <a:latin typeface="Times New Roman" panose="02020603050405020304" charset="0"/>
              </a:rPr>
              <a:t>D</a:t>
            </a:r>
            <a:r>
              <a:rPr lang="zh-CN" sz="2800" b="1">
                <a:ea typeface="宋体" panose="02010600030101010101" pitchFamily="2" charset="-122"/>
              </a:rPr>
              <a:t>．某型号炮弹的射程</a:t>
            </a:r>
            <a:endParaRPr lang="zh-CN" altLang="en-US" sz="2800" b="1"/>
          </a:p>
        </p:txBody>
      </p:sp>
      <p:sp>
        <p:nvSpPr>
          <p:cNvPr id="2" name="文本框 1"/>
          <p:cNvSpPr txBox="1"/>
          <p:nvPr/>
        </p:nvSpPr>
        <p:spPr>
          <a:xfrm>
            <a:off x="1783715" y="4292600"/>
            <a:ext cx="8063230" cy="521970"/>
          </a:xfrm>
          <a:prstGeom prst="rect">
            <a:avLst/>
          </a:prstGeom>
          <a:noFill/>
        </p:spPr>
        <p:txBody>
          <a:bodyPr wrap="none" rtlCol="0" anchor="t">
            <a:spAutoFit/>
          </a:bodyPr>
          <a:p>
            <a:pPr indent="13335"/>
            <a:r>
              <a:rPr lang="en-US" sz="2800" b="1">
                <a:solidFill>
                  <a:srgbClr val="FF0000"/>
                </a:solidFill>
                <a:latin typeface="楷体" panose="02010609060101010101" charset="-122"/>
                <a:ea typeface="楷体" panose="02010609060101010101" charset="-122"/>
                <a:cs typeface="楷体" panose="02010609060101010101" charset="-122"/>
                <a:sym typeface="+mn-ea"/>
              </a:rPr>
              <a:t>D</a:t>
            </a:r>
            <a:r>
              <a:rPr lang="zh-CN" sz="2800" b="1">
                <a:latin typeface="楷体" panose="02010609060101010101" charset="-122"/>
                <a:ea typeface="楷体" panose="02010609060101010101" charset="-122"/>
                <a:cs typeface="楷体" panose="02010609060101010101" charset="-122"/>
                <a:sym typeface="+mn-ea"/>
              </a:rPr>
              <a:t>　选项</a:t>
            </a:r>
            <a:r>
              <a:rPr lang="en-US" sz="2800" b="1">
                <a:latin typeface="楷体" panose="02010609060101010101" charset="-122"/>
                <a:ea typeface="楷体" panose="02010609060101010101" charset="-122"/>
                <a:cs typeface="楷体" panose="02010609060101010101" charset="-122"/>
                <a:sym typeface="+mn-ea"/>
              </a:rPr>
              <a:t>D</a:t>
            </a:r>
            <a:r>
              <a:rPr lang="zh-CN" sz="2800" b="1">
                <a:latin typeface="楷体" panose="02010609060101010101" charset="-122"/>
                <a:ea typeface="楷体" panose="02010609060101010101" charset="-122"/>
                <a:cs typeface="楷体" panose="02010609060101010101" charset="-122"/>
                <a:sym typeface="+mn-ea"/>
              </a:rPr>
              <a:t>中某型号炮弹的射程一般通过试验获取．</a:t>
            </a:r>
            <a:endParaRPr lang="zh-CN" altLang="en-US" sz="280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 name="文本框 99"/>
          <p:cNvSpPr txBox="1"/>
          <p:nvPr/>
        </p:nvSpPr>
        <p:spPr>
          <a:xfrm>
            <a:off x="1529715" y="1364615"/>
            <a:ext cx="8639810" cy="2245360"/>
          </a:xfrm>
          <a:prstGeom prst="rect">
            <a:avLst/>
          </a:prstGeom>
          <a:noFill/>
          <a:ln w="9525">
            <a:noFill/>
          </a:ln>
        </p:spPr>
        <p:txBody>
          <a:bodyPr wrap="square">
            <a:spAutoFit/>
          </a:bodyPr>
          <a:p>
            <a:pPr indent="0"/>
            <a:r>
              <a:rPr lang="en-US" sz="2800" b="1">
                <a:latin typeface="Times New Roman" panose="02020603050405020304" charset="0"/>
              </a:rPr>
              <a:t>3</a:t>
            </a:r>
            <a:r>
              <a:rPr lang="zh-CN" sz="2800" b="1">
                <a:ea typeface="宋体" panose="02010600030101010101" pitchFamily="2" charset="-122"/>
              </a:rPr>
              <a:t>．下面问题可以用普查的方式进行调查的是</a:t>
            </a:r>
            <a:r>
              <a:rPr lang="en-US" sz="2800" b="1">
                <a:latin typeface="Times New Roman" panose="02020603050405020304" charset="0"/>
              </a:rPr>
              <a:t>(</a:t>
            </a:r>
            <a:r>
              <a:rPr lang="zh-CN" sz="2800" b="1">
                <a:ea typeface="宋体" panose="02010600030101010101" pitchFamily="2" charset="-122"/>
              </a:rPr>
              <a:t>　　</a:t>
            </a:r>
            <a:r>
              <a:rPr lang="en-US" sz="2800" b="1">
                <a:latin typeface="Times New Roman" panose="02020603050405020304" charset="0"/>
              </a:rPr>
              <a:t>)A</a:t>
            </a:r>
            <a:r>
              <a:rPr lang="zh-CN" sz="2800" b="1">
                <a:ea typeface="宋体" panose="02010600030101010101" pitchFamily="2" charset="-122"/>
              </a:rPr>
              <a:t>．检验一批钢材的抗拉强度</a:t>
            </a:r>
            <a:r>
              <a:rPr lang="en-US" sz="2800" b="1">
                <a:latin typeface="Times New Roman" panose="02020603050405020304" charset="0"/>
              </a:rPr>
              <a:t>B</a:t>
            </a:r>
            <a:r>
              <a:rPr lang="zh-CN" sz="2800" b="1">
                <a:ea typeface="宋体" panose="02010600030101010101" pitchFamily="2" charset="-122"/>
              </a:rPr>
              <a:t>．检验海水中微生物的含量</a:t>
            </a:r>
            <a:r>
              <a:rPr lang="en-US" sz="2800" b="1">
                <a:latin typeface="Times New Roman" panose="02020603050405020304" charset="0"/>
              </a:rPr>
              <a:t>C</a:t>
            </a:r>
            <a:r>
              <a:rPr lang="zh-CN" sz="2800" b="1">
                <a:ea typeface="宋体" panose="02010600030101010101" pitchFamily="2" charset="-122"/>
              </a:rPr>
              <a:t>．调查某小组</a:t>
            </a:r>
            <a:r>
              <a:rPr lang="en-US" sz="2800" b="1">
                <a:latin typeface="Times New Roman" panose="02020603050405020304" charset="0"/>
              </a:rPr>
              <a:t>10</a:t>
            </a:r>
            <a:r>
              <a:rPr lang="zh-CN" sz="2800" b="1">
                <a:ea typeface="宋体" panose="02010600030101010101" pitchFamily="2" charset="-122"/>
              </a:rPr>
              <a:t>名成员的业余爱好</a:t>
            </a:r>
            <a:r>
              <a:rPr lang="en-US" sz="2800" b="1">
                <a:latin typeface="Times New Roman" panose="02020603050405020304" charset="0"/>
              </a:rPr>
              <a:t>D</a:t>
            </a:r>
            <a:r>
              <a:rPr lang="zh-CN" sz="2800" b="1">
                <a:ea typeface="宋体" panose="02010600030101010101" pitchFamily="2" charset="-122"/>
              </a:rPr>
              <a:t>．检验一批汽车的使用寿命</a:t>
            </a:r>
            <a:endParaRPr lang="zh-CN" altLang="en-US" sz="2800" b="1"/>
          </a:p>
        </p:txBody>
      </p:sp>
      <p:sp>
        <p:nvSpPr>
          <p:cNvPr id="2" name="文本框 1"/>
          <p:cNvSpPr txBox="1"/>
          <p:nvPr/>
        </p:nvSpPr>
        <p:spPr>
          <a:xfrm>
            <a:off x="1768475" y="3985260"/>
            <a:ext cx="8655050" cy="1814830"/>
          </a:xfrm>
          <a:prstGeom prst="rect">
            <a:avLst/>
          </a:prstGeom>
          <a:noFill/>
          <a:ln w="9525">
            <a:noFill/>
          </a:ln>
        </p:spPr>
        <p:txBody>
          <a:bodyPr wrap="square">
            <a:spAutoFit/>
          </a:bodyPr>
          <a:p>
            <a:pPr indent="0"/>
            <a:r>
              <a:rPr lang="en-US" sz="2800" b="1">
                <a:solidFill>
                  <a:srgbClr val="FF0000"/>
                </a:solidFill>
                <a:latin typeface="楷体" panose="02010609060101010101" charset="-122"/>
                <a:ea typeface="楷体" panose="02010609060101010101" charset="-122"/>
                <a:cs typeface="楷体" panose="02010609060101010101" charset="-122"/>
              </a:rPr>
              <a:t>C</a:t>
            </a:r>
            <a:r>
              <a:rPr lang="zh-CN" sz="2800" b="1">
                <a:latin typeface="楷体" panose="02010609060101010101" charset="-122"/>
                <a:ea typeface="楷体" panose="02010609060101010101" charset="-122"/>
                <a:cs typeface="楷体" panose="02010609060101010101" charset="-122"/>
              </a:rPr>
              <a:t>　</a:t>
            </a:r>
            <a:r>
              <a:rPr lang="en-US" sz="2800" b="1">
                <a:latin typeface="楷体" panose="02010609060101010101" charset="-122"/>
                <a:ea typeface="楷体" panose="02010609060101010101" charset="-122"/>
                <a:cs typeface="楷体" panose="02010609060101010101" charset="-122"/>
              </a:rPr>
              <a:t>A</a:t>
            </a:r>
            <a:r>
              <a:rPr lang="zh-CN" sz="2800" b="1">
                <a:latin typeface="楷体" panose="02010609060101010101" charset="-122"/>
                <a:ea typeface="楷体" panose="02010609060101010101" charset="-122"/>
                <a:cs typeface="楷体" panose="02010609060101010101" charset="-122"/>
              </a:rPr>
              <a:t>不能用普查的方式调查，因为这种试验具有破坏性；</a:t>
            </a:r>
            <a:r>
              <a:rPr lang="en-US" sz="2800" b="1">
                <a:latin typeface="楷体" panose="02010609060101010101" charset="-122"/>
                <a:ea typeface="楷体" panose="02010609060101010101" charset="-122"/>
                <a:cs typeface="楷体" panose="02010609060101010101" charset="-122"/>
              </a:rPr>
              <a:t>B</a:t>
            </a:r>
            <a:r>
              <a:rPr lang="zh-CN" sz="2800" b="1">
                <a:latin typeface="楷体" panose="02010609060101010101" charset="-122"/>
                <a:ea typeface="楷体" panose="02010609060101010101" charset="-122"/>
                <a:cs typeface="楷体" panose="02010609060101010101" charset="-122"/>
              </a:rPr>
              <a:t>用普查的方式无法完成；</a:t>
            </a:r>
            <a:r>
              <a:rPr lang="en-US" sz="2800" b="1">
                <a:latin typeface="楷体" panose="02010609060101010101" charset="-122"/>
                <a:ea typeface="楷体" panose="02010609060101010101" charset="-122"/>
                <a:cs typeface="楷体" panose="02010609060101010101" charset="-122"/>
              </a:rPr>
              <a:t>C</a:t>
            </a:r>
            <a:r>
              <a:rPr lang="zh-CN" sz="2800" b="1">
                <a:latin typeface="楷体" panose="02010609060101010101" charset="-122"/>
                <a:ea typeface="楷体" panose="02010609060101010101" charset="-122"/>
                <a:cs typeface="楷体" panose="02010609060101010101" charset="-122"/>
              </a:rPr>
              <a:t>可以用普查的方式进行调查；</a:t>
            </a:r>
            <a:r>
              <a:rPr lang="en-US" sz="2800" b="1">
                <a:latin typeface="楷体" panose="02010609060101010101" charset="-122"/>
                <a:ea typeface="楷体" panose="02010609060101010101" charset="-122"/>
                <a:cs typeface="楷体" panose="02010609060101010101" charset="-122"/>
              </a:rPr>
              <a:t>D</a:t>
            </a:r>
            <a:r>
              <a:rPr lang="zh-CN" sz="2800" b="1">
                <a:latin typeface="楷体" panose="02010609060101010101" charset="-122"/>
                <a:ea typeface="楷体" panose="02010609060101010101" charset="-122"/>
                <a:cs typeface="楷体" panose="02010609060101010101" charset="-122"/>
              </a:rPr>
              <a:t>该试验具有破坏性，且需要耗费大量的时间，在实际生产中无法实现．</a:t>
            </a:r>
            <a:endParaRPr lang="zh-CN" altLang="en-US" sz="28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 name="文本框 99"/>
          <p:cNvSpPr txBox="1"/>
          <p:nvPr/>
        </p:nvSpPr>
        <p:spPr>
          <a:xfrm>
            <a:off x="968375" y="1109345"/>
            <a:ext cx="10333990" cy="953135"/>
          </a:xfrm>
          <a:prstGeom prst="rect">
            <a:avLst/>
          </a:prstGeom>
          <a:noFill/>
          <a:ln w="9525">
            <a:noFill/>
          </a:ln>
        </p:spPr>
        <p:txBody>
          <a:bodyPr wrap="square">
            <a:spAutoFit/>
          </a:bodyPr>
          <a:p>
            <a:pPr indent="13970"/>
            <a:r>
              <a:rPr lang="en-US" sz="2800" b="1">
                <a:latin typeface="Times New Roman" panose="02020603050405020304" charset="0"/>
              </a:rPr>
              <a:t>4</a:t>
            </a:r>
            <a:r>
              <a:rPr lang="zh-CN" sz="2800" b="1">
                <a:ea typeface="宋体" panose="02010600030101010101" pitchFamily="2" charset="-122"/>
              </a:rPr>
              <a:t>．小明从网上查询得到某贫困地区</a:t>
            </a:r>
            <a:r>
              <a:rPr lang="en-US" sz="2800" b="1">
                <a:latin typeface="Times New Roman" panose="02020603050405020304" charset="0"/>
              </a:rPr>
              <a:t>10</a:t>
            </a:r>
            <a:r>
              <a:rPr lang="zh-CN" sz="2800" b="1">
                <a:ea typeface="宋体" panose="02010600030101010101" pitchFamily="2" charset="-122"/>
              </a:rPr>
              <a:t>户居民家庭年收入</a:t>
            </a:r>
            <a:r>
              <a:rPr lang="en-US" sz="2800" b="1">
                <a:latin typeface="Times New Roman" panose="02020603050405020304" charset="0"/>
              </a:rPr>
              <a:t>(</a:t>
            </a:r>
            <a:r>
              <a:rPr lang="zh-CN" sz="2800" b="1">
                <a:ea typeface="宋体" panose="02010600030101010101" pitchFamily="2" charset="-122"/>
              </a:rPr>
              <a:t>单位：万元</a:t>
            </a:r>
            <a:r>
              <a:rPr lang="en-US" sz="2800" b="1">
                <a:latin typeface="Times New Roman" panose="02020603050405020304" charset="0"/>
              </a:rPr>
              <a:t>)</a:t>
            </a:r>
            <a:r>
              <a:rPr lang="zh-CN" sz="2800" b="1">
                <a:ea typeface="宋体" panose="02010600030101010101" pitchFamily="2" charset="-122"/>
              </a:rPr>
              <a:t>如下所示：</a:t>
            </a:r>
            <a:endParaRPr lang="zh-CN" altLang="en-US" sz="2800" b="1"/>
          </a:p>
        </p:txBody>
      </p:sp>
      <p:graphicFrame>
        <p:nvGraphicFramePr>
          <p:cNvPr id="2" name="表格 1"/>
          <p:cNvGraphicFramePr/>
          <p:nvPr>
            <p:custDataLst>
              <p:tags r:id="rId1"/>
            </p:custDataLst>
          </p:nvPr>
        </p:nvGraphicFramePr>
        <p:xfrm>
          <a:off x="1007745" y="2215515"/>
          <a:ext cx="10255250" cy="1441450"/>
        </p:xfrm>
        <a:graphic>
          <a:graphicData uri="http://schemas.openxmlformats.org/drawingml/2006/table">
            <a:tbl>
              <a:tblPr firstRow="1" bandRow="1">
                <a:tableStyleId>{5940675A-B579-460E-94D1-54222C63F5DA}</a:tableStyleId>
              </a:tblPr>
              <a:tblGrid>
                <a:gridCol w="1335405"/>
                <a:gridCol w="857250"/>
                <a:gridCol w="830580"/>
                <a:gridCol w="904875"/>
                <a:gridCol w="958215"/>
                <a:gridCol w="892810"/>
                <a:gridCol w="915670"/>
                <a:gridCol w="723900"/>
                <a:gridCol w="1012190"/>
                <a:gridCol w="873760"/>
                <a:gridCol w="950595"/>
              </a:tblGrid>
              <a:tr h="697865">
                <a:tc>
                  <a:txBody>
                    <a:bodyPr/>
                    <a:p>
                      <a:pPr indent="0" algn="ctr">
                        <a:buNone/>
                      </a:pPr>
                      <a:r>
                        <a:rPr lang="en-US" sz="2800" b="0">
                          <a:latin typeface="Times New Roman" panose="02020603050405020304" charset="0"/>
                          <a:cs typeface="Times New Roman" panose="02020603050405020304" charset="0"/>
                        </a:rPr>
                        <a:t>编号</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1</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2</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3</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4</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5</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6</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7</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8</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9</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10</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3585">
                <a:tc>
                  <a:txBody>
                    <a:bodyPr/>
                    <a:p>
                      <a:pPr indent="0" algn="ctr">
                        <a:buNone/>
                      </a:pPr>
                      <a:r>
                        <a:rPr lang="en-US" sz="2800" b="0">
                          <a:latin typeface="Times New Roman" panose="02020603050405020304" charset="0"/>
                          <a:cs typeface="Times New Roman" panose="02020603050405020304" charset="0"/>
                        </a:rPr>
                        <a:t>年收入</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1.2</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1.3</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1.8</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2.0</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4.6</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1.7</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0.9</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2.1</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1.0</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charset="0"/>
                          <a:cs typeface="Times New Roman" panose="02020603050405020304" charset="0"/>
                        </a:rPr>
                        <a:t>1.6</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1007745" y="3932555"/>
            <a:ext cx="10295255" cy="953135"/>
          </a:xfrm>
          <a:prstGeom prst="rect">
            <a:avLst/>
          </a:prstGeom>
          <a:noFill/>
          <a:ln w="9525">
            <a:noFill/>
          </a:ln>
        </p:spPr>
        <p:txBody>
          <a:bodyPr wrap="square">
            <a:spAutoFit/>
          </a:bodyPr>
          <a:p>
            <a:pPr indent="0"/>
            <a:r>
              <a:rPr lang="zh-CN" sz="2800" b="1">
                <a:ea typeface="宋体" panose="02010600030101010101" pitchFamily="2" charset="-122"/>
              </a:rPr>
              <a:t>根据以上数据，我们认为有一个数据是不准确的，需要剔除，这个数据是</a:t>
            </a:r>
            <a:r>
              <a:rPr lang="en-US" sz="2800" b="1" u="sng">
                <a:latin typeface="Times New Roman" panose="02020603050405020304" charset="0"/>
              </a:rPr>
              <a:t>        </a:t>
            </a:r>
            <a:r>
              <a:rPr lang="zh-CN" sz="2800" b="1">
                <a:ea typeface="宋体" panose="02010600030101010101" pitchFamily="2" charset="-122"/>
              </a:rPr>
              <a:t>．</a:t>
            </a:r>
            <a:endParaRPr lang="zh-CN" altLang="en-US" sz="2800" b="1"/>
          </a:p>
        </p:txBody>
      </p:sp>
      <p:sp>
        <p:nvSpPr>
          <p:cNvPr id="4" name="文本框 3"/>
          <p:cNvSpPr txBox="1"/>
          <p:nvPr/>
        </p:nvSpPr>
        <p:spPr>
          <a:xfrm>
            <a:off x="1158875" y="4885690"/>
            <a:ext cx="10562590" cy="953135"/>
          </a:xfrm>
          <a:prstGeom prst="rect">
            <a:avLst/>
          </a:prstGeom>
          <a:noFill/>
          <a:ln w="9525">
            <a:noFill/>
          </a:ln>
        </p:spPr>
        <p:txBody>
          <a:bodyPr wrap="square">
            <a:spAutoFit/>
          </a:bodyPr>
          <a:p>
            <a:pPr indent="0"/>
            <a:r>
              <a:rPr lang="en-US" sz="2800" b="1">
                <a:solidFill>
                  <a:srgbClr val="FF0000"/>
                </a:solidFill>
                <a:latin typeface="楷体" panose="02010609060101010101" charset="-122"/>
                <a:ea typeface="楷体" panose="02010609060101010101" charset="-122"/>
                <a:cs typeface="楷体" panose="02010609060101010101" charset="-122"/>
              </a:rPr>
              <a:t>4.6</a:t>
            </a:r>
            <a:r>
              <a:rPr lang="zh-CN" sz="2800" b="1">
                <a:latin typeface="楷体" panose="02010609060101010101" charset="-122"/>
                <a:ea typeface="楷体" panose="02010609060101010101" charset="-122"/>
                <a:cs typeface="楷体" panose="02010609060101010101" charset="-122"/>
              </a:rPr>
              <a:t>　由于编号为</a:t>
            </a:r>
            <a:r>
              <a:rPr lang="en-US" sz="2800" b="1">
                <a:latin typeface="楷体" panose="02010609060101010101" charset="-122"/>
                <a:ea typeface="楷体" panose="02010609060101010101" charset="-122"/>
                <a:cs typeface="楷体" panose="02010609060101010101" charset="-122"/>
              </a:rPr>
              <a:t>5</a:t>
            </a:r>
            <a:r>
              <a:rPr lang="zh-CN" sz="2800" b="1">
                <a:latin typeface="楷体" panose="02010609060101010101" charset="-122"/>
                <a:ea typeface="楷体" panose="02010609060101010101" charset="-122"/>
                <a:cs typeface="楷体" panose="02010609060101010101" charset="-122"/>
              </a:rPr>
              <a:t>的数据为</a:t>
            </a:r>
            <a:r>
              <a:rPr lang="en-US" sz="2800" b="1">
                <a:latin typeface="楷体" panose="02010609060101010101" charset="-122"/>
                <a:ea typeface="楷体" panose="02010609060101010101" charset="-122"/>
                <a:cs typeface="楷体" panose="02010609060101010101" charset="-122"/>
              </a:rPr>
              <a:t>4.6</a:t>
            </a:r>
            <a:r>
              <a:rPr lang="zh-CN" sz="2800" b="1">
                <a:latin typeface="楷体" panose="02010609060101010101" charset="-122"/>
                <a:ea typeface="楷体" panose="02010609060101010101" charset="-122"/>
                <a:cs typeface="楷体" panose="02010609060101010101" charset="-122"/>
              </a:rPr>
              <a:t>，明显高于其他数据，所以这个数据是不准确的．</a:t>
            </a:r>
            <a:endParaRPr lang="zh-CN" altLang="en-US" sz="28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tags/tag1.xml><?xml version="1.0" encoding="utf-8"?>
<p:tagLst xmlns:p="http://schemas.openxmlformats.org/presentationml/2006/main">
  <p:tag name="TABLE_ENDDRAG_ORIGIN_RECT" val="751*44"/>
  <p:tag name="TABLE_ENDDRAG_RECT" val="87*132*751*44"/>
</p:tagLst>
</file>

<file path=ppt/tags/tag2.xml><?xml version="1.0" encoding="utf-8"?>
<p:tagLst xmlns:p="http://schemas.openxmlformats.org/presentationml/2006/main">
  <p:tag name="TABLE_ENDDRAG_ORIGIN_RECT" val="751*150"/>
  <p:tag name="TABLE_ENDDRAG_RECT" val="87*114*751*150"/>
</p:tagLst>
</file>

<file path=ppt/tags/tag3.xml><?xml version="1.0" encoding="utf-8"?>
<p:tagLst xmlns:p="http://schemas.openxmlformats.org/presentationml/2006/main">
  <p:tag name="TABLE_ENDDRAG_ORIGIN_RECT" val="751*150"/>
  <p:tag name="TABLE_ENDDRAG_RECT" val="87*114*751*150"/>
</p:tagLst>
</file>

<file path=ppt/tags/tag4.xml><?xml version="1.0" encoding="utf-8"?>
<p:tagLst xmlns:p="http://schemas.openxmlformats.org/presentationml/2006/main">
  <p:tag name="TABLE_ENDDRAG_ORIGIN_RECT" val="751*150"/>
  <p:tag name="TABLE_ENDDRAG_RECT" val="87*114*751*150"/>
</p:tagLst>
</file>

<file path=ppt/tags/tag5.xml><?xml version="1.0" encoding="utf-8"?>
<p:tagLst xmlns:p="http://schemas.openxmlformats.org/presentationml/2006/main">
  <p:tag name="TABLE_ENDDRAG_ORIGIN_RECT" val="751*150"/>
  <p:tag name="TABLE_ENDDRAG_RECT" val="87*114*751*150"/>
</p:tagLst>
</file>

<file path=ppt/tags/tag6.xml><?xml version="1.0" encoding="utf-8"?>
<p:tagLst xmlns:p="http://schemas.openxmlformats.org/presentationml/2006/main">
  <p:tag name="TABLE_ENDDRAG_ORIGIN_RECT" val="751*150"/>
  <p:tag name="TABLE_ENDDRAG_RECT" val="87*114*751*150"/>
</p:tagLst>
</file>

<file path=ppt/tags/tag7.xml><?xml version="1.0" encoding="utf-8"?>
<p:tagLst xmlns:p="http://schemas.openxmlformats.org/presentationml/2006/main">
  <p:tag name="KSO_WM_UNIT_TABLE_BEAUTIFY" val="smartTable{6f474d81-50d4-4c58-bf09-ac1cdb001707}"/>
  <p:tag name="TABLE_ENDDRAG_ORIGIN_RECT" val="807*141"/>
  <p:tag name="TABLE_ENDDRAG_RECT" val="143*144*807*141"/>
</p:tagLst>
</file>

<file path=ppt/tags/tag8.xml><?xml version="1.0" encoding="utf-8"?>
<p:tagLst xmlns:p="http://schemas.openxmlformats.org/presentationml/2006/main">
  <p:tag name="KSO_WM_UNIT_PLACING_PICTURE_USER_VIEWPORT" val="{&quot;height&quot;:1956,&quot;width&quot;:2834}"/>
</p:tagLst>
</file>

<file path=ppt/tags/tag9.xml><?xml version="1.0" encoding="utf-8"?>
<p:tagLst xmlns:p="http://schemas.openxmlformats.org/presentationml/2006/main">
  <p:tag name="commondata" val="eyJoZGlkIjoiNWI1Y2I5ZjgyMDM0YWU1ODYyYzg0MzM2ZjhhMDIwOW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1926</Words>
  <Application>WPS 演示</Application>
  <PresentationFormat>宽屏</PresentationFormat>
  <Paragraphs>166</Paragraphs>
  <Slides>15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15</vt:i4>
      </vt:variant>
    </vt:vector>
  </HeadingPairs>
  <TitlesOfParts>
    <vt:vector size="29" baseType="lpstr">
      <vt:lpstr>Arial</vt:lpstr>
      <vt:lpstr>宋体</vt:lpstr>
      <vt:lpstr>Wingdings</vt:lpstr>
      <vt:lpstr>Calibri</vt:lpstr>
      <vt:lpstr>楷体</vt:lpstr>
      <vt:lpstr>黑体</vt:lpstr>
      <vt:lpstr>Times New Roman</vt:lpstr>
      <vt:lpstr>仿宋_GB2312</vt:lpstr>
      <vt:lpstr>仿宋</vt:lpstr>
      <vt:lpstr>楷体_GB2312</vt:lpstr>
      <vt:lpstr>新宋体</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不离不弃</cp:lastModifiedBy>
  <cp:revision>56</cp:revision>
  <dcterms:created xsi:type="dcterms:W3CDTF">2020-11-11T02:35:00Z</dcterms:created>
  <dcterms:modified xsi:type="dcterms:W3CDTF">2024-02-14T03:15:59Z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3355BB43708C44B1A313E88710D78E8A</vt:lpwstr>
  </property>
</Properties>
</file>