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92" r:id="rId4"/>
    <p:sldId id="308" r:id="rId6"/>
    <p:sldId id="390" r:id="rId7"/>
    <p:sldId id="336" r:id="rId8"/>
    <p:sldId id="479" r:id="rId9"/>
    <p:sldId id="451" r:id="rId10"/>
    <p:sldId id="430" r:id="rId11"/>
    <p:sldId id="452" r:id="rId12"/>
    <p:sldId id="453" r:id="rId13"/>
    <p:sldId id="431" r:id="rId14"/>
    <p:sldId id="432" r:id="rId15"/>
    <p:sldId id="447" r:id="rId16"/>
    <p:sldId id="435" r:id="rId17"/>
    <p:sldId id="448" r:id="rId18"/>
    <p:sldId id="433" r:id="rId19"/>
    <p:sldId id="438" r:id="rId20"/>
    <p:sldId id="439" r:id="rId21"/>
    <p:sldId id="444" r:id="rId22"/>
    <p:sldId id="340" r:id="rId23"/>
    <p:sldId id="449" r:id="rId24"/>
    <p:sldId id="348" r:id="rId25"/>
    <p:sldId id="440" r:id="rId26"/>
    <p:sldId id="411" r:id="rId27"/>
    <p:sldId id="412" r:id="rId28"/>
    <p:sldId id="455" r:id="rId29"/>
    <p:sldId id="457" r:id="rId30"/>
    <p:sldId id="389" r:id="rId31"/>
    <p:sldId id="415" r:id="rId32"/>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9"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4BD"/>
    <a:srgbClr val="FFFF00"/>
    <a:srgbClr val="C4E759"/>
    <a:srgbClr val="103B4E"/>
    <a:srgbClr val="3333CC"/>
    <a:srgbClr val="FF9933"/>
    <a:srgbClr val="CC6600"/>
    <a:srgbClr val="FFCC00"/>
    <a:srgbClr val="FFFF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1" autoAdjust="0"/>
    <p:restoredTop sz="94659" autoAdjust="0"/>
  </p:normalViewPr>
  <p:slideViewPr>
    <p:cSldViewPr>
      <p:cViewPr varScale="1">
        <p:scale>
          <a:sx n="125" d="100"/>
          <a:sy n="125" d="100"/>
        </p:scale>
        <p:origin x="244" y="68"/>
      </p:cViewPr>
      <p:guideLst>
        <p:guide orient="horz" pos="1619"/>
        <p:guide pos="2925"/>
      </p:guideLst>
    </p:cSldViewPr>
  </p:slideViewPr>
  <p:outlineViewPr>
    <p:cViewPr>
      <p:scale>
        <a:sx n="33" d="100"/>
        <a:sy n="33" d="100"/>
      </p:scale>
      <p:origin x="0" y="333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gs" Target="tags/tag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D062F-152D-484B-8D0C-A85CD3FB53E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7E67A-E55B-45CF-A826-6AB3149D145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77E67A-E55B-45CF-A826-6AB3149D145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77E67A-E55B-45CF-A826-6AB3149D145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77E67A-E55B-45CF-A826-6AB3149D145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77E67A-E55B-45CF-A826-6AB3149D145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822" y="-3906"/>
            <a:ext cx="9178821" cy="52219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页">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a:off x="6970396" y="158592"/>
            <a:ext cx="1951673" cy="11120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a:off x="7192327" y="110967"/>
            <a:ext cx="1951673" cy="1112044"/>
          </a:xfrm>
          <a:prstGeom prst="rect">
            <a:avLst/>
          </a:prstGeom>
        </p:spPr>
      </p:pic>
      <p:pic>
        <p:nvPicPr>
          <p:cNvPr id="3" name="图片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rot="10800000">
            <a:off x="104301" y="3923348"/>
            <a:ext cx="1935956" cy="1102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页-1">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a:off x="3010853" y="25241"/>
            <a:ext cx="2891790" cy="1647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内页-1">
    <p:spTree>
      <p:nvGrpSpPr>
        <p:cNvPr id="1" name=""/>
        <p:cNvGrpSpPr/>
        <p:nvPr/>
      </p:nvGrpSpPr>
      <p:grpSpPr>
        <a:xfrm>
          <a:off x="0" y="0"/>
          <a:ext cx="0" cy="0"/>
          <a:chOff x="0" y="0"/>
          <a:chExt cx="0" cy="0"/>
        </a:xfrm>
      </p:grpSpPr>
      <p:sp>
        <p:nvSpPr>
          <p:cNvPr id="2" name="文本框 1"/>
          <p:cNvSpPr txBox="1"/>
          <p:nvPr/>
        </p:nvSpPr>
        <p:spPr>
          <a:xfrm>
            <a:off x="276226" y="182776"/>
            <a:ext cx="2562351" cy="567902"/>
          </a:xfrm>
          <a:prstGeom prst="rect">
            <a:avLst/>
          </a:prstGeom>
          <a:noFill/>
        </p:spPr>
        <p:txBody>
          <a:bodyPr wrap="none" lIns="68635" tIns="34317" rIns="68635" bIns="34317" rtlCol="0" anchor="ctr">
            <a:spAutoFit/>
          </a:bodyPr>
          <a:lstStyle/>
          <a:p>
            <a:pPr>
              <a:lnSpc>
                <a:spcPct val="120000"/>
              </a:lnSpc>
            </a:pPr>
            <a:r>
              <a:rPr lang="zh-CN" altLang="en-US" sz="2700" b="0">
                <a:solidFill>
                  <a:srgbClr val="00003D"/>
                </a:solidFill>
                <a:latin typeface="叶根友刀锋黑草" panose="02010601030101010101" pitchFamily="2" charset="-122"/>
                <a:ea typeface="叶根友刀锋黑草" panose="02010601030101010101" pitchFamily="2" charset="-122"/>
              </a:rPr>
              <a:t>请输入您的标题</a:t>
            </a:r>
            <a:endParaRPr lang="zh-CN" altLang="en-US" sz="2700" b="0">
              <a:solidFill>
                <a:srgbClr val="00003D"/>
              </a:solidFill>
              <a:latin typeface="叶根友刀锋黑草" panose="02010601030101010101" pitchFamily="2" charset="-122"/>
              <a:ea typeface="叶根友刀锋黑草"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内页-1">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61785" t="327" r="1" b="39958"/>
          <a:stretch>
            <a:fillRect/>
          </a:stretch>
        </p:blipFill>
        <p:spPr>
          <a:xfrm rot="10800000">
            <a:off x="104301" y="3923348"/>
            <a:ext cx="1935956" cy="1102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内页-1">
    <p:spTree>
      <p:nvGrpSpPr>
        <p:cNvPr id="1" name=""/>
        <p:cNvGrpSpPr/>
        <p:nvPr/>
      </p:nvGrpSpPr>
      <p:grpSpPr>
        <a:xfrm>
          <a:off x="0" y="0"/>
          <a:ext cx="0" cy="0"/>
          <a:chOff x="0" y="0"/>
          <a:chExt cx="0" cy="0"/>
        </a:xfrm>
      </p:grpSpPr>
      <p:sp>
        <p:nvSpPr>
          <p:cNvPr id="2" name="文本框 1"/>
          <p:cNvSpPr txBox="1"/>
          <p:nvPr/>
        </p:nvSpPr>
        <p:spPr>
          <a:xfrm>
            <a:off x="276226" y="182776"/>
            <a:ext cx="2562351" cy="567902"/>
          </a:xfrm>
          <a:prstGeom prst="rect">
            <a:avLst/>
          </a:prstGeom>
          <a:noFill/>
        </p:spPr>
        <p:txBody>
          <a:bodyPr wrap="none" lIns="68635" tIns="34317" rIns="68635" bIns="34317" rtlCol="0" anchor="ctr">
            <a:spAutoFit/>
          </a:bodyPr>
          <a:lstStyle/>
          <a:p>
            <a:pPr>
              <a:lnSpc>
                <a:spcPct val="120000"/>
              </a:lnSpc>
            </a:pPr>
            <a:r>
              <a:rPr lang="zh-CN" altLang="en-US" sz="2700" b="0">
                <a:solidFill>
                  <a:srgbClr val="00003D"/>
                </a:solidFill>
                <a:latin typeface="叶根友刀锋黑草" panose="02010601030101010101" pitchFamily="2" charset="-122"/>
                <a:ea typeface="叶根友刀锋黑草" panose="02010601030101010101" pitchFamily="2" charset="-122"/>
              </a:rPr>
              <a:t>请输入您的标题</a:t>
            </a:r>
            <a:endParaRPr lang="zh-CN" altLang="en-US" sz="2700" b="0">
              <a:solidFill>
                <a:srgbClr val="00003D"/>
              </a:solidFill>
              <a:latin typeface="叶根友刀锋黑草" panose="02010601030101010101" pitchFamily="2" charset="-122"/>
              <a:ea typeface="叶根友刀锋黑草"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1E277D"/>
            </a:gs>
            <a:gs pos="100000">
              <a:srgbClr val="034373"/>
            </a:gs>
          </a:gsLst>
          <a:lin ang="2700000" scaled="0"/>
        </a:gradFill>
        <a:effectLst/>
      </p:bgPr>
    </p:bg>
    <p:spTree>
      <p:nvGrpSpPr>
        <p:cNvPr id="1" name=""/>
        <p:cNvGrpSpPr/>
        <p:nvPr/>
      </p:nvGrpSpPr>
      <p:grpSpPr>
        <a:xfrm>
          <a:off x="0" y="0"/>
          <a:ext cx="0" cy="0"/>
          <a:chOff x="0" y="0"/>
          <a:chExt cx="0" cy="0"/>
        </a:xfrm>
      </p:grpSpPr>
      <p:sp>
        <p:nvSpPr>
          <p:cNvPr id="3" name="矩形 2"/>
          <p:cNvSpPr/>
          <p:nvPr userDrawn="1"/>
        </p:nvSpPr>
        <p:spPr>
          <a:xfrm>
            <a:off x="158582" y="145841"/>
            <a:ext cx="4701449" cy="307777"/>
          </a:xfrm>
          <a:prstGeom prst="rect">
            <a:avLst/>
          </a:prstGeom>
        </p:spPr>
        <p:txBody>
          <a:bodyPr wrap="square">
            <a:spAutoFit/>
          </a:bodyPr>
          <a:lstStyle/>
          <a:p>
            <a:r>
              <a:rPr lang="zh-CN" altLang="en-US" sz="1400" b="1">
                <a:solidFill>
                  <a:schemeClr val="bg1"/>
                </a:solidFill>
                <a:sym typeface="+mn-ea"/>
              </a:rPr>
              <a:t>天津市秋季学期基础教育精品课程资源</a:t>
            </a:r>
            <a:endParaRPr lang="en-US" altLang="zh-CN" sz="1400">
              <a:solidFill>
                <a:schemeClr val="bg1"/>
              </a:solidFill>
              <a:latin typeface="黑体" panose="02010609060101010101" pitchFamily="49" charset="-122"/>
              <a:ea typeface="黑体" panose="02010609060101010101" pitchFamily="49" charset="-122"/>
            </a:endParaRPr>
          </a:p>
        </p:txBody>
      </p:sp>
      <p:pic>
        <p:nvPicPr>
          <p:cNvPr id="5" name="图片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6864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64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985" indent="-171450" algn="l" defTabSz="6864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885" indent="-171450" algn="l" defTabSz="6864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1420" indent="-171450" algn="l" defTabSz="6864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4320" indent="-171450" algn="l" defTabSz="6864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7220" indent="-171450" algn="l" defTabSz="6864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30755" indent="-171450" algn="l" defTabSz="6864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3655" indent="-171450" algn="l" defTabSz="6864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7190" indent="-171450" algn="l" defTabSz="6864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6435" rtl="0" eaLnBrk="1" latinLnBrk="0" hangingPunct="1">
        <a:defRPr sz="1400" kern="1200">
          <a:solidFill>
            <a:schemeClr val="tx1"/>
          </a:solidFill>
          <a:latin typeface="+mn-lt"/>
          <a:ea typeface="+mn-ea"/>
          <a:cs typeface="+mn-cs"/>
        </a:defRPr>
      </a:lvl1pPr>
      <a:lvl2pPr marL="342900" algn="l" defTabSz="686435" rtl="0" eaLnBrk="1" latinLnBrk="0" hangingPunct="1">
        <a:defRPr sz="1400" kern="1200">
          <a:solidFill>
            <a:schemeClr val="tx1"/>
          </a:solidFill>
          <a:latin typeface="+mn-lt"/>
          <a:ea typeface="+mn-ea"/>
          <a:cs typeface="+mn-cs"/>
        </a:defRPr>
      </a:lvl2pPr>
      <a:lvl3pPr marL="686435" algn="l" defTabSz="686435" rtl="0" eaLnBrk="1" latinLnBrk="0" hangingPunct="1">
        <a:defRPr sz="1400" kern="1200">
          <a:solidFill>
            <a:schemeClr val="tx1"/>
          </a:solidFill>
          <a:latin typeface="+mn-lt"/>
          <a:ea typeface="+mn-ea"/>
          <a:cs typeface="+mn-cs"/>
        </a:defRPr>
      </a:lvl3pPr>
      <a:lvl4pPr marL="1029335" algn="l" defTabSz="686435" rtl="0" eaLnBrk="1" latinLnBrk="0" hangingPunct="1">
        <a:defRPr sz="1400" kern="1200">
          <a:solidFill>
            <a:schemeClr val="tx1"/>
          </a:solidFill>
          <a:latin typeface="+mn-lt"/>
          <a:ea typeface="+mn-ea"/>
          <a:cs typeface="+mn-cs"/>
        </a:defRPr>
      </a:lvl4pPr>
      <a:lvl5pPr marL="1372870" algn="l" defTabSz="686435" rtl="0" eaLnBrk="1" latinLnBrk="0" hangingPunct="1">
        <a:defRPr sz="1400" kern="1200">
          <a:solidFill>
            <a:schemeClr val="tx1"/>
          </a:solidFill>
          <a:latin typeface="+mn-lt"/>
          <a:ea typeface="+mn-ea"/>
          <a:cs typeface="+mn-cs"/>
        </a:defRPr>
      </a:lvl5pPr>
      <a:lvl6pPr marL="1715770" algn="l" defTabSz="686435" rtl="0" eaLnBrk="1" latinLnBrk="0" hangingPunct="1">
        <a:defRPr sz="1400" kern="1200">
          <a:solidFill>
            <a:schemeClr val="tx1"/>
          </a:solidFill>
          <a:latin typeface="+mn-lt"/>
          <a:ea typeface="+mn-ea"/>
          <a:cs typeface="+mn-cs"/>
        </a:defRPr>
      </a:lvl6pPr>
      <a:lvl7pPr marL="2059305" algn="l" defTabSz="686435" rtl="0" eaLnBrk="1" latinLnBrk="0" hangingPunct="1">
        <a:defRPr sz="1400" kern="1200">
          <a:solidFill>
            <a:schemeClr val="tx1"/>
          </a:solidFill>
          <a:latin typeface="+mn-lt"/>
          <a:ea typeface="+mn-ea"/>
          <a:cs typeface="+mn-cs"/>
        </a:defRPr>
      </a:lvl7pPr>
      <a:lvl8pPr marL="2402205" algn="l" defTabSz="686435" rtl="0" eaLnBrk="1" latinLnBrk="0" hangingPunct="1">
        <a:defRPr sz="1400" kern="1200">
          <a:solidFill>
            <a:schemeClr val="tx1"/>
          </a:solidFill>
          <a:latin typeface="+mn-lt"/>
          <a:ea typeface="+mn-ea"/>
          <a:cs typeface="+mn-cs"/>
        </a:defRPr>
      </a:lvl8pPr>
      <a:lvl9pPr marL="2745105" algn="l" defTabSz="68643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1.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8.png"/><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20.wdp"/><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0.xml"/><Relationship Id="rId2" Type="http://schemas.microsoft.com/office/2007/relationships/hdphoto" Target="../media/image20.wdp"/><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22.wdp"/><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22.wdp"/><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jpe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2771775" y="987425"/>
            <a:ext cx="5850255" cy="2002155"/>
          </a:xfrm>
          <a:prstGeom prst="rect">
            <a:avLst/>
          </a:prstGeom>
        </p:spPr>
        <p:txBody>
          <a:bodyPr/>
          <a:lstStyle/>
          <a:p>
            <a:pPr marL="0" indent="0" algn="l" fontAlgn="auto">
              <a:lnSpc>
                <a:spcPct val="150000"/>
              </a:lnSpc>
            </a:pPr>
            <a:r>
              <a:rPr lang="en-US" altLang="zh-CN" sz="3200">
                <a:solidFill>
                  <a:schemeClr val="bg1"/>
                </a:solidFill>
                <a:latin typeface="黑体" panose="02010609060101010101" pitchFamily="49" charset="-122"/>
                <a:ea typeface="黑体" panose="02010609060101010101" pitchFamily="49" charset="-122"/>
                <a:cs typeface="Times New Roman" panose="02020603050405020304" pitchFamily="18" charset="0"/>
              </a:rPr>
              <a:t>B1</a:t>
            </a:r>
            <a:r>
              <a:rPr lang="en-US" altLang="zh-CN" sz="32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U3 Understanding ideas</a:t>
            </a:r>
            <a:br>
              <a:rPr lang="en-US" altLang="zh-CN" sz="3200">
                <a:solidFill>
                  <a:schemeClr val="bg1"/>
                </a:solidFill>
                <a:latin typeface="黑体" panose="02010609060101010101" pitchFamily="49" charset="-122"/>
                <a:ea typeface="黑体" panose="02010609060101010101" pitchFamily="49" charset="-122"/>
                <a:cs typeface="Times New Roman" panose="02020603050405020304" pitchFamily="18" charset="0"/>
              </a:rPr>
            </a:br>
            <a:r>
              <a:rPr lang="en-US" altLang="zh-CN" sz="3200">
                <a:solidFill>
                  <a:schemeClr val="bg1"/>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3200">
                <a:solidFill>
                  <a:srgbClr val="FFFF00"/>
                </a:solidFill>
                <a:latin typeface="黑体" panose="02010609060101010101" pitchFamily="49" charset="-122"/>
                <a:ea typeface="黑体" panose="02010609060101010101" pitchFamily="49" charset="-122"/>
                <a:cs typeface="Times New Roman" panose="02020603050405020304" pitchFamily="18" charset="0"/>
              </a:rPr>
              <a:t>--</a:t>
            </a:r>
            <a:r>
              <a:rPr lang="en-US" altLang="zh-CN" sz="360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Like Father Like Son</a:t>
            </a:r>
            <a:endParaRPr lang="en-US" altLang="zh-CN" sz="360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标题 1"/>
          <p:cNvSpPr txBox="1"/>
          <p:nvPr/>
        </p:nvSpPr>
        <p:spPr>
          <a:xfrm>
            <a:off x="1188140" y="2787784"/>
            <a:ext cx="7772400" cy="1103313"/>
          </a:xfrm>
          <a:prstGeom prst="rect">
            <a:avLst/>
          </a:prstGeom>
        </p:spPr>
        <p:txBody>
          <a:bodyPr/>
          <a:lstStyle>
            <a:lvl1pPr algn="l" defTabSz="686435"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zh-CN" altLang="en-US" sz="320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7" name="副标题 2"/>
          <p:cNvSpPr txBox="1"/>
          <p:nvPr/>
        </p:nvSpPr>
        <p:spPr>
          <a:xfrm>
            <a:off x="5580380" y="4299585"/>
            <a:ext cx="3230880" cy="566420"/>
          </a:xfrm>
          <a:prstGeom prst="rect">
            <a:avLst/>
          </a:prstGeom>
        </p:spPr>
        <p:txBody>
          <a:bodyPr vert="horz" lIns="121917" tIns="60959" rIns="121917" bIns="60959"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80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zh-CN" altLang="en-US" sz="2400">
                <a:solidFill>
                  <a:prstClr val="white"/>
                </a:solidFill>
                <a:latin typeface="黑体" panose="02010609060101010101" pitchFamily="49" charset="-122"/>
                <a:ea typeface="黑体" panose="02010609060101010101" pitchFamily="49" charset="-122"/>
              </a:rPr>
              <a:t>高一英语</a:t>
            </a:r>
            <a:endParaRPr lang="zh-CN" altLang="en-US" sz="2400">
              <a:solidFill>
                <a:prstClr val="white"/>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36195" y="339090"/>
            <a:ext cx="2877820" cy="40678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l="1426" t="5644" r="51711" b="8095"/>
          <a:stretch>
            <a:fillRect/>
          </a:stretch>
        </p:blipFill>
        <p:spPr>
          <a:xfrm>
            <a:off x="219075" y="1145540"/>
            <a:ext cx="3456305" cy="3836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6"/>
          <p:cNvSpPr txBox="1"/>
          <p:nvPr/>
        </p:nvSpPr>
        <p:spPr>
          <a:xfrm>
            <a:off x="4255196" y="1593778"/>
            <a:ext cx="2448272" cy="728148"/>
          </a:xfrm>
          <a:prstGeom prst="rect">
            <a:avLst/>
          </a:prstGeom>
          <a:noFill/>
        </p:spPr>
        <p:txBody>
          <a:bodyPr wrap="square" rtlCol="0" anchor="ctr">
            <a:spAutoFit/>
          </a:bodyPr>
          <a:lstStyle/>
          <a:p>
            <a:pPr>
              <a:lnSpc>
                <a:spcPct val="120000"/>
              </a:lnSpc>
            </a:pPr>
            <a:r>
              <a:rPr lang="en-US" altLang="zh-CN" b="1">
                <a:solidFill>
                  <a:schemeClr val="bg1"/>
                </a:solidFill>
                <a:latin typeface="Times New Roman" panose="02020603050405020304" pitchFamily="18" charset="0"/>
                <a:cs typeface="Times New Roman" panose="02020603050405020304" pitchFamily="18" charset="0"/>
              </a:rPr>
              <a:t>Setting </a:t>
            </a:r>
            <a:endParaRPr lang="en-US" altLang="zh-CN" b="1">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a:solidFill>
                  <a:schemeClr val="bg1"/>
                </a:solidFill>
                <a:latin typeface="Times New Roman" panose="02020603050405020304" pitchFamily="18" charset="0"/>
                <a:cs typeface="Times New Roman" panose="02020603050405020304" pitchFamily="18" charset="0"/>
              </a:rPr>
              <a:t>1. a table and two chairs </a:t>
            </a:r>
            <a:endParaRPr lang="zh-CN" altLang="en-US">
              <a:solidFill>
                <a:schemeClr val="bg1"/>
              </a:solidFill>
              <a:latin typeface="Times New Roman" panose="02020603050405020304" pitchFamily="18" charset="0"/>
              <a:cs typeface="Times New Roman" panose="02020603050405020304" pitchFamily="18" charset="0"/>
            </a:endParaRPr>
          </a:p>
        </p:txBody>
      </p:sp>
      <p:sp>
        <p:nvSpPr>
          <p:cNvPr id="18" name="内容占位符 2"/>
          <p:cNvSpPr txBox="1"/>
          <p:nvPr/>
        </p:nvSpPr>
        <p:spPr>
          <a:xfrm>
            <a:off x="651471" y="643458"/>
            <a:ext cx="7275154" cy="4792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Add the tags to the director’s notes.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20" name="TextBox 6"/>
          <p:cNvSpPr txBox="1"/>
          <p:nvPr/>
        </p:nvSpPr>
        <p:spPr>
          <a:xfrm>
            <a:off x="395536" y="579217"/>
            <a:ext cx="360040" cy="607695"/>
          </a:xfrm>
          <a:prstGeom prst="rect">
            <a:avLst/>
          </a:prstGeom>
          <a:solidFill>
            <a:srgbClr val="FF9933"/>
          </a:solidFill>
          <a:scene3d>
            <a:camera prst="perspectiveContrastingRightFacing"/>
            <a:lightRig rig="threePt" dir="t"/>
          </a:scene3d>
        </p:spPr>
        <p:txBody>
          <a:bodyPr wrap="square" rtlCol="0" anchor="ctr">
            <a:spAutoFit/>
          </a:bodyPr>
          <a:lstStyle/>
          <a:p>
            <a:pPr>
              <a:lnSpc>
                <a:spcPct val="120000"/>
              </a:lnSpc>
            </a:pPr>
            <a:endParaRPr lang="zh-CN" altLang="en-US" sz="2800">
              <a:solidFill>
                <a:schemeClr val="bg1"/>
              </a:solidFill>
              <a:latin typeface="Times New Roman" panose="02020603050405020304" pitchFamily="18" charset="0"/>
              <a:cs typeface="Times New Roman" panose="02020603050405020304" pitchFamily="18" charset="0"/>
            </a:endParaRPr>
          </a:p>
        </p:txBody>
      </p:sp>
      <p:cxnSp>
        <p:nvCxnSpPr>
          <p:cNvPr id="15" name="直接连接符 14"/>
          <p:cNvCxnSpPr/>
          <p:nvPr/>
        </p:nvCxnSpPr>
        <p:spPr>
          <a:xfrm>
            <a:off x="1188249" y="3587358"/>
            <a:ext cx="2880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140215" y="3192896"/>
            <a:ext cx="3629435" cy="423545"/>
          </a:xfrm>
          <a:prstGeom prst="rect">
            <a:avLst/>
          </a:prstGeom>
          <a:noFill/>
        </p:spPr>
        <p:txBody>
          <a:bodyPr wrap="square" rtlCol="0" anchor="ctr">
            <a:spAutoFit/>
          </a:bodyPr>
          <a:lstStyle/>
          <a:p>
            <a:pPr algn="ctr">
              <a:lnSpc>
                <a:spcPct val="120000"/>
              </a:lnSpc>
            </a:pPr>
            <a:r>
              <a:rPr lang="en-US" altLang="zh-CN">
                <a:solidFill>
                  <a:srgbClr val="FFFF00"/>
                </a:solidFill>
                <a:latin typeface="Times New Roman" panose="02020603050405020304" pitchFamily="18" charset="0"/>
                <a:cs typeface="Times New Roman" panose="02020603050405020304" pitchFamily="18" charset="0"/>
              </a:rPr>
              <a:t>keen adj. </a:t>
            </a:r>
            <a:r>
              <a:rPr lang="zh-CN" altLang="en-US">
                <a:solidFill>
                  <a:srgbClr val="FFFF00"/>
                </a:solidFill>
                <a:latin typeface="Times New Roman" panose="02020603050405020304" pitchFamily="18" charset="0"/>
                <a:cs typeface="Times New Roman" panose="02020603050405020304" pitchFamily="18" charset="0"/>
              </a:rPr>
              <a:t>热衷的 </a:t>
            </a:r>
            <a:r>
              <a:rPr lang="en-US" altLang="zh-CN">
                <a:solidFill>
                  <a:srgbClr val="FFFF00"/>
                </a:solidFill>
                <a:latin typeface="Times New Roman" panose="02020603050405020304" pitchFamily="18" charset="0"/>
                <a:cs typeface="Times New Roman" panose="02020603050405020304" pitchFamily="18" charset="0"/>
              </a:rPr>
              <a:t>  be keen on </a:t>
            </a:r>
            <a:r>
              <a:rPr lang="zh-CN" altLang="en-US">
                <a:solidFill>
                  <a:srgbClr val="FFFF00"/>
                </a:solidFill>
                <a:latin typeface="Times New Roman" panose="02020603050405020304" pitchFamily="18" charset="0"/>
                <a:cs typeface="Times New Roman" panose="02020603050405020304" pitchFamily="18" charset="0"/>
              </a:rPr>
              <a:t>喜欢</a:t>
            </a:r>
            <a:r>
              <a:rPr lang="en-US" altLang="zh-CN">
                <a:solidFill>
                  <a:srgbClr val="FFFF00"/>
                </a:solidFill>
                <a:latin typeface="Times New Roman" panose="02020603050405020304" pitchFamily="18" charset="0"/>
                <a:cs typeface="Times New Roman" panose="02020603050405020304" pitchFamily="18" charset="0"/>
              </a:rPr>
              <a:t> </a:t>
            </a:r>
            <a:endParaRPr lang="zh-CN" altLang="en-US">
              <a:solidFill>
                <a:srgbClr val="FFFF00"/>
              </a:solidFill>
              <a:latin typeface="Times New Roman" panose="02020603050405020304" pitchFamily="18" charset="0"/>
              <a:cs typeface="Times New Roman" panose="02020603050405020304" pitchFamily="18" charset="0"/>
            </a:endParaRPr>
          </a:p>
        </p:txBody>
      </p:sp>
      <p:cxnSp>
        <p:nvCxnSpPr>
          <p:cNvPr id="17" name="直接连接符 16"/>
          <p:cNvCxnSpPr/>
          <p:nvPr/>
        </p:nvCxnSpPr>
        <p:spPr>
          <a:xfrm>
            <a:off x="1763807" y="4371955"/>
            <a:ext cx="8642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140365" y="3652177"/>
            <a:ext cx="1656184" cy="369332"/>
          </a:xfrm>
          <a:prstGeom prst="rect">
            <a:avLst/>
          </a:prstGeom>
          <a:noFill/>
        </p:spPr>
        <p:txBody>
          <a:bodyPr wrap="square">
            <a:spAutoFit/>
          </a:bodyPr>
          <a:lstStyle/>
          <a:p>
            <a:pPr algn="ctr"/>
            <a:r>
              <a:rPr lang="en-US" altLang="zh-CN">
                <a:solidFill>
                  <a:srgbClr val="FFFF00"/>
                </a:solidFill>
                <a:latin typeface="Times New Roman" panose="02020603050405020304" pitchFamily="18" charset="0"/>
                <a:cs typeface="Times New Roman" panose="02020603050405020304" pitchFamily="18" charset="0"/>
              </a:rPr>
              <a:t>be crazy about</a:t>
            </a:r>
            <a:endParaRPr lang="zh-CN" altLang="en-US">
              <a:solidFill>
                <a:srgbClr val="FFFF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4255403" y="2644323"/>
            <a:ext cx="1584176" cy="395749"/>
          </a:xfrm>
          <a:prstGeom prst="rect">
            <a:avLst/>
          </a:prstGeom>
          <a:noFill/>
        </p:spPr>
        <p:txBody>
          <a:bodyPr wrap="square" rtlCol="0" anchor="ctr">
            <a:spAutoFit/>
          </a:bodyPr>
          <a:lstStyle/>
          <a:p>
            <a:pPr>
              <a:lnSpc>
                <a:spcPct val="120000"/>
              </a:lnSpc>
            </a:pPr>
            <a:r>
              <a:rPr lang="en-US" altLang="zh-CN" b="1">
                <a:solidFill>
                  <a:schemeClr val="bg1"/>
                </a:solidFill>
                <a:latin typeface="Times New Roman" panose="02020603050405020304" pitchFamily="18" charset="0"/>
                <a:cs typeface="Times New Roman" panose="02020603050405020304" pitchFamily="18" charset="0"/>
              </a:rPr>
              <a:t>Characters</a:t>
            </a:r>
            <a:endParaRPr lang="zh-CN" altLang="en-US"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l="55049" t="5852" r="-258" b="5893"/>
          <a:stretch>
            <a:fillRect/>
          </a:stretch>
        </p:blipFill>
        <p:spPr>
          <a:xfrm>
            <a:off x="212090" y="812165"/>
            <a:ext cx="3025140" cy="4132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本框 9"/>
          <p:cNvSpPr txBox="1"/>
          <p:nvPr/>
        </p:nvSpPr>
        <p:spPr>
          <a:xfrm>
            <a:off x="3470587" y="894027"/>
            <a:ext cx="1062274" cy="460375"/>
          </a:xfrm>
          <a:prstGeom prst="rect">
            <a:avLst/>
          </a:prstGeom>
          <a:noFill/>
        </p:spPr>
        <p:txBody>
          <a:bodyPr wrap="square" rtlCol="0" anchor="ctr">
            <a:spAutoFit/>
          </a:bodyPr>
          <a:lstStyle/>
          <a:p>
            <a:pPr>
              <a:lnSpc>
                <a:spcPct val="120000"/>
              </a:lnSpc>
            </a:pPr>
            <a:r>
              <a:rPr lang="en-US" altLang="zh-CN" sz="2000" b="1">
                <a:solidFill>
                  <a:schemeClr val="bg1"/>
                </a:solidFill>
                <a:latin typeface="Times New Roman" panose="02020603050405020304" pitchFamily="18" charset="0"/>
                <a:cs typeface="Times New Roman" panose="02020603050405020304" pitchFamily="18" charset="0"/>
              </a:rPr>
              <a:t>Plot </a:t>
            </a:r>
            <a:endParaRPr lang="en-US" altLang="zh-CN" sz="2000" b="1">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3463925" y="1185863"/>
            <a:ext cx="5503545" cy="3046095"/>
          </a:xfrm>
          <a:prstGeom prst="rect">
            <a:avLst/>
          </a:prstGeom>
          <a:noFill/>
        </p:spPr>
        <p:txBody>
          <a:bodyPr wrap="square" rtlCol="0" anchor="ctr">
            <a:spAutoFit/>
          </a:bodyPr>
          <a:lstStyle/>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2. </a:t>
            </a:r>
            <a:r>
              <a:rPr lang="en-US" altLang="zh-CN" sz="2000">
                <a:solidFill>
                  <a:srgbClr val="FFFF00"/>
                </a:solidFill>
                <a:latin typeface="Times New Roman" panose="02020603050405020304" pitchFamily="18" charset="0"/>
                <a:cs typeface="Times New Roman" panose="02020603050405020304" pitchFamily="18" charset="0"/>
              </a:rPr>
              <a:t>focus on </a:t>
            </a:r>
            <a:r>
              <a:rPr lang="en-US" altLang="zh-CN" sz="2000">
                <a:solidFill>
                  <a:schemeClr val="bg1"/>
                </a:solidFill>
                <a:latin typeface="Times New Roman" panose="02020603050405020304" pitchFamily="18" charset="0"/>
                <a:cs typeface="Times New Roman" panose="02020603050405020304" pitchFamily="18" charset="0"/>
              </a:rPr>
              <a:t>his band        </a:t>
            </a:r>
            <a:r>
              <a:rPr lang="en-US" altLang="zh-CN" sz="2000">
                <a:solidFill>
                  <a:srgbClr val="FFFF00"/>
                </a:solidFill>
                <a:latin typeface="Times New Roman" panose="02020603050405020304" pitchFamily="18" charset="0"/>
                <a:cs typeface="Times New Roman" panose="02020603050405020304" pitchFamily="18" charset="0"/>
              </a:rPr>
              <a:t>concentrate on </a:t>
            </a:r>
            <a:r>
              <a:rPr lang="zh-CN" altLang="en-US">
                <a:solidFill>
                  <a:srgbClr val="FFFF00"/>
                </a:solidFill>
                <a:latin typeface="Times New Roman" panose="02020603050405020304" pitchFamily="18" charset="0"/>
                <a:cs typeface="Times New Roman" panose="02020603050405020304" pitchFamily="18" charset="0"/>
              </a:rPr>
              <a:t>专注于</a:t>
            </a:r>
            <a:endParaRPr lang="en-US" altLang="zh-CN" sz="2000">
              <a:solidFill>
                <a:srgbClr val="FFFF00"/>
              </a:solidFill>
              <a:latin typeface="Times New Roman" panose="02020603050405020304" pitchFamily="18" charset="0"/>
              <a:cs typeface="Times New Roman" panose="02020603050405020304" pitchFamily="18" charset="0"/>
            </a:endParaRPr>
          </a:p>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3. </a:t>
            </a:r>
            <a:r>
              <a:rPr lang="en-US" altLang="zh-CN" sz="2000">
                <a:solidFill>
                  <a:srgbClr val="FFFF00"/>
                </a:solidFill>
                <a:latin typeface="Times New Roman" panose="02020603050405020304" pitchFamily="18" charset="0"/>
                <a:cs typeface="Times New Roman" panose="02020603050405020304" pitchFamily="18" charset="0"/>
              </a:rPr>
              <a:t>have a career in music   </a:t>
            </a:r>
            <a:r>
              <a:rPr lang="zh-CN" altLang="en-US">
                <a:solidFill>
                  <a:srgbClr val="FFFF00"/>
                </a:solidFill>
                <a:latin typeface="+mn-ea"/>
                <a:cs typeface="Times New Roman" panose="02020603050405020304" pitchFamily="18" charset="0"/>
              </a:rPr>
              <a:t>从事与音乐有关的工作</a:t>
            </a:r>
            <a:endParaRPr lang="en-US" altLang="zh-CN">
              <a:solidFill>
                <a:srgbClr val="FFFF00"/>
              </a:solidFill>
              <a:latin typeface="+mn-ea"/>
              <a:cs typeface="Times New Roman" panose="02020603050405020304" pitchFamily="18" charset="0"/>
            </a:endParaRPr>
          </a:p>
          <a:p>
            <a:pPr>
              <a:lnSpc>
                <a:spcPct val="120000"/>
              </a:lnSpc>
            </a:pPr>
            <a:endParaRPr lang="en-US" altLang="zh-CN" sz="2000">
              <a:solidFill>
                <a:srgbClr val="FFFF00"/>
              </a:solidFill>
              <a:latin typeface="+mn-ea"/>
              <a:cs typeface="Times New Roman" panose="02020603050405020304" pitchFamily="18" charset="0"/>
            </a:endParaRPr>
          </a:p>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4. go to university</a:t>
            </a:r>
            <a:endParaRPr lang="en-US" altLang="zh-CN" sz="20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5. be a lawyer</a:t>
            </a:r>
            <a:endParaRPr lang="en-US" altLang="zh-CN" sz="20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6. are respected by others</a:t>
            </a:r>
            <a:endParaRPr lang="en-US" altLang="zh-CN" sz="20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7. play music </a:t>
            </a:r>
            <a:endParaRPr lang="en-US" altLang="zh-CN" sz="2000">
              <a:solidFill>
                <a:schemeClr val="bg1"/>
              </a:solidFill>
              <a:latin typeface="Times New Roman" panose="02020603050405020304" pitchFamily="18" charset="0"/>
              <a:cs typeface="Times New Roman" panose="02020603050405020304" pitchFamily="18" charset="0"/>
            </a:endParaRPr>
          </a:p>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8. have two </a:t>
            </a:r>
            <a:r>
              <a:rPr lang="en-US" altLang="zh-CN" sz="2000">
                <a:solidFill>
                  <a:srgbClr val="FFFF00"/>
                </a:solidFill>
                <a:latin typeface="Times New Roman" panose="02020603050405020304" pitchFamily="18" charset="0"/>
                <a:cs typeface="Times New Roman" panose="02020603050405020304" pitchFamily="18" charset="0"/>
              </a:rPr>
              <a:t>options</a:t>
            </a:r>
            <a:r>
              <a:rPr lang="en-US" altLang="zh-CN" sz="2000">
                <a:solidFill>
                  <a:schemeClr val="bg1"/>
                </a:solidFill>
                <a:latin typeface="Times New Roman" panose="02020603050405020304" pitchFamily="18" charset="0"/>
                <a:cs typeface="Times New Roman" panose="02020603050405020304" pitchFamily="18" charset="0"/>
              </a:rPr>
              <a:t> for his future </a:t>
            </a:r>
            <a:r>
              <a:rPr lang="en-US" altLang="zh-CN" sz="2000">
                <a:solidFill>
                  <a:srgbClr val="0070C0"/>
                </a:solidFill>
                <a:latin typeface="Times New Roman" panose="02020603050405020304" pitchFamily="18" charset="0"/>
                <a:cs typeface="Times New Roman" panose="02020603050405020304" pitchFamily="18" charset="0"/>
              </a:rPr>
              <a:t> </a:t>
            </a:r>
            <a:r>
              <a:rPr lang="zh-CN" altLang="en-US">
                <a:solidFill>
                  <a:srgbClr val="FFFF00"/>
                </a:solidFill>
                <a:latin typeface="Times New Roman" panose="02020603050405020304" pitchFamily="18" charset="0"/>
                <a:cs typeface="Times New Roman" panose="02020603050405020304" pitchFamily="18" charset="0"/>
              </a:rPr>
              <a:t>选择</a:t>
            </a:r>
            <a:endParaRPr lang="zh-CN" altLang="en-US">
              <a:solidFill>
                <a:srgbClr val="FFFF00"/>
              </a:solidFill>
              <a:latin typeface="Times New Roman" panose="02020603050405020304" pitchFamily="18" charset="0"/>
              <a:cs typeface="Times New Roman" panose="02020603050405020304" pitchFamily="18" charset="0"/>
            </a:endParaRPr>
          </a:p>
        </p:txBody>
      </p:sp>
      <p:sp>
        <p:nvSpPr>
          <p:cNvPr id="18" name="内容占位符 2"/>
          <p:cNvSpPr txBox="1"/>
          <p:nvPr/>
        </p:nvSpPr>
        <p:spPr>
          <a:xfrm>
            <a:off x="467956" y="268173"/>
            <a:ext cx="7275154" cy="4792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Add the tags to the director’s notes.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20" name="TextBox 6"/>
          <p:cNvSpPr txBox="1"/>
          <p:nvPr/>
        </p:nvSpPr>
        <p:spPr>
          <a:xfrm>
            <a:off x="212021" y="203932"/>
            <a:ext cx="360040" cy="607695"/>
          </a:xfrm>
          <a:prstGeom prst="rect">
            <a:avLst/>
          </a:prstGeom>
          <a:solidFill>
            <a:srgbClr val="FF9933"/>
          </a:solidFill>
          <a:scene3d>
            <a:camera prst="perspectiveContrastingRightFacing"/>
            <a:lightRig rig="threePt" dir="t"/>
          </a:scene3d>
        </p:spPr>
        <p:txBody>
          <a:bodyPr wrap="square" rtlCol="0" anchor="ctr">
            <a:spAutoFit/>
          </a:bodyPr>
          <a:lstStyle/>
          <a:p>
            <a:pPr>
              <a:lnSpc>
                <a:spcPct val="120000"/>
              </a:lnSpc>
            </a:pPr>
            <a:endParaRPr lang="zh-CN" altLang="en-US" sz="2800">
              <a:solidFill>
                <a:schemeClr val="bg1"/>
              </a:solidFill>
              <a:latin typeface="Times New Roman" panose="02020603050405020304" pitchFamily="18" charset="0"/>
              <a:cs typeface="Times New Roman" panose="02020603050405020304" pitchFamily="18" charset="0"/>
            </a:endParaRPr>
          </a:p>
        </p:txBody>
      </p:sp>
      <p:cxnSp>
        <p:nvCxnSpPr>
          <p:cNvPr id="19" name="直接连接符 18"/>
          <p:cNvCxnSpPr/>
          <p:nvPr/>
        </p:nvCxnSpPr>
        <p:spPr>
          <a:xfrm>
            <a:off x="611669" y="2644264"/>
            <a:ext cx="10083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636020" y="1995515"/>
            <a:ext cx="4577080" cy="368300"/>
          </a:xfrm>
          <a:prstGeom prst="rect">
            <a:avLst/>
          </a:prstGeom>
          <a:noFill/>
        </p:spPr>
        <p:txBody>
          <a:bodyPr wrap="square">
            <a:spAutoFit/>
          </a:bodyPr>
          <a:lstStyle/>
          <a:p>
            <a:r>
              <a:rPr lang="zh-CN" altLang="en-US">
                <a:solidFill>
                  <a:srgbClr val="FFFF00"/>
                </a:solidFill>
                <a:latin typeface="+mn-ea"/>
                <a:cs typeface="Times New Roman" panose="02020603050405020304" pitchFamily="18" charset="0"/>
              </a:rPr>
              <a:t>适合他的天赋</a:t>
            </a:r>
            <a:endParaRPr lang="zh-CN" altLang="en-US">
              <a:solidFill>
                <a:srgbClr val="FFFF00"/>
              </a:solidFill>
              <a:latin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p:nvPr/>
        </p:nvSpPr>
        <p:spPr>
          <a:xfrm>
            <a:off x="5162396" y="1674209"/>
            <a:ext cx="3714876" cy="25202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altLang="zh-CN" sz="2000">
                <a:solidFill>
                  <a:schemeClr val="bg1"/>
                </a:solidFill>
                <a:latin typeface="Times New Roman" panose="02020603050405020304" pitchFamily="18" charset="0"/>
                <a:cs typeface="Times New Roman" panose="02020603050405020304" pitchFamily="18" charset="0"/>
              </a:rPr>
              <a:t>    Stage direction introduces </a:t>
            </a:r>
            <a:r>
              <a:rPr lang="en-US" altLang="zh-CN" sz="2000">
                <a:solidFill>
                  <a:srgbClr val="FFFF00"/>
                </a:solidFill>
                <a:latin typeface="Times New Roman" panose="02020603050405020304" pitchFamily="18" charset="0"/>
                <a:cs typeface="Times New Roman" panose="02020603050405020304" pitchFamily="18" charset="0"/>
              </a:rPr>
              <a:t>time, place, the setting, stage props</a:t>
            </a:r>
            <a:r>
              <a:rPr lang="zh-CN" altLang="en-US" sz="1800">
                <a:solidFill>
                  <a:srgbClr val="FFFF00"/>
                </a:solidFill>
                <a:latin typeface="Times New Roman" panose="02020603050405020304" pitchFamily="18" charset="0"/>
                <a:cs typeface="Times New Roman" panose="02020603050405020304" pitchFamily="18" charset="0"/>
              </a:rPr>
              <a:t>（道具）</a:t>
            </a:r>
            <a:r>
              <a:rPr lang="en-US" altLang="zh-CN" sz="2000">
                <a:solidFill>
                  <a:srgbClr val="FFFF00"/>
                </a:solidFill>
                <a:latin typeface="Times New Roman" panose="02020603050405020304" pitchFamily="18" charset="0"/>
                <a:cs typeface="Times New Roman" panose="02020603050405020304" pitchFamily="18" charset="0"/>
              </a:rPr>
              <a:t>, the character’s action</a:t>
            </a:r>
            <a:r>
              <a:rPr lang="en-US" altLang="zh-CN" sz="2000">
                <a:solidFill>
                  <a:schemeClr val="bg1"/>
                </a:solidFill>
                <a:latin typeface="Times New Roman" panose="02020603050405020304" pitchFamily="18" charset="0"/>
                <a:cs typeface="Times New Roman" panose="02020603050405020304" pitchFamily="18" charset="0"/>
              </a:rPr>
              <a:t> and </a:t>
            </a:r>
            <a:r>
              <a:rPr lang="en-US" altLang="zh-CN" sz="2000">
                <a:solidFill>
                  <a:srgbClr val="FFFF00"/>
                </a:solidFill>
                <a:latin typeface="Times New Roman" panose="02020603050405020304" pitchFamily="18" charset="0"/>
                <a:cs typeface="Times New Roman" panose="02020603050405020304" pitchFamily="18" charset="0"/>
              </a:rPr>
              <a:t>emotion</a:t>
            </a:r>
            <a:r>
              <a:rPr lang="en-US" altLang="zh-CN" sz="2000">
                <a:solidFill>
                  <a:schemeClr val="bg1"/>
                </a:solidFill>
                <a:latin typeface="Times New Roman" panose="02020603050405020304" pitchFamily="18" charset="0"/>
                <a:cs typeface="Times New Roman" panose="02020603050405020304" pitchFamily="18" charset="0"/>
              </a:rPr>
              <a:t> as well as </a:t>
            </a:r>
            <a:r>
              <a:rPr lang="en-US" altLang="zh-CN" sz="2000">
                <a:solidFill>
                  <a:srgbClr val="FFFF00"/>
                </a:solidFill>
                <a:latin typeface="Times New Roman" panose="02020603050405020304" pitchFamily="18" charset="0"/>
                <a:cs typeface="Times New Roman" panose="02020603050405020304" pitchFamily="18" charset="0"/>
              </a:rPr>
              <a:t>how they should go up and down the stage</a:t>
            </a:r>
            <a:r>
              <a:rPr lang="en-US" altLang="zh-CN" sz="2000">
                <a:solidFill>
                  <a:schemeClr val="bg1"/>
                </a:solidFill>
                <a:latin typeface="Times New Roman" panose="02020603050405020304" pitchFamily="18" charset="0"/>
                <a:cs typeface="Times New Roman" panose="02020603050405020304" pitchFamily="18" charset="0"/>
              </a:rPr>
              <a:t>. Stage direction is usually </a:t>
            </a:r>
            <a:r>
              <a:rPr lang="en-US" altLang="zh-CN" sz="2000">
                <a:solidFill>
                  <a:srgbClr val="FFFF00"/>
                </a:solidFill>
                <a:latin typeface="Times New Roman" panose="02020603050405020304" pitchFamily="18" charset="0"/>
                <a:cs typeface="Times New Roman" panose="02020603050405020304" pitchFamily="18" charset="0"/>
              </a:rPr>
              <a:t>put in brackets</a:t>
            </a:r>
            <a:r>
              <a:rPr lang="en-US" altLang="zh-CN" sz="2000">
                <a:solidFill>
                  <a:schemeClr val="bg1"/>
                </a:solidFill>
                <a:latin typeface="Times New Roman" panose="02020603050405020304" pitchFamily="18" charset="0"/>
                <a:cs typeface="Times New Roman" panose="02020603050405020304" pitchFamily="18" charset="0"/>
              </a:rPr>
              <a:t>, with </a:t>
            </a:r>
            <a:r>
              <a:rPr lang="en-US" altLang="zh-CN" sz="2000">
                <a:solidFill>
                  <a:srgbClr val="FFFF00"/>
                </a:solidFill>
                <a:latin typeface="Times New Roman" panose="02020603050405020304" pitchFamily="18" charset="0"/>
                <a:cs typeface="Times New Roman" panose="02020603050405020304" pitchFamily="18" charset="0"/>
              </a:rPr>
              <a:t>concise </a:t>
            </a:r>
            <a:r>
              <a:rPr lang="en-US" altLang="zh-CN" sz="1800">
                <a:solidFill>
                  <a:srgbClr val="FFFF00"/>
                </a:solidFill>
                <a:latin typeface="Times New Roman" panose="02020603050405020304" pitchFamily="18" charset="0"/>
                <a:cs typeface="Times New Roman" panose="02020603050405020304" pitchFamily="18" charset="0"/>
              </a:rPr>
              <a:t>(</a:t>
            </a:r>
            <a:r>
              <a:rPr lang="zh-CN" altLang="en-US" sz="1800">
                <a:solidFill>
                  <a:srgbClr val="FFFF00"/>
                </a:solidFill>
                <a:latin typeface="Times New Roman" panose="02020603050405020304" pitchFamily="18" charset="0"/>
                <a:cs typeface="Times New Roman" panose="02020603050405020304" pitchFamily="18" charset="0"/>
              </a:rPr>
              <a:t>简洁的）</a:t>
            </a:r>
            <a:r>
              <a:rPr lang="en-US" altLang="zh-CN" sz="1800">
                <a:solidFill>
                  <a:schemeClr val="bg1"/>
                </a:solidFill>
                <a:latin typeface="Times New Roman" panose="02020603050405020304" pitchFamily="18" charset="0"/>
                <a:cs typeface="Times New Roman" panose="02020603050405020304" pitchFamily="18" charset="0"/>
              </a:rPr>
              <a:t> </a:t>
            </a:r>
            <a:r>
              <a:rPr lang="en-US" altLang="zh-CN" sz="2000">
                <a:solidFill>
                  <a:schemeClr val="bg1"/>
                </a:solidFill>
                <a:latin typeface="Times New Roman" panose="02020603050405020304" pitchFamily="18" charset="0"/>
                <a:cs typeface="Times New Roman" panose="02020603050405020304" pitchFamily="18" charset="0"/>
              </a:rPr>
              <a:t>language.</a:t>
            </a:r>
            <a:endParaRPr lang="zh-CN" altLang="en-US" sz="2000">
              <a:solidFill>
                <a:schemeClr val="bg1"/>
              </a:solidFill>
              <a:latin typeface="Times New Roman" panose="02020603050405020304" pitchFamily="18" charset="0"/>
              <a:cs typeface="Times New Roman" panose="02020603050405020304" pitchFamily="18" charset="0"/>
            </a:endParaRPr>
          </a:p>
        </p:txBody>
      </p:sp>
      <p:grpSp>
        <p:nvGrpSpPr>
          <p:cNvPr id="5" name="组合 4"/>
          <p:cNvGrpSpPr/>
          <p:nvPr/>
        </p:nvGrpSpPr>
        <p:grpSpPr>
          <a:xfrm>
            <a:off x="1403648" y="579679"/>
            <a:ext cx="3774441" cy="4332331"/>
            <a:chOff x="1403648" y="579679"/>
            <a:chExt cx="3774441" cy="4332331"/>
          </a:xfrm>
        </p:grpSpPr>
        <p:grpSp>
          <p:nvGrpSpPr>
            <p:cNvPr id="3" name="组合 2"/>
            <p:cNvGrpSpPr/>
            <p:nvPr/>
          </p:nvGrpSpPr>
          <p:grpSpPr>
            <a:xfrm>
              <a:off x="1403648" y="627534"/>
              <a:ext cx="3642869" cy="4284476"/>
              <a:chOff x="1331640" y="663538"/>
              <a:chExt cx="3945369" cy="4464496"/>
            </a:xfrm>
          </p:grpSpPr>
          <p:grpSp>
            <p:nvGrpSpPr>
              <p:cNvPr id="2" name="组合 1"/>
              <p:cNvGrpSpPr/>
              <p:nvPr/>
            </p:nvGrpSpPr>
            <p:grpSpPr>
              <a:xfrm>
                <a:off x="1331640" y="663538"/>
                <a:ext cx="3945369" cy="4464496"/>
                <a:chOff x="1259631" y="627534"/>
                <a:chExt cx="3945369" cy="4464496"/>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rcRect l="12425" t="13018" r="10714" b="23490"/>
                <a:stretch>
                  <a:fillRect/>
                </a:stretch>
              </p:blipFill>
              <p:spPr>
                <a:xfrm>
                  <a:off x="1259631" y="627534"/>
                  <a:ext cx="3945369" cy="446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p:cNvSpPr/>
                <p:nvPr/>
              </p:nvSpPr>
              <p:spPr>
                <a:xfrm>
                  <a:off x="1331640" y="699542"/>
                  <a:ext cx="1800200" cy="432048"/>
                </a:xfrm>
                <a:prstGeom prst="roundRect">
                  <a:avLst/>
                </a:prstGeom>
                <a:noFill/>
                <a:ln w="381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a:off x="1331640" y="1467450"/>
                  <a:ext cx="648072"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835696" y="1827490"/>
                  <a:ext cx="1152128"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835696" y="2787774"/>
                  <a:ext cx="1008112"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835696" y="4155926"/>
                  <a:ext cx="648072"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835696" y="4299942"/>
                  <a:ext cx="1152128"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sp>
              <p:nvSpPr>
                <p:cNvPr id="26" name="矩形: 圆角 25"/>
                <p:cNvSpPr/>
                <p:nvPr/>
              </p:nvSpPr>
              <p:spPr>
                <a:xfrm>
                  <a:off x="3707904" y="699543"/>
                  <a:ext cx="1008112" cy="288032"/>
                </a:xfrm>
                <a:prstGeom prst="roundRect">
                  <a:avLst/>
                </a:prstGeom>
                <a:noFill/>
                <a:ln w="381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a:off x="3779912" y="1563638"/>
                  <a:ext cx="360040"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nvCxnSpPr>
            <p:spPr>
              <a:xfrm>
                <a:off x="3851921" y="3435846"/>
                <a:ext cx="576063"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851921" y="4803998"/>
                <a:ext cx="432047"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4466012" y="579679"/>
              <a:ext cx="712077" cy="369332"/>
            </a:xfrm>
            <a:prstGeom prst="rect">
              <a:avLst/>
            </a:prstGeom>
            <a:noFill/>
          </p:spPr>
          <p:txBody>
            <a:bodyPr wrap="square" lIns="91440" tIns="45720" rIns="91440" bIns="45720">
              <a:spAutoFit/>
            </a:bodyPr>
            <a:lstStyle/>
            <a:p>
              <a:pPr algn="ctr"/>
              <a:r>
                <a:rPr lang="zh-CN" altLang="en-US"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资料</a:t>
              </a:r>
              <a:endParaRPr lang="zh-CN" altLang="en-US"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5579869" y="2076930"/>
            <a:ext cx="3037521" cy="1633748"/>
            <a:chOff x="5638935" y="2101731"/>
            <a:chExt cx="2872254" cy="1633748"/>
          </a:xfrm>
          <a:effectLst/>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l="13945" t="20538" r="48072" b="64574"/>
            <a:stretch>
              <a:fillRect/>
            </a:stretch>
          </p:blipFill>
          <p:spPr>
            <a:xfrm>
              <a:off x="5638935" y="2136494"/>
              <a:ext cx="2736304" cy="1598985"/>
            </a:xfrm>
            <a:prstGeom prst="roundRect">
              <a:avLst>
                <a:gd name="adj" fmla="val 8594"/>
              </a:avLst>
            </a:prstGeom>
            <a:solidFill>
              <a:srgbClr val="FFFFFF">
                <a:shade val="85000"/>
              </a:srgbClr>
            </a:solidFill>
            <a:ln>
              <a:noFill/>
            </a:ln>
            <a:effectLst/>
          </p:spPr>
        </p:pic>
        <p:sp>
          <p:nvSpPr>
            <p:cNvPr id="31" name="矩形 30"/>
            <p:cNvSpPr/>
            <p:nvPr/>
          </p:nvSpPr>
          <p:spPr>
            <a:xfrm>
              <a:off x="7740352" y="2101731"/>
              <a:ext cx="770837" cy="307777"/>
            </a:xfrm>
            <a:prstGeom prst="rect">
              <a:avLst/>
            </a:prstGeom>
            <a:noFill/>
          </p:spPr>
          <p:txBody>
            <a:bodyPr wrap="square" lIns="91440" tIns="45720" rIns="91440" bIns="45720">
              <a:spAutoFit/>
            </a:bodyPr>
            <a:lstStyle/>
            <a:p>
              <a:pPr algn="ctr"/>
              <a:r>
                <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资料</a:t>
              </a:r>
              <a:endPar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sp>
        <p:nvSpPr>
          <p:cNvPr id="5" name="文本框 4"/>
          <p:cNvSpPr txBox="1"/>
          <p:nvPr/>
        </p:nvSpPr>
        <p:spPr>
          <a:xfrm>
            <a:off x="2952569" y="675735"/>
            <a:ext cx="2592288" cy="521970"/>
          </a:xfrm>
          <a:prstGeom prst="rect">
            <a:avLst/>
          </a:prstGeom>
          <a:noFill/>
        </p:spPr>
        <p:txBody>
          <a:bodyPr wrap="square">
            <a:spAutoFit/>
          </a:bodyPr>
          <a:lstStyle/>
          <a:p>
            <a:pPr lvl="0" algn="just"/>
            <a:r>
              <a:rPr lang="en-US" altLang="zh-CN" sz="2800" kern="100">
                <a:solidFill>
                  <a:schemeClr val="bg1"/>
                </a:solidFill>
                <a:latin typeface="Times New Roman" panose="02020603050405020304" pitchFamily="18" charset="0"/>
                <a:ea typeface="等线" panose="02010600030101010101" charset="-122"/>
                <a:cs typeface="Times New Roman" panose="02020603050405020304" pitchFamily="18" charset="0"/>
              </a:rPr>
              <a:t> </a:t>
            </a:r>
            <a:endParaRPr lang="zh-CN" altLang="zh-CN" sz="28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sp>
        <p:nvSpPr>
          <p:cNvPr id="15" name="文本框 14"/>
          <p:cNvSpPr txBox="1"/>
          <p:nvPr/>
        </p:nvSpPr>
        <p:spPr>
          <a:xfrm>
            <a:off x="548175" y="3052619"/>
            <a:ext cx="4577080" cy="461665"/>
          </a:xfrm>
          <a:prstGeom prst="rect">
            <a:avLst/>
          </a:prstGeom>
          <a:noFill/>
        </p:spPr>
        <p:txBody>
          <a:bodyPr wrap="square">
            <a:spAutoFit/>
          </a:bodyPr>
          <a:lstStyle/>
          <a:p>
            <a:r>
              <a:rPr lang="en-US" altLang="zh-CN" sz="1800" kern="100">
                <a:solidFill>
                  <a:schemeClr val="bg1"/>
                </a:solidFill>
                <a:latin typeface="Times New Roman" panose="02020603050405020304" pitchFamily="18" charset="0"/>
                <a:ea typeface="等线" panose="02010600030101010101" charset="-122"/>
                <a:cs typeface="Times New Roman" panose="02020603050405020304" pitchFamily="18" charset="0"/>
              </a:rPr>
              <a:t>       </a:t>
            </a:r>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What’s his father’s response?</a:t>
            </a:r>
            <a:endParaRPr lang="zh-CN" altLang="en-US"/>
          </a:p>
        </p:txBody>
      </p:sp>
      <p:sp>
        <p:nvSpPr>
          <p:cNvPr id="12" name="文本框 11"/>
          <p:cNvSpPr txBox="1"/>
          <p:nvPr/>
        </p:nvSpPr>
        <p:spPr>
          <a:xfrm>
            <a:off x="395605" y="1487170"/>
            <a:ext cx="4956175" cy="829945"/>
          </a:xfrm>
          <a:prstGeom prst="rect">
            <a:avLst/>
          </a:prstGeom>
          <a:noFill/>
        </p:spPr>
        <p:txBody>
          <a:bodyPr wrap="square" rtlCol="0" anchor="ctr">
            <a:spAutoFit/>
          </a:bodyPr>
          <a:lstStyle/>
          <a:p>
            <a:pPr algn="just"/>
            <a:r>
              <a:rPr lang="en-US" altLang="zh-CN" sz="2400">
                <a:solidFill>
                  <a:schemeClr val="bg1"/>
                </a:solidFill>
                <a:latin typeface="Times New Roman" panose="02020603050405020304" pitchFamily="18" charset="0"/>
                <a:cs typeface="Times New Roman" panose="02020603050405020304" pitchFamily="18" charset="0"/>
              </a:rPr>
              <a:t>    He is afraid of telling his father about his future career choice.</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3203848" y="2606756"/>
            <a:ext cx="2736304" cy="369332"/>
          </a:xfrm>
          <a:prstGeom prst="rect">
            <a:avLst/>
          </a:prstGeom>
          <a:noFill/>
        </p:spPr>
        <p:txBody>
          <a:bodyPr wrap="square">
            <a:spAutoFit/>
          </a:bodyPr>
          <a:lstStyle/>
          <a:p>
            <a:r>
              <a:rPr lang="en-US" altLang="zh-CN">
                <a:solidFill>
                  <a:srgbClr val="FFFF00"/>
                </a:solidFill>
                <a:latin typeface="Times New Roman" panose="02020603050405020304" pitchFamily="18" charset="0"/>
                <a:cs typeface="Times New Roman" panose="02020603050405020304" pitchFamily="18" charset="0"/>
              </a:rPr>
              <a:t>approach v. </a:t>
            </a:r>
            <a:r>
              <a:rPr lang="zh-CN" altLang="en-US" sz="1600">
                <a:solidFill>
                  <a:srgbClr val="FFFF00"/>
                </a:solidFill>
                <a:latin typeface="Times New Roman" panose="02020603050405020304" pitchFamily="18" charset="0"/>
                <a:cs typeface="Times New Roman" panose="02020603050405020304" pitchFamily="18" charset="0"/>
              </a:rPr>
              <a:t>走进、靠近</a:t>
            </a:r>
            <a:endParaRPr lang="zh-CN" altLang="en-US">
              <a:solidFill>
                <a:srgbClr val="FFFF00"/>
              </a:solidFill>
              <a:latin typeface="Times New Roman" panose="02020603050405020304" pitchFamily="18" charset="0"/>
              <a:cs typeface="Times New Roman" panose="02020603050405020304" pitchFamily="18" charset="0"/>
            </a:endParaRPr>
          </a:p>
        </p:txBody>
      </p:sp>
      <p:cxnSp>
        <p:nvCxnSpPr>
          <p:cNvPr id="16" name="直接连接符 15"/>
          <p:cNvCxnSpPr/>
          <p:nvPr/>
        </p:nvCxnSpPr>
        <p:spPr>
          <a:xfrm>
            <a:off x="6372200" y="3147814"/>
            <a:ext cx="172819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372200" y="3298681"/>
            <a:ext cx="129614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187756" y="3590007"/>
            <a:ext cx="4392113" cy="400110"/>
          </a:xfrm>
          <a:prstGeom prst="rect">
            <a:avLst/>
          </a:prstGeom>
          <a:noFill/>
        </p:spPr>
        <p:txBody>
          <a:bodyPr wrap="square" rtlCol="0" anchor="ctr">
            <a:spAutoFit/>
          </a:bodyPr>
          <a:lstStyle/>
          <a:p>
            <a:pPr algn="just"/>
            <a:r>
              <a:rPr lang="en-US" altLang="zh-CN" sz="2000">
                <a:solidFill>
                  <a:schemeClr val="bg1"/>
                </a:solidFill>
                <a:latin typeface="Times New Roman" panose="02020603050405020304" pitchFamily="18" charset="0"/>
                <a:cs typeface="Times New Roman" panose="02020603050405020304" pitchFamily="18" charset="0"/>
              </a:rPr>
              <a:t>He is </a:t>
            </a:r>
            <a:r>
              <a:rPr lang="en-US" altLang="zh-CN" sz="2000">
                <a:solidFill>
                  <a:srgbClr val="FFFF00"/>
                </a:solidFill>
                <a:latin typeface="Times New Roman" panose="02020603050405020304" pitchFamily="18" charset="0"/>
                <a:cs typeface="Times New Roman" panose="02020603050405020304" pitchFamily="18" charset="0"/>
              </a:rPr>
              <a:t>happy</a:t>
            </a:r>
            <a:r>
              <a:rPr lang="en-US" altLang="zh-CN" sz="2000">
                <a:solidFill>
                  <a:schemeClr val="bg1"/>
                </a:solidFill>
                <a:latin typeface="Times New Roman" panose="02020603050405020304" pitchFamily="18" charset="0"/>
                <a:cs typeface="Times New Roman" panose="02020603050405020304" pitchFamily="18" charset="0"/>
              </a:rPr>
              <a:t> to have a chat with his son.</a:t>
            </a:r>
            <a:endParaRPr lang="en-US" altLang="zh-CN" sz="2000">
              <a:solidFill>
                <a:schemeClr val="bg1"/>
              </a:solidFill>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a:off x="6372200" y="3507854"/>
            <a:ext cx="1656184"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372200" y="3651870"/>
            <a:ext cx="1430000"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439440" y="3728200"/>
            <a:ext cx="3672408" cy="369332"/>
          </a:xfrm>
          <a:prstGeom prst="rect">
            <a:avLst/>
          </a:prstGeom>
          <a:noFill/>
        </p:spPr>
        <p:txBody>
          <a:bodyPr wrap="square">
            <a:spAutoFit/>
          </a:bodyPr>
          <a:lstStyle/>
          <a:p>
            <a:r>
              <a:rPr lang="en-US" altLang="zh-CN">
                <a:solidFill>
                  <a:srgbClr val="FFFF00"/>
                </a:solidFill>
                <a:latin typeface="Times New Roman" panose="02020603050405020304" pitchFamily="18" charset="0"/>
                <a:cs typeface="Times New Roman" panose="02020603050405020304" pitchFamily="18" charset="0"/>
              </a:rPr>
              <a:t>turn to sb for a chat  </a:t>
            </a:r>
            <a:r>
              <a:rPr lang="zh-CN" altLang="en-US" sz="1600">
                <a:solidFill>
                  <a:srgbClr val="FFFF00"/>
                </a:solidFill>
                <a:latin typeface="Times New Roman" panose="02020603050405020304" pitchFamily="18" charset="0"/>
                <a:cs typeface="Times New Roman" panose="02020603050405020304" pitchFamily="18" charset="0"/>
              </a:rPr>
              <a:t>和某人聊一聊</a:t>
            </a:r>
            <a:endParaRPr lang="zh-CN" altLang="en-US">
              <a:solidFill>
                <a:srgbClr val="FFFF00"/>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6424167" y="1409413"/>
            <a:ext cx="1748234" cy="646331"/>
          </a:xfrm>
          <a:prstGeom prst="rect">
            <a:avLst/>
          </a:prstGeom>
          <a:noFill/>
        </p:spPr>
        <p:txBody>
          <a:bodyPr wrap="square">
            <a:spAutoFit/>
          </a:bodyPr>
          <a:lstStyle/>
          <a:p>
            <a:r>
              <a:rPr lang="en-US" altLang="zh-CN">
                <a:solidFill>
                  <a:srgbClr val="FFFF00"/>
                </a:solidFill>
                <a:latin typeface="Times New Roman" panose="02020603050405020304" pitchFamily="18" charset="0"/>
                <a:cs typeface="Times New Roman" panose="02020603050405020304" pitchFamily="18" charset="0"/>
              </a:rPr>
              <a:t>Stage direction</a:t>
            </a:r>
            <a:endParaRPr lang="en-US" altLang="zh-CN">
              <a:solidFill>
                <a:srgbClr val="FFFF00"/>
              </a:solidFill>
              <a:latin typeface="Times New Roman" panose="02020603050405020304" pitchFamily="18" charset="0"/>
              <a:cs typeface="Times New Roman" panose="02020603050405020304" pitchFamily="18" charset="0"/>
            </a:endParaRPr>
          </a:p>
          <a:p>
            <a:r>
              <a:rPr lang="en-US" altLang="zh-CN">
                <a:solidFill>
                  <a:srgbClr val="FFFF00"/>
                </a:solidFill>
                <a:latin typeface="Times New Roman" panose="02020603050405020304" pitchFamily="18" charset="0"/>
                <a:cs typeface="Times New Roman" panose="02020603050405020304" pitchFamily="18" charset="0"/>
              </a:rPr>
              <a:t>Language  </a:t>
            </a:r>
            <a:endParaRPr lang="en-US" altLang="zh-CN">
              <a:solidFill>
                <a:srgbClr val="FFFF00"/>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108249" y="987636"/>
            <a:ext cx="7272808" cy="460375"/>
          </a:xfrm>
          <a:prstGeom prst="rect">
            <a:avLst/>
          </a:prstGeom>
          <a:noFill/>
        </p:spPr>
        <p:txBody>
          <a:bodyPr wrap="square">
            <a:spAutoFit/>
          </a:bodyPr>
          <a:lstStyle/>
          <a:p>
            <a:pPr lvl="0" algn="just"/>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(1)How does the son act at the beginning? </a:t>
            </a:r>
            <a:endPar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endParaRPr>
          </a:p>
        </p:txBody>
      </p:sp>
      <p:sp>
        <p:nvSpPr>
          <p:cNvPr id="2" name="矩形: 圆角 1"/>
          <p:cNvSpPr/>
          <p:nvPr/>
        </p:nvSpPr>
        <p:spPr>
          <a:xfrm>
            <a:off x="6912260" y="2927400"/>
            <a:ext cx="684076" cy="21165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07950" y="123190"/>
            <a:ext cx="2940050" cy="612140"/>
          </a:xfrm>
          <a:prstGeom prst="rect">
            <a:avLst/>
          </a:prstGeom>
          <a:solidFill>
            <a:srgbClr val="C4E759"/>
          </a:solidFill>
          <a:ln w="9525">
            <a:noFill/>
          </a:ln>
        </p:spPr>
        <p:txBody>
          <a:bodyPr wrap="square" anchor="t">
            <a:noAutofit/>
          </a:bodyPr>
          <a:p>
            <a:pPr>
              <a:lnSpc>
                <a:spcPts val="4000"/>
              </a:lnSpc>
            </a:pPr>
            <a:r>
              <a:rPr lang="en-US" altLang="zh-CN" sz="2400" b="1" i="1" spc="-100">
                <a:solidFill>
                  <a:schemeClr val="tx1"/>
                </a:solidFill>
                <a:latin typeface="微软雅黑" panose="020B0503020204020204" charset="-122"/>
                <a:ea typeface="微软雅黑" panose="020B0503020204020204" charset="-122"/>
                <a:sym typeface="+mn-ea"/>
              </a:rPr>
              <a:t>2.Detailed reading</a:t>
            </a:r>
            <a:endParaRPr lang="en-US" altLang="zh-CN" sz="2400" b="1" i="1" spc="-100">
              <a:solidFill>
                <a:schemeClr val="tx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5"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6"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4"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3"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1"/>
      <p:bldP spid="13" grpId="2"/>
      <p:bldP spid="14" grpId="3"/>
      <p:bldP spid="29" grpId="4"/>
      <p:bldP spid="32" grpId="5"/>
      <p:bldP spid="2" grpId="6"/>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23850" y="339090"/>
            <a:ext cx="6975475" cy="1198880"/>
          </a:xfrm>
          <a:prstGeom prst="rect">
            <a:avLst/>
          </a:prstGeom>
          <a:noFill/>
        </p:spPr>
        <p:txBody>
          <a:bodyPr wrap="square">
            <a:spAutoFit/>
          </a:bodyPr>
          <a:lstStyle/>
          <a:p>
            <a:pPr lvl="0" algn="just"/>
            <a:r>
              <a:rPr lang="en-US"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rPr>
              <a:t>(2)When the son says “I want to focus on my band and</a:t>
            </a:r>
            <a:endParaRPr lang="en-US"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a:p>
            <a:pPr lvl="0" algn="just"/>
            <a:r>
              <a:rPr lang="en-US"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rPr>
              <a:t>have a career in music when I leave school”, how does the father’s response change? </a:t>
            </a:r>
            <a:endParaRPr lang="zh-CN"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sp>
        <p:nvSpPr>
          <p:cNvPr id="9" name="文本框 8"/>
          <p:cNvSpPr txBox="1"/>
          <p:nvPr/>
        </p:nvSpPr>
        <p:spPr>
          <a:xfrm>
            <a:off x="611558" y="2207799"/>
            <a:ext cx="6338746" cy="400110"/>
          </a:xfrm>
          <a:prstGeom prst="rect">
            <a:avLst/>
          </a:prstGeom>
          <a:noFill/>
        </p:spPr>
        <p:txBody>
          <a:bodyPr wrap="square" rtlCol="0" anchor="ctr">
            <a:spAutoFit/>
          </a:bodyPr>
          <a:lstStyle/>
          <a:p>
            <a:pPr algn="just"/>
            <a:r>
              <a:rPr lang="en-US" altLang="zh-CN" sz="2000">
                <a:solidFill>
                  <a:schemeClr val="bg1"/>
                </a:solidFill>
                <a:latin typeface="Times New Roman" panose="02020603050405020304" pitchFamily="18" charset="0"/>
                <a:cs typeface="Times New Roman" panose="02020603050405020304" pitchFamily="18" charset="0"/>
              </a:rPr>
              <a:t>His father becomes</a:t>
            </a:r>
            <a:r>
              <a:rPr lang="en-US" altLang="zh-CN" sz="2000">
                <a:solidFill>
                  <a:srgbClr val="FFFF00"/>
                </a:solidFill>
                <a:latin typeface="Times New Roman" panose="02020603050405020304" pitchFamily="18" charset="0"/>
                <a:cs typeface="Times New Roman" panose="02020603050405020304" pitchFamily="18" charset="0"/>
              </a:rPr>
              <a:t> surprised, shocked, </a:t>
            </a:r>
            <a:r>
              <a:rPr lang="en-US" altLang="zh-CN" sz="2000">
                <a:solidFill>
                  <a:schemeClr val="bg1"/>
                </a:solidFill>
                <a:latin typeface="Times New Roman" panose="02020603050405020304" pitchFamily="18" charset="0"/>
                <a:cs typeface="Times New Roman" panose="02020603050405020304" pitchFamily="18" charset="0"/>
              </a:rPr>
              <a:t>and</a:t>
            </a:r>
            <a:r>
              <a:rPr lang="en-US" altLang="zh-CN" sz="2000">
                <a:solidFill>
                  <a:srgbClr val="FFFF00"/>
                </a:solidFill>
                <a:latin typeface="Times New Roman" panose="02020603050405020304" pitchFamily="18" charset="0"/>
                <a:cs typeface="Times New Roman" panose="02020603050405020304" pitchFamily="18" charset="0"/>
              </a:rPr>
              <a:t> </a:t>
            </a:r>
            <a:r>
              <a:rPr lang="en-US" altLang="zh-CN" sz="2000">
                <a:solidFill>
                  <a:schemeClr val="bg1"/>
                </a:solidFill>
                <a:latin typeface="Times New Roman" panose="02020603050405020304" pitchFamily="18" charset="0"/>
                <a:cs typeface="Times New Roman" panose="02020603050405020304" pitchFamily="18" charset="0"/>
              </a:rPr>
              <a:t>even </a:t>
            </a:r>
            <a:r>
              <a:rPr lang="en-US" altLang="zh-CN" sz="2000">
                <a:solidFill>
                  <a:srgbClr val="FFFF00"/>
                </a:solidFill>
                <a:latin typeface="Times New Roman" panose="02020603050405020304" pitchFamily="18" charset="0"/>
                <a:cs typeface="Times New Roman" panose="02020603050405020304" pitchFamily="18" charset="0"/>
              </a:rPr>
              <a:t>emotional. </a:t>
            </a:r>
            <a:endParaRPr lang="zh-CN" altLang="en-US" sz="2000">
              <a:solidFill>
                <a:srgbClr val="FFFF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774511" y="3056638"/>
            <a:ext cx="2664296" cy="461665"/>
          </a:xfrm>
          <a:prstGeom prst="rect">
            <a:avLst/>
          </a:prstGeom>
          <a:noFill/>
        </p:spPr>
        <p:txBody>
          <a:bodyPr wrap="square">
            <a:spAutoFit/>
          </a:bodyPr>
          <a:lstStyle/>
          <a:p>
            <a:pPr lvl="0" algn="just"/>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How do you know ? </a:t>
            </a:r>
            <a:endParaRPr lang="zh-CN"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l="12200" t="14320" r="13712" b="6822"/>
          <a:stretch>
            <a:fillRect/>
          </a:stretch>
        </p:blipFill>
        <p:spPr>
          <a:xfrm>
            <a:off x="7045603" y="1817891"/>
            <a:ext cx="1635004" cy="1179925"/>
          </a:xfrm>
          <a:prstGeom prst="rect">
            <a:avLst/>
          </a:prstGeom>
          <a:ln>
            <a:noFill/>
          </a:ln>
          <a:effectLst>
            <a:softEdge rad="112500"/>
          </a:effectLst>
        </p:spPr>
      </p:pic>
      <p:sp>
        <p:nvSpPr>
          <p:cNvPr id="27" name="文本框 26"/>
          <p:cNvSpPr txBox="1"/>
          <p:nvPr/>
        </p:nvSpPr>
        <p:spPr>
          <a:xfrm>
            <a:off x="5580112" y="1913731"/>
            <a:ext cx="1508367" cy="369332"/>
          </a:xfrm>
          <a:prstGeom prst="rect">
            <a:avLst/>
          </a:prstGeom>
          <a:noFill/>
        </p:spPr>
        <p:txBody>
          <a:bodyPr wrap="square">
            <a:spAutoFit/>
          </a:bodyPr>
          <a:lstStyle/>
          <a:p>
            <a:pPr lvl="0" algn="just"/>
            <a:r>
              <a:rPr lang="zh-CN" altLang="en-US" kern="100">
                <a:solidFill>
                  <a:schemeClr val="bg1"/>
                </a:solidFill>
                <a:latin typeface="Times New Roman" panose="02020603050405020304" pitchFamily="18" charset="0"/>
                <a:ea typeface="等线" panose="02010600030101010101" charset="-122"/>
                <a:cs typeface="Times New Roman" panose="02020603050405020304" pitchFamily="18" charset="0"/>
              </a:rPr>
              <a:t>情绪激动的</a:t>
            </a:r>
            <a:endParaRPr lang="zh-CN" altLang="zh-CN"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grpSp>
        <p:nvGrpSpPr>
          <p:cNvPr id="33" name="组合 32"/>
          <p:cNvGrpSpPr/>
          <p:nvPr/>
        </p:nvGrpSpPr>
        <p:grpSpPr>
          <a:xfrm>
            <a:off x="3562042" y="2876206"/>
            <a:ext cx="3388262" cy="1998603"/>
            <a:chOff x="3562042" y="2876206"/>
            <a:chExt cx="3388262" cy="1998603"/>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rcRect l="16570" t="42157" r="49378" b="43381"/>
            <a:stretch>
              <a:fillRect/>
            </a:stretch>
          </p:blipFill>
          <p:spPr>
            <a:xfrm>
              <a:off x="3562042" y="2930593"/>
              <a:ext cx="3168743" cy="1944216"/>
            </a:xfrm>
            <a:prstGeom prst="roundRect">
              <a:avLst>
                <a:gd name="adj" fmla="val 8594"/>
              </a:avLst>
            </a:prstGeom>
            <a:solidFill>
              <a:srgbClr val="FFFFFF">
                <a:shade val="85000"/>
              </a:srgbClr>
            </a:solidFill>
            <a:ln>
              <a:noFill/>
            </a:ln>
            <a:effectLst/>
          </p:spPr>
        </p:pic>
        <p:sp>
          <p:nvSpPr>
            <p:cNvPr id="3" name="矩形 2"/>
            <p:cNvSpPr/>
            <p:nvPr/>
          </p:nvSpPr>
          <p:spPr>
            <a:xfrm>
              <a:off x="6179467" y="2876206"/>
              <a:ext cx="770837" cy="307777"/>
            </a:xfrm>
            <a:prstGeom prst="rect">
              <a:avLst/>
            </a:prstGeom>
            <a:noFill/>
          </p:spPr>
          <p:txBody>
            <a:bodyPr wrap="square" lIns="91440" tIns="45720" rIns="91440" bIns="45720">
              <a:spAutoFit/>
            </a:bodyPr>
            <a:lstStyle/>
            <a:p>
              <a:pPr algn="ctr"/>
              <a:r>
                <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资料</a:t>
              </a:r>
              <a:endPar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sp>
        <p:nvSpPr>
          <p:cNvPr id="21" name="文本框 20"/>
          <p:cNvSpPr txBox="1"/>
          <p:nvPr/>
        </p:nvSpPr>
        <p:spPr>
          <a:xfrm>
            <a:off x="1259632" y="4227934"/>
            <a:ext cx="2571492" cy="40011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Punctuation </a:t>
            </a:r>
            <a:r>
              <a:rPr kumimoji="0" lang="zh-CN" altLang="en-US" sz="18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标点 ？！</a:t>
            </a:r>
            <a:r>
              <a:rPr kumimoji="0" lang="en-US" altLang="zh-CN" sz="18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18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0" name="矩形: 圆角 19"/>
          <p:cNvSpPr/>
          <p:nvPr/>
        </p:nvSpPr>
        <p:spPr>
          <a:xfrm>
            <a:off x="5796136" y="3395675"/>
            <a:ext cx="216024" cy="26817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259632" y="3385277"/>
            <a:ext cx="5184576" cy="890244"/>
            <a:chOff x="1259632" y="3385277"/>
            <a:chExt cx="5184576" cy="890244"/>
          </a:xfrm>
        </p:grpSpPr>
        <p:cxnSp>
          <p:nvCxnSpPr>
            <p:cNvPr id="15" name="直接连接符 14"/>
            <p:cNvCxnSpPr/>
            <p:nvPr/>
          </p:nvCxnSpPr>
          <p:spPr>
            <a:xfrm>
              <a:off x="4283968" y="3385277"/>
              <a:ext cx="21602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283968" y="3629179"/>
              <a:ext cx="15121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59632" y="3875411"/>
              <a:ext cx="1880944" cy="400110"/>
            </a:xfrm>
            <a:prstGeom prst="rect">
              <a:avLst/>
            </a:prstGeom>
            <a:noFill/>
          </p:spPr>
          <p:txBody>
            <a:bodyPr wrap="square">
              <a:spAutoFit/>
            </a:bodyPr>
            <a:lstStyle/>
            <a:p>
              <a:r>
                <a:rPr kumimoji="0" lang="en-US" altLang="zh-CN" sz="20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Language </a:t>
              </a:r>
              <a:endParaRPr lang="zh-CN" altLang="en-US"/>
            </a:p>
          </p:txBody>
        </p:sp>
      </p:grpSp>
      <p:sp>
        <p:nvSpPr>
          <p:cNvPr id="18" name="矩形: 圆角 17"/>
          <p:cNvSpPr/>
          <p:nvPr/>
        </p:nvSpPr>
        <p:spPr>
          <a:xfrm>
            <a:off x="4282122" y="2941665"/>
            <a:ext cx="1079869" cy="207733"/>
          </a:xfrm>
          <a:prstGeom prst="roundRect">
            <a:avLst/>
          </a:prstGeom>
          <a:noFill/>
          <a:ln w="381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9" name="文本框 18"/>
          <p:cNvSpPr txBox="1"/>
          <p:nvPr/>
        </p:nvSpPr>
        <p:spPr>
          <a:xfrm>
            <a:off x="6732631" y="3656638"/>
            <a:ext cx="2344339" cy="369332"/>
          </a:xfrm>
          <a:prstGeom prst="rect">
            <a:avLst/>
          </a:prstGeom>
          <a:noFill/>
        </p:spPr>
        <p:txBody>
          <a:bodyPr wrap="square">
            <a:spAutoFit/>
          </a:bodyPr>
          <a:lstStyle/>
          <a:p>
            <a:r>
              <a:rPr lang="en-US" altLang="zh-CN">
                <a:solidFill>
                  <a:srgbClr val="FFFF00"/>
                </a:solidFill>
                <a:latin typeface="Times New Roman" panose="02020603050405020304" pitchFamily="18" charset="0"/>
                <a:cs typeface="Times New Roman" panose="02020603050405020304" pitchFamily="18" charset="0"/>
              </a:rPr>
              <a:t>raise v. </a:t>
            </a:r>
            <a:r>
              <a:rPr lang="zh-CN" altLang="en-US">
                <a:solidFill>
                  <a:srgbClr val="FFFF00"/>
                </a:solidFill>
                <a:latin typeface="Times New Roman" panose="02020603050405020304" pitchFamily="18" charset="0"/>
                <a:cs typeface="Times New Roman" panose="02020603050405020304" pitchFamily="18" charset="0"/>
              </a:rPr>
              <a:t>提高、提升</a:t>
            </a:r>
            <a:r>
              <a:rPr lang="en-US" altLang="zh-CN">
                <a:solidFill>
                  <a:srgbClr val="FFFF00"/>
                </a:solidFill>
                <a:latin typeface="Times New Roman" panose="02020603050405020304" pitchFamily="18" charset="0"/>
                <a:cs typeface="Times New Roman" panose="02020603050405020304" pitchFamily="18" charset="0"/>
              </a:rPr>
              <a:t> </a:t>
            </a:r>
            <a:endParaRPr lang="zh-CN" altLang="en-US">
              <a:solidFill>
                <a:srgbClr val="FFFF00"/>
              </a:solidFill>
              <a:latin typeface="Times New Roman" panose="02020603050405020304" pitchFamily="18" charset="0"/>
              <a:cs typeface="Times New Roman" panose="02020603050405020304" pitchFamily="18" charset="0"/>
            </a:endParaRPr>
          </a:p>
        </p:txBody>
      </p:sp>
      <p:cxnSp>
        <p:nvCxnSpPr>
          <p:cNvPr id="12" name="直接连接符 11"/>
          <p:cNvCxnSpPr/>
          <p:nvPr/>
        </p:nvCxnSpPr>
        <p:spPr>
          <a:xfrm>
            <a:off x="4283968" y="3149398"/>
            <a:ext cx="1800200"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251778" y="3537053"/>
            <a:ext cx="4577080" cy="40011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rPr>
              <a:t>Stage direction </a:t>
            </a:r>
            <a:endParaRPr kumimoji="0" lang="en-US" altLang="zh-CN" sz="2000" b="0"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1" name="矩形: 圆角 30"/>
          <p:cNvSpPr/>
          <p:nvPr/>
        </p:nvSpPr>
        <p:spPr>
          <a:xfrm>
            <a:off x="5158647" y="3168148"/>
            <a:ext cx="203344" cy="2254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6"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7"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3"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4"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8"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1"/>
      <p:bldP spid="27" grpId="2"/>
      <p:bldP spid="21" grpId="3"/>
      <p:bldP spid="20" grpId="4"/>
      <p:bldP spid="18" grpId="5"/>
      <p:bldP spid="19" grpId="6"/>
      <p:bldP spid="29" grpId="7"/>
      <p:bldP spid="31" grpId="8"/>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2256" y="1491674"/>
            <a:ext cx="5071398" cy="1198880"/>
          </a:xfrm>
          <a:prstGeom prst="rect">
            <a:avLst/>
          </a:prstGeom>
          <a:noFill/>
        </p:spPr>
        <p:txBody>
          <a:bodyPr wrap="square">
            <a:spAutoFit/>
          </a:bodyPr>
          <a:lstStyle/>
          <a:p>
            <a:pPr lvl="0" algn="just"/>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(3) Why doesn’t the father agree with his son?  Why does he become emotional?</a:t>
            </a:r>
            <a:endPar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endParaRPr>
          </a:p>
        </p:txBody>
      </p:sp>
      <p:sp>
        <p:nvSpPr>
          <p:cNvPr id="29" name="文本框 28"/>
          <p:cNvSpPr txBox="1"/>
          <p:nvPr/>
        </p:nvSpPr>
        <p:spPr>
          <a:xfrm>
            <a:off x="467995" y="2690495"/>
            <a:ext cx="4886960" cy="1506855"/>
          </a:xfrm>
          <a:prstGeom prst="rect">
            <a:avLst/>
          </a:prstGeom>
          <a:noFill/>
        </p:spPr>
        <p:txBody>
          <a:bodyPr wrap="square">
            <a:spAutoFit/>
          </a:bodyPr>
          <a:lstStyle/>
          <a:p>
            <a:pPr algn="just"/>
            <a:r>
              <a:rPr lang="en-US" altLang="zh-CN" sz="2000">
                <a:solidFill>
                  <a:srgbClr val="FFFF0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a:solidFill>
                  <a:srgbClr val="FFFF00"/>
                </a:solidFill>
                <a:uFillTx/>
                <a:latin typeface="Times New Roman" panose="02020603050405020304" pitchFamily="18" charset="0"/>
                <a:ea typeface="华文楷体" panose="02010600040101010101" pitchFamily="2" charset="-122"/>
                <a:cs typeface="Times New Roman" panose="02020603050405020304" pitchFamily="18" charset="0"/>
              </a:rPr>
              <a:t> The father worries about his son’s future, and he hopes his son can have a good future.</a:t>
            </a:r>
            <a:endParaRPr lang="en-US" altLang="zh-CN" sz="2000">
              <a:solidFill>
                <a:srgbClr val="FFFF00"/>
              </a:solidFill>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en-US" altLang="zh-CN" sz="2000">
                <a:solidFill>
                  <a:srgbClr val="FFFF00"/>
                </a:solidFill>
                <a:latin typeface="Times New Roman" panose="02020603050405020304" pitchFamily="18" charset="0"/>
                <a:ea typeface="华文楷体" panose="02010600040101010101" pitchFamily="2" charset="-122"/>
                <a:cs typeface="Times New Roman" panose="02020603050405020304" pitchFamily="18" charset="0"/>
              </a:rPr>
              <a:t> </a:t>
            </a:r>
            <a:endParaRPr lang="zh-CN" altLang="en-US" sz="2000">
              <a:solidFill>
                <a:srgbClr val="FFFF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l="12425" t="39907" r="48073" b="23490"/>
          <a:stretch>
            <a:fillRect/>
          </a:stretch>
        </p:blipFill>
        <p:spPr>
          <a:xfrm>
            <a:off x="5580112" y="1262182"/>
            <a:ext cx="2435986" cy="3325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矩形 30"/>
          <p:cNvSpPr/>
          <p:nvPr/>
        </p:nvSpPr>
        <p:spPr>
          <a:xfrm>
            <a:off x="7420590" y="1203598"/>
            <a:ext cx="751810" cy="320462"/>
          </a:xfrm>
          <a:prstGeom prst="rect">
            <a:avLst/>
          </a:prstGeom>
          <a:noFill/>
        </p:spPr>
        <p:txBody>
          <a:bodyPr wrap="square" lIns="91440" tIns="45720" rIns="91440" bIns="45720">
            <a:spAutoFit/>
          </a:bodyPr>
          <a:lstStyle/>
          <a:p>
            <a:pPr algn="ctr"/>
            <a:r>
              <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资料</a:t>
            </a:r>
            <a:endPar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cxnSp>
        <p:nvCxnSpPr>
          <p:cNvPr id="43" name="直接连接符 42"/>
          <p:cNvCxnSpPr/>
          <p:nvPr/>
        </p:nvCxnSpPr>
        <p:spPr>
          <a:xfrm>
            <a:off x="6321653" y="2730742"/>
            <a:ext cx="1193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321653" y="2876097"/>
            <a:ext cx="8427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883497" y="3675546"/>
            <a:ext cx="91299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321653" y="3820901"/>
            <a:ext cx="42138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041781" y="1746858"/>
            <a:ext cx="64524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6286537" y="1920898"/>
            <a:ext cx="118980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67995" y="915670"/>
            <a:ext cx="8167370" cy="1198880"/>
          </a:xfrm>
          <a:prstGeom prst="rect">
            <a:avLst/>
          </a:prstGeom>
          <a:noFill/>
        </p:spPr>
        <p:txBody>
          <a:bodyPr wrap="square">
            <a:spAutoFit/>
          </a:bodyPr>
          <a:lstStyle/>
          <a:p>
            <a:pPr lvl="0" algn="just"/>
            <a:r>
              <a:rPr lang="en-US"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rPr>
              <a:t>(4) When the father and son have conflict and they cannot reach an agreement, what happens? Who helps them </a:t>
            </a:r>
            <a:r>
              <a:rPr lang="en-US" altLang="zh-CN" sz="2400" kern="100">
                <a:solidFill>
                  <a:srgbClr val="FFFF00"/>
                </a:solidFill>
                <a:latin typeface="Times New Roman" panose="02020603050405020304" pitchFamily="18" charset="0"/>
                <a:ea typeface="等线" panose="02010600030101010101" charset="-122"/>
                <a:cs typeface="Times New Roman" panose="02020603050405020304" pitchFamily="18" charset="0"/>
              </a:rPr>
              <a:t>resolve the conflict</a:t>
            </a:r>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 </a:t>
            </a:r>
            <a:r>
              <a:rPr lang="zh-CN" altLang="en-US" sz="2000" kern="100">
                <a:solidFill>
                  <a:schemeClr val="bg1"/>
                </a:solidFill>
                <a:latin typeface="Times New Roman" panose="02020603050405020304" pitchFamily="18" charset="0"/>
                <a:ea typeface="等线" panose="02010600030101010101" charset="-122"/>
                <a:cs typeface="Times New Roman" panose="02020603050405020304" pitchFamily="18" charset="0"/>
              </a:rPr>
              <a:t>解决冲突</a:t>
            </a:r>
            <a:endParaRPr lang="zh-CN"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sp>
        <p:nvSpPr>
          <p:cNvPr id="9" name="文本框 8"/>
          <p:cNvSpPr txBox="1"/>
          <p:nvPr/>
        </p:nvSpPr>
        <p:spPr>
          <a:xfrm>
            <a:off x="179874" y="2269423"/>
            <a:ext cx="4248472" cy="460375"/>
          </a:xfrm>
          <a:prstGeom prst="rect">
            <a:avLst/>
          </a:prstGeom>
          <a:noFill/>
        </p:spPr>
        <p:txBody>
          <a:bodyPr wrap="square" rtlCol="0" anchor="ctr">
            <a:spAutoFit/>
          </a:bodyPr>
          <a:lstStyle/>
          <a:p>
            <a:pPr algn="just"/>
            <a:r>
              <a:rPr lang="en-US" altLang="zh-CN" sz="2400">
                <a:solidFill>
                  <a:schemeClr val="bg1"/>
                </a:solidFill>
                <a:latin typeface="Times New Roman" panose="02020603050405020304" pitchFamily="18" charset="0"/>
                <a:cs typeface="Times New Roman" panose="02020603050405020304" pitchFamily="18" charset="0"/>
              </a:rPr>
              <a:t>    The grandfather </a:t>
            </a:r>
            <a:r>
              <a:rPr lang="en-US" altLang="zh-CN" sz="2400">
                <a:solidFill>
                  <a:srgbClr val="FFFF00"/>
                </a:solidFill>
                <a:latin typeface="Times New Roman" panose="02020603050405020304" pitchFamily="18" charset="0"/>
                <a:cs typeface="Times New Roman" panose="02020603050405020304" pitchFamily="18" charset="0"/>
              </a:rPr>
              <a:t>steps in. </a:t>
            </a:r>
            <a:r>
              <a:rPr lang="zh-CN" altLang="en-US" sz="2000">
                <a:solidFill>
                  <a:srgbClr val="FFFF00"/>
                </a:solidFill>
                <a:latin typeface="Times New Roman" panose="02020603050405020304" pitchFamily="18" charset="0"/>
                <a:cs typeface="Times New Roman" panose="02020603050405020304" pitchFamily="18" charset="0"/>
              </a:rPr>
              <a:t>介入</a:t>
            </a:r>
            <a:endParaRPr lang="en-US" altLang="zh-CN" sz="2200">
              <a:solidFill>
                <a:srgbClr val="FFFF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l="48524" t="13018" r="10714" b="68538"/>
          <a:stretch>
            <a:fillRect/>
          </a:stretch>
        </p:blipFill>
        <p:spPr>
          <a:xfrm>
            <a:off x="4716145" y="2211705"/>
            <a:ext cx="3574240"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直接连接符 7"/>
          <p:cNvCxnSpPr/>
          <p:nvPr/>
        </p:nvCxnSpPr>
        <p:spPr>
          <a:xfrm>
            <a:off x="5894824" y="2552616"/>
            <a:ext cx="148831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894824" y="2765764"/>
            <a:ext cx="43409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524328" y="2546484"/>
            <a:ext cx="815190" cy="307777"/>
          </a:xfrm>
          <a:prstGeom prst="rect">
            <a:avLst/>
          </a:prstGeom>
          <a:noFill/>
        </p:spPr>
        <p:txBody>
          <a:bodyPr wrap="square" lIns="91440" tIns="45720" rIns="91440" bIns="45720">
            <a:spAutoFit/>
          </a:bodyPr>
          <a:lstStyle/>
          <a:p>
            <a:pPr algn="ctr"/>
            <a:r>
              <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资料</a:t>
            </a:r>
            <a:endParaRPr lang="zh-CN" altLang="en-US" sz="1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992727" y="270512"/>
            <a:ext cx="2538687" cy="4624091"/>
            <a:chOff x="4992727" y="270512"/>
            <a:chExt cx="2538687" cy="4624091"/>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l="48911" t="13017" r="10714" b="31841"/>
            <a:stretch>
              <a:fillRect/>
            </a:stretch>
          </p:blipFill>
          <p:spPr>
            <a:xfrm>
              <a:off x="4992727" y="339502"/>
              <a:ext cx="2434749" cy="4555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矩形 9"/>
            <p:cNvSpPr/>
            <p:nvPr/>
          </p:nvSpPr>
          <p:spPr>
            <a:xfrm>
              <a:off x="6819337" y="270512"/>
              <a:ext cx="712077" cy="369332"/>
            </a:xfrm>
            <a:prstGeom prst="rect">
              <a:avLst/>
            </a:prstGeom>
            <a:noFill/>
          </p:spPr>
          <p:txBody>
            <a:bodyPr wrap="square" lIns="91440" tIns="45720" rIns="91440" bIns="45720">
              <a:spAutoFit/>
            </a:bodyPr>
            <a:lstStyle/>
            <a:p>
              <a:pPr algn="ctr"/>
              <a:r>
                <a:rPr lang="zh-CN" altLang="en-US"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资料</a:t>
              </a:r>
              <a:endParaRPr lang="zh-CN" altLang="en-US"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sp>
        <p:nvSpPr>
          <p:cNvPr id="7" name="文本框 6"/>
          <p:cNvSpPr txBox="1"/>
          <p:nvPr/>
        </p:nvSpPr>
        <p:spPr>
          <a:xfrm>
            <a:off x="179642" y="555744"/>
            <a:ext cx="4565261" cy="829945"/>
          </a:xfrm>
          <a:prstGeom prst="rect">
            <a:avLst/>
          </a:prstGeom>
          <a:noFill/>
        </p:spPr>
        <p:txBody>
          <a:bodyPr wrap="square">
            <a:spAutoFit/>
          </a:bodyPr>
          <a:lstStyle/>
          <a:p>
            <a:pPr lvl="0" algn="just"/>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(5) How does the grandfather help them resolve the conflict?</a:t>
            </a:r>
            <a:endParaRPr lang="zh-CN"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nvSpPr>
        <p:spPr>
          <a:xfrm>
            <a:off x="323905" y="2860159"/>
            <a:ext cx="4381167" cy="830997"/>
          </a:xfrm>
          <a:prstGeom prst="rect">
            <a:avLst/>
          </a:prstGeom>
          <a:noFill/>
        </p:spPr>
        <p:txBody>
          <a:bodyPr wrap="square" rtlCol="0" anchor="ctr">
            <a:spAutoFit/>
          </a:bodyPr>
          <a:lstStyle/>
          <a:p>
            <a:pPr algn="just"/>
            <a:r>
              <a:rPr lang="en-US" altLang="zh-CN" sz="2400">
                <a:solidFill>
                  <a:schemeClr val="bg1"/>
                </a:solidFill>
                <a:latin typeface="Times New Roman" panose="02020603050405020304" pitchFamily="18" charset="0"/>
                <a:cs typeface="Times New Roman" panose="02020603050405020304" pitchFamily="18" charset="0"/>
              </a:rPr>
              <a:t>    What role does the grandfather </a:t>
            </a:r>
            <a:endParaRPr lang="en-US" altLang="zh-CN" sz="2400">
              <a:solidFill>
                <a:schemeClr val="bg1"/>
              </a:solidFill>
              <a:latin typeface="Times New Roman" panose="02020603050405020304" pitchFamily="18" charset="0"/>
              <a:cs typeface="Times New Roman" panose="02020603050405020304" pitchFamily="18" charset="0"/>
            </a:endParaRPr>
          </a:p>
          <a:p>
            <a:pPr algn="just"/>
            <a:r>
              <a:rPr lang="en-US" altLang="zh-CN" sz="2400">
                <a:solidFill>
                  <a:schemeClr val="bg1"/>
                </a:solidFill>
                <a:latin typeface="Times New Roman" panose="02020603050405020304" pitchFamily="18" charset="0"/>
                <a:cs typeface="Times New Roman" panose="02020603050405020304" pitchFamily="18" charset="0"/>
              </a:rPr>
              <a:t>play in resolving the conflict?</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7522703" y="2413223"/>
            <a:ext cx="1603236" cy="954107"/>
          </a:xfrm>
          <a:prstGeom prst="rect">
            <a:avLst/>
          </a:prstGeom>
          <a:noFill/>
        </p:spPr>
        <p:txBody>
          <a:bodyPr wrap="square">
            <a:spAutoFit/>
          </a:bodyPr>
          <a:lstStyle/>
          <a:p>
            <a:pPr algn="just"/>
            <a:r>
              <a:rPr lang="en-US" altLang="zh-CN">
                <a:solidFill>
                  <a:srgbClr val="FFFF00"/>
                </a:solidFill>
                <a:latin typeface="Times New Roman" panose="02020603050405020304" pitchFamily="18" charset="0"/>
                <a:cs typeface="Times New Roman" panose="02020603050405020304" pitchFamily="18" charset="0"/>
              </a:rPr>
              <a:t>Stage direction</a:t>
            </a:r>
            <a:endParaRPr lang="en-US" altLang="zh-CN">
              <a:solidFill>
                <a:srgbClr val="FFFF00"/>
              </a:solidFill>
              <a:latin typeface="Times New Roman" panose="02020603050405020304" pitchFamily="18" charset="0"/>
              <a:cs typeface="Times New Roman" panose="02020603050405020304" pitchFamily="18" charset="0"/>
            </a:endParaRPr>
          </a:p>
          <a:p>
            <a:pPr algn="just"/>
            <a:r>
              <a:rPr lang="en-US" altLang="zh-CN">
                <a:solidFill>
                  <a:srgbClr val="FFFF00"/>
                </a:solidFill>
                <a:latin typeface="Times New Roman" panose="02020603050405020304" pitchFamily="18" charset="0"/>
                <a:cs typeface="Times New Roman" panose="02020603050405020304" pitchFamily="18" charset="0"/>
              </a:rPr>
              <a:t>Language</a:t>
            </a:r>
            <a:endParaRPr lang="zh-CN" altLang="en-US"/>
          </a:p>
          <a:p>
            <a:pPr algn="just"/>
            <a:endParaRPr lang="zh-CN" altLang="en-US" sz="2000">
              <a:solidFill>
                <a:srgbClr val="FFFF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5560" y="3651885"/>
            <a:ext cx="4357370" cy="737235"/>
          </a:xfrm>
          <a:prstGeom prst="rect">
            <a:avLst/>
          </a:prstGeom>
          <a:noFill/>
        </p:spPr>
        <p:txBody>
          <a:bodyPr wrap="square">
            <a:spAutoFit/>
          </a:bodyPr>
          <a:lstStyle/>
          <a:p>
            <a:pPr algn="r"/>
            <a:r>
              <a:rPr lang="en-US" altLang="zh-CN" sz="2400">
                <a:solidFill>
                  <a:schemeClr val="bg1"/>
                </a:solidFill>
                <a:latin typeface="Times New Roman" panose="02020603050405020304" pitchFamily="18" charset="0"/>
                <a:cs typeface="Times New Roman" panose="02020603050405020304" pitchFamily="18" charset="0"/>
              </a:rPr>
              <a:t>He plays a role of </a:t>
            </a:r>
            <a:r>
              <a:rPr lang="en-US" altLang="zh-CN" sz="2400">
                <a:solidFill>
                  <a:srgbClr val="FFFF00"/>
                </a:solidFill>
                <a:latin typeface="Times New Roman" panose="02020603050405020304" pitchFamily="18" charset="0"/>
                <a:cs typeface="Times New Roman" panose="02020603050405020304" pitchFamily="18" charset="0"/>
              </a:rPr>
              <a:t>a mediator.             </a:t>
            </a:r>
            <a:r>
              <a:rPr lang="zh-CN" altLang="en-US">
                <a:solidFill>
                  <a:srgbClr val="FFFF00"/>
                </a:solidFill>
                <a:latin typeface="Times New Roman" panose="02020603050405020304" pitchFamily="18" charset="0"/>
                <a:cs typeface="Times New Roman" panose="02020603050405020304" pitchFamily="18" charset="0"/>
              </a:rPr>
              <a:t>调解员</a:t>
            </a:r>
            <a:r>
              <a:rPr lang="en-US" altLang="zh-CN">
                <a:solidFill>
                  <a:schemeClr val="bg1"/>
                </a:solidFill>
                <a:latin typeface="Times New Roman" panose="02020603050405020304" pitchFamily="18" charset="0"/>
                <a:cs typeface="Times New Roman" panose="02020603050405020304" pitchFamily="18" charset="0"/>
              </a:rPr>
              <a:t> </a:t>
            </a:r>
            <a:endParaRPr lang="en-US" altLang="zh-CN" sz="2000">
              <a:solidFill>
                <a:schemeClr val="bg1"/>
              </a:solidFill>
              <a:latin typeface="Times New Roman" panose="02020603050405020304" pitchFamily="18" charset="0"/>
              <a:cs typeface="Times New Roman" panose="02020603050405020304" pitchFamily="18" charset="0"/>
            </a:endParaRPr>
          </a:p>
        </p:txBody>
      </p:sp>
      <p:sp>
        <p:nvSpPr>
          <p:cNvPr id="39" name="文本框 38"/>
          <p:cNvSpPr txBox="1"/>
          <p:nvPr/>
        </p:nvSpPr>
        <p:spPr>
          <a:xfrm>
            <a:off x="251460" y="1431925"/>
            <a:ext cx="4545965" cy="1198880"/>
          </a:xfrm>
          <a:prstGeom prst="rect">
            <a:avLst/>
          </a:prstGeom>
          <a:noFill/>
        </p:spPr>
        <p:txBody>
          <a:bodyPr wrap="square">
            <a:spAutoFit/>
          </a:bodyPr>
          <a:lstStyle/>
          <a:p>
            <a:pPr marL="0" lvl="1" indent="0" algn="l" fontAlgn="auto"/>
            <a:r>
              <a:rPr lang="en-US" altLang="zh-CN" sz="2400">
                <a:solidFill>
                  <a:srgbClr val="FFFF00"/>
                </a:solidFill>
                <a:latin typeface="Times New Roman" panose="02020603050405020304" pitchFamily="18" charset="0"/>
                <a:cs typeface="Times New Roman" panose="02020603050405020304" pitchFamily="18" charset="0"/>
              </a:rPr>
              <a:t>    The grandfather uses the father’s experience as a successful example to </a:t>
            </a:r>
            <a:r>
              <a:rPr lang="en-US" altLang="zh-CN" sz="2400" u="sng">
                <a:solidFill>
                  <a:schemeClr val="bg1"/>
                </a:solidFill>
                <a:latin typeface="Times New Roman" panose="02020603050405020304" pitchFamily="18" charset="0"/>
                <a:cs typeface="Times New Roman" panose="02020603050405020304" pitchFamily="18" charset="0"/>
              </a:rPr>
              <a:t>convince</a:t>
            </a:r>
            <a:r>
              <a:rPr lang="en-US" altLang="zh-CN" sz="2400">
                <a:solidFill>
                  <a:srgbClr val="FFFF00"/>
                </a:solidFill>
                <a:latin typeface="Times New Roman" panose="02020603050405020304" pitchFamily="18" charset="0"/>
                <a:cs typeface="Times New Roman" panose="02020603050405020304" pitchFamily="18" charset="0"/>
              </a:rPr>
              <a:t> him. </a:t>
            </a:r>
            <a:r>
              <a:rPr lang="zh-CN" altLang="en-US">
                <a:solidFill>
                  <a:schemeClr val="bg1"/>
                </a:solidFill>
                <a:latin typeface="Times New Roman" panose="02020603050405020304" pitchFamily="18" charset="0"/>
                <a:cs typeface="Times New Roman" panose="02020603050405020304" pitchFamily="18" charset="0"/>
              </a:rPr>
              <a:t>使某人信服</a:t>
            </a:r>
            <a:endParaRPr lang="zh-CN" altLang="en-US" sz="2000">
              <a:solidFill>
                <a:schemeClr val="bg1"/>
              </a:solidFill>
            </a:endParaRPr>
          </a:p>
        </p:txBody>
      </p:sp>
      <p:grpSp>
        <p:nvGrpSpPr>
          <p:cNvPr id="13" name="组合 12"/>
          <p:cNvGrpSpPr/>
          <p:nvPr/>
        </p:nvGrpSpPr>
        <p:grpSpPr>
          <a:xfrm>
            <a:off x="5743452" y="567931"/>
            <a:ext cx="1075885" cy="432048"/>
            <a:chOff x="5743452" y="567931"/>
            <a:chExt cx="1075885" cy="432048"/>
          </a:xfrm>
        </p:grpSpPr>
        <p:grpSp>
          <p:nvGrpSpPr>
            <p:cNvPr id="33" name="组合 32"/>
            <p:cNvGrpSpPr/>
            <p:nvPr/>
          </p:nvGrpSpPr>
          <p:grpSpPr>
            <a:xfrm>
              <a:off x="5743452" y="567931"/>
              <a:ext cx="1075885" cy="432048"/>
              <a:chOff x="5661066" y="483518"/>
              <a:chExt cx="1075885" cy="432048"/>
            </a:xfrm>
          </p:grpSpPr>
          <p:cxnSp>
            <p:nvCxnSpPr>
              <p:cNvPr id="18" name="直接连接符 17"/>
              <p:cNvCxnSpPr/>
              <p:nvPr/>
            </p:nvCxnSpPr>
            <p:spPr>
              <a:xfrm>
                <a:off x="5661066" y="483518"/>
                <a:ext cx="107588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661066" y="627534"/>
                <a:ext cx="107588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661066" y="771550"/>
                <a:ext cx="2880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661066" y="915566"/>
                <a:ext cx="1075885"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nvCxnSpPr>
          <p:spPr>
            <a:xfrm>
              <a:off x="6012160" y="855772"/>
              <a:ext cx="787853"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grpSp>
      <p:sp>
        <p:nvSpPr>
          <p:cNvPr id="27" name="矩形: 圆角 26"/>
          <p:cNvSpPr/>
          <p:nvPr/>
        </p:nvSpPr>
        <p:spPr>
          <a:xfrm>
            <a:off x="5652121" y="1477337"/>
            <a:ext cx="1751932" cy="1727556"/>
          </a:xfrm>
          <a:prstGeom prst="roundRect">
            <a:avLst/>
          </a:prstGeom>
          <a:noFill/>
          <a:ln w="3810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5743452" y="1432027"/>
            <a:ext cx="43204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175500" y="1432027"/>
            <a:ext cx="484732" cy="0"/>
          </a:xfrm>
          <a:prstGeom prst="line">
            <a:avLst/>
          </a:prstGeom>
          <a:ln w="28575">
            <a:solidFill>
              <a:srgbClr val="3333C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1"/>
      <p:bldP spid="39" grpId="2"/>
      <p:bldP spid="27"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1520" y="483142"/>
            <a:ext cx="7272808" cy="829945"/>
          </a:xfrm>
          <a:prstGeom prst="rect">
            <a:avLst/>
          </a:prstGeom>
          <a:noFill/>
        </p:spPr>
        <p:txBody>
          <a:bodyPr wrap="square">
            <a:spAutoFit/>
          </a:bodyPr>
          <a:lstStyle/>
          <a:p>
            <a:pPr lvl="0" algn="just"/>
            <a:r>
              <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rPr>
              <a:t>(6) What advice does the grandfather give finally?</a:t>
            </a:r>
            <a:endParaRPr lang="en-US" altLang="zh-CN" sz="2400" kern="100">
              <a:solidFill>
                <a:schemeClr val="bg1"/>
              </a:solidFill>
              <a:latin typeface="Times New Roman" panose="02020603050405020304" pitchFamily="18" charset="0"/>
              <a:ea typeface="等线" panose="02010600030101010101" charset="-122"/>
              <a:cs typeface="Times New Roman" panose="02020603050405020304" pitchFamily="18" charset="0"/>
            </a:endParaRPr>
          </a:p>
          <a:p>
            <a:pPr lvl="0" algn="just"/>
            <a:endParaRPr lang="zh-CN" altLang="zh-CN" sz="2400" kern="100">
              <a:solidFill>
                <a:schemeClr val="bg1"/>
              </a:solidFill>
              <a:effectLst/>
              <a:latin typeface="Times New Roman" panose="02020603050405020304" pitchFamily="18" charset="0"/>
              <a:ea typeface="等线" panose="02010600030101010101" charset="-122"/>
              <a:cs typeface="Times New Roman" panose="02020603050405020304" pitchFamily="18" charset="0"/>
            </a:endParaRPr>
          </a:p>
        </p:txBody>
      </p:sp>
      <p:sp>
        <p:nvSpPr>
          <p:cNvPr id="8" name="文本框 7"/>
          <p:cNvSpPr txBox="1"/>
          <p:nvPr/>
        </p:nvSpPr>
        <p:spPr>
          <a:xfrm>
            <a:off x="324024" y="3075222"/>
            <a:ext cx="7488832" cy="707886"/>
          </a:xfrm>
          <a:prstGeom prst="rect">
            <a:avLst/>
          </a:prstGeom>
          <a:noFill/>
        </p:spPr>
        <p:txBody>
          <a:bodyPr wrap="square">
            <a:spAutoFit/>
          </a:bodyPr>
          <a:lstStyle/>
          <a:p>
            <a:r>
              <a:rPr lang="en-US" altLang="zh-CN" sz="2000">
                <a:solidFill>
                  <a:schemeClr val="bg1">
                    <a:lumMod val="95000"/>
                  </a:schemeClr>
                </a:solidFill>
                <a:latin typeface="Times New Roman" panose="02020603050405020304" pitchFamily="18" charset="0"/>
                <a:cs typeface="Times New Roman" panose="02020603050405020304" pitchFamily="18" charset="0"/>
              </a:rPr>
              <a:t>     </a:t>
            </a:r>
            <a:r>
              <a:rPr lang="en-US" altLang="zh-CN" sz="2000">
                <a:solidFill>
                  <a:srgbClr val="FFFF00"/>
                </a:solidFill>
                <a:latin typeface="Times New Roman" panose="02020603050405020304" pitchFamily="18" charset="0"/>
                <a:cs typeface="Times New Roman" panose="02020603050405020304" pitchFamily="18" charset="0"/>
              </a:rPr>
              <a:t>Jumping in with both feet</a:t>
            </a:r>
            <a:r>
              <a:rPr lang="en-US" altLang="zh-CN" sz="2000">
                <a:solidFill>
                  <a:schemeClr val="bg1">
                    <a:lumMod val="95000"/>
                  </a:schemeClr>
                </a:solidFill>
                <a:latin typeface="Times New Roman" panose="02020603050405020304" pitchFamily="18" charset="0"/>
                <a:cs typeface="Times New Roman" panose="02020603050405020304" pitchFamily="18" charset="0"/>
              </a:rPr>
              <a:t> means to become involved in a situation too quickly without thinking about it first.</a:t>
            </a:r>
            <a:r>
              <a:rPr lang="zh-CN" altLang="en-US" sz="2000">
                <a:solidFill>
                  <a:srgbClr val="FFFF00"/>
                </a:solidFill>
                <a:latin typeface="Times New Roman" panose="02020603050405020304" pitchFamily="18" charset="0"/>
                <a:cs typeface="Times New Roman" panose="02020603050405020304" pitchFamily="18" charset="0"/>
              </a:rPr>
              <a:t> </a:t>
            </a:r>
            <a:r>
              <a:rPr lang="zh-CN" altLang="en-US">
                <a:solidFill>
                  <a:srgbClr val="FFFF00"/>
                </a:solidFill>
                <a:latin typeface="Times New Roman" panose="02020603050405020304" pitchFamily="18" charset="0"/>
                <a:cs typeface="Times New Roman" panose="02020603050405020304" pitchFamily="18" charset="0"/>
              </a:rPr>
              <a:t>不经思考或头一热就仓促行动</a:t>
            </a:r>
            <a:endParaRPr lang="zh-CN" altLang="en-US" sz="2000">
              <a:solidFill>
                <a:srgbClr val="FFFF00"/>
              </a:solidFill>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rcRect l="48911" t="50892" r="10714" b="31841"/>
          <a:stretch>
            <a:fillRect/>
          </a:stretch>
        </p:blipFill>
        <p:spPr>
          <a:xfrm>
            <a:off x="6012180" y="1483995"/>
            <a:ext cx="2327910" cy="1515110"/>
          </a:xfrm>
          <a:prstGeom prst="roundRect">
            <a:avLst>
              <a:gd name="adj" fmla="val 8594"/>
            </a:avLst>
          </a:prstGeom>
          <a:solidFill>
            <a:srgbClr val="FFFFFF">
              <a:shade val="85000"/>
            </a:srgbClr>
          </a:solidFill>
          <a:ln>
            <a:noFill/>
          </a:ln>
          <a:effectLst/>
        </p:spPr>
      </p:pic>
      <p:sp>
        <p:nvSpPr>
          <p:cNvPr id="9" name="文本框 8"/>
          <p:cNvSpPr txBox="1"/>
          <p:nvPr/>
        </p:nvSpPr>
        <p:spPr>
          <a:xfrm>
            <a:off x="468050" y="1110046"/>
            <a:ext cx="5520437" cy="829945"/>
          </a:xfrm>
          <a:prstGeom prst="rect">
            <a:avLst/>
          </a:prstGeom>
          <a:noFill/>
        </p:spPr>
        <p:txBody>
          <a:bodyPr wrap="square" rtlCol="0" anchor="ctr">
            <a:spAutoFit/>
          </a:bodyPr>
          <a:lstStyle/>
          <a:p>
            <a:r>
              <a:rPr lang="en-US" altLang="zh-CN" sz="2400">
                <a:solidFill>
                  <a:srgbClr val="FFFF00"/>
                </a:solidFill>
                <a:latin typeface="Times New Roman" panose="02020603050405020304" pitchFamily="18" charset="0"/>
                <a:cs typeface="Times New Roman" panose="02020603050405020304" pitchFamily="18" charset="0"/>
              </a:rPr>
              <a:t>    Taking his advice </a:t>
            </a:r>
            <a:r>
              <a:rPr lang="en-US" altLang="zh-CN" sz="2400">
                <a:solidFill>
                  <a:schemeClr val="bg1"/>
                </a:solidFill>
                <a:latin typeface="Times New Roman" panose="02020603050405020304" pitchFamily="18" charset="0"/>
                <a:cs typeface="Times New Roman" panose="02020603050405020304" pitchFamily="18" charset="0"/>
              </a:rPr>
              <a:t>and thinking carefully before</a:t>
            </a:r>
            <a:r>
              <a:rPr lang="en-US" altLang="zh-CN" sz="2400">
                <a:solidFill>
                  <a:srgbClr val="FFFF00"/>
                </a:solidFill>
                <a:latin typeface="Times New Roman" panose="02020603050405020304" pitchFamily="18" charset="0"/>
                <a:cs typeface="Times New Roman" panose="02020603050405020304" pitchFamily="18" charset="0"/>
              </a:rPr>
              <a:t> jumping in with both feet. </a:t>
            </a:r>
            <a:endParaRPr lang="en-US" altLang="zh-CN" sz="2400">
              <a:solidFill>
                <a:srgbClr val="FFFF00"/>
              </a:solidFill>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7356602" y="1612625"/>
            <a:ext cx="807134"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760471" y="1765863"/>
            <a:ext cx="13337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77131" y="2211705"/>
            <a:ext cx="4577080" cy="400110"/>
          </a:xfrm>
          <a:prstGeom prst="rect">
            <a:avLst/>
          </a:prstGeom>
          <a:noFill/>
        </p:spPr>
        <p:txBody>
          <a:bodyPr wrap="square">
            <a:spAutoFit/>
          </a:bodyPr>
          <a:lstStyle/>
          <a:p>
            <a:r>
              <a:rPr lang="en-US" altLang="zh-CN" sz="2000">
                <a:solidFill>
                  <a:srgbClr val="FFFF00"/>
                </a:solidFill>
                <a:latin typeface="Times New Roman" panose="02020603050405020304" pitchFamily="18" charset="0"/>
                <a:cs typeface="Times New Roman" panose="02020603050405020304" pitchFamily="18" charset="0"/>
              </a:rPr>
              <a:t>take sb’s advice </a:t>
            </a:r>
            <a:r>
              <a:rPr lang="zh-CN" altLang="en-US">
                <a:solidFill>
                  <a:schemeClr val="bg1"/>
                </a:solidFill>
                <a:latin typeface="Times New Roman" panose="02020603050405020304" pitchFamily="18" charset="0"/>
                <a:cs typeface="Times New Roman" panose="02020603050405020304" pitchFamily="18" charset="0"/>
              </a:rPr>
              <a:t>采纳某人的建议</a:t>
            </a:r>
            <a:r>
              <a:rPr lang="en-US" altLang="zh-CN">
                <a:solidFill>
                  <a:schemeClr val="bg1"/>
                </a:solidFill>
                <a:latin typeface="Times New Roman" panose="02020603050405020304" pitchFamily="18" charset="0"/>
                <a:cs typeface="Times New Roman" panose="02020603050405020304" pitchFamily="18" charset="0"/>
              </a:rPr>
              <a:t> </a:t>
            </a:r>
            <a:endParaRPr lang="zh-CN" altLang="en-US">
              <a:solidFill>
                <a:schemeClr val="bg1"/>
              </a:solidFill>
            </a:endParaRPr>
          </a:p>
        </p:txBody>
      </p:sp>
      <p:cxnSp>
        <p:nvCxnSpPr>
          <p:cNvPr id="13" name="直接连接符 12"/>
          <p:cNvCxnSpPr/>
          <p:nvPr/>
        </p:nvCxnSpPr>
        <p:spPr>
          <a:xfrm>
            <a:off x="6760470" y="1937696"/>
            <a:ext cx="13337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1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47564" y="1310425"/>
            <a:ext cx="7416824"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800">
                <a:solidFill>
                  <a:schemeClr val="bg1"/>
                </a:solidFill>
                <a:latin typeface="Times New Roman" panose="02020603050405020304" pitchFamily="18" charset="0"/>
                <a:cs typeface="Times New Roman" panose="02020603050405020304" pitchFamily="18" charset="0"/>
              </a:rPr>
              <a:t>Retell the story according to Activity 4.</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2267744" y="467207"/>
            <a:ext cx="6192688" cy="681990"/>
          </a:xfrm>
          <a:prstGeom prst="rect">
            <a:avLst/>
          </a:prstGeom>
          <a:noFill/>
        </p:spPr>
        <p:txBody>
          <a:bodyPr wrap="square" rtlCol="0" anchor="ctr">
            <a:spAutoFit/>
          </a:bodyPr>
          <a:lstStyle/>
          <a:p>
            <a:pPr>
              <a:lnSpc>
                <a:spcPct val="120000"/>
              </a:lnSpc>
            </a:pPr>
            <a:r>
              <a:rPr lang="en-US" altLang="zh-CN" sz="3200">
                <a:solidFill>
                  <a:srgbClr val="FFFF00"/>
                </a:solidFill>
                <a:latin typeface="Times New Roman" panose="02020603050405020304" pitchFamily="18" charset="0"/>
                <a:cs typeface="Times New Roman" panose="02020603050405020304" pitchFamily="18" charset="0"/>
              </a:rPr>
              <a:t>Step 4: Post reading</a:t>
            </a:r>
            <a:endParaRPr lang="en-US" altLang="zh-CN" sz="3200">
              <a:solidFill>
                <a:srgbClr val="FFFF00"/>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92335" y="1310787"/>
            <a:ext cx="648072" cy="649368"/>
          </a:xfrm>
          <a:prstGeom prst="rect">
            <a:avLst/>
          </a:prstGeom>
        </p:spPr>
      </p:pic>
      <p:sp>
        <p:nvSpPr>
          <p:cNvPr id="19" name="文本框 18"/>
          <p:cNvSpPr txBox="1"/>
          <p:nvPr/>
        </p:nvSpPr>
        <p:spPr>
          <a:xfrm>
            <a:off x="611560" y="2283718"/>
            <a:ext cx="3744416" cy="1754326"/>
          </a:xfrm>
          <a:prstGeom prst="rect">
            <a:avLst/>
          </a:prstGeom>
          <a:noFill/>
        </p:spPr>
        <p:txBody>
          <a:bodyPr wrap="square">
            <a:spAutoFit/>
          </a:bodyPr>
          <a:lstStyle/>
          <a:p>
            <a:r>
              <a:rPr lang="en-US" altLang="zh-CN" sz="2200" kern="10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Phrases:  be seated at the table   </a:t>
            </a:r>
            <a:endParaRPr lang="en-US" altLang="zh-CN" sz="2200" kern="10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200">
                <a:solidFill>
                  <a:schemeClr val="bg1"/>
                </a:solidFill>
                <a:latin typeface="Times New Roman" panose="02020603050405020304" pitchFamily="18" charset="0"/>
                <a:cs typeface="Times New Roman" panose="02020603050405020304" pitchFamily="18" charset="0"/>
              </a:rPr>
              <a:t>               nervously approach </a:t>
            </a:r>
            <a:endParaRPr lang="en-US" altLang="zh-CN" sz="2200">
              <a:solidFill>
                <a:schemeClr val="bg1"/>
              </a:solidFill>
              <a:latin typeface="Times New Roman" panose="02020603050405020304" pitchFamily="18" charset="0"/>
              <a:cs typeface="Times New Roman" panose="02020603050405020304" pitchFamily="18" charset="0"/>
            </a:endParaRPr>
          </a:p>
          <a:p>
            <a:r>
              <a:rPr lang="en-US" altLang="zh-CN" sz="2200">
                <a:solidFill>
                  <a:schemeClr val="bg1"/>
                </a:solidFill>
                <a:latin typeface="Times New Roman" panose="02020603050405020304" pitchFamily="18" charset="0"/>
                <a:cs typeface="Times New Roman" panose="02020603050405020304" pitchFamily="18" charset="0"/>
              </a:rPr>
              <a:t>               focus on his band</a:t>
            </a:r>
            <a:endParaRPr lang="en-US" altLang="zh-CN" sz="2200">
              <a:solidFill>
                <a:schemeClr val="bg1"/>
              </a:solidFill>
              <a:latin typeface="Times New Roman" panose="02020603050405020304" pitchFamily="18" charset="0"/>
              <a:cs typeface="Times New Roman" panose="02020603050405020304" pitchFamily="18" charset="0"/>
            </a:endParaRPr>
          </a:p>
          <a:p>
            <a:r>
              <a:rPr lang="en-US" altLang="zh-CN" sz="2200">
                <a:solidFill>
                  <a:schemeClr val="bg1"/>
                </a:solidFill>
                <a:latin typeface="Times New Roman" panose="02020603050405020304" pitchFamily="18" charset="0"/>
                <a:cs typeface="Times New Roman" panose="02020603050405020304" pitchFamily="18" charset="0"/>
              </a:rPr>
              <a:t>               have a career in music</a:t>
            </a:r>
            <a:endParaRPr lang="en-US" altLang="zh-CN" sz="2200">
              <a:solidFill>
                <a:schemeClr val="bg1"/>
              </a:solidFill>
              <a:latin typeface="Times New Roman" panose="02020603050405020304" pitchFamily="18" charset="0"/>
              <a:cs typeface="Times New Roman" panose="02020603050405020304" pitchFamily="18" charset="0"/>
            </a:endParaRPr>
          </a:p>
          <a:p>
            <a:r>
              <a:rPr lang="en-US" altLang="zh-CN" sz="2000">
                <a:solidFill>
                  <a:schemeClr val="bg1"/>
                </a:solidFill>
                <a:latin typeface="Times New Roman" panose="02020603050405020304" pitchFamily="18" charset="0"/>
                <a:cs typeface="Times New Roman" panose="02020603050405020304" pitchFamily="18" charset="0"/>
              </a:rPr>
              <a:t>               </a:t>
            </a:r>
            <a:endParaRPr lang="zh-CN" altLang="en-US" sz="2000">
              <a:solidFill>
                <a:schemeClr val="bg1"/>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3563888" y="2622272"/>
            <a:ext cx="4577080" cy="1107996"/>
          </a:xfrm>
          <a:prstGeom prst="rect">
            <a:avLst/>
          </a:prstGeom>
          <a:noFill/>
        </p:spPr>
        <p:txBody>
          <a:bodyPr wrap="square">
            <a:spAutoFit/>
          </a:bodyPr>
          <a:lstStyle/>
          <a:p>
            <a:r>
              <a:rPr lang="en-US" altLang="zh-CN" sz="1800">
                <a:solidFill>
                  <a:schemeClr val="bg1"/>
                </a:solidFill>
                <a:latin typeface="Times New Roman" panose="02020603050405020304" pitchFamily="18" charset="0"/>
                <a:cs typeface="Times New Roman" panose="02020603050405020304" pitchFamily="18" charset="0"/>
              </a:rPr>
              <a:t>                  </a:t>
            </a:r>
            <a:r>
              <a:rPr lang="en-US" altLang="zh-CN" sz="2200">
                <a:solidFill>
                  <a:schemeClr val="bg1"/>
                </a:solidFill>
                <a:latin typeface="Times New Roman" panose="02020603050405020304" pitchFamily="18" charset="0"/>
                <a:cs typeface="Times New Roman" panose="02020603050405020304" pitchFamily="18" charset="0"/>
              </a:rPr>
              <a:t>advise sb to do</a:t>
            </a:r>
            <a:endParaRPr lang="en-US" altLang="zh-CN" sz="2200">
              <a:solidFill>
                <a:schemeClr val="bg1"/>
              </a:solidFill>
              <a:latin typeface="Times New Roman" panose="02020603050405020304" pitchFamily="18" charset="0"/>
              <a:cs typeface="Times New Roman" panose="02020603050405020304" pitchFamily="18" charset="0"/>
            </a:endParaRPr>
          </a:p>
          <a:p>
            <a:r>
              <a:rPr lang="en-US" altLang="zh-CN" sz="2200">
                <a:solidFill>
                  <a:schemeClr val="bg1"/>
                </a:solidFill>
                <a:latin typeface="Times New Roman" panose="02020603050405020304" pitchFamily="18" charset="0"/>
                <a:cs typeface="Times New Roman" panose="02020603050405020304" pitchFamily="18" charset="0"/>
              </a:rPr>
              <a:t>               jump in with both feet</a:t>
            </a:r>
            <a:endParaRPr lang="en-US" altLang="zh-CN" sz="2200">
              <a:solidFill>
                <a:schemeClr val="bg1"/>
              </a:solidFill>
              <a:latin typeface="Times New Roman" panose="02020603050405020304" pitchFamily="18" charset="0"/>
              <a:cs typeface="Times New Roman" panose="02020603050405020304" pitchFamily="18" charset="0"/>
            </a:endParaRPr>
          </a:p>
          <a:p>
            <a:r>
              <a:rPr lang="en-US" altLang="zh-CN" sz="2200">
                <a:solidFill>
                  <a:schemeClr val="bg1"/>
                </a:solidFill>
                <a:latin typeface="Times New Roman" panose="02020603050405020304" pitchFamily="18" charset="0"/>
                <a:cs typeface="Times New Roman" panose="02020603050405020304" pitchFamily="18" charset="0"/>
              </a:rPr>
              <a:t>               have two options for future</a:t>
            </a:r>
            <a:endParaRPr lang="zh-CN" altLang="en-US" sz="2200">
              <a:solidFill>
                <a:schemeClr val="bg1"/>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4211960" y="2297862"/>
            <a:ext cx="4577080" cy="400110"/>
          </a:xfrm>
          <a:prstGeom prst="rect">
            <a:avLst/>
          </a:prstGeom>
          <a:noFill/>
        </p:spPr>
        <p:txBody>
          <a:bodyPr wrap="square">
            <a:spAutoFit/>
          </a:bodyPr>
          <a:lstStyle/>
          <a:p>
            <a:r>
              <a:rPr lang="en-US" altLang="zh-CN" sz="2000">
                <a:solidFill>
                  <a:srgbClr val="FFFF00"/>
                </a:solidFill>
                <a:latin typeface="Times New Roman" panose="02020603050405020304" pitchFamily="18" charset="0"/>
                <a:cs typeface="Times New Roman" panose="02020603050405020304" pitchFamily="18" charset="0"/>
              </a:rPr>
              <a:t>seat v.    e.g. They are seated at the table.</a:t>
            </a:r>
            <a:endParaRPr lang="zh-CN" altLang="en-US" sz="2000">
              <a:solidFill>
                <a:srgbClr val="FFFF00"/>
              </a:solidFill>
              <a:latin typeface="Times New Roman" panose="02020603050405020304" pitchFamily="18" charset="0"/>
              <a:cs typeface="Times New Roman" panose="02020603050405020304" pitchFamily="18" charset="0"/>
            </a:endParaRPr>
          </a:p>
        </p:txBody>
      </p:sp>
      <p:sp>
        <p:nvSpPr>
          <p:cNvPr id="2" name="TextBox 6"/>
          <p:cNvSpPr txBox="1"/>
          <p:nvPr/>
        </p:nvSpPr>
        <p:spPr>
          <a:xfrm>
            <a:off x="287641" y="1253386"/>
            <a:ext cx="360040" cy="607695"/>
          </a:xfrm>
          <a:prstGeom prst="rect">
            <a:avLst/>
          </a:prstGeom>
          <a:solidFill>
            <a:srgbClr val="FF9933"/>
          </a:solidFill>
          <a:scene3d>
            <a:camera prst="perspectiveContrastingRightFacing"/>
            <a:lightRig rig="threePt" dir="t"/>
          </a:scene3d>
        </p:spPr>
        <p:txBody>
          <a:bodyPr wrap="square" rtlCol="0" anchor="ctr">
            <a:spAutoFit/>
          </a:bodyPr>
          <a:p>
            <a:pPr>
              <a:lnSpc>
                <a:spcPct val="120000"/>
              </a:lnSpc>
            </a:pPr>
            <a:r>
              <a:rPr lang="en-US" altLang="zh-CN" sz="2800">
                <a:solidFill>
                  <a:schemeClr val="bg1"/>
                </a:solidFill>
                <a:latin typeface="Times New Roman" panose="02020603050405020304" pitchFamily="18" charset="0"/>
                <a:cs typeface="Times New Roman" panose="02020603050405020304" pitchFamily="18" charset="0"/>
              </a:rPr>
              <a:t>1</a:t>
            </a:r>
            <a:endParaRPr lang="zh-CN"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1"/>
      <p:bldP spid="23"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4354" y="1995075"/>
            <a:ext cx="5471725" cy="903605"/>
          </a:xfrm>
          <a:prstGeom prst="rect">
            <a:avLst/>
          </a:prstGeom>
          <a:noFill/>
        </p:spPr>
        <p:txBody>
          <a:bodyPr wrap="square" rtlCol="0" anchor="ctr">
            <a:spAutoFit/>
          </a:bodyPr>
          <a:lstStyle/>
          <a:p>
            <a:pPr>
              <a:lnSpc>
                <a:spcPct val="120000"/>
              </a:lnSpc>
            </a:pPr>
            <a:r>
              <a:rPr lang="en-US" altLang="zh-CN" sz="4400">
                <a:solidFill>
                  <a:srgbClr val="FFFF00"/>
                </a:solidFill>
                <a:latin typeface="Times New Roman" panose="02020603050405020304" pitchFamily="18" charset="0"/>
                <a:cs typeface="Times New Roman" panose="02020603050405020304" pitchFamily="18" charset="0"/>
              </a:rPr>
              <a:t>Step 1: Leading-in</a:t>
            </a:r>
            <a:endParaRPr lang="zh-CN" altLang="en-US" sz="4400" u="sng">
              <a:solidFill>
                <a:srgbClr val="FFFF00"/>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150495" y="411480"/>
            <a:ext cx="3219450" cy="381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107752" y="194970"/>
            <a:ext cx="7416824"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 Retell the story according to </a:t>
            </a:r>
            <a:r>
              <a:rPr lang="en-US" altLang="zh-CN" sz="2400" b="1">
                <a:solidFill>
                  <a:schemeClr val="bg1"/>
                </a:solidFill>
                <a:latin typeface="Times New Roman" panose="02020603050405020304" pitchFamily="18" charset="0"/>
                <a:cs typeface="Times New Roman" panose="02020603050405020304" pitchFamily="18" charset="0"/>
              </a:rPr>
              <a:t>Activity 4</a:t>
            </a:r>
            <a:r>
              <a:rPr lang="en-US" altLang="zh-CN" sz="2400">
                <a:solidFill>
                  <a:schemeClr val="bg1"/>
                </a:solidFill>
                <a:latin typeface="Times New Roman" panose="02020603050405020304" pitchFamily="18" charset="0"/>
                <a:cs typeface="Times New Roman" panose="02020603050405020304" pitchFamily="18" charset="0"/>
              </a:rPr>
              <a:t>.</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79705" y="843280"/>
            <a:ext cx="8611235" cy="3784600"/>
          </a:xfrm>
          <a:prstGeom prst="rect">
            <a:avLst/>
          </a:prstGeom>
          <a:solidFill>
            <a:srgbClr val="C4E759"/>
          </a:solidFill>
        </p:spPr>
        <p:txBody>
          <a:bodyPr wrap="square">
            <a:spAutoFit/>
          </a:bodyPr>
          <a:lstStyle/>
          <a:p>
            <a:pPr indent="266700" algn="just">
              <a:tabLst>
                <a:tab pos="2430780" algn="l"/>
              </a:tabLst>
            </a:pPr>
            <a:r>
              <a:rPr lang="en-US" altLang="zh-CN" sz="2400" kern="100">
                <a:solidFill>
                  <a:schemeClr val="tx1"/>
                </a:solidFill>
                <a:effectLst/>
                <a:latin typeface="Times New Roman" panose="02020603050405020304" pitchFamily="18" charset="0"/>
                <a:ea typeface="宋体" panose="02010600030101010101" pitchFamily="2" charset="-122"/>
                <a:cs typeface="Courier New" panose="02070309020205020404" pitchFamily="49" charset="0"/>
              </a:rPr>
              <a:t>    The grandfather and the father,</a:t>
            </a:r>
            <a:r>
              <a:rPr lang="en-US" altLang="zh-CN" sz="2400" kern="100">
                <a:solidFill>
                  <a:schemeClr val="bg1"/>
                </a:solidFill>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seated</a:t>
            </a:r>
            <a:r>
              <a:rPr lang="en-US" altLang="zh-CN" sz="2400" kern="100">
                <a:solidFill>
                  <a:schemeClr val="tx1"/>
                </a:solidFill>
                <a:effectLst/>
                <a:latin typeface="Times New Roman" panose="02020603050405020304" pitchFamily="18" charset="0"/>
                <a:ea typeface="宋体" panose="02010600030101010101" pitchFamily="2" charset="-122"/>
                <a:cs typeface="Courier New" panose="02070309020205020404" pitchFamily="49" charset="0"/>
              </a:rPr>
              <a:t> at the table, are playing chess. The son</a:t>
            </a:r>
            <a:r>
              <a:rPr lang="en-US" altLang="zh-CN" sz="2400" kern="100">
                <a:solidFill>
                  <a:schemeClr val="bg1"/>
                </a:solidFill>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nervously approaches</a:t>
            </a:r>
            <a:r>
              <a:rPr lang="en-US" altLang="zh-CN" sz="2400" kern="100">
                <a:solidFill>
                  <a:srgbClr val="FFFF00"/>
                </a:solidFill>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a:solidFill>
                  <a:schemeClr val="tx1"/>
                </a:solidFill>
                <a:effectLst/>
                <a:latin typeface="Times New Roman" panose="02020603050405020304" pitchFamily="18" charset="0"/>
                <a:ea typeface="宋体" panose="02010600030101010101" pitchFamily="2" charset="-122"/>
                <a:cs typeface="Courier New" panose="02070309020205020404" pitchFamily="49" charset="0"/>
              </a:rPr>
              <a:t>the table and tells his father he has decided not to go to university. He wants to</a:t>
            </a:r>
            <a:r>
              <a:rPr lang="en-US" altLang="zh-CN" sz="2400" kern="100">
                <a:solidFill>
                  <a:schemeClr val="bg1"/>
                </a:solidFill>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focus on his band</a:t>
            </a:r>
            <a:r>
              <a:rPr lang="en-US" altLang="zh-CN" sz="2400" kern="100">
                <a:solidFill>
                  <a:schemeClr val="bg1"/>
                </a:solidFill>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a:solidFill>
                  <a:schemeClr val="tx1"/>
                </a:solidFill>
                <a:effectLst/>
                <a:latin typeface="Times New Roman" panose="02020603050405020304" pitchFamily="18" charset="0"/>
                <a:ea typeface="宋体" panose="02010600030101010101" pitchFamily="2" charset="-122"/>
                <a:cs typeface="Courier New" panose="02070309020205020404" pitchFamily="49" charset="0"/>
              </a:rPr>
              <a:t>and </a:t>
            </a:r>
            <a:r>
              <a:rPr lang="en-US" altLang="zh-CN" sz="2400" kern="100">
                <a:solidFill>
                  <a:srgbClr val="FF0000"/>
                </a:solidFill>
                <a:effectLst/>
                <a:latin typeface="Times New Roman" panose="02020603050405020304" pitchFamily="18" charset="0"/>
                <a:ea typeface="宋体" panose="02010600030101010101" pitchFamily="2" charset="-122"/>
                <a:cs typeface="Courier New" panose="02070309020205020404" pitchFamily="49" charset="0"/>
              </a:rPr>
              <a:t>have a career in music </a:t>
            </a:r>
            <a:r>
              <a:rPr lang="en-US" altLang="zh-CN" sz="2400" kern="100">
                <a:solidFill>
                  <a:schemeClr val="tx1"/>
                </a:solidFill>
                <a:effectLst/>
                <a:latin typeface="Times New Roman" panose="02020603050405020304" pitchFamily="18" charset="0"/>
                <a:ea typeface="宋体" panose="02010600030101010101" pitchFamily="2" charset="-122"/>
                <a:cs typeface="Courier New" panose="02070309020205020404" pitchFamily="49" charset="0"/>
              </a:rPr>
              <a:t>when he leaves school. </a:t>
            </a:r>
            <a:r>
              <a:rPr lang="en-US" altLang="zh-CN" sz="2400">
                <a:solidFill>
                  <a:schemeClr val="tx1"/>
                </a:solidFill>
                <a:latin typeface="Times New Roman" panose="02020603050405020304" pitchFamily="18" charset="0"/>
                <a:cs typeface="Times New Roman" panose="02020603050405020304" pitchFamily="18" charset="0"/>
              </a:rPr>
              <a:t>The father doesn't think playing in a band is a job and he wants his son to be a lawyer because he thinks lawyers are respected by people. </a:t>
            </a:r>
            <a:endParaRPr lang="en-US" altLang="zh-CN" sz="2400">
              <a:solidFill>
                <a:schemeClr val="tx1"/>
              </a:solidFill>
              <a:latin typeface="Times New Roman" panose="02020603050405020304" pitchFamily="18" charset="0"/>
              <a:cs typeface="Times New Roman" panose="02020603050405020304" pitchFamily="18" charset="0"/>
            </a:endParaRPr>
          </a:p>
          <a:p>
            <a:pPr indent="266700" algn="just">
              <a:tabLst>
                <a:tab pos="2430780" algn="l"/>
              </a:tabLst>
            </a:pPr>
            <a:r>
              <a:rPr lang="en-US" altLang="zh-CN" sz="24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However, the son is not interested in law. The grandfather </a:t>
            </a:r>
            <a:r>
              <a:rPr lang="en-US" altLang="zh-CN" sz="24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advises the son to think</a:t>
            </a:r>
            <a:r>
              <a:rPr lang="en-US" altLang="zh-CN" sz="24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carefully before </a:t>
            </a:r>
            <a:r>
              <a:rPr lang="en-US" altLang="zh-CN" sz="24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jumping in with both feet</a:t>
            </a:r>
            <a:r>
              <a:rPr lang="en-US" altLang="zh-CN" sz="24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He says if the son goes to university and plays music at the same time, he will </a:t>
            </a:r>
            <a:r>
              <a:rPr lang="en-US" altLang="zh-CN" sz="2400"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have two options for his future</a:t>
            </a:r>
            <a:r>
              <a:rPr lang="en-US" altLang="zh-CN" sz="24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rot="0">
            <a:off x="167640" y="843915"/>
            <a:ext cx="4070985" cy="3240405"/>
            <a:chOff x="4716017" y="1779662"/>
            <a:chExt cx="3396617" cy="2888152"/>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rcRect l="32741" t="3550" r="7137" b="3800"/>
            <a:stretch>
              <a:fillRect/>
            </a:stretch>
          </p:blipFill>
          <p:spPr>
            <a:xfrm>
              <a:off x="4716017" y="1779662"/>
              <a:ext cx="1368151" cy="288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rcRect l="7129" t="3801" r="3973" b="3801"/>
            <a:stretch>
              <a:fillRect/>
            </a:stretch>
          </p:blipFill>
          <p:spPr>
            <a:xfrm>
              <a:off x="6084168" y="1779662"/>
              <a:ext cx="2028466" cy="288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2" name="TextBox 3"/>
          <p:cNvSpPr txBox="1"/>
          <p:nvPr/>
        </p:nvSpPr>
        <p:spPr>
          <a:xfrm>
            <a:off x="4571365" y="1203960"/>
            <a:ext cx="4392930" cy="534035"/>
          </a:xfrm>
          <a:prstGeom prst="rect">
            <a:avLst/>
          </a:prstGeom>
          <a:noFill/>
        </p:spPr>
        <p:txBody>
          <a:bodyPr wrap="square" rtlCol="0" anchor="ctr">
            <a:spAutoFit/>
          </a:bodyPr>
          <a:lstStyle/>
          <a:p>
            <a:pPr>
              <a:lnSpc>
                <a:spcPct val="120000"/>
              </a:lnSpc>
            </a:pPr>
            <a:r>
              <a:rPr lang="en-US" altLang="zh-CN" sz="2400">
                <a:solidFill>
                  <a:schemeClr val="bg1"/>
                </a:solidFill>
                <a:latin typeface="Times New Roman" panose="02020603050405020304" pitchFamily="18" charset="0"/>
                <a:cs typeface="Times New Roman" panose="02020603050405020304" pitchFamily="18" charset="0"/>
              </a:rPr>
              <a:t> How do you understand the title? </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14" name="TextBox 3"/>
          <p:cNvSpPr txBox="1"/>
          <p:nvPr/>
        </p:nvSpPr>
        <p:spPr>
          <a:xfrm>
            <a:off x="4540885" y="1869440"/>
            <a:ext cx="4403090" cy="1420495"/>
          </a:xfrm>
          <a:prstGeom prst="rect">
            <a:avLst/>
          </a:prstGeom>
          <a:noFill/>
        </p:spPr>
        <p:txBody>
          <a:bodyPr wrap="square" rtlCol="0" anchor="ctr">
            <a:spAutoFit/>
          </a:bodyPr>
          <a:lstStyle/>
          <a:p>
            <a:pPr algn="just">
              <a:lnSpc>
                <a:spcPct val="120000"/>
              </a:lnSpc>
            </a:pPr>
            <a:r>
              <a:rPr lang="en-US" altLang="zh-CN" sz="2400">
                <a:solidFill>
                  <a:srgbClr val="FFFF00"/>
                </a:solidFill>
                <a:latin typeface="Times New Roman" panose="02020603050405020304" pitchFamily="18" charset="0"/>
                <a:cs typeface="Times New Roman" panose="02020603050405020304" pitchFamily="18" charset="0"/>
              </a:rPr>
              <a:t>    It is used to say that a son’s character or behavior is similar to that of his father. </a:t>
            </a:r>
            <a:endParaRPr lang="en-US" altLang="zh-CN" sz="2400">
              <a:solidFill>
                <a:srgbClr val="FFFF00"/>
              </a:solidFill>
              <a:latin typeface="Times New Roman" panose="02020603050405020304" pitchFamily="18" charset="0"/>
              <a:cs typeface="Times New Roman" panose="02020603050405020304" pitchFamily="18" charset="0"/>
            </a:endParaRPr>
          </a:p>
        </p:txBody>
      </p:sp>
      <p:sp>
        <p:nvSpPr>
          <p:cNvPr id="15" name="TextBox 3"/>
          <p:cNvSpPr txBox="1"/>
          <p:nvPr/>
        </p:nvSpPr>
        <p:spPr>
          <a:xfrm>
            <a:off x="5004596" y="3291949"/>
            <a:ext cx="2208061" cy="432048"/>
          </a:xfrm>
          <a:prstGeom prst="rect">
            <a:avLst/>
          </a:prstGeom>
          <a:noFill/>
        </p:spPr>
        <p:txBody>
          <a:bodyPr wrap="square" rtlCol="0" anchor="ctr">
            <a:spAutoFit/>
          </a:bodyPr>
          <a:lstStyle/>
          <a:p>
            <a:pPr algn="just">
              <a:lnSpc>
                <a:spcPct val="120000"/>
              </a:lnSpc>
            </a:pPr>
            <a:r>
              <a:rPr lang="en-US" altLang="zh-CN" sz="2000">
                <a:solidFill>
                  <a:srgbClr val="FFFF00"/>
                </a:solidFill>
                <a:latin typeface="Times New Roman" panose="02020603050405020304" pitchFamily="18" charset="0"/>
                <a:cs typeface="Times New Roman" panose="02020603050405020304" pitchFamily="18" charset="0"/>
              </a:rPr>
              <a:t>    </a:t>
            </a:r>
            <a:r>
              <a:rPr lang="zh-CN" altLang="en-US">
                <a:solidFill>
                  <a:srgbClr val="FFFF00"/>
                </a:solidFill>
                <a:latin typeface="Times New Roman" panose="02020603050405020304" pitchFamily="18" charset="0"/>
                <a:cs typeface="Times New Roman" panose="02020603050405020304" pitchFamily="18" charset="0"/>
              </a:rPr>
              <a:t>有其父必有其子</a:t>
            </a:r>
            <a:endParaRPr lang="zh-CN" altLang="en-US" sz="2000">
              <a:solidFill>
                <a:srgbClr val="FFFF00"/>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4356086" y="1182266"/>
            <a:ext cx="360040" cy="607695"/>
          </a:xfrm>
          <a:prstGeom prst="rect">
            <a:avLst/>
          </a:prstGeom>
          <a:solidFill>
            <a:srgbClr val="FF9933"/>
          </a:solidFill>
          <a:scene3d>
            <a:camera prst="perspectiveContrastingRightFacing"/>
            <a:lightRig rig="threePt" dir="t"/>
          </a:scene3d>
        </p:spPr>
        <p:txBody>
          <a:bodyPr wrap="square" rtlCol="0" anchor="ctr">
            <a:spAutoFit/>
          </a:bodyPr>
          <a:lstStyle/>
          <a:p>
            <a:pPr>
              <a:lnSpc>
                <a:spcPct val="120000"/>
              </a:lnSpc>
            </a:pPr>
            <a:r>
              <a:rPr lang="en-US" altLang="zh-CN" sz="2800">
                <a:solidFill>
                  <a:schemeClr val="bg1"/>
                </a:solidFill>
                <a:latin typeface="Times New Roman" panose="02020603050405020304" pitchFamily="18" charset="0"/>
                <a:cs typeface="Times New Roman" panose="02020603050405020304" pitchFamily="18" charset="0"/>
              </a:rPr>
              <a:t>2</a:t>
            </a:r>
            <a:endParaRPr lang="zh-CN"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683260" y="771525"/>
            <a:ext cx="8000365" cy="10833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800">
                <a:solidFill>
                  <a:schemeClr val="bg1"/>
                </a:solidFill>
                <a:latin typeface="Times New Roman" panose="02020603050405020304" pitchFamily="18" charset="0"/>
                <a:cs typeface="Times New Roman" panose="02020603050405020304" pitchFamily="18" charset="0"/>
              </a:rPr>
              <a:t>Choose another suitable title for the play and give your reasons. </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361936" y="771550"/>
            <a:ext cx="360040" cy="564257"/>
          </a:xfrm>
          <a:prstGeom prst="rect">
            <a:avLst/>
          </a:prstGeom>
          <a:solidFill>
            <a:srgbClr val="FF9933"/>
          </a:solidFill>
          <a:scene3d>
            <a:camera prst="perspectiveContrastingRightFacing"/>
            <a:lightRig rig="threePt" dir="t"/>
          </a:scene3d>
        </p:spPr>
        <p:txBody>
          <a:bodyPr wrap="square" rtlCol="0" anchor="ctr">
            <a:spAutoFit/>
          </a:bodyPr>
          <a:lstStyle/>
          <a:p>
            <a:pPr>
              <a:lnSpc>
                <a:spcPct val="120000"/>
              </a:lnSpc>
            </a:pPr>
            <a:r>
              <a:rPr lang="en-US" altLang="zh-CN" sz="2800">
                <a:solidFill>
                  <a:schemeClr val="bg1"/>
                </a:solidFill>
                <a:latin typeface="Times New Roman" panose="02020603050405020304" pitchFamily="18" charset="0"/>
                <a:cs typeface="Times New Roman" panose="02020603050405020304" pitchFamily="18" charset="0"/>
              </a:rPr>
              <a:t>3</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11292" y="1923296"/>
            <a:ext cx="5904656" cy="1938992"/>
          </a:xfrm>
          <a:prstGeom prst="rect">
            <a:avLst/>
          </a:prstGeom>
          <a:noFill/>
        </p:spPr>
        <p:txBody>
          <a:bodyPr wrap="square" rtlCol="0" anchor="ctr">
            <a:spAutoFit/>
          </a:bodyPr>
          <a:lstStyle/>
          <a:p>
            <a:pPr marL="457200" indent="-457200">
              <a:buFont typeface="+mj-lt"/>
              <a:buAutoNum type="arabicPeriod"/>
            </a:pPr>
            <a:r>
              <a:rPr lang="en-US" altLang="zh-CN" sz="2400">
                <a:solidFill>
                  <a:schemeClr val="bg1"/>
                </a:solidFill>
                <a:latin typeface="Times New Roman" panose="02020603050405020304" pitchFamily="18" charset="0"/>
                <a:cs typeface="Times New Roman" panose="02020603050405020304" pitchFamily="18" charset="0"/>
              </a:rPr>
              <a:t>The Secret to a Happy Family</a:t>
            </a:r>
            <a:endParaRPr lang="en-US" altLang="zh-CN" sz="2400">
              <a:solidFill>
                <a:schemeClr val="bg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a:solidFill>
                  <a:schemeClr val="bg1"/>
                </a:solidFill>
                <a:latin typeface="Times New Roman" panose="02020603050405020304" pitchFamily="18" charset="0"/>
                <a:cs typeface="Times New Roman" panose="02020603050405020304" pitchFamily="18" charset="0"/>
              </a:rPr>
              <a:t>A </a:t>
            </a:r>
            <a:r>
              <a:rPr lang="en-US" altLang="zh-CN" sz="2400">
                <a:solidFill>
                  <a:srgbClr val="FFFF00"/>
                </a:solidFill>
                <a:latin typeface="Times New Roman" panose="02020603050405020304" pitchFamily="18" charset="0"/>
                <a:cs typeface="Times New Roman" panose="02020603050405020304" pitchFamily="18" charset="0"/>
              </a:rPr>
              <a:t>Generation Gap  </a:t>
            </a:r>
            <a:r>
              <a:rPr lang="zh-CN" altLang="en-US" sz="2400">
                <a:solidFill>
                  <a:srgbClr val="FFFF00"/>
                </a:solidFill>
                <a:latin typeface="Times New Roman" panose="02020603050405020304" pitchFamily="18" charset="0"/>
                <a:cs typeface="Times New Roman" panose="02020603050405020304" pitchFamily="18" charset="0"/>
              </a:rPr>
              <a:t>代沟</a:t>
            </a:r>
            <a:endParaRPr lang="en-US" altLang="zh-CN" sz="2400">
              <a:solidFill>
                <a:srgbClr val="FFFF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a:solidFill>
                  <a:schemeClr val="bg1"/>
                </a:solidFill>
                <a:latin typeface="Times New Roman" panose="02020603050405020304" pitchFamily="18" charset="0"/>
                <a:cs typeface="Times New Roman" panose="02020603050405020304" pitchFamily="18" charset="0"/>
              </a:rPr>
              <a:t>A Dream Job</a:t>
            </a:r>
            <a:endParaRPr lang="en-US" altLang="zh-CN" sz="2400">
              <a:solidFill>
                <a:schemeClr val="bg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a:solidFill>
                  <a:schemeClr val="bg1"/>
                </a:solidFill>
                <a:latin typeface="Times New Roman" panose="02020603050405020304" pitchFamily="18" charset="0"/>
                <a:cs typeface="Times New Roman" panose="02020603050405020304" pitchFamily="18" charset="0"/>
              </a:rPr>
              <a:t>Grandfather’s Advice</a:t>
            </a:r>
            <a:endParaRPr lang="en-US" altLang="zh-CN" sz="2400">
              <a:solidFill>
                <a:schemeClr val="bg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altLang="zh-CN" sz="2400">
                <a:solidFill>
                  <a:schemeClr val="bg1"/>
                </a:solidFill>
                <a:latin typeface="Times New Roman" panose="02020603050405020304" pitchFamily="18" charset="0"/>
                <a:cs typeface="Times New Roman" panose="02020603050405020304" pitchFamily="18" charset="0"/>
              </a:rPr>
              <a:t>My Career, My Choice </a:t>
            </a:r>
            <a:endParaRPr lang="en-US" altLang="zh-CN" sz="2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323850" y="194945"/>
            <a:ext cx="8107680" cy="10833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800">
                <a:solidFill>
                  <a:schemeClr val="bg1"/>
                </a:solidFill>
                <a:latin typeface="Times New Roman" panose="02020603050405020304" pitchFamily="18" charset="0"/>
                <a:cs typeface="Times New Roman" panose="02020603050405020304" pitchFamily="18" charset="0"/>
              </a:rPr>
              <a:t>Choose another suitable title for the play and give </a:t>
            </a:r>
            <a:endParaRPr lang="en-US" altLang="zh-CN" sz="2800">
              <a:solidFill>
                <a:schemeClr val="bg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zh-CN" sz="2800">
                <a:solidFill>
                  <a:schemeClr val="bg1"/>
                </a:solidFill>
                <a:latin typeface="Times New Roman" panose="02020603050405020304" pitchFamily="18" charset="0"/>
                <a:cs typeface="Times New Roman" panose="02020603050405020304" pitchFamily="18" charset="0"/>
              </a:rPr>
              <a:t>your reasons. </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467995" y="1347153"/>
            <a:ext cx="8246745" cy="3192780"/>
          </a:xfrm>
          <a:prstGeom prst="rect">
            <a:avLst/>
          </a:prstGeom>
          <a:solidFill>
            <a:srgbClr val="C4E759"/>
          </a:solidFill>
        </p:spPr>
        <p:txBody>
          <a:bodyPr wrap="square" rtlCol="0" anchor="ctr">
            <a:spAutoFit/>
          </a:bodyPr>
          <a:lstStyle/>
          <a:p>
            <a:pPr algn="just">
              <a:lnSpc>
                <a:spcPct val="120000"/>
              </a:lnSpc>
            </a:pPr>
            <a:r>
              <a:rPr lang="en-US" altLang="zh-CN" sz="2400">
                <a:solidFill>
                  <a:schemeClr val="tx1"/>
                </a:solidFill>
                <a:latin typeface="Times New Roman" panose="02020603050405020304" pitchFamily="18" charset="0"/>
                <a:cs typeface="Times New Roman" panose="02020603050405020304" pitchFamily="18" charset="0"/>
              </a:rPr>
              <a:t>    I will choose the second one “</a:t>
            </a:r>
            <a:r>
              <a:rPr lang="en-US" altLang="zh-CN" sz="2400">
                <a:solidFill>
                  <a:srgbClr val="FF0000"/>
                </a:solidFill>
                <a:latin typeface="Times New Roman" panose="02020603050405020304" pitchFamily="18" charset="0"/>
                <a:cs typeface="Times New Roman" panose="02020603050405020304" pitchFamily="18" charset="0"/>
              </a:rPr>
              <a:t>A Generation Gap</a:t>
            </a:r>
            <a:r>
              <a:rPr lang="en-US" altLang="zh-CN" sz="2400">
                <a:solidFill>
                  <a:schemeClr val="tx1"/>
                </a:solidFill>
                <a:latin typeface="Times New Roman" panose="02020603050405020304" pitchFamily="18" charset="0"/>
                <a:cs typeface="Times New Roman" panose="02020603050405020304" pitchFamily="18" charset="0"/>
              </a:rPr>
              <a:t>”, because there are two generation gaps in this play. One is between the father and the son, and the other is between the father and the grandfather. When the generation gap exists, it may lead to conflicts. Finally, the grandfather resolves the conflict with his wisdom. The process of conflict resolution also provides the son with a chance to think and reflect. </a:t>
            </a:r>
            <a:endParaRPr lang="en-US" altLang="zh-CN" sz="24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9087" l="0" r="99153"/>
                    </a14:imgEffect>
                  </a14:imgLayer>
                </a14:imgProps>
              </a:ext>
              <a:ext uri="{28A0092B-C50C-407E-A947-70E740481C1C}">
                <a14:useLocalDpi xmlns:a14="http://schemas.microsoft.com/office/drawing/2010/main" val="0"/>
              </a:ext>
            </a:extLst>
          </a:blip>
          <a:stretch>
            <a:fillRect/>
          </a:stretch>
        </p:blipFill>
        <p:spPr bwMode="auto">
          <a:xfrm>
            <a:off x="251262" y="1275896"/>
            <a:ext cx="1127336" cy="10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p:nvPr/>
        </p:nvSpPr>
        <p:spPr>
          <a:xfrm>
            <a:off x="1475398" y="1533664"/>
            <a:ext cx="2367880" cy="530594"/>
          </a:xfrm>
          <a:prstGeom prst="rect">
            <a:avLst/>
          </a:prstGeom>
          <a:solidFill>
            <a:srgbClr val="FFCC00"/>
          </a:solidFill>
        </p:spPr>
        <p:txBody>
          <a:bodyPr wrap="square" rtlCol="0" anchor="ctr">
            <a:spAutoFit/>
          </a:bodyPr>
          <a:lstStyle/>
          <a:p>
            <a:pPr>
              <a:lnSpc>
                <a:spcPct val="120000"/>
              </a:lnSpc>
            </a:pPr>
            <a:r>
              <a:rPr lang="en-US" altLang="zh-CN" sz="2600">
                <a:solidFill>
                  <a:srgbClr val="CC6600"/>
                </a:solidFill>
                <a:latin typeface="Times New Roman" panose="02020603050405020304" pitchFamily="18" charset="0"/>
                <a:cs typeface="Times New Roman" panose="02020603050405020304" pitchFamily="18" charset="0"/>
              </a:rPr>
              <a:t>Think and share</a:t>
            </a:r>
            <a:endParaRPr lang="zh-CN" altLang="en-US" sz="2600">
              <a:solidFill>
                <a:srgbClr val="CC6600"/>
              </a:solidFill>
              <a:latin typeface="Times New Roman" panose="02020603050405020304" pitchFamily="18" charset="0"/>
              <a:cs typeface="Times New Roman" panose="02020603050405020304" pitchFamily="18" charset="0"/>
            </a:endParaRPr>
          </a:p>
        </p:txBody>
      </p:sp>
      <p:sp>
        <p:nvSpPr>
          <p:cNvPr id="8" name="TextBox 5"/>
          <p:cNvSpPr txBox="1"/>
          <p:nvPr/>
        </p:nvSpPr>
        <p:spPr>
          <a:xfrm>
            <a:off x="1331608" y="2399890"/>
            <a:ext cx="6480720" cy="1010726"/>
          </a:xfrm>
          <a:prstGeom prst="rect">
            <a:avLst/>
          </a:prstGeom>
          <a:noFill/>
        </p:spPr>
        <p:txBody>
          <a:bodyPr wrap="square" rtlCol="0" anchor="ctr">
            <a:spAutoFit/>
          </a:bodyPr>
          <a:lstStyle/>
          <a:p>
            <a:pPr algn="just">
              <a:lnSpc>
                <a:spcPct val="120000"/>
              </a:lnSpc>
            </a:pPr>
            <a:r>
              <a:rPr lang="en-US" altLang="zh-CN" sz="2600">
                <a:solidFill>
                  <a:schemeClr val="bg1"/>
                </a:solidFill>
                <a:latin typeface="Times New Roman" panose="02020603050405020304" pitchFamily="18" charset="0"/>
                <a:cs typeface="Times New Roman" panose="02020603050405020304" pitchFamily="18" charset="0"/>
              </a:rPr>
              <a:t>      If you were in a similar situation to the son,</a:t>
            </a:r>
            <a:endParaRPr lang="en-US" altLang="zh-CN" sz="2600">
              <a:solidFill>
                <a:schemeClr val="bg1"/>
              </a:solidFill>
              <a:latin typeface="Times New Roman" panose="02020603050405020304" pitchFamily="18" charset="0"/>
              <a:cs typeface="Times New Roman" panose="02020603050405020304" pitchFamily="18" charset="0"/>
            </a:endParaRPr>
          </a:p>
          <a:p>
            <a:pPr algn="just">
              <a:lnSpc>
                <a:spcPct val="120000"/>
              </a:lnSpc>
            </a:pPr>
            <a:r>
              <a:rPr lang="en-US" altLang="zh-CN" sz="2600">
                <a:solidFill>
                  <a:schemeClr val="bg1"/>
                </a:solidFill>
                <a:latin typeface="Times New Roman" panose="02020603050405020304" pitchFamily="18" charset="0"/>
                <a:cs typeface="Times New Roman" panose="02020603050405020304" pitchFamily="18" charset="0"/>
              </a:rPr>
              <a:t> what would you do? Why? </a:t>
            </a:r>
            <a:endParaRPr lang="zh-CN" altLang="en-US" sz="260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2123981" y="411252"/>
            <a:ext cx="6192688" cy="631711"/>
          </a:xfrm>
          <a:prstGeom prst="rect">
            <a:avLst/>
          </a:prstGeom>
          <a:noFill/>
        </p:spPr>
        <p:txBody>
          <a:bodyPr wrap="square" rtlCol="0" anchor="ctr">
            <a:spAutoFit/>
          </a:bodyPr>
          <a:lstStyle/>
          <a:p>
            <a:pPr>
              <a:lnSpc>
                <a:spcPct val="120000"/>
              </a:lnSpc>
            </a:pPr>
            <a:r>
              <a:rPr lang="en-US" altLang="zh-CN" sz="3200">
                <a:solidFill>
                  <a:srgbClr val="FFFF00"/>
                </a:solidFill>
                <a:latin typeface="Times New Roman" panose="02020603050405020304" pitchFamily="18" charset="0"/>
                <a:cs typeface="Times New Roman" panose="02020603050405020304" pitchFamily="18" charset="0"/>
              </a:rPr>
              <a:t>Step 5: Practical application</a:t>
            </a:r>
            <a:endParaRPr lang="zh-CN" altLang="en-US" sz="320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9087" l="0" r="99153"/>
                    </a14:imgEffect>
                  </a14:imgLayer>
                </a14:imgProps>
              </a:ext>
              <a:ext uri="{28A0092B-C50C-407E-A947-70E740481C1C}">
                <a14:useLocalDpi xmlns:a14="http://schemas.microsoft.com/office/drawing/2010/main" val="0"/>
              </a:ext>
            </a:extLst>
          </a:blip>
          <a:stretch>
            <a:fillRect/>
          </a:stretch>
        </p:blipFill>
        <p:spPr bwMode="auto">
          <a:xfrm>
            <a:off x="108161" y="256664"/>
            <a:ext cx="1127336" cy="10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p:nvPr/>
        </p:nvSpPr>
        <p:spPr>
          <a:xfrm>
            <a:off x="1235497" y="417855"/>
            <a:ext cx="2367880" cy="530594"/>
          </a:xfrm>
          <a:prstGeom prst="rect">
            <a:avLst/>
          </a:prstGeom>
          <a:solidFill>
            <a:srgbClr val="FFCC00"/>
          </a:solidFill>
        </p:spPr>
        <p:txBody>
          <a:bodyPr wrap="square" rtlCol="0" anchor="ctr">
            <a:spAutoFit/>
          </a:bodyPr>
          <a:lstStyle/>
          <a:p>
            <a:pPr>
              <a:lnSpc>
                <a:spcPct val="120000"/>
              </a:lnSpc>
            </a:pPr>
            <a:r>
              <a:rPr lang="en-US" altLang="zh-CN" sz="2600">
                <a:solidFill>
                  <a:srgbClr val="CC6600"/>
                </a:solidFill>
                <a:latin typeface="Times New Roman" panose="02020603050405020304" pitchFamily="18" charset="0"/>
                <a:cs typeface="Times New Roman" panose="02020603050405020304" pitchFamily="18" charset="0"/>
              </a:rPr>
              <a:t>Think and share</a:t>
            </a:r>
            <a:endParaRPr lang="zh-CN" altLang="en-US" sz="2600">
              <a:solidFill>
                <a:srgbClr val="CC66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267744" y="3183513"/>
            <a:ext cx="5760640" cy="830997"/>
          </a:xfrm>
          <a:prstGeom prst="rect">
            <a:avLst/>
          </a:prstGeom>
          <a:noFill/>
        </p:spPr>
        <p:txBody>
          <a:bodyPr wrap="square" rtlCol="0" anchor="ctr">
            <a:spAutoFit/>
          </a:bodyPr>
          <a:lstStyle/>
          <a:p>
            <a:pPr algn="just"/>
            <a:r>
              <a:rPr lang="en-US" altLang="zh-CN" sz="2400" i="1">
                <a:solidFill>
                  <a:srgbClr val="FFFF00"/>
                </a:solidFill>
                <a:latin typeface="Times New Roman" panose="02020603050405020304" pitchFamily="18" charset="0"/>
                <a:cs typeface="Times New Roman" panose="02020603050405020304" pitchFamily="18" charset="0"/>
              </a:rPr>
              <a:t>e.g. joining a drama club </a:t>
            </a:r>
            <a:endParaRPr lang="en-US" altLang="zh-CN" sz="2400" i="1">
              <a:solidFill>
                <a:srgbClr val="FFFF00"/>
              </a:solidFill>
              <a:latin typeface="Times New Roman" panose="02020603050405020304" pitchFamily="18" charset="0"/>
              <a:cs typeface="Times New Roman" panose="02020603050405020304" pitchFamily="18" charset="0"/>
            </a:endParaRPr>
          </a:p>
          <a:p>
            <a:pPr algn="just"/>
            <a:endParaRPr lang="en-US" altLang="zh-CN" sz="2400">
              <a:solidFill>
                <a:srgbClr val="FFFF00"/>
              </a:solidFill>
              <a:latin typeface="Times New Roman" panose="02020603050405020304" pitchFamily="18" charset="0"/>
              <a:cs typeface="Times New Roman" panose="02020603050405020304" pitchFamily="18" charset="0"/>
            </a:endParaRPr>
          </a:p>
        </p:txBody>
      </p:sp>
      <p:sp>
        <p:nvSpPr>
          <p:cNvPr id="4" name="TextBox 5"/>
          <p:cNvSpPr txBox="1"/>
          <p:nvPr/>
        </p:nvSpPr>
        <p:spPr>
          <a:xfrm>
            <a:off x="1188254" y="1318851"/>
            <a:ext cx="6264696" cy="1010726"/>
          </a:xfrm>
          <a:prstGeom prst="rect">
            <a:avLst/>
          </a:prstGeom>
          <a:noFill/>
        </p:spPr>
        <p:txBody>
          <a:bodyPr wrap="square" rtlCol="0" anchor="ctr">
            <a:spAutoFit/>
          </a:bodyPr>
          <a:lstStyle/>
          <a:p>
            <a:pPr algn="just">
              <a:lnSpc>
                <a:spcPct val="120000"/>
              </a:lnSpc>
            </a:pPr>
            <a:r>
              <a:rPr lang="en-US" altLang="zh-CN" sz="2600">
                <a:solidFill>
                  <a:schemeClr val="bg1"/>
                </a:solidFill>
                <a:latin typeface="Times New Roman" panose="02020603050405020304" pitchFamily="18" charset="0"/>
                <a:cs typeface="Times New Roman" panose="02020603050405020304" pitchFamily="18" charset="0"/>
              </a:rPr>
              <a:t>    If you were in a similar situation to the son, </a:t>
            </a:r>
            <a:endParaRPr lang="en-US" altLang="zh-CN" sz="2600">
              <a:solidFill>
                <a:schemeClr val="bg1"/>
              </a:solidFill>
              <a:latin typeface="Times New Roman" panose="02020603050405020304" pitchFamily="18" charset="0"/>
              <a:cs typeface="Times New Roman" panose="02020603050405020304" pitchFamily="18" charset="0"/>
            </a:endParaRPr>
          </a:p>
          <a:p>
            <a:pPr algn="just">
              <a:lnSpc>
                <a:spcPct val="120000"/>
              </a:lnSpc>
            </a:pPr>
            <a:r>
              <a:rPr lang="en-US" altLang="zh-CN" sz="2600">
                <a:solidFill>
                  <a:schemeClr val="bg1"/>
                </a:solidFill>
                <a:latin typeface="Times New Roman" panose="02020603050405020304" pitchFamily="18" charset="0"/>
                <a:cs typeface="Times New Roman" panose="02020603050405020304" pitchFamily="18" charset="0"/>
              </a:rPr>
              <a:t>what would you do? Why? </a:t>
            </a:r>
            <a:endParaRPr lang="zh-CN" altLang="en-US" sz="260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188011" y="2499360"/>
            <a:ext cx="3375992" cy="461665"/>
          </a:xfrm>
          <a:prstGeom prst="rect">
            <a:avLst/>
          </a:prstGeom>
          <a:noFill/>
        </p:spPr>
        <p:txBody>
          <a:bodyPr wrap="square" rtlCol="0" anchor="ctr">
            <a:spAutoFit/>
          </a:bodyPr>
          <a:lstStyle/>
          <a:p>
            <a:pPr algn="just"/>
            <a:r>
              <a:rPr lang="en-US" altLang="zh-CN" sz="2400">
                <a:solidFill>
                  <a:srgbClr val="FFFF00"/>
                </a:solidFill>
                <a:latin typeface="Times New Roman" panose="02020603050405020304" pitchFamily="18" charset="0"/>
                <a:cs typeface="Times New Roman" panose="02020603050405020304" pitchFamily="18" charset="0"/>
              </a:rPr>
              <a:t>Similar situation:</a:t>
            </a:r>
            <a:endParaRPr lang="zh-CN" altLang="en-US" sz="240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9087" l="0" r="99153"/>
                    </a14:imgEffect>
                  </a14:imgLayer>
                </a14:imgProps>
              </a:ext>
              <a:ext uri="{28A0092B-C50C-407E-A947-70E740481C1C}">
                <a14:useLocalDpi xmlns:a14="http://schemas.microsoft.com/office/drawing/2010/main" val="0"/>
              </a:ext>
            </a:extLst>
          </a:blip>
          <a:stretch>
            <a:fillRect/>
          </a:stretch>
        </p:blipFill>
        <p:spPr bwMode="auto">
          <a:xfrm>
            <a:off x="225103" y="274980"/>
            <a:ext cx="837986" cy="77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p:nvPr/>
        </p:nvSpPr>
        <p:spPr>
          <a:xfrm>
            <a:off x="1161207" y="363851"/>
            <a:ext cx="2367880" cy="496867"/>
          </a:xfrm>
          <a:prstGeom prst="rect">
            <a:avLst/>
          </a:prstGeom>
          <a:solidFill>
            <a:srgbClr val="FFCC00"/>
          </a:solidFill>
        </p:spPr>
        <p:txBody>
          <a:bodyPr wrap="square" rtlCol="0" anchor="ctr">
            <a:spAutoFit/>
          </a:bodyPr>
          <a:lstStyle/>
          <a:p>
            <a:pPr>
              <a:lnSpc>
                <a:spcPct val="120000"/>
              </a:lnSpc>
            </a:pPr>
            <a:r>
              <a:rPr lang="en-US" altLang="zh-CN" sz="2400">
                <a:solidFill>
                  <a:srgbClr val="CC6600"/>
                </a:solidFill>
                <a:latin typeface="Times New Roman" panose="02020603050405020304" pitchFamily="18" charset="0"/>
                <a:cs typeface="Times New Roman" panose="02020603050405020304" pitchFamily="18" charset="0"/>
              </a:rPr>
              <a:t>Think and share</a:t>
            </a:r>
            <a:endParaRPr lang="zh-CN" altLang="en-US" sz="2400">
              <a:solidFill>
                <a:srgbClr val="CC6600"/>
              </a:solidFill>
              <a:latin typeface="Times New Roman" panose="02020603050405020304" pitchFamily="18" charset="0"/>
              <a:cs typeface="Times New Roman" panose="02020603050405020304" pitchFamily="18" charset="0"/>
            </a:endParaRPr>
          </a:p>
        </p:txBody>
      </p:sp>
      <p:sp>
        <p:nvSpPr>
          <p:cNvPr id="8" name="TextBox 5"/>
          <p:cNvSpPr txBox="1"/>
          <p:nvPr/>
        </p:nvSpPr>
        <p:spPr>
          <a:xfrm>
            <a:off x="539552" y="1419622"/>
            <a:ext cx="7848872" cy="940066"/>
          </a:xfrm>
          <a:prstGeom prst="rect">
            <a:avLst/>
          </a:prstGeom>
          <a:noFill/>
        </p:spPr>
        <p:txBody>
          <a:bodyPr wrap="square" rtlCol="0" anchor="ctr">
            <a:spAutoFit/>
          </a:bodyPr>
          <a:lstStyle/>
          <a:p>
            <a:pPr algn="just">
              <a:lnSpc>
                <a:spcPct val="120000"/>
              </a:lnSpc>
            </a:pPr>
            <a:r>
              <a:rPr lang="en-US" altLang="zh-CN" sz="2400">
                <a:solidFill>
                  <a:schemeClr val="bg1"/>
                </a:solidFill>
                <a:latin typeface="Times New Roman" panose="02020603050405020304" pitchFamily="18" charset="0"/>
                <a:cs typeface="Times New Roman" panose="02020603050405020304" pitchFamily="18" charset="0"/>
              </a:rPr>
              <a:t>      </a:t>
            </a:r>
            <a:r>
              <a:rPr lang="en-US" altLang="zh-CN" sz="2400">
                <a:solidFill>
                  <a:srgbClr val="FFFF00"/>
                </a:solidFill>
                <a:latin typeface="Times New Roman" panose="02020603050405020304" pitchFamily="18" charset="0"/>
                <a:cs typeface="Times New Roman" panose="02020603050405020304" pitchFamily="18" charset="0"/>
              </a:rPr>
              <a:t>If you were in a similar situation to the son, what would you do? Why? </a:t>
            </a: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899795" y="2422525"/>
            <a:ext cx="7583170" cy="1783715"/>
          </a:xfrm>
          <a:prstGeom prst="rect">
            <a:avLst/>
          </a:prstGeom>
          <a:noFill/>
        </p:spPr>
        <p:txBody>
          <a:bodyPr wrap="square">
            <a:spAutoFit/>
          </a:bodyPr>
          <a:lstStyle/>
          <a:p>
            <a:pPr algn="just"/>
            <a:r>
              <a:rPr lang="en-US" altLang="zh-CN" sz="2200">
                <a:solidFill>
                  <a:schemeClr val="bg1"/>
                </a:solidFill>
                <a:latin typeface="Times New Roman" panose="02020603050405020304" pitchFamily="18" charset="0"/>
                <a:cs typeface="Times New Roman" panose="02020603050405020304" pitchFamily="18" charset="0"/>
              </a:rPr>
              <a:t>    When I was at senior high, I </a:t>
            </a:r>
            <a:r>
              <a:rPr lang="en-US" altLang="zh-CN" sz="2200">
                <a:solidFill>
                  <a:srgbClr val="FFFF00"/>
                </a:solidFill>
                <a:latin typeface="Times New Roman" panose="02020603050405020304" pitchFamily="18" charset="0"/>
                <a:cs typeface="Times New Roman" panose="02020603050405020304" pitchFamily="18" charset="0"/>
              </a:rPr>
              <a:t>was keen on </a:t>
            </a:r>
            <a:r>
              <a:rPr lang="en-US" altLang="zh-CN" sz="2200">
                <a:solidFill>
                  <a:schemeClr val="bg1"/>
                </a:solidFill>
                <a:latin typeface="Times New Roman" panose="02020603050405020304" pitchFamily="18" charset="0"/>
                <a:cs typeface="Times New Roman" panose="02020603050405020304" pitchFamily="18" charset="0"/>
              </a:rPr>
              <a:t>acting</a:t>
            </a:r>
            <a:r>
              <a:rPr lang="en-US" altLang="zh-CN" sz="2200">
                <a:solidFill>
                  <a:srgbClr val="FFFF00"/>
                </a:solidFill>
                <a:latin typeface="Times New Roman" panose="02020603050405020304" pitchFamily="18" charset="0"/>
                <a:cs typeface="Times New Roman" panose="02020603050405020304" pitchFamily="18" charset="0"/>
              </a:rPr>
              <a:t> </a:t>
            </a:r>
            <a:r>
              <a:rPr lang="en-US" altLang="zh-CN" sz="2200">
                <a:solidFill>
                  <a:schemeClr val="bg1"/>
                </a:solidFill>
                <a:latin typeface="Times New Roman" panose="02020603050405020304" pitchFamily="18" charset="0"/>
                <a:cs typeface="Times New Roman" panose="02020603050405020304" pitchFamily="18" charset="0"/>
              </a:rPr>
              <a:t>and wanted to join the English drama club, but my parents worried that I couldn’t balance the time in study and after-school activities. They wanted me to </a:t>
            </a:r>
            <a:r>
              <a:rPr lang="en-US" altLang="zh-CN" sz="2200">
                <a:solidFill>
                  <a:srgbClr val="FFFF00"/>
                </a:solidFill>
                <a:latin typeface="Times New Roman" panose="02020603050405020304" pitchFamily="18" charset="0"/>
                <a:cs typeface="Times New Roman" panose="02020603050405020304" pitchFamily="18" charset="0"/>
              </a:rPr>
              <a:t>focus </a:t>
            </a:r>
            <a:r>
              <a:rPr lang="en-US" altLang="zh-CN" sz="2200">
                <a:solidFill>
                  <a:schemeClr val="bg1"/>
                </a:solidFill>
                <a:latin typeface="Times New Roman" panose="02020603050405020304" pitchFamily="18" charset="0"/>
                <a:cs typeface="Times New Roman" panose="02020603050405020304" pitchFamily="18" charset="0"/>
              </a:rPr>
              <a:t>only</a:t>
            </a:r>
            <a:r>
              <a:rPr lang="en-US" altLang="zh-CN" sz="2200">
                <a:solidFill>
                  <a:srgbClr val="FFFF00"/>
                </a:solidFill>
                <a:latin typeface="Times New Roman" panose="02020603050405020304" pitchFamily="18" charset="0"/>
                <a:cs typeface="Times New Roman" panose="02020603050405020304" pitchFamily="18" charset="0"/>
              </a:rPr>
              <a:t> on </a:t>
            </a:r>
            <a:r>
              <a:rPr lang="en-US" altLang="zh-CN" sz="2200">
                <a:solidFill>
                  <a:schemeClr val="bg1"/>
                </a:solidFill>
                <a:latin typeface="Times New Roman" panose="02020603050405020304" pitchFamily="18" charset="0"/>
                <a:cs typeface="Times New Roman" panose="02020603050405020304" pitchFamily="18" charset="0"/>
              </a:rPr>
              <a:t>my study. To </a:t>
            </a:r>
            <a:r>
              <a:rPr lang="en-US" altLang="zh-CN" sz="2200">
                <a:solidFill>
                  <a:srgbClr val="FFFF00"/>
                </a:solidFill>
                <a:latin typeface="Times New Roman" panose="02020603050405020304" pitchFamily="18" charset="0"/>
                <a:cs typeface="Times New Roman" panose="02020603050405020304" pitchFamily="18" charset="0"/>
              </a:rPr>
              <a:t>resolve this conflict</a:t>
            </a:r>
            <a:r>
              <a:rPr lang="en-US" altLang="zh-CN" sz="2200">
                <a:solidFill>
                  <a:schemeClr val="bg1"/>
                </a:solidFill>
                <a:latin typeface="Times New Roman" panose="02020603050405020304" pitchFamily="18" charset="0"/>
                <a:cs typeface="Times New Roman" panose="02020603050405020304" pitchFamily="18" charset="0"/>
              </a:rPr>
              <a:t>, I </a:t>
            </a:r>
            <a:r>
              <a:rPr lang="en-US" altLang="zh-CN" sz="2200">
                <a:solidFill>
                  <a:srgbClr val="FFFF00"/>
                </a:solidFill>
                <a:latin typeface="Times New Roman" panose="02020603050405020304" pitchFamily="18" charset="0"/>
                <a:cs typeface="Times New Roman" panose="02020603050405020304" pitchFamily="18" charset="0"/>
              </a:rPr>
              <a:t>turned to my parents for a chat</a:t>
            </a:r>
            <a:r>
              <a:rPr lang="en-US" altLang="zh-CN" sz="2200">
                <a:solidFill>
                  <a:schemeClr val="bg1"/>
                </a:solidFill>
                <a:latin typeface="Times New Roman" panose="02020603050405020304" pitchFamily="18" charset="0"/>
                <a:cs typeface="Times New Roman" panose="02020603050405020304" pitchFamily="18" charset="0"/>
              </a:rPr>
              <a:t>. </a:t>
            </a:r>
            <a:endParaRPr lang="zh-CN" altLang="en-US" sz="22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9087" l="0" r="99153"/>
                    </a14:imgEffect>
                  </a14:imgLayer>
                </a14:imgProps>
              </a:ext>
              <a:ext uri="{28A0092B-C50C-407E-A947-70E740481C1C}">
                <a14:useLocalDpi xmlns:a14="http://schemas.microsoft.com/office/drawing/2010/main" val="0"/>
              </a:ext>
            </a:extLst>
          </a:blip>
          <a:stretch>
            <a:fillRect/>
          </a:stretch>
        </p:blipFill>
        <p:spPr bwMode="auto">
          <a:xfrm>
            <a:off x="180018" y="195605"/>
            <a:ext cx="837986" cy="77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p:nvPr/>
        </p:nvSpPr>
        <p:spPr>
          <a:xfrm>
            <a:off x="1116122" y="284476"/>
            <a:ext cx="2367880" cy="496867"/>
          </a:xfrm>
          <a:prstGeom prst="rect">
            <a:avLst/>
          </a:prstGeom>
          <a:solidFill>
            <a:srgbClr val="FFCC00"/>
          </a:solidFill>
        </p:spPr>
        <p:txBody>
          <a:bodyPr wrap="square" rtlCol="0" anchor="ctr">
            <a:spAutoFit/>
          </a:bodyPr>
          <a:lstStyle/>
          <a:p>
            <a:pPr>
              <a:lnSpc>
                <a:spcPct val="120000"/>
              </a:lnSpc>
            </a:pPr>
            <a:r>
              <a:rPr lang="en-US" altLang="zh-CN" sz="2400">
                <a:solidFill>
                  <a:srgbClr val="CC6600"/>
                </a:solidFill>
                <a:latin typeface="Times New Roman" panose="02020603050405020304" pitchFamily="18" charset="0"/>
                <a:cs typeface="Times New Roman" panose="02020603050405020304" pitchFamily="18" charset="0"/>
              </a:rPr>
              <a:t>Think and share</a:t>
            </a:r>
            <a:endParaRPr lang="zh-CN" altLang="en-US" sz="2400">
              <a:solidFill>
                <a:srgbClr val="CC6600"/>
              </a:solidFill>
              <a:latin typeface="Times New Roman" panose="02020603050405020304" pitchFamily="18" charset="0"/>
              <a:cs typeface="Times New Roman" panose="02020603050405020304" pitchFamily="18" charset="0"/>
            </a:endParaRPr>
          </a:p>
        </p:txBody>
      </p:sp>
      <p:sp>
        <p:nvSpPr>
          <p:cNvPr id="8" name="TextBox 5"/>
          <p:cNvSpPr txBox="1"/>
          <p:nvPr/>
        </p:nvSpPr>
        <p:spPr>
          <a:xfrm>
            <a:off x="539552" y="843042"/>
            <a:ext cx="7848872" cy="940066"/>
          </a:xfrm>
          <a:prstGeom prst="rect">
            <a:avLst/>
          </a:prstGeom>
          <a:noFill/>
        </p:spPr>
        <p:txBody>
          <a:bodyPr wrap="square" rtlCol="0" anchor="ctr">
            <a:spAutoFit/>
          </a:bodyPr>
          <a:lstStyle/>
          <a:p>
            <a:pPr algn="just">
              <a:lnSpc>
                <a:spcPct val="120000"/>
              </a:lnSpc>
            </a:pPr>
            <a:r>
              <a:rPr lang="en-US" altLang="zh-CN" sz="2400">
                <a:solidFill>
                  <a:schemeClr val="bg1"/>
                </a:solidFill>
                <a:latin typeface="Times New Roman" panose="02020603050405020304" pitchFamily="18" charset="0"/>
                <a:cs typeface="Times New Roman" panose="02020603050405020304" pitchFamily="18" charset="0"/>
              </a:rPr>
              <a:t>      </a:t>
            </a:r>
            <a:r>
              <a:rPr lang="en-US" altLang="zh-CN" sz="2400">
                <a:solidFill>
                  <a:srgbClr val="FFFF00"/>
                </a:solidFill>
                <a:latin typeface="Times New Roman" panose="02020603050405020304" pitchFamily="18" charset="0"/>
                <a:cs typeface="Times New Roman" panose="02020603050405020304" pitchFamily="18" charset="0"/>
              </a:rPr>
              <a:t>If you were in a similar situation to the son, what would you do? Why? </a:t>
            </a: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539750" y="1845310"/>
            <a:ext cx="8060690" cy="3046095"/>
          </a:xfrm>
          <a:prstGeom prst="rect">
            <a:avLst/>
          </a:prstGeom>
          <a:solidFill>
            <a:srgbClr val="C4E759"/>
          </a:solidFill>
        </p:spPr>
        <p:txBody>
          <a:bodyPr wrap="square">
            <a:spAutoFit/>
          </a:bodyPr>
          <a:lstStyle/>
          <a:p>
            <a:pPr algn="just"/>
            <a:r>
              <a:rPr lang="en-US" altLang="zh-CN" sz="2400">
                <a:solidFill>
                  <a:schemeClr val="bg1"/>
                </a:solidFill>
                <a:latin typeface="Times New Roman" panose="02020603050405020304" pitchFamily="18" charset="0"/>
                <a:cs typeface="Times New Roman" panose="02020603050405020304" pitchFamily="18" charset="0"/>
              </a:rPr>
              <a:t>       </a:t>
            </a:r>
            <a:r>
              <a:rPr lang="en-US" altLang="zh-CN" sz="2400">
                <a:solidFill>
                  <a:schemeClr val="tx1"/>
                </a:solidFill>
                <a:latin typeface="Times New Roman" panose="02020603050405020304" pitchFamily="18" charset="0"/>
                <a:cs typeface="Times New Roman" panose="02020603050405020304" pitchFamily="18" charset="0"/>
              </a:rPr>
              <a:t> Firstly, I told them I </a:t>
            </a:r>
            <a:r>
              <a:rPr lang="en-US" altLang="zh-CN" sz="2400">
                <a:solidFill>
                  <a:srgbClr val="FF0000"/>
                </a:solidFill>
                <a:latin typeface="Times New Roman" panose="02020603050405020304" pitchFamily="18" charset="0"/>
                <a:cs typeface="Times New Roman" panose="02020603050405020304" pitchFamily="18" charset="0"/>
              </a:rPr>
              <a:t>was crazy about</a:t>
            </a:r>
            <a:r>
              <a:rPr lang="en-US" altLang="zh-CN" sz="2400">
                <a:solidFill>
                  <a:schemeClr val="tx1"/>
                </a:solidFill>
                <a:latin typeface="Times New Roman" panose="02020603050405020304" pitchFamily="18" charset="0"/>
                <a:cs typeface="Times New Roman" panose="02020603050405020304" pitchFamily="18" charset="0"/>
              </a:rPr>
              <a:t> performing English drama and I hoped they could support my hobby. Meanwhile, to win their support, I explained that performing English drama would bring me a lot of benefits, such as learning more English literature, improving my spoken English and broadening my view.    Besides, I also made a promise to always put study in the first place and make the most of my time. At last, they understood me and put confidence in me.</a:t>
            </a:r>
            <a:endParaRPr lang="en-US" altLang="zh-CN" sz="24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95536" y="1263850"/>
            <a:ext cx="8352928" cy="1200329"/>
          </a:xfrm>
          <a:prstGeom prst="rect">
            <a:avLst/>
          </a:prstGeom>
          <a:solidFill>
            <a:srgbClr val="C4E759"/>
          </a:solidFill>
        </p:spPr>
        <p:txBody>
          <a:bodyPr wrap="square" rtlCol="0" anchor="ctr">
            <a:spAutoFit/>
          </a:bodyPr>
          <a:lstStyle/>
          <a:p>
            <a:pPr algn="just"/>
            <a:r>
              <a:rPr lang="en-US" altLang="zh-CN" sz="2400">
                <a:solidFill>
                  <a:schemeClr val="tx1"/>
                </a:solidFill>
                <a:latin typeface="Times New Roman" panose="02020603050405020304" pitchFamily="18" charset="0"/>
                <a:cs typeface="Times New Roman" panose="02020603050405020304" pitchFamily="18" charset="0"/>
              </a:rPr>
              <a:t>    Think about what conflicts you once had with your parents.  How did you resolve them? After learning this lesson, how can you improve your ways of resolving conflicts?</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2699792" y="339373"/>
            <a:ext cx="3528392" cy="648072"/>
          </a:xfrm>
          <a:prstGeom prst="rect">
            <a:avLst/>
          </a:prstGeom>
          <a:noFill/>
        </p:spPr>
        <p:txBody>
          <a:bodyPr wrap="square" rtlCol="0" anchor="ctr">
            <a:spAutoFit/>
          </a:bodyPr>
          <a:lstStyle/>
          <a:p>
            <a:pPr>
              <a:lnSpc>
                <a:spcPct val="120000"/>
              </a:lnSpc>
            </a:pPr>
            <a:r>
              <a:rPr lang="en-US" altLang="zh-CN" sz="3200">
                <a:solidFill>
                  <a:srgbClr val="FFFF00"/>
                </a:solidFill>
                <a:latin typeface="Times New Roman" panose="02020603050405020304" pitchFamily="18" charset="0"/>
                <a:cs typeface="Times New Roman" panose="02020603050405020304" pitchFamily="18" charset="0"/>
              </a:rPr>
              <a:t>Step 6: Homework</a:t>
            </a:r>
            <a:endParaRPr lang="zh-CN" altLang="en-US" sz="3200">
              <a:solidFill>
                <a:srgbClr val="FFFF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83568" y="2571750"/>
            <a:ext cx="8244408" cy="156845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rPr>
              <a:t>Tips:</a:t>
            </a:r>
            <a:endParaRPr kumimoji="0" lang="en-US" altLang="zh-CN" sz="2400" b="1" i="1"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rPr>
              <a:t>1. Decide on a conflict between you and your parents. </a:t>
            </a:r>
            <a:endPar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rPr>
              <a:t>2. Describe how you resolved the conflict.</a:t>
            </a:r>
            <a:endPar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rPr>
              <a:t>3. Write how you will resolve that conflict after learning this play.  </a:t>
            </a:r>
            <a:endPar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611560" y="1756469"/>
            <a:ext cx="7772400" cy="1103313"/>
          </a:xfrm>
          <a:prstGeom prst="rect">
            <a:avLst/>
          </a:prstGeom>
        </p:spPr>
        <p:txBody>
          <a:bodyPr/>
          <a:lstStyle>
            <a:lvl1pPr algn="l" defTabSz="686435"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a:solidFill>
                  <a:schemeClr val="bg1"/>
                </a:solidFill>
                <a:latin typeface="Times New Roman" panose="02020603050405020304" pitchFamily="18" charset="0"/>
                <a:cs typeface="Times New Roman" panose="02020603050405020304" pitchFamily="18" charset="0"/>
              </a:rPr>
              <a:t>Thank you for watching! </a:t>
            </a:r>
            <a:endParaRPr lang="zh-CN" altLang="en-US" sz="3600">
              <a:solidFill>
                <a:schemeClr val="bg1"/>
              </a:solidFill>
              <a:latin typeface="Times New Roman" panose="02020603050405020304" pitchFamily="18" charset="0"/>
              <a:cs typeface="Times New Roman" panose="02020603050405020304" pitchFamily="18" charset="0"/>
            </a:endParaRPr>
          </a:p>
        </p:txBody>
      </p:sp>
      <p:pic>
        <p:nvPicPr>
          <p:cNvPr id="8" name="New picture"/>
          <p:cNvPicPr/>
          <p:nvPr/>
        </p:nvPicPr>
        <p:blipFill>
          <a:blip r:embed="rId1"/>
          <a:stretch>
            <a:fillRect/>
          </a:stretch>
        </p:blipFill>
        <p:spPr>
          <a:xfrm>
            <a:off x="11531600" y="11950700"/>
            <a:ext cx="342900" cy="254000"/>
          </a:xfrm>
          <a:prstGeom prst="cube">
            <a:avLst/>
          </a:prstGeom>
        </p:spPr>
      </p:pic>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7950" y="123190"/>
            <a:ext cx="8850630" cy="612000"/>
          </a:xfrm>
          <a:prstGeom prst="rect">
            <a:avLst/>
          </a:prstGeom>
          <a:solidFill>
            <a:srgbClr val="C4E759"/>
          </a:solidFill>
          <a:ln w="9525">
            <a:noFill/>
          </a:ln>
        </p:spPr>
        <p:txBody>
          <a:bodyPr wrap="square" anchor="t">
            <a:noAutofit/>
          </a:bodyPr>
          <a:p>
            <a:pPr>
              <a:lnSpc>
                <a:spcPts val="4000"/>
              </a:lnSpc>
            </a:pPr>
            <a:r>
              <a:rPr lang="en-US" altLang="zh-CN" sz="2400" b="1" spc="-100">
                <a:solidFill>
                  <a:schemeClr val="tx1"/>
                </a:solidFill>
                <a:latin typeface="微软雅黑" panose="020B0503020204020204" charset="-122"/>
                <a:ea typeface="微软雅黑" panose="020B0503020204020204" charset="-122"/>
                <a:sym typeface="+mn-ea"/>
              </a:rPr>
              <a:t>1.</a:t>
            </a:r>
            <a:r>
              <a:rPr lang="en-US" altLang="zh-CN" sz="2400" b="1" i="1" spc="-100">
                <a:solidFill>
                  <a:schemeClr val="tx1"/>
                </a:solidFill>
                <a:latin typeface="微软雅黑" panose="020B0503020204020204" charset="-122"/>
                <a:ea typeface="微软雅黑" panose="020B0503020204020204" charset="-122"/>
                <a:sym typeface="+mn-ea"/>
              </a:rPr>
              <a:t>Watch and think:</a:t>
            </a:r>
            <a:r>
              <a:rPr lang="en-US" altLang="zh-CN" sz="2800" spc="-100">
                <a:solidFill>
                  <a:schemeClr val="tx1"/>
                </a:solidFill>
                <a:latin typeface="微软雅黑" panose="020B0503020204020204" charset="-122"/>
                <a:ea typeface="微软雅黑" panose="020B0503020204020204" charset="-122"/>
                <a:sym typeface="+mn-ea"/>
              </a:rPr>
              <a:t>  </a:t>
            </a:r>
            <a:r>
              <a:rPr lang="en-US" altLang="zh-CN" sz="2400" spc="-100" noProof="1">
                <a:solidFill>
                  <a:schemeClr val="tx1"/>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ea"/>
              </a:rPr>
              <a:t>What does a family mean to Chinese people?</a:t>
            </a:r>
            <a:endParaRPr lang="en-US" altLang="zh-CN" sz="2400" spc="-100" noProof="1">
              <a:solidFill>
                <a:schemeClr val="tx1"/>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ea"/>
            </a:endParaRPr>
          </a:p>
        </p:txBody>
      </p:sp>
      <p:pic>
        <p:nvPicPr>
          <p:cNvPr id="2" name="Chinese family values (Hello China #70)">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7950" y="843280"/>
            <a:ext cx="8919845" cy="41770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2150826" y="994858"/>
            <a:ext cx="6598643" cy="10835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800">
                <a:solidFill>
                  <a:schemeClr val="bg1"/>
                </a:solidFill>
                <a:latin typeface="Times New Roman" panose="02020603050405020304" pitchFamily="18" charset="0"/>
                <a:cs typeface="Times New Roman" panose="02020603050405020304" pitchFamily="18" charset="0"/>
              </a:rPr>
              <a:t>Tick the things you would ask your parents about for advice.</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8" name="矩形 7"/>
          <p:cNvSpPr/>
          <p:nvPr/>
        </p:nvSpPr>
        <p:spPr>
          <a:xfrm>
            <a:off x="365692" y="2788022"/>
            <a:ext cx="144000" cy="144016"/>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79520" y="3620261"/>
            <a:ext cx="144000" cy="144016"/>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65692" y="3177845"/>
            <a:ext cx="144000" cy="144016"/>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67944" y="2518267"/>
            <a:ext cx="144000" cy="144016"/>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067944" y="3683906"/>
            <a:ext cx="144000" cy="144016"/>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067944" y="2947012"/>
            <a:ext cx="144000" cy="144016"/>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内容占位符 2"/>
          <p:cNvSpPr txBox="1"/>
          <p:nvPr/>
        </p:nvSpPr>
        <p:spPr>
          <a:xfrm>
            <a:off x="546241" y="2604872"/>
            <a:ext cx="3593712" cy="16596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400">
                <a:solidFill>
                  <a:schemeClr val="bg1"/>
                </a:solidFill>
                <a:latin typeface="Times New Roman" panose="02020603050405020304"/>
                <a:cs typeface="Times New Roman" panose="02020603050405020304"/>
              </a:rPr>
              <a:t>school studies</a:t>
            </a:r>
            <a:endParaRPr lang="en-US" altLang="zh-CN" sz="2400">
              <a:solidFill>
                <a:schemeClr val="bg1"/>
              </a:solidFill>
              <a:latin typeface="Times New Roman" panose="02020603050405020304"/>
              <a:cs typeface="Times New Roman" panose="02020603050405020304"/>
            </a:endParaRPr>
          </a:p>
          <a:p>
            <a:pPr marL="0" indent="0">
              <a:buNone/>
            </a:pPr>
            <a:r>
              <a:rPr lang="en-US" altLang="zh-CN" sz="2400">
                <a:solidFill>
                  <a:schemeClr val="bg1"/>
                </a:solidFill>
                <a:latin typeface="Times New Roman" panose="02020603050405020304"/>
                <a:cs typeface="Times New Roman" panose="02020603050405020304"/>
              </a:rPr>
              <a:t>friendship troubles</a:t>
            </a:r>
            <a:endParaRPr lang="en-US" altLang="zh-CN" sz="2400">
              <a:solidFill>
                <a:schemeClr val="bg1"/>
              </a:solidFill>
              <a:latin typeface="Times New Roman" panose="02020603050405020304"/>
              <a:cs typeface="Times New Roman" panose="02020603050405020304"/>
            </a:endParaRPr>
          </a:p>
          <a:p>
            <a:pPr marL="0" indent="0">
              <a:buNone/>
            </a:pPr>
            <a:r>
              <a:rPr lang="en-US" altLang="zh-CN" sz="2400">
                <a:solidFill>
                  <a:schemeClr val="bg1"/>
                </a:solidFill>
                <a:latin typeface="Times New Roman" panose="02020603050405020304"/>
                <a:cs typeface="Times New Roman" panose="02020603050405020304"/>
              </a:rPr>
              <a:t>joining an after-school club</a:t>
            </a:r>
            <a:endParaRPr lang="en-US" altLang="zh-CN" sz="2400">
              <a:solidFill>
                <a:srgbClr val="FFFF00"/>
              </a:solidFill>
              <a:latin typeface="Times New Roman" panose="02020603050405020304"/>
              <a:cs typeface="Times New Roman" panose="02020603050405020304"/>
            </a:endParaRPr>
          </a:p>
          <a:p>
            <a:pPr marL="0" indent="0">
              <a:buNone/>
            </a:pPr>
            <a:endParaRPr lang="en-US" altLang="zh-CN" sz="2400">
              <a:solidFill>
                <a:schemeClr val="bg1"/>
              </a:solidFill>
              <a:latin typeface="Times New Roman" panose="02020603050405020304"/>
              <a:cs typeface="Times New Roman" panose="02020603050405020304"/>
            </a:endParaRPr>
          </a:p>
        </p:txBody>
      </p:sp>
      <p:sp>
        <p:nvSpPr>
          <p:cNvPr id="19" name="文本框 18"/>
          <p:cNvSpPr txBox="1"/>
          <p:nvPr/>
        </p:nvSpPr>
        <p:spPr>
          <a:xfrm>
            <a:off x="7297215" y="2327842"/>
            <a:ext cx="1289456" cy="396391"/>
          </a:xfrm>
          <a:prstGeom prst="rect">
            <a:avLst/>
          </a:prstGeom>
          <a:noFill/>
        </p:spPr>
        <p:txBody>
          <a:bodyPr wrap="square" rtlCol="0" anchor="ctr">
            <a:spAutoFit/>
          </a:bodyPr>
          <a:lstStyle/>
          <a:p>
            <a:pPr>
              <a:lnSpc>
                <a:spcPct val="120000"/>
              </a:lnSpc>
            </a:pPr>
            <a:r>
              <a:rPr lang="zh-CN" altLang="en-US">
                <a:solidFill>
                  <a:schemeClr val="bg1"/>
                </a:solidFill>
                <a:latin typeface="Times New Roman" panose="02020603050405020304"/>
                <a:cs typeface="Times New Roman" panose="02020603050405020304"/>
              </a:rPr>
              <a:t>发型</a:t>
            </a:r>
            <a:endParaRPr lang="zh-CN" altLang="en-US">
              <a:solidFill>
                <a:schemeClr val="bg1"/>
              </a:solidFill>
              <a:latin typeface="Times New Roman" panose="02020603050405020304"/>
              <a:cs typeface="Times New Roman" panose="02020603050405020304"/>
            </a:endParaRPr>
          </a:p>
        </p:txBody>
      </p:sp>
      <p:sp>
        <p:nvSpPr>
          <p:cNvPr id="21" name="文本框 20"/>
          <p:cNvSpPr txBox="1"/>
          <p:nvPr/>
        </p:nvSpPr>
        <p:spPr>
          <a:xfrm>
            <a:off x="6732240" y="3846729"/>
            <a:ext cx="1584176" cy="396391"/>
          </a:xfrm>
          <a:prstGeom prst="rect">
            <a:avLst/>
          </a:prstGeom>
          <a:noFill/>
        </p:spPr>
        <p:txBody>
          <a:bodyPr wrap="square" rtlCol="0" anchor="ctr">
            <a:spAutoFit/>
          </a:bodyPr>
          <a:lstStyle/>
          <a:p>
            <a:pPr>
              <a:lnSpc>
                <a:spcPct val="120000"/>
              </a:lnSpc>
            </a:pPr>
            <a:r>
              <a:rPr lang="zh-CN" altLang="en-US">
                <a:solidFill>
                  <a:schemeClr val="bg1"/>
                </a:solidFill>
                <a:latin typeface="Times New Roman" panose="02020603050405020304"/>
                <a:cs typeface="Times New Roman" panose="02020603050405020304"/>
              </a:rPr>
              <a:t>未来研究领域</a:t>
            </a:r>
            <a:endParaRPr lang="zh-CN" altLang="en-US">
              <a:solidFill>
                <a:schemeClr val="bg1"/>
              </a:solidFill>
              <a:latin typeface="Times New Roman" panose="02020603050405020304"/>
              <a:cs typeface="Times New Roman" panose="02020603050405020304"/>
            </a:endParaRPr>
          </a:p>
        </p:txBody>
      </p:sp>
      <p:sp>
        <p:nvSpPr>
          <p:cNvPr id="17" name="文本框 16"/>
          <p:cNvSpPr txBox="1"/>
          <p:nvPr/>
        </p:nvSpPr>
        <p:spPr>
          <a:xfrm>
            <a:off x="5005185" y="3154399"/>
            <a:ext cx="1289456" cy="396391"/>
          </a:xfrm>
          <a:prstGeom prst="rect">
            <a:avLst/>
          </a:prstGeom>
          <a:noFill/>
        </p:spPr>
        <p:txBody>
          <a:bodyPr wrap="square" rtlCol="0" anchor="ctr">
            <a:spAutoFit/>
          </a:bodyPr>
          <a:lstStyle/>
          <a:p>
            <a:pPr>
              <a:lnSpc>
                <a:spcPct val="120000"/>
              </a:lnSpc>
            </a:pPr>
            <a:r>
              <a:rPr lang="zh-CN" altLang="en-US">
                <a:solidFill>
                  <a:schemeClr val="bg1"/>
                </a:solidFill>
                <a:latin typeface="Times New Roman" panose="02020603050405020304"/>
                <a:cs typeface="Times New Roman" panose="02020603050405020304"/>
              </a:rPr>
              <a:t>购买</a:t>
            </a:r>
            <a:endParaRPr lang="zh-CN" altLang="en-US">
              <a:solidFill>
                <a:schemeClr val="bg1"/>
              </a:solidFill>
              <a:latin typeface="Times New Roman" panose="02020603050405020304"/>
              <a:cs typeface="Times New Roman" panose="02020603050405020304"/>
            </a:endParaRPr>
          </a:p>
        </p:txBody>
      </p:sp>
      <p:sp>
        <p:nvSpPr>
          <p:cNvPr id="22" name="文本框 21"/>
          <p:cNvSpPr txBox="1"/>
          <p:nvPr/>
        </p:nvSpPr>
        <p:spPr>
          <a:xfrm>
            <a:off x="4355976" y="2290839"/>
            <a:ext cx="4668520" cy="461665"/>
          </a:xfrm>
          <a:prstGeom prst="rect">
            <a:avLst/>
          </a:prstGeom>
          <a:noFill/>
        </p:spPr>
        <p:txBody>
          <a:bodyPr wrap="square">
            <a:spAutoFit/>
          </a:bodyPr>
          <a:lstStyle/>
          <a:p>
            <a:r>
              <a:rPr kumimoji="0" lang="en-US" altLang="zh-CN" sz="2400" b="0" i="0" u="none" strike="noStrike" kern="1200" cap="none" spc="0" normalizeH="0" baseline="0" noProof="0">
                <a:ln>
                  <a:noFill/>
                </a:ln>
                <a:solidFill>
                  <a:srgbClr val="FFFFFF"/>
                </a:solidFill>
                <a:effectLst/>
                <a:uLnTx/>
                <a:uFillTx/>
                <a:latin typeface="Times New Roman" panose="02020603050405020304"/>
                <a:ea typeface="微软雅黑" panose="020B0503020204020204" charset="-122"/>
                <a:cs typeface="Times New Roman" panose="02020603050405020304"/>
              </a:rPr>
              <a:t>getting a new </a:t>
            </a:r>
            <a:r>
              <a:rPr kumimoji="0" lang="en-US" altLang="zh-CN" sz="2400" b="0" i="0" u="none" strike="noStrike" kern="1200" cap="none" spc="0" normalizeH="0" baseline="0" noProof="0">
                <a:ln>
                  <a:noFill/>
                </a:ln>
                <a:solidFill>
                  <a:srgbClr val="FFFF00"/>
                </a:solidFill>
                <a:effectLst/>
                <a:uLnTx/>
                <a:uFillTx/>
                <a:latin typeface="Times New Roman" panose="02020603050405020304"/>
                <a:ea typeface="微软雅黑" panose="020B0503020204020204" charset="-122"/>
                <a:cs typeface="Times New Roman" panose="02020603050405020304"/>
              </a:rPr>
              <a:t>hairstyle </a:t>
            </a:r>
            <a:endParaRPr lang="zh-CN" altLang="en-US"/>
          </a:p>
        </p:txBody>
      </p:sp>
      <p:sp>
        <p:nvSpPr>
          <p:cNvPr id="23" name="文本框 22"/>
          <p:cNvSpPr txBox="1"/>
          <p:nvPr/>
        </p:nvSpPr>
        <p:spPr>
          <a:xfrm>
            <a:off x="4333551" y="2744732"/>
            <a:ext cx="4668520" cy="461665"/>
          </a:xfrm>
          <a:prstGeom prst="rect">
            <a:avLst/>
          </a:prstGeom>
          <a:noFill/>
        </p:spPr>
        <p:txBody>
          <a:bodyPr wrap="square">
            <a:spAutoFit/>
          </a:bodyPr>
          <a:lstStyle/>
          <a:p>
            <a:r>
              <a:rPr kumimoji="0" lang="en-US" altLang="zh-CN" sz="2400" b="0" i="0" u="none" strike="noStrike" kern="1200" cap="none" spc="0" normalizeH="0" baseline="0" noProof="0">
                <a:ln>
                  <a:noFill/>
                </a:ln>
                <a:solidFill>
                  <a:srgbClr val="FFFF00"/>
                </a:solidFill>
                <a:effectLst/>
                <a:uLnTx/>
                <a:uFillTx/>
                <a:latin typeface="Times New Roman" panose="02020603050405020304"/>
                <a:ea typeface="微软雅黑" panose="020B0503020204020204" charset="-122"/>
                <a:cs typeface="Times New Roman" panose="02020603050405020304"/>
              </a:rPr>
              <a:t>shopping for </a:t>
            </a:r>
            <a:r>
              <a:rPr kumimoji="0" lang="en-US" altLang="zh-CN" sz="2400" b="0" i="0" u="none" strike="noStrike" kern="1200" cap="none" spc="0" normalizeH="0" baseline="0" noProof="0">
                <a:ln>
                  <a:noFill/>
                </a:ln>
                <a:solidFill>
                  <a:srgbClr val="FFFFFF"/>
                </a:solidFill>
                <a:effectLst/>
                <a:uLnTx/>
                <a:uFillTx/>
                <a:latin typeface="Times New Roman" panose="02020603050405020304"/>
                <a:ea typeface="微软雅黑" panose="020B0503020204020204" charset="-122"/>
                <a:cs typeface="Times New Roman" panose="02020603050405020304"/>
              </a:rPr>
              <a:t>new clothes and shoes</a:t>
            </a:r>
            <a:endParaRPr lang="zh-CN" altLang="en-US"/>
          </a:p>
        </p:txBody>
      </p:sp>
      <p:sp>
        <p:nvSpPr>
          <p:cNvPr id="25" name="文本框 24"/>
          <p:cNvSpPr txBox="1"/>
          <p:nvPr/>
        </p:nvSpPr>
        <p:spPr>
          <a:xfrm>
            <a:off x="4333551" y="3512659"/>
            <a:ext cx="4668520" cy="461665"/>
          </a:xfrm>
          <a:prstGeom prst="rect">
            <a:avLst/>
          </a:prstGeom>
          <a:noFill/>
        </p:spPr>
        <p:txBody>
          <a:bodyPr wrap="square">
            <a:spAutoFit/>
          </a:bodyPr>
          <a:lstStyle/>
          <a:p>
            <a:r>
              <a:rPr lang="en-US" altLang="zh-CN" sz="2400">
                <a:solidFill>
                  <a:schemeClr val="bg1"/>
                </a:solidFill>
                <a:latin typeface="Times New Roman" panose="02020603050405020304"/>
                <a:cs typeface="Times New Roman" panose="02020603050405020304"/>
              </a:rPr>
              <a:t>choosing your </a:t>
            </a:r>
            <a:r>
              <a:rPr lang="en-US" altLang="zh-CN" sz="2400">
                <a:solidFill>
                  <a:srgbClr val="FFFF00"/>
                </a:solidFill>
                <a:latin typeface="Times New Roman" panose="02020603050405020304"/>
                <a:cs typeface="Times New Roman" panose="02020603050405020304"/>
              </a:rPr>
              <a:t>future area of study </a:t>
            </a:r>
            <a:endParaRPr lang="zh-CN" altLang="en-US" sz="2400"/>
          </a:p>
        </p:txBody>
      </p:sp>
      <p:sp>
        <p:nvSpPr>
          <p:cNvPr id="6" name="文本框 5"/>
          <p:cNvSpPr txBox="1"/>
          <p:nvPr/>
        </p:nvSpPr>
        <p:spPr>
          <a:xfrm>
            <a:off x="379730" y="132715"/>
            <a:ext cx="2415540" cy="612140"/>
          </a:xfrm>
          <a:prstGeom prst="rect">
            <a:avLst/>
          </a:prstGeom>
          <a:solidFill>
            <a:srgbClr val="C4E759"/>
          </a:solidFill>
          <a:ln w="9525">
            <a:noFill/>
          </a:ln>
        </p:spPr>
        <p:txBody>
          <a:bodyPr wrap="square" anchor="t">
            <a:noAutofit/>
          </a:bodyPr>
          <a:p>
            <a:pPr>
              <a:lnSpc>
                <a:spcPts val="4000"/>
              </a:lnSpc>
            </a:pPr>
            <a:r>
              <a:rPr lang="en-US" altLang="zh-CN" sz="2400" b="1" spc="-100">
                <a:solidFill>
                  <a:schemeClr val="tx1"/>
                </a:solidFill>
                <a:latin typeface="微软雅黑" panose="020B0503020204020204" charset="-122"/>
                <a:ea typeface="微软雅黑" panose="020B0503020204020204" charset="-122"/>
                <a:sym typeface="+mn-ea"/>
              </a:rPr>
              <a:t>2.</a:t>
            </a:r>
            <a:r>
              <a:rPr lang="en-US" altLang="zh-CN" sz="2400" b="1" i="1" spc="-100">
                <a:solidFill>
                  <a:schemeClr val="tx1"/>
                </a:solidFill>
                <a:latin typeface="微软雅黑" panose="020B0503020204020204" charset="-122"/>
                <a:ea typeface="微软雅黑" panose="020B0503020204020204" charset="-122"/>
                <a:sym typeface="+mn-ea"/>
              </a:rPr>
              <a:t>Read and tick</a:t>
            </a:r>
            <a:endParaRPr lang="en-US" altLang="zh-CN" sz="2400" b="1" i="1" spc="-100">
              <a:solidFill>
                <a:schemeClr val="tx1"/>
              </a:solidFill>
              <a:latin typeface="微软雅黑" panose="020B0503020204020204" charset="-122"/>
              <a:ea typeface="微软雅黑" panose="020B0503020204020204" charset="-122"/>
              <a:sym typeface="+mn-ea"/>
            </a:endParaRPr>
          </a:p>
        </p:txBody>
      </p:sp>
      <p:pic>
        <p:nvPicPr>
          <p:cNvPr id="7" name="图片 6"/>
          <p:cNvPicPr/>
          <p:nvPr/>
        </p:nvPicPr>
        <p:blipFill>
          <a:blip r:embed="rId1"/>
          <a:stretch>
            <a:fillRect/>
          </a:stretch>
        </p:blipFill>
        <p:spPr>
          <a:xfrm rot="20760000">
            <a:off x="467995" y="987425"/>
            <a:ext cx="1612900" cy="1461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1"/>
      <p:bldP spid="1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p:nvPr/>
        </p:nvSpPr>
        <p:spPr>
          <a:xfrm>
            <a:off x="287524" y="1203841"/>
            <a:ext cx="4824536" cy="18302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1. What do you see in the picture? </a:t>
            </a:r>
            <a:endParaRPr lang="en-US" altLang="zh-CN" sz="2400">
              <a:solidFill>
                <a:schemeClr val="bg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2. How does the young man feel?</a:t>
            </a:r>
            <a:endParaRPr lang="en-US" altLang="zh-CN" sz="2400">
              <a:solidFill>
                <a:schemeClr val="bg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3. When he is in trouble, who may he</a:t>
            </a:r>
            <a:endParaRPr lang="en-US" altLang="zh-CN" sz="2400">
              <a:solidFill>
                <a:schemeClr val="bg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    </a:t>
            </a:r>
            <a:r>
              <a:rPr lang="en-US" altLang="zh-CN" sz="2400">
                <a:solidFill>
                  <a:srgbClr val="FFFF00"/>
                </a:solidFill>
                <a:latin typeface="Times New Roman" panose="02020603050405020304" pitchFamily="18" charset="0"/>
                <a:cs typeface="Times New Roman" panose="02020603050405020304" pitchFamily="18" charset="0"/>
              </a:rPr>
              <a:t>turn to for advice</a:t>
            </a:r>
            <a:r>
              <a:rPr lang="en-US" altLang="zh-CN" sz="2400">
                <a:solidFill>
                  <a:schemeClr val="bg1"/>
                </a:solidFill>
                <a:latin typeface="Times New Roman" panose="02020603050405020304" pitchFamily="18" charset="0"/>
                <a:cs typeface="Times New Roman" panose="02020603050405020304" pitchFamily="18" charset="0"/>
              </a:rPr>
              <a:t>?  </a:t>
            </a:r>
            <a:endParaRPr lang="zh-CN" altLang="en-US" sz="2800">
              <a:solidFill>
                <a:schemeClr val="bg1"/>
              </a:solidFill>
              <a:latin typeface="Times New Roman" panose="02020603050405020304" pitchFamily="18" charset="0"/>
              <a:cs typeface="Times New Roman" panose="02020603050405020304" pitchFamily="18" charset="0"/>
            </a:endParaRPr>
          </a:p>
        </p:txBody>
      </p:sp>
      <p:sp>
        <p:nvSpPr>
          <p:cNvPr id="2" name="内容占位符 2"/>
          <p:cNvSpPr txBox="1"/>
          <p:nvPr/>
        </p:nvSpPr>
        <p:spPr>
          <a:xfrm>
            <a:off x="287524" y="1301156"/>
            <a:ext cx="1764196" cy="4427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zh-CN" altLang="en-US" sz="2800">
              <a:solidFill>
                <a:schemeClr val="bg1"/>
              </a:solidFill>
              <a:latin typeface="Times New Roman" panose="02020603050405020304" pitchFamily="18" charset="0"/>
              <a:cs typeface="Times New Roman" panose="02020603050405020304" pitchFamily="18" charset="0"/>
            </a:endParaRPr>
          </a:p>
        </p:txBody>
      </p:sp>
      <p:grpSp>
        <p:nvGrpSpPr>
          <p:cNvPr id="10" name="组合 9"/>
          <p:cNvGrpSpPr/>
          <p:nvPr/>
        </p:nvGrpSpPr>
        <p:grpSpPr>
          <a:xfrm rot="0">
            <a:off x="5161915" y="1059815"/>
            <a:ext cx="3540760" cy="3029585"/>
            <a:chOff x="4716017" y="1779662"/>
            <a:chExt cx="3396617" cy="2888152"/>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l="32741" t="3550" r="7137" b="3800"/>
            <a:stretch>
              <a:fillRect/>
            </a:stretch>
          </p:blipFill>
          <p:spPr>
            <a:xfrm>
              <a:off x="4716017" y="1779662"/>
              <a:ext cx="1368151" cy="288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rcRect l="7129" t="3801" r="3973" b="3801"/>
            <a:stretch>
              <a:fillRect/>
            </a:stretch>
          </p:blipFill>
          <p:spPr>
            <a:xfrm>
              <a:off x="6084168" y="1779662"/>
              <a:ext cx="2028466" cy="288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2" name="文本框 11"/>
          <p:cNvSpPr txBox="1"/>
          <p:nvPr/>
        </p:nvSpPr>
        <p:spPr>
          <a:xfrm>
            <a:off x="287655" y="123825"/>
            <a:ext cx="4572000" cy="755650"/>
          </a:xfrm>
          <a:prstGeom prst="rect">
            <a:avLst/>
          </a:prstGeom>
          <a:noFill/>
        </p:spPr>
        <p:txBody>
          <a:bodyPr wrap="square" rtlCol="0" anchor="t">
            <a:spAutoFit/>
          </a:bodyPr>
          <a:p>
            <a:pPr algn="l">
              <a:lnSpc>
                <a:spcPct val="120000"/>
              </a:lnSpc>
            </a:pPr>
            <a:r>
              <a:rPr lang="en-US" altLang="zh-CN" sz="3600">
                <a:solidFill>
                  <a:srgbClr val="FFFF00"/>
                </a:solidFill>
                <a:latin typeface="Times New Roman" panose="02020603050405020304" pitchFamily="18" charset="0"/>
                <a:cs typeface="Times New Roman" panose="02020603050405020304" pitchFamily="18" charset="0"/>
                <a:sym typeface="+mn-ea"/>
              </a:rPr>
              <a:t>Step 2: Prediction</a:t>
            </a:r>
            <a:endParaRPr lang="en-US" altLang="zh-CN" sz="3600" dirty="0" smtClean="0">
              <a:solidFill>
                <a:srgbClr val="FFFF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4354" y="1995075"/>
            <a:ext cx="5471725" cy="903605"/>
          </a:xfrm>
          <a:prstGeom prst="rect">
            <a:avLst/>
          </a:prstGeom>
          <a:noFill/>
        </p:spPr>
        <p:txBody>
          <a:bodyPr wrap="square" rtlCol="0" anchor="ctr">
            <a:spAutoFit/>
          </a:bodyPr>
          <a:lstStyle/>
          <a:p>
            <a:pPr>
              <a:lnSpc>
                <a:spcPct val="120000"/>
              </a:lnSpc>
            </a:pPr>
            <a:r>
              <a:rPr lang="en-US" altLang="zh-CN" sz="4400">
                <a:solidFill>
                  <a:srgbClr val="FFFF00"/>
                </a:solidFill>
                <a:latin typeface="Times New Roman" panose="02020603050405020304" pitchFamily="18" charset="0"/>
                <a:cs typeface="Times New Roman" panose="02020603050405020304" pitchFamily="18" charset="0"/>
              </a:rPr>
              <a:t>Step3: While-reading</a:t>
            </a:r>
            <a:endParaRPr lang="en-US" altLang="zh-CN" sz="4400">
              <a:solidFill>
                <a:srgbClr val="FFFF00"/>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150495" y="411480"/>
            <a:ext cx="3219450" cy="3810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611302" y="843940"/>
            <a:ext cx="7488832" cy="10835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800">
                <a:solidFill>
                  <a:schemeClr val="bg1"/>
                </a:solidFill>
                <a:latin typeface="Times New Roman" panose="02020603050405020304" pitchFamily="18" charset="0"/>
                <a:cs typeface="Times New Roman" panose="02020603050405020304" pitchFamily="18" charset="0"/>
              </a:rPr>
              <a:t>Read the play and find out what conflict does the son have with his father?</a:t>
            </a:r>
            <a:endParaRPr lang="en-US" altLang="zh-CN" sz="2800">
              <a:solidFill>
                <a:schemeClr val="bg1"/>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5796280" y="3147695"/>
            <a:ext cx="3035300" cy="1715770"/>
          </a:xfrm>
          <a:prstGeom prst="rect">
            <a:avLst/>
          </a:prstGeom>
          <a:noFill/>
        </p:spPr>
        <p:txBody>
          <a:bodyPr wrap="square" rtlCol="0" anchor="ctr">
            <a:spAutoFit/>
          </a:bodyPr>
          <a:lstStyle/>
          <a:p>
            <a:pPr>
              <a:lnSpc>
                <a:spcPct val="120000"/>
              </a:lnSpc>
            </a:pPr>
            <a:r>
              <a:rPr lang="en-US" altLang="zh-CN" sz="2400">
                <a:solidFill>
                  <a:srgbClr val="FFFF00"/>
                </a:solidFill>
                <a:latin typeface="Times New Roman" panose="02020603050405020304"/>
                <a:cs typeface="Times New Roman" panose="02020603050405020304"/>
              </a:rPr>
              <a:t>conflict  </a:t>
            </a:r>
            <a:r>
              <a:rPr lang="zh-CN" altLang="en-US" sz="2000">
                <a:solidFill>
                  <a:schemeClr val="bg1"/>
                </a:solidFill>
                <a:latin typeface="Times New Roman" panose="02020603050405020304"/>
                <a:cs typeface="Times New Roman" panose="02020603050405020304"/>
              </a:rPr>
              <a:t>冲突</a:t>
            </a:r>
            <a:r>
              <a:rPr lang="zh-CN" altLang="en-US" sz="2000">
                <a:solidFill>
                  <a:srgbClr val="FFFF00"/>
                </a:solidFill>
                <a:latin typeface="Times New Roman" panose="02020603050405020304"/>
                <a:cs typeface="Times New Roman" panose="02020603050405020304"/>
              </a:rPr>
              <a:t>  </a:t>
            </a:r>
            <a:endParaRPr lang="en-US" altLang="zh-CN" sz="2000">
              <a:solidFill>
                <a:srgbClr val="FFFF00"/>
              </a:solidFill>
              <a:latin typeface="Times New Roman" panose="02020603050405020304"/>
              <a:cs typeface="Times New Roman" panose="02020603050405020304"/>
            </a:endParaRPr>
          </a:p>
          <a:p>
            <a:pPr>
              <a:lnSpc>
                <a:spcPct val="120000"/>
              </a:lnSpc>
            </a:pPr>
            <a:r>
              <a:rPr lang="en-US" altLang="zh-CN" sz="2400">
                <a:solidFill>
                  <a:srgbClr val="FFFF00"/>
                </a:solidFill>
                <a:latin typeface="Times New Roman" panose="02020603050405020304"/>
                <a:cs typeface="Times New Roman" panose="02020603050405020304"/>
              </a:rPr>
              <a:t>have a conflict with sb  </a:t>
            </a:r>
            <a:endParaRPr lang="en-US" altLang="zh-CN" sz="2400">
              <a:solidFill>
                <a:srgbClr val="FFFF00"/>
              </a:solidFill>
              <a:latin typeface="Times New Roman" panose="02020603050405020304"/>
              <a:cs typeface="Times New Roman" panose="02020603050405020304"/>
            </a:endParaRPr>
          </a:p>
          <a:p>
            <a:pPr>
              <a:lnSpc>
                <a:spcPct val="120000"/>
              </a:lnSpc>
            </a:pPr>
            <a:r>
              <a:rPr lang="zh-CN" altLang="en-US" sz="2000">
                <a:solidFill>
                  <a:schemeClr val="bg1"/>
                </a:solidFill>
                <a:latin typeface="Times New Roman" panose="02020603050405020304"/>
                <a:cs typeface="Times New Roman" panose="02020603050405020304"/>
              </a:rPr>
              <a:t>和某人有冲突</a:t>
            </a:r>
            <a:endParaRPr lang="zh-CN" altLang="en-US" sz="2000">
              <a:solidFill>
                <a:schemeClr val="bg1"/>
              </a:solidFill>
              <a:latin typeface="Times New Roman" panose="02020603050405020304"/>
              <a:cs typeface="Times New Roman" panose="02020603050405020304"/>
            </a:endParaRPr>
          </a:p>
          <a:p>
            <a:pPr>
              <a:lnSpc>
                <a:spcPct val="120000"/>
              </a:lnSpc>
            </a:pPr>
            <a:endParaRPr lang="zh-CN" altLang="en-US" sz="2000">
              <a:solidFill>
                <a:schemeClr val="bg1"/>
              </a:solidFill>
              <a:latin typeface="Times New Roman" panose="02020603050405020304"/>
              <a:cs typeface="Times New Roman" panose="02020603050405020304"/>
            </a:endParaRPr>
          </a:p>
        </p:txBody>
      </p:sp>
      <p:sp>
        <p:nvSpPr>
          <p:cNvPr id="2" name="TextBox 6"/>
          <p:cNvSpPr txBox="1"/>
          <p:nvPr/>
        </p:nvSpPr>
        <p:spPr>
          <a:xfrm>
            <a:off x="125095" y="907415"/>
            <a:ext cx="486410" cy="460375"/>
          </a:xfrm>
          <a:prstGeom prst="rect">
            <a:avLst/>
          </a:prstGeom>
          <a:solidFill>
            <a:srgbClr val="FF9933"/>
          </a:solidFill>
          <a:scene3d>
            <a:camera prst="perspectiveContrastingRightFacing"/>
            <a:lightRig rig="threePt" dir="t"/>
          </a:scene3d>
        </p:spPr>
        <p:txBody>
          <a:bodyPr wrap="square" rtlCol="0" anchor="ctr">
            <a:spAutoFit/>
          </a:bodyPr>
          <a:lstStyle/>
          <a:p>
            <a:pPr>
              <a:lnSpc>
                <a:spcPct val="120000"/>
              </a:lnSpc>
            </a:pPr>
            <a:r>
              <a:rPr lang="en-US" altLang="zh-CN" sz="2000">
                <a:solidFill>
                  <a:schemeClr val="bg1"/>
                </a:solidFill>
                <a:latin typeface="Times New Roman" panose="02020603050405020304" pitchFamily="18" charset="0"/>
                <a:cs typeface="Times New Roman" panose="02020603050405020304" pitchFamily="18" charset="0"/>
              </a:rPr>
              <a:t>(1)</a:t>
            </a:r>
            <a:endParaRPr lang="en-US" altLang="zh-CN" sz="200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107950" y="123825"/>
            <a:ext cx="2320925" cy="612140"/>
          </a:xfrm>
          <a:prstGeom prst="rect">
            <a:avLst/>
          </a:prstGeom>
          <a:solidFill>
            <a:srgbClr val="C4E759"/>
          </a:solidFill>
          <a:ln w="9525">
            <a:noFill/>
          </a:ln>
        </p:spPr>
        <p:txBody>
          <a:bodyPr wrap="square" anchor="t">
            <a:noAutofit/>
          </a:bodyPr>
          <a:p>
            <a:pPr>
              <a:lnSpc>
                <a:spcPts val="4000"/>
              </a:lnSpc>
            </a:pPr>
            <a:r>
              <a:rPr lang="en-US" altLang="zh-CN" sz="2400" b="1" i="1" spc="-100">
                <a:solidFill>
                  <a:schemeClr val="tx1"/>
                </a:solidFill>
                <a:latin typeface="微软雅黑" panose="020B0503020204020204" charset="-122"/>
                <a:ea typeface="微软雅黑" panose="020B0503020204020204" charset="-122"/>
                <a:sym typeface="+mn-ea"/>
              </a:rPr>
              <a:t>1.Fast reading</a:t>
            </a:r>
            <a:endParaRPr lang="en-US" altLang="zh-CN" sz="2400" b="1" i="1" spc="-100">
              <a:solidFill>
                <a:schemeClr val="tx1"/>
              </a:solidFill>
              <a:latin typeface="微软雅黑" panose="020B0503020204020204" charset="-122"/>
              <a:ea typeface="微软雅黑" panose="020B0503020204020204" charset="-122"/>
              <a:sym typeface="+mn-ea"/>
            </a:endParaRPr>
          </a:p>
        </p:txBody>
      </p:sp>
      <p:sp>
        <p:nvSpPr>
          <p:cNvPr id="8" name="内容占位符 2"/>
          <p:cNvSpPr txBox="1"/>
          <p:nvPr/>
        </p:nvSpPr>
        <p:spPr>
          <a:xfrm>
            <a:off x="395605" y="1924050"/>
            <a:ext cx="7590790" cy="4667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      </a:t>
            </a:r>
            <a:r>
              <a:rPr lang="en-US" altLang="zh-CN" sz="2400" i="1">
                <a:solidFill>
                  <a:schemeClr val="bg1"/>
                </a:solidFill>
                <a:latin typeface="Times New Roman" panose="02020603050405020304" pitchFamily="18" charset="0"/>
                <a:cs typeface="Times New Roman" panose="02020603050405020304" pitchFamily="18" charset="0"/>
              </a:rPr>
              <a:t>e.g. The son wants to…, </a:t>
            </a:r>
            <a:r>
              <a:rPr lang="en-US" altLang="zh-CN" sz="2400" i="1">
                <a:solidFill>
                  <a:srgbClr val="FFFF00"/>
                </a:solidFill>
                <a:latin typeface="Times New Roman" panose="02020603050405020304" pitchFamily="18" charset="0"/>
                <a:cs typeface="Times New Roman" panose="02020603050405020304" pitchFamily="18" charset="0"/>
              </a:rPr>
              <a:t>while </a:t>
            </a:r>
            <a:r>
              <a:rPr lang="en-US" altLang="zh-CN" sz="2400" i="1">
                <a:solidFill>
                  <a:schemeClr val="bg1"/>
                </a:solidFill>
                <a:latin typeface="Times New Roman" panose="02020603050405020304" pitchFamily="18" charset="0"/>
                <a:cs typeface="Times New Roman" panose="02020603050405020304" pitchFamily="18" charset="0"/>
              </a:rPr>
              <a:t>his father wants him to …</a:t>
            </a:r>
            <a:endParaRPr lang="en-US" altLang="zh-CN" sz="2400" i="1">
              <a:solidFill>
                <a:schemeClr val="bg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rcRect l="32741" t="41897" r="7137" b="3800"/>
          <a:stretch>
            <a:fillRect/>
          </a:stretch>
        </p:blipFill>
        <p:spPr>
          <a:xfrm>
            <a:off x="107950" y="3075940"/>
            <a:ext cx="2064381" cy="1980000"/>
          </a:xfrm>
          <a:prstGeom prst="ellipse">
            <a:avLst/>
          </a:prstGeom>
          <a:solidFill>
            <a:srgbClr val="FFFFFF">
              <a:shade val="85000"/>
            </a:srgbClr>
          </a:solidFill>
          <a:ln>
            <a:noFill/>
          </a:ln>
          <a:effectLst>
            <a:reflection blurRad="12700" stA="38000" endPos="28000" dist="5000" dir="5400000" sy="-100000" algn="bl" rotWithShape="0"/>
          </a:effectLst>
        </p:spPr>
      </p:pic>
      <p:sp>
        <p:nvSpPr>
          <p:cNvPr id="9" name="内容占位符 2"/>
          <p:cNvSpPr txBox="1"/>
          <p:nvPr/>
        </p:nvSpPr>
        <p:spPr>
          <a:xfrm>
            <a:off x="594360" y="1775460"/>
            <a:ext cx="7392035" cy="1300480"/>
          </a:xfrm>
          <a:prstGeom prst="rect">
            <a:avLst/>
          </a:prstGeom>
          <a:solidFill>
            <a:srgbClr val="C4E759"/>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altLang="zh-CN" sz="2400">
                <a:solidFill>
                  <a:schemeClr val="tx1"/>
                </a:solidFill>
                <a:latin typeface="Times New Roman" panose="02020603050405020304" pitchFamily="18" charset="0"/>
                <a:cs typeface="Times New Roman" panose="02020603050405020304" pitchFamily="18" charset="0"/>
              </a:rPr>
              <a:t>      The son wants to have a career in music after graduating from senior high school, while his father wants him to go to university and become a lawyer. </a:t>
            </a:r>
            <a:endParaRPr lang="en-US" altLang="zh-CN" sz="24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l="12190" t="13242" r="12426" b="22959"/>
          <a:stretch>
            <a:fillRect/>
          </a:stretch>
        </p:blipFill>
        <p:spPr>
          <a:xfrm>
            <a:off x="4051935" y="327660"/>
            <a:ext cx="3661410" cy="4496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899" y="1196172"/>
            <a:ext cx="2960945"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6" name="组合 25"/>
          <p:cNvGrpSpPr/>
          <p:nvPr/>
        </p:nvGrpSpPr>
        <p:grpSpPr>
          <a:xfrm>
            <a:off x="1403648" y="1977209"/>
            <a:ext cx="1950416" cy="239190"/>
            <a:chOff x="1259632" y="1573342"/>
            <a:chExt cx="2243292" cy="267330"/>
          </a:xfrm>
        </p:grpSpPr>
        <p:cxnSp>
          <p:nvCxnSpPr>
            <p:cNvPr id="7" name="直接连接符 6"/>
            <p:cNvCxnSpPr/>
            <p:nvPr/>
          </p:nvCxnSpPr>
          <p:spPr>
            <a:xfrm>
              <a:off x="1259632" y="1573342"/>
              <a:ext cx="288032"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1619672" y="1574572"/>
              <a:ext cx="43204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122187" y="1573342"/>
              <a:ext cx="6496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998868" y="1575301"/>
              <a:ext cx="504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403648" y="1840672"/>
              <a:ext cx="19265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 name="标注: 弯曲线形 3"/>
          <p:cNvSpPr/>
          <p:nvPr/>
        </p:nvSpPr>
        <p:spPr>
          <a:xfrm>
            <a:off x="4040280" y="345654"/>
            <a:ext cx="1728192" cy="494520"/>
          </a:xfrm>
          <a:prstGeom prst="borderCallout2">
            <a:avLst>
              <a:gd name="adj1" fmla="val 18750"/>
              <a:gd name="adj2" fmla="val -8333"/>
              <a:gd name="adj3" fmla="val 18750"/>
              <a:gd name="adj4" fmla="val -16667"/>
              <a:gd name="adj5" fmla="val 306404"/>
              <a:gd name="adj6" fmla="val -124019"/>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标注: 弯曲线形 5"/>
          <p:cNvSpPr/>
          <p:nvPr/>
        </p:nvSpPr>
        <p:spPr>
          <a:xfrm>
            <a:off x="4061625" y="3075806"/>
            <a:ext cx="564442" cy="792088"/>
          </a:xfrm>
          <a:prstGeom prst="borderCallout2">
            <a:avLst>
              <a:gd name="adj1" fmla="val 18750"/>
              <a:gd name="adj2" fmla="val -8333"/>
              <a:gd name="adj3" fmla="val 18750"/>
              <a:gd name="adj4" fmla="val -16667"/>
              <a:gd name="adj5" fmla="val -135808"/>
              <a:gd name="adj6" fmla="val -308243"/>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标注: 弯曲线形 8"/>
          <p:cNvSpPr/>
          <p:nvPr/>
        </p:nvSpPr>
        <p:spPr>
          <a:xfrm>
            <a:off x="4572000" y="1347614"/>
            <a:ext cx="1224136" cy="144016"/>
          </a:xfrm>
          <a:prstGeom prst="borderCallout2">
            <a:avLst>
              <a:gd name="adj1" fmla="val 18750"/>
              <a:gd name="adj2" fmla="val -8333"/>
              <a:gd name="adj3" fmla="val 18750"/>
              <a:gd name="adj4" fmla="val -16667"/>
              <a:gd name="adj5" fmla="val 324895"/>
              <a:gd name="adj6" fmla="val -114396"/>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文本框 14"/>
          <p:cNvSpPr txBox="1"/>
          <p:nvPr/>
        </p:nvSpPr>
        <p:spPr>
          <a:xfrm>
            <a:off x="1286423" y="2593162"/>
            <a:ext cx="2931348" cy="2058384"/>
          </a:xfrm>
          <a:prstGeom prst="rect">
            <a:avLst/>
          </a:prstGeom>
          <a:noFill/>
        </p:spPr>
        <p:txBody>
          <a:bodyPr wrap="square" rtlCol="0" anchor="ctr">
            <a:spAutoFit/>
          </a:bodyPr>
          <a:lstStyle/>
          <a:p>
            <a:pPr>
              <a:lnSpc>
                <a:spcPct val="120000"/>
              </a:lnSpc>
            </a:pPr>
            <a:r>
              <a:rPr lang="en-US" altLang="zh-CN">
                <a:solidFill>
                  <a:schemeClr val="bg1"/>
                </a:solidFill>
                <a:latin typeface="Times New Roman" panose="02020603050405020304" pitchFamily="18" charset="0"/>
                <a:cs typeface="Times New Roman" panose="02020603050405020304" pitchFamily="18" charset="0"/>
              </a:rPr>
              <a:t>plot  </a:t>
            </a:r>
            <a:r>
              <a:rPr lang="zh-CN" altLang="en-US">
                <a:solidFill>
                  <a:srgbClr val="FFFF00"/>
                </a:solidFill>
                <a:latin typeface="Times New Roman" panose="02020603050405020304" pitchFamily="18" charset="0"/>
                <a:cs typeface="Times New Roman" panose="02020603050405020304" pitchFamily="18" charset="0"/>
              </a:rPr>
              <a:t>情节</a:t>
            </a:r>
            <a:endParaRPr lang="en-US" altLang="zh-CN">
              <a:solidFill>
                <a:srgbClr val="FFFF00"/>
              </a:solidFill>
              <a:latin typeface="Times New Roman" panose="02020603050405020304" pitchFamily="18" charset="0"/>
              <a:cs typeface="Times New Roman" panose="02020603050405020304" pitchFamily="18" charset="0"/>
            </a:endParaRPr>
          </a:p>
          <a:p>
            <a:pPr>
              <a:lnSpc>
                <a:spcPct val="120000"/>
              </a:lnSpc>
            </a:pPr>
            <a:r>
              <a:rPr lang="en-US" altLang="zh-CN">
                <a:solidFill>
                  <a:schemeClr val="bg1"/>
                </a:solidFill>
                <a:latin typeface="Times New Roman" panose="02020603050405020304" pitchFamily="18" charset="0"/>
                <a:cs typeface="Times New Roman" panose="02020603050405020304" pitchFamily="18" charset="0"/>
              </a:rPr>
              <a:t>settings  </a:t>
            </a:r>
            <a:r>
              <a:rPr lang="zh-CN" altLang="en-US">
                <a:solidFill>
                  <a:srgbClr val="FFFF00"/>
                </a:solidFill>
                <a:latin typeface="Times New Roman" panose="02020603050405020304" pitchFamily="18" charset="0"/>
                <a:cs typeface="Times New Roman" panose="02020603050405020304" pitchFamily="18" charset="0"/>
              </a:rPr>
              <a:t>背景</a:t>
            </a:r>
            <a:endParaRPr lang="en-US" altLang="zh-CN">
              <a:solidFill>
                <a:srgbClr val="FFFF00"/>
              </a:solidFill>
              <a:latin typeface="Times New Roman" panose="02020603050405020304" pitchFamily="18" charset="0"/>
              <a:cs typeface="Times New Roman" panose="02020603050405020304" pitchFamily="18" charset="0"/>
            </a:endParaRPr>
          </a:p>
          <a:p>
            <a:pPr>
              <a:lnSpc>
                <a:spcPct val="120000"/>
              </a:lnSpc>
            </a:pPr>
            <a:r>
              <a:rPr lang="en-US" altLang="zh-CN">
                <a:solidFill>
                  <a:schemeClr val="bg1"/>
                </a:solidFill>
                <a:latin typeface="Times New Roman" panose="02020603050405020304" pitchFamily="18" charset="0"/>
                <a:cs typeface="Times New Roman" panose="02020603050405020304" pitchFamily="18" charset="0"/>
              </a:rPr>
              <a:t>characters  </a:t>
            </a:r>
            <a:r>
              <a:rPr lang="zh-CN" altLang="en-US">
                <a:solidFill>
                  <a:srgbClr val="FFFF00"/>
                </a:solidFill>
                <a:latin typeface="Times New Roman" panose="02020603050405020304" pitchFamily="18" charset="0"/>
                <a:cs typeface="Times New Roman" panose="02020603050405020304" pitchFamily="18" charset="0"/>
              </a:rPr>
              <a:t>角色</a:t>
            </a:r>
            <a:endParaRPr lang="en-US" altLang="zh-CN">
              <a:solidFill>
                <a:srgbClr val="FFFF00"/>
              </a:solidFill>
              <a:latin typeface="Times New Roman" panose="02020603050405020304" pitchFamily="18" charset="0"/>
              <a:cs typeface="Times New Roman" panose="02020603050405020304" pitchFamily="18" charset="0"/>
            </a:endParaRPr>
          </a:p>
          <a:p>
            <a:pPr>
              <a:lnSpc>
                <a:spcPct val="120000"/>
              </a:lnSpc>
            </a:pPr>
            <a:r>
              <a:rPr lang="en-US" altLang="zh-CN">
                <a:solidFill>
                  <a:schemeClr val="bg1"/>
                </a:solidFill>
                <a:latin typeface="Times New Roman" panose="02020603050405020304" pitchFamily="18" charset="0"/>
                <a:cs typeface="Times New Roman" panose="02020603050405020304" pitchFamily="18" charset="0"/>
              </a:rPr>
              <a:t>actions  </a:t>
            </a:r>
            <a:r>
              <a:rPr lang="zh-CN" altLang="en-US">
                <a:solidFill>
                  <a:srgbClr val="FFFF00"/>
                </a:solidFill>
                <a:latin typeface="Times New Roman" panose="02020603050405020304" pitchFamily="18" charset="0"/>
                <a:cs typeface="Times New Roman" panose="02020603050405020304" pitchFamily="18" charset="0"/>
              </a:rPr>
              <a:t>动作</a:t>
            </a:r>
            <a:endParaRPr lang="en-US" altLang="zh-CN">
              <a:solidFill>
                <a:srgbClr val="FFFF00"/>
              </a:solidFill>
              <a:latin typeface="Times New Roman" panose="02020603050405020304" pitchFamily="18" charset="0"/>
              <a:cs typeface="Times New Roman" panose="02020603050405020304" pitchFamily="18" charset="0"/>
            </a:endParaRPr>
          </a:p>
          <a:p>
            <a:pPr>
              <a:lnSpc>
                <a:spcPct val="120000"/>
              </a:lnSpc>
            </a:pPr>
            <a:r>
              <a:rPr lang="en-US" altLang="zh-CN">
                <a:solidFill>
                  <a:schemeClr val="bg1"/>
                </a:solidFill>
                <a:latin typeface="Times New Roman" panose="02020603050405020304" pitchFamily="18" charset="0"/>
                <a:cs typeface="Times New Roman" panose="02020603050405020304" pitchFamily="18" charset="0"/>
              </a:rPr>
              <a:t>dialogue between characters </a:t>
            </a:r>
            <a:r>
              <a:rPr lang="zh-CN" altLang="en-US">
                <a:solidFill>
                  <a:srgbClr val="FFFF00"/>
                </a:solidFill>
                <a:latin typeface="Times New Roman" panose="02020603050405020304" pitchFamily="18" charset="0"/>
                <a:cs typeface="Times New Roman" panose="02020603050405020304" pitchFamily="18" charset="0"/>
              </a:rPr>
              <a:t>角色间的对白</a:t>
            </a:r>
            <a:endParaRPr lang="zh-CN" altLang="en-US">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1"/>
      <p:bldP spid="9" grpId="2"/>
      <p:bldP spid="15"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txBox="1"/>
          <p:nvPr/>
        </p:nvSpPr>
        <p:spPr>
          <a:xfrm>
            <a:off x="539711" y="124028"/>
            <a:ext cx="7275154" cy="4792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zh-CN" sz="2400">
                <a:solidFill>
                  <a:schemeClr val="bg1"/>
                </a:solidFill>
                <a:latin typeface="Times New Roman" panose="02020603050405020304" pitchFamily="18" charset="0"/>
                <a:cs typeface="Times New Roman" panose="02020603050405020304" pitchFamily="18" charset="0"/>
              </a:rPr>
              <a:t> Add the tags to the </a:t>
            </a:r>
            <a:r>
              <a:rPr lang="en-US" altLang="zh-CN" sz="2400">
                <a:solidFill>
                  <a:srgbClr val="FFFF00"/>
                </a:solidFill>
                <a:latin typeface="Times New Roman" panose="02020603050405020304" pitchFamily="18" charset="0"/>
                <a:cs typeface="Times New Roman" panose="02020603050405020304" pitchFamily="18" charset="0"/>
              </a:rPr>
              <a:t>director</a:t>
            </a:r>
            <a:r>
              <a:rPr lang="en-US" altLang="zh-CN" sz="2400">
                <a:solidFill>
                  <a:schemeClr val="bg1"/>
                </a:solidFill>
                <a:latin typeface="Times New Roman" panose="02020603050405020304" pitchFamily="18" charset="0"/>
                <a:cs typeface="Times New Roman" panose="02020603050405020304" pitchFamily="18" charset="0"/>
              </a:rPr>
              <a:t>’s notes.</a:t>
            </a:r>
            <a:endParaRPr lang="zh-CN" altLang="en-US" sz="2400">
              <a:solidFill>
                <a:schemeClr val="bg1"/>
              </a:solidFill>
              <a:latin typeface="Times New Roman" panose="02020603050405020304" pitchFamily="18" charset="0"/>
              <a:cs typeface="Times New Roman" panose="02020603050405020304" pitchFamily="18" charset="0"/>
            </a:endParaRPr>
          </a:p>
        </p:txBody>
      </p:sp>
      <p:sp>
        <p:nvSpPr>
          <p:cNvPr id="20" name="TextBox 6"/>
          <p:cNvSpPr txBox="1"/>
          <p:nvPr/>
        </p:nvSpPr>
        <p:spPr>
          <a:xfrm>
            <a:off x="133350" y="59690"/>
            <a:ext cx="510540" cy="607695"/>
          </a:xfrm>
          <a:prstGeom prst="rect">
            <a:avLst/>
          </a:prstGeom>
          <a:solidFill>
            <a:srgbClr val="FF9933"/>
          </a:solidFill>
          <a:scene3d>
            <a:camera prst="perspectiveContrastingRightFacing"/>
            <a:lightRig rig="threePt" dir="t"/>
          </a:scene3d>
        </p:spPr>
        <p:txBody>
          <a:bodyPr wrap="square" rtlCol="0" anchor="ctr">
            <a:spAutoFit/>
          </a:bodyPr>
          <a:lstStyle/>
          <a:p>
            <a:pPr>
              <a:lnSpc>
                <a:spcPct val="120000"/>
              </a:lnSpc>
            </a:pPr>
            <a:r>
              <a:rPr lang="en-US" altLang="zh-CN" sz="2800">
                <a:solidFill>
                  <a:schemeClr val="bg1"/>
                </a:solidFill>
                <a:latin typeface="Times New Roman" panose="02020603050405020304" pitchFamily="18" charset="0"/>
                <a:cs typeface="Times New Roman" panose="02020603050405020304" pitchFamily="18" charset="0"/>
              </a:rPr>
              <a:t>(2)</a:t>
            </a:r>
            <a:endParaRPr lang="zh-CN" altLang="en-US" sz="2800">
              <a:solidFill>
                <a:schemeClr val="bg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t="5644" b="5641"/>
          <a:stretch>
            <a:fillRect/>
          </a:stretch>
        </p:blipFill>
        <p:spPr>
          <a:xfrm>
            <a:off x="395605" y="667385"/>
            <a:ext cx="8420735" cy="4064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par>
    </p:tnLst>
  </p:timing>
</p:sld>
</file>

<file path=ppt/tags/tag1.xml><?xml version="1.0" encoding="utf-8"?>
<p:tagLst xmlns:p="http://schemas.openxmlformats.org/presentationml/2006/main">
  <p:tag name="KSO_WM_MEDIACOVER_FLAG" val="1"/>
</p:tagLst>
</file>

<file path=ppt/tags/tag2.xml><?xml version="1.0" encoding="utf-8"?>
<p:tagLst xmlns:p="http://schemas.openxmlformats.org/presentationml/2006/main">
  <p:tag name="AS_OS" val="Unix 3.10 unknown"/>
  <p:tag name="AS_RELEASE_DATE" val="2017.06.20"/>
  <p:tag name="AS_TITLE" val="Aspose.Slides for Java"/>
  <p:tag name="AS_VERSION" val="17.6"/>
  <p:tag name="commondata" val="eyJoZGlkIjoiM2IwYTIyZDdjYjgyYzQ2ZmQyYjdlNzU0NmNjMGQ1YmYifQ=="/>
</p:tagLst>
</file>

<file path=ppt/theme/theme1.xml><?xml version="1.0" encoding="utf-8"?>
<a:theme xmlns:a="http://schemas.openxmlformats.org/drawingml/2006/main" name=".">
  <a:themeElements>
    <a:clrScheme name="MC-欧美风主题色">
      <a:dk1>
        <a:srgbClr val="000000"/>
      </a:dk1>
      <a:lt1>
        <a:srgbClr val="FFFFFF"/>
      </a:lt1>
      <a:dk2>
        <a:srgbClr val="44546A"/>
      </a:dk2>
      <a:lt2>
        <a:srgbClr val="E7E6E6"/>
      </a:lt2>
      <a:accent1>
        <a:srgbClr val="1D267C"/>
      </a:accent1>
      <a:accent2>
        <a:srgbClr val="84848F"/>
      </a:accent2>
      <a:accent3>
        <a:srgbClr val="4B4A5A"/>
      </a:accent3>
      <a:accent4>
        <a:srgbClr val="1D267C"/>
      </a:accent4>
      <a:accent5>
        <a:srgbClr val="84848F"/>
      </a:accent5>
      <a:accent6>
        <a:srgbClr val="4B4A5A"/>
      </a:accent6>
      <a:hlink>
        <a:srgbClr val="0563C1"/>
      </a:hlink>
      <a:folHlink>
        <a:srgbClr val="954F72"/>
      </a:folHlink>
    </a:clrScheme>
    <a:fontScheme name="Arial+微软雅黑">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6516</Words>
  <Application>WPS 演示</Application>
  <PresentationFormat>On-screen Show (16:9)</PresentationFormat>
  <Paragraphs>256</Paragraphs>
  <Slides>29</Slides>
  <Notes>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Arial</vt:lpstr>
      <vt:lpstr>宋体</vt:lpstr>
      <vt:lpstr>Wingdings</vt:lpstr>
      <vt:lpstr>黑体</vt:lpstr>
      <vt:lpstr>叶根友刀锋黑草</vt:lpstr>
      <vt:lpstr>Times New Roman</vt:lpstr>
      <vt:lpstr>Times New Roman</vt:lpstr>
      <vt:lpstr>微软雅黑</vt:lpstr>
      <vt:lpstr>Arial Unicode MS</vt:lpstr>
      <vt:lpstr>等线</vt:lpstr>
      <vt:lpstr>等线</vt:lpstr>
      <vt:lpstr>华文楷体</vt:lpstr>
      <vt:lpstr>Courier New</vt:lpstr>
      <vt:lpstr>Calibri</vt:lpstr>
      <vt:lpstr>方正仿宋简体</vt:lpstr>
      <vt:lpstr>.</vt:lpstr>
      <vt:lpstr>必修一 Unit 3 Understanding ideas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刘微薇</cp:lastModifiedBy>
  <cp:revision>4</cp:revision>
  <cp:lastPrinted>2020-11-30T14:25:00Z</cp:lastPrinted>
  <dcterms:created xsi:type="dcterms:W3CDTF">2020-11-30T14:25:00Z</dcterms:created>
  <dcterms:modified xsi:type="dcterms:W3CDTF">2024-08-24T05:32:26Z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E729DA58AC974A118F44E51974C2E630_13</vt:lpwstr>
  </property>
  <property fmtid="{D5CDD505-2E9C-101B-9397-08002B2CF9AE}" pid="7" name="KSOProductBuildVer">
    <vt:lpwstr>2052-12.1.0.16929</vt:lpwstr>
  </property>
</Properties>
</file>