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file:///D:\qq&#25991;&#20214;\712321467\Image\C2C\Image2\%7b75232B38-A165-1FB7-499C-2E1C792CACB5%7d.png" TargetMode="External"/><Relationship Id="rId24" Type="http://schemas.openxmlformats.org/officeDocument/2006/relationships/image" Target="../media/image1.pn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9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2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684020" y="1277620"/>
            <a:ext cx="8916035" cy="4422775"/>
          </a:xfrm>
          <a:prstGeom prst="rect">
            <a:avLst/>
          </a:prstGeom>
          <a:solidFill>
            <a:srgbClr val="53929D">
              <a:alpha val="62352"/>
            </a:srgbClr>
          </a:solidFill>
          <a:ln w="28575">
            <a:solidFill>
              <a:srgbClr val="FFFFFF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111761" y="0"/>
            <a:ext cx="12191999" cy="6858000"/>
          </a:xfrm>
          <a:prstGeom prst="rect">
            <a:avLst/>
          </a:prstGeom>
          <a:solidFill>
            <a:srgbClr val="164027">
              <a:alpha val="6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2811342" y="2330995"/>
            <a:ext cx="685170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5400" b="0" i="0">
                <a:ln w="0">
                  <a:solidFill>
                    <a:srgbClr val="0C0C0C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Impact" panose="020B0806030902050204"/>
                <a:ea typeface="Impact" panose="020B0806030902050204"/>
              </a:rPr>
              <a:t>B1U5 Into the wild</a:t>
            </a:r>
            <a:endParaRPr lang="zh-CN" altLang="en-US" sz="5400" b="0" i="0">
              <a:ln w="0">
                <a:solidFill>
                  <a:srgbClr val="0C0C0C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effectLst/>
              <a:latin typeface="Impact" panose="020B0806030902050204"/>
              <a:ea typeface="Impact" panose="020B0806030902050204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3517265" y="4365625"/>
            <a:ext cx="5531485" cy="93662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3200" b="1" i="0">
                <a:solidFill>
                  <a:srgbClr val="595959">
                    <a:alpha val="0"/>
                  </a:srgbClr>
                </a:solidFill>
                <a:latin typeface="Arial" panose="020B0604020202020204"/>
                <a:ea typeface="Arial" panose="020B0604020202020204"/>
              </a:rPr>
              <a:t>The Monarch</a:t>
            </a:r>
            <a:r>
              <a:rPr lang="zh-CN" altLang="en-US" sz="3200" b="0" i="0">
                <a:solidFill>
                  <a:srgbClr val="595959">
                    <a:alpha val="0"/>
                  </a:srgbClr>
                </a:solidFill>
                <a:latin typeface="Impact" panose="020B0806030902050204"/>
                <a:ea typeface="Impact" panose="020B0806030902050204"/>
              </a:rPr>
              <a:t>’</a:t>
            </a:r>
            <a:r>
              <a:rPr lang="zh-CN" altLang="en-US" sz="3200" b="1" i="0">
                <a:solidFill>
                  <a:srgbClr val="595959">
                    <a:alpha val="0"/>
                  </a:srgbClr>
                </a:solidFill>
                <a:latin typeface="Arial" panose="020B0604020202020204"/>
                <a:ea typeface="Arial" panose="020B0604020202020204"/>
              </a:rPr>
              <a:t>s Journey</a:t>
            </a:r>
            <a:endParaRPr lang="zh-CN" altLang="en-US" sz="3200" b="1" i="0">
              <a:solidFill>
                <a:srgbClr val="595959">
                  <a:alpha val="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形状3"/>
          <p:cNvSpPr txBox="1"/>
          <p:nvPr/>
        </p:nvSpPr>
        <p:spPr>
          <a:xfrm>
            <a:off x="8582017" y="1735935"/>
            <a:ext cx="101600" cy="101600"/>
          </a:xfrm>
          <a:custGeom>
            <a:avLst/>
            <a:gdLst>
              <a:gd name="connsiteX0" fmla="*/ 50800 w 101600"/>
              <a:gd name="connsiteY0" fmla="*/ 0 h 101600"/>
              <a:gd name="connsiteX1" fmla="*/ 78856 w 101600"/>
              <a:gd name="connsiteY1" fmla="*/ 0 h 101600"/>
              <a:gd name="connsiteX2" fmla="*/ 101600 w 101600"/>
              <a:gd name="connsiteY2" fmla="*/ 78856 h 101600"/>
              <a:gd name="connsiteX3" fmla="*/ 22744 w 101600"/>
              <a:gd name="connsiteY3" fmla="*/ 101600 h 101600"/>
              <a:gd name="connsiteX4" fmla="*/ 0 w 101600"/>
              <a:gd name="connsiteY4" fmla="*/ 22744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01600">
                <a:moveTo>
                  <a:pt x="50800" y="0"/>
                </a:moveTo>
                <a:cubicBezTo>
                  <a:pt x="78856" y="0"/>
                  <a:pt x="101600" y="22744"/>
                  <a:pt x="101600" y="50800"/>
                </a:cubicBezTo>
                <a:cubicBezTo>
                  <a:pt x="101600" y="78856"/>
                  <a:pt x="78856" y="101600"/>
                  <a:pt x="50800" y="101600"/>
                </a:cubicBezTo>
                <a:cubicBezTo>
                  <a:pt x="22744" y="101600"/>
                  <a:pt x="0" y="78856"/>
                  <a:pt x="0" y="50800"/>
                </a:cubicBezTo>
                <a:cubicBezTo>
                  <a:pt x="0" y="22744"/>
                  <a:pt x="22744" y="0"/>
                  <a:pt x="50800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3814258" y="2319501"/>
            <a:ext cx="201071" cy="201071"/>
          </a:xfrm>
          <a:custGeom>
            <a:avLst/>
            <a:gdLst>
              <a:gd name="connsiteX0" fmla="*/ 100535 w 201071"/>
              <a:gd name="connsiteY0" fmla="*/ 0 h 201071"/>
              <a:gd name="connsiteX1" fmla="*/ 156060 w 201071"/>
              <a:gd name="connsiteY1" fmla="*/ 0 h 201071"/>
              <a:gd name="connsiteX2" fmla="*/ 201071 w 201071"/>
              <a:gd name="connsiteY2" fmla="*/ 156060 h 201071"/>
              <a:gd name="connsiteX3" fmla="*/ 45011 w 201071"/>
              <a:gd name="connsiteY3" fmla="*/ 201071 h 201071"/>
              <a:gd name="connsiteX4" fmla="*/ 0 w 201071"/>
              <a:gd name="connsiteY4" fmla="*/ 45011 h 20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71" h="201071">
                <a:moveTo>
                  <a:pt x="100535" y="0"/>
                </a:moveTo>
                <a:cubicBezTo>
                  <a:pt x="156060" y="0"/>
                  <a:pt x="201071" y="45011"/>
                  <a:pt x="201071" y="100535"/>
                </a:cubicBezTo>
                <a:cubicBezTo>
                  <a:pt x="201071" y="156060"/>
                  <a:pt x="156060" y="201071"/>
                  <a:pt x="100535" y="201071"/>
                </a:cubicBezTo>
                <a:cubicBezTo>
                  <a:pt x="45011" y="201071"/>
                  <a:pt x="0" y="156060"/>
                  <a:pt x="0" y="100535"/>
                </a:cubicBezTo>
                <a:cubicBezTo>
                  <a:pt x="0" y="45011"/>
                  <a:pt x="45011" y="0"/>
                  <a:pt x="100535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8049913" y="4942127"/>
            <a:ext cx="201071" cy="201071"/>
          </a:xfrm>
          <a:custGeom>
            <a:avLst/>
            <a:gdLst>
              <a:gd name="connsiteX0" fmla="*/ 100535 w 201071"/>
              <a:gd name="connsiteY0" fmla="*/ 0 h 201071"/>
              <a:gd name="connsiteX1" fmla="*/ 156060 w 201071"/>
              <a:gd name="connsiteY1" fmla="*/ 0 h 201071"/>
              <a:gd name="connsiteX2" fmla="*/ 201071 w 201071"/>
              <a:gd name="connsiteY2" fmla="*/ 156060 h 201071"/>
              <a:gd name="connsiteX3" fmla="*/ 45011 w 201071"/>
              <a:gd name="connsiteY3" fmla="*/ 201071 h 201071"/>
              <a:gd name="connsiteX4" fmla="*/ 0 w 201071"/>
              <a:gd name="connsiteY4" fmla="*/ 45011 h 20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071" h="201071">
                <a:moveTo>
                  <a:pt x="100535" y="0"/>
                </a:moveTo>
                <a:cubicBezTo>
                  <a:pt x="156060" y="0"/>
                  <a:pt x="201071" y="45011"/>
                  <a:pt x="201071" y="100535"/>
                </a:cubicBezTo>
                <a:cubicBezTo>
                  <a:pt x="201071" y="156060"/>
                  <a:pt x="156060" y="201071"/>
                  <a:pt x="100535" y="201071"/>
                </a:cubicBezTo>
                <a:cubicBezTo>
                  <a:pt x="45011" y="201071"/>
                  <a:pt x="0" y="156060"/>
                  <a:pt x="0" y="100535"/>
                </a:cubicBezTo>
                <a:cubicBezTo>
                  <a:pt x="0" y="45011"/>
                  <a:pt x="45011" y="0"/>
                  <a:pt x="100535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7125354" y="4566856"/>
            <a:ext cx="127906" cy="127906"/>
          </a:xfrm>
          <a:custGeom>
            <a:avLst/>
            <a:gdLst>
              <a:gd name="connsiteX0" fmla="*/ 63953 w 127906"/>
              <a:gd name="connsiteY0" fmla="*/ 0 h 127906"/>
              <a:gd name="connsiteX1" fmla="*/ 99273 w 127906"/>
              <a:gd name="connsiteY1" fmla="*/ 0 h 127906"/>
              <a:gd name="connsiteX2" fmla="*/ 127906 w 127906"/>
              <a:gd name="connsiteY2" fmla="*/ 99273 h 127906"/>
              <a:gd name="connsiteX3" fmla="*/ 28633 w 127906"/>
              <a:gd name="connsiteY3" fmla="*/ 127906 h 127906"/>
              <a:gd name="connsiteX4" fmla="*/ 0 w 127906"/>
              <a:gd name="connsiteY4" fmla="*/ 28633 h 12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06" h="127906">
                <a:moveTo>
                  <a:pt x="63953" y="0"/>
                </a:moveTo>
                <a:cubicBezTo>
                  <a:pt x="99273" y="0"/>
                  <a:pt x="127906" y="28633"/>
                  <a:pt x="127906" y="63953"/>
                </a:cubicBezTo>
                <a:cubicBezTo>
                  <a:pt x="127906" y="99273"/>
                  <a:pt x="99273" y="127906"/>
                  <a:pt x="63953" y="127906"/>
                </a:cubicBezTo>
                <a:cubicBezTo>
                  <a:pt x="28633" y="127906"/>
                  <a:pt x="0" y="99273"/>
                  <a:pt x="0" y="63953"/>
                </a:cubicBezTo>
                <a:cubicBezTo>
                  <a:pt x="0" y="28633"/>
                  <a:pt x="28633" y="0"/>
                  <a:pt x="63953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5695698" y="3732203"/>
            <a:ext cx="127906" cy="127906"/>
          </a:xfrm>
          <a:custGeom>
            <a:avLst/>
            <a:gdLst>
              <a:gd name="connsiteX0" fmla="*/ 63953 w 127906"/>
              <a:gd name="connsiteY0" fmla="*/ 0 h 127906"/>
              <a:gd name="connsiteX1" fmla="*/ 99273 w 127906"/>
              <a:gd name="connsiteY1" fmla="*/ 0 h 127906"/>
              <a:gd name="connsiteX2" fmla="*/ 127906 w 127906"/>
              <a:gd name="connsiteY2" fmla="*/ 99273 h 127906"/>
              <a:gd name="connsiteX3" fmla="*/ 28633 w 127906"/>
              <a:gd name="connsiteY3" fmla="*/ 127906 h 127906"/>
              <a:gd name="connsiteX4" fmla="*/ 0 w 127906"/>
              <a:gd name="connsiteY4" fmla="*/ 28633 h 12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06" h="127906">
                <a:moveTo>
                  <a:pt x="63953" y="0"/>
                </a:moveTo>
                <a:cubicBezTo>
                  <a:pt x="99273" y="0"/>
                  <a:pt x="127906" y="28633"/>
                  <a:pt x="127906" y="63953"/>
                </a:cubicBezTo>
                <a:cubicBezTo>
                  <a:pt x="127906" y="99273"/>
                  <a:pt x="99273" y="127906"/>
                  <a:pt x="63953" y="127906"/>
                </a:cubicBezTo>
                <a:cubicBezTo>
                  <a:pt x="28633" y="127906"/>
                  <a:pt x="0" y="99273"/>
                  <a:pt x="0" y="63953"/>
                </a:cubicBezTo>
                <a:cubicBezTo>
                  <a:pt x="0" y="28633"/>
                  <a:pt x="28633" y="0"/>
                  <a:pt x="63953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4560114" y="4408556"/>
            <a:ext cx="286206" cy="286206"/>
          </a:xfrm>
          <a:custGeom>
            <a:avLst/>
            <a:gdLst>
              <a:gd name="connsiteX0" fmla="*/ 143103 w 286206"/>
              <a:gd name="connsiteY0" fmla="*/ 0 h 286206"/>
              <a:gd name="connsiteX1" fmla="*/ 222137 w 286206"/>
              <a:gd name="connsiteY1" fmla="*/ 0 h 286206"/>
              <a:gd name="connsiteX2" fmla="*/ 286206 w 286206"/>
              <a:gd name="connsiteY2" fmla="*/ 222137 h 286206"/>
              <a:gd name="connsiteX3" fmla="*/ 64069 w 286206"/>
              <a:gd name="connsiteY3" fmla="*/ 286206 h 286206"/>
              <a:gd name="connsiteX4" fmla="*/ 0 w 286206"/>
              <a:gd name="connsiteY4" fmla="*/ 64069 h 28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206" h="286206">
                <a:moveTo>
                  <a:pt x="143103" y="0"/>
                </a:moveTo>
                <a:cubicBezTo>
                  <a:pt x="222137" y="0"/>
                  <a:pt x="286206" y="64069"/>
                  <a:pt x="286206" y="143103"/>
                </a:cubicBezTo>
                <a:cubicBezTo>
                  <a:pt x="286206" y="222137"/>
                  <a:pt x="222137" y="286206"/>
                  <a:pt x="143103" y="286206"/>
                </a:cubicBezTo>
                <a:cubicBezTo>
                  <a:pt x="64069" y="286206"/>
                  <a:pt x="0" y="222137"/>
                  <a:pt x="0" y="143103"/>
                </a:cubicBezTo>
                <a:cubicBezTo>
                  <a:pt x="0" y="64069"/>
                  <a:pt x="64069" y="0"/>
                  <a:pt x="143103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2696407" y="1634335"/>
            <a:ext cx="101600" cy="101600"/>
          </a:xfrm>
          <a:custGeom>
            <a:avLst/>
            <a:gdLst>
              <a:gd name="connsiteX0" fmla="*/ 50800 w 101600"/>
              <a:gd name="connsiteY0" fmla="*/ 0 h 101600"/>
              <a:gd name="connsiteX1" fmla="*/ 78856 w 101600"/>
              <a:gd name="connsiteY1" fmla="*/ 0 h 101600"/>
              <a:gd name="connsiteX2" fmla="*/ 101600 w 101600"/>
              <a:gd name="connsiteY2" fmla="*/ 78856 h 101600"/>
              <a:gd name="connsiteX3" fmla="*/ 22744 w 101600"/>
              <a:gd name="connsiteY3" fmla="*/ 101600 h 101600"/>
              <a:gd name="connsiteX4" fmla="*/ 0 w 101600"/>
              <a:gd name="connsiteY4" fmla="*/ 22744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01600">
                <a:moveTo>
                  <a:pt x="50800" y="0"/>
                </a:moveTo>
                <a:cubicBezTo>
                  <a:pt x="78856" y="0"/>
                  <a:pt x="101600" y="22744"/>
                  <a:pt x="101600" y="50800"/>
                </a:cubicBezTo>
                <a:cubicBezTo>
                  <a:pt x="101600" y="78856"/>
                  <a:pt x="78856" y="101600"/>
                  <a:pt x="50800" y="101600"/>
                </a:cubicBezTo>
                <a:cubicBezTo>
                  <a:pt x="22744" y="101600"/>
                  <a:pt x="0" y="78856"/>
                  <a:pt x="0" y="50800"/>
                </a:cubicBezTo>
                <a:cubicBezTo>
                  <a:pt x="0" y="22744"/>
                  <a:pt x="22744" y="0"/>
                  <a:pt x="50800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7523418" y="2528071"/>
            <a:ext cx="243715" cy="243715"/>
          </a:xfrm>
          <a:custGeom>
            <a:avLst/>
            <a:gdLst>
              <a:gd name="connsiteX0" fmla="*/ 121858 w 243715"/>
              <a:gd name="connsiteY0" fmla="*/ 0 h 243715"/>
              <a:gd name="connsiteX1" fmla="*/ 189158 w 243715"/>
              <a:gd name="connsiteY1" fmla="*/ 0 h 243715"/>
              <a:gd name="connsiteX2" fmla="*/ 243715 w 243715"/>
              <a:gd name="connsiteY2" fmla="*/ 189158 h 243715"/>
              <a:gd name="connsiteX3" fmla="*/ 54557 w 243715"/>
              <a:gd name="connsiteY3" fmla="*/ 243715 h 243715"/>
              <a:gd name="connsiteX4" fmla="*/ 0 w 243715"/>
              <a:gd name="connsiteY4" fmla="*/ 54557 h 24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15" h="243715">
                <a:moveTo>
                  <a:pt x="121858" y="0"/>
                </a:moveTo>
                <a:cubicBezTo>
                  <a:pt x="189158" y="0"/>
                  <a:pt x="243715" y="54557"/>
                  <a:pt x="243715" y="121858"/>
                </a:cubicBezTo>
                <a:cubicBezTo>
                  <a:pt x="243715" y="189158"/>
                  <a:pt x="189158" y="243715"/>
                  <a:pt x="121858" y="243715"/>
                </a:cubicBezTo>
                <a:cubicBezTo>
                  <a:pt x="54557" y="243715"/>
                  <a:pt x="0" y="189158"/>
                  <a:pt x="0" y="121858"/>
                </a:cubicBezTo>
                <a:cubicBezTo>
                  <a:pt x="0" y="54557"/>
                  <a:pt x="54557" y="0"/>
                  <a:pt x="121858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11002744" y="860739"/>
            <a:ext cx="127906" cy="127906"/>
          </a:xfrm>
          <a:custGeom>
            <a:avLst/>
            <a:gdLst>
              <a:gd name="connsiteX0" fmla="*/ 63953 w 127906"/>
              <a:gd name="connsiteY0" fmla="*/ 0 h 127906"/>
              <a:gd name="connsiteX1" fmla="*/ 99273 w 127906"/>
              <a:gd name="connsiteY1" fmla="*/ 0 h 127906"/>
              <a:gd name="connsiteX2" fmla="*/ 127906 w 127906"/>
              <a:gd name="connsiteY2" fmla="*/ 99273 h 127906"/>
              <a:gd name="connsiteX3" fmla="*/ 28633 w 127906"/>
              <a:gd name="connsiteY3" fmla="*/ 127906 h 127906"/>
              <a:gd name="connsiteX4" fmla="*/ 0 w 127906"/>
              <a:gd name="connsiteY4" fmla="*/ 28633 h 12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06" h="127906">
                <a:moveTo>
                  <a:pt x="63953" y="0"/>
                </a:moveTo>
                <a:cubicBezTo>
                  <a:pt x="99273" y="0"/>
                  <a:pt x="127906" y="28633"/>
                  <a:pt x="127906" y="63953"/>
                </a:cubicBezTo>
                <a:cubicBezTo>
                  <a:pt x="127906" y="99273"/>
                  <a:pt x="99273" y="127906"/>
                  <a:pt x="63953" y="127906"/>
                </a:cubicBezTo>
                <a:cubicBezTo>
                  <a:pt x="28633" y="127906"/>
                  <a:pt x="0" y="99273"/>
                  <a:pt x="0" y="63953"/>
                </a:cubicBezTo>
                <a:cubicBezTo>
                  <a:pt x="0" y="28633"/>
                  <a:pt x="28633" y="0"/>
                  <a:pt x="63953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5582671" y="1559688"/>
            <a:ext cx="101600" cy="101600"/>
          </a:xfrm>
          <a:custGeom>
            <a:avLst/>
            <a:gdLst>
              <a:gd name="connsiteX0" fmla="*/ 50800 w 101600"/>
              <a:gd name="connsiteY0" fmla="*/ 0 h 101600"/>
              <a:gd name="connsiteX1" fmla="*/ 78856 w 101600"/>
              <a:gd name="connsiteY1" fmla="*/ 0 h 101600"/>
              <a:gd name="connsiteX2" fmla="*/ 101600 w 101600"/>
              <a:gd name="connsiteY2" fmla="*/ 78856 h 101600"/>
              <a:gd name="connsiteX3" fmla="*/ 22744 w 101600"/>
              <a:gd name="connsiteY3" fmla="*/ 101600 h 101600"/>
              <a:gd name="connsiteX4" fmla="*/ 0 w 101600"/>
              <a:gd name="connsiteY4" fmla="*/ 22744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00" h="101600">
                <a:moveTo>
                  <a:pt x="50800" y="0"/>
                </a:moveTo>
                <a:cubicBezTo>
                  <a:pt x="78856" y="0"/>
                  <a:pt x="101600" y="22744"/>
                  <a:pt x="101600" y="50800"/>
                </a:cubicBezTo>
                <a:cubicBezTo>
                  <a:pt x="101600" y="78856"/>
                  <a:pt x="78856" y="101600"/>
                  <a:pt x="50800" y="101600"/>
                </a:cubicBezTo>
                <a:cubicBezTo>
                  <a:pt x="22744" y="101600"/>
                  <a:pt x="0" y="78856"/>
                  <a:pt x="0" y="50800"/>
                </a:cubicBezTo>
                <a:cubicBezTo>
                  <a:pt x="0" y="22744"/>
                  <a:pt x="22744" y="0"/>
                  <a:pt x="50800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3608915" y="5109277"/>
            <a:ext cx="168462" cy="168462"/>
          </a:xfrm>
          <a:custGeom>
            <a:avLst/>
            <a:gdLst>
              <a:gd name="connsiteX0" fmla="*/ 84231 w 168462"/>
              <a:gd name="connsiteY0" fmla="*/ 0 h 168462"/>
              <a:gd name="connsiteX1" fmla="*/ 130750 w 168462"/>
              <a:gd name="connsiteY1" fmla="*/ 0 h 168462"/>
              <a:gd name="connsiteX2" fmla="*/ 168462 w 168462"/>
              <a:gd name="connsiteY2" fmla="*/ 130750 h 168462"/>
              <a:gd name="connsiteX3" fmla="*/ 37711 w 168462"/>
              <a:gd name="connsiteY3" fmla="*/ 168462 h 168462"/>
              <a:gd name="connsiteX4" fmla="*/ 0 w 168462"/>
              <a:gd name="connsiteY4" fmla="*/ 37711 h 1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62" h="168462">
                <a:moveTo>
                  <a:pt x="84231" y="0"/>
                </a:moveTo>
                <a:cubicBezTo>
                  <a:pt x="130750" y="0"/>
                  <a:pt x="168462" y="37711"/>
                  <a:pt x="168462" y="84231"/>
                </a:cubicBezTo>
                <a:cubicBezTo>
                  <a:pt x="168462" y="130750"/>
                  <a:pt x="130750" y="168462"/>
                  <a:pt x="84231" y="168462"/>
                </a:cubicBezTo>
                <a:cubicBezTo>
                  <a:pt x="37711" y="168462"/>
                  <a:pt x="0" y="130750"/>
                  <a:pt x="0" y="84231"/>
                </a:cubicBezTo>
                <a:cubicBezTo>
                  <a:pt x="0" y="37711"/>
                  <a:pt x="37711" y="0"/>
                  <a:pt x="84231" y="0"/>
                </a:cubicBezTo>
                <a:close/>
              </a:path>
            </a:pathLst>
          </a:custGeom>
          <a:solidFill>
            <a:srgbClr val="9DA570">
              <a:alpha val="70196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4"/>
          <p:cNvSpPr txBox="1"/>
          <p:nvPr/>
        </p:nvSpPr>
        <p:spPr>
          <a:xfrm>
            <a:off x="509004" y="3251200"/>
            <a:ext cx="1849120" cy="1191"/>
          </a:xfrm>
          <a:prstGeom prst="line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5"/>
          <p:cNvSpPr txBox="1"/>
          <p:nvPr/>
        </p:nvSpPr>
        <p:spPr>
          <a:xfrm>
            <a:off x="9828181" y="3251200"/>
            <a:ext cx="1849120" cy="1191"/>
          </a:xfrm>
          <a:prstGeom prst="line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0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790" y="3646170"/>
            <a:ext cx="3329305" cy="661670"/>
          </a:xfrm>
          <a:prstGeom prst="rect">
            <a:avLst/>
          </a:prstGeom>
        </p:spPr>
      </p:pic>
      <p:pic>
        <p:nvPicPr>
          <p:cNvPr id="21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">
            <a:off x="4196715" y="1454150"/>
            <a:ext cx="1492885" cy="1437005"/>
          </a:xfrm>
          <a:prstGeom prst="rect">
            <a:avLst/>
          </a:prstGeom>
        </p:spPr>
      </p:pic>
      <p:pic>
        <p:nvPicPr>
          <p:cNvPr id="22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380" y="4942205"/>
            <a:ext cx="1238250" cy="1967865"/>
          </a:xfrm>
          <a:prstGeom prst="rect">
            <a:avLst/>
          </a:prstGeom>
        </p:spPr>
      </p:pic>
      <p:pic>
        <p:nvPicPr>
          <p:cNvPr id="23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7796530" y="4712970"/>
            <a:ext cx="811530" cy="539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1 0.08287 C -0.4463 0.1663 -0.41198 0.50352 -0.38521 0.4275 C -0.35844 0.35148 -0.39604 -0.20287 -0.32615 -0.29722 C -0.25625 -0.39157 -0.09786 -0.09963 -0.03578 -0.04435 C 0.0263 0.01093 -0.01401 -0.02037 -0.01583 -0.02065" pathEditMode="relative" ptsTypes="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5. The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protection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of the monarch.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rcRect t="13333"/>
          <a:stretch>
            <a:fillRect/>
          </a:stretch>
        </p:blipFill>
        <p:spPr>
          <a:xfrm>
            <a:off x="7188994" y="836714"/>
            <a:ext cx="4779645" cy="578548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365760" y="925195"/>
            <a:ext cx="6468745" cy="63441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What should we do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to protect the monarch?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dos: 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don’ts: 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438785" y="4773295"/>
            <a:ext cx="7063740" cy="20053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Don’t destroy the natural environment. 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Don’t cut down trees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Dont’ use chemicals that kill the plants that monarch caterpillars eat.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438785" y="2156460"/>
            <a:ext cx="7063740" cy="24358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have a greater awareness of this creature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work together to record its migration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make sure that there are enough plants for it to feed on</a:t>
            </a:r>
            <a:endParaRPr lang="zh-CN" altLang="en-US" sz="2800" b="0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8" name="形状2"/>
          <p:cNvSpPr txBox="1"/>
          <p:nvPr/>
        </p:nvSpPr>
        <p:spPr>
          <a:xfrm>
            <a:off x="7596505" y="4359275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3"/>
          <p:cNvSpPr txBox="1"/>
          <p:nvPr/>
        </p:nvSpPr>
        <p:spPr>
          <a:xfrm>
            <a:off x="7642225" y="5180330"/>
            <a:ext cx="272796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4"/>
          <p:cNvSpPr txBox="1"/>
          <p:nvPr/>
        </p:nvSpPr>
        <p:spPr>
          <a:xfrm>
            <a:off x="7632700" y="4632960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5"/>
          <p:cNvSpPr txBox="1"/>
          <p:nvPr/>
        </p:nvSpPr>
        <p:spPr>
          <a:xfrm>
            <a:off x="7606030" y="4906645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6"/>
          <p:cNvSpPr txBox="1"/>
          <p:nvPr/>
        </p:nvSpPr>
        <p:spPr>
          <a:xfrm>
            <a:off x="7596254" y="3163195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7"/>
          <p:cNvSpPr txBox="1"/>
          <p:nvPr/>
        </p:nvSpPr>
        <p:spPr>
          <a:xfrm>
            <a:off x="7642225" y="3279140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8"/>
          <p:cNvSpPr txBox="1"/>
          <p:nvPr/>
        </p:nvSpPr>
        <p:spPr>
          <a:xfrm>
            <a:off x="7642225" y="3538220"/>
            <a:ext cx="40773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9" grpId="0" animBg="1"/>
      <p:bldP spid="7" grpId="0" animBg="1"/>
      <p:bldP spid="12" grpId="0" animBg="1"/>
      <p:bldP spid="13" grpId="0" animBg="1"/>
      <p:bldP spid="1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5. The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protection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of the monarch.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836930"/>
            <a:ext cx="6786245" cy="4567555"/>
          </a:xfrm>
          <a:prstGeom prst="rect">
            <a:avLst/>
          </a:prstGeom>
        </p:spPr>
      </p:pic>
      <p:grpSp>
        <p:nvGrpSpPr>
          <p:cNvPr id="5" name="组合1"/>
          <p:cNvGrpSpPr/>
          <p:nvPr/>
        </p:nvGrpSpPr>
        <p:grpSpPr>
          <a:xfrm>
            <a:off x="297815" y="829945"/>
            <a:ext cx="6771608" cy="3223863"/>
            <a:chOff x="0" y="0"/>
            <a:chExt cx="6771608" cy="3223863"/>
          </a:xfrm>
        </p:grpSpPr>
        <p:sp>
          <p:nvSpPr>
            <p:cNvPr id="6" name="形状2"/>
            <p:cNvSpPr txBox="1"/>
            <p:nvPr/>
          </p:nvSpPr>
          <p:spPr>
            <a:xfrm>
              <a:off x="0" y="0"/>
              <a:ext cx="6771608" cy="2794497"/>
            </a:xfrm>
            <a:prstGeom prst="rect">
              <a:avLst/>
            </a:prstGeom>
            <a:solidFill>
              <a:srgbClr val="BCB6B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3"/>
            <p:cNvSpPr txBox="1"/>
            <p:nvPr/>
          </p:nvSpPr>
          <p:spPr>
            <a:xfrm>
              <a:off x="16282" y="2793894"/>
              <a:ext cx="4543955" cy="429969"/>
            </a:xfrm>
            <a:prstGeom prst="rect">
              <a:avLst/>
            </a:prstGeom>
            <a:solidFill>
              <a:srgbClr val="BCB6B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8" name="文本2"/>
          <p:cNvSpPr txBox="1"/>
          <p:nvPr/>
        </p:nvSpPr>
        <p:spPr>
          <a:xfrm>
            <a:off x="7069455" y="2073910"/>
            <a:ext cx="523367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0" i="0">
                <a:solidFill>
                  <a:srgbClr val="C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The </a:t>
            </a:r>
            <a:r>
              <a:rPr lang="zh-CN" altLang="en-US" sz="32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比较级；</a:t>
            </a:r>
            <a:r>
              <a:rPr lang="zh-CN" altLang="en-US" sz="3200" b="0" i="0">
                <a:solidFill>
                  <a:srgbClr val="C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the </a:t>
            </a:r>
            <a:r>
              <a:rPr lang="zh-CN" altLang="en-US" sz="32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比较级</a:t>
            </a:r>
            <a:endParaRPr lang="zh-CN" altLang="en-US" sz="32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1035685" y="1649095"/>
            <a:ext cx="6112510" cy="208978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我们对这种迷人的生物了解越多,它们在自然界中得以长久生存并保持其位置的可能性就越大。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5. Read for the structure.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720" y="1319530"/>
            <a:ext cx="12040235" cy="4123690"/>
          </a:xfrm>
          <a:prstGeom prst="rect">
            <a:avLst/>
          </a:prstGeom>
        </p:spPr>
      </p:pic>
      <p:sp>
        <p:nvSpPr>
          <p:cNvPr id="5" name="形状2"/>
          <p:cNvSpPr txBox="1"/>
          <p:nvPr/>
        </p:nvSpPr>
        <p:spPr>
          <a:xfrm>
            <a:off x="10152380" y="2090420"/>
            <a:ext cx="1212215" cy="33464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3"/>
          <p:cNvSpPr txBox="1"/>
          <p:nvPr/>
        </p:nvSpPr>
        <p:spPr>
          <a:xfrm>
            <a:off x="8750300" y="3648075"/>
            <a:ext cx="806450" cy="27749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8112125" y="4773930"/>
            <a:ext cx="1093470" cy="29210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546100" y="1167130"/>
            <a:ext cx="6756400" cy="9588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What’s the genre of the text? 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4" name="形状2"/>
          <p:cNvSpPr txBox="1"/>
          <p:nvPr/>
        </p:nvSpPr>
        <p:spPr>
          <a:xfrm>
            <a:off x="737235" y="2091055"/>
            <a:ext cx="5280025" cy="26765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A. Expository writing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说明文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B. Argumentative writing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议论文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C. Narrative writing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记叙文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D. Practical writing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应用文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rcRect b="7949"/>
          <a:stretch>
            <a:fillRect/>
          </a:stretch>
        </p:blipFill>
        <p:spPr>
          <a:xfrm>
            <a:off x="5607050" y="1844040"/>
            <a:ext cx="6101715" cy="4194175"/>
          </a:xfrm>
          <a:prstGeom prst="rect">
            <a:avLst/>
          </a:prstGeom>
        </p:spPr>
      </p:pic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22610" y="158750"/>
            <a:ext cx="1466850" cy="2370455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2396490"/>
            <a:ext cx="528955" cy="582295"/>
          </a:xfrm>
          <a:prstGeom prst="rect">
            <a:avLst/>
          </a:prstGeom>
        </p:spPr>
      </p:pic>
      <p:grpSp>
        <p:nvGrpSpPr>
          <p:cNvPr id="8" name="组合1"/>
          <p:cNvGrpSpPr/>
          <p:nvPr/>
        </p:nvGrpSpPr>
        <p:grpSpPr>
          <a:xfrm>
            <a:off x="6282690" y="372110"/>
            <a:ext cx="5784841" cy="6011624"/>
            <a:chOff x="0" y="0"/>
            <a:chExt cx="5784841" cy="6011624"/>
          </a:xfrm>
        </p:grpSpPr>
        <p:pic>
          <p:nvPicPr>
            <p:cNvPr id="9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784841" cy="5878814"/>
            </a:xfrm>
            <a:prstGeom prst="rect">
              <a:avLst/>
            </a:prstGeom>
          </p:spPr>
        </p:pic>
        <p:sp>
          <p:nvSpPr>
            <p:cNvPr id="10" name="文本4"/>
            <p:cNvSpPr txBox="1"/>
            <p:nvPr/>
          </p:nvSpPr>
          <p:spPr>
            <a:xfrm rot="720000">
              <a:off x="1764181" y="1566953"/>
              <a:ext cx="3080370" cy="8104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3600" b="1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Skills</a:t>
              </a:r>
              <a:endPara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  <p:sp>
          <p:nvSpPr>
            <p:cNvPr id="11" name="文本3"/>
            <p:cNvSpPr txBox="1"/>
            <p:nvPr/>
          </p:nvSpPr>
          <p:spPr>
            <a:xfrm>
              <a:off x="277377" y="2396447"/>
              <a:ext cx="4790096" cy="361517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buFont typeface="Arial" panose="020B0604020202020204"/>
                <a:buAutoNum type="circleNumDbPlain"/>
              </a:pP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definition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下定义</a:t>
              </a:r>
              <a:endPara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algn="l">
                <a:buFont typeface="Arial" panose="020B0604020202020204"/>
                <a:buAutoNum type="circleNumDbPlain"/>
              </a:pP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examples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举例子</a:t>
              </a:r>
              <a:endPara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algn="l">
                <a:buFont typeface="Arial" panose="020B0604020202020204"/>
                <a:buAutoNum type="circleNumDbPlain"/>
              </a:pP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assumption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 假设</a:t>
              </a:r>
              <a:endPara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algn="l">
                <a:buFont typeface="Arial" panose="020B0604020202020204"/>
                <a:buAutoNum type="circleNumDbPlain"/>
              </a:pP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data         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列数据</a:t>
              </a:r>
              <a:endPara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algn="l">
                <a:buFont typeface="Arial" panose="020B0604020202020204"/>
                <a:buAutoNum type="circleNumDbPlain"/>
              </a:pP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cause-and-effect   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</a:t>
              </a:r>
              <a:r>
                <a:rPr lang="zh-CN" altLang="en-US" sz="32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因果</a:t>
              </a:r>
              <a:endPara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2"/>
          <p:cNvSpPr txBox="1"/>
          <p:nvPr/>
        </p:nvSpPr>
        <p:spPr>
          <a:xfrm>
            <a:off x="200660" y="158115"/>
            <a:ext cx="1094041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6. Read for the genre and skills. 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6. Read for the genre and skills. 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graphicFrame>
        <p:nvGraphicFramePr>
          <p:cNvPr id="4" name="表格1"/>
          <p:cNvGraphicFramePr>
            <a:graphicFrameLocks noGrp="1"/>
          </p:cNvGraphicFramePr>
          <p:nvPr/>
        </p:nvGraphicFramePr>
        <p:xfrm>
          <a:off x="388620" y="1069975"/>
          <a:ext cx="11485880" cy="518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7850"/>
                <a:gridCol w="2018030"/>
              </a:tblGrid>
              <a:tr h="602571"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ctr"/>
                      <a:r>
                        <a:rPr lang="zh-CN" altLang="en-US" sz="24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Black" panose="020B0A04020102020204"/>
                          <a:ea typeface="Arial Black" panose="020B0A04020102020204"/>
                        </a:rPr>
                        <a:t>Skills</a:t>
                      </a:r>
                      <a:endParaRPr lang="zh-CN" altLang="en-US" sz="2400" b="0" i="0">
                        <a:solidFill>
                          <a:srgbClr val="000000">
                            <a:alpha val="100000"/>
                          </a:srgbClr>
                        </a:solidFill>
                        <a:latin typeface="Arial Black" panose="020B0A04020102020204"/>
                        <a:ea typeface="Arial Black" panose="020B0A040201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</a:tcPr>
                </a:tc>
              </a:tr>
              <a:tr h="134216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This annual movement from one place to another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  <a:p>
                      <a:pPr marL="0" algn="l"/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      is called migration.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34216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One of the most wonderful migrations in nature is that of the North American monarch butterfly.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89894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These beautiful insects with fine black and orange wings manage to travel around 4,000 kms south to California or Mexico.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570" y="1696085"/>
            <a:ext cx="914400" cy="914400"/>
          </a:xfrm>
          <a:prstGeom prst="rect">
            <a:avLst/>
          </a:prstGeom>
        </p:spPr>
      </p:pic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570" y="2971165"/>
            <a:ext cx="914400" cy="914400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570" y="4350385"/>
            <a:ext cx="914400" cy="914400"/>
          </a:xfrm>
          <a:prstGeom prst="rect">
            <a:avLst/>
          </a:prstGeom>
        </p:spPr>
      </p:pic>
      <p:sp>
        <p:nvSpPr>
          <p:cNvPr id="8" name="形状2"/>
          <p:cNvSpPr txBox="1"/>
          <p:nvPr/>
        </p:nvSpPr>
        <p:spPr>
          <a:xfrm>
            <a:off x="915035" y="2255520"/>
            <a:ext cx="1646555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3"/>
          <p:cNvSpPr txBox="1"/>
          <p:nvPr/>
        </p:nvSpPr>
        <p:spPr>
          <a:xfrm>
            <a:off x="915035" y="2883535"/>
            <a:ext cx="2890520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4"/>
          <p:cNvSpPr txBox="1"/>
          <p:nvPr/>
        </p:nvSpPr>
        <p:spPr>
          <a:xfrm>
            <a:off x="6254750" y="4693920"/>
            <a:ext cx="1080770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  <p:bldP spid="6" grpId="0" animBg="1"/>
      <p:bldP spid="10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6. Read for the genre and skills. 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graphicFrame>
        <p:nvGraphicFramePr>
          <p:cNvPr id="4" name="表格1"/>
          <p:cNvGraphicFramePr>
            <a:graphicFrameLocks noGrp="1"/>
          </p:cNvGraphicFramePr>
          <p:nvPr/>
        </p:nvGraphicFramePr>
        <p:xfrm>
          <a:off x="388620" y="974090"/>
          <a:ext cx="11485880" cy="4796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1835"/>
                <a:gridCol w="1884045"/>
              </a:tblGrid>
              <a:tr h="416560">
                <a:tc>
                  <a:txBody>
                    <a:bodyPr wrap="square"/>
                    <a:lstStyle/>
                    <a:p>
                      <a:pPr marL="0" algn="ctr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</a:tcPr>
                </a:tc>
                <a:tc>
                  <a:txBody>
                    <a:bodyPr wrap="square"/>
                    <a:lstStyle/>
                    <a:p>
                      <a:pPr marL="0" algn="ctr"/>
                      <a:r>
                        <a:rPr lang="zh-CN" altLang="en-US" sz="24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 Black" panose="020B0A04020102020204"/>
                          <a:ea typeface="Arial Black" panose="020B0A04020102020204"/>
                        </a:rPr>
                        <a:t>Skills</a:t>
                      </a:r>
                      <a:endParaRPr lang="zh-CN" altLang="en-US" sz="2400" b="0" i="0">
                        <a:solidFill>
                          <a:srgbClr val="000000">
                            <a:alpha val="100000"/>
                          </a:srgbClr>
                        </a:solidFill>
                        <a:latin typeface="Arial Black" panose="020B0A04020102020204"/>
                        <a:ea typeface="Arial Black" panose="020B0A040201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</a:tcPr>
                </a:tc>
              </a:tr>
              <a:tr h="162560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The monarch butterfly is able to tell the time of day  and measure the position of the sun. 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  <a:p>
                      <a:pPr marL="0" algn="l"/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     These two pieces of information allow the butterfly  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  <a:p>
                      <a:pPr marL="0" algn="l"/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      to determine the way to go.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  <a:r>
                        <a:rPr lang="zh-CN" altLang="en-US" sz="18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 </a:t>
                      </a:r>
                      <a:endParaRPr lang="zh-CN" altLang="en-US" sz="1800" b="0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196850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People are destroying the natural environment. They cut down trees and use chemicals to kill their eating plants. Its population has crashed by as much as 90% in the past few years. 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786130">
                <a:tc>
                  <a:txBody>
                    <a:bodyPr wrap="square"/>
                    <a:lstStyle/>
                    <a:p>
                      <a:pPr marL="0" algn="l">
                        <a:buFont typeface="Arial" panose="020B0604020202020204"/>
                        <a:buAutoNum type="arabicPeriod"/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</a:rPr>
                        <a:t>If this works, there may come a time when the number of the butterflies increases again. 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Arial" panose="020B0604020202020204"/>
                        <a:ea typeface="Arial" panose="020B0604020202020204"/>
                      </a:endParaRPr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575" y="1850390"/>
            <a:ext cx="914400" cy="914400"/>
          </a:xfrm>
          <a:prstGeom prst="rect">
            <a:avLst/>
          </a:prstGeom>
        </p:spPr>
      </p:pic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790" y="3887470"/>
            <a:ext cx="914400" cy="914400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575" y="5483860"/>
            <a:ext cx="914400" cy="914400"/>
          </a:xfrm>
          <a:prstGeom prst="rect">
            <a:avLst/>
          </a:prstGeom>
        </p:spPr>
      </p:pic>
      <p:sp>
        <p:nvSpPr>
          <p:cNvPr id="8" name="形状2"/>
          <p:cNvSpPr txBox="1"/>
          <p:nvPr/>
        </p:nvSpPr>
        <p:spPr>
          <a:xfrm>
            <a:off x="915035" y="2461895"/>
            <a:ext cx="6553200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3"/>
          <p:cNvSpPr txBox="1"/>
          <p:nvPr/>
        </p:nvSpPr>
        <p:spPr>
          <a:xfrm>
            <a:off x="2159635" y="4380230"/>
            <a:ext cx="4558030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0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790" y="3887470"/>
            <a:ext cx="914400" cy="914400"/>
          </a:xfrm>
          <a:prstGeom prst="rect">
            <a:avLst/>
          </a:prstGeom>
        </p:spPr>
      </p:pic>
      <p:sp>
        <p:nvSpPr>
          <p:cNvPr id="11" name="形状4"/>
          <p:cNvSpPr txBox="1"/>
          <p:nvPr/>
        </p:nvSpPr>
        <p:spPr>
          <a:xfrm>
            <a:off x="915035" y="4895215"/>
            <a:ext cx="875030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5"/>
          <p:cNvSpPr txBox="1"/>
          <p:nvPr/>
        </p:nvSpPr>
        <p:spPr>
          <a:xfrm>
            <a:off x="915035" y="5483860"/>
            <a:ext cx="2273935" cy="421640"/>
          </a:xfrm>
          <a:prstGeom prst="rect">
            <a:avLst/>
          </a:prstGeom>
          <a:solidFill>
            <a:srgbClr val="FFFF00">
              <a:alpha val="4235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6"/>
          <p:cNvSpPr txBox="1"/>
          <p:nvPr/>
        </p:nvSpPr>
        <p:spPr>
          <a:xfrm>
            <a:off x="388620" y="2421255"/>
            <a:ext cx="11768455" cy="2497455"/>
          </a:xfrm>
          <a:prstGeom prst="rect">
            <a:avLst/>
          </a:prstGeom>
          <a:solidFill>
            <a:srgbClr val="BCB6B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2"/>
          <p:cNvSpPr txBox="1"/>
          <p:nvPr/>
        </p:nvSpPr>
        <p:spPr>
          <a:xfrm>
            <a:off x="388620" y="2421255"/>
            <a:ext cx="11768455" cy="2497455"/>
          </a:xfrm>
          <a:prstGeom prst="rect">
            <a:avLst/>
          </a:prstGeom>
          <a:noFill/>
        </p:spPr>
        <p:txBody>
          <a:bodyPr anchor="t"/>
          <a:lstStyle/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     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因果关系句型：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..., causing...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..., which leads to...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  <p:bldP spid="6" grpId="0" animBg="1"/>
      <p:bldP spid="11" grpId="0" animBg="1"/>
      <p:bldP spid="10" grpId="0" animBg="1"/>
      <p:bldP spid="12" grpId="0" animBg="1"/>
      <p:bldP spid="7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436914" y="2083707"/>
            <a:ext cx="10755086" cy="2661376"/>
          </a:xfrm>
          <a:prstGeom prst="rect">
            <a:avLst/>
          </a:prstGeom>
          <a:solidFill>
            <a:srgbClr val="46474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2083435"/>
            <a:ext cx="5901055" cy="2661285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6728460" y="2306320"/>
            <a:ext cx="466407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Wildlife Protection</a:t>
            </a:r>
            <a:endParaRPr lang="zh-CN" altLang="en-US" sz="3200" b="0" i="0">
              <a:solidFill>
                <a:srgbClr val="FFFFFF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6490335" y="2911475"/>
            <a:ext cx="5725795" cy="13893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It is a long long journey but tough, which needs our efforts.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559435" y="4985385"/>
            <a:ext cx="3632835" cy="19608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monarch’s journey to find their way to the destination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形状2"/>
          <p:cNvSpPr txBox="1"/>
          <p:nvPr/>
        </p:nvSpPr>
        <p:spPr>
          <a:xfrm>
            <a:off x="7848600" y="5452904"/>
            <a:ext cx="1191" cy="1193837"/>
          </a:xfrm>
          <a:prstGeom prst="line">
            <a:avLst/>
          </a:prstGeom>
          <a:ln w="9525">
            <a:solidFill>
              <a:srgbClr val="9BAFB5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3"/>
          <p:cNvSpPr txBox="1"/>
          <p:nvPr/>
        </p:nvSpPr>
        <p:spPr>
          <a:xfrm>
            <a:off x="4057650" y="5452904"/>
            <a:ext cx="1191" cy="1193837"/>
          </a:xfrm>
          <a:prstGeom prst="line">
            <a:avLst/>
          </a:prstGeom>
          <a:ln w="9525">
            <a:solidFill>
              <a:srgbClr val="9BAFB5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4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4"/>
          <p:cNvSpPr txBox="1"/>
          <p:nvPr/>
        </p:nvSpPr>
        <p:spPr>
          <a:xfrm>
            <a:off x="234315" y="188595"/>
            <a:ext cx="290068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7. Think&amp;Share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4277995" y="5015865"/>
            <a:ext cx="3632835" cy="19608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scientists’ journey to find the solution to the mystery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文本6"/>
          <p:cNvSpPr txBox="1"/>
          <p:nvPr/>
        </p:nvSpPr>
        <p:spPr>
          <a:xfrm>
            <a:off x="8178800" y="4985385"/>
            <a:ext cx="3778885" cy="19608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human’s journey to protect the monarch and wildlife.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3" name="形状5"/>
          <p:cNvSpPr txBox="1"/>
          <p:nvPr/>
        </p:nvSpPr>
        <p:spPr>
          <a:xfrm>
            <a:off x="559435" y="4976495"/>
            <a:ext cx="3277870" cy="1568450"/>
          </a:xfrm>
          <a:custGeom>
            <a:avLst/>
            <a:gdLst>
              <a:gd name="connsiteX0" fmla="*/ 148375 w 3277870"/>
              <a:gd name="connsiteY0" fmla="*/ 0 h 1568450"/>
              <a:gd name="connsiteX1" fmla="*/ 3129495 w 3277870"/>
              <a:gd name="connsiteY1" fmla="*/ 0 h 1568450"/>
              <a:gd name="connsiteX2" fmla="*/ 3211440 w 3277870"/>
              <a:gd name="connsiteY2" fmla="*/ 0 h 1568450"/>
              <a:gd name="connsiteX3" fmla="*/ 3277870 w 3277870"/>
              <a:gd name="connsiteY3" fmla="*/ 1420075 h 1568450"/>
              <a:gd name="connsiteX4" fmla="*/ 3277870 w 3277870"/>
              <a:gd name="connsiteY4" fmla="*/ 1502020 h 1568450"/>
              <a:gd name="connsiteX5" fmla="*/ 148375 w 3277870"/>
              <a:gd name="connsiteY5" fmla="*/ 1568450 h 1568450"/>
              <a:gd name="connsiteX6" fmla="*/ 109024 w 3277870"/>
              <a:gd name="connsiteY6" fmla="*/ 1568450 h 1568450"/>
              <a:gd name="connsiteX7" fmla="*/ 15632 w 3277870"/>
              <a:gd name="connsiteY7" fmla="*/ 1497166 h 1568450"/>
              <a:gd name="connsiteX8" fmla="*/ 0 w 3277870"/>
              <a:gd name="connsiteY8" fmla="*/ 148375 h 1568450"/>
              <a:gd name="connsiteX9" fmla="*/ 0 w 3277870"/>
              <a:gd name="connsiteY9" fmla="*/ 66430 h 156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870" h="1568450">
                <a:moveTo>
                  <a:pt x="148375" y="0"/>
                </a:moveTo>
                <a:lnTo>
                  <a:pt x="3129495" y="0"/>
                </a:lnTo>
                <a:cubicBezTo>
                  <a:pt x="3211440" y="0"/>
                  <a:pt x="3277870" y="66430"/>
                  <a:pt x="3277870" y="148375"/>
                </a:cubicBezTo>
                <a:lnTo>
                  <a:pt x="3277870" y="1420075"/>
                </a:lnTo>
                <a:cubicBezTo>
                  <a:pt x="3277870" y="1502020"/>
                  <a:pt x="3211440" y="1568450"/>
                  <a:pt x="3129495" y="1568450"/>
                </a:cubicBezTo>
                <a:lnTo>
                  <a:pt x="148375" y="1568450"/>
                </a:lnTo>
                <a:cubicBezTo>
                  <a:pt x="109024" y="1568450"/>
                  <a:pt x="71284" y="1552818"/>
                  <a:pt x="43458" y="1524992"/>
                </a:cubicBezTo>
                <a:cubicBezTo>
                  <a:pt x="15632" y="1497166"/>
                  <a:pt x="0" y="1459426"/>
                  <a:pt x="0" y="1420075"/>
                </a:cubicBezTo>
                <a:lnTo>
                  <a:pt x="0" y="148375"/>
                </a:lnTo>
                <a:cubicBezTo>
                  <a:pt x="0" y="66430"/>
                  <a:pt x="66430" y="0"/>
                  <a:pt x="14837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62838B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6"/>
          <p:cNvSpPr txBox="1"/>
          <p:nvPr/>
        </p:nvSpPr>
        <p:spPr>
          <a:xfrm>
            <a:off x="4240530" y="5005705"/>
            <a:ext cx="3277870" cy="1538605"/>
          </a:xfrm>
          <a:custGeom>
            <a:avLst/>
            <a:gdLst>
              <a:gd name="connsiteX0" fmla="*/ 145552 w 3277870"/>
              <a:gd name="connsiteY0" fmla="*/ 0 h 1538605"/>
              <a:gd name="connsiteX1" fmla="*/ 3132318 w 3277870"/>
              <a:gd name="connsiteY1" fmla="*/ 0 h 1538605"/>
              <a:gd name="connsiteX2" fmla="*/ 3212704 w 3277870"/>
              <a:gd name="connsiteY2" fmla="*/ 0 h 1538605"/>
              <a:gd name="connsiteX3" fmla="*/ 3277870 w 3277870"/>
              <a:gd name="connsiteY3" fmla="*/ 1393053 h 1538605"/>
              <a:gd name="connsiteX4" fmla="*/ 3277870 w 3277870"/>
              <a:gd name="connsiteY4" fmla="*/ 1473439 h 1538605"/>
              <a:gd name="connsiteX5" fmla="*/ 145552 w 3277870"/>
              <a:gd name="connsiteY5" fmla="*/ 1538605 h 1538605"/>
              <a:gd name="connsiteX6" fmla="*/ 106949 w 3277870"/>
              <a:gd name="connsiteY6" fmla="*/ 1538605 h 1538605"/>
              <a:gd name="connsiteX7" fmla="*/ 15335 w 3277870"/>
              <a:gd name="connsiteY7" fmla="*/ 1468678 h 1538605"/>
              <a:gd name="connsiteX8" fmla="*/ 0 w 3277870"/>
              <a:gd name="connsiteY8" fmla="*/ 145552 h 1538605"/>
              <a:gd name="connsiteX9" fmla="*/ 0 w 3277870"/>
              <a:gd name="connsiteY9" fmla="*/ 65166 h 153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870" h="1538605">
                <a:moveTo>
                  <a:pt x="145552" y="0"/>
                </a:moveTo>
                <a:lnTo>
                  <a:pt x="3132318" y="0"/>
                </a:lnTo>
                <a:cubicBezTo>
                  <a:pt x="3212704" y="0"/>
                  <a:pt x="3277870" y="65166"/>
                  <a:pt x="3277870" y="145552"/>
                </a:cubicBezTo>
                <a:lnTo>
                  <a:pt x="3277870" y="1393053"/>
                </a:lnTo>
                <a:cubicBezTo>
                  <a:pt x="3277870" y="1473439"/>
                  <a:pt x="3212704" y="1538605"/>
                  <a:pt x="3132318" y="1538605"/>
                </a:cubicBezTo>
                <a:lnTo>
                  <a:pt x="145552" y="1538605"/>
                </a:lnTo>
                <a:cubicBezTo>
                  <a:pt x="106949" y="1538605"/>
                  <a:pt x="69927" y="1523270"/>
                  <a:pt x="42631" y="1495974"/>
                </a:cubicBezTo>
                <a:cubicBezTo>
                  <a:pt x="15335" y="1468678"/>
                  <a:pt x="0" y="1431656"/>
                  <a:pt x="0" y="1393053"/>
                </a:cubicBezTo>
                <a:lnTo>
                  <a:pt x="0" y="145552"/>
                </a:lnTo>
                <a:cubicBezTo>
                  <a:pt x="0" y="65166"/>
                  <a:pt x="65166" y="0"/>
                  <a:pt x="145552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62838B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7"/>
          <p:cNvSpPr txBox="1"/>
          <p:nvPr/>
        </p:nvSpPr>
        <p:spPr>
          <a:xfrm>
            <a:off x="8134985" y="5003165"/>
            <a:ext cx="3642360" cy="1550670"/>
          </a:xfrm>
          <a:custGeom>
            <a:avLst/>
            <a:gdLst>
              <a:gd name="connsiteX0" fmla="*/ 146693 w 3642360"/>
              <a:gd name="connsiteY0" fmla="*/ 0 h 1550670"/>
              <a:gd name="connsiteX1" fmla="*/ 3495667 w 3642360"/>
              <a:gd name="connsiteY1" fmla="*/ 0 h 1550670"/>
              <a:gd name="connsiteX2" fmla="*/ 3576683 w 3642360"/>
              <a:gd name="connsiteY2" fmla="*/ 0 h 1550670"/>
              <a:gd name="connsiteX3" fmla="*/ 3642360 w 3642360"/>
              <a:gd name="connsiteY3" fmla="*/ 1403977 h 1550670"/>
              <a:gd name="connsiteX4" fmla="*/ 3642360 w 3642360"/>
              <a:gd name="connsiteY4" fmla="*/ 1484993 h 1550670"/>
              <a:gd name="connsiteX5" fmla="*/ 146693 w 3642360"/>
              <a:gd name="connsiteY5" fmla="*/ 1550670 h 1550670"/>
              <a:gd name="connsiteX6" fmla="*/ 65677 w 3642360"/>
              <a:gd name="connsiteY6" fmla="*/ 1550670 h 1550670"/>
              <a:gd name="connsiteX7" fmla="*/ 0 w 3642360"/>
              <a:gd name="connsiteY7" fmla="*/ 146693 h 1550670"/>
              <a:gd name="connsiteX8" fmla="*/ 0 w 3642360"/>
              <a:gd name="connsiteY8" fmla="*/ 65677 h 155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2360" h="1550670">
                <a:moveTo>
                  <a:pt x="146693" y="0"/>
                </a:moveTo>
                <a:lnTo>
                  <a:pt x="3495667" y="0"/>
                </a:lnTo>
                <a:cubicBezTo>
                  <a:pt x="3576683" y="0"/>
                  <a:pt x="3642360" y="65677"/>
                  <a:pt x="3642360" y="146693"/>
                </a:cubicBezTo>
                <a:lnTo>
                  <a:pt x="3642360" y="1403977"/>
                </a:lnTo>
                <a:cubicBezTo>
                  <a:pt x="3642360" y="1484993"/>
                  <a:pt x="3576683" y="1550670"/>
                  <a:pt x="3495667" y="1550670"/>
                </a:cubicBezTo>
                <a:lnTo>
                  <a:pt x="146693" y="1550670"/>
                </a:lnTo>
                <a:cubicBezTo>
                  <a:pt x="65677" y="1550670"/>
                  <a:pt x="0" y="1484993"/>
                  <a:pt x="0" y="1403977"/>
                </a:cubicBezTo>
                <a:lnTo>
                  <a:pt x="0" y="146693"/>
                </a:lnTo>
                <a:cubicBezTo>
                  <a:pt x="0" y="65677"/>
                  <a:pt x="65677" y="0"/>
                  <a:pt x="146693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62838B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14840" y="4131945"/>
            <a:ext cx="650875" cy="650875"/>
          </a:xfrm>
          <a:prstGeom prst="rect">
            <a:avLst/>
          </a:prstGeom>
        </p:spPr>
      </p:pic>
      <p:sp>
        <p:nvSpPr>
          <p:cNvPr id="17" name="文本7"/>
          <p:cNvSpPr txBox="1"/>
          <p:nvPr/>
        </p:nvSpPr>
        <p:spPr>
          <a:xfrm>
            <a:off x="3286125" y="179070"/>
            <a:ext cx="897445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ln w="1650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Arial Black" panose="020B0A04020102020204"/>
                <a:ea typeface="Arial Black" panose="020B0A04020102020204"/>
              </a:rPr>
              <a:t>The Monarch’s Journey</a:t>
            </a:r>
            <a:endParaRPr lang="zh-CN" altLang="en-US" sz="3200" b="1" i="0">
              <a:ln w="1650">
                <a:solidFill>
                  <a:srgbClr val="ED7D31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effectLst/>
              <a:latin typeface="Arial Black" panose="020B0A04020102020204"/>
              <a:ea typeface="Arial Black" panose="020B0A04020102020204"/>
            </a:endParaRPr>
          </a:p>
        </p:txBody>
      </p:sp>
      <p:sp>
        <p:nvSpPr>
          <p:cNvPr id="18" name="形状8"/>
          <p:cNvSpPr txBox="1"/>
          <p:nvPr/>
        </p:nvSpPr>
        <p:spPr>
          <a:xfrm>
            <a:off x="6795135" y="107315"/>
            <a:ext cx="1967865" cy="689610"/>
          </a:xfrm>
          <a:custGeom>
            <a:avLst/>
            <a:gdLst>
              <a:gd name="connsiteX0" fmla="*/ 114935 w 1967865"/>
              <a:gd name="connsiteY0" fmla="*/ 0 h 689610"/>
              <a:gd name="connsiteX1" fmla="*/ 1852930 w 1967865"/>
              <a:gd name="connsiteY1" fmla="*/ 0 h 689610"/>
              <a:gd name="connsiteX2" fmla="*/ 1916407 w 1967865"/>
              <a:gd name="connsiteY2" fmla="*/ 0 h 689610"/>
              <a:gd name="connsiteX3" fmla="*/ 1967865 w 1967865"/>
              <a:gd name="connsiteY3" fmla="*/ 574675 h 689610"/>
              <a:gd name="connsiteX4" fmla="*/ 1967865 w 1967865"/>
              <a:gd name="connsiteY4" fmla="*/ 605158 h 689610"/>
              <a:gd name="connsiteX5" fmla="*/ 1912647 w 1967865"/>
              <a:gd name="connsiteY5" fmla="*/ 677501 h 689610"/>
              <a:gd name="connsiteX6" fmla="*/ 114935 w 1967865"/>
              <a:gd name="connsiteY6" fmla="*/ 689610 h 689610"/>
              <a:gd name="connsiteX7" fmla="*/ 84452 w 1967865"/>
              <a:gd name="connsiteY7" fmla="*/ 689610 h 689610"/>
              <a:gd name="connsiteX8" fmla="*/ 12109 w 1967865"/>
              <a:gd name="connsiteY8" fmla="*/ 634392 h 689610"/>
              <a:gd name="connsiteX9" fmla="*/ 0 w 1967865"/>
              <a:gd name="connsiteY9" fmla="*/ 114935 h 689610"/>
              <a:gd name="connsiteX10" fmla="*/ 0 w 1967865"/>
              <a:gd name="connsiteY10" fmla="*/ 51458 h 6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7864" h="689610">
                <a:moveTo>
                  <a:pt x="114935" y="0"/>
                </a:moveTo>
                <a:lnTo>
                  <a:pt x="1852930" y="0"/>
                </a:lnTo>
                <a:cubicBezTo>
                  <a:pt x="1916407" y="0"/>
                  <a:pt x="1967865" y="51458"/>
                  <a:pt x="1967865" y="114935"/>
                </a:cubicBezTo>
                <a:lnTo>
                  <a:pt x="1967865" y="574675"/>
                </a:lnTo>
                <a:cubicBezTo>
                  <a:pt x="1967865" y="605158"/>
                  <a:pt x="1955756" y="634392"/>
                  <a:pt x="1934201" y="655946"/>
                </a:cubicBezTo>
                <a:cubicBezTo>
                  <a:pt x="1912647" y="677501"/>
                  <a:pt x="1883413" y="689610"/>
                  <a:pt x="1852930" y="689610"/>
                </a:cubicBezTo>
                <a:lnTo>
                  <a:pt x="114935" y="689610"/>
                </a:lnTo>
                <a:cubicBezTo>
                  <a:pt x="84452" y="689610"/>
                  <a:pt x="55218" y="677501"/>
                  <a:pt x="33664" y="655946"/>
                </a:cubicBezTo>
                <a:cubicBezTo>
                  <a:pt x="12109" y="634392"/>
                  <a:pt x="0" y="605158"/>
                  <a:pt x="0" y="574675"/>
                </a:cubicBezTo>
                <a:lnTo>
                  <a:pt x="0" y="114935"/>
                </a:lnTo>
                <a:cubicBezTo>
                  <a:pt x="0" y="51458"/>
                  <a:pt x="51458" y="0"/>
                  <a:pt x="11493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FFC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9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32700" y="836930"/>
            <a:ext cx="365760" cy="365760"/>
          </a:xfrm>
          <a:prstGeom prst="rect">
            <a:avLst/>
          </a:prstGeom>
        </p:spPr>
      </p:pic>
      <p:sp>
        <p:nvSpPr>
          <p:cNvPr id="20" name="文本8"/>
          <p:cNvSpPr txBox="1"/>
          <p:nvPr/>
        </p:nvSpPr>
        <p:spPr>
          <a:xfrm>
            <a:off x="6652895" y="1236980"/>
            <a:ext cx="257492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ln w="555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7CBAC">
                    <a:alpha val="100000"/>
                  </a:srgbClr>
                </a:solidFill>
                <a:effectLst/>
                <a:latin typeface="Arial Black" panose="020B0A04020102020204"/>
                <a:ea typeface="Arial Black" panose="020B0A04020102020204"/>
              </a:rPr>
              <a:t>Migration</a:t>
            </a:r>
            <a:endParaRPr lang="zh-CN" altLang="en-US" sz="3200" b="1" i="0">
              <a:ln w="5556">
                <a:solidFill>
                  <a:srgbClr val="ED7D31">
                    <a:alpha val="100000"/>
                  </a:srgbClr>
                </a:solidFill>
              </a:ln>
              <a:solidFill>
                <a:srgbClr val="F7CBAC">
                  <a:alpha val="100000"/>
                </a:srgbClr>
              </a:solidFill>
              <a:effectLst/>
              <a:latin typeface="Arial Black" panose="020B0A04020102020204"/>
              <a:ea typeface="Arial Black" panose="020B0A04020102020204"/>
            </a:endParaRPr>
          </a:p>
        </p:txBody>
      </p:sp>
      <p:pic>
        <p:nvPicPr>
          <p:cNvPr id="21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1040765"/>
            <a:ext cx="975360" cy="975360"/>
          </a:xfrm>
          <a:prstGeom prst="rect">
            <a:avLst/>
          </a:prstGeom>
        </p:spPr>
      </p:pic>
      <p:sp>
        <p:nvSpPr>
          <p:cNvPr id="22" name="形状9"/>
          <p:cNvSpPr txBox="1"/>
          <p:nvPr/>
        </p:nvSpPr>
        <p:spPr>
          <a:xfrm>
            <a:off x="6652895" y="1210310"/>
            <a:ext cx="2231390" cy="689610"/>
          </a:xfrm>
          <a:custGeom>
            <a:avLst/>
            <a:gdLst>
              <a:gd name="connsiteX0" fmla="*/ 114935 w 2231390"/>
              <a:gd name="connsiteY0" fmla="*/ 0 h 689610"/>
              <a:gd name="connsiteX1" fmla="*/ 2116455 w 2231390"/>
              <a:gd name="connsiteY1" fmla="*/ 0 h 689610"/>
              <a:gd name="connsiteX2" fmla="*/ 2179932 w 2231390"/>
              <a:gd name="connsiteY2" fmla="*/ 0 h 689610"/>
              <a:gd name="connsiteX3" fmla="*/ 2231390 w 2231390"/>
              <a:gd name="connsiteY3" fmla="*/ 574675 h 689610"/>
              <a:gd name="connsiteX4" fmla="*/ 2231390 w 2231390"/>
              <a:gd name="connsiteY4" fmla="*/ 605158 h 689610"/>
              <a:gd name="connsiteX5" fmla="*/ 2176172 w 2231390"/>
              <a:gd name="connsiteY5" fmla="*/ 677501 h 689610"/>
              <a:gd name="connsiteX6" fmla="*/ 114935 w 2231390"/>
              <a:gd name="connsiteY6" fmla="*/ 689610 h 689610"/>
              <a:gd name="connsiteX7" fmla="*/ 84452 w 2231390"/>
              <a:gd name="connsiteY7" fmla="*/ 689610 h 689610"/>
              <a:gd name="connsiteX8" fmla="*/ 12109 w 2231390"/>
              <a:gd name="connsiteY8" fmla="*/ 634392 h 689610"/>
              <a:gd name="connsiteX9" fmla="*/ 0 w 2231390"/>
              <a:gd name="connsiteY9" fmla="*/ 114935 h 689610"/>
              <a:gd name="connsiteX10" fmla="*/ 0 w 2231390"/>
              <a:gd name="connsiteY10" fmla="*/ 51458 h 6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1390" h="689610">
                <a:moveTo>
                  <a:pt x="114935" y="0"/>
                </a:moveTo>
                <a:lnTo>
                  <a:pt x="2116455" y="0"/>
                </a:lnTo>
                <a:cubicBezTo>
                  <a:pt x="2179932" y="0"/>
                  <a:pt x="2231390" y="51458"/>
                  <a:pt x="2231390" y="114935"/>
                </a:cubicBezTo>
                <a:lnTo>
                  <a:pt x="2231390" y="574675"/>
                </a:lnTo>
                <a:cubicBezTo>
                  <a:pt x="2231390" y="605158"/>
                  <a:pt x="2219281" y="634392"/>
                  <a:pt x="2197726" y="655946"/>
                </a:cubicBezTo>
                <a:cubicBezTo>
                  <a:pt x="2176172" y="677501"/>
                  <a:pt x="2146938" y="689610"/>
                  <a:pt x="2116455" y="689610"/>
                </a:cubicBezTo>
                <a:lnTo>
                  <a:pt x="114935" y="689610"/>
                </a:lnTo>
                <a:cubicBezTo>
                  <a:pt x="84452" y="689610"/>
                  <a:pt x="55218" y="677501"/>
                  <a:pt x="33664" y="655946"/>
                </a:cubicBezTo>
                <a:cubicBezTo>
                  <a:pt x="12109" y="634392"/>
                  <a:pt x="0" y="605158"/>
                  <a:pt x="0" y="574675"/>
                </a:cubicBezTo>
                <a:lnTo>
                  <a:pt x="0" y="114935"/>
                </a:lnTo>
                <a:cubicBezTo>
                  <a:pt x="0" y="51458"/>
                  <a:pt x="51458" y="0"/>
                  <a:pt x="11493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FFC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文本9"/>
          <p:cNvSpPr txBox="1"/>
          <p:nvPr/>
        </p:nvSpPr>
        <p:spPr>
          <a:xfrm>
            <a:off x="3183255" y="1242695"/>
            <a:ext cx="637794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ln w="5556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7CBAC">
                    <a:alpha val="100000"/>
                  </a:srgbClr>
                </a:solidFill>
                <a:effectLst/>
                <a:latin typeface="Arial Black" panose="020B0A04020102020204"/>
                <a:ea typeface="Arial Black" panose="020B0A04020102020204"/>
              </a:rPr>
              <a:t>The Monarch’s</a:t>
            </a:r>
            <a:endParaRPr lang="zh-CN" altLang="en-US" sz="3200" b="1" i="0">
              <a:ln w="5556">
                <a:solidFill>
                  <a:srgbClr val="ED7D31">
                    <a:alpha val="100000"/>
                  </a:srgbClr>
                </a:solidFill>
              </a:ln>
              <a:solidFill>
                <a:srgbClr val="F7CBAC">
                  <a:alpha val="100000"/>
                </a:srgbClr>
              </a:solidFill>
              <a:effectLst/>
              <a:latin typeface="Arial Black" panose="020B0A04020102020204"/>
              <a:ea typeface="Arial Black" panose="020B0A04020102020204"/>
            </a:endParaRPr>
          </a:p>
        </p:txBody>
      </p:sp>
      <p:sp>
        <p:nvSpPr>
          <p:cNvPr id="24" name="形状10"/>
          <p:cNvSpPr txBox="1"/>
          <p:nvPr/>
        </p:nvSpPr>
        <p:spPr>
          <a:xfrm>
            <a:off x="413385" y="2535555"/>
            <a:ext cx="6183630" cy="1758950"/>
          </a:xfrm>
          <a:prstGeom prst="rect">
            <a:avLst/>
          </a:prstGeom>
          <a:solidFill>
            <a:srgbClr val="BCB6B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文本10"/>
          <p:cNvSpPr txBox="1"/>
          <p:nvPr/>
        </p:nvSpPr>
        <p:spPr>
          <a:xfrm>
            <a:off x="413385" y="2535555"/>
            <a:ext cx="6183630" cy="17589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Why does the author use journey instead of migration in the title?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1" grpId="0" animBg="1"/>
      <p:bldP spid="25" grpId="0" animBg="1"/>
      <p:bldP spid="6" grpId="0" animBg="1"/>
      <p:bldP spid="11" grpId="0" animBg="1"/>
      <p:bldP spid="12" grpId="0" animBg="1"/>
      <p:bldP spid="16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218184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7. Think&amp;Share: What should we do to protect wildlife?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508000" y="858520"/>
            <a:ext cx="10940415" cy="12325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Our school will organize an activity to protect wildlife.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Discuss </a:t>
            </a:r>
            <a:r>
              <a:rPr lang="zh-CN" altLang="en-US" sz="2400" b="1" i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dos and donts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to protect the wildlife.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1"/>
          <p:cNvGrpSpPr/>
          <p:nvPr/>
        </p:nvGrpSpPr>
        <p:grpSpPr>
          <a:xfrm>
            <a:off x="508000" y="1831975"/>
            <a:ext cx="5623927" cy="3878580"/>
            <a:chOff x="0" y="0"/>
            <a:chExt cx="5623927" cy="3878580"/>
          </a:xfrm>
        </p:grpSpPr>
        <p:sp>
          <p:nvSpPr>
            <p:cNvPr id="6" name="形状3"/>
            <p:cNvSpPr txBox="1"/>
            <p:nvPr/>
          </p:nvSpPr>
          <p:spPr>
            <a:xfrm>
              <a:off x="0" y="249473"/>
              <a:ext cx="5582285" cy="3629107"/>
            </a:xfrm>
            <a:custGeom>
              <a:avLst/>
              <a:gdLst>
                <a:gd name="connsiteX0" fmla="*/ 88623 w 5582285"/>
                <a:gd name="connsiteY0" fmla="*/ 0 h 3629107"/>
                <a:gd name="connsiteX1" fmla="*/ 5493662 w 5582285"/>
                <a:gd name="connsiteY1" fmla="*/ 0 h 3629107"/>
                <a:gd name="connsiteX2" fmla="*/ 5542607 w 5582285"/>
                <a:gd name="connsiteY2" fmla="*/ 0 h 3629107"/>
                <a:gd name="connsiteX3" fmla="*/ 5582285 w 5582285"/>
                <a:gd name="connsiteY3" fmla="*/ 3540484 h 3629107"/>
                <a:gd name="connsiteX4" fmla="*/ 5582285 w 5582285"/>
                <a:gd name="connsiteY4" fmla="*/ 3589429 h 3629107"/>
                <a:gd name="connsiteX5" fmla="*/ 88623 w 5582285"/>
                <a:gd name="connsiteY5" fmla="*/ 3629107 h 3629107"/>
                <a:gd name="connsiteX6" fmla="*/ 39678 w 5582285"/>
                <a:gd name="connsiteY6" fmla="*/ 3629107 h 3629107"/>
                <a:gd name="connsiteX7" fmla="*/ 0 w 5582285"/>
                <a:gd name="connsiteY7" fmla="*/ 88623 h 3629107"/>
                <a:gd name="connsiteX8" fmla="*/ 0 w 5582285"/>
                <a:gd name="connsiteY8" fmla="*/ 39678 h 362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2285" h="3629107">
                  <a:moveTo>
                    <a:pt x="88623" y="0"/>
                  </a:moveTo>
                  <a:lnTo>
                    <a:pt x="5493662" y="0"/>
                  </a:lnTo>
                  <a:cubicBezTo>
                    <a:pt x="5542607" y="0"/>
                    <a:pt x="5582285" y="39678"/>
                    <a:pt x="5582285" y="88623"/>
                  </a:cubicBezTo>
                  <a:lnTo>
                    <a:pt x="5582285" y="3540484"/>
                  </a:lnTo>
                  <a:cubicBezTo>
                    <a:pt x="5582285" y="3589429"/>
                    <a:pt x="5542607" y="3629106"/>
                    <a:pt x="5493662" y="3629107"/>
                  </a:cubicBezTo>
                  <a:lnTo>
                    <a:pt x="88623" y="3629107"/>
                  </a:lnTo>
                  <a:cubicBezTo>
                    <a:pt x="39678" y="3629107"/>
                    <a:pt x="0" y="3589429"/>
                    <a:pt x="0" y="3540484"/>
                  </a:cubicBezTo>
                  <a:lnTo>
                    <a:pt x="0" y="88623"/>
                  </a:lnTo>
                  <a:cubicBezTo>
                    <a:pt x="0" y="39678"/>
                    <a:pt x="39678" y="0"/>
                    <a:pt x="8862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solidFill>
                <a:srgbClr val="01673B">
                  <a:alpha val="100000"/>
                </a:srgbClr>
              </a:solidFill>
              <a:prstDash val="solid"/>
            </a:ln>
            <a:effectLst>
              <a:outerShdw blurRad="203200" algn="ctr" rotWithShape="0">
                <a:srgbClr val="000000">
                  <a:alpha val="14117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4"/>
            <p:cNvSpPr txBox="1"/>
            <p:nvPr/>
          </p:nvSpPr>
          <p:spPr>
            <a:xfrm>
              <a:off x="183984" y="1375617"/>
              <a:ext cx="5283442" cy="14462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6"/>
            <p:cNvSpPr txBox="1"/>
            <p:nvPr/>
          </p:nvSpPr>
          <p:spPr>
            <a:xfrm>
              <a:off x="426449" y="2694116"/>
              <a:ext cx="3120944" cy="5598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</a:p>
          </p:txBody>
        </p:sp>
        <p:sp>
          <p:nvSpPr>
            <p:cNvPr id="9" name="文本7"/>
            <p:cNvSpPr txBox="1"/>
            <p:nvPr/>
          </p:nvSpPr>
          <p:spPr>
            <a:xfrm>
              <a:off x="426449" y="2199459"/>
              <a:ext cx="5197478" cy="49827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</a:p>
          </p:txBody>
        </p:sp>
        <p:sp>
          <p:nvSpPr>
            <p:cNvPr id="10" name="形状5"/>
            <p:cNvSpPr txBox="1"/>
            <p:nvPr/>
          </p:nvSpPr>
          <p:spPr>
            <a:xfrm>
              <a:off x="375507" y="0"/>
              <a:ext cx="2118027" cy="533797"/>
            </a:xfrm>
            <a:custGeom>
              <a:avLst/>
              <a:gdLst>
                <a:gd name="connsiteX0" fmla="*/ 88966 w 2118027"/>
                <a:gd name="connsiteY0" fmla="*/ 0 h 533797"/>
                <a:gd name="connsiteX1" fmla="*/ 2029061 w 2118027"/>
                <a:gd name="connsiteY1" fmla="*/ 0 h 533797"/>
                <a:gd name="connsiteX2" fmla="*/ 2078196 w 2118027"/>
                <a:gd name="connsiteY2" fmla="*/ 0 h 533797"/>
                <a:gd name="connsiteX3" fmla="*/ 2118027 w 2118027"/>
                <a:gd name="connsiteY3" fmla="*/ 444830 h 533797"/>
                <a:gd name="connsiteX4" fmla="*/ 2118027 w 2118027"/>
                <a:gd name="connsiteY4" fmla="*/ 493965 h 533797"/>
                <a:gd name="connsiteX5" fmla="*/ 88966 w 2118027"/>
                <a:gd name="connsiteY5" fmla="*/ 533797 h 533797"/>
                <a:gd name="connsiteX6" fmla="*/ 39831 w 2118027"/>
                <a:gd name="connsiteY6" fmla="*/ 533797 h 533797"/>
                <a:gd name="connsiteX7" fmla="*/ 0 w 2118027"/>
                <a:gd name="connsiteY7" fmla="*/ 88966 h 533797"/>
                <a:gd name="connsiteX8" fmla="*/ 0 w 2118027"/>
                <a:gd name="connsiteY8" fmla="*/ 39831 h 53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8027" h="533797">
                  <a:moveTo>
                    <a:pt x="88966" y="0"/>
                  </a:moveTo>
                  <a:lnTo>
                    <a:pt x="2029061" y="0"/>
                  </a:lnTo>
                  <a:cubicBezTo>
                    <a:pt x="2078196" y="0"/>
                    <a:pt x="2118027" y="39831"/>
                    <a:pt x="2118027" y="88966"/>
                  </a:cubicBezTo>
                  <a:lnTo>
                    <a:pt x="2118027" y="444830"/>
                  </a:lnTo>
                  <a:cubicBezTo>
                    <a:pt x="2118027" y="493965"/>
                    <a:pt x="2078196" y="533797"/>
                    <a:pt x="2029061" y="533797"/>
                  </a:cubicBezTo>
                  <a:lnTo>
                    <a:pt x="88966" y="533797"/>
                  </a:lnTo>
                  <a:cubicBezTo>
                    <a:pt x="39831" y="533797"/>
                    <a:pt x="0" y="493965"/>
                    <a:pt x="0" y="444830"/>
                  </a:cubicBezTo>
                  <a:lnTo>
                    <a:pt x="0" y="88966"/>
                  </a:lnTo>
                  <a:cubicBezTo>
                    <a:pt x="0" y="39831"/>
                    <a:pt x="39831" y="0"/>
                    <a:pt x="88966" y="0"/>
                  </a:cubicBezTo>
                  <a:close/>
                </a:path>
              </a:pathLst>
            </a:custGeom>
            <a:solidFill>
              <a:srgbClr val="01673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8"/>
            <p:cNvSpPr txBox="1"/>
            <p:nvPr/>
          </p:nvSpPr>
          <p:spPr>
            <a:xfrm>
              <a:off x="387968" y="45891"/>
              <a:ext cx="2375043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Arial Black" panose="020B0A04020102020204"/>
                  <a:ea typeface="Arial Black" panose="020B0A04020102020204"/>
                </a:rPr>
                <a:t>Dos</a:t>
              </a:r>
              <a:endParaRPr lang="zh-CN" altLang="en-US" sz="2400" b="0" i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endParaRPr>
            </a:p>
          </p:txBody>
        </p:sp>
      </p:grpSp>
      <p:grpSp>
        <p:nvGrpSpPr>
          <p:cNvPr id="12" name="组合2"/>
          <p:cNvGrpSpPr/>
          <p:nvPr/>
        </p:nvGrpSpPr>
        <p:grpSpPr>
          <a:xfrm>
            <a:off x="4844415" y="1805305"/>
            <a:ext cx="6543992" cy="4352223"/>
            <a:chOff x="0" y="0"/>
            <a:chExt cx="6543992" cy="4352223"/>
          </a:xfrm>
        </p:grpSpPr>
        <p:sp>
          <p:nvSpPr>
            <p:cNvPr id="13" name="形状6"/>
            <p:cNvSpPr txBox="1"/>
            <p:nvPr/>
          </p:nvSpPr>
          <p:spPr>
            <a:xfrm>
              <a:off x="603644" y="267878"/>
              <a:ext cx="5908281" cy="3628975"/>
            </a:xfrm>
            <a:custGeom>
              <a:avLst/>
              <a:gdLst>
                <a:gd name="connsiteX0" fmla="*/ 88620 w 5908281"/>
                <a:gd name="connsiteY0" fmla="*/ 0 h 3628975"/>
                <a:gd name="connsiteX1" fmla="*/ 5819662 w 5908281"/>
                <a:gd name="connsiteY1" fmla="*/ 0 h 3628975"/>
                <a:gd name="connsiteX2" fmla="*/ 5843165 w 5908281"/>
                <a:gd name="connsiteY2" fmla="*/ 0 h 3628975"/>
                <a:gd name="connsiteX3" fmla="*/ 5898945 w 5908281"/>
                <a:gd name="connsiteY3" fmla="*/ 42575 h 3628975"/>
                <a:gd name="connsiteX4" fmla="*/ 5908281 w 5908281"/>
                <a:gd name="connsiteY4" fmla="*/ 3540355 h 3628975"/>
                <a:gd name="connsiteX5" fmla="*/ 5908281 w 5908281"/>
                <a:gd name="connsiteY5" fmla="*/ 3563859 h 3628975"/>
                <a:gd name="connsiteX6" fmla="*/ 5865706 w 5908281"/>
                <a:gd name="connsiteY6" fmla="*/ 3619638 h 3628975"/>
                <a:gd name="connsiteX7" fmla="*/ 88620 w 5908281"/>
                <a:gd name="connsiteY7" fmla="*/ 3628975 h 3628975"/>
                <a:gd name="connsiteX8" fmla="*/ 65116 w 5908281"/>
                <a:gd name="connsiteY8" fmla="*/ 3628975 h 3628975"/>
                <a:gd name="connsiteX9" fmla="*/ 9337 w 5908281"/>
                <a:gd name="connsiteY9" fmla="*/ 3586399 h 3628975"/>
                <a:gd name="connsiteX10" fmla="*/ 0 w 5908281"/>
                <a:gd name="connsiteY10" fmla="*/ 88620 h 3628975"/>
                <a:gd name="connsiteX11" fmla="*/ 0 w 5908281"/>
                <a:gd name="connsiteY11" fmla="*/ 39676 h 36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08281" h="3628975">
                  <a:moveTo>
                    <a:pt x="88620" y="0"/>
                  </a:moveTo>
                  <a:lnTo>
                    <a:pt x="5819662" y="0"/>
                  </a:lnTo>
                  <a:cubicBezTo>
                    <a:pt x="5843165" y="0"/>
                    <a:pt x="5865706" y="9337"/>
                    <a:pt x="5882325" y="25956"/>
                  </a:cubicBezTo>
                  <a:cubicBezTo>
                    <a:pt x="5898945" y="42575"/>
                    <a:pt x="5908281" y="65116"/>
                    <a:pt x="5908281" y="88620"/>
                  </a:cubicBezTo>
                  <a:lnTo>
                    <a:pt x="5908281" y="3540355"/>
                  </a:lnTo>
                  <a:cubicBezTo>
                    <a:pt x="5908281" y="3563859"/>
                    <a:pt x="5898945" y="3586399"/>
                    <a:pt x="5882325" y="3603019"/>
                  </a:cubicBezTo>
                  <a:cubicBezTo>
                    <a:pt x="5865706" y="3619638"/>
                    <a:pt x="5843165" y="3628975"/>
                    <a:pt x="5819662" y="3628975"/>
                  </a:cubicBezTo>
                  <a:lnTo>
                    <a:pt x="88620" y="3628975"/>
                  </a:lnTo>
                  <a:cubicBezTo>
                    <a:pt x="65116" y="3628975"/>
                    <a:pt x="42575" y="3619638"/>
                    <a:pt x="25956" y="3603019"/>
                  </a:cubicBezTo>
                  <a:cubicBezTo>
                    <a:pt x="9337" y="3586399"/>
                    <a:pt x="0" y="3563859"/>
                    <a:pt x="0" y="3540355"/>
                  </a:cubicBezTo>
                  <a:lnTo>
                    <a:pt x="0" y="88620"/>
                  </a:lnTo>
                  <a:cubicBezTo>
                    <a:pt x="0" y="39676"/>
                    <a:pt x="39676" y="0"/>
                    <a:pt x="88620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solidFill>
                <a:srgbClr val="01673B">
                  <a:alpha val="100000"/>
                </a:srgbClr>
              </a:solidFill>
              <a:prstDash val="solid"/>
            </a:ln>
            <a:effectLst>
              <a:outerShdw blurRad="203200" algn="ctr" rotWithShape="0">
                <a:srgbClr val="000000">
                  <a:alpha val="14117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7"/>
            <p:cNvSpPr txBox="1"/>
            <p:nvPr/>
          </p:nvSpPr>
          <p:spPr>
            <a:xfrm>
              <a:off x="0" y="1735860"/>
              <a:ext cx="6212642" cy="246212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9"/>
            <p:cNvSpPr txBox="1"/>
            <p:nvPr/>
          </p:nvSpPr>
          <p:spPr>
            <a:xfrm>
              <a:off x="3046577" y="3570922"/>
              <a:ext cx="3286737" cy="55981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r"/>
            </a:p>
          </p:txBody>
        </p:sp>
        <p:sp>
          <p:nvSpPr>
            <p:cNvPr id="16" name="文本10"/>
            <p:cNvSpPr txBox="1"/>
            <p:nvPr/>
          </p:nvSpPr>
          <p:spPr>
            <a:xfrm>
              <a:off x="4175542" y="1716670"/>
              <a:ext cx="2368450" cy="55981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</a:p>
          </p:txBody>
        </p:sp>
        <p:sp>
          <p:nvSpPr>
            <p:cNvPr id="17" name="文本11"/>
            <p:cNvSpPr txBox="1"/>
            <p:nvPr/>
          </p:nvSpPr>
          <p:spPr>
            <a:xfrm>
              <a:off x="1648492" y="3853957"/>
              <a:ext cx="4675226" cy="49826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r"/>
            </a:p>
          </p:txBody>
        </p:sp>
        <p:sp>
          <p:nvSpPr>
            <p:cNvPr id="18" name="形状8"/>
            <p:cNvSpPr txBox="1"/>
            <p:nvPr/>
          </p:nvSpPr>
          <p:spPr>
            <a:xfrm>
              <a:off x="3867964" y="0"/>
              <a:ext cx="2241716" cy="533777"/>
            </a:xfrm>
            <a:custGeom>
              <a:avLst/>
              <a:gdLst>
                <a:gd name="connsiteX0" fmla="*/ 88963 w 2241716"/>
                <a:gd name="connsiteY0" fmla="*/ 0 h 533777"/>
                <a:gd name="connsiteX1" fmla="*/ 2152754 w 2241716"/>
                <a:gd name="connsiteY1" fmla="*/ 0 h 533777"/>
                <a:gd name="connsiteX2" fmla="*/ 2176348 w 2241716"/>
                <a:gd name="connsiteY2" fmla="*/ 0 h 533777"/>
                <a:gd name="connsiteX3" fmla="*/ 2232344 w 2241716"/>
                <a:gd name="connsiteY3" fmla="*/ 42740 h 533777"/>
                <a:gd name="connsiteX4" fmla="*/ 2241717 w 2241716"/>
                <a:gd name="connsiteY4" fmla="*/ 444814 h 533777"/>
                <a:gd name="connsiteX5" fmla="*/ 2241717 w 2241716"/>
                <a:gd name="connsiteY5" fmla="*/ 468409 h 533777"/>
                <a:gd name="connsiteX6" fmla="*/ 2198976 w 2241716"/>
                <a:gd name="connsiteY6" fmla="*/ 524404 h 533777"/>
                <a:gd name="connsiteX7" fmla="*/ 88963 w 2241716"/>
                <a:gd name="connsiteY7" fmla="*/ 533777 h 533777"/>
                <a:gd name="connsiteX8" fmla="*/ 65368 w 2241716"/>
                <a:gd name="connsiteY8" fmla="*/ 533777 h 533777"/>
                <a:gd name="connsiteX9" fmla="*/ 9373 w 2241716"/>
                <a:gd name="connsiteY9" fmla="*/ 491037 h 533777"/>
                <a:gd name="connsiteX10" fmla="*/ 0 w 2241716"/>
                <a:gd name="connsiteY10" fmla="*/ 88963 h 533777"/>
                <a:gd name="connsiteX11" fmla="*/ 0 w 2241716"/>
                <a:gd name="connsiteY11" fmla="*/ 39830 h 53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717" h="533777">
                  <a:moveTo>
                    <a:pt x="88963" y="0"/>
                  </a:moveTo>
                  <a:lnTo>
                    <a:pt x="2152754" y="0"/>
                  </a:lnTo>
                  <a:cubicBezTo>
                    <a:pt x="2176348" y="0"/>
                    <a:pt x="2198976" y="9373"/>
                    <a:pt x="2215660" y="26057"/>
                  </a:cubicBezTo>
                  <a:cubicBezTo>
                    <a:pt x="2232344" y="42740"/>
                    <a:pt x="2241717" y="65368"/>
                    <a:pt x="2241717" y="88963"/>
                  </a:cubicBezTo>
                  <a:lnTo>
                    <a:pt x="2241717" y="444814"/>
                  </a:lnTo>
                  <a:cubicBezTo>
                    <a:pt x="2241717" y="468409"/>
                    <a:pt x="2232344" y="491037"/>
                    <a:pt x="2215660" y="507721"/>
                  </a:cubicBezTo>
                  <a:cubicBezTo>
                    <a:pt x="2198976" y="524404"/>
                    <a:pt x="2176348" y="533777"/>
                    <a:pt x="2152754" y="533777"/>
                  </a:cubicBezTo>
                  <a:lnTo>
                    <a:pt x="88963" y="533777"/>
                  </a:lnTo>
                  <a:cubicBezTo>
                    <a:pt x="65368" y="533777"/>
                    <a:pt x="42740" y="524404"/>
                    <a:pt x="26057" y="507721"/>
                  </a:cubicBezTo>
                  <a:cubicBezTo>
                    <a:pt x="9373" y="491037"/>
                    <a:pt x="0" y="468409"/>
                    <a:pt x="0" y="444814"/>
                  </a:cubicBezTo>
                  <a:lnTo>
                    <a:pt x="0" y="88963"/>
                  </a:lnTo>
                  <a:cubicBezTo>
                    <a:pt x="0" y="39830"/>
                    <a:pt x="39830" y="0"/>
                    <a:pt x="88963" y="0"/>
                  </a:cubicBezTo>
                  <a:close/>
                </a:path>
              </a:pathLst>
            </a:custGeom>
            <a:solidFill>
              <a:srgbClr val="01673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12"/>
            <p:cNvSpPr txBox="1"/>
            <p:nvPr/>
          </p:nvSpPr>
          <p:spPr>
            <a:xfrm>
              <a:off x="3800357" y="171"/>
              <a:ext cx="2523656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Arial Black" panose="020B0A04020102020204"/>
                  <a:ea typeface="Arial Black" panose="020B0A04020102020204"/>
                </a:rPr>
                <a:t>Don’ts</a:t>
              </a:r>
              <a:endParaRPr lang="zh-CN" altLang="en-US" sz="2400" b="0" i="0">
                <a:solidFill>
                  <a:srgbClr val="FFFFFF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endParaRPr>
            </a:p>
          </p:txBody>
        </p:sp>
      </p:grpSp>
      <p:sp>
        <p:nvSpPr>
          <p:cNvPr id="20" name="文本3"/>
          <p:cNvSpPr txBox="1"/>
          <p:nvPr/>
        </p:nvSpPr>
        <p:spPr>
          <a:xfrm>
            <a:off x="508000" y="2299970"/>
            <a:ext cx="5495290" cy="38265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Protect the natural environment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Keep away from their home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choose green means of  transport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plant trees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live in harmony with nature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...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4"/>
          <p:cNvSpPr txBox="1"/>
          <p:nvPr/>
        </p:nvSpPr>
        <p:spPr>
          <a:xfrm>
            <a:off x="5975350" y="2562225"/>
            <a:ext cx="5222240" cy="24968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use poisonous chemicals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hunt for meat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kill for money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keep them for pet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...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形状2"/>
          <p:cNvSpPr txBox="1"/>
          <p:nvPr/>
        </p:nvSpPr>
        <p:spPr>
          <a:xfrm>
            <a:off x="285115" y="3891280"/>
            <a:ext cx="12012930" cy="2497455"/>
          </a:xfrm>
          <a:prstGeom prst="rect">
            <a:avLst/>
          </a:prstGeom>
          <a:solidFill>
            <a:srgbClr val="BCB6B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文本5"/>
          <p:cNvSpPr txBox="1"/>
          <p:nvPr/>
        </p:nvSpPr>
        <p:spPr>
          <a:xfrm>
            <a:off x="285115" y="3891280"/>
            <a:ext cx="12012930" cy="2497455"/>
          </a:xfrm>
          <a:prstGeom prst="rect">
            <a:avLst/>
          </a:prstGeom>
          <a:noFill/>
        </p:spPr>
        <p:txBody>
          <a:bodyPr anchor="t"/>
          <a:lstStyle/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     First, _________. If we ..., ...will ...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     Then, _________. It is ... for ... to do ...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  <a:p>
            <a:pPr marL="45720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 Black" panose="020B0A04020102020204"/>
                <a:ea typeface="Arial Black" panose="020B0A04020102020204"/>
              </a:rPr>
              <a:t>     Finally,________. The 比较级..., the  比较级...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 Black" panose="020B0A04020102020204"/>
              <a:ea typeface="Arial Black" panose="020B0A040201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218184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Homework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457200" y="2000250"/>
            <a:ext cx="7810500" cy="306644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5400" b="1" i="0">
                <a:solidFill>
                  <a:srgbClr val="000000">
                    <a:alpha val="100000"/>
                  </a:srgbClr>
                </a:solidFill>
                <a:latin typeface="Impact" panose="020B0806030902050204"/>
                <a:ea typeface="Impact" panose="020B0806030902050204"/>
              </a:rPr>
              <a:t>Create a poster </a:t>
            </a:r>
            <a:endParaRPr lang="zh-CN" altLang="en-US" sz="5400" b="1" i="0">
              <a:solidFill>
                <a:srgbClr val="000000">
                  <a:alpha val="100000"/>
                </a:srgbClr>
              </a:solidFill>
              <a:latin typeface="Impact" panose="020B0806030902050204"/>
              <a:ea typeface="Impact" panose="020B0806030902050204"/>
            </a:endParaRPr>
          </a:p>
          <a:p>
            <a:pPr marL="0" algn="ctr"/>
            <a:r>
              <a:rPr lang="zh-CN" altLang="en-US" sz="5400" b="1" i="0">
                <a:solidFill>
                  <a:srgbClr val="000000">
                    <a:alpha val="100000"/>
                  </a:srgbClr>
                </a:solidFill>
                <a:latin typeface="Impact" panose="020B0806030902050204"/>
                <a:ea typeface="Impact" panose="020B0806030902050204"/>
              </a:rPr>
              <a:t>to </a:t>
            </a:r>
            <a:endParaRPr lang="zh-CN" altLang="en-US" sz="5400" b="1" i="0">
              <a:solidFill>
                <a:srgbClr val="000000">
                  <a:alpha val="100000"/>
                </a:srgbClr>
              </a:solidFill>
              <a:latin typeface="Impact" panose="020B0806030902050204"/>
              <a:ea typeface="Impact" panose="020B0806030902050204"/>
            </a:endParaRPr>
          </a:p>
          <a:p>
            <a:pPr marL="0" algn="ctr"/>
            <a:r>
              <a:rPr lang="zh-CN" altLang="en-US" sz="6600" b="1" i="0">
                <a:solidFill>
                  <a:srgbClr val="000000">
                    <a:alpha val="100000"/>
                  </a:srgbClr>
                </a:solidFill>
                <a:latin typeface="Impact" panose="020B0806030902050204"/>
                <a:ea typeface="Impact" panose="020B0806030902050204"/>
              </a:rPr>
              <a:t>protect wild animals</a:t>
            </a:r>
            <a:endParaRPr lang="zh-CN" altLang="en-US" sz="6600" b="1" i="0">
              <a:solidFill>
                <a:srgbClr val="000000">
                  <a:alpha val="100000"/>
                </a:srgbClr>
              </a:solidFill>
              <a:latin typeface="Impact" panose="020B0806030902050204"/>
              <a:ea typeface="Impact" panose="020B0806030902050204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836930"/>
            <a:ext cx="4034155" cy="57727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753745" y="941070"/>
            <a:ext cx="5456170" cy="3346450"/>
            <a:chOff x="0" y="0"/>
            <a:chExt cx="5456170" cy="3346450"/>
          </a:xfrm>
        </p:grpSpPr>
        <p:pic>
          <p:nvPicPr>
            <p:cNvPr id="3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56170" cy="2693268"/>
            </a:xfrm>
            <a:prstGeom prst="rect">
              <a:avLst/>
            </a:prstGeom>
          </p:spPr>
        </p:pic>
        <p:pic>
          <p:nvPicPr>
            <p:cNvPr id="4" name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93268"/>
              <a:ext cx="5456170" cy="653182"/>
            </a:xfrm>
            <a:prstGeom prst="rect">
              <a:avLst/>
            </a:prstGeom>
          </p:spPr>
        </p:pic>
      </p:grpSp>
      <p:pic>
        <p:nvPicPr>
          <p:cNvPr id="5" name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315" y="940435"/>
            <a:ext cx="5491480" cy="3347085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753110" y="4485005"/>
            <a:ext cx="5739130" cy="200533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“All beings flourish when they live in harmony and receive nourishment from Nature.”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6330315" y="4587875"/>
            <a:ext cx="5773420" cy="1574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“If we humanity do not fail Nature, Nature will not fail us.”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87" y="3827157"/>
            <a:ext cx="2304679" cy="1664237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237" y="3833984"/>
            <a:ext cx="2298161" cy="1659088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171" y="3793228"/>
            <a:ext cx="2353907" cy="1698167"/>
          </a:xfrm>
          <a:prstGeom prst="rect">
            <a:avLst/>
          </a:prstGeom>
        </p:spPr>
      </p:pic>
      <p:sp>
        <p:nvSpPr>
          <p:cNvPr id="5" name="形状1"/>
          <p:cNvSpPr txBox="1"/>
          <p:nvPr/>
        </p:nvSpPr>
        <p:spPr>
          <a:xfrm>
            <a:off x="1078745" y="3820825"/>
            <a:ext cx="670976" cy="353056"/>
          </a:xfrm>
          <a:prstGeom prst="rect">
            <a:avLst/>
          </a:prstGeom>
          <a:solidFill>
            <a:srgbClr val="70AD47">
              <a:alpha val="100000"/>
            </a:srgbClr>
          </a:solidFill>
          <a:ln w="9525">
            <a:solidFill>
              <a:srgbClr val="38562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形状2"/>
          <p:cNvSpPr txBox="1"/>
          <p:nvPr/>
        </p:nvSpPr>
        <p:spPr>
          <a:xfrm>
            <a:off x="4631235" y="3833983"/>
            <a:ext cx="670976" cy="353056"/>
          </a:xfrm>
          <a:prstGeom prst="rect">
            <a:avLst/>
          </a:prstGeom>
          <a:solidFill>
            <a:srgbClr val="70AD47">
              <a:alpha val="100000"/>
            </a:srgbClr>
          </a:solidFill>
          <a:ln w="9525">
            <a:solidFill>
              <a:srgbClr val="38562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e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形状3"/>
          <p:cNvSpPr txBox="1"/>
          <p:nvPr/>
        </p:nvSpPr>
        <p:spPr>
          <a:xfrm>
            <a:off x="8172868" y="3785064"/>
            <a:ext cx="670976" cy="353056"/>
          </a:xfrm>
          <a:prstGeom prst="rect">
            <a:avLst/>
          </a:prstGeom>
          <a:solidFill>
            <a:srgbClr val="70AD47">
              <a:alpha val="100000"/>
            </a:srgbClr>
          </a:solidFill>
          <a:ln w="9525">
            <a:solidFill>
              <a:srgbClr val="38562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f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8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52" y="1558692"/>
            <a:ext cx="2296213" cy="1658628"/>
          </a:xfrm>
          <a:prstGeom prst="rect">
            <a:avLst/>
          </a:prstGeom>
        </p:spPr>
      </p:pic>
      <p:sp>
        <p:nvSpPr>
          <p:cNvPr id="9" name="形状4"/>
          <p:cNvSpPr txBox="1"/>
          <p:nvPr/>
        </p:nvSpPr>
        <p:spPr>
          <a:xfrm>
            <a:off x="1078744" y="1538249"/>
            <a:ext cx="670976" cy="353056"/>
          </a:xfrm>
          <a:prstGeom prst="rect">
            <a:avLst/>
          </a:prstGeom>
          <a:solidFill>
            <a:srgbClr val="70AD47">
              <a:alpha val="100000"/>
            </a:srgbClr>
          </a:solidFill>
          <a:ln w="9525">
            <a:solidFill>
              <a:srgbClr val="38562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a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1"/>
          <p:cNvSpPr txBox="1"/>
          <p:nvPr/>
        </p:nvSpPr>
        <p:spPr>
          <a:xfrm>
            <a:off x="940512" y="2848319"/>
            <a:ext cx="3379500" cy="1516063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monarch butterfly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</a:t>
            </a:r>
            <a:endParaRPr lang="zh-CN" altLang="en-US" sz="3065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grpSp>
        <p:nvGrpSpPr>
          <p:cNvPr id="11" name="组合1"/>
          <p:cNvGrpSpPr/>
          <p:nvPr/>
        </p:nvGrpSpPr>
        <p:grpSpPr>
          <a:xfrm>
            <a:off x="4638779" y="1545989"/>
            <a:ext cx="3445871" cy="2815492"/>
            <a:chOff x="0" y="0"/>
            <a:chExt cx="3445871" cy="2815492"/>
          </a:xfrm>
        </p:grpSpPr>
        <p:pic>
          <p:nvPicPr>
            <p:cNvPr id="12" name="图片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290620" cy="1654588"/>
            </a:xfrm>
            <a:prstGeom prst="rect">
              <a:avLst/>
            </a:prstGeom>
          </p:spPr>
        </p:pic>
        <p:sp>
          <p:nvSpPr>
            <p:cNvPr id="13" name="形状12"/>
            <p:cNvSpPr txBox="1"/>
            <p:nvPr/>
          </p:nvSpPr>
          <p:spPr>
            <a:xfrm>
              <a:off x="8797" y="1305"/>
              <a:ext cx="670976" cy="353056"/>
            </a:xfrm>
            <a:prstGeom prst="rect">
              <a:avLst/>
            </a:prstGeom>
            <a:solidFill>
              <a:srgbClr val="70AD47">
                <a:alpha val="100000"/>
              </a:srgbClr>
            </a:solidFill>
            <a:ln w="9525">
              <a:solidFill>
                <a:srgbClr val="38562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400" b="1" i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b</a:t>
              </a:r>
              <a:endPara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  <p:sp>
          <p:nvSpPr>
            <p:cNvPr id="14" name="文本12"/>
            <p:cNvSpPr txBox="1"/>
            <p:nvPr/>
          </p:nvSpPr>
          <p:spPr>
            <a:xfrm>
              <a:off x="66371" y="1299429"/>
              <a:ext cx="3379500" cy="151606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/>
              <a:r>
                <a:rPr lang="zh-CN" altLang="en-US" sz="2665" b="1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Siberian crane</a:t>
              </a:r>
              <a:r>
                <a:rPr lang="zh-CN" altLang="en-US" sz="3065" b="1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</a:t>
              </a:r>
              <a:endPara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</p:grpSp>
      <p:grpSp>
        <p:nvGrpSpPr>
          <p:cNvPr id="15" name="组合2"/>
          <p:cNvGrpSpPr/>
          <p:nvPr/>
        </p:nvGrpSpPr>
        <p:grpSpPr>
          <a:xfrm>
            <a:off x="8147677" y="1553275"/>
            <a:ext cx="3402141" cy="2808207"/>
            <a:chOff x="0" y="0"/>
            <a:chExt cx="3402141" cy="2808207"/>
          </a:xfrm>
        </p:grpSpPr>
        <p:pic>
          <p:nvPicPr>
            <p:cNvPr id="16" name="图片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4" y="0"/>
              <a:ext cx="2299804" cy="1660274"/>
            </a:xfrm>
            <a:prstGeom prst="rect">
              <a:avLst/>
            </a:prstGeom>
          </p:spPr>
        </p:pic>
        <p:sp>
          <p:nvSpPr>
            <p:cNvPr id="17" name="形状13"/>
            <p:cNvSpPr txBox="1"/>
            <p:nvPr/>
          </p:nvSpPr>
          <p:spPr>
            <a:xfrm>
              <a:off x="0" y="0"/>
              <a:ext cx="670976" cy="353056"/>
            </a:xfrm>
            <a:prstGeom prst="rect">
              <a:avLst/>
            </a:prstGeom>
            <a:solidFill>
              <a:srgbClr val="70AD47">
                <a:alpha val="100000"/>
              </a:srgbClr>
            </a:solidFill>
            <a:ln w="9525">
              <a:solidFill>
                <a:srgbClr val="38562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400" b="1" i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c</a:t>
              </a:r>
              <a:endPara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  <p:sp>
          <p:nvSpPr>
            <p:cNvPr id="18" name="文本13"/>
            <p:cNvSpPr txBox="1"/>
            <p:nvPr/>
          </p:nvSpPr>
          <p:spPr>
            <a:xfrm>
              <a:off x="22641" y="1292144"/>
              <a:ext cx="3379500" cy="151606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/>
              <a:r>
                <a:rPr lang="zh-CN" altLang="en-US" sz="2665" b="1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Atlantic salmon</a:t>
              </a:r>
              <a:r>
                <a:rPr lang="zh-CN" altLang="en-US" sz="3065" b="1" i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  </a:t>
              </a:r>
              <a:endPara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</p:grpSp>
      <p:sp>
        <p:nvSpPr>
          <p:cNvPr id="19" name="文本2"/>
          <p:cNvSpPr txBox="1"/>
          <p:nvPr/>
        </p:nvSpPr>
        <p:spPr>
          <a:xfrm>
            <a:off x="1377433" y="5122845"/>
            <a:ext cx="3379500" cy="1516063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red panda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</a:t>
            </a:r>
            <a:endParaRPr lang="zh-CN" altLang="en-US" sz="3065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0" name="文本3"/>
          <p:cNvSpPr txBox="1"/>
          <p:nvPr/>
        </p:nvSpPr>
        <p:spPr>
          <a:xfrm>
            <a:off x="4913367" y="5117196"/>
            <a:ext cx="3379500" cy="1516063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Killer whale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</a:t>
            </a:r>
            <a:endParaRPr lang="zh-CN" altLang="en-US" sz="3065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1" name="文本4"/>
          <p:cNvSpPr txBox="1"/>
          <p:nvPr/>
        </p:nvSpPr>
        <p:spPr>
          <a:xfrm>
            <a:off x="8507751" y="5110069"/>
            <a:ext cx="3379500" cy="1516063"/>
          </a:xfrm>
          <a:prstGeom prst="rect">
            <a:avLst/>
          </a:prstGeom>
          <a:noFill/>
        </p:spPr>
        <p:txBody>
          <a:bodyPr anchor="ctr"/>
          <a:lstStyle/>
          <a:p>
            <a:pPr marL="0" algn="l"/>
            <a:r>
              <a:rPr lang="zh-CN" altLang="en-US" sz="26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African lion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</a:t>
            </a:r>
            <a:endParaRPr lang="zh-CN" altLang="en-US" sz="3065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2" name="形状5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文本5"/>
          <p:cNvSpPr txBox="1"/>
          <p:nvPr/>
        </p:nvSpPr>
        <p:spPr>
          <a:xfrm>
            <a:off x="200660" y="158115"/>
            <a:ext cx="1221549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1. Warming up: Look at the pictures and choose the animals that migrate.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4" name="形状6"/>
          <p:cNvSpPr txBox="1"/>
          <p:nvPr/>
        </p:nvSpPr>
        <p:spPr>
          <a:xfrm>
            <a:off x="1089025" y="2833370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文本6"/>
          <p:cNvSpPr txBox="1"/>
          <p:nvPr/>
        </p:nvSpPr>
        <p:spPr>
          <a:xfrm>
            <a:off x="1089025" y="2833370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帝王蝶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sp>
        <p:nvSpPr>
          <p:cNvPr id="26" name="形状7"/>
          <p:cNvSpPr txBox="1"/>
          <p:nvPr/>
        </p:nvSpPr>
        <p:spPr>
          <a:xfrm>
            <a:off x="4647565" y="2778125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7" name="文本7"/>
          <p:cNvSpPr txBox="1"/>
          <p:nvPr/>
        </p:nvSpPr>
        <p:spPr>
          <a:xfrm>
            <a:off x="4647565" y="2778125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西伯利亚鹤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sp>
        <p:nvSpPr>
          <p:cNvPr id="28" name="形状8"/>
          <p:cNvSpPr txBox="1"/>
          <p:nvPr/>
        </p:nvSpPr>
        <p:spPr>
          <a:xfrm>
            <a:off x="8174355" y="2798445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9" name="文本8"/>
          <p:cNvSpPr txBox="1"/>
          <p:nvPr/>
        </p:nvSpPr>
        <p:spPr>
          <a:xfrm>
            <a:off x="8174355" y="2798445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大西洋鲑鱼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sp>
        <p:nvSpPr>
          <p:cNvPr id="30" name="形状9"/>
          <p:cNvSpPr txBox="1"/>
          <p:nvPr/>
        </p:nvSpPr>
        <p:spPr>
          <a:xfrm>
            <a:off x="1078865" y="5090795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1" name="文本9"/>
          <p:cNvSpPr txBox="1"/>
          <p:nvPr/>
        </p:nvSpPr>
        <p:spPr>
          <a:xfrm>
            <a:off x="1078865" y="5090795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小熊猫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sp>
        <p:nvSpPr>
          <p:cNvPr id="32" name="形状10"/>
          <p:cNvSpPr txBox="1"/>
          <p:nvPr/>
        </p:nvSpPr>
        <p:spPr>
          <a:xfrm>
            <a:off x="4631055" y="5080635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3" name="文本10"/>
          <p:cNvSpPr txBox="1"/>
          <p:nvPr/>
        </p:nvSpPr>
        <p:spPr>
          <a:xfrm>
            <a:off x="4631055" y="5080635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虎鲸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sp>
        <p:nvSpPr>
          <p:cNvPr id="34" name="形状11"/>
          <p:cNvSpPr txBox="1"/>
          <p:nvPr/>
        </p:nvSpPr>
        <p:spPr>
          <a:xfrm>
            <a:off x="8166735" y="5090795"/>
            <a:ext cx="1809115" cy="589280"/>
          </a:xfrm>
          <a:prstGeom prst="rect">
            <a:avLst/>
          </a:prstGeom>
          <a:solidFill>
            <a:srgbClr val="002A2D">
              <a:alpha val="77254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5" name="文本11"/>
          <p:cNvSpPr txBox="1"/>
          <p:nvPr/>
        </p:nvSpPr>
        <p:spPr>
          <a:xfrm>
            <a:off x="8166735" y="5090795"/>
            <a:ext cx="180911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0" i="0">
                <a:solidFill>
                  <a:srgbClr val="FFFFFF">
                    <a:alpha val="100000"/>
                  </a:srgbClr>
                </a:solidFill>
                <a:latin typeface="华文琥珀"/>
                <a:ea typeface="华文琥珀"/>
              </a:rPr>
              <a:t>美洲狮</a:t>
            </a:r>
            <a:endParaRPr lang="zh-CN" altLang="en-US" sz="2000" b="0" i="0">
              <a:solidFill>
                <a:srgbClr val="FFFFFF">
                  <a:alpha val="100000"/>
                </a:srgbClr>
              </a:solidFill>
              <a:latin typeface="华文琥珀"/>
              <a:ea typeface="华文琥珀"/>
            </a:endParaRPr>
          </a:p>
        </p:txBody>
      </p:sp>
      <p:pic>
        <p:nvPicPr>
          <p:cNvPr id="36" name="图片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900" y="1553210"/>
            <a:ext cx="434340" cy="478155"/>
          </a:xfrm>
          <a:prstGeom prst="rect">
            <a:avLst/>
          </a:prstGeom>
        </p:spPr>
      </p:pic>
      <p:pic>
        <p:nvPicPr>
          <p:cNvPr id="37" name="图片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825" y="1568450"/>
            <a:ext cx="434340" cy="478155"/>
          </a:xfrm>
          <a:prstGeom prst="rect">
            <a:avLst/>
          </a:prstGeom>
        </p:spPr>
      </p:pic>
      <p:pic>
        <p:nvPicPr>
          <p:cNvPr id="38" name="图片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915" y="1639570"/>
            <a:ext cx="434340" cy="478155"/>
          </a:xfrm>
          <a:prstGeom prst="rect">
            <a:avLst/>
          </a:prstGeom>
        </p:spPr>
      </p:pic>
      <p:pic>
        <p:nvPicPr>
          <p:cNvPr id="39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7410" y="3889375"/>
            <a:ext cx="434340" cy="478155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04500" y="11988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l="2365" t="5752" r="2537" b="1661"/>
          <a:stretch>
            <a:fillRect/>
          </a:stretch>
        </p:blipFill>
        <p:spPr>
          <a:xfrm>
            <a:off x="0" y="-4445"/>
            <a:ext cx="12192000" cy="6864350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419985" y="2369820"/>
            <a:ext cx="7582535" cy="336398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9600" b="0" i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</a:rPr>
              <a:t>Thanks for listening</a:t>
            </a:r>
            <a:endParaRPr lang="zh-CN" altLang="en-US" sz="9600" b="0" i="0">
              <a:solidFill>
                <a:srgbClr val="FFFFFF">
                  <a:alpha val="100000"/>
                </a:srgbClr>
              </a:solidFill>
              <a:latin typeface="Impact" panose="020B0806030902050204"/>
              <a:ea typeface="Impact" panose="020B08060309020502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3769995" y="3848100"/>
            <a:ext cx="4931410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0" i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</a:rPr>
              <a:t>THANKS</a:t>
            </a:r>
            <a:endParaRPr lang="zh-CN" altLang="en-US" sz="1200" b="0" i="0">
              <a:solidFill>
                <a:srgbClr val="FFFFFF">
                  <a:alpha val="100000"/>
                </a:srgbClr>
              </a:solidFill>
              <a:latin typeface="Impact" panose="020B0806030902050204"/>
              <a:ea typeface="Impact" panose="020B0806030902050204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202626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3200" b="1" i="0">
                <a:ln w="1650">
                  <a:solidFill>
                    <a:srgbClr val="ED7D31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Arial Black" panose="020B0A04020102020204"/>
                <a:ea typeface="Arial Black" panose="020B0A04020102020204"/>
              </a:rPr>
              <a:t>The Monarch’s Journey</a:t>
            </a:r>
            <a:endParaRPr lang="zh-CN" altLang="en-US" sz="3200" b="1" i="0">
              <a:ln w="1650">
                <a:solidFill>
                  <a:srgbClr val="ED7D31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effectLst/>
              <a:latin typeface="Arial Black" panose="020B0A04020102020204"/>
              <a:ea typeface="Arial Black" panose="020B0A040201020202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1027430" y="1066165"/>
            <a:ext cx="9524365" cy="11264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Where are you most likely to find the passage?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5" name="形状2"/>
          <p:cNvSpPr txBox="1"/>
          <p:nvPr/>
        </p:nvSpPr>
        <p:spPr>
          <a:xfrm>
            <a:off x="6795135" y="107315"/>
            <a:ext cx="1967865" cy="689610"/>
          </a:xfrm>
          <a:custGeom>
            <a:avLst/>
            <a:gdLst>
              <a:gd name="connsiteX0" fmla="*/ 114935 w 1967865"/>
              <a:gd name="connsiteY0" fmla="*/ 0 h 689610"/>
              <a:gd name="connsiteX1" fmla="*/ 1852930 w 1967865"/>
              <a:gd name="connsiteY1" fmla="*/ 0 h 689610"/>
              <a:gd name="connsiteX2" fmla="*/ 1916407 w 1967865"/>
              <a:gd name="connsiteY2" fmla="*/ 0 h 689610"/>
              <a:gd name="connsiteX3" fmla="*/ 1967865 w 1967865"/>
              <a:gd name="connsiteY3" fmla="*/ 574675 h 689610"/>
              <a:gd name="connsiteX4" fmla="*/ 1967865 w 1967865"/>
              <a:gd name="connsiteY4" fmla="*/ 605158 h 689610"/>
              <a:gd name="connsiteX5" fmla="*/ 1912647 w 1967865"/>
              <a:gd name="connsiteY5" fmla="*/ 677501 h 689610"/>
              <a:gd name="connsiteX6" fmla="*/ 114935 w 1967865"/>
              <a:gd name="connsiteY6" fmla="*/ 689610 h 689610"/>
              <a:gd name="connsiteX7" fmla="*/ 84452 w 1967865"/>
              <a:gd name="connsiteY7" fmla="*/ 689610 h 689610"/>
              <a:gd name="connsiteX8" fmla="*/ 12109 w 1967865"/>
              <a:gd name="connsiteY8" fmla="*/ 634392 h 689610"/>
              <a:gd name="connsiteX9" fmla="*/ 0 w 1967865"/>
              <a:gd name="connsiteY9" fmla="*/ 114935 h 689610"/>
              <a:gd name="connsiteX10" fmla="*/ 0 w 1967865"/>
              <a:gd name="connsiteY10" fmla="*/ 51458 h 6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7864" h="689610">
                <a:moveTo>
                  <a:pt x="114935" y="0"/>
                </a:moveTo>
                <a:lnTo>
                  <a:pt x="1852930" y="0"/>
                </a:lnTo>
                <a:cubicBezTo>
                  <a:pt x="1916407" y="0"/>
                  <a:pt x="1967865" y="51458"/>
                  <a:pt x="1967865" y="114935"/>
                </a:cubicBezTo>
                <a:lnTo>
                  <a:pt x="1967865" y="574675"/>
                </a:lnTo>
                <a:cubicBezTo>
                  <a:pt x="1967865" y="605158"/>
                  <a:pt x="1955756" y="634392"/>
                  <a:pt x="1934201" y="655946"/>
                </a:cubicBezTo>
                <a:cubicBezTo>
                  <a:pt x="1912647" y="677501"/>
                  <a:pt x="1883413" y="689610"/>
                  <a:pt x="1852930" y="689610"/>
                </a:cubicBezTo>
                <a:lnTo>
                  <a:pt x="114935" y="689610"/>
                </a:lnTo>
                <a:cubicBezTo>
                  <a:pt x="84452" y="689610"/>
                  <a:pt x="55218" y="677501"/>
                  <a:pt x="33664" y="655946"/>
                </a:cubicBezTo>
                <a:cubicBezTo>
                  <a:pt x="12109" y="634392"/>
                  <a:pt x="0" y="605158"/>
                  <a:pt x="0" y="574675"/>
                </a:cubicBezTo>
                <a:lnTo>
                  <a:pt x="0" y="114935"/>
                </a:lnTo>
                <a:cubicBezTo>
                  <a:pt x="0" y="51458"/>
                  <a:pt x="51458" y="0"/>
                  <a:pt x="114935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FFC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722610" y="158750"/>
            <a:ext cx="977900" cy="1580515"/>
          </a:xfrm>
          <a:prstGeom prst="rect">
            <a:avLst/>
          </a:prstGeom>
        </p:spPr>
      </p:pic>
      <p:sp>
        <p:nvSpPr>
          <p:cNvPr id="7" name="文本3"/>
          <p:cNvSpPr txBox="1"/>
          <p:nvPr/>
        </p:nvSpPr>
        <p:spPr>
          <a:xfrm>
            <a:off x="444500" y="1832610"/>
            <a:ext cx="3899535" cy="286702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1. In a scientific research paper about the monarch butterfly’s migration.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8" name="文本4"/>
          <p:cNvSpPr txBox="1"/>
          <p:nvPr/>
        </p:nvSpPr>
        <p:spPr>
          <a:xfrm>
            <a:off x="4264025" y="1832610"/>
            <a:ext cx="3899535" cy="28663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2. In a popular nature magazine introducing the monarch butterfly.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9" name="文本5"/>
          <p:cNvSpPr txBox="1"/>
          <p:nvPr/>
        </p:nvSpPr>
        <p:spPr>
          <a:xfrm>
            <a:off x="8083550" y="1832610"/>
            <a:ext cx="3899535" cy="28663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3. In a travel leaflet encouraging people to visit North America.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grpSp>
        <p:nvGrpSpPr>
          <p:cNvPr id="10" name="组合1"/>
          <p:cNvGrpSpPr/>
          <p:nvPr/>
        </p:nvGrpSpPr>
        <p:grpSpPr>
          <a:xfrm>
            <a:off x="1627505" y="1576705"/>
            <a:ext cx="1928495" cy="802742"/>
            <a:chOff x="0" y="0"/>
            <a:chExt cx="1928495" cy="802742"/>
          </a:xfrm>
        </p:grpSpPr>
        <p:sp>
          <p:nvSpPr>
            <p:cNvPr id="11" name="形状3"/>
            <p:cNvSpPr txBox="1"/>
            <p:nvPr/>
          </p:nvSpPr>
          <p:spPr>
            <a:xfrm>
              <a:off x="0" y="0"/>
              <a:ext cx="1744345" cy="426085"/>
            </a:xfrm>
            <a:custGeom>
              <a:avLst/>
              <a:gdLst>
                <a:gd name="connsiteX0" fmla="*/ 0 w 1744345"/>
                <a:gd name="connsiteY0" fmla="*/ 0 h 426085"/>
                <a:gd name="connsiteX1" fmla="*/ 1744345 w 1744345"/>
                <a:gd name="connsiteY1" fmla="*/ 0 h 426085"/>
                <a:gd name="connsiteX2" fmla="*/ 1744345 w 1744345"/>
                <a:gd name="connsiteY2" fmla="*/ 426085 h 426085"/>
                <a:gd name="connsiteX3" fmla="*/ 766340 w 1744345"/>
                <a:gd name="connsiteY3" fmla="*/ 426085 h 426085"/>
                <a:gd name="connsiteX4" fmla="*/ 581448 w 1744345"/>
                <a:gd name="connsiteY4" fmla="*/ 511302 h 426085"/>
                <a:gd name="connsiteX5" fmla="*/ 618112 w 1744345"/>
                <a:gd name="connsiteY5" fmla="*/ 426085 h 426085"/>
                <a:gd name="connsiteX6" fmla="*/ 0 w 1744345"/>
                <a:gd name="connsiteY6" fmla="*/ 426085 h 426085"/>
                <a:gd name="connsiteX7" fmla="*/ 0 w 1744345"/>
                <a:gd name="connsiteY7" fmla="*/ 0 h 42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4345" h="511302">
                  <a:moveTo>
                    <a:pt x="0" y="0"/>
                  </a:moveTo>
                  <a:lnTo>
                    <a:pt x="1744345" y="0"/>
                  </a:lnTo>
                  <a:lnTo>
                    <a:pt x="1744345" y="426085"/>
                  </a:lnTo>
                  <a:lnTo>
                    <a:pt x="766340" y="426085"/>
                  </a:lnTo>
                  <a:lnTo>
                    <a:pt x="581448" y="511302"/>
                  </a:lnTo>
                  <a:lnTo>
                    <a:pt x="618112" y="426085"/>
                  </a:lnTo>
                  <a:lnTo>
                    <a:pt x="0" y="426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B3F">
                <a:alpha val="100000"/>
              </a:srgbClr>
            </a:solidFill>
            <a:ln w="9525">
              <a:solidFill>
                <a:srgbClr val="223962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7"/>
            <p:cNvSpPr txBox="1"/>
            <p:nvPr/>
          </p:nvSpPr>
          <p:spPr>
            <a:xfrm>
              <a:off x="61595" y="0"/>
              <a:ext cx="1866900" cy="802742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buFont typeface="Arial" panose="020B0604020202020204"/>
                <a:buChar char=" "/>
              </a:pPr>
              <a:r>
                <a:rPr lang="zh-CN" altLang="en-US" sz="2000" b="0" i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科学研究论文</a:t>
              </a:r>
              <a:endParaRPr lang="zh-CN" altLang="en-US" sz="2000" b="0" i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0052050" y="1406525"/>
            <a:ext cx="1744345" cy="802742"/>
            <a:chOff x="0" y="0"/>
            <a:chExt cx="1744345" cy="802742"/>
          </a:xfrm>
        </p:grpSpPr>
        <p:sp>
          <p:nvSpPr>
            <p:cNvPr id="14" name="形状4"/>
            <p:cNvSpPr txBox="1"/>
            <p:nvPr/>
          </p:nvSpPr>
          <p:spPr>
            <a:xfrm>
              <a:off x="0" y="0"/>
              <a:ext cx="1744345" cy="426085"/>
            </a:xfrm>
            <a:custGeom>
              <a:avLst/>
              <a:gdLst>
                <a:gd name="connsiteX0" fmla="*/ 0 w 1744345"/>
                <a:gd name="connsiteY0" fmla="*/ 0 h 426085"/>
                <a:gd name="connsiteX1" fmla="*/ 1744345 w 1744345"/>
                <a:gd name="connsiteY1" fmla="*/ 0 h 426085"/>
                <a:gd name="connsiteX2" fmla="*/ 1744345 w 1744345"/>
                <a:gd name="connsiteY2" fmla="*/ 426085 h 426085"/>
                <a:gd name="connsiteX3" fmla="*/ 766340 w 1744345"/>
                <a:gd name="connsiteY3" fmla="*/ 426085 h 426085"/>
                <a:gd name="connsiteX4" fmla="*/ 581448 w 1744345"/>
                <a:gd name="connsiteY4" fmla="*/ 511302 h 426085"/>
                <a:gd name="connsiteX5" fmla="*/ 618112 w 1744345"/>
                <a:gd name="connsiteY5" fmla="*/ 426085 h 426085"/>
                <a:gd name="connsiteX6" fmla="*/ 0 w 1744345"/>
                <a:gd name="connsiteY6" fmla="*/ 426085 h 426085"/>
                <a:gd name="connsiteX7" fmla="*/ 0 w 1744345"/>
                <a:gd name="connsiteY7" fmla="*/ 0 h 42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4345" h="511302">
                  <a:moveTo>
                    <a:pt x="0" y="0"/>
                  </a:moveTo>
                  <a:lnTo>
                    <a:pt x="1744345" y="0"/>
                  </a:lnTo>
                  <a:lnTo>
                    <a:pt x="1744345" y="426085"/>
                  </a:lnTo>
                  <a:lnTo>
                    <a:pt x="766340" y="426085"/>
                  </a:lnTo>
                  <a:lnTo>
                    <a:pt x="581448" y="511302"/>
                  </a:lnTo>
                  <a:lnTo>
                    <a:pt x="618112" y="426085"/>
                  </a:lnTo>
                  <a:lnTo>
                    <a:pt x="0" y="426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B3F">
                <a:alpha val="100000"/>
              </a:srgbClr>
            </a:solidFill>
            <a:ln w="9525">
              <a:solidFill>
                <a:srgbClr val="223962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8"/>
            <p:cNvSpPr txBox="1"/>
            <p:nvPr/>
          </p:nvSpPr>
          <p:spPr>
            <a:xfrm>
              <a:off x="316230" y="0"/>
              <a:ext cx="1358900" cy="802742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buFont typeface="Arial" panose="020B0604020202020204"/>
                <a:buChar char=" "/>
              </a:pPr>
              <a:r>
                <a:rPr lang="zh-CN" altLang="en-US" sz="2000" b="0" i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旅游手册</a:t>
              </a:r>
              <a:endParaRPr lang="zh-CN" altLang="en-US" sz="2000" b="0" i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25" y="2326640"/>
            <a:ext cx="499110" cy="499110"/>
          </a:xfrm>
          <a:prstGeom prst="rect">
            <a:avLst/>
          </a:prstGeom>
        </p:spPr>
      </p:pic>
      <p:pic>
        <p:nvPicPr>
          <p:cNvPr id="1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945" y="3808730"/>
            <a:ext cx="2425700" cy="3049270"/>
          </a:xfrm>
          <a:prstGeom prst="rect">
            <a:avLst/>
          </a:prstGeom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组合3"/>
          <p:cNvGrpSpPr/>
          <p:nvPr/>
        </p:nvGrpSpPr>
        <p:grpSpPr>
          <a:xfrm>
            <a:off x="1193165" y="4453890"/>
            <a:ext cx="1711325" cy="2309994"/>
            <a:chOff x="0" y="0"/>
            <a:chExt cx="1711325" cy="2309994"/>
          </a:xfrm>
        </p:grpSpPr>
        <p:pic>
          <p:nvPicPr>
            <p:cNvPr id="19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60000">
              <a:off x="0" y="61906"/>
              <a:ext cx="1671898" cy="2248088"/>
            </a:xfrm>
            <a:prstGeom prst="rect">
              <a:avLst/>
            </a:prstGeom>
          </p:spPr>
        </p:pic>
        <p:pic>
          <p:nvPicPr>
            <p:cNvPr id="20" name="图片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27" y="0"/>
              <a:ext cx="1671898" cy="2248088"/>
            </a:xfrm>
            <a:prstGeom prst="rect">
              <a:avLst/>
            </a:prstGeom>
          </p:spPr>
        </p:pic>
      </p:grpSp>
      <p:pic>
        <p:nvPicPr>
          <p:cNvPr id="21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0000">
            <a:off x="5085080" y="4199890"/>
            <a:ext cx="1811655" cy="2327275"/>
          </a:xfrm>
          <a:prstGeom prst="rect">
            <a:avLst/>
          </a:prstGeom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</p:pic>
      <p:sp>
        <p:nvSpPr>
          <p:cNvPr id="22" name="文本6"/>
          <p:cNvSpPr txBox="1"/>
          <p:nvPr/>
        </p:nvSpPr>
        <p:spPr>
          <a:xfrm>
            <a:off x="5654811" y="227377"/>
            <a:ext cx="2070608" cy="56447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2. Skimming.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00660" y="158115"/>
            <a:ext cx="1094041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3. Scanning: Choose the word to fill in the blank.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680" y="1035050"/>
            <a:ext cx="9285605" cy="536511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9818370" y="1972310"/>
            <a:ext cx="1601470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time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9768205" y="2458720"/>
            <a:ext cx="165163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distance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9819005" y="2955925"/>
            <a:ext cx="165163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ways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9818370" y="3534410"/>
            <a:ext cx="165163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meaning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9" name="文本6"/>
          <p:cNvSpPr txBox="1"/>
          <p:nvPr/>
        </p:nvSpPr>
        <p:spPr>
          <a:xfrm>
            <a:off x="9818370" y="4112260"/>
            <a:ext cx="165163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reasons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7"/>
          <p:cNvSpPr txBox="1"/>
          <p:nvPr/>
        </p:nvSpPr>
        <p:spPr>
          <a:xfrm>
            <a:off x="9818370" y="4610100"/>
            <a:ext cx="1803400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protection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8"/>
          <p:cNvSpPr txBox="1"/>
          <p:nvPr/>
        </p:nvSpPr>
        <p:spPr>
          <a:xfrm>
            <a:off x="9818370" y="5096510"/>
            <a:ext cx="165163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trouble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形状2"/>
          <p:cNvSpPr txBox="1"/>
          <p:nvPr/>
        </p:nvSpPr>
        <p:spPr>
          <a:xfrm>
            <a:off x="3432810" y="1116330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9"/>
          <p:cNvSpPr txBox="1"/>
          <p:nvPr/>
        </p:nvSpPr>
        <p:spPr>
          <a:xfrm>
            <a:off x="3432810" y="1116330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what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4" name="形状3"/>
          <p:cNvSpPr txBox="1"/>
          <p:nvPr/>
        </p:nvSpPr>
        <p:spPr>
          <a:xfrm>
            <a:off x="5086350" y="1116330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文本10"/>
          <p:cNvSpPr txBox="1"/>
          <p:nvPr/>
        </p:nvSpPr>
        <p:spPr>
          <a:xfrm>
            <a:off x="5086350" y="1116330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why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6" name="形状4"/>
          <p:cNvSpPr txBox="1"/>
          <p:nvPr/>
        </p:nvSpPr>
        <p:spPr>
          <a:xfrm>
            <a:off x="3128645" y="2074545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文本11"/>
          <p:cNvSpPr txBox="1"/>
          <p:nvPr/>
        </p:nvSpPr>
        <p:spPr>
          <a:xfrm>
            <a:off x="3128645" y="2074545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when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8" name="形状5"/>
          <p:cNvSpPr txBox="1"/>
          <p:nvPr/>
        </p:nvSpPr>
        <p:spPr>
          <a:xfrm>
            <a:off x="5826760" y="2074545"/>
            <a:ext cx="2188845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文本12"/>
          <p:cNvSpPr txBox="1"/>
          <p:nvPr/>
        </p:nvSpPr>
        <p:spPr>
          <a:xfrm>
            <a:off x="5826760" y="2074545"/>
            <a:ext cx="218884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how long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0" name="形状6"/>
          <p:cNvSpPr txBox="1"/>
          <p:nvPr/>
        </p:nvSpPr>
        <p:spPr>
          <a:xfrm>
            <a:off x="3432810" y="3074035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文本13"/>
          <p:cNvSpPr txBox="1"/>
          <p:nvPr/>
        </p:nvSpPr>
        <p:spPr>
          <a:xfrm>
            <a:off x="3432810" y="3074035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how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2" name="文本14"/>
          <p:cNvSpPr txBox="1"/>
          <p:nvPr/>
        </p:nvSpPr>
        <p:spPr>
          <a:xfrm>
            <a:off x="9792970" y="5582920"/>
            <a:ext cx="2027555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destination</a:t>
            </a:r>
            <a:endParaRPr lang="zh-CN" altLang="en-US" sz="20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23" name="形状7"/>
          <p:cNvSpPr txBox="1"/>
          <p:nvPr/>
        </p:nvSpPr>
        <p:spPr>
          <a:xfrm>
            <a:off x="4437380" y="2074545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文本15"/>
          <p:cNvSpPr txBox="1"/>
          <p:nvPr/>
        </p:nvSpPr>
        <p:spPr>
          <a:xfrm>
            <a:off x="4437380" y="2074545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where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03 -0.00148 L -0.05703 -0.00148 L -0.53036 -0.30454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9 -0.00444 L -0.07109 -0.00444 L -0.40557 -0.37565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00148 L -0.05833 0.00148 L -0.53995 0.08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00148 L -0.05833 0.00148 L -0.49375 -0.41417" pathEditMode="relative" ptsTypes="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03 0.00444 L -0.05703 0.00444 L -0.39729 0.00741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51292 0.07417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5 -0.00139 L -0.06115 -0.00139 L -0.52036 -0.0975" pathEditMode="relative" ptsTypes="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5274 0.11982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22" grpId="0" animBg="1"/>
      <p:bldP spid="6" grpId="0" animBg="1"/>
      <p:bldP spid="7" grpId="0" animBg="1"/>
      <p:bldP spid="11" grpId="0" animBg="1"/>
      <p:bldP spid="10" grpId="0" animBg="1"/>
      <p:bldP spid="13" grpId="0" animBg="1"/>
      <p:bldP spid="15" grpId="0" animBg="1"/>
      <p:bldP spid="17" grpId="0" animBg="1"/>
      <p:bldP spid="24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32886" y="-345300"/>
            <a:ext cx="12273280" cy="7893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2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1. Find out </a:t>
            </a:r>
            <a:r>
              <a:rPr lang="zh-CN" altLang="en-US" sz="2200" b="1" i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meaning</a:t>
            </a:r>
            <a:r>
              <a:rPr lang="zh-CN" altLang="en-US" sz="22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and </a:t>
            </a:r>
            <a:r>
              <a:rPr lang="zh-CN" altLang="en-US" sz="2200" b="1" i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reasons</a:t>
            </a:r>
            <a:r>
              <a:rPr lang="zh-CN" altLang="en-US" sz="22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of animals migration.</a:t>
            </a:r>
            <a:endParaRPr lang="zh-CN" altLang="en-US" sz="22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rcRect b="68662"/>
          <a:stretch>
            <a:fillRect/>
          </a:stretch>
        </p:blipFill>
        <p:spPr>
          <a:xfrm>
            <a:off x="6083935" y="836930"/>
            <a:ext cx="5878830" cy="303847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552450" y="850265"/>
            <a:ext cx="5616575" cy="25825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What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is migration?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annual movement that 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__________________________________________________________________________________________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形状2"/>
          <p:cNvSpPr txBox="1"/>
          <p:nvPr/>
        </p:nvSpPr>
        <p:spPr>
          <a:xfrm>
            <a:off x="6612890" y="1359535"/>
            <a:ext cx="443230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3"/>
          <p:cNvSpPr txBox="1"/>
          <p:nvPr/>
        </p:nvSpPr>
        <p:spPr>
          <a:xfrm>
            <a:off x="6612890" y="1764665"/>
            <a:ext cx="396557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4"/>
          <p:cNvSpPr txBox="1"/>
          <p:nvPr/>
        </p:nvSpPr>
        <p:spPr>
          <a:xfrm>
            <a:off x="6612890" y="2586355"/>
            <a:ext cx="485838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5"/>
          <p:cNvSpPr txBox="1"/>
          <p:nvPr/>
        </p:nvSpPr>
        <p:spPr>
          <a:xfrm>
            <a:off x="6593840" y="2971800"/>
            <a:ext cx="311213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3"/>
          <p:cNvSpPr txBox="1"/>
          <p:nvPr/>
        </p:nvSpPr>
        <p:spPr>
          <a:xfrm>
            <a:off x="552450" y="3152775"/>
            <a:ext cx="5697220" cy="25298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Why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do they migrate?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1. 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2. 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3. 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形状6"/>
          <p:cNvSpPr txBox="1"/>
          <p:nvPr/>
        </p:nvSpPr>
        <p:spPr>
          <a:xfrm>
            <a:off x="8479155" y="3357245"/>
            <a:ext cx="2129790" cy="426085"/>
          </a:xfrm>
          <a:custGeom>
            <a:avLst/>
            <a:gdLst>
              <a:gd name="connsiteX0" fmla="*/ 71014 w 2129790"/>
              <a:gd name="connsiteY0" fmla="*/ 0 h 426085"/>
              <a:gd name="connsiteX1" fmla="*/ 2058776 w 2129790"/>
              <a:gd name="connsiteY1" fmla="*/ 0 h 426085"/>
              <a:gd name="connsiteX2" fmla="*/ 2077610 w 2129790"/>
              <a:gd name="connsiteY2" fmla="*/ 0 h 426085"/>
              <a:gd name="connsiteX3" fmla="*/ 2122308 w 2129790"/>
              <a:gd name="connsiteY3" fmla="*/ 34117 h 426085"/>
              <a:gd name="connsiteX4" fmla="*/ 2129790 w 2129790"/>
              <a:gd name="connsiteY4" fmla="*/ 355071 h 426085"/>
              <a:gd name="connsiteX5" fmla="*/ 2129790 w 2129790"/>
              <a:gd name="connsiteY5" fmla="*/ 373905 h 426085"/>
              <a:gd name="connsiteX6" fmla="*/ 2095673 w 2129790"/>
              <a:gd name="connsiteY6" fmla="*/ 418603 h 426085"/>
              <a:gd name="connsiteX7" fmla="*/ 71014 w 2129790"/>
              <a:gd name="connsiteY7" fmla="*/ 426085 h 426085"/>
              <a:gd name="connsiteX8" fmla="*/ 31794 w 2129790"/>
              <a:gd name="connsiteY8" fmla="*/ 426085 h 426085"/>
              <a:gd name="connsiteX9" fmla="*/ 0 w 2129790"/>
              <a:gd name="connsiteY9" fmla="*/ 71014 h 426085"/>
              <a:gd name="connsiteX10" fmla="*/ 0 w 2129790"/>
              <a:gd name="connsiteY10" fmla="*/ 31794 h 4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9790" h="426084">
                <a:moveTo>
                  <a:pt x="71014" y="0"/>
                </a:moveTo>
                <a:lnTo>
                  <a:pt x="2058776" y="0"/>
                </a:lnTo>
                <a:cubicBezTo>
                  <a:pt x="2077610" y="0"/>
                  <a:pt x="2095673" y="7482"/>
                  <a:pt x="2108990" y="20800"/>
                </a:cubicBezTo>
                <a:cubicBezTo>
                  <a:pt x="2122308" y="34117"/>
                  <a:pt x="2129790" y="52180"/>
                  <a:pt x="2129790" y="71014"/>
                </a:cubicBezTo>
                <a:lnTo>
                  <a:pt x="2129790" y="355071"/>
                </a:lnTo>
                <a:cubicBezTo>
                  <a:pt x="2129790" y="373905"/>
                  <a:pt x="2122308" y="391968"/>
                  <a:pt x="2108990" y="405285"/>
                </a:cubicBezTo>
                <a:cubicBezTo>
                  <a:pt x="2095673" y="418603"/>
                  <a:pt x="2077610" y="426085"/>
                  <a:pt x="2058776" y="426085"/>
                </a:cubicBezTo>
                <a:lnTo>
                  <a:pt x="71014" y="426085"/>
                </a:lnTo>
                <a:cubicBezTo>
                  <a:pt x="31794" y="426085"/>
                  <a:pt x="0" y="394291"/>
                  <a:pt x="0" y="355071"/>
                </a:cubicBezTo>
                <a:lnTo>
                  <a:pt x="0" y="71014"/>
                </a:lnTo>
                <a:cubicBezTo>
                  <a:pt x="0" y="31794"/>
                  <a:pt x="31794" y="0"/>
                  <a:pt x="71014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文本4"/>
          <p:cNvSpPr txBox="1"/>
          <p:nvPr/>
        </p:nvSpPr>
        <p:spPr>
          <a:xfrm>
            <a:off x="679450" y="1864360"/>
            <a:ext cx="5361940" cy="1574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many animals move from one place to another at certain times of the year.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3" name="文本5"/>
          <p:cNvSpPr txBox="1"/>
          <p:nvPr/>
        </p:nvSpPr>
        <p:spPr>
          <a:xfrm>
            <a:off x="984885" y="3717290"/>
            <a:ext cx="253238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find food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4" name="文本6"/>
          <p:cNvSpPr txBox="1"/>
          <p:nvPr/>
        </p:nvSpPr>
        <p:spPr>
          <a:xfrm>
            <a:off x="984885" y="4249420"/>
            <a:ext cx="405511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seek a partner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文本7"/>
          <p:cNvSpPr txBox="1"/>
          <p:nvPr/>
        </p:nvSpPr>
        <p:spPr>
          <a:xfrm>
            <a:off x="984885" y="4749165"/>
            <a:ext cx="643128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in search of warmer weather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6" name="形状7"/>
          <p:cNvSpPr txBox="1"/>
          <p:nvPr/>
        </p:nvSpPr>
        <p:spPr>
          <a:xfrm>
            <a:off x="10456545" y="3044190"/>
            <a:ext cx="527685" cy="262890"/>
          </a:xfrm>
          <a:prstGeom prst="rect">
            <a:avLst/>
          </a:prstGeom>
          <a:solidFill>
            <a:srgbClr val="FFFF00">
              <a:alpha val="54117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8"/>
          <p:cNvSpPr txBox="1"/>
          <p:nvPr/>
        </p:nvSpPr>
        <p:spPr>
          <a:xfrm rot="5400000">
            <a:off x="9381490" y="1559560"/>
            <a:ext cx="575310" cy="2379980"/>
          </a:xfrm>
          <a:custGeom>
            <a:avLst/>
            <a:gdLst>
              <a:gd name="connsiteX0" fmla="*/ 0 w 575310"/>
              <a:gd name="connsiteY0" fmla="*/ 1095304 h 2379980"/>
              <a:gd name="connsiteX1" fmla="*/ -6156 w 575310"/>
              <a:gd name="connsiteY1" fmla="*/ 1604147 h 2379980"/>
              <a:gd name="connsiteX2" fmla="*/ 431482 w 575310"/>
              <a:gd name="connsiteY2" fmla="*/ 2087635 h 2379980"/>
              <a:gd name="connsiteX3" fmla="*/ 575310 w 575310"/>
              <a:gd name="connsiteY3" fmla="*/ 2238550 h 2379980"/>
              <a:gd name="connsiteX4" fmla="*/ 431482 w 575310"/>
              <a:gd name="connsiteY4" fmla="*/ 2370496 h 2379980"/>
              <a:gd name="connsiteX5" fmla="*/ 431482 w 575310"/>
              <a:gd name="connsiteY5" fmla="*/ 2277008 h 2379980"/>
              <a:gd name="connsiteX6" fmla="*/ 172612 w 575310"/>
              <a:gd name="connsiteY6" fmla="*/ 2149898 h 2379980"/>
              <a:gd name="connsiteX7" fmla="*/ 0 w 575310"/>
              <a:gd name="connsiteY7" fmla="*/ 1095304 h 2379980"/>
              <a:gd name="connsiteX0-1" fmla="*/ 460248 w 575310"/>
              <a:gd name="connsiteY0-2" fmla="*/ 6060 h 2379980"/>
              <a:gd name="connsiteX1-3" fmla="*/ 460248 w 575310"/>
              <a:gd name="connsiteY1-4" fmla="*/ 101945 h 2379980"/>
              <a:gd name="connsiteX2-5" fmla="*/ 199232 w 575310"/>
              <a:gd name="connsiteY2-6" fmla="*/ 205007 h 2379980"/>
              <a:gd name="connsiteX3-7" fmla="*/ 1150 w 575310"/>
              <a:gd name="connsiteY3-8" fmla="*/ 1127294 h 2379980"/>
              <a:gd name="connsiteX4-9" fmla="*/ -4052 w 575310"/>
              <a:gd name="connsiteY4-10" fmla="*/ 568800 h 23799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5464" h="2364435">
                <a:moveTo>
                  <a:pt x="0" y="1095304"/>
                </a:moveTo>
                <a:cubicBezTo>
                  <a:pt x="-6156" y="1604147"/>
                  <a:pt x="172612" y="2054013"/>
                  <a:pt x="431482" y="2181123"/>
                </a:cubicBezTo>
                <a:lnTo>
                  <a:pt x="431482" y="2087635"/>
                </a:lnTo>
                <a:lnTo>
                  <a:pt x="575310" y="2238550"/>
                </a:lnTo>
                <a:lnTo>
                  <a:pt x="431482" y="2370496"/>
                </a:lnTo>
                <a:lnTo>
                  <a:pt x="431482" y="2277008"/>
                </a:lnTo>
                <a:cubicBezTo>
                  <a:pt x="172612" y="2149898"/>
                  <a:pt x="-6156" y="1700032"/>
                  <a:pt x="0" y="1191189"/>
                </a:cubicBezTo>
                <a:lnTo>
                  <a:pt x="0" y="1095304"/>
                </a:lnTo>
                <a:close/>
              </a:path>
              <a:path w="575464" h="2364435">
                <a:moveTo>
                  <a:pt x="460248" y="6060"/>
                </a:moveTo>
                <a:lnTo>
                  <a:pt x="460248" y="101945"/>
                </a:lnTo>
                <a:cubicBezTo>
                  <a:pt x="199232" y="205007"/>
                  <a:pt x="9590" y="635942"/>
                  <a:pt x="2001" y="1143246"/>
                </a:cubicBezTo>
                <a:cubicBezTo>
                  <a:pt x="1150" y="1127294"/>
                  <a:pt x="483" y="1111311"/>
                  <a:pt x="0" y="1095304"/>
                </a:cubicBezTo>
                <a:cubicBezTo>
                  <a:pt x="-4052" y="568800"/>
                  <a:pt x="189253" y="111316"/>
                  <a:pt x="460248" y="6060"/>
                </a:cubicBezTo>
                <a:close/>
              </a:path>
            </a:pathLst>
          </a:custGeom>
          <a:solidFill>
            <a:srgbClr val="ED7D31">
              <a:alpha val="100000"/>
            </a:srgbClr>
          </a:solidFill>
          <a:ln w="9525">
            <a:solidFill>
              <a:srgbClr val="763E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9"/>
          <p:cNvSpPr txBox="1"/>
          <p:nvPr/>
        </p:nvSpPr>
        <p:spPr>
          <a:xfrm>
            <a:off x="7804150" y="3037205"/>
            <a:ext cx="1247140" cy="262890"/>
          </a:xfrm>
          <a:prstGeom prst="rect">
            <a:avLst/>
          </a:prstGeom>
          <a:solidFill>
            <a:srgbClr val="FFFF00">
              <a:alpha val="54117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文本8"/>
          <p:cNvSpPr txBox="1"/>
          <p:nvPr/>
        </p:nvSpPr>
        <p:spPr>
          <a:xfrm>
            <a:off x="490855" y="5354320"/>
            <a:ext cx="6179185" cy="15519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Who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is the most wonderful example of the migrations?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8" grpId="0" animBg="1"/>
      <p:bldP spid="9" grpId="0" animBg="1"/>
      <p:bldP spid="13" grpId="0" animBg="1"/>
      <p:bldP spid="14" grpId="0" animBg="1"/>
      <p:bldP spid="15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630" y="3780155"/>
            <a:ext cx="4702175" cy="275209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69545" y="1905"/>
            <a:ext cx="12113895" cy="102489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32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Why do we call it “one of the most wonderful migrations”?</a:t>
            </a:r>
            <a:endParaRPr lang="zh-CN" altLang="en-US" sz="32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506730" y="2133600"/>
            <a:ext cx="637794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Millions of monarchs with wings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506730" y="2771775"/>
            <a:ext cx="637794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Long and difficult journey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06675" y="3429000"/>
            <a:ext cx="640715" cy="640715"/>
          </a:xfrm>
          <a:prstGeom prst="rect">
            <a:avLst/>
          </a:prstGeom>
        </p:spPr>
      </p:pic>
      <p:sp>
        <p:nvSpPr>
          <p:cNvPr id="8" name="文本4"/>
          <p:cNvSpPr txBox="1"/>
          <p:nvPr/>
        </p:nvSpPr>
        <p:spPr>
          <a:xfrm>
            <a:off x="424180" y="4366260"/>
            <a:ext cx="528764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Small wings, big power.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9" name="图片3"/>
          <p:cNvPicPr>
            <a:picLocks noChangeAspect="1"/>
          </p:cNvPicPr>
          <p:nvPr/>
        </p:nvPicPr>
        <p:blipFill>
          <a:blip r:embed="rId4"/>
          <a:srcRect t="33248" b="36560"/>
          <a:stretch>
            <a:fillRect/>
          </a:stretch>
        </p:blipFill>
        <p:spPr>
          <a:xfrm>
            <a:off x="6102985" y="843915"/>
            <a:ext cx="5878830" cy="2928620"/>
          </a:xfrm>
          <a:prstGeom prst="rect">
            <a:avLst/>
          </a:prstGeom>
        </p:spPr>
      </p:pic>
      <p:sp>
        <p:nvSpPr>
          <p:cNvPr id="10" name="形状2"/>
          <p:cNvSpPr txBox="1"/>
          <p:nvPr/>
        </p:nvSpPr>
        <p:spPr>
          <a:xfrm>
            <a:off x="8255635" y="1275715"/>
            <a:ext cx="164274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3"/>
          <p:cNvSpPr txBox="1"/>
          <p:nvPr/>
        </p:nvSpPr>
        <p:spPr>
          <a:xfrm>
            <a:off x="7466965" y="2133600"/>
            <a:ext cx="288480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43465" y="3903224"/>
            <a:ext cx="6590030" cy="16973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Where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is the destination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目的地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>
            <a:off x="239325" y="158629"/>
            <a:ext cx="1206309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2. The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time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and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distance 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of the monarch's migration.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rcRect t="33248" b="36560"/>
          <a:stretch>
            <a:fillRect/>
          </a:stretch>
        </p:blipFill>
        <p:spPr>
          <a:xfrm>
            <a:off x="6141650" y="844429"/>
            <a:ext cx="5878830" cy="2928620"/>
          </a:xfrm>
          <a:prstGeom prst="rect">
            <a:avLst/>
          </a:prstGeom>
        </p:spPr>
      </p:pic>
      <p:sp>
        <p:nvSpPr>
          <p:cNvPr id="6" name="文本3"/>
          <p:cNvSpPr txBox="1"/>
          <p:nvPr/>
        </p:nvSpPr>
        <p:spPr>
          <a:xfrm>
            <a:off x="239395" y="993775"/>
            <a:ext cx="6322695" cy="12668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What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is the time of migration?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形状2"/>
          <p:cNvSpPr txBox="1"/>
          <p:nvPr/>
        </p:nvSpPr>
        <p:spPr>
          <a:xfrm>
            <a:off x="6651558" y="1438084"/>
            <a:ext cx="164274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3"/>
          <p:cNvSpPr txBox="1"/>
          <p:nvPr/>
        </p:nvSpPr>
        <p:spPr>
          <a:xfrm>
            <a:off x="8304460" y="2510669"/>
            <a:ext cx="248539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4"/>
          <p:cNvSpPr txBox="1"/>
          <p:nvPr/>
        </p:nvSpPr>
        <p:spPr>
          <a:xfrm rot="10800000" flipH="1">
            <a:off x="6651555" y="2851029"/>
            <a:ext cx="1206500" cy="10795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4"/>
          <p:cNvSpPr txBox="1"/>
          <p:nvPr/>
        </p:nvSpPr>
        <p:spPr>
          <a:xfrm>
            <a:off x="304800" y="2219325"/>
            <a:ext cx="6079490" cy="16973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How long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is the distance?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____________________________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1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21985" y="3808609"/>
            <a:ext cx="640715" cy="640715"/>
          </a:xfrm>
          <a:prstGeom prst="rect">
            <a:avLst/>
          </a:prstGeom>
        </p:spPr>
      </p:pic>
      <p:sp>
        <p:nvSpPr>
          <p:cNvPr id="12" name="文本5"/>
          <p:cNvSpPr txBox="1"/>
          <p:nvPr/>
        </p:nvSpPr>
        <p:spPr>
          <a:xfrm>
            <a:off x="572770" y="1520825"/>
            <a:ext cx="42875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Every autumn.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3" name="文本6"/>
          <p:cNvSpPr txBox="1"/>
          <p:nvPr/>
        </p:nvSpPr>
        <p:spPr>
          <a:xfrm>
            <a:off x="452755" y="2760345"/>
            <a:ext cx="5442585" cy="11436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They manage to travel around 4,000 kilometres.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4" name="文本7"/>
          <p:cNvSpPr txBox="1"/>
          <p:nvPr/>
        </p:nvSpPr>
        <p:spPr>
          <a:xfrm>
            <a:off x="543560" y="4483100"/>
            <a:ext cx="6018530" cy="11436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They find thier way to California or Mexico.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形状5"/>
          <p:cNvSpPr txBox="1"/>
          <p:nvPr/>
        </p:nvSpPr>
        <p:spPr>
          <a:xfrm>
            <a:off x="6651555" y="3257429"/>
            <a:ext cx="2464435" cy="9525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6"/>
          <p:cNvSpPr txBox="1"/>
          <p:nvPr/>
        </p:nvSpPr>
        <p:spPr>
          <a:xfrm>
            <a:off x="9115990" y="2504319"/>
            <a:ext cx="1998345" cy="346710"/>
          </a:xfrm>
          <a:prstGeom prst="rect">
            <a:avLst/>
          </a:prstGeom>
          <a:solidFill>
            <a:srgbClr val="7030A0">
              <a:alpha val="47058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7" name="组合1"/>
          <p:cNvGrpSpPr/>
          <p:nvPr/>
        </p:nvGrpSpPr>
        <p:grpSpPr>
          <a:xfrm>
            <a:off x="9939585" y="1668659"/>
            <a:ext cx="1430020" cy="599440"/>
            <a:chOff x="0" y="0"/>
            <a:chExt cx="1430020" cy="599440"/>
          </a:xfrm>
        </p:grpSpPr>
        <p:sp>
          <p:nvSpPr>
            <p:cNvPr id="18" name="形状15"/>
            <p:cNvSpPr txBox="1"/>
            <p:nvPr/>
          </p:nvSpPr>
          <p:spPr>
            <a:xfrm>
              <a:off x="65406" y="0"/>
              <a:ext cx="1028700" cy="426085"/>
            </a:xfrm>
            <a:custGeom>
              <a:avLst/>
              <a:gdLst>
                <a:gd name="connsiteX0" fmla="*/ 0 w 1028700"/>
                <a:gd name="connsiteY0" fmla="*/ 0 h 426085"/>
                <a:gd name="connsiteX1" fmla="*/ 1028700 w 1028700"/>
                <a:gd name="connsiteY1" fmla="*/ 0 h 426085"/>
                <a:gd name="connsiteX2" fmla="*/ 1028700 w 1028700"/>
                <a:gd name="connsiteY2" fmla="*/ 426085 h 426085"/>
                <a:gd name="connsiteX3" fmla="*/ 463722 w 1028700"/>
                <a:gd name="connsiteY3" fmla="*/ 426085 h 426085"/>
                <a:gd name="connsiteX4" fmla="*/ 342900 w 1028700"/>
                <a:gd name="connsiteY4" fmla="*/ 511302 h 426085"/>
                <a:gd name="connsiteX5" fmla="*/ 350325 w 1028700"/>
                <a:gd name="connsiteY5" fmla="*/ 426085 h 426085"/>
                <a:gd name="connsiteX6" fmla="*/ 0 w 1028700"/>
                <a:gd name="connsiteY6" fmla="*/ 426085 h 426085"/>
                <a:gd name="connsiteX7" fmla="*/ 0 w 1028700"/>
                <a:gd name="connsiteY7" fmla="*/ 0 h 42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8700" h="511302">
                  <a:moveTo>
                    <a:pt x="0" y="0"/>
                  </a:moveTo>
                  <a:lnTo>
                    <a:pt x="1028700" y="0"/>
                  </a:lnTo>
                  <a:lnTo>
                    <a:pt x="1028700" y="426085"/>
                  </a:lnTo>
                  <a:lnTo>
                    <a:pt x="463722" y="426085"/>
                  </a:lnTo>
                  <a:lnTo>
                    <a:pt x="342900" y="511302"/>
                  </a:lnTo>
                  <a:lnTo>
                    <a:pt x="350325" y="426085"/>
                  </a:lnTo>
                  <a:lnTo>
                    <a:pt x="0" y="426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8AB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10"/>
            <p:cNvSpPr txBox="1"/>
            <p:nvPr/>
          </p:nvSpPr>
          <p:spPr>
            <a:xfrm>
              <a:off x="0" y="0"/>
              <a:ext cx="1430020" cy="59944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buFont typeface="Arial" panose="020B0604020202020204"/>
                <a:buChar char=" "/>
              </a:pPr>
              <a:r>
                <a:rPr lang="zh-CN" altLang="en-US" sz="2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到达</a:t>
              </a:r>
              <a:endParaRPr lang="zh-CN" altLang="en-US" sz="2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0" name="形状7"/>
          <p:cNvSpPr txBox="1"/>
          <p:nvPr/>
        </p:nvSpPr>
        <p:spPr>
          <a:xfrm>
            <a:off x="9217590" y="2925959"/>
            <a:ext cx="2697480" cy="366395"/>
          </a:xfrm>
          <a:custGeom>
            <a:avLst/>
            <a:gdLst>
              <a:gd name="connsiteX0" fmla="*/ 61066 w 2697480"/>
              <a:gd name="connsiteY0" fmla="*/ 0 h 366395"/>
              <a:gd name="connsiteX1" fmla="*/ 2636414 w 2697480"/>
              <a:gd name="connsiteY1" fmla="*/ 0 h 366395"/>
              <a:gd name="connsiteX2" fmla="*/ 2652610 w 2697480"/>
              <a:gd name="connsiteY2" fmla="*/ 0 h 366395"/>
              <a:gd name="connsiteX3" fmla="*/ 2691046 w 2697480"/>
              <a:gd name="connsiteY3" fmla="*/ 29338 h 366395"/>
              <a:gd name="connsiteX4" fmla="*/ 2697480 w 2697480"/>
              <a:gd name="connsiteY4" fmla="*/ 305329 h 366395"/>
              <a:gd name="connsiteX5" fmla="*/ 2697480 w 2697480"/>
              <a:gd name="connsiteY5" fmla="*/ 321525 h 366395"/>
              <a:gd name="connsiteX6" fmla="*/ 2668142 w 2697480"/>
              <a:gd name="connsiteY6" fmla="*/ 359961 h 366395"/>
              <a:gd name="connsiteX7" fmla="*/ 61066 w 2697480"/>
              <a:gd name="connsiteY7" fmla="*/ 366395 h 366395"/>
              <a:gd name="connsiteX8" fmla="*/ 27340 w 2697480"/>
              <a:gd name="connsiteY8" fmla="*/ 366395 h 366395"/>
              <a:gd name="connsiteX9" fmla="*/ 0 w 2697480"/>
              <a:gd name="connsiteY9" fmla="*/ 61066 h 366395"/>
              <a:gd name="connsiteX10" fmla="*/ 0 w 2697480"/>
              <a:gd name="connsiteY10" fmla="*/ 27340 h 36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7480" h="366395">
                <a:moveTo>
                  <a:pt x="61066" y="0"/>
                </a:moveTo>
                <a:lnTo>
                  <a:pt x="2636414" y="0"/>
                </a:lnTo>
                <a:cubicBezTo>
                  <a:pt x="2652610" y="0"/>
                  <a:pt x="2668142" y="6434"/>
                  <a:pt x="2679594" y="17886"/>
                </a:cubicBezTo>
                <a:cubicBezTo>
                  <a:pt x="2691046" y="29338"/>
                  <a:pt x="2697480" y="44870"/>
                  <a:pt x="2697480" y="61066"/>
                </a:cubicBezTo>
                <a:lnTo>
                  <a:pt x="2697480" y="305329"/>
                </a:lnTo>
                <a:cubicBezTo>
                  <a:pt x="2697480" y="321525"/>
                  <a:pt x="2691046" y="337057"/>
                  <a:pt x="2679594" y="348509"/>
                </a:cubicBezTo>
                <a:cubicBezTo>
                  <a:pt x="2668142" y="359961"/>
                  <a:pt x="2652610" y="366395"/>
                  <a:pt x="2636414" y="366395"/>
                </a:cubicBezTo>
                <a:lnTo>
                  <a:pt x="61066" y="366395"/>
                </a:lnTo>
                <a:cubicBezTo>
                  <a:pt x="27340" y="366395"/>
                  <a:pt x="0" y="339055"/>
                  <a:pt x="0" y="305329"/>
                </a:cubicBezTo>
                <a:lnTo>
                  <a:pt x="0" y="61066"/>
                </a:lnTo>
                <a:cubicBezTo>
                  <a:pt x="0" y="27340"/>
                  <a:pt x="27340" y="0"/>
                  <a:pt x="6106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8"/>
          <p:cNvSpPr txBox="1"/>
          <p:nvPr/>
        </p:nvSpPr>
        <p:spPr>
          <a:xfrm>
            <a:off x="6535350" y="3367284"/>
            <a:ext cx="3803015" cy="366395"/>
          </a:xfrm>
          <a:custGeom>
            <a:avLst/>
            <a:gdLst>
              <a:gd name="connsiteX0" fmla="*/ 61066 w 3803015"/>
              <a:gd name="connsiteY0" fmla="*/ 0 h 366395"/>
              <a:gd name="connsiteX1" fmla="*/ 3741949 w 3803015"/>
              <a:gd name="connsiteY1" fmla="*/ 0 h 366395"/>
              <a:gd name="connsiteX2" fmla="*/ 3775675 w 3803015"/>
              <a:gd name="connsiteY2" fmla="*/ 0 h 366395"/>
              <a:gd name="connsiteX3" fmla="*/ 3803015 w 3803015"/>
              <a:gd name="connsiteY3" fmla="*/ 305329 h 366395"/>
              <a:gd name="connsiteX4" fmla="*/ 3803015 w 3803015"/>
              <a:gd name="connsiteY4" fmla="*/ 339055 h 366395"/>
              <a:gd name="connsiteX5" fmla="*/ 61066 w 3803015"/>
              <a:gd name="connsiteY5" fmla="*/ 366395 h 366395"/>
              <a:gd name="connsiteX6" fmla="*/ 27340 w 3803015"/>
              <a:gd name="connsiteY6" fmla="*/ 366395 h 366395"/>
              <a:gd name="connsiteX7" fmla="*/ 0 w 3803015"/>
              <a:gd name="connsiteY7" fmla="*/ 61066 h 366395"/>
              <a:gd name="connsiteX8" fmla="*/ 0 w 3803015"/>
              <a:gd name="connsiteY8" fmla="*/ 27340 h 36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3015" h="366395">
                <a:moveTo>
                  <a:pt x="61066" y="0"/>
                </a:moveTo>
                <a:lnTo>
                  <a:pt x="3741949" y="0"/>
                </a:lnTo>
                <a:cubicBezTo>
                  <a:pt x="3775675" y="0"/>
                  <a:pt x="3803015" y="27340"/>
                  <a:pt x="3803015" y="61066"/>
                </a:cubicBezTo>
                <a:lnTo>
                  <a:pt x="3803015" y="305329"/>
                </a:lnTo>
                <a:cubicBezTo>
                  <a:pt x="3803015" y="339055"/>
                  <a:pt x="3775675" y="366395"/>
                  <a:pt x="3741949" y="366395"/>
                </a:cubicBezTo>
                <a:lnTo>
                  <a:pt x="61066" y="366395"/>
                </a:lnTo>
                <a:cubicBezTo>
                  <a:pt x="27340" y="366395"/>
                  <a:pt x="0" y="339055"/>
                  <a:pt x="0" y="305329"/>
                </a:cubicBezTo>
                <a:lnTo>
                  <a:pt x="0" y="61066"/>
                </a:lnTo>
                <a:cubicBezTo>
                  <a:pt x="0" y="27340"/>
                  <a:pt x="27340" y="0"/>
                  <a:pt x="6106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9"/>
          <p:cNvSpPr txBox="1"/>
          <p:nvPr/>
        </p:nvSpPr>
        <p:spPr>
          <a:xfrm>
            <a:off x="7112635" y="4478020"/>
            <a:ext cx="4287520" cy="81343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文本8"/>
          <p:cNvSpPr txBox="1"/>
          <p:nvPr/>
        </p:nvSpPr>
        <p:spPr>
          <a:xfrm>
            <a:off x="7112635" y="4478020"/>
            <a:ext cx="4287520" cy="81343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Transition</a:t>
            </a:r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承上启下</a:t>
            </a:r>
            <a:endParaRPr lang="zh-CN" altLang="en-US" sz="2800" b="1" i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形状10"/>
          <p:cNvSpPr txBox="1"/>
          <p:nvPr/>
        </p:nvSpPr>
        <p:spPr>
          <a:xfrm>
            <a:off x="8499475" y="5867400"/>
            <a:ext cx="1489710" cy="650875"/>
          </a:xfrm>
          <a:prstGeom prst="rect">
            <a:avLst/>
          </a:prstGeom>
          <a:solidFill>
            <a:srgbClr val="ED7D3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文本9"/>
          <p:cNvSpPr txBox="1"/>
          <p:nvPr/>
        </p:nvSpPr>
        <p:spPr>
          <a:xfrm>
            <a:off x="8499475" y="5867400"/>
            <a:ext cx="148971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how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26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83320" y="5163820"/>
            <a:ext cx="640715" cy="640715"/>
          </a:xfrm>
          <a:prstGeom prst="rect">
            <a:avLst/>
          </a:prstGeom>
        </p:spPr>
      </p:pic>
      <p:sp>
        <p:nvSpPr>
          <p:cNvPr id="27" name="形状11"/>
          <p:cNvSpPr txBox="1"/>
          <p:nvPr/>
        </p:nvSpPr>
        <p:spPr>
          <a:xfrm>
            <a:off x="9745910" y="3367284"/>
            <a:ext cx="527685" cy="262890"/>
          </a:xfrm>
          <a:prstGeom prst="rect">
            <a:avLst/>
          </a:prstGeom>
          <a:solidFill>
            <a:srgbClr val="FFFF00">
              <a:alpha val="3137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8" name="形状12"/>
          <p:cNvSpPr txBox="1"/>
          <p:nvPr/>
        </p:nvSpPr>
        <p:spPr>
          <a:xfrm>
            <a:off x="8498770" y="2191264"/>
            <a:ext cx="2409825" cy="262890"/>
          </a:xfrm>
          <a:prstGeom prst="rect">
            <a:avLst/>
          </a:prstGeom>
          <a:solidFill>
            <a:srgbClr val="FFFF00">
              <a:alpha val="3137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9" name="形状13"/>
          <p:cNvSpPr txBox="1"/>
          <p:nvPr/>
        </p:nvSpPr>
        <p:spPr>
          <a:xfrm>
            <a:off x="6651555" y="2550674"/>
            <a:ext cx="1206500" cy="262890"/>
          </a:xfrm>
          <a:prstGeom prst="rect">
            <a:avLst/>
          </a:prstGeom>
          <a:solidFill>
            <a:srgbClr val="FFFF00">
              <a:alpha val="31372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0" name="形状14"/>
          <p:cNvSpPr txBox="1"/>
          <p:nvPr/>
        </p:nvSpPr>
        <p:spPr>
          <a:xfrm rot="12120000">
            <a:off x="10681900" y="2338584"/>
            <a:ext cx="633730" cy="1361440"/>
          </a:xfrm>
          <a:custGeom>
            <a:avLst/>
            <a:gdLst>
              <a:gd name="connsiteX0" fmla="*/ 0 w 633730"/>
              <a:gd name="connsiteY0" fmla="*/ 576419 h 1361440"/>
              <a:gd name="connsiteX1" fmla="*/ 0 w 633730"/>
              <a:gd name="connsiteY1" fmla="*/ 592846 h 1361440"/>
              <a:gd name="connsiteX2" fmla="*/ 2581 w 633730"/>
              <a:gd name="connsiteY2" fmla="*/ 627551 h 1361440"/>
              <a:gd name="connsiteX3" fmla="*/ 2665 w 633730"/>
              <a:gd name="connsiteY3" fmla="*/ 629229 h 1361440"/>
              <a:gd name="connsiteX4" fmla="*/ 2742 w 633730"/>
              <a:gd name="connsiteY4" fmla="*/ 628707 h 1361440"/>
              <a:gd name="connsiteX5" fmla="*/ 8947 w 633730"/>
              <a:gd name="connsiteY5" fmla="*/ 673170 h 1361440"/>
              <a:gd name="connsiteX6" fmla="*/ 50191 w 633730"/>
              <a:gd name="connsiteY6" fmla="*/ 894094 h 1361440"/>
              <a:gd name="connsiteX7" fmla="*/ 475298 w 633730"/>
              <a:gd name="connsiteY7" fmla="*/ 1031552 h 1361440"/>
              <a:gd name="connsiteX8" fmla="*/ 633730 w 633730"/>
              <a:gd name="connsiteY8" fmla="*/ 1205648 h 1361440"/>
              <a:gd name="connsiteX9" fmla="*/ 475298 w 633730"/>
              <a:gd name="connsiteY9" fmla="*/ 1343136 h 1361440"/>
              <a:gd name="connsiteX10" fmla="*/ 475298 w 633730"/>
              <a:gd name="connsiteY10" fmla="*/ 1240155 h 1361440"/>
              <a:gd name="connsiteX11" fmla="*/ 195494 w 633730"/>
              <a:gd name="connsiteY11" fmla="*/ 1174444 h 1361440"/>
              <a:gd name="connsiteX12" fmla="*/ 0 w 633730"/>
              <a:gd name="connsiteY12" fmla="*/ 576419 h 1361440"/>
              <a:gd name="connsiteX0-1" fmla="*/ 506984 w 633730"/>
              <a:gd name="connsiteY0-2" fmla="*/ 11646 h 1361440"/>
              <a:gd name="connsiteX1-3" fmla="*/ 506984 w 633730"/>
              <a:gd name="connsiteY1-4" fmla="*/ 117268 h 1361440"/>
              <a:gd name="connsiteX2-5" fmla="*/ 250271 w 633730"/>
              <a:gd name="connsiteY2-6" fmla="*/ 164930 h 1361440"/>
              <a:gd name="connsiteX3-7" fmla="*/ 2742 w 633730"/>
              <a:gd name="connsiteY3-8" fmla="*/ 628707 h 1361440"/>
              <a:gd name="connsiteX4-9" fmla="*/ 2581 w 633730"/>
              <a:gd name="connsiteY4-10" fmla="*/ 627551 h 1361440"/>
              <a:gd name="connsiteX5-11" fmla="*/ 0 w 633730"/>
              <a:gd name="connsiteY5-12" fmla="*/ 576419 h 1361440"/>
              <a:gd name="connsiteX6-13" fmla="*/ 0 w 633730"/>
              <a:gd name="connsiteY6-14" fmla="*/ 302509 h 13614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633730" h="1331490">
                <a:moveTo>
                  <a:pt x="0" y="576419"/>
                </a:moveTo>
                <a:cubicBezTo>
                  <a:pt x="0" y="592846"/>
                  <a:pt x="764" y="609144"/>
                  <a:pt x="2264" y="625280"/>
                </a:cubicBezTo>
                <a:lnTo>
                  <a:pt x="2581" y="627551"/>
                </a:lnTo>
                <a:lnTo>
                  <a:pt x="2665" y="629229"/>
                </a:lnTo>
                <a:lnTo>
                  <a:pt x="2742" y="628707"/>
                </a:lnTo>
                <a:lnTo>
                  <a:pt x="8947" y="673170"/>
                </a:lnTo>
                <a:cubicBezTo>
                  <a:pt x="50191" y="894094"/>
                  <a:pt x="230469" y="1077036"/>
                  <a:pt x="475298" y="1134534"/>
                </a:cubicBezTo>
                <a:lnTo>
                  <a:pt x="475298" y="1031552"/>
                </a:lnTo>
                <a:lnTo>
                  <a:pt x="633730" y="1205648"/>
                </a:lnTo>
                <a:lnTo>
                  <a:pt x="475298" y="1343136"/>
                </a:lnTo>
                <a:lnTo>
                  <a:pt x="475298" y="1240155"/>
                </a:lnTo>
                <a:cubicBezTo>
                  <a:pt x="195494" y="1174444"/>
                  <a:pt x="0" y="944886"/>
                  <a:pt x="0" y="682040"/>
                </a:cubicBezTo>
                <a:lnTo>
                  <a:pt x="0" y="576419"/>
                </a:lnTo>
                <a:close/>
              </a:path>
              <a:path w="633730" h="1331490">
                <a:moveTo>
                  <a:pt x="506984" y="11646"/>
                </a:moveTo>
                <a:lnTo>
                  <a:pt x="506984" y="117268"/>
                </a:lnTo>
                <a:cubicBezTo>
                  <a:pt x="250271" y="164930"/>
                  <a:pt x="54151" y="350714"/>
                  <a:pt x="9540" y="582324"/>
                </a:cubicBezTo>
                <a:lnTo>
                  <a:pt x="2742" y="628707"/>
                </a:lnTo>
                <a:lnTo>
                  <a:pt x="2581" y="627551"/>
                </a:lnTo>
                <a:lnTo>
                  <a:pt x="0" y="576419"/>
                </a:lnTo>
                <a:cubicBezTo>
                  <a:pt x="0" y="302509"/>
                  <a:pt x="211925" y="66428"/>
                  <a:pt x="506984" y="11646"/>
                </a:cubicBezTo>
                <a:close/>
              </a:path>
            </a:pathLst>
          </a:custGeom>
          <a:solidFill>
            <a:srgbClr val="ED7D31">
              <a:alpha val="100000"/>
            </a:srgbClr>
          </a:solidFill>
          <a:ln w="9525">
            <a:solidFill>
              <a:srgbClr val="763E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8" grpId="0" animBg="1"/>
      <p:bldP spid="9" grpId="0" animBg="1"/>
      <p:bldP spid="13" grpId="0" animBg="1"/>
      <p:bldP spid="15" grpId="0" animBg="1"/>
      <p:bldP spid="14" grpId="0" animBg="1"/>
      <p:bldP spid="16" grpId="0" animBg="1"/>
      <p:bldP spid="20" grpId="0" animBg="1"/>
      <p:bldP spid="21" grpId="0" animBg="1"/>
      <p:bldP spid="11" grpId="0" animBg="1"/>
      <p:bldP spid="23" grpId="0" animBg="1"/>
      <p:bldP spid="26" grpId="0" animBg="1"/>
      <p:bldP spid="25" grpId="0" animBg="1"/>
      <p:bldP spid="27" grpId="0" animBg="1"/>
      <p:bldP spid="30" grpId="0" animBg="1"/>
      <p:bldP spid="28" grpId="0" animBg="1"/>
      <p:bldP spid="2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7284720" y="841375"/>
            <a:ext cx="4695787" cy="3653790"/>
            <a:chOff x="0" y="0"/>
            <a:chExt cx="4695787" cy="3653790"/>
          </a:xfrm>
        </p:grpSpPr>
        <p:pic>
          <p:nvPicPr>
            <p:cNvPr id="3" name="图片3"/>
            <p:cNvPicPr>
              <a:picLocks noChangeAspect="1"/>
            </p:cNvPicPr>
            <p:nvPr/>
          </p:nvPicPr>
          <p:blipFill>
            <a:blip r:embed="rId2"/>
            <a:srcRect b="4912"/>
            <a:stretch>
              <a:fillRect/>
            </a:stretch>
          </p:blipFill>
          <p:spPr>
            <a:xfrm>
              <a:off x="0" y="0"/>
              <a:ext cx="4695787" cy="2815986"/>
            </a:xfrm>
            <a:prstGeom prst="rect">
              <a:avLst/>
            </a:prstGeom>
          </p:spPr>
        </p:pic>
        <p:pic>
          <p:nvPicPr>
            <p:cNvPr id="4" name="图片4"/>
            <p:cNvPicPr>
              <a:picLocks noChangeAspect="1"/>
            </p:cNvPicPr>
            <p:nvPr/>
          </p:nvPicPr>
          <p:blipFill>
            <a:blip r:embed="rId3"/>
            <a:srcRect t="14583"/>
            <a:stretch>
              <a:fillRect/>
            </a:stretch>
          </p:blipFill>
          <p:spPr>
            <a:xfrm>
              <a:off x="0" y="2817132"/>
              <a:ext cx="4695787" cy="836658"/>
            </a:xfrm>
            <a:prstGeom prst="rect">
              <a:avLst/>
            </a:prstGeom>
          </p:spPr>
        </p:pic>
      </p:grpSp>
      <p:grpSp>
        <p:nvGrpSpPr>
          <p:cNvPr id="5" name="组合2"/>
          <p:cNvGrpSpPr/>
          <p:nvPr/>
        </p:nvGrpSpPr>
        <p:grpSpPr>
          <a:xfrm>
            <a:off x="5953125" y="4590415"/>
            <a:ext cx="5895914" cy="1842074"/>
            <a:chOff x="0" y="0"/>
            <a:chExt cx="5895914" cy="1842074"/>
          </a:xfrm>
        </p:grpSpPr>
        <p:pic>
          <p:nvPicPr>
            <p:cNvPr id="6" name="图片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7333"/>
              <a:ext cx="5895914" cy="1574741"/>
            </a:xfrm>
            <a:prstGeom prst="rect">
              <a:avLst/>
            </a:prstGeom>
          </p:spPr>
        </p:pic>
        <p:pic>
          <p:nvPicPr>
            <p:cNvPr id="7" name="图片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4269" y="0"/>
              <a:ext cx="788991" cy="774463"/>
            </a:xfrm>
            <a:prstGeom prst="rect">
              <a:avLst/>
            </a:prstGeom>
          </p:spPr>
        </p:pic>
      </p:grpSp>
      <p:sp>
        <p:nvSpPr>
          <p:cNvPr id="8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文本1"/>
          <p:cNvSpPr txBox="1"/>
          <p:nvPr/>
        </p:nvSpPr>
        <p:spPr>
          <a:xfrm>
            <a:off x="200660" y="158115"/>
            <a:ext cx="11791950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3. The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ways 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of the monarch's migration.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2"/>
          <p:cNvSpPr txBox="1"/>
          <p:nvPr/>
        </p:nvSpPr>
        <p:spPr>
          <a:xfrm>
            <a:off x="312420" y="841375"/>
            <a:ext cx="7254240" cy="568606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a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The monarch butterfly is able to tell 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华文细黑"/>
              <a:ea typeface="华文细黑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 _______________.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b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Using these two pieces of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华文细黑"/>
              <a:ea typeface="华文细黑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information, the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monarch butterfly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华文细黑"/>
              <a:ea typeface="华文细黑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determines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____________.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c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The monarch butterfly measures 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华文细黑"/>
              <a:ea typeface="华文细黑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_____________________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with its eyes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d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The monarch butterfly reaches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华文细黑"/>
                <a:ea typeface="华文细黑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__________________________________.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3"/>
          <p:cNvSpPr txBox="1"/>
          <p:nvPr/>
        </p:nvSpPr>
        <p:spPr>
          <a:xfrm>
            <a:off x="868680" y="1211580"/>
            <a:ext cx="301434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time of day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文本4"/>
          <p:cNvSpPr txBox="1"/>
          <p:nvPr/>
        </p:nvSpPr>
        <p:spPr>
          <a:xfrm>
            <a:off x="2767330" y="2363470"/>
            <a:ext cx="291973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way to go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3" name="文本5"/>
          <p:cNvSpPr txBox="1"/>
          <p:nvPr/>
        </p:nvSpPr>
        <p:spPr>
          <a:xfrm>
            <a:off x="868680" y="3117215"/>
            <a:ext cx="468566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position of the sun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4" name="文本6"/>
          <p:cNvSpPr txBox="1"/>
          <p:nvPr/>
        </p:nvSpPr>
        <p:spPr>
          <a:xfrm>
            <a:off x="312420" y="3849370"/>
            <a:ext cx="73736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the places where it will spend the winter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形状2"/>
          <p:cNvSpPr txBox="1"/>
          <p:nvPr/>
        </p:nvSpPr>
        <p:spPr>
          <a:xfrm>
            <a:off x="6659227" y="5045286"/>
            <a:ext cx="66992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a 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6" name="形状3"/>
          <p:cNvSpPr txBox="1"/>
          <p:nvPr/>
        </p:nvSpPr>
        <p:spPr>
          <a:xfrm>
            <a:off x="6658743" y="5803952"/>
            <a:ext cx="66992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c 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7" name="形状4"/>
          <p:cNvSpPr txBox="1"/>
          <p:nvPr/>
        </p:nvSpPr>
        <p:spPr>
          <a:xfrm>
            <a:off x="8926591" y="5428483"/>
            <a:ext cx="59055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b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8" name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43555" y="4519930"/>
            <a:ext cx="650875" cy="650875"/>
          </a:xfrm>
          <a:prstGeom prst="rect">
            <a:avLst/>
          </a:prstGeom>
        </p:spPr>
      </p:pic>
      <p:sp>
        <p:nvSpPr>
          <p:cNvPr id="19" name="文本7"/>
          <p:cNvSpPr txBox="1"/>
          <p:nvPr/>
        </p:nvSpPr>
        <p:spPr>
          <a:xfrm>
            <a:off x="312420" y="5170805"/>
            <a:ext cx="5374640" cy="104201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Complete the cause-effect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因果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flow charts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流程图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20" name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620" y="5261610"/>
            <a:ext cx="550545" cy="550545"/>
          </a:xfrm>
          <a:prstGeom prst="rect">
            <a:avLst/>
          </a:prstGeom>
        </p:spPr>
      </p:pic>
      <p:sp>
        <p:nvSpPr>
          <p:cNvPr id="21" name="形状5"/>
          <p:cNvSpPr txBox="1"/>
          <p:nvPr/>
        </p:nvSpPr>
        <p:spPr>
          <a:xfrm>
            <a:off x="8580120" y="2267585"/>
            <a:ext cx="313690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6"/>
          <p:cNvSpPr txBox="1"/>
          <p:nvPr/>
        </p:nvSpPr>
        <p:spPr>
          <a:xfrm>
            <a:off x="8773160" y="3562985"/>
            <a:ext cx="313690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形状7"/>
          <p:cNvSpPr txBox="1"/>
          <p:nvPr/>
        </p:nvSpPr>
        <p:spPr>
          <a:xfrm>
            <a:off x="7657465" y="4006850"/>
            <a:ext cx="127762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形状8"/>
          <p:cNvSpPr txBox="1"/>
          <p:nvPr/>
        </p:nvSpPr>
        <p:spPr>
          <a:xfrm>
            <a:off x="8611870" y="2593340"/>
            <a:ext cx="313690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形状9"/>
          <p:cNvSpPr txBox="1"/>
          <p:nvPr/>
        </p:nvSpPr>
        <p:spPr>
          <a:xfrm>
            <a:off x="7728585" y="2919095"/>
            <a:ext cx="932815" cy="1905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6" name="形状10"/>
          <p:cNvSpPr txBox="1"/>
          <p:nvPr/>
        </p:nvSpPr>
        <p:spPr>
          <a:xfrm>
            <a:off x="7728585" y="4356100"/>
            <a:ext cx="348869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22" grpId="0" animBg="1"/>
      <p:bldP spid="23" grpId="0" animBg="1"/>
      <p:bldP spid="12" grpId="0" animBg="1"/>
      <p:bldP spid="24" grpId="0" animBg="1"/>
      <p:bldP spid="25" grpId="0" animBg="1"/>
      <p:bldP spid="13" grpId="0" animBg="1"/>
      <p:bldP spid="26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5411470" y="4431030"/>
            <a:ext cx="6476365" cy="1748155"/>
            <a:chOff x="0" y="0"/>
            <a:chExt cx="6476365" cy="1748155"/>
          </a:xfrm>
        </p:grpSpPr>
        <p:pic>
          <p:nvPicPr>
            <p:cNvPr id="3" name="图片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20" y="235585"/>
              <a:ext cx="5935345" cy="1512570"/>
            </a:xfrm>
            <a:prstGeom prst="rect">
              <a:avLst/>
            </a:prstGeom>
          </p:spPr>
        </p:pic>
        <p:pic>
          <p:nvPicPr>
            <p:cNvPr id="4" name="图片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25500" cy="694055"/>
            </a:xfrm>
            <a:prstGeom prst="rect">
              <a:avLst/>
            </a:prstGeom>
          </p:spPr>
        </p:pic>
      </p:grpSp>
      <p:sp>
        <p:nvSpPr>
          <p:cNvPr id="5" name="形状1"/>
          <p:cNvSpPr txBox="1"/>
          <p:nvPr/>
        </p:nvSpPr>
        <p:spPr>
          <a:xfrm>
            <a:off x="10160" y="1905"/>
            <a:ext cx="12181205" cy="835025"/>
          </a:xfrm>
          <a:prstGeom prst="rect">
            <a:avLst/>
          </a:prstGeom>
          <a:solidFill>
            <a:srgbClr val="002A2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文本1"/>
          <p:cNvSpPr txBox="1"/>
          <p:nvPr/>
        </p:nvSpPr>
        <p:spPr>
          <a:xfrm>
            <a:off x="200660" y="158115"/>
            <a:ext cx="109404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4. Read for details: Para 4. The </a:t>
            </a:r>
            <a:r>
              <a:rPr lang="zh-CN" altLang="en-US" sz="2400" b="1" i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trouble</a:t>
            </a:r>
            <a:r>
              <a:rPr lang="zh-CN" altLang="en-US" sz="2400" b="1" i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of the monarch.</a:t>
            </a:r>
            <a:endParaRPr lang="zh-CN" altLang="en-US" sz="2400" b="1" i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图片1"/>
          <p:cNvPicPr>
            <a:picLocks noChangeAspect="1"/>
          </p:cNvPicPr>
          <p:nvPr/>
        </p:nvPicPr>
        <p:blipFill>
          <a:blip r:embed="rId4"/>
          <a:srcRect t="13643" b="43565"/>
          <a:stretch>
            <a:fillRect/>
          </a:stretch>
        </p:blipFill>
        <p:spPr>
          <a:xfrm>
            <a:off x="6874510" y="836930"/>
            <a:ext cx="5109845" cy="3583305"/>
          </a:xfrm>
          <a:prstGeom prst="rect">
            <a:avLst/>
          </a:prstGeom>
        </p:spPr>
      </p:pic>
      <p:sp>
        <p:nvSpPr>
          <p:cNvPr id="8" name="文本2"/>
          <p:cNvSpPr txBox="1"/>
          <p:nvPr/>
        </p:nvSpPr>
        <p:spPr>
          <a:xfrm>
            <a:off x="312420" y="819150"/>
            <a:ext cx="6856095" cy="414796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e. Humans _________ trees.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f.  The___________________________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where monarchs can be found is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destroyed.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g. Humans use chemicals that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____________ that monarch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caterpillars eat.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h. The monarch butterfly’s population   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_____________________________ 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    in the last few years.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2081530" y="803275"/>
            <a:ext cx="230441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cut down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4"/>
          <p:cNvSpPr txBox="1"/>
          <p:nvPr/>
        </p:nvSpPr>
        <p:spPr>
          <a:xfrm>
            <a:off x="1429385" y="1106170"/>
            <a:ext cx="654875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natural environment of many places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735965" y="2519045"/>
            <a:ext cx="273685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kill the plants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文本6"/>
          <p:cNvSpPr txBox="1"/>
          <p:nvPr/>
        </p:nvSpPr>
        <p:spPr>
          <a:xfrm>
            <a:off x="532130" y="3505835"/>
            <a:ext cx="729932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has crashed (by as much as 90 per cent)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3" name="形状2"/>
          <p:cNvSpPr txBox="1"/>
          <p:nvPr/>
        </p:nvSpPr>
        <p:spPr>
          <a:xfrm>
            <a:off x="6440805" y="4893945"/>
            <a:ext cx="116141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e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4" name="形状3"/>
          <p:cNvSpPr txBox="1"/>
          <p:nvPr/>
        </p:nvSpPr>
        <p:spPr>
          <a:xfrm>
            <a:off x="6440805" y="5541645"/>
            <a:ext cx="116141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g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形状4"/>
          <p:cNvSpPr txBox="1"/>
          <p:nvPr/>
        </p:nvSpPr>
        <p:spPr>
          <a:xfrm>
            <a:off x="8660765" y="5283835"/>
            <a:ext cx="116141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f</a:t>
            </a:r>
            <a:endParaRPr lang="zh-CN" altLang="en-US" sz="2800" b="1" i="0">
              <a:solidFill>
                <a:srgbClr val="C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6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43555" y="4321810"/>
            <a:ext cx="650875" cy="650875"/>
          </a:xfrm>
          <a:prstGeom prst="rect">
            <a:avLst/>
          </a:prstGeom>
        </p:spPr>
      </p:pic>
      <p:sp>
        <p:nvSpPr>
          <p:cNvPr id="17" name="文本7"/>
          <p:cNvSpPr txBox="1"/>
          <p:nvPr/>
        </p:nvSpPr>
        <p:spPr>
          <a:xfrm>
            <a:off x="312420" y="5170805"/>
            <a:ext cx="5374640" cy="104201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Complete the cause-effect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因果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flow charts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流程图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.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8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620" y="5261610"/>
            <a:ext cx="550545" cy="550545"/>
          </a:xfrm>
          <a:prstGeom prst="rect">
            <a:avLst/>
          </a:prstGeom>
        </p:spPr>
      </p:pic>
      <p:sp>
        <p:nvSpPr>
          <p:cNvPr id="19" name="形状5"/>
          <p:cNvSpPr txBox="1"/>
          <p:nvPr/>
        </p:nvSpPr>
        <p:spPr>
          <a:xfrm>
            <a:off x="7212965" y="3925570"/>
            <a:ext cx="443230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6"/>
          <p:cNvSpPr txBox="1"/>
          <p:nvPr/>
        </p:nvSpPr>
        <p:spPr>
          <a:xfrm>
            <a:off x="8752840" y="1947545"/>
            <a:ext cx="2957830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7"/>
          <p:cNvSpPr txBox="1"/>
          <p:nvPr/>
        </p:nvSpPr>
        <p:spPr>
          <a:xfrm>
            <a:off x="7302500" y="2252345"/>
            <a:ext cx="4158615" cy="1191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8"/>
          <p:cNvSpPr txBox="1"/>
          <p:nvPr/>
        </p:nvSpPr>
        <p:spPr>
          <a:xfrm>
            <a:off x="8326755" y="3584575"/>
            <a:ext cx="3275965" cy="6350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形状9"/>
          <p:cNvSpPr txBox="1"/>
          <p:nvPr/>
        </p:nvSpPr>
        <p:spPr>
          <a:xfrm rot="10800000" flipH="1">
            <a:off x="7282180" y="4290695"/>
            <a:ext cx="3773170" cy="1905"/>
          </a:xfrm>
          <a:prstGeom prst="line">
            <a:avLst/>
          </a:prstGeom>
          <a:ln w="28575">
            <a:solidFill>
              <a:srgbClr val="C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形状10"/>
          <p:cNvSpPr txBox="1"/>
          <p:nvPr/>
        </p:nvSpPr>
        <p:spPr>
          <a:xfrm>
            <a:off x="4267152" y="1106319"/>
            <a:ext cx="3446145" cy="712469"/>
          </a:xfrm>
          <a:prstGeom prst="rect">
            <a:avLst/>
          </a:prstGeom>
          <a:solidFill>
            <a:srgbClr val="FFFF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文本8"/>
          <p:cNvSpPr txBox="1"/>
          <p:nvPr/>
        </p:nvSpPr>
        <p:spPr>
          <a:xfrm>
            <a:off x="4385205" y="993438"/>
            <a:ext cx="3446145" cy="7124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砍倒；削减；减少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25" grpId="0" animBg="1"/>
      <p:bldP spid="22" grpId="0" animBg="1"/>
      <p:bldP spid="10" grpId="0" animBg="1"/>
      <p:bldP spid="23" grpId="0" animBg="1"/>
      <p:bldP spid="11" grpId="0" animBg="1"/>
      <p:bldP spid="20" grpId="0" animBg="1"/>
      <p:bldP spid="2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UxYTg5NjZmMmMxYjZjYThjOGE5NDQwM2U0Zjk4N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5762</Words>
  <Application>WPS 演示</Application>
  <PresentationFormat/>
  <Paragraphs>336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Impact</vt:lpstr>
      <vt:lpstr>Arial</vt:lpstr>
      <vt:lpstr>华文琥珀</vt:lpstr>
      <vt:lpstr>Segoe Print</vt:lpstr>
      <vt:lpstr>Arial Black</vt:lpstr>
      <vt:lpstr>黑体</vt:lpstr>
      <vt:lpstr>微软雅黑</vt:lpstr>
      <vt:lpstr>华文细黑</vt:lpstr>
      <vt:lpstr>等线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段晓丽</cp:lastModifiedBy>
  <cp:revision>2</cp:revision>
  <cp:lastPrinted>2024-06-10T22:47:00Z</cp:lastPrinted>
  <dcterms:created xsi:type="dcterms:W3CDTF">2024-06-10T22:47:00Z</dcterms:created>
  <dcterms:modified xsi:type="dcterms:W3CDTF">2024-08-27T10:08:03Z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0830CE84A65F45E99DB2C5586C65CF01_13</vt:lpwstr>
  </property>
  <property fmtid="{D5CDD505-2E9C-101B-9397-08002B2CF9AE}" pid="7" name="KSOProductBuildVer">
    <vt:lpwstr>2052-12.1.0.16929</vt:lpwstr>
  </property>
</Properties>
</file>