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8" r:id="rId3"/>
    <p:sldId id="259" r:id="rId4"/>
    <p:sldId id="263" r:id="rId5"/>
    <p:sldId id="265" r:id="rId6"/>
    <p:sldId id="367" r:id="rId7"/>
    <p:sldId id="322" r:id="rId8"/>
    <p:sldId id="368" r:id="rId9"/>
    <p:sldId id="369" r:id="rId10"/>
    <p:sldId id="312" r:id="rId11"/>
    <p:sldId id="270" r:id="rId12"/>
    <p:sldId id="370" r:id="rId13"/>
    <p:sldId id="371" r:id="rId14"/>
    <p:sldId id="372" r:id="rId15"/>
    <p:sldId id="373" r:id="rId16"/>
    <p:sldId id="374" r:id="rId17"/>
    <p:sldId id="375" r:id="rId18"/>
    <p:sldId id="378" r:id="rId19"/>
  </p:sldIdLst>
  <p:sldSz cx="12192000" cy="6858000"/>
  <p:notesSz cx="6858000" cy="9144000"/>
  <p:embeddedFontLst>
    <p:embeddedFont>
      <p:font typeface="Bahnschrift Light SemiCondensed" panose="020B0502040204020203" pitchFamily="34" charset="0"/>
      <p:regular r:id="rId26"/>
    </p:embeddedFont>
    <p:embeddedFont>
      <p:font typeface="微软雅黑" panose="020B0503020204020204" pitchFamily="34" charset="-122"/>
      <p:regular r:id="rId27"/>
    </p:embeddedFont>
    <p:embeddedFont>
      <p:font typeface="楷体" panose="02010609060101010101" pitchFamily="49" charset="-122"/>
      <p:regular r:id="rId28"/>
    </p:embeddedFont>
    <p:embeddedFont>
      <p:font typeface="Britannic Bold" panose="020B0903060703020204" pitchFamily="34" charset="0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  <p:embeddedFont>
      <p:font typeface="MV Boli" panose="02000500030200090000" charset="0"/>
      <p:regular r:id="rId34"/>
    </p:embeddedFont>
    <p:embeddedFont>
      <p:font typeface="等线" panose="02010600030101010101" charset="-122"/>
      <p:regular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邵 宇杰" initials="邵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05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2751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2B4E6-F9E9-4870-B3BA-5D737AF9643A}" type="datetimeFigureOut">
              <a:rPr lang="en-GB" smtClean="0"/>
            </a:fld>
            <a:endParaRPr lang="en-GB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56EE7-2885-4EA6-B7F4-DF14DE510F95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F6695-8D12-443A-9D6C-73DED741ADDA}" type="datetimeFigureOut">
              <a:rPr lang="en-GB" smtClean="0"/>
            </a:fld>
            <a:endParaRPr lang="en-GB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90C7A-CA08-43C0-9210-A32A281EF162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276903" y="1553378"/>
            <a:ext cx="9636084" cy="3751242"/>
          </a:xfrm>
          <a:prstGeom prst="rect">
            <a:avLst/>
          </a:prstGeom>
          <a:noFill/>
          <a:ln w="25400">
            <a:solidFill>
              <a:srgbClr val="3F403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525485" y="955300"/>
            <a:ext cx="7141030" cy="4993807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0" y="2247071"/>
            <a:ext cx="12192000" cy="236385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3970" y="2754982"/>
            <a:ext cx="10521950" cy="1348034"/>
          </a:xfrm>
        </p:spPr>
        <p:txBody>
          <a:bodyPr anchor="b">
            <a:noAutofit/>
          </a:bodyPr>
          <a:lstStyle>
            <a:lvl1pPr algn="ctr">
              <a:defRPr sz="8800" b="1" spc="0">
                <a:solidFill>
                  <a:schemeClr val="bg1"/>
                </a:solidFill>
                <a:latin typeface="Bahnschrift Light SemiCondensed" panose="020B05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75937" y="1266290"/>
            <a:ext cx="5638015" cy="672587"/>
          </a:xfrm>
        </p:spPr>
        <p:txBody>
          <a:bodyPr>
            <a:noAutofit/>
          </a:bodyPr>
          <a:lstStyle>
            <a:lvl1pPr marL="0" indent="0" algn="ctr">
              <a:buNone/>
              <a:defRPr sz="4400" b="1" i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6358" y="4874814"/>
            <a:ext cx="3737172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" grpId="0"/>
      <p:bldP spid="3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5" name="矩形 4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938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11" name="矩形 10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11" name="矩形 10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0653"/>
            <a:ext cx="11446569" cy="72967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7053" y="1021973"/>
            <a:ext cx="11446569" cy="5203951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0" name="组合 9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1" name="矩形 10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042374" y="427522"/>
            <a:ext cx="726206" cy="6111633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2980" y="427521"/>
            <a:ext cx="9609394" cy="6111633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0" name="组合 9"/>
          <p:cNvGrpSpPr/>
          <p:nvPr userDrawn="1"/>
        </p:nvGrpSpPr>
        <p:grpSpPr>
          <a:xfrm rot="5400000" flipH="1">
            <a:off x="11215478" y="-176568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1" name="矩形 10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 userDrawn="1"/>
        </p:nvSpPr>
        <p:spPr>
          <a:xfrm rot="5400000">
            <a:off x="-3339001" y="3339001"/>
            <a:ext cx="6858002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 rot="5400000">
            <a:off x="-3252065" y="3249000"/>
            <a:ext cx="6858002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 rot="5400000">
            <a:off x="-3159001" y="3158999"/>
            <a:ext cx="6858002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276903" y="1553378"/>
            <a:ext cx="9636084" cy="3751242"/>
          </a:xfrm>
          <a:prstGeom prst="rect">
            <a:avLst/>
          </a:prstGeom>
          <a:noFill/>
          <a:ln w="25400">
            <a:solidFill>
              <a:srgbClr val="3F403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525485" y="955300"/>
            <a:ext cx="7141030" cy="4993807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0" y="2247071"/>
            <a:ext cx="12192000" cy="236385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3970" y="2754982"/>
            <a:ext cx="10521950" cy="1348034"/>
          </a:xfrm>
        </p:spPr>
        <p:txBody>
          <a:bodyPr anchor="b">
            <a:noAutofit/>
          </a:bodyPr>
          <a:lstStyle>
            <a:lvl1pPr algn="ctr">
              <a:defRPr sz="8800" b="1" spc="0">
                <a:solidFill>
                  <a:schemeClr val="bg1"/>
                </a:solidFill>
                <a:latin typeface="Bahnschrift Light SemiCondensed" panose="020B05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75937" y="1266290"/>
            <a:ext cx="5638015" cy="672587"/>
          </a:xfrm>
        </p:spPr>
        <p:txBody>
          <a:bodyPr>
            <a:noAutofit/>
          </a:bodyPr>
          <a:lstStyle>
            <a:lvl1pPr marL="0" indent="0" algn="ctr">
              <a:buNone/>
              <a:defRPr sz="4400" b="1" i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" grpId="0"/>
      <p:bldP spid="3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8" name="PA_矩形 28"/>
          <p:cNvSpPr/>
          <p:nvPr userDrawn="1">
            <p:custDataLst>
              <p:tags r:id="rId2"/>
            </p:custDataLst>
          </p:nvPr>
        </p:nvSpPr>
        <p:spPr>
          <a:xfrm>
            <a:off x="-4" y="3438046"/>
            <a:ext cx="12192000" cy="3428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矩形 32"/>
          <p:cNvSpPr/>
          <p:nvPr userDrawn="1">
            <p:custDataLst>
              <p:tags r:id="rId3"/>
            </p:custDataLst>
          </p:nvPr>
        </p:nvSpPr>
        <p:spPr>
          <a:xfrm>
            <a:off x="1329365" y="1344962"/>
            <a:ext cx="9533262" cy="4149985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PA_矩形 27"/>
          <p:cNvSpPr/>
          <p:nvPr userDrawn="1">
            <p:custDataLst>
              <p:tags r:id="rId4"/>
            </p:custDataLst>
          </p:nvPr>
        </p:nvSpPr>
        <p:spPr>
          <a:xfrm>
            <a:off x="2456002" y="2431159"/>
            <a:ext cx="7279995" cy="2013774"/>
          </a:xfrm>
          <a:prstGeom prst="rect">
            <a:avLst/>
          </a:prstGeom>
          <a:noFill/>
          <a:ln w="25400">
            <a:solidFill>
              <a:srgbClr val="3F4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58585" y="1918817"/>
            <a:ext cx="5674821" cy="945374"/>
          </a:xfr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Bahnschrift Light SemiCondensed" panose="020B0502040204020203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96237" y="3339379"/>
            <a:ext cx="6599518" cy="665570"/>
          </a:xfrm>
        </p:spPr>
        <p:txBody>
          <a:bodyPr>
            <a:noAutofit/>
          </a:bodyPr>
          <a:lstStyle>
            <a:lvl1pPr marL="0" indent="0" algn="ctr">
              <a:buNone/>
              <a:defRPr lang="en-GB" altLang="en-US" sz="4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2" grpId="0" animBg="1"/>
      <p:bldP spid="3" grpId="0" build="p">
        <p:tmplLst>
          <p:tmpl lvl="1">
            <p:tnLst>
              <p:par>
                <p:cTn presetID="16" presetClass="entr" presetSubtype="37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6" y="150654"/>
            <a:ext cx="11446567" cy="729670"/>
          </a:xfrm>
        </p:spPr>
        <p:txBody>
          <a:bodyPr/>
          <a:lstStyle>
            <a:lvl1pPr>
              <a:defRPr b="0" baseline="0"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1060323"/>
            <a:ext cx="11446566" cy="5121151"/>
          </a:xfrm>
        </p:spPr>
        <p:txBody>
          <a:bodyPr>
            <a:normAutofit/>
          </a:bodyPr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3" name="组合 12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4" name="矩形 13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6" y="150654"/>
            <a:ext cx="11446567" cy="729670"/>
          </a:xfrm>
        </p:spPr>
        <p:txBody>
          <a:bodyPr/>
          <a:lstStyle>
            <a:lvl1pPr>
              <a:defRPr b="0" baseline="0"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1060323"/>
            <a:ext cx="11446566" cy="5121151"/>
          </a:xfrm>
        </p:spPr>
        <p:txBody>
          <a:bodyPr>
            <a:normAutofit/>
          </a:bodyPr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3" name="组合 12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4" name="矩形 13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936" y="150654"/>
            <a:ext cx="12192936" cy="684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6" y="127935"/>
            <a:ext cx="11446567" cy="729670"/>
          </a:xfrm>
        </p:spPr>
        <p:txBody>
          <a:bodyPr>
            <a:normAutofit/>
          </a:bodyPr>
          <a:lstStyle>
            <a:lvl1pPr algn="ctr">
              <a:defRPr sz="4000" b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1060323"/>
            <a:ext cx="11446566" cy="5121151"/>
          </a:xfrm>
        </p:spPr>
        <p:txBody>
          <a:bodyPr>
            <a:normAutofit/>
          </a:bodyPr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16" name="矩形 15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2290"/>
            <a:ext cx="11446569" cy="7280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27053" y="1060323"/>
            <a:ext cx="5668947" cy="5121152"/>
          </a:xfrm>
        </p:spPr>
        <p:txBody>
          <a:bodyPr/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4678" y="1060323"/>
            <a:ext cx="5668946" cy="5121152"/>
          </a:xfrm>
        </p:spPr>
        <p:txBody>
          <a:bodyPr/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1" name="组合 10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2" name="矩形 11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0654"/>
            <a:ext cx="11446569" cy="72967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27054" y="1021974"/>
            <a:ext cx="5668946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27053" y="1878971"/>
            <a:ext cx="5668946" cy="431069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04677" y="1021974"/>
            <a:ext cx="5668946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04677" y="1861925"/>
            <a:ext cx="5668946" cy="4327737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3" name="组合 12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4" name="矩形 13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0654"/>
            <a:ext cx="11446569" cy="7296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9" name="组合 8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0" name="矩形 9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-469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7DC03-4CE9-4684-A0B9-47EBE8FF52EA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 the road</a:t>
            </a:r>
            <a:endParaRPr lang="en-GB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Book </a:t>
            </a:r>
            <a:r>
              <a:rPr lang="en-US" dirty="0"/>
              <a:t>2</a:t>
            </a:r>
            <a:r>
              <a:rPr lang="en-GB" dirty="0"/>
              <a:t> Unit </a:t>
            </a:r>
            <a:r>
              <a:rPr lang="en-US" altLang="en-GB" dirty="0"/>
              <a:t>5</a:t>
            </a:r>
            <a:endParaRPr lang="en-US" altLang="en-GB" dirty="0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4037330" y="4739005"/>
            <a:ext cx="4114800" cy="2049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</a:t>
            </a:r>
            <a:r>
              <a:rPr lang="en-US" altLang="en-GB" dirty="0"/>
              <a:t>ing</a:t>
            </a:r>
            <a:endParaRPr lang="en-US" alt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Read an interview with a travel blogger and write the questions on the lines.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内容占位符 9"/>
          <p:cNvSpPr txBox="1"/>
          <p:nvPr/>
        </p:nvSpPr>
        <p:spPr>
          <a:xfrm>
            <a:off x="10267260" y="199049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3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8635" y="1718310"/>
            <a:ext cx="10710545" cy="259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a. What do you love most about Western Australia? </a:t>
            </a: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>
              <a:lnSpc>
                <a:spcPts val="3900"/>
              </a:lnSpc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b. What is your connection to Western Australia? </a:t>
            </a: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>
              <a:lnSpc>
                <a:spcPts val="3900"/>
              </a:lnSpc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c. Who are you and what do you do? </a:t>
            </a: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>
              <a:lnSpc>
                <a:spcPts val="3900"/>
              </a:lnSpc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d. Does your photography support environmental protection? </a:t>
            </a: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>
              <a:lnSpc>
                <a:spcPts val="3900"/>
              </a:lnSpc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e. How does your love of nature influence your photography?</a:t>
            </a:r>
            <a:endParaRPr lang="en-US" alt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2" charset="0"/>
              <a:cs typeface="Times New Roman" panose="02020603050405020304" pitchFamily="2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950" y="4563745"/>
            <a:ext cx="9037320" cy="1687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Check the answers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en-US" b="1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1. </a:t>
            </a:r>
            <a:endParaRPr lang="en-US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b="1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________________________________________________</a:t>
            </a:r>
            <a:endParaRPr lang="en-US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b="1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2. </a:t>
            </a:r>
            <a:endParaRPr lang="en-US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b="1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________________________________________________</a:t>
            </a:r>
            <a:endParaRPr lang="en-US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b="1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3. </a:t>
            </a:r>
            <a:endParaRPr lang="en-US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b="1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________________________________________________</a:t>
            </a:r>
            <a:endParaRPr lang="en-US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b="1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4. </a:t>
            </a:r>
            <a:endParaRPr lang="en-US" b="1" dirty="0" smtClean="0">
              <a:latin typeface="Times New Roman" panose="02020603050405020304" pitchFamily="2" charset="0"/>
              <a:cs typeface="Times New Roman" panose="02020603050405020304" pitchFamily="2" charset="0"/>
              <a:sym typeface="+mn-ea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b="1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________________________________________________</a:t>
            </a:r>
            <a:endParaRPr lang="en-US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b="1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5. </a:t>
            </a:r>
            <a:endParaRPr lang="en-US" b="1" dirty="0" smtClean="0">
              <a:latin typeface="Times New Roman" panose="02020603050405020304" pitchFamily="2" charset="0"/>
              <a:cs typeface="Times New Roman" panose="02020603050405020304" pitchFamily="2" charset="0"/>
              <a:sym typeface="+mn-ea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b="1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________________________________________________</a:t>
            </a:r>
            <a:endParaRPr lang="en-US" altLang="zh-CN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0" indent="0">
              <a:buNone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94933" y="1281136"/>
            <a:ext cx="6015493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c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.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 Who are you and what do you do? 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4933" y="2367356"/>
            <a:ext cx="7776835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b. What is your connection to Western Australia? 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4933" y="3324866"/>
            <a:ext cx="8069143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a. What do you love most about Western Australia? 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4715" y="4360545"/>
            <a:ext cx="11112500" cy="42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e. How does your love of nature influence your photography? 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0430" y="5368290"/>
            <a:ext cx="10516870" cy="42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d. Does your photography support environmental protection?</a:t>
            </a:r>
            <a:endParaRPr lang="en-US" altLang="zh-CN" sz="2800" b="1" dirty="0" smtClean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200"/>
              <a:t>Choose the best description of the interview with Lauren Bath.</a:t>
            </a:r>
            <a:endParaRPr lang="zh-CN" altLang="en-US" sz="32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ts val="3900"/>
              </a:lnSpc>
              <a:buNone/>
            </a:pPr>
            <a:r>
              <a:rPr lang="en-US" b="1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1. Why Lauren Bath quit her job as a chef and chose a different profession. </a:t>
            </a:r>
            <a:endParaRPr lang="en-US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0" indent="0">
              <a:lnSpc>
                <a:spcPts val="3900"/>
              </a:lnSpc>
              <a:buNone/>
            </a:pPr>
            <a:r>
              <a:rPr lang="en-US" b="1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2. Where Lauren Bath loves to travel and how she helps protect the environment. </a:t>
            </a:r>
            <a:endParaRPr lang="en-US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0" indent="0">
              <a:lnSpc>
                <a:spcPts val="3900"/>
              </a:lnSpc>
              <a:buNone/>
            </a:pPr>
            <a:r>
              <a:rPr lang="en-US" b="1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3. How Lauren Bath turned her hobby into a career and her story of being a blogger. </a:t>
            </a:r>
            <a:endParaRPr lang="en-US" altLang="zh-CN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0" indent="0">
              <a:buNone/>
            </a:pPr>
            <a:endParaRPr lang="zh-CN" altLang="en-US"/>
          </a:p>
        </p:txBody>
      </p:sp>
      <p:sp>
        <p:nvSpPr>
          <p:cNvPr id="6" name="六角星 5"/>
          <p:cNvSpPr/>
          <p:nvPr/>
        </p:nvSpPr>
        <p:spPr>
          <a:xfrm>
            <a:off x="4925695" y="3826510"/>
            <a:ext cx="418465" cy="476250"/>
          </a:xfrm>
          <a:prstGeom prst="star6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Read for details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Complete the blogger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profile </a:t>
            </a:r>
            <a:r>
              <a:rPr lang="en-US" b="1" dirty="0" smtClean="0">
                <a:latin typeface="Times New Roman" panose="02020603050405020304" pitchFamily="2" charset="0"/>
                <a:cs typeface="Times New Roman" panose="02020603050405020304" pitchFamily="2" charset="0"/>
                <a:sym typeface="+mn-ea"/>
              </a:rPr>
              <a:t>with words and expressions from the passage.</a:t>
            </a:r>
            <a:endParaRPr lang="zh-CN" altLang="en-US" b="1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 marL="0" indent="0">
              <a:buNone/>
            </a:pPr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695325" y="2413960"/>
            <a:ext cx="9144000" cy="384951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6000">
                <a:schemeClr val="accent3">
                  <a:lumMod val="40000"/>
                  <a:lumOff val="60000"/>
                  <a:alpha val="4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800" b="1" dirty="0">
              <a:solidFill>
                <a:schemeClr val="tx1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45228" y="2514912"/>
            <a:ext cx="8769246" cy="36800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 descr="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3830" y="2606539"/>
            <a:ext cx="2202367" cy="1430849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1001740" y="2587161"/>
            <a:ext cx="8530766" cy="3681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Star Blogger </a:t>
            </a:r>
            <a:endParaRPr lang="en-US" sz="2800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>
              <a:lnSpc>
                <a:spcPts val="4000"/>
              </a:lnSpc>
            </a:pP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                       Name </a:t>
            </a:r>
            <a:r>
              <a:rPr lang="en-US" sz="2800" b="1" u="sng" dirty="0" smtClean="0">
                <a:latin typeface="MV Boli" panose="02000500030200090000" charset="0"/>
                <a:cs typeface="MV Boli" panose="02000500030200090000" charset="0"/>
              </a:rPr>
              <a:t>Lauren Bath </a:t>
            </a:r>
            <a:r>
              <a:rPr lang="en-US" sz="2800" b="1" u="sng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                         </a:t>
            </a:r>
            <a:r>
              <a:rPr lang="en-US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.</a:t>
            </a:r>
            <a:r>
              <a:rPr lang="en-US" sz="2800" b="1" u="sng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 </a:t>
            </a:r>
            <a:endParaRPr lang="en-US" sz="2800" b="1" u="sng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>
              <a:lnSpc>
                <a:spcPts val="4000"/>
              </a:lnSpc>
            </a:pP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                       Previous job </a:t>
            </a:r>
            <a:r>
              <a:rPr 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1</a:t>
            </a: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__________________  </a:t>
            </a:r>
            <a:endParaRPr lang="en-US" sz="2800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>
              <a:lnSpc>
                <a:spcPts val="4000"/>
              </a:lnSpc>
            </a:pP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Present job </a:t>
            </a:r>
            <a:r>
              <a:rPr 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2</a:t>
            </a: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______________________________ </a:t>
            </a:r>
            <a:endParaRPr lang="en-US" sz="2800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>
              <a:lnSpc>
                <a:spcPts val="4000"/>
              </a:lnSpc>
            </a:pP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Number of fans </a:t>
            </a:r>
            <a:r>
              <a:rPr 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3</a:t>
            </a: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___________________________</a:t>
            </a:r>
            <a:endParaRPr lang="en-US" sz="2800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>
              <a:lnSpc>
                <a:spcPts val="4000"/>
              </a:lnSpc>
            </a:pPr>
            <a:r>
              <a:rPr lang="en-US" sz="2800" b="1" dirty="0" err="1" smtClean="0">
                <a:latin typeface="Times New Roman" panose="02020603050405020304" pitchFamily="2" charset="0"/>
                <a:cs typeface="Times New Roman" panose="02020603050405020304" pitchFamily="2" charset="0"/>
              </a:rPr>
              <a:t>Favourite</a:t>
            </a: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place to visit </a:t>
            </a:r>
            <a:r>
              <a:rPr 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4</a:t>
            </a: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______________________</a:t>
            </a:r>
            <a:endParaRPr lang="en-US" sz="2800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>
              <a:lnSpc>
                <a:spcPts val="4000"/>
              </a:lnSpc>
            </a:pP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Subject of photos </a:t>
            </a:r>
            <a:r>
              <a:rPr 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5</a:t>
            </a: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__________________________</a:t>
            </a:r>
            <a:endParaRPr lang="zh-CN" altLang="en-US" sz="2800" b="1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3683" y="3656889"/>
            <a:ext cx="245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chef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0308" y="4166555"/>
            <a:ext cx="456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professional photo blogger</a:t>
            </a:r>
            <a:endParaRPr lang="zh-CN" altLang="en-US" sz="2800" b="1" dirty="0" smtClean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2344" y="4636246"/>
            <a:ext cx="245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over 464,000</a:t>
            </a:r>
            <a:endParaRPr lang="zh-CN" altLang="en-US" sz="2800" b="1" dirty="0" smtClean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7621" y="5200872"/>
            <a:ext cx="3635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Western Australia</a:t>
            </a:r>
            <a:endParaRPr lang="zh-CN" altLang="en-US" sz="2800" b="1" dirty="0" smtClean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3157" y="5683054"/>
            <a:ext cx="5476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the natural world and animals</a:t>
            </a:r>
            <a:endParaRPr lang="zh-CN" altLang="en-US" sz="2800" b="1" dirty="0" smtClean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24" name="内容占位符 9"/>
          <p:cNvSpPr txBox="1"/>
          <p:nvPr/>
        </p:nvSpPr>
        <p:spPr>
          <a:xfrm>
            <a:off x="10267260" y="199049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4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1164590" y="1935327"/>
            <a:ext cx="9144000" cy="384951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6000">
                <a:schemeClr val="accent3">
                  <a:lumMod val="40000"/>
                  <a:lumOff val="60000"/>
                  <a:alpha val="4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800" b="1" dirty="0">
              <a:solidFill>
                <a:schemeClr val="tx1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79387" y="906213"/>
            <a:ext cx="8429203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endParaRPr lang="zh-CN" altLang="en-US" sz="2800" b="1" dirty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314493" y="1931346"/>
            <a:ext cx="8769246" cy="37625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 descr="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3095" y="2022974"/>
            <a:ext cx="2202367" cy="14308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0329" y="1953833"/>
            <a:ext cx="8686799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                        Example of important work and its story </a:t>
            </a:r>
            <a:endParaRPr lang="en-US" sz="2800" b="1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>
              <a:lnSpc>
                <a:spcPts val="3600"/>
              </a:lnSpc>
            </a:pPr>
            <a:r>
              <a:rPr lang="en-US" sz="2800" b="1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                        </a:t>
            </a:r>
            <a:r>
              <a:rPr 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Lauren Bath is using her photography to                  </a:t>
            </a:r>
            <a:endParaRPr lang="en-US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  <a:p>
            <a:pPr>
              <a:lnSpc>
                <a:spcPts val="3600"/>
              </a:lnSpc>
            </a:pPr>
            <a:r>
              <a:rPr lang="en-US" sz="2800" dirty="0" smtClean="0">
                <a:latin typeface="Times New Roman" panose="02020603050405020304" pitchFamily="2" charset="0"/>
                <a:cs typeface="Times New Roman" panose="02020603050405020304" pitchFamily="2" charset="0"/>
              </a:rPr>
              <a:t>                         make people aware of 6 _______________ ______. For example, one of her photos shows a crocodile that is used to passengers 7 ______________________ and is becoming 8___________________. Over time, this could make her 9 _________ to humans. People should stop 10 ___________________. </a:t>
            </a:r>
            <a:endParaRPr lang="en-US" sz="2800" dirty="0" smtClean="0"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9742" y="2890945"/>
            <a:ext cx="250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environmental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3458" y="3810340"/>
            <a:ext cx="422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throwing food from boats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4395" y="4269740"/>
            <a:ext cx="346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familiar with humans</a:t>
            </a:r>
            <a:endParaRPr lang="zh-CN" altLang="en-US" sz="2800" b="1" dirty="0" smtClean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1801" y="4722243"/>
            <a:ext cx="2349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a danger</a:t>
            </a:r>
            <a:endParaRPr lang="zh-CN" altLang="en-US" sz="2800" b="1" dirty="0" smtClean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42778" y="5181942"/>
            <a:ext cx="365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feeding wild animals</a:t>
            </a:r>
            <a:endParaRPr lang="zh-CN" altLang="en-US" sz="2800" b="1" dirty="0" smtClean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8504" y="3365634"/>
            <a:ext cx="1082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2" charset="0"/>
                <a:cs typeface="Times New Roman" panose="02020603050405020304" pitchFamily="2" charset="0"/>
              </a:rPr>
              <a:t>issues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2" charset="0"/>
              <a:cs typeface="Times New Roman" panose="02020603050405020304" pitchFamily="2" charset="0"/>
            </a:endParaRPr>
          </a:p>
        </p:txBody>
      </p:sp>
      <p:sp>
        <p:nvSpPr>
          <p:cNvPr id="36" name="标题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Read for details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Think and share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b="1"/>
              <a:t>Is travel blogger/vlogger your dream job? </a:t>
            </a:r>
            <a:endParaRPr lang="en-US" altLang="zh-CN" b="1"/>
          </a:p>
          <a:p>
            <a:r>
              <a:rPr lang="en-US" altLang="zh-CN"/>
              <a:t>If so, how would you like to influence people with your blogs/vlogs?</a:t>
            </a:r>
            <a:endParaRPr lang="en-US" altLang="zh-CN"/>
          </a:p>
          <a:p>
            <a:r>
              <a:rPr lang="en-US" altLang="zh-CN"/>
              <a:t>If not, would you like to do other jobs that involve travel?</a:t>
            </a:r>
            <a:endParaRPr lang="en-US" altLang="zh-CN"/>
          </a:p>
          <a:p>
            <a:endParaRPr lang="en-US" altLang="zh-CN"/>
          </a:p>
        </p:txBody>
      </p:sp>
      <p:sp>
        <p:nvSpPr>
          <p:cNvPr id="24" name="内容占位符 9"/>
          <p:cNvSpPr txBox="1"/>
          <p:nvPr/>
        </p:nvSpPr>
        <p:spPr>
          <a:xfrm>
            <a:off x="10267260" y="199049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5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5710" y="2760345"/>
            <a:ext cx="5956935" cy="4097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4518" r="-4315" b="22404"/>
          <a:stretch>
            <a:fillRect/>
          </a:stretch>
        </p:blipFill>
        <p:spPr>
          <a:xfrm>
            <a:off x="7963535" y="2760345"/>
            <a:ext cx="2739390" cy="4154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7066" y="320834"/>
            <a:ext cx="11446567" cy="729670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Western </a:t>
            </a:r>
            <a:br>
              <a:rPr lang="en-US" altLang="zh-CN"/>
            </a:br>
            <a:r>
              <a:rPr lang="en-US" altLang="zh-CN"/>
              <a:t>Australia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331470" y="1583055"/>
            <a:ext cx="3215005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/>
              <a:t>Western Australia (abbreviated as WA) is the largest of all Australian states. The state has about 2.7 inhabitants in 2019, most of whom live in the Perth </a:t>
            </a:r>
            <a:r>
              <a:rPr lang="zh-CN" altLang="en-US" sz="2600"/>
              <a:t>（柏斯）</a:t>
            </a:r>
            <a:r>
              <a:rPr lang="en-US" altLang="zh-CN" sz="2600"/>
              <a:t> area.</a:t>
            </a:r>
            <a:endParaRPr lang="en-US" altLang="zh-CN" sz="2600"/>
          </a:p>
        </p:txBody>
      </p:sp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3823335" y="223520"/>
            <a:ext cx="3860165" cy="2677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8238490" y="176530"/>
            <a:ext cx="3715385" cy="2724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3823335" y="3316605"/>
            <a:ext cx="3810000" cy="253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4"/>
          <a:stretch>
            <a:fillRect/>
          </a:stretch>
        </p:blipFill>
        <p:spPr>
          <a:xfrm>
            <a:off x="8238490" y="3316605"/>
            <a:ext cx="3716020" cy="2494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4854575" y="2924810"/>
            <a:ext cx="27825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/>
              <a:t>Kununurra</a:t>
            </a:r>
            <a:endParaRPr lang="zh-CN" altLang="en-US" sz="2400" b="1"/>
          </a:p>
        </p:txBody>
      </p:sp>
      <p:sp>
        <p:nvSpPr>
          <p:cNvPr id="9" name="文本框 8"/>
          <p:cNvSpPr txBox="1"/>
          <p:nvPr/>
        </p:nvSpPr>
        <p:spPr>
          <a:xfrm>
            <a:off x="9414510" y="2901315"/>
            <a:ext cx="27825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/>
              <a:t>Broome</a:t>
            </a:r>
            <a:endParaRPr lang="zh-CN" altLang="en-US" sz="2400" b="1"/>
          </a:p>
        </p:txBody>
      </p:sp>
      <p:sp>
        <p:nvSpPr>
          <p:cNvPr id="10" name="文本框 9"/>
          <p:cNvSpPr txBox="1"/>
          <p:nvPr/>
        </p:nvSpPr>
        <p:spPr>
          <a:xfrm>
            <a:off x="4010660" y="5792470"/>
            <a:ext cx="39693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/>
              <a:t>The Purnululu National Park </a:t>
            </a:r>
            <a:endParaRPr lang="zh-CN" altLang="en-US" sz="2400" b="1"/>
          </a:p>
        </p:txBody>
      </p:sp>
      <p:sp>
        <p:nvSpPr>
          <p:cNvPr id="11" name="文本框 10"/>
          <p:cNvSpPr txBox="1"/>
          <p:nvPr/>
        </p:nvSpPr>
        <p:spPr>
          <a:xfrm>
            <a:off x="8411845" y="5811520"/>
            <a:ext cx="44030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/>
              <a:t>Mitchell River National Park</a:t>
            </a:r>
            <a:endParaRPr lang="zh-CN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Perth, Australia</a:t>
            </a:r>
            <a:endParaRPr lang="en-US" altLang="zh-CN"/>
          </a:p>
        </p:txBody>
      </p:sp>
      <p:pic>
        <p:nvPicPr>
          <p:cNvPr id="4" name="0001.哔哩哔哩-珀斯度假旅行指南 [中英字幕]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81430" y="880110"/>
            <a:ext cx="9738360" cy="5377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6"/>
          <p:cNvSpPr txBox="1"/>
          <p:nvPr/>
        </p:nvSpPr>
        <p:spPr>
          <a:xfrm>
            <a:off x="1745584" y="365627"/>
            <a:ext cx="8700825" cy="30543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4000" kern="1200" dirty="0" smtClean="0">
                <a:solidFill>
                  <a:schemeClr val="accent1">
                    <a:alpha val="3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B2U5</a:t>
            </a:r>
            <a:endParaRPr lang="en-US" dirty="0"/>
          </a:p>
        </p:txBody>
      </p:sp>
      <p:sp>
        <p:nvSpPr>
          <p:cNvPr id="6" name="PA_矩形 28"/>
          <p:cNvSpPr/>
          <p:nvPr>
            <p:custDataLst>
              <p:tags r:id="rId1"/>
            </p:custDataLst>
          </p:nvPr>
        </p:nvSpPr>
        <p:spPr>
          <a:xfrm>
            <a:off x="-4" y="3438046"/>
            <a:ext cx="12192000" cy="3428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PA_矩形 32"/>
          <p:cNvSpPr/>
          <p:nvPr>
            <p:custDataLst>
              <p:tags r:id="rId2"/>
            </p:custDataLst>
          </p:nvPr>
        </p:nvSpPr>
        <p:spPr>
          <a:xfrm>
            <a:off x="1329365" y="1344962"/>
            <a:ext cx="9533262" cy="4149985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PA_矩形 27"/>
          <p:cNvSpPr/>
          <p:nvPr>
            <p:custDataLst>
              <p:tags r:id="rId3"/>
            </p:custDataLst>
          </p:nvPr>
        </p:nvSpPr>
        <p:spPr>
          <a:xfrm>
            <a:off x="2456002" y="2431159"/>
            <a:ext cx="7279995" cy="2013774"/>
          </a:xfrm>
          <a:prstGeom prst="rect">
            <a:avLst/>
          </a:prstGeom>
          <a:noFill/>
          <a:ln w="25400">
            <a:solidFill>
              <a:srgbClr val="3F4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822812" y="2687477"/>
            <a:ext cx="6546367" cy="1483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baseline="0">
                <a:solidFill>
                  <a:schemeClr val="accent1"/>
                </a:solidFill>
                <a:latin typeface="Bahnschrift Light SemiCondensed" panose="020B0502040204020203" pitchFamily="34" charset="0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GB" dirty="0"/>
              <a:t>Starting out &amp; Understanding ideas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out</a:t>
            </a:r>
            <a:endParaRPr lang="en-GB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427057" y="1060323"/>
            <a:ext cx="2798192" cy="5121151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What are the top five tourists destinations and why?</a:t>
            </a:r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endParaRPr lang="en-GB" altLang="zh-CN" sz="2800" b="1" dirty="0">
              <a:solidFill>
                <a:srgbClr val="C00000"/>
              </a:solidFill>
            </a:endParaRPr>
          </a:p>
        </p:txBody>
      </p:sp>
      <p:sp>
        <p:nvSpPr>
          <p:cNvPr id="6" name="内容占位符 9"/>
          <p:cNvSpPr txBox="1"/>
          <p:nvPr/>
        </p:nvSpPr>
        <p:spPr>
          <a:xfrm>
            <a:off x="10267260" y="199049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1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2780" y="2499995"/>
            <a:ext cx="2775585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1"/>
                </a:solidFill>
              </a:rPr>
              <a:t>Italy</a:t>
            </a:r>
            <a:endParaRPr lang="en-US" sz="2600" b="1" dirty="0">
              <a:solidFill>
                <a:schemeClr val="accent1"/>
              </a:solidFill>
            </a:endParaRPr>
          </a:p>
          <a:p>
            <a:r>
              <a:rPr lang="en-US" sz="2600" b="1" dirty="0">
                <a:solidFill>
                  <a:schemeClr val="accent1"/>
                </a:solidFill>
              </a:rPr>
              <a:t>Spain</a:t>
            </a:r>
            <a:endParaRPr lang="en-US" sz="2600" b="1" dirty="0">
              <a:solidFill>
                <a:schemeClr val="accent1"/>
              </a:solidFill>
            </a:endParaRPr>
          </a:p>
          <a:p>
            <a:r>
              <a:rPr lang="en-US" sz="2600" b="1" dirty="0">
                <a:solidFill>
                  <a:schemeClr val="accent1"/>
                </a:solidFill>
              </a:rPr>
              <a:t>the US</a:t>
            </a:r>
            <a:endParaRPr lang="en-US" sz="2600" b="1" dirty="0">
              <a:solidFill>
                <a:schemeClr val="accent1"/>
              </a:solidFill>
            </a:endParaRPr>
          </a:p>
          <a:p>
            <a:r>
              <a:rPr lang="en-US" sz="2600" b="1" dirty="0">
                <a:solidFill>
                  <a:schemeClr val="accent1"/>
                </a:solidFill>
              </a:rPr>
              <a:t>France </a:t>
            </a:r>
            <a:endParaRPr lang="en-US" sz="2600" b="1" dirty="0">
              <a:solidFill>
                <a:schemeClr val="accent1"/>
              </a:solidFill>
            </a:endParaRPr>
          </a:p>
          <a:p>
            <a:r>
              <a:rPr lang="en-US" sz="2600" b="1" dirty="0">
                <a:solidFill>
                  <a:schemeClr val="accent1"/>
                </a:solidFill>
              </a:rPr>
              <a:t>China</a:t>
            </a:r>
            <a:endParaRPr lang="en-US" sz="2600" b="1" dirty="0">
              <a:solidFill>
                <a:schemeClr val="accent1"/>
              </a:solidFill>
            </a:endParaRPr>
          </a:p>
        </p:txBody>
      </p:sp>
      <p:pic>
        <p:nvPicPr>
          <p:cNvPr id="7" name="B2U5 Starting ou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157855" y="1014095"/>
            <a:ext cx="8999220" cy="5076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Starting out</a:t>
            </a:r>
            <a:endParaRPr lang="en-GB" dirty="0"/>
          </a:p>
        </p:txBody>
      </p:sp>
      <p:graphicFrame>
        <p:nvGraphicFramePr>
          <p:cNvPr id="17" name="表格 17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427038" y="1060449"/>
          <a:ext cx="11445874" cy="508294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31085"/>
                <a:gridCol w="9114789"/>
              </a:tblGrid>
              <a:tr h="61468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dirty="0">
                          <a:solidFill>
                            <a:schemeClr val="bg1"/>
                          </a:solidFill>
                        </a:rPr>
                        <a:t>Destinations</a:t>
                      </a:r>
                      <a:endParaRPr lang="en-US" altLang="zh-CN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dirty="0"/>
                        <a:t>Why </a:t>
                      </a:r>
                      <a:endParaRPr lang="en-US" altLang="zh-CN" sz="3200" dirty="0"/>
                    </a:p>
                  </a:txBody>
                  <a:tcPr anchor="ctr"/>
                </a:tc>
              </a:tr>
              <a:tr h="8204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dirty="0">
                          <a:solidFill>
                            <a:schemeClr val="tx1"/>
                          </a:solidFill>
                        </a:rPr>
                        <a:t>Italy</a:t>
                      </a:r>
                      <a:endParaRPr lang="en-US" altLang="zh-C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8204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dirty="0">
                          <a:solidFill>
                            <a:schemeClr val="tx1"/>
                          </a:solidFill>
                        </a:rPr>
                        <a:t>Spain</a:t>
                      </a:r>
                      <a:endParaRPr lang="en-US" altLang="zh-C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1863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dirty="0">
                          <a:solidFill>
                            <a:schemeClr val="tx1"/>
                          </a:solidFill>
                        </a:rPr>
                        <a:t>the US</a:t>
                      </a:r>
                      <a:endParaRPr lang="en-US" altLang="zh-C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8204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dirty="0">
                          <a:solidFill>
                            <a:schemeClr val="tx1"/>
                          </a:solidFill>
                        </a:rPr>
                        <a:t>France</a:t>
                      </a:r>
                      <a:endParaRPr lang="en-US" altLang="zh-C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8204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dirty="0">
                          <a:solidFill>
                            <a:schemeClr val="tx1"/>
                          </a:solidFill>
                        </a:rPr>
                        <a:t>China</a:t>
                      </a:r>
                      <a:endParaRPr lang="en-US" altLang="zh-C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内容占位符 9"/>
          <p:cNvSpPr txBox="1"/>
          <p:nvPr/>
        </p:nvSpPr>
        <p:spPr>
          <a:xfrm>
            <a:off x="10267260" y="199049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1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51090" y="1809732"/>
            <a:ext cx="88144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charset="0"/>
              </a:rPr>
              <a:t>Full of history and culture; many choices of wonderful food </a:t>
            </a:r>
            <a:endParaRPr lang="en-US" altLang="zh-CN" sz="2400" dirty="0">
              <a:solidFill>
                <a:srgbClr val="000000"/>
              </a:solidFill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51090" y="2653869"/>
            <a:ext cx="940784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charset="0"/>
              </a:rPr>
              <a:t>Colorful and lively; greatest artists; unique buildings; cultural treasures</a:t>
            </a:r>
            <a:endParaRPr lang="en-US" altLang="zh-CN" sz="2400" dirty="0">
              <a:solidFill>
                <a:srgbClr val="000000"/>
              </a:solidFill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951480" y="3497580"/>
            <a:ext cx="881443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charset="0"/>
              </a:rPr>
              <a:t>Many different cultural experiences; city life &amp; </a:t>
            </a:r>
            <a:r>
              <a:rPr lang="en-US" altLang="zh-CN" sz="2400" dirty="0">
                <a:solidFill>
                  <a:srgbClr val="FF0000"/>
                </a:solidFill>
                <a:ea typeface="微软雅黑" panose="020B0503020204020204" pitchFamily="34" charset="-122"/>
                <a:cs typeface="Calibri" panose="020F0502020204030204" charset="0"/>
              </a:rPr>
              <a:t>breathtaking </a:t>
            </a:r>
            <a:r>
              <a:rPr lang="en-US" altLang="zh-CN" sz="24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charset="0"/>
              </a:rPr>
              <a:t>natural a</a:t>
            </a:r>
            <a:endParaRPr lang="en-US" altLang="zh-CN" sz="2400" dirty="0">
              <a:solidFill>
                <a:srgbClr val="000000"/>
              </a:solidFill>
              <a:ea typeface="微软雅黑" panose="020B0503020204020204" pitchFamily="34" charset="-122"/>
              <a:cs typeface="Calibri" panose="020F050202020403020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charset="0"/>
              </a:rPr>
              <a:t>attractions</a:t>
            </a:r>
            <a:endParaRPr lang="en-US" altLang="zh-CN" sz="2400" dirty="0">
              <a:solidFill>
                <a:srgbClr val="000000"/>
              </a:solidFill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951725" y="4636992"/>
            <a:ext cx="9720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charset="0"/>
              </a:rPr>
              <a:t>Beautiful and romantic cities; Paris; </a:t>
            </a:r>
            <a:r>
              <a:rPr lang="en-US" sz="2400" dirty="0">
                <a:solidFill>
                  <a:srgbClr val="FF0000"/>
                </a:solidFill>
                <a:ea typeface="微软雅黑" panose="020B0503020204020204" pitchFamily="34" charset="-122"/>
                <a:cs typeface="Calibri" panose="020F0502020204030204" charset="0"/>
              </a:rPr>
              <a:t>fine </a:t>
            </a:r>
            <a:r>
              <a:rPr lang="en-US" sz="24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charset="0"/>
              </a:rPr>
              <a:t>dining </a:t>
            </a:r>
            <a:endParaRPr lang="en-US" sz="2400" dirty="0">
              <a:solidFill>
                <a:srgbClr val="FF0000"/>
              </a:solidFill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951090" y="5381607"/>
            <a:ext cx="909576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charset="0"/>
              </a:rPr>
              <a:t>A variety of cultural wonders and natural attractions; well-developed roads and high-speed train makes it easy to </a:t>
            </a:r>
            <a:r>
              <a:rPr lang="en-US" altLang="zh-CN" sz="2400" dirty="0">
                <a:solidFill>
                  <a:srgbClr val="FF0000"/>
                </a:solidFill>
                <a:ea typeface="微软雅黑" panose="020B0503020204020204" pitchFamily="34" charset="-122"/>
                <a:cs typeface="Calibri" panose="020F0502020204030204" charset="0"/>
              </a:rPr>
              <a:t>get around </a:t>
            </a:r>
            <a:endParaRPr lang="en-US" altLang="zh-CN" sz="2400" dirty="0">
              <a:solidFill>
                <a:srgbClr val="FF0000"/>
              </a:solidFill>
              <a:ea typeface="微软雅黑" panose="020B0503020204020204" pitchFamily="34" charset="-122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Which country do you want to visit most? Why?</a:t>
            </a:r>
            <a:endParaRPr lang="en-US" altLang="zh-CN"/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1494155" y="981075"/>
            <a:ext cx="9203055" cy="52806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What kind of traveller are you?</a:t>
            </a:r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2130" y="880110"/>
            <a:ext cx="4434205" cy="53060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52060" y="3011170"/>
            <a:ext cx="6420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Turn to Page 87 to find out your result. </a:t>
            </a:r>
            <a:endParaRPr lang="en-US" altLang="zh-CN" sz="2800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882775" y="6064885"/>
            <a:ext cx="422275" cy="5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1047750" y="3792855"/>
            <a:ext cx="422275" cy="5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内容占位符 9"/>
          <p:cNvSpPr txBox="1"/>
          <p:nvPr/>
        </p:nvSpPr>
        <p:spPr>
          <a:xfrm>
            <a:off x="10267260" y="199049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355" y="255270"/>
            <a:ext cx="11337290" cy="59264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400" b="1"/>
              <a:t>Mostly “a”: You're a true adventurer.</a:t>
            </a:r>
            <a:endParaRPr lang="zh-CN" altLang="en-US" sz="2400" b="1"/>
          </a:p>
          <a:p>
            <a:pPr marL="0" indent="0">
              <a:buNone/>
            </a:pPr>
            <a:r>
              <a:rPr lang="zh-CN" altLang="en-US" sz="2400"/>
              <a:t>You believe travel is about broadening your mind and growing as</a:t>
            </a:r>
            <a:r>
              <a:rPr lang="en-US" altLang="zh-CN" sz="2400"/>
              <a:t> </a:t>
            </a:r>
            <a:r>
              <a:rPr lang="zh-CN" altLang="en-US" sz="2400"/>
              <a:t>a person.</a:t>
            </a:r>
            <a:r>
              <a:rPr lang="en-US" altLang="zh-CN" sz="2400"/>
              <a:t> </a:t>
            </a:r>
            <a:r>
              <a:rPr lang="zh-CN" altLang="en-US" sz="2400"/>
              <a:t>You love trying new things, experiencing new places andmeeting new people.</a:t>
            </a:r>
            <a:r>
              <a:rPr lang="en-US" altLang="zh-CN" sz="2400"/>
              <a:t> </a:t>
            </a:r>
            <a:r>
              <a:rPr lang="zh-CN" altLang="en-US" sz="2400"/>
              <a:t>The world is one </a:t>
            </a:r>
            <a:r>
              <a:rPr lang="zh-CN" altLang="en-US" sz="2400" b="1">
                <a:solidFill>
                  <a:srgbClr val="FF0000"/>
                </a:solidFill>
              </a:rPr>
              <a:t>ultimate </a:t>
            </a:r>
            <a:r>
              <a:rPr lang="zh-CN" altLang="en-US" sz="2400"/>
              <a:t>adventure to you.</a:t>
            </a:r>
            <a:r>
              <a:rPr lang="en-US" altLang="zh-CN" sz="2400"/>
              <a:t> </a:t>
            </a:r>
            <a:r>
              <a:rPr lang="zh-CN" altLang="en-US" sz="2400">
                <a:solidFill>
                  <a:srgbClr val="FF0000"/>
                </a:solidFill>
              </a:rPr>
              <a:t>Bring it on</a:t>
            </a:r>
            <a:r>
              <a:rPr lang="zh-CN" altLang="en-US" sz="2400"/>
              <a:t>!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/>
              <a:t>Your next destination: the Antarctic,to journey to the South Pole.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 b="1"/>
              <a:t>Mostly “b”: You're a curious traveller.</a:t>
            </a:r>
            <a:endParaRPr lang="zh-CN" altLang="en-US" sz="2400" b="1"/>
          </a:p>
          <a:p>
            <a:pPr marL="0" indent="0">
              <a:buNone/>
            </a:pPr>
            <a:r>
              <a:rPr lang="zh-CN" altLang="en-US" sz="2400">
                <a:highlight>
                  <a:srgbClr val="FFFF00"/>
                </a:highlight>
              </a:rPr>
              <a:t>While </a:t>
            </a:r>
            <a:r>
              <a:rPr lang="zh-CN" altLang="en-US" sz="2400"/>
              <a:t>climbing Mount Qomolangma might be a step too far,</a:t>
            </a:r>
            <a:r>
              <a:rPr lang="en-US" altLang="zh-CN" sz="2400"/>
              <a:t> </a:t>
            </a:r>
            <a:r>
              <a:rPr lang="zh-CN" altLang="en-US" sz="2400"/>
              <a:t>you have a healthy sense of adventure.</a:t>
            </a:r>
            <a:r>
              <a:rPr lang="en-US" altLang="zh-CN" sz="2400"/>
              <a:t> </a:t>
            </a:r>
            <a:r>
              <a:rPr lang="zh-CN" altLang="en-US" sz="2400"/>
              <a:t>Too many risks would</a:t>
            </a:r>
            <a:r>
              <a:rPr lang="en-US" altLang="zh-CN" sz="2400"/>
              <a:t> </a:t>
            </a:r>
            <a:r>
              <a:rPr lang="zh-CN" altLang="en-US" sz="2400"/>
              <a:t>take the fun out of travel, but you are still </a:t>
            </a:r>
            <a:r>
              <a:rPr lang="zh-CN" altLang="en-US" sz="2400">
                <a:solidFill>
                  <a:srgbClr val="FF0000"/>
                </a:solidFill>
              </a:rPr>
              <a:t>keen to</a:t>
            </a:r>
            <a:r>
              <a:rPr lang="zh-CN" altLang="en-US" sz="2400"/>
              <a:t> embrace new</a:t>
            </a:r>
            <a:r>
              <a:rPr lang="en-US" altLang="zh-CN" sz="2400"/>
              <a:t> </a:t>
            </a:r>
            <a:r>
              <a:rPr lang="zh-CN" altLang="en-US" sz="2400"/>
              <a:t>experiences.</a:t>
            </a:r>
            <a:r>
              <a:rPr lang="en-US" altLang="zh-CN" sz="2400"/>
              <a:t> </a:t>
            </a:r>
            <a:r>
              <a:rPr lang="zh-CN" altLang="en-US" sz="2400"/>
              <a:t>Follow your curiosity and see where it takes you</a:t>
            </a:r>
            <a:r>
              <a:rPr lang="en-US" altLang="zh-CN" sz="2400"/>
              <a:t> </a:t>
            </a:r>
            <a:r>
              <a:rPr lang="zh-CN" altLang="en-US" sz="2400"/>
              <a:t>next!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/>
              <a:t>Your next destination:Thailand, to visit some islands.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 b="1"/>
              <a:t>Mostly“c”:</a:t>
            </a:r>
            <a:r>
              <a:rPr lang="en-US" altLang="zh-CN" sz="2400" b="1"/>
              <a:t> </a:t>
            </a:r>
            <a:r>
              <a:rPr lang="zh-CN" altLang="en-US" sz="2400" b="1"/>
              <a:t>You're a traditional tourist.</a:t>
            </a:r>
            <a:endParaRPr lang="zh-CN" altLang="en-US" sz="2400" b="1"/>
          </a:p>
          <a:p>
            <a:pPr marL="0" indent="0">
              <a:buNone/>
            </a:pPr>
            <a:r>
              <a:rPr lang="zh-CN" altLang="en-US" sz="2400"/>
              <a:t>You prefer to feel safe and comfortable when you travel.</a:t>
            </a:r>
            <a:r>
              <a:rPr lang="en-US" altLang="zh-CN" sz="2400"/>
              <a:t> </a:t>
            </a:r>
            <a:r>
              <a:rPr lang="zh-CN" altLang="en-US" sz="2400"/>
              <a:t>There's</a:t>
            </a:r>
            <a:r>
              <a:rPr lang="en-US" altLang="zh-CN" sz="2400"/>
              <a:t> </a:t>
            </a:r>
            <a:r>
              <a:rPr lang="zh-CN" altLang="en-US" sz="2400"/>
              <a:t>nothing wrong with this, but don't </a:t>
            </a:r>
            <a:r>
              <a:rPr lang="zh-CN" altLang="en-US" sz="2400">
                <a:solidFill>
                  <a:srgbClr val="FF0000"/>
                </a:solidFill>
              </a:rPr>
              <a:t>miss out on</a:t>
            </a:r>
            <a:r>
              <a:rPr lang="zh-CN" altLang="en-US" sz="2400"/>
              <a:t> new experiences</a:t>
            </a:r>
            <a:r>
              <a:rPr lang="en-US" altLang="zh-CN" sz="2400">
                <a:solidFill>
                  <a:schemeClr val="tx1"/>
                </a:solidFill>
              </a:rPr>
              <a:t> </a:t>
            </a:r>
            <a:r>
              <a:rPr lang="zh-CN" altLang="en-US" sz="2400">
                <a:solidFill>
                  <a:schemeClr val="tx1"/>
                </a:solidFill>
              </a:rPr>
              <a:t>for fear of </a:t>
            </a:r>
            <a:r>
              <a:rPr lang="zh-CN" altLang="en-US" sz="2400"/>
              <a:t>the unknown. Take a few steps off the </a:t>
            </a:r>
            <a:r>
              <a:rPr lang="zh-CN" altLang="en-US" sz="2400">
                <a:solidFill>
                  <a:srgbClr val="FF0000"/>
                </a:solidFill>
              </a:rPr>
              <a:t>well-beaten</a:t>
            </a:r>
            <a:r>
              <a:rPr lang="zh-CN" altLang="en-US" sz="2400"/>
              <a:t> path</a:t>
            </a:r>
            <a:r>
              <a:rPr lang="en-US" altLang="zh-CN" sz="2400"/>
              <a:t> </a:t>
            </a:r>
            <a:r>
              <a:rPr lang="zh-CN" altLang="en-US" sz="2400"/>
              <a:t>and give yourself a bit more room for adventure!</a:t>
            </a:r>
            <a:r>
              <a:rPr lang="en-US" altLang="zh-CN" sz="2400"/>
              <a:t>                                                                         </a:t>
            </a:r>
            <a:endParaRPr lang="en-US" altLang="zh-CN" sz="2400"/>
          </a:p>
          <a:p>
            <a:pPr marL="0" indent="0">
              <a:buNone/>
            </a:pPr>
            <a:r>
              <a:rPr lang="zh-CN" altLang="en-US" sz="2400"/>
              <a:t>Your next destination:</a:t>
            </a:r>
            <a:r>
              <a:rPr lang="en-US" altLang="zh-CN" sz="2400"/>
              <a:t> </a:t>
            </a:r>
            <a:r>
              <a:rPr lang="zh-CN" altLang="en-US" sz="2400"/>
              <a:t>London,</a:t>
            </a:r>
            <a:r>
              <a:rPr lang="en-US" altLang="zh-CN" sz="2400"/>
              <a:t> </a:t>
            </a:r>
            <a:r>
              <a:rPr lang="zh-CN" altLang="en-US" sz="2400"/>
              <a:t>to go sightseeing.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4217035" y="1359535"/>
            <a:ext cx="56838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a 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set phrase used to challenge someone.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40965" y="5459730"/>
            <a:ext cx="71812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one that has been worn hard by much use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4333461" cy="52197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out  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1655" y="742315"/>
            <a:ext cx="4112260" cy="60439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br>
              <a:rPr lang="en-US" altLang="zh-CN" sz="3200" dirty="0"/>
            </a:br>
            <a:r>
              <a:rPr lang="zh-CN" altLang="en-US" sz="3200" dirty="0"/>
              <a:t>激动人心的；惊人的</a:t>
            </a:r>
            <a:endParaRPr lang="en-US" altLang="zh-CN" sz="3200" dirty="0"/>
          </a:p>
          <a:p>
            <a:pPr>
              <a:lnSpc>
                <a:spcPct val="110000"/>
              </a:lnSpc>
            </a:pPr>
            <a:r>
              <a:rPr lang="zh-CN" altLang="en-US" sz="3200" dirty="0"/>
              <a:t>高级餐饮</a:t>
            </a:r>
            <a:endParaRPr lang="zh-CN" altLang="en-US" sz="3200" dirty="0"/>
          </a:p>
          <a:p>
            <a:pPr>
              <a:lnSpc>
                <a:spcPct val="110000"/>
              </a:lnSpc>
            </a:pPr>
            <a:r>
              <a:rPr lang="zh-CN" altLang="en-US" sz="3200" dirty="0"/>
              <a:t>四处行走</a:t>
            </a:r>
            <a:endParaRPr lang="zh-CN" altLang="en-US" sz="3200" dirty="0"/>
          </a:p>
          <a:p>
            <a:pPr>
              <a:lnSpc>
                <a:spcPct val="110000"/>
              </a:lnSpc>
            </a:pPr>
            <a:r>
              <a:rPr lang="zh-CN" altLang="en-US" sz="3200" dirty="0"/>
              <a:t>度假</a:t>
            </a:r>
            <a:endParaRPr lang="zh-CN" altLang="en-US" sz="3200" dirty="0"/>
          </a:p>
          <a:p>
            <a:pPr>
              <a:lnSpc>
                <a:spcPct val="110000"/>
              </a:lnSpc>
            </a:pPr>
            <a:r>
              <a:rPr lang="zh-CN" altLang="en-US" sz="3200" dirty="0"/>
              <a:t>食宿</a:t>
            </a:r>
            <a:endParaRPr lang="zh-CN" altLang="en-US" sz="3200" dirty="0"/>
          </a:p>
          <a:p>
            <a:pPr>
              <a:lnSpc>
                <a:spcPct val="110000"/>
              </a:lnSpc>
            </a:pPr>
            <a:r>
              <a:rPr lang="zh-CN" altLang="en-US" sz="3200" dirty="0"/>
              <a:t>出发</a:t>
            </a:r>
            <a:endParaRPr lang="en-US" altLang="zh-CN" sz="3200" dirty="0"/>
          </a:p>
          <a:p>
            <a:pPr>
              <a:lnSpc>
                <a:spcPct val="110000"/>
              </a:lnSpc>
            </a:pPr>
            <a:r>
              <a:rPr lang="zh-CN" altLang="en-US" sz="3200" dirty="0"/>
              <a:t>只要</a:t>
            </a:r>
            <a:r>
              <a:rPr lang="en-US" altLang="zh-CN" sz="3200" dirty="0"/>
              <a:t>...</a:t>
            </a:r>
            <a:endParaRPr lang="zh-CN" altLang="en-US" sz="3200" dirty="0"/>
          </a:p>
          <a:p>
            <a:pPr>
              <a:lnSpc>
                <a:spcPct val="110000"/>
              </a:lnSpc>
            </a:pPr>
            <a:r>
              <a:rPr lang="zh-CN" altLang="en-US" sz="3200" dirty="0"/>
              <a:t>放马过来吧！</a:t>
            </a:r>
            <a:endParaRPr lang="zh-CN" altLang="en-US" sz="3200" dirty="0"/>
          </a:p>
          <a:p>
            <a:pPr>
              <a:lnSpc>
                <a:spcPct val="110000"/>
              </a:lnSpc>
            </a:pPr>
            <a:r>
              <a:rPr lang="zh-CN" altLang="en-US" sz="3200" dirty="0"/>
              <a:t>错失</a:t>
            </a:r>
            <a:endParaRPr lang="zh-CN" altLang="en-US" sz="3200" dirty="0"/>
          </a:p>
          <a:p>
            <a:pPr>
              <a:lnSpc>
                <a:spcPct val="110000"/>
              </a:lnSpc>
            </a:pPr>
            <a:r>
              <a:rPr lang="zh-CN" altLang="en-US" sz="3200" dirty="0"/>
              <a:t>踏平了的</a:t>
            </a:r>
            <a:endParaRPr lang="zh-CN" altLang="en-US" sz="3200" dirty="0"/>
          </a:p>
        </p:txBody>
      </p:sp>
      <p:sp>
        <p:nvSpPr>
          <p:cNvPr id="6" name="文本框 5"/>
          <p:cNvSpPr txBox="1"/>
          <p:nvPr/>
        </p:nvSpPr>
        <p:spPr>
          <a:xfrm>
            <a:off x="5155565" y="605155"/>
            <a:ext cx="6618605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breathtaking</a:t>
            </a:r>
            <a:endParaRPr lang="en-US" sz="3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fine dining</a:t>
            </a:r>
            <a:endParaRPr lang="en-US" sz="3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get around</a:t>
            </a:r>
            <a:endParaRPr lang="en-US" sz="3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go on holiday</a:t>
            </a:r>
            <a:endParaRPr lang="en-US" sz="3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accomodation</a:t>
            </a:r>
            <a:endParaRPr lang="en-US" sz="3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set off/set out</a:t>
            </a:r>
            <a:endParaRPr lang="en-US" sz="3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/>
              <a:t>only if </a:t>
            </a:r>
            <a:endParaRPr lang="en-US" sz="3600" dirty="0" err="1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</a:rPr>
              <a:t>Bring it on!</a:t>
            </a:r>
            <a:endParaRPr lang="en-US" sz="36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miss out on </a:t>
            </a:r>
            <a:endParaRPr lang="en-US" sz="3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well-beaten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Understanding ideas: Lead in 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When we can’t travel by ourselves, what can we do to have a look at the views around the world?</a:t>
            </a:r>
            <a:endParaRPr lang="en-US" altLang="zh-CN"/>
          </a:p>
          <a:p>
            <a:r>
              <a:rPr lang="en-US" altLang="zh-CN"/>
              <a:t>Do you have a favorite travel blogger or vlogger? </a:t>
            </a:r>
            <a:endParaRPr lang="en-US" altLang="zh-CN"/>
          </a:p>
        </p:txBody>
      </p:sp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6478270" y="2736850"/>
            <a:ext cx="4819650" cy="3218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670560" y="2684780"/>
            <a:ext cx="5226685" cy="32365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KSO_WM_UNIT_TABLE_BEAUTIFY" val="smartTable{2dd20d62-ec1f-4e34-8a48-8b7f431a2c39}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集体备课模板">
      <a:majorFont>
        <a:latin typeface="Britannic Bold"/>
        <a:ea typeface="楷体"/>
        <a:cs typeface=""/>
      </a:majorFont>
      <a:minorFont>
        <a:latin typeface="Calibri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4940</Words>
  <Application>WPS 演示</Application>
  <PresentationFormat>宽屏</PresentationFormat>
  <Paragraphs>214</Paragraphs>
  <Slides>17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宋体</vt:lpstr>
      <vt:lpstr>Wingdings</vt:lpstr>
      <vt:lpstr>Bahnschrift Light SemiCondensed</vt:lpstr>
      <vt:lpstr>微软雅黑</vt:lpstr>
      <vt:lpstr>楷体</vt:lpstr>
      <vt:lpstr>Britannic Bold</vt:lpstr>
      <vt:lpstr>Calibri</vt:lpstr>
      <vt:lpstr>Calibri</vt:lpstr>
      <vt:lpstr>Times New Roman</vt:lpstr>
      <vt:lpstr>MV Boli</vt:lpstr>
      <vt:lpstr>Arial Unicode MS</vt:lpstr>
      <vt:lpstr>等线</vt:lpstr>
      <vt:lpstr>Office 主题​​</vt:lpstr>
      <vt:lpstr>On the road</vt:lpstr>
      <vt:lpstr>PowerPoint 演示文稿</vt:lpstr>
      <vt:lpstr>Starting out</vt:lpstr>
      <vt:lpstr>Starting out</vt:lpstr>
      <vt:lpstr>Which country do you want to visit most? Why?</vt:lpstr>
      <vt:lpstr>What kind of traveller are you?</vt:lpstr>
      <vt:lpstr>PowerPoint 演示文稿</vt:lpstr>
      <vt:lpstr>PowerPoint 演示文稿</vt:lpstr>
      <vt:lpstr>Understanding ideas: Lead in </vt:lpstr>
      <vt:lpstr>Reading</vt:lpstr>
      <vt:lpstr>Check the answers</vt:lpstr>
      <vt:lpstr>Choose the best description of the interview with Lauren Bath.</vt:lpstr>
      <vt:lpstr>Read for details</vt:lpstr>
      <vt:lpstr>Read for details</vt:lpstr>
      <vt:lpstr>Think and share</vt:lpstr>
      <vt:lpstr>Western  Australia</vt:lpstr>
      <vt:lpstr>Perth, Australia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邵 宇杰</dc:creator>
  <cp:lastModifiedBy>奥特曼宝宝</cp:lastModifiedBy>
  <cp:revision>146</cp:revision>
  <dcterms:created xsi:type="dcterms:W3CDTF">2021-01-05T03:22:00Z</dcterms:created>
  <dcterms:modified xsi:type="dcterms:W3CDTF">2025-02-11T07:50:01Z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F0D8BAB24DA74CD2B26576B8041FD3BC</vt:lpwstr>
  </property>
  <property fmtid="{D5CDD505-2E9C-101B-9397-08002B2CF9AE}" pid="3" name="KSOProductBuildVer">
    <vt:lpwstr>2052-11.1.0.11294</vt:lpwstr>
  </property>
</Properties>
</file>