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6" r:id="rId3"/>
    <p:sldId id="266" r:id="rId4"/>
    <p:sldId id="267" r:id="rId5"/>
    <p:sldId id="268" r:id="rId6"/>
    <p:sldId id="269" r:id="rId7"/>
    <p:sldId id="281" r:id="rId8"/>
    <p:sldId id="280" r:id="rId9"/>
    <p:sldId id="283" r:id="rId10"/>
    <p:sldId id="275" r:id="rId11"/>
    <p:sldId id="276" r:id="rId12"/>
    <p:sldId id="278" r:id="rId13"/>
    <p:sldId id="282" r:id="rId14"/>
    <p:sldId id="279" r:id="rId15"/>
    <p:sldId id="259" r:id="rId16"/>
  </p:sldIdLst>
  <p:sldSz cx="9144000" cy="5143500" type="screen16x9"/>
  <p:notesSz cx="6858000" cy="9144000"/>
  <p:custDataLst>
    <p:tags r:id="rId17"/>
  </p:custDataLst>
  <p:defaultTextStyle>
    <a:defPPr>
      <a:defRPr lang="zh-CN"/>
    </a:defPPr>
    <a:lvl1pPr marL="0" lvl="0"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1pPr>
    <a:lvl2pPr marL="342900" lvl="1"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2pPr>
    <a:lvl3pPr marL="685800" lvl="2"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3pPr>
    <a:lvl4pPr marL="1028700" lvl="3"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4pPr>
    <a:lvl5pPr marL="1371600" lvl="4"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5pPr>
    <a:lvl6pPr marL="2286000" lvl="5"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6pPr>
    <a:lvl7pPr marL="2743200" lvl="6"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7pPr>
    <a:lvl8pPr marL="3200400" lvl="7"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8pPr>
    <a:lvl9pPr marL="3657600" lvl="8" indent="0" algn="l" defTabSz="685800" rtl="0" eaLnBrk="1" fontAlgn="base" latinLnBrk="0" hangingPunct="1">
      <a:lnSpc>
        <a:spcPct val="100000"/>
      </a:lnSpc>
      <a:spcBef>
        <a:spcPct val="0"/>
      </a:spcBef>
      <a:spcAft>
        <a:spcPct val="0"/>
      </a:spcAft>
      <a:buNone/>
      <a:defRPr sz="1400" kern="1200">
        <a:solidFill>
          <a:schemeClr val="tx1"/>
        </a:solidFill>
        <a:latin typeface="等线"/>
        <a:ea typeface="等线" panose="02010600030101010101" charset="-122"/>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28"/>
  </p:normalViewPr>
  <p:slideViewPr>
    <p:cSldViewPr showGuides="1">
      <p:cViewPr varScale="1">
        <p:scale>
          <a:sx n="122" d="100"/>
          <a:sy n="122" d="100"/>
        </p:scale>
        <p:origin x="84" y="124"/>
      </p:cViewPr>
      <p:guideLst>
        <p:guide orient="horz" pos="161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7BD6755A-0260-4F79-A0C0-A1783DA016D1}" type="datetimeFigureOut">
              <a:rPr lang="zh-CN" altLang="en-US" strike="noStrike" noProof="1" smtClean="0">
                <a:latin typeface="+mn-lt"/>
                <a:ea typeface="+mn-ea"/>
                <a:cs typeface="+mn-cs"/>
              </a:rPr>
              <a:pPr fontAlgn="auto"/>
              <a:t>2020/11/9</a:t>
            </a:fld>
            <a:endParaRPr lang="zh-CN" altLang="en-US" strike="noStrike" noProof="1"/>
          </a:p>
        </p:txBody>
      </p:sp>
      <p:sp>
        <p:nvSpPr>
          <p:cNvPr id="2052" name="幻灯片图像占位符 3"/>
          <p:cNvSpPr>
            <a:spLocks noGrp="1" noRot="1" noChangeAspect="1"/>
          </p:cNvSpPr>
          <p:nvPr>
            <p:ph type="sldImg" idx="6"/>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idx="7"/>
          </p:nvPr>
        </p:nvSpPr>
        <p:spPr>
          <a:xfrm>
            <a:off x="685800" y="4343400"/>
            <a:ext cx="5486400" cy="4114800"/>
          </a:xfrm>
          <a:prstGeom prst="rect">
            <a:avLst/>
          </a:prstGeom>
          <a:noFill/>
          <a:ln w="9525">
            <a:noFill/>
          </a:ln>
        </p:spPr>
        <p:txBody>
          <a:bodyPr vert="horz"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CEAEC0E6-2CC3-4D85-9D4C-27511AAAF97E}" type="slidenum">
              <a:rPr lang="zh-CN" altLang="en-US" strike="noStrike" noProof="1" smtClean="0">
                <a:latin typeface="+mn-lt"/>
                <a:ea typeface="+mn-ea"/>
                <a:cs typeface="+mn-cs"/>
              </a:rPr>
              <a:pPr fontAlgn="auto"/>
              <a:t>‹#›</a:t>
            </a:fld>
            <a:endParaRPr lang="zh-CN" altLang="en-US" strike="noStrike" noProof="1"/>
          </a:p>
        </p:txBody>
      </p:sp>
    </p:spTree>
    <p:extLst>
      <p:ext uri="{BB962C8B-B14F-4D97-AF65-F5344CB8AC3E}">
        <p14:creationId xmlns:p14="http://schemas.microsoft.com/office/powerpoint/2010/main" val="42508865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2289" name="幻灯片图像占位符 1"/>
          <p:cNvSpPr>
            <a:spLocks noGrp="1" noRot="1" noChangeAspect="1"/>
          </p:cNvSpPr>
          <p:nvPr>
            <p:ph type="sldImg"/>
          </p:nvPr>
        </p:nvSpPr>
        <p:spPr/>
      </p:sp>
      <p:sp>
        <p:nvSpPr>
          <p:cNvPr id="12290" name="备注占位符 2"/>
          <p:cNvSpPr>
            <a:spLocks noGrp="1"/>
          </p:cNvSpPr>
          <p:nvPr>
            <p:ph type="body" idx="1"/>
          </p:nvPr>
        </p:nvSpPr>
        <p:spPr/>
        <p:txBody>
          <a:bodyPr lIns="91440" tIns="45720" rIns="91440" bIns="45720" anchor="t"/>
          <a:lstStyle/>
          <a:p>
            <a:pPr lvl="0"/>
            <a:endParaRPr lang="zh-CN" altLang="en-US"/>
          </a:p>
        </p:txBody>
      </p:sp>
      <p:sp>
        <p:nvSpPr>
          <p:cNvPr id="12291" name="灯片编号占位符 3"/>
          <p:cNvSpPr>
            <a:spLocks noGrp="1"/>
          </p:cNvSpPr>
          <p:nvPr>
            <p:ph type="sldNum" sz="quarter" idx="10"/>
          </p:nvPr>
        </p:nvSpPr>
        <p:spPr>
          <a:xfrm>
            <a:off x="3884613" y="8685213"/>
            <a:ext cx="2971800" cy="457200"/>
          </a:xfrm>
          <a:prstGeom prst="rect">
            <a:avLst/>
          </a:prstGeom>
          <a:noFill/>
          <a:ln w="9525">
            <a:noFill/>
          </a:ln>
        </p:spPr>
        <p:txBody>
          <a:bodyPr vert="horz" lIns="91440" tIns="45720" rIns="91440" bIns="45720" anchor="b"/>
          <a:lstStyle/>
          <a:p>
            <a:pPr lvl="0" algn="r"/>
            <a:fld id="{9A0DB2DC-4C9A-4742-B13C-FB6460FD3503}" type="slidenum">
              <a:rPr lang="zh-CN" altLang="en-US" sz="1200"/>
              <a:pPr lvl="0" algn="r"/>
              <a:t>11</a:t>
            </a:fld>
            <a:endParaRPr lang="zh-CN" altLang="en-US" sz="1200"/>
          </a:p>
        </p:txBody>
      </p:sp>
    </p:spTree>
    <p:extLst>
      <p:ext uri="{BB962C8B-B14F-4D97-AF65-F5344CB8AC3E}">
        <p14:creationId xmlns:p14="http://schemas.microsoft.com/office/powerpoint/2010/main" val="357438293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2289" name="幻灯片图像占位符 1"/>
          <p:cNvSpPr>
            <a:spLocks noGrp="1" noRot="1" noChangeAspect="1"/>
          </p:cNvSpPr>
          <p:nvPr>
            <p:ph type="sldImg"/>
          </p:nvPr>
        </p:nvSpPr>
        <p:spPr/>
      </p:sp>
      <p:sp>
        <p:nvSpPr>
          <p:cNvPr id="12290" name="备注占位符 2"/>
          <p:cNvSpPr>
            <a:spLocks noGrp="1"/>
          </p:cNvSpPr>
          <p:nvPr>
            <p:ph type="body" idx="1"/>
          </p:nvPr>
        </p:nvSpPr>
        <p:spPr/>
        <p:txBody>
          <a:bodyPr lIns="91440" tIns="45720" rIns="91440" bIns="45720" anchor="t"/>
          <a:lstStyle/>
          <a:p>
            <a:pPr lvl="0"/>
            <a:endParaRPr lang="zh-CN" altLang="en-US"/>
          </a:p>
        </p:txBody>
      </p:sp>
      <p:sp>
        <p:nvSpPr>
          <p:cNvPr id="12291" name="灯片编号占位符 3"/>
          <p:cNvSpPr>
            <a:spLocks noGrp="1"/>
          </p:cNvSpPr>
          <p:nvPr>
            <p:ph type="sldNum" sz="quarter" idx="10"/>
          </p:nvPr>
        </p:nvSpPr>
        <p:spPr>
          <a:xfrm>
            <a:off x="3884613" y="8685213"/>
            <a:ext cx="2971800" cy="457200"/>
          </a:xfrm>
          <a:prstGeom prst="rect">
            <a:avLst/>
          </a:prstGeom>
          <a:noFill/>
          <a:ln w="9525">
            <a:noFill/>
          </a:ln>
        </p:spPr>
        <p:txBody>
          <a:bodyPr vert="horz" lIns="91440" tIns="45720" rIns="91440" bIns="45720" anchor="b"/>
          <a:lstStyle/>
          <a:p>
            <a:pPr lvl="0" algn="r"/>
            <a:fld id="{9A0DB2DC-4C9A-4742-B13C-FB6460FD3503}" type="slidenum">
              <a:rPr lang="zh-CN" altLang="en-US" sz="1200"/>
              <a:pPr lvl="0" algn="r"/>
              <a:t>12</a:t>
            </a:fld>
            <a:endParaRPr lang="zh-CN" altLang="en-US" sz="1200"/>
          </a:p>
        </p:txBody>
      </p:sp>
    </p:spTree>
    <p:extLst>
      <p:ext uri="{BB962C8B-B14F-4D97-AF65-F5344CB8AC3E}">
        <p14:creationId xmlns:p14="http://schemas.microsoft.com/office/powerpoint/2010/main" val="232879352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auto"/>
            <a:r>
              <a:rPr lang="zh-CN" altLang="en-US" strike="noStrike" noProof="1"/>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编辑母版文本样式</a:t>
            </a:r>
          </a:p>
        </p:txBody>
      </p:sp>
      <p:sp>
        <p:nvSpPr>
          <p:cNvPr id="4" name="日期占位符 3"/>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hasCustomPrompt="1"/>
          </p:nvPr>
        </p:nvSpPr>
        <p:spPr>
          <a:xfrm>
            <a:off x="4629150" y="1369219"/>
            <a:ext cx="3886200" cy="3263504"/>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pPr fontAlgn="auto"/>
            <a:r>
              <a:rPr lang="zh-CN" altLang="en-US" strike="noStrike" noProof="1"/>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auto"/>
            <a:r>
              <a:rPr lang="zh-CN" altLang="en-US" strike="noStrike" noProof="1"/>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fontAlgn="auto"/>
            <a:r>
              <a:rPr lang="zh-CN" altLang="en-US" strike="noStrike" noProof="1"/>
              <a:t>编辑母版文本样式</a:t>
            </a:r>
          </a:p>
        </p:txBody>
      </p:sp>
      <p:sp>
        <p:nvSpPr>
          <p:cNvPr id="5" name="日期占位符 4"/>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fontAlgn="auto"/>
            <a:r>
              <a:rPr lang="zh-CN" altLang="en-US" strike="noStrike" noProof="1"/>
              <a:t>编辑母版文本样式</a:t>
            </a:r>
          </a:p>
        </p:txBody>
      </p:sp>
      <p:sp>
        <p:nvSpPr>
          <p:cNvPr id="5" name="日期占位符 4"/>
          <p:cNvSpPr>
            <a:spLocks noGrp="1"/>
          </p:cNvSpPr>
          <p:nvPr>
            <p:ph type="dt" sz="half" idx="10"/>
          </p:nvPr>
        </p:nvSpPr>
        <p:spPr/>
        <p:txBody>
          <a:body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2"/>
          <a:stretch>
            <a:fillRect/>
          </a:stretch>
        </a:blipFill>
        <a:effectLst/>
      </p:bgPr>
    </p:bg>
    <p:spTree>
      <p:nvGrpSpPr>
        <p:cNvPr id="1" name=""/>
        <p:cNvGrpSpPr/>
        <p:nvPr/>
      </p:nvGrpSpPr>
      <p:grpSpPr>
        <a:xfrm>
          <a:off x="0" y="0"/>
          <a:ext cx="0" cy="0"/>
        </a:xfrm>
      </p:grpSpPr>
      <p:sp>
        <p:nvSpPr>
          <p:cNvPr id="1026" name="标题占位符 1"/>
          <p:cNvSpPr>
            <a:spLocks noGrp="1"/>
          </p:cNvSpPr>
          <p:nvPr>
            <p:ph type="title"/>
          </p:nvPr>
        </p:nvSpPr>
        <p:spPr>
          <a:xfrm>
            <a:off x="628650" y="274638"/>
            <a:ext cx="7886700" cy="993775"/>
          </a:xfrm>
          <a:prstGeom prst="rect">
            <a:avLst/>
          </a:prstGeom>
          <a:noFill/>
          <a:ln w="9525">
            <a:noFill/>
          </a:ln>
        </p:spPr>
        <p:txBody>
          <a:bodyPr vert="horz" lIns="68580" tIns="34290" rIns="68580" bIns="34290" anchor="ctr"/>
          <a:lstStyle/>
          <a:p>
            <a:pPr lvl="0"/>
            <a:r>
              <a:rPr lang="zh-CN" altLang="en-US"/>
              <a:t>单击此处编辑母版标题样式</a:t>
            </a:r>
          </a:p>
        </p:txBody>
      </p:sp>
      <p:sp>
        <p:nvSpPr>
          <p:cNvPr id="1027" name="文本占位符 2"/>
          <p:cNvSpPr>
            <a:spLocks noGrp="1"/>
          </p:cNvSpPr>
          <p:nvPr>
            <p:ph type="body" idx="5"/>
          </p:nvPr>
        </p:nvSpPr>
        <p:spPr>
          <a:xfrm>
            <a:off x="628650" y="1370013"/>
            <a:ext cx="7886700" cy="3262312"/>
          </a:xfrm>
          <a:prstGeom prst="rect">
            <a:avLst/>
          </a:prstGeom>
          <a:noFill/>
          <a:ln w="9525">
            <a:noFill/>
          </a:ln>
        </p:spPr>
        <p:txBody>
          <a:bodyPr vert="horz" lIns="68580" tIns="34290" rIns="68580" bIns="34290" anchor="t"/>
          <a:lstStyle/>
          <a:p>
            <a:pPr lvl="0"/>
            <a:r>
              <a:rPr lang="zh-CN" altLang="en-US"/>
              <a:t>编辑母版文本样式</a:t>
            </a:r>
          </a:p>
          <a:p>
            <a:pPr lvl="1" indent="-171450"/>
            <a:r>
              <a:rPr lang="zh-CN" altLang="en-US"/>
              <a:t>第二级</a:t>
            </a:r>
          </a:p>
          <a:p>
            <a:pPr lvl="2" indent="-171450"/>
            <a:r>
              <a:rPr lang="zh-CN" altLang="en-US"/>
              <a:t>第三级</a:t>
            </a:r>
          </a:p>
          <a:p>
            <a:pPr lvl="3" indent="-171450"/>
            <a:r>
              <a:rPr lang="zh-CN" altLang="en-US"/>
              <a:t>第四级</a:t>
            </a:r>
          </a:p>
          <a:p>
            <a:pPr lvl="4" indent="-171450"/>
            <a:r>
              <a:rPr lang="zh-CN" altLang="en-US"/>
              <a:t>第五级</a:t>
            </a:r>
          </a:p>
        </p:txBody>
      </p:sp>
      <p:sp>
        <p:nvSpPr>
          <p:cNvPr id="4" name="日期占位符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auto"/>
            <a:fld id="{530820CF-B880-4189-942D-D702A7CBA730}" type="datetimeFigureOut">
              <a:rPr lang="zh-CN" altLang="en-US" strike="noStrike" noProof="1" smtClean="0">
                <a:latin typeface="+mn-lt"/>
                <a:ea typeface="+mn-ea"/>
                <a:cs typeface="+mn-cs"/>
              </a:rPr>
              <a:pPr fontAlgn="auto"/>
              <a:t>2020/11/9</a:t>
            </a:fld>
            <a:endParaRPr lang="zh-CN" altLang="en-US" strike="noStrike" noProof="1"/>
          </a:p>
        </p:txBody>
      </p:sp>
      <p:sp>
        <p:nvSpPr>
          <p:cNvPr id="5" name="页脚占位符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auto"/>
            <a:fld id="{0C913308-F349-4B6D-A68A-DD1791B4A57B}" type="slidenum">
              <a:rPr lang="zh-CN" altLang="en-US" strike="noStrike" noProof="1" smtClean="0">
                <a:latin typeface="+mn-lt"/>
                <a:ea typeface="+mn-ea"/>
                <a:cs typeface="+mn-cs"/>
              </a:rPr>
              <a:pPr fontAlgn="auto"/>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2"/>
          <a:stretch>
            <a:fillRect/>
          </a:stretch>
        </a:blipFill>
        <a:effectLst/>
      </p:bgPr>
    </p:bg>
    <p:spTree>
      <p:nvGrpSpPr>
        <p:cNvPr id="1" name=""/>
        <p:cNvGrpSpPr/>
        <p:nvPr/>
      </p:nvGrpSpPr>
      <p:grpSpPr>
        <a:xfrm>
          <a:off x="0" y="0"/>
          <a:ext cx="0" cy="0"/>
        </a:xfrm>
      </p:grpSpPr>
      <p:sp>
        <p:nvSpPr>
          <p:cNvPr id="3074" name="标题 1"/>
          <p:cNvSpPr>
            <a:spLocks noGrp="1"/>
          </p:cNvSpPr>
          <p:nvPr>
            <p:ph type="ctrTitle"/>
          </p:nvPr>
        </p:nvSpPr>
        <p:spPr>
          <a:xfrm>
            <a:off x="906780" y="771525"/>
            <a:ext cx="7576820" cy="2270125"/>
          </a:xfrm>
        </p:spPr>
        <p:txBody>
          <a:bodyPr vert="horz" lIns="68580" tIns="34290" rIns="68580" bIns="34290" anchor="b"/>
          <a:lstStyle/>
          <a:p>
            <a:pPr defTabSz="685800">
              <a:buClrTx/>
              <a:buSzTx/>
              <a:buFontTx/>
            </a:pPr>
            <a:r>
              <a:rPr lang="en-US" altLang="zh-CN" sz="3300" b="1" kern="1200">
                <a:latin typeface="Verdana" panose="020b0604030504040204" pitchFamily="34" charset="0"/>
                <a:ea typeface="+mj-ea"/>
                <a:cs typeface="+mj-cs"/>
              </a:rPr>
              <a:t>Unit 1 Face values </a:t>
            </a:r>
            <a:br>
              <a:rPr lang="en-US" altLang="zh-CN" sz="3300" b="1" kern="1200">
                <a:latin typeface="Verdana" panose="020b0604030504040204" pitchFamily="34" charset="0"/>
                <a:ea typeface="+mj-ea"/>
                <a:cs typeface="+mj-cs"/>
              </a:rPr>
            </a:br>
            <a:br>
              <a:rPr lang="en-US" altLang="zh-CN" sz="3300" b="1" kern="1200">
                <a:latin typeface="Verdana" panose="020b0604030504040204" pitchFamily="34" charset="0"/>
                <a:ea typeface="+mj-ea"/>
                <a:cs typeface="+mj-cs"/>
              </a:rPr>
            </a:br>
            <a:r>
              <a:rPr lang="en-US" altLang="zh-CN" sz="3300" b="1" kern="1200">
                <a:latin typeface="Verdana" panose="020b0604030504040204" pitchFamily="34" charset="0"/>
                <a:ea typeface="+mj-ea"/>
                <a:cs typeface="+mj-cs"/>
              </a:rPr>
              <a:t>Developing ideas</a:t>
            </a:r>
            <a:endParaRPr lang="zh-CN" altLang="en-US" sz="3600" kern="1200">
              <a:latin typeface="+mj-lt"/>
              <a:ea typeface="+mj-ea"/>
              <a:cs typeface="+mj-cs"/>
            </a:endParaRPr>
          </a:p>
        </p:txBody>
      </p:sp>
      <p:sp>
        <p:nvSpPr>
          <p:cNvPr id="3075" name="TextBox 3"/>
          <p:cNvSpPr txBox="1"/>
          <p:nvPr/>
        </p:nvSpPr>
        <p:spPr>
          <a:xfrm>
            <a:off x="738188" y="303213"/>
            <a:ext cx="4103687" cy="346075"/>
          </a:xfrm>
          <a:prstGeom prst="rect">
            <a:avLst/>
          </a:prstGeom>
          <a:noFill/>
          <a:ln w="9525">
            <a:noFill/>
          </a:ln>
        </p:spPr>
        <p:txBody>
          <a:bodyPr wrap="square" lIns="68580" tIns="34290" rIns="68580" bIns="34290" anchor="t">
            <a:spAutoFit/>
          </a:bodyPr>
          <a:lstStyle/>
          <a:p>
            <a:r>
              <a:rPr lang="zh-CN" altLang="en-US" sz="1800" b="1"/>
              <a:t>新标准</a:t>
            </a:r>
            <a:r>
              <a:rPr lang="en-US" altLang="zh-CN" sz="1800" b="1"/>
              <a:t>《</a:t>
            </a:r>
            <a:r>
              <a:rPr lang="zh-CN" altLang="en-US" sz="1800" b="1"/>
              <a:t>英语</a:t>
            </a:r>
            <a:r>
              <a:rPr lang="en-US" altLang="zh-CN" sz="1800" b="1"/>
              <a:t>》</a:t>
            </a:r>
            <a:r>
              <a:rPr lang="zh-CN" altLang="en-US" sz="1800" b="1"/>
              <a:t>高中选择性必修</a:t>
            </a:r>
            <a:r>
              <a:rPr lang="zh-CN" altLang="en-US" sz="1800" b="1">
                <a:latin typeface="等线"/>
                <a:ea typeface="等线" panose="02010600030101010101" charset="-122"/>
              </a:rPr>
              <a:t>第三册</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241" name="标题 1"/>
          <p:cNvSpPr>
            <a:spLocks noGrp="1"/>
          </p:cNvSpPr>
          <p:nvPr>
            <p:ph type="title"/>
          </p:nvPr>
        </p:nvSpPr>
        <p:spPr>
          <a:xfrm>
            <a:off x="107504" y="-236562"/>
            <a:ext cx="9289032" cy="1144587"/>
          </a:xfrm>
        </p:spPr>
        <p:txBody>
          <a:bodyPr vert="horz" lIns="68580" tIns="34290" rIns="68580" bIns="34290" anchor="ctr"/>
          <a:lstStyle/>
          <a:p>
            <a:r>
              <a:rPr lang="en-US" altLang="zh-CN" sz="2400" b="1">
                <a:latin typeface="Verdana" panose="020b0604030504040204" pitchFamily="34" charset="0"/>
              </a:rPr>
              <a:t>Activity 5 </a:t>
            </a:r>
            <a:r>
              <a:rPr lang="en-US" altLang="zh-CN" sz="2200" b="1">
                <a:latin typeface="Calibri" panose="020f0502020204030204" pitchFamily="34" charset="0"/>
                <a:cs typeface="Calibri" panose="020f0502020204030204" pitchFamily="34" charset="0"/>
              </a:rPr>
              <a:t>Read the introduction to the novel and answer the questions.</a:t>
            </a:r>
            <a:endParaRPr lang="zh-CN" altLang="en-US" sz="2200" b="1">
              <a:latin typeface="Calibri" panose="020f0502020204030204" pitchFamily="34" charset="0"/>
              <a:cs typeface="Calibri" panose="020f0502020204030204" pitchFamily="34" charset="0"/>
            </a:endParaRPr>
          </a:p>
        </p:txBody>
      </p:sp>
      <p:sp>
        <p:nvSpPr>
          <p:cNvPr id="10242" name="内容占位符 3"/>
          <p:cNvSpPr>
            <a:spLocks noGrp="1"/>
          </p:cNvSpPr>
          <p:nvPr>
            <p:ph idx="1"/>
          </p:nvPr>
        </p:nvSpPr>
        <p:spPr>
          <a:xfrm>
            <a:off x="628650" y="1370013"/>
            <a:ext cx="4591050" cy="3073400"/>
          </a:xfrm>
        </p:spPr>
        <p:txBody>
          <a:bodyPr vert="horz" lIns="68580" tIns="34290" rIns="68580" bIns="34290" anchor="t"/>
          <a:lstStyle/>
          <a:p>
            <a:pPr marL="457200" indent="-457200">
              <a:lnSpc>
                <a:spcPct val="150000"/>
              </a:lnSpc>
              <a:buNone/>
            </a:pPr>
            <a:r>
              <a:rPr lang="en-US" altLang="zh-CN" sz="2000" b="1">
                <a:latin typeface="Calibri" panose="020f0502020204030204" pitchFamily="34" charset="0"/>
              </a:rPr>
              <a:t>1 What kind of person is Dorian Gray?</a:t>
            </a:r>
          </a:p>
          <a:p>
            <a:pPr marL="252000" indent="-457200">
              <a:lnSpc>
                <a:spcPct val="150000"/>
              </a:lnSpc>
              <a:buNone/>
            </a:pPr>
            <a:r>
              <a:rPr lang="en-US" altLang="zh-CN" sz="2000" b="1">
                <a:latin typeface="Calibri" panose="020f0502020204030204" pitchFamily="34" charset="0"/>
              </a:rPr>
              <a:t>2 What message do you think the novel </a:t>
            </a:r>
          </a:p>
          <a:p>
            <a:pPr marL="252000" indent="-457200">
              <a:lnSpc>
                <a:spcPct val="150000"/>
              </a:lnSpc>
              <a:buNone/>
            </a:pPr>
            <a:r>
              <a:rPr lang="en-US" altLang="zh-CN" sz="2000" b="1">
                <a:latin typeface="Calibri" panose="020f0502020204030204" pitchFamily="34" charset="0"/>
              </a:rPr>
              <a:t>   conveys?</a:t>
            </a:r>
          </a:p>
          <a:p>
            <a:pPr marL="457200" indent="-457200">
              <a:lnSpc>
                <a:spcPct val="150000"/>
              </a:lnSpc>
              <a:buNone/>
            </a:pPr>
            <a:endParaRPr lang="zh-CN" altLang="en-US" sz="2000">
              <a:latin typeface="Calibri" panose="020f0502020204030204" pitchFamily="34" charset="0"/>
            </a:endParaRPr>
          </a:p>
        </p:txBody>
      </p:sp>
      <p:pic>
        <p:nvPicPr>
          <p:cNvPr id="5" name="图片 4" descr="英语（新标准）第六册（选择性必修6）（供高中二年级上学期使用）学生用书134202890431.jpg"/>
          <p:cNvPicPr>
            <a:picLocks noChangeAspect="1"/>
          </p:cNvPicPr>
          <p:nvPr/>
        </p:nvPicPr>
        <p:blipFill>
          <a:blip r:embed="rId2"/>
          <a:stretch>
            <a:fillRect/>
          </a:stretch>
        </p:blipFill>
        <p:spPr>
          <a:xfrm>
            <a:off x="5786446" y="571486"/>
            <a:ext cx="2933483" cy="3902129"/>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265" name="标题 1"/>
          <p:cNvSpPr>
            <a:spLocks noGrp="1"/>
          </p:cNvSpPr>
          <p:nvPr>
            <p:ph type="title"/>
          </p:nvPr>
        </p:nvSpPr>
        <p:spPr>
          <a:xfrm>
            <a:off x="628650" y="346393"/>
            <a:ext cx="7886700" cy="993775"/>
          </a:xfrm>
        </p:spPr>
        <p:txBody>
          <a:bodyPr vert="horz" lIns="68580" tIns="34290" rIns="68580" bIns="34290" anchor="ctr"/>
          <a:lstStyle/>
          <a:p>
            <a:r>
              <a:rPr lang="en-US" altLang="zh-CN" sz="2400" b="1">
                <a:latin typeface="Verdana" panose="020b0604030504040204" pitchFamily="34" charset="0"/>
              </a:rPr>
              <a:t>Activity 6</a:t>
            </a:r>
            <a:endParaRPr lang="zh-CN" altLang="en-US" sz="2400" b="1">
              <a:latin typeface="Verdana" panose="020b0604030504040204" pitchFamily="34" charset="0"/>
            </a:endParaRPr>
          </a:p>
        </p:txBody>
      </p:sp>
      <p:sp>
        <p:nvSpPr>
          <p:cNvPr id="11266" name="内容占位符 3"/>
          <p:cNvSpPr>
            <a:spLocks noGrp="1"/>
          </p:cNvSpPr>
          <p:nvPr>
            <p:ph idx="1"/>
          </p:nvPr>
        </p:nvSpPr>
        <p:spPr>
          <a:xfrm>
            <a:off x="628650" y="1097280"/>
            <a:ext cx="7708265" cy="3150235"/>
          </a:xfrm>
          <a:solidFill>
            <a:schemeClr val="bg1"/>
          </a:solidFill>
        </p:spPr>
        <p:txBody>
          <a:bodyPr vert="horz" lIns="68580" tIns="34290" rIns="68580" bIns="34290" anchor="t"/>
          <a:lstStyle/>
          <a:p>
            <a:pPr marL="0" indent="0">
              <a:buNone/>
            </a:pPr>
            <a:r>
              <a:rPr lang="en-US" altLang="zh-CN" sz="2000" b="1">
                <a:latin typeface="Calibri" panose="020f0502020204030204" pitchFamily="34" charset="0"/>
              </a:rPr>
              <a:t>Choose another literary work with a focus on physical appearances and personal qualities, such as </a:t>
            </a:r>
            <a:r>
              <a:rPr lang="en-US" altLang="zh-CN" sz="2000" b="1" i="1">
                <a:latin typeface="Calibri" panose="020f0502020204030204" pitchFamily="34" charset="0"/>
              </a:rPr>
              <a:t>The Hunchback of Notre-Dame</a:t>
            </a:r>
            <a:r>
              <a:rPr lang="en-US" altLang="zh-CN" sz="2000" b="1">
                <a:latin typeface="Calibri" panose="020f0502020204030204" pitchFamily="34" charset="0"/>
              </a:rPr>
              <a:t>,</a:t>
            </a:r>
            <a:r>
              <a:rPr lang="en-US" altLang="zh-CN" sz="2000" i="1"/>
              <a:t> </a:t>
            </a:r>
            <a:r>
              <a:rPr lang="en-US" altLang="zh-CN" sz="2000" b="1">
                <a:latin typeface="Calibri" panose="020f0502020204030204" pitchFamily="34" charset="0"/>
              </a:rPr>
              <a:t>and complete the notes. </a:t>
            </a:r>
          </a:p>
          <a:p>
            <a:pPr marL="0" indent="0">
              <a:lnSpc>
                <a:spcPct val="150000"/>
              </a:lnSpc>
              <a:buNone/>
            </a:pPr>
            <a:r>
              <a:rPr lang="en-US" altLang="zh-CN" sz="2000" b="1">
                <a:solidFill>
                  <a:schemeClr val="accent2"/>
                </a:solidFill>
                <a:latin typeface="Calibri" panose="020f0502020204030204" pitchFamily="34" charset="0"/>
              </a:rPr>
              <a:t>General introduction: </a:t>
            </a:r>
          </a:p>
          <a:p>
            <a:pPr marL="0" indent="0">
              <a:lnSpc>
                <a:spcPct val="150000"/>
              </a:lnSpc>
              <a:buNone/>
            </a:pPr>
            <a:r>
              <a:rPr lang="en-US" altLang="zh-CN" sz="2000" b="1">
                <a:solidFill>
                  <a:schemeClr val="accent2"/>
                </a:solidFill>
                <a:latin typeface="Calibri" panose="020f0502020204030204" pitchFamily="34" charset="0"/>
              </a:rPr>
              <a:t>Plot:</a:t>
            </a:r>
          </a:p>
          <a:p>
            <a:pPr marL="0" indent="0">
              <a:lnSpc>
                <a:spcPct val="150000"/>
              </a:lnSpc>
              <a:buNone/>
            </a:pPr>
            <a:r>
              <a:rPr lang="en-US" altLang="zh-CN" sz="2000" b="1">
                <a:solidFill>
                  <a:schemeClr val="accent2"/>
                </a:solidFill>
                <a:latin typeface="Calibri" panose="020f0502020204030204" pitchFamily="34" charset="0"/>
              </a:rPr>
              <a:t>Central theme(s):</a:t>
            </a:r>
          </a:p>
          <a:p>
            <a:pPr marL="0" indent="0">
              <a:lnSpc>
                <a:spcPct val="150000"/>
              </a:lnSpc>
              <a:buNone/>
            </a:pPr>
            <a:r>
              <a:rPr lang="en-US" altLang="zh-CN" sz="2000" b="1">
                <a:latin typeface="Calibri" panose="020f0502020204030204" pitchFamily="34" charset="0"/>
              </a:rPr>
              <a:t>Now write about this literary work based on your notes. </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265" name="标题 1"/>
          <p:cNvSpPr>
            <a:spLocks noGrp="1"/>
          </p:cNvSpPr>
          <p:nvPr>
            <p:ph type="title"/>
          </p:nvPr>
        </p:nvSpPr>
        <p:spPr>
          <a:xfrm>
            <a:off x="323528" y="-92546"/>
            <a:ext cx="7886700" cy="993775"/>
          </a:xfrm>
        </p:spPr>
        <p:txBody>
          <a:bodyPr vert="horz" lIns="68580" tIns="34290" rIns="68580" bIns="34290" anchor="ctr"/>
          <a:lstStyle/>
          <a:p>
            <a:r>
              <a:rPr lang="en-US" altLang="zh-CN" sz="2400" b="1">
                <a:latin typeface="Verdana" panose="020b0604030504040204" pitchFamily="34" charset="0"/>
              </a:rPr>
              <a:t>Activity 6</a:t>
            </a:r>
            <a:endParaRPr lang="zh-CN" altLang="en-US" sz="2400" b="1">
              <a:latin typeface="Verdana" panose="020b0604030504040204" pitchFamily="34" charset="0"/>
            </a:endParaRPr>
          </a:p>
        </p:txBody>
      </p:sp>
      <p:sp>
        <p:nvSpPr>
          <p:cNvPr id="4" name="矩形 3"/>
          <p:cNvSpPr/>
          <p:nvPr/>
        </p:nvSpPr>
        <p:spPr>
          <a:xfrm>
            <a:off x="395536" y="699542"/>
            <a:ext cx="8319868" cy="3539430"/>
          </a:xfrm>
          <a:prstGeom prst="rect">
            <a:avLst/>
          </a:prstGeom>
        </p:spPr>
        <p:txBody>
          <a:bodyPr wrap="square">
            <a:spAutoFit/>
          </a:bodyPr>
          <a:lstStyle/>
          <a:p>
            <a:pPr algn="ctr"/>
            <a:r>
              <a:rPr lang="en-US" altLang="zh-CN" sz="1600" b="1">
                <a:solidFill>
                  <a:schemeClr val="accent2"/>
                </a:solidFill>
                <a:latin typeface="Calibri" panose="020f0502020204030204" pitchFamily="34" charset="0"/>
                <a:cs typeface="Calibri" panose="020f0502020204030204" pitchFamily="34" charset="0"/>
              </a:rPr>
              <a:t>Jane Eyre</a:t>
            </a:r>
          </a:p>
          <a:p>
            <a:r>
              <a:rPr lang="en-US" altLang="zh-CN" sz="1600" i="1">
                <a:solidFill>
                  <a:schemeClr val="accent2"/>
                </a:solidFill>
                <a:latin typeface="Calibri" panose="020f0502020204030204" pitchFamily="34" charset="0"/>
                <a:cs typeface="Calibri" panose="020f0502020204030204" pitchFamily="34" charset="0"/>
              </a:rPr>
              <a:t>Jane Eyre, </a:t>
            </a:r>
            <a:r>
              <a:rPr lang="en-US" altLang="zh-CN" sz="1600">
                <a:solidFill>
                  <a:schemeClr val="accent2"/>
                </a:solidFill>
                <a:latin typeface="Calibri" panose="020f0502020204030204" pitchFamily="34" charset="0"/>
                <a:cs typeface="Calibri" panose="020f0502020204030204" pitchFamily="34" charset="0"/>
              </a:rPr>
              <a:t>written by Charlotte Brontë and first</a:t>
            </a:r>
            <a:r>
              <a:rPr lang="en-US" altLang="zh-CN" sz="1600" i="1">
                <a:solidFill>
                  <a:schemeClr val="accent2"/>
                </a:solidFill>
                <a:latin typeface="Calibri" panose="020f0502020204030204" pitchFamily="34" charset="0"/>
                <a:cs typeface="Calibri" panose="020f0502020204030204" pitchFamily="34" charset="0"/>
              </a:rPr>
              <a:t> </a:t>
            </a:r>
            <a:r>
              <a:rPr lang="en-US" altLang="zh-CN" sz="1600">
                <a:solidFill>
                  <a:schemeClr val="accent2"/>
                </a:solidFill>
                <a:latin typeface="Calibri" panose="020f0502020204030204" pitchFamily="34" charset="0"/>
                <a:cs typeface="Calibri" panose="020f0502020204030204" pitchFamily="34" charset="0"/>
              </a:rPr>
              <a:t>published in 1847, tells the timeless story of the love between a poor young governess and a rich and mysterious gentleman.</a:t>
            </a:r>
          </a:p>
          <a:p>
            <a:endParaRPr lang="en-US" altLang="zh-CN" sz="1600">
              <a:solidFill>
                <a:schemeClr val="accent2"/>
              </a:solidFill>
              <a:latin typeface="Calibri" panose="020f0502020204030204" pitchFamily="34" charset="0"/>
              <a:cs typeface="Calibri" panose="020f0502020204030204" pitchFamily="34" charset="0"/>
            </a:endParaRPr>
          </a:p>
          <a:p>
            <a:r>
              <a:rPr lang="en-US" altLang="zh-CN" sz="1600">
                <a:solidFill>
                  <a:schemeClr val="accent2"/>
                </a:solidFill>
                <a:latin typeface="Calibri" panose="020f0502020204030204" pitchFamily="34" charset="0"/>
                <a:cs typeface="Calibri" panose="020f0502020204030204" pitchFamily="34" charset="0"/>
              </a:rPr>
              <a:t>After leaving the orphanage where she has spent most of her childhood, Jane Eyre goes</a:t>
            </a:r>
          </a:p>
          <a:p>
            <a:r>
              <a:rPr lang="en-US" altLang="zh-CN" sz="1600">
                <a:solidFill>
                  <a:schemeClr val="accent2"/>
                </a:solidFill>
                <a:latin typeface="Calibri" panose="020f0502020204030204" pitchFamily="34" charset="0"/>
                <a:cs typeface="Calibri" panose="020f0502020204030204" pitchFamily="34" charset="0"/>
              </a:rPr>
              <a:t>to work as the governess of the daughter of a wealthy but troubled landowner. As she comes</a:t>
            </a:r>
          </a:p>
          <a:p>
            <a:r>
              <a:rPr lang="en-US" altLang="zh-CN" sz="1600">
                <a:solidFill>
                  <a:schemeClr val="accent2"/>
                </a:solidFill>
                <a:latin typeface="Calibri" panose="020f0502020204030204" pitchFamily="34" charset="0"/>
                <a:cs typeface="Calibri" panose="020f0502020204030204" pitchFamily="34" charset="0"/>
              </a:rPr>
              <a:t>to know the great house and the people who live and work within it, Jane begins to uncover</a:t>
            </a:r>
          </a:p>
          <a:p>
            <a:r>
              <a:rPr lang="en-US" altLang="zh-CN" sz="1600">
                <a:solidFill>
                  <a:schemeClr val="accent2"/>
                </a:solidFill>
                <a:latin typeface="Calibri" panose="020f0502020204030204" pitchFamily="34" charset="0"/>
                <a:cs typeface="Calibri" panose="020f0502020204030204" pitchFamily="34" charset="0"/>
              </a:rPr>
              <a:t>the secret responsible for Rochester’s temper and reticence. They fall in love, but just when</a:t>
            </a:r>
          </a:p>
          <a:p>
            <a:r>
              <a:rPr lang="en-US" altLang="zh-CN" sz="1600">
                <a:solidFill>
                  <a:schemeClr val="accent2"/>
                </a:solidFill>
                <a:latin typeface="Calibri" panose="020f0502020204030204" pitchFamily="34" charset="0"/>
                <a:cs typeface="Calibri" panose="020f0502020204030204" pitchFamily="34" charset="0"/>
              </a:rPr>
              <a:t>their happily ever after seems to be in sight, that secret threatens to tear them apart.</a:t>
            </a:r>
          </a:p>
          <a:p>
            <a:endParaRPr lang="en-US" altLang="zh-CN" sz="1600" i="1">
              <a:solidFill>
                <a:schemeClr val="accent2"/>
              </a:solidFill>
              <a:latin typeface="Calibri" panose="020f0502020204030204" pitchFamily="34" charset="0"/>
              <a:cs typeface="Calibri" panose="020f0502020204030204" pitchFamily="34" charset="0"/>
            </a:endParaRPr>
          </a:p>
          <a:p>
            <a:r>
              <a:rPr lang="en-US" altLang="zh-CN" sz="1600" i="1">
                <a:solidFill>
                  <a:schemeClr val="accent2"/>
                </a:solidFill>
                <a:latin typeface="Calibri" panose="020f0502020204030204" pitchFamily="34" charset="0"/>
                <a:cs typeface="Calibri" panose="020f0502020204030204" pitchFamily="34" charset="0"/>
              </a:rPr>
              <a:t>Jane Eyre </a:t>
            </a:r>
            <a:r>
              <a:rPr lang="en-US" altLang="zh-CN" sz="1600">
                <a:solidFill>
                  <a:schemeClr val="accent2"/>
                </a:solidFill>
                <a:latin typeface="Calibri" panose="020f0502020204030204" pitchFamily="34" charset="0"/>
                <a:cs typeface="Calibri" panose="020f0502020204030204" pitchFamily="34" charset="0"/>
              </a:rPr>
              <a:t>looks at how people should not be underestimated because of the way they look – Jane might be small and plain, but she is also strong, courageous and independent. Although</a:t>
            </a:r>
          </a:p>
          <a:p>
            <a:r>
              <a:rPr lang="en-US" altLang="zh-CN" sz="1600">
                <a:solidFill>
                  <a:schemeClr val="accent2"/>
                </a:solidFill>
                <a:latin typeface="Calibri" panose="020f0502020204030204" pitchFamily="34" charset="0"/>
                <a:cs typeface="Calibri" panose="020f0502020204030204" pitchFamily="34" charset="0"/>
              </a:rPr>
              <a:t>she is a woman and from a lower social class than Rochester, she wants to prove herself his</a:t>
            </a:r>
          </a:p>
          <a:p>
            <a:r>
              <a:rPr lang="en-US" altLang="zh-CN" sz="1600">
                <a:solidFill>
                  <a:schemeClr val="accent2"/>
                </a:solidFill>
                <a:latin typeface="Calibri" panose="020f0502020204030204" pitchFamily="34" charset="0"/>
                <a:cs typeface="Calibri" panose="020f0502020204030204" pitchFamily="34" charset="0"/>
              </a:rPr>
              <a:t>equal in spirit.</a:t>
            </a: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313" name="标题 1"/>
          <p:cNvSpPr>
            <a:spLocks noGrp="1"/>
          </p:cNvSpPr>
          <p:nvPr>
            <p:ph type="title"/>
          </p:nvPr>
        </p:nvSpPr>
        <p:spPr>
          <a:xfrm>
            <a:off x="611188" y="287020"/>
            <a:ext cx="6319837" cy="1146175"/>
          </a:xfrm>
        </p:spPr>
        <p:txBody>
          <a:bodyPr vert="horz" lIns="68580" tIns="34290" rIns="68580" bIns="34290" anchor="ctr"/>
          <a:lstStyle/>
          <a:p>
            <a:r>
              <a:rPr lang="en-US" altLang="zh-CN" sz="2400" b="1">
                <a:latin typeface="Verdana" panose="020b0604030504040204" pitchFamily="34" charset="0"/>
              </a:rPr>
              <a:t>Activity 7</a:t>
            </a:r>
            <a:endParaRPr lang="zh-CN" altLang="en-US" sz="2400" b="1">
              <a:latin typeface="Verdana" panose="020b0604030504040204" pitchFamily="34" charset="0"/>
            </a:endParaRPr>
          </a:p>
        </p:txBody>
      </p:sp>
      <p:sp>
        <p:nvSpPr>
          <p:cNvPr id="13314" name="内容占位符 3"/>
          <p:cNvSpPr>
            <a:spLocks noGrp="1"/>
          </p:cNvSpPr>
          <p:nvPr>
            <p:ph idx="1"/>
          </p:nvPr>
        </p:nvSpPr>
        <p:spPr>
          <a:xfrm>
            <a:off x="621485" y="1131590"/>
            <a:ext cx="8713340" cy="3074988"/>
          </a:xfrm>
        </p:spPr>
        <p:txBody>
          <a:bodyPr vert="horz" lIns="68580" tIns="34290" rIns="68580" bIns="34290" anchor="t"/>
          <a:lstStyle/>
          <a:p>
            <a:pPr marL="0" indent="0">
              <a:lnSpc>
                <a:spcPct val="150000"/>
              </a:lnSpc>
              <a:buNone/>
            </a:pPr>
            <a:r>
              <a:rPr lang="en-US" altLang="zh-CN" sz="2400" b="1">
                <a:latin typeface="Calibri" panose="020f0502020204030204" pitchFamily="34" charset="0"/>
              </a:rPr>
              <a:t>Work in pairs. Make improvements to each other's introductions and share them with the class. </a:t>
            </a: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3"/>
          <a:stretch>
            <a:fillRect/>
          </a:stretch>
        </a:blipFill>
        <a:effectLst/>
      </p:bgPr>
    </p:bg>
    <p:spTree>
      <p:nvGrpSpPr>
        <p:cNvPr id="1" name=""/>
        <p:cNvGrpSpPr/>
        <p:nvPr/>
      </p:nvGrpSpPr>
      <p:grpSpPr>
        <a:xfrm>
          <a:off x="0" y="0"/>
          <a:ext cx="0" cy="0"/>
        </a:xfrm>
      </p:grpSpPr>
      <p:pic>
        <p:nvPicPr>
          <p:cNvPr id="2" name="New picture"/>
          <p:cNvPicPr/>
          <p:nvPr/>
        </p:nvPicPr>
        <p:blipFill>
          <a:blip r:embed="rId2"/>
          <a:stretch>
            <a:fillRect/>
          </a:stretch>
        </p:blipFill>
        <p:spPr>
          <a:xfrm>
            <a:off x="12636500" y="11722100"/>
            <a:ext cx="342900" cy="254000"/>
          </a:xfrm>
          <a:prstGeom prst="cube">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097" name="标题 1"/>
          <p:cNvSpPr>
            <a:spLocks noGrp="1"/>
          </p:cNvSpPr>
          <p:nvPr>
            <p:ph type="title"/>
          </p:nvPr>
        </p:nvSpPr>
        <p:spPr>
          <a:xfrm>
            <a:off x="628650" y="274638"/>
            <a:ext cx="8263830" cy="1144587"/>
          </a:xfrm>
        </p:spPr>
        <p:txBody>
          <a:bodyPr vert="horz" lIns="68580" tIns="34290" rIns="68580" bIns="34290" anchor="ctr"/>
          <a:lstStyle/>
          <a:p>
            <a:br>
              <a:rPr lang="en-US" altLang="zh-CN" sz="2400" b="1">
                <a:latin typeface="Verdana" panose="020b0604030504040204" pitchFamily="34" charset="0"/>
              </a:rPr>
            </a:br>
            <a:r>
              <a:rPr lang="en-US" altLang="zh-CN" sz="2400" b="1">
                <a:latin typeface="Verdana" panose="020b0604030504040204" pitchFamily="34" charset="0"/>
              </a:rPr>
              <a:t>Activity 1 </a:t>
            </a:r>
            <a:r>
              <a:rPr lang="en-US" altLang="zh-CN" sz="2400" b="1">
                <a:latin typeface="Calibri" panose="020f0502020204030204" pitchFamily="34" charset="0"/>
                <a:cs typeface="Calibri" panose="020f0502020204030204" pitchFamily="34" charset="0"/>
              </a:rPr>
              <a:t>Read the short introduction to Victor Hugo and  </a:t>
            </a:r>
            <a:br>
              <a:rPr lang="en-US" altLang="zh-CN" sz="2400" b="1">
                <a:latin typeface="Calibri" panose="020f0502020204030204" pitchFamily="34" charset="0"/>
                <a:cs typeface="Calibri" panose="020f0502020204030204" pitchFamily="34" charset="0"/>
              </a:rPr>
            </a:br>
            <a:r>
              <a:rPr lang="en-US" altLang="zh-CN" sz="2400" b="1">
                <a:latin typeface="Calibri" panose="020f0502020204030204" pitchFamily="34" charset="0"/>
                <a:cs typeface="Calibri" panose="020f0502020204030204" pitchFamily="34" charset="0"/>
              </a:rPr>
              <a:t>                         answer the questions.</a:t>
            </a:r>
            <a:br>
              <a:rPr lang="en-US" altLang="zh-CN" sz="2400" b="1">
                <a:latin typeface="Verdana" panose="020b0604030504040204" pitchFamily="34" charset="0"/>
              </a:rPr>
            </a:br>
            <a:r>
              <a:rPr lang="en-US" altLang="zh-CN" sz="2400" b="1">
                <a:latin typeface="Verdana" panose="020b0604030504040204" pitchFamily="34" charset="0"/>
              </a:rPr>
              <a:t> </a:t>
            </a:r>
            <a:endParaRPr lang="zh-CN" altLang="en-US" sz="2400" b="1">
              <a:latin typeface="Verdana" panose="020b0604030504040204" pitchFamily="34" charset="0"/>
            </a:endParaRPr>
          </a:p>
        </p:txBody>
      </p:sp>
      <p:sp>
        <p:nvSpPr>
          <p:cNvPr id="4098" name="内容占位符 3"/>
          <p:cNvSpPr>
            <a:spLocks noGrp="1"/>
          </p:cNvSpPr>
          <p:nvPr>
            <p:ph idx="1"/>
          </p:nvPr>
        </p:nvSpPr>
        <p:spPr>
          <a:xfrm>
            <a:off x="628650" y="1370013"/>
            <a:ext cx="7759700" cy="625673"/>
          </a:xfrm>
        </p:spPr>
        <p:txBody>
          <a:bodyPr vert="horz" lIns="68580" tIns="34290" rIns="68580" bIns="34290" anchor="t"/>
          <a:lstStyle/>
          <a:p>
            <a:pPr marL="252000" indent="-457200">
              <a:buNone/>
            </a:pPr>
            <a:r>
              <a:rPr lang="en-US" altLang="zh-CN" sz="2000" b="1">
                <a:solidFill>
                  <a:schemeClr val="tx1"/>
                </a:solidFill>
                <a:latin typeface="Calibri" panose="020f0502020204030204" pitchFamily="34" charset="0"/>
              </a:rPr>
              <a:t>1 Why do you think Victor Hugo </a:t>
            </a:r>
            <a:r>
              <a:rPr lang="en-US" altLang="zh-CN" sz="2000" b="1">
                <a:latin typeface="Calibri" panose="020f0502020204030204" pitchFamily="34" charset="0"/>
              </a:rPr>
              <a:t>i</a:t>
            </a:r>
            <a:r>
              <a:rPr lang="en-US" altLang="zh-CN" sz="2000" b="1">
                <a:solidFill>
                  <a:schemeClr val="tx1"/>
                </a:solidFill>
                <a:latin typeface="Calibri" panose="020f0502020204030204" pitchFamily="34" charset="0"/>
              </a:rPr>
              <a:t>s known as the “Shakespeare of France”?</a:t>
            </a:r>
          </a:p>
          <a:p>
            <a:pPr marL="0" indent="0">
              <a:buNone/>
            </a:pPr>
            <a:r>
              <a:rPr lang="en-US" altLang="zh-CN" sz="2000" b="1">
                <a:solidFill>
                  <a:schemeClr val="tx1"/>
                </a:solidFill>
                <a:latin typeface="Calibri" panose="020f0502020204030204" pitchFamily="34" charset="0"/>
              </a:rPr>
              <a:t>2 What do you know about Romanticism?</a:t>
            </a:r>
            <a:r>
              <a:rPr lang="en-US" altLang="zh-CN" sz="2000"/>
              <a:t> </a:t>
            </a:r>
            <a:r>
              <a:rPr lang="en-US" altLang="zh-CN" sz="2000" b="1">
                <a:latin typeface="Calibri" panose="020f0502020204030204" pitchFamily="34" charset="0"/>
              </a:rPr>
              <a:t>Do some research to</a:t>
            </a:r>
          </a:p>
          <a:p>
            <a:pPr>
              <a:buNone/>
            </a:pPr>
            <a:r>
              <a:rPr lang="en-US" altLang="zh-CN" sz="2000" b="1">
                <a:latin typeface="Calibri" panose="020f0502020204030204" pitchFamily="34" charset="0"/>
              </a:rPr>
              <a:t>     find out more about it.</a:t>
            </a:r>
          </a:p>
          <a:p>
            <a:endParaRPr lang="en-US" altLang="zh-CN" sz="2000" b="1">
              <a:solidFill>
                <a:schemeClr val="accent2"/>
              </a:solidFill>
              <a:latin typeface="Calibri" panose="020f0502020204030204" pitchFamily="34" charset="0"/>
            </a:endParaRPr>
          </a:p>
        </p:txBody>
      </p:sp>
      <p:pic>
        <p:nvPicPr>
          <p:cNvPr id="4099" name="图片 2"/>
          <p:cNvPicPr>
            <a:picLocks noChangeAspect="1"/>
          </p:cNvPicPr>
          <p:nvPr/>
        </p:nvPicPr>
        <p:blipFill>
          <a:blip r:embed="rId2"/>
          <a:stretch>
            <a:fillRect/>
          </a:stretch>
        </p:blipFill>
        <p:spPr>
          <a:xfrm>
            <a:off x="5857884" y="2643188"/>
            <a:ext cx="1643074" cy="2043824"/>
          </a:xfrm>
          <a:prstGeom prst="rect">
            <a:avLst/>
          </a:prstGeom>
          <a:noFill/>
          <a:ln w="9525">
            <a:noFill/>
          </a:ln>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121" name="标题 1"/>
          <p:cNvSpPr>
            <a:spLocks noGrp="1"/>
          </p:cNvSpPr>
          <p:nvPr>
            <p:ph type="title"/>
          </p:nvPr>
        </p:nvSpPr>
        <p:spPr>
          <a:xfrm>
            <a:off x="395536" y="-121760"/>
            <a:ext cx="6319838" cy="1144587"/>
          </a:xfrm>
        </p:spPr>
        <p:txBody>
          <a:bodyPr vert="horz" lIns="68580" tIns="34290" rIns="68580" bIns="34290" anchor="ctr"/>
          <a:lstStyle/>
          <a:p>
            <a:br>
              <a:rPr lang="en-US" altLang="zh-CN" sz="2400" b="1">
                <a:latin typeface="Verdana" panose="020b0604030504040204" pitchFamily="34" charset="0"/>
              </a:rPr>
            </a:br>
            <a:r>
              <a:rPr lang="en-US" altLang="zh-CN" sz="2400" b="1">
                <a:latin typeface="Verdana" panose="020b0604030504040204" pitchFamily="34" charset="0"/>
              </a:rPr>
              <a:t>Activity 2 </a:t>
            </a:r>
            <a:endParaRPr lang="zh-CN" altLang="en-US" sz="2400" b="1">
              <a:latin typeface="Verdana" panose="020b0604030504040204" pitchFamily="34" charset="0"/>
            </a:endParaRPr>
          </a:p>
        </p:txBody>
      </p:sp>
      <p:sp>
        <p:nvSpPr>
          <p:cNvPr id="5122" name="内容占位符 3"/>
          <p:cNvSpPr>
            <a:spLocks noGrp="1"/>
          </p:cNvSpPr>
          <p:nvPr>
            <p:ph idx="1"/>
          </p:nvPr>
        </p:nvSpPr>
        <p:spPr>
          <a:xfrm>
            <a:off x="395536" y="988715"/>
            <a:ext cx="8856984" cy="769937"/>
          </a:xfrm>
        </p:spPr>
        <p:txBody>
          <a:bodyPr vert="horz" lIns="68580" tIns="34290" rIns="68580" bIns="34290" anchor="t"/>
          <a:lstStyle/>
          <a:p>
            <a:pPr marL="0" indent="0">
              <a:buNone/>
            </a:pPr>
            <a:r>
              <a:rPr lang="en-US" altLang="zh-CN" sz="2400" b="1">
                <a:latin typeface="Calibri" panose="020f0502020204030204" pitchFamily="34" charset="0"/>
              </a:rPr>
              <a:t>Read the passage and find out why Quasimodo rescued Esmeralda. </a:t>
            </a:r>
            <a:endParaRPr lang="zh-CN" altLang="en-US" sz="2400" b="1">
              <a:latin typeface="Calibri" panose="020f0502020204030204" pitchFamily="34" charset="0"/>
            </a:endParaRPr>
          </a:p>
        </p:txBody>
      </p:sp>
      <p:sp>
        <p:nvSpPr>
          <p:cNvPr id="5123" name="矩形 2"/>
          <p:cNvSpPr/>
          <p:nvPr/>
        </p:nvSpPr>
        <p:spPr>
          <a:xfrm>
            <a:off x="628650" y="2064385"/>
            <a:ext cx="7196455" cy="1014730"/>
          </a:xfrm>
          <a:prstGeom prst="rect">
            <a:avLst/>
          </a:prstGeom>
          <a:noFill/>
          <a:ln w="9525">
            <a:noFill/>
          </a:ln>
        </p:spPr>
        <p:txBody>
          <a:bodyPr wrap="square" anchor="t">
            <a:spAutoFit/>
          </a:bodyPr>
          <a:lstStyle/>
          <a:p>
            <a:r>
              <a:rPr lang="en-US" altLang="zh-CN" sz="2000" b="1">
                <a:solidFill>
                  <a:schemeClr val="accent2"/>
                </a:solidFill>
                <a:latin typeface="Calibri" panose="020f0502020204030204" pitchFamily="34" charset="0"/>
                <a:ea typeface="等线" panose="02010600030101010101" charset="-122"/>
              </a:rPr>
              <a:t>Quasimodo rescued Esmeralda because when Quasimodo was tortured in public, Esmeralda was the only one to show him kindness and mercy.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145" name="标题 1"/>
          <p:cNvSpPr>
            <a:spLocks noGrp="1"/>
          </p:cNvSpPr>
          <p:nvPr>
            <p:ph type="title"/>
          </p:nvPr>
        </p:nvSpPr>
        <p:spPr>
          <a:xfrm>
            <a:off x="179512" y="-452586"/>
            <a:ext cx="2000264" cy="1144587"/>
          </a:xfrm>
        </p:spPr>
        <p:txBody>
          <a:bodyPr vert="horz" lIns="68580" tIns="34290" rIns="68580" bIns="34290" anchor="ctr"/>
          <a:lstStyle/>
          <a:p>
            <a:br>
              <a:rPr lang="en-US" altLang="zh-CN" sz="2400" b="1">
                <a:latin typeface="Verdana" panose="020b0604030504040204" pitchFamily="34" charset="0"/>
              </a:rPr>
            </a:br>
            <a:r>
              <a:rPr lang="en-US" altLang="zh-CN" sz="2400" b="1">
                <a:latin typeface="Verdana" panose="020b0604030504040204" pitchFamily="34" charset="0"/>
              </a:rPr>
              <a:t>Activity 3 </a:t>
            </a:r>
            <a:endParaRPr lang="zh-CN" altLang="en-US" sz="2400" b="1">
              <a:latin typeface="Verdana" panose="020b0604030504040204" pitchFamily="34" charset="0"/>
            </a:endParaRPr>
          </a:p>
        </p:txBody>
      </p:sp>
      <p:sp>
        <p:nvSpPr>
          <p:cNvPr id="6146" name="内容占位符 3"/>
          <p:cNvSpPr>
            <a:spLocks noGrp="1"/>
          </p:cNvSpPr>
          <p:nvPr>
            <p:ph idx="1"/>
          </p:nvPr>
        </p:nvSpPr>
        <p:spPr>
          <a:xfrm>
            <a:off x="251520" y="1059582"/>
            <a:ext cx="7904163" cy="3295665"/>
          </a:xfrm>
        </p:spPr>
        <p:txBody>
          <a:bodyPr vert="horz" wrap="square" lIns="68580" tIns="34290" rIns="68580" bIns="34290" anchor="ctr"/>
          <a:lstStyle/>
          <a:p>
            <a:pPr marL="0" indent="0">
              <a:buNone/>
            </a:pPr>
            <a:endParaRPr lang="en-US" altLang="zh-CN" sz="1800" b="1">
              <a:solidFill>
                <a:schemeClr val="accent2"/>
              </a:solidFill>
              <a:latin typeface="Calibri" panose="020f0502020204030204" pitchFamily="34" charset="0"/>
            </a:endParaRPr>
          </a:p>
          <a:p>
            <a:pPr marL="0" indent="0">
              <a:buNone/>
            </a:pPr>
            <a:endParaRPr lang="en-US" altLang="zh-CN" sz="1800" b="1">
              <a:solidFill>
                <a:schemeClr val="accent2"/>
              </a:solidFill>
              <a:latin typeface="Calibri" panose="020f0502020204030204" pitchFamily="34" charset="0"/>
            </a:endParaRPr>
          </a:p>
          <a:p>
            <a:pPr marL="0" indent="0">
              <a:buNone/>
            </a:pPr>
            <a:endParaRPr lang="en-US" altLang="zh-CN" sz="1800" b="1">
              <a:solidFill>
                <a:schemeClr val="accent2"/>
              </a:solidFill>
              <a:latin typeface="Calibri" panose="020f0502020204030204" pitchFamily="34" charset="0"/>
            </a:endParaRPr>
          </a:p>
          <a:p>
            <a:pPr marL="0" indent="0">
              <a:buNone/>
            </a:pPr>
            <a:r>
              <a:rPr lang="en-US" altLang="zh-CN" sz="1800" b="1">
                <a:solidFill>
                  <a:schemeClr val="accent2"/>
                </a:solidFill>
                <a:latin typeface="Calibri" panose="020f0502020204030204" pitchFamily="34" charset="0"/>
              </a:rPr>
              <a:t>Esmeralda in Quasimodo's eyes:</a:t>
            </a:r>
          </a:p>
          <a:p>
            <a:pPr>
              <a:buNone/>
            </a:pPr>
            <a:r>
              <a:rPr lang="en-US" altLang="zh-CN" sz="1800" b="1">
                <a:solidFill>
                  <a:schemeClr val="accent2"/>
                </a:solidFill>
                <a:latin typeface="Calibri" panose="020f0502020204030204" pitchFamily="34" charset="0"/>
              </a:rPr>
              <a:t>   Quasimodo thought Esmeralda was graceful and exquisitely beautiful, like a ray of sunshine, a drop of dew or a birdsong.</a:t>
            </a:r>
          </a:p>
          <a:p>
            <a:pPr>
              <a:buNone/>
            </a:pPr>
            <a:r>
              <a:rPr lang="en-US" altLang="zh-CN" sz="1800" b="1">
                <a:solidFill>
                  <a:schemeClr val="accent2"/>
                </a:solidFill>
                <a:latin typeface="Calibri" panose="020f0502020204030204" pitchFamily="34" charset="0"/>
              </a:rPr>
              <a:t>Quasimodo in Esmeralda's eyes:</a:t>
            </a:r>
          </a:p>
          <a:p>
            <a:pPr>
              <a:buNone/>
            </a:pPr>
            <a:r>
              <a:rPr lang="en-US" altLang="zh-CN" sz="1800" b="1">
                <a:solidFill>
                  <a:schemeClr val="accent2"/>
                </a:solidFill>
                <a:latin typeface="Calibri" panose="020f0502020204030204" pitchFamily="34" charset="0"/>
              </a:rPr>
              <a:t>   Esmeralda thought Quasimodo was repulsive, with knock knees, a hunched back and a single eye; yet beneath his ugliness, he was full of melancholy and gentleness. </a:t>
            </a:r>
          </a:p>
          <a:p>
            <a:pPr>
              <a:buNone/>
            </a:pPr>
            <a:endParaRPr lang="en-US" altLang="zh-CN" sz="2000" b="1">
              <a:latin typeface="Calibri" panose="020f0502020204030204" pitchFamily="34" charset="0"/>
              <a:cs typeface="Calibri" panose="020f0502020204030204" pitchFamily="34" charset="0"/>
            </a:endParaRPr>
          </a:p>
          <a:p>
            <a:pPr>
              <a:buNone/>
            </a:pPr>
            <a:r>
              <a:rPr lang="en-US" altLang="zh-CN" sz="2000" b="1">
                <a:latin typeface="Calibri" panose="020f0502020204030204" pitchFamily="34" charset="0"/>
                <a:cs typeface="Calibri" panose="020f0502020204030204" pitchFamily="34" charset="0"/>
              </a:rPr>
              <a:t>Now work in pairs. Read the passage again and find out how Esmeralda’s </a:t>
            </a:r>
          </a:p>
          <a:p>
            <a:pPr>
              <a:buNone/>
            </a:pPr>
            <a:r>
              <a:rPr lang="en-US" altLang="zh-CN" sz="2000" b="1">
                <a:latin typeface="Calibri" panose="020f0502020204030204" pitchFamily="34" charset="0"/>
                <a:cs typeface="Calibri" panose="020f0502020204030204" pitchFamily="34" charset="0"/>
              </a:rPr>
              <a:t>feelings towards Quasimodo changed. Share your answers with your </a:t>
            </a:r>
          </a:p>
          <a:p>
            <a:pPr>
              <a:buNone/>
            </a:pPr>
            <a:r>
              <a:rPr lang="en-US" altLang="zh-CN" sz="2000" b="1">
                <a:latin typeface="Calibri" panose="020f0502020204030204" pitchFamily="34" charset="0"/>
                <a:cs typeface="Calibri" panose="020f0502020204030204" pitchFamily="34" charset="0"/>
              </a:rPr>
              <a:t>partner. </a:t>
            </a:r>
            <a:endParaRPr lang="en-US" altLang="zh-CN" sz="2000" b="1">
              <a:solidFill>
                <a:schemeClr val="accent2"/>
              </a:solidFill>
              <a:latin typeface="Calibri" panose="020f0502020204030204" pitchFamily="34" charset="0"/>
              <a:cs typeface="Calibri" panose="020f0502020204030204" pitchFamily="34" charset="0"/>
            </a:endParaRPr>
          </a:p>
        </p:txBody>
      </p:sp>
      <p:sp>
        <p:nvSpPr>
          <p:cNvPr id="4" name="矩形 3"/>
          <p:cNvSpPr/>
          <p:nvPr/>
        </p:nvSpPr>
        <p:spPr>
          <a:xfrm>
            <a:off x="2015208" y="53008"/>
            <a:ext cx="7128792" cy="1446550"/>
          </a:xfrm>
          <a:prstGeom prst="rect">
            <a:avLst/>
          </a:prstGeom>
        </p:spPr>
        <p:txBody>
          <a:bodyPr wrap="square">
            <a:spAutoFit/>
          </a:bodyPr>
          <a:lstStyle/>
          <a:p>
            <a:r>
              <a:rPr lang="en-US" altLang="zh-CN" sz="2200" b="1">
                <a:latin typeface="Calibri" panose="020f0502020204030204" pitchFamily="34" charset="0"/>
                <a:cs typeface="Calibri" panose="020f0502020204030204" pitchFamily="34" charset="0"/>
              </a:rPr>
              <a:t>Underline the sentences that describe Esmeralda and Quasimodo’s appearances and feelings. Write a short paragraph to describe how Esmeralda and Quasimodo see each other.</a:t>
            </a:r>
            <a:endParaRPr lang="zh-CN" altLang="en-US" sz="2200" b="1">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xEl>
                                              <p:pRg st="3" end="3"/>
                                            </p:txEl>
                                          </p:spTgt>
                                        </p:tgtEl>
                                        <p:attrNameLst>
                                          <p:attrName>style.visibility</p:attrName>
                                        </p:attrNameLst>
                                      </p:cBhvr>
                                      <p:to>
                                        <p:strVal val="visible"/>
                                      </p:to>
                                    </p:set>
                                    <p:animEffect transition="in" filter="fade">
                                      <p:cBhvr>
                                        <p:cTn id="7" dur="1000"/>
                                        <p:tgtEl>
                                          <p:spTgt spid="6146">
                                            <p:txEl>
                                              <p:pRg st="3" end="3"/>
                                            </p:txEl>
                                          </p:spTgt>
                                        </p:tgtEl>
                                      </p:cBhvr>
                                    </p:animEffect>
                                    <p:anim calcmode="lin" valueType="num">
                                      <p:cBhvr>
                                        <p:cTn id="8" dur="1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xEl>
                                              <p:pRg st="4" end="4"/>
                                            </p:txEl>
                                          </p:spTgt>
                                        </p:tgtEl>
                                        <p:attrNameLst>
                                          <p:attrName>style.visibility</p:attrName>
                                        </p:attrNameLst>
                                      </p:cBhvr>
                                      <p:to>
                                        <p:strVal val="visible"/>
                                      </p:to>
                                    </p:set>
                                    <p:animEffect transition="in" filter="fade">
                                      <p:cBhvr>
                                        <p:cTn id="12" dur="1000"/>
                                        <p:tgtEl>
                                          <p:spTgt spid="6146">
                                            <p:txEl>
                                              <p:pRg st="4" end="4"/>
                                            </p:txEl>
                                          </p:spTgt>
                                        </p:tgtEl>
                                      </p:cBhvr>
                                    </p:animEffect>
                                    <p:anim calcmode="lin" valueType="num">
                                      <p:cBhvr>
                                        <p:cTn id="13" dur="1000" fill="hold"/>
                                        <p:tgtEl>
                                          <p:spTgt spid="614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14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xEl>
                                              <p:pRg st="5" end="5"/>
                                            </p:txEl>
                                          </p:spTgt>
                                        </p:tgtEl>
                                        <p:attrNameLst>
                                          <p:attrName>style.visibility</p:attrName>
                                        </p:attrNameLst>
                                      </p:cBhvr>
                                      <p:to>
                                        <p:strVal val="visible"/>
                                      </p:to>
                                    </p:set>
                                    <p:animEffect transition="in" filter="fade">
                                      <p:cBhvr>
                                        <p:cTn id="17" dur="1000"/>
                                        <p:tgtEl>
                                          <p:spTgt spid="6146">
                                            <p:txEl>
                                              <p:pRg st="5" end="5"/>
                                            </p:txEl>
                                          </p:spTgt>
                                        </p:tgtEl>
                                      </p:cBhvr>
                                    </p:animEffect>
                                    <p:anim calcmode="lin" valueType="num">
                                      <p:cBhvr>
                                        <p:cTn id="18" dur="1000" fill="hold"/>
                                        <p:tgtEl>
                                          <p:spTgt spid="614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14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6">
                                            <p:txEl>
                                              <p:pRg st="6" end="6"/>
                                            </p:txEl>
                                          </p:spTgt>
                                        </p:tgtEl>
                                        <p:attrNameLst>
                                          <p:attrName>style.visibility</p:attrName>
                                        </p:attrNameLst>
                                      </p:cBhvr>
                                      <p:to>
                                        <p:strVal val="visible"/>
                                      </p:to>
                                    </p:set>
                                    <p:animEffect transition="in" filter="fade">
                                      <p:cBhvr>
                                        <p:cTn id="22" dur="1000"/>
                                        <p:tgtEl>
                                          <p:spTgt spid="6146">
                                            <p:txEl>
                                              <p:pRg st="6" end="6"/>
                                            </p:txEl>
                                          </p:spTgt>
                                        </p:tgtEl>
                                      </p:cBhvr>
                                    </p:animEffect>
                                    <p:anim calcmode="lin" valueType="num">
                                      <p:cBhvr>
                                        <p:cTn id="23" dur="1000" fill="hold"/>
                                        <p:tgtEl>
                                          <p:spTgt spid="614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1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14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4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4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169" name="标题 1"/>
          <p:cNvSpPr>
            <a:spLocks noGrp="1"/>
          </p:cNvSpPr>
          <p:nvPr>
            <p:ph type="title"/>
          </p:nvPr>
        </p:nvSpPr>
        <p:spPr>
          <a:xfrm>
            <a:off x="628650" y="274638"/>
            <a:ext cx="6319838" cy="1144587"/>
          </a:xfrm>
        </p:spPr>
        <p:txBody>
          <a:bodyPr vert="horz" lIns="68580" tIns="34290" rIns="68580" bIns="34290" anchor="ctr"/>
          <a:lstStyle/>
          <a:p>
            <a:br>
              <a:rPr lang="en-US" altLang="zh-CN" sz="2400" b="1">
                <a:latin typeface="Verdana" panose="020b0604030504040204" pitchFamily="34" charset="0"/>
              </a:rPr>
            </a:br>
            <a:r>
              <a:rPr lang="en-US" altLang="zh-CN" sz="2400" b="1">
                <a:latin typeface="Verdana" panose="020b0604030504040204" pitchFamily="34" charset="0"/>
              </a:rPr>
              <a:t>Think &amp; Share</a:t>
            </a:r>
            <a:endParaRPr lang="zh-CN" altLang="en-US" sz="2400" b="1">
              <a:latin typeface="Verdana" panose="020b0604030504040204" pitchFamily="34" charset="0"/>
            </a:endParaRPr>
          </a:p>
        </p:txBody>
      </p:sp>
      <p:sp>
        <p:nvSpPr>
          <p:cNvPr id="7170" name="内容占位符 3"/>
          <p:cNvSpPr>
            <a:spLocks noGrp="1"/>
          </p:cNvSpPr>
          <p:nvPr>
            <p:ph idx="1"/>
          </p:nvPr>
        </p:nvSpPr>
        <p:spPr>
          <a:xfrm>
            <a:off x="628650" y="1370013"/>
            <a:ext cx="7615238" cy="3073400"/>
          </a:xfrm>
        </p:spPr>
        <p:txBody>
          <a:bodyPr vert="horz" lIns="68580" tIns="34290" rIns="68580" bIns="34290" anchor="t"/>
          <a:lstStyle/>
          <a:p>
            <a:pPr marL="252000" indent="-457200" fontAlgn="auto">
              <a:spcBef>
                <a:spcPts val="700"/>
              </a:spcBef>
              <a:buNone/>
            </a:pPr>
            <a:r>
              <a:rPr lang="en-US" altLang="zh-CN" sz="2000" b="1">
                <a:latin typeface="Calibri" panose="020f0502020204030204" pitchFamily="34" charset="0"/>
              </a:rPr>
              <a:t>1 What does the sentence “A tear swam in the eye of Quasimodo, but </a:t>
            </a:r>
          </a:p>
          <a:p>
            <a:pPr marL="252000" indent="-457200" fontAlgn="auto">
              <a:spcBef>
                <a:spcPts val="700"/>
              </a:spcBef>
              <a:buNone/>
            </a:pPr>
            <a:r>
              <a:rPr lang="en-US" altLang="zh-CN" sz="2000" b="1">
                <a:latin typeface="Calibri" panose="020f0502020204030204" pitchFamily="34" charset="0"/>
              </a:rPr>
              <a:t>   did not fall” tell us about Quasimodo’s personality?</a:t>
            </a:r>
          </a:p>
          <a:p>
            <a:pPr marL="457200" indent="-457200" fontAlgn="auto">
              <a:spcBef>
                <a:spcPts val="700"/>
              </a:spcBef>
              <a:buFont typeface="等线 Light"/>
              <a:buAutoNum type="arabicPeriod"/>
            </a:pPr>
            <a:endParaRPr lang="en-US" altLang="zh-CN" sz="2000" b="1">
              <a:latin typeface="Calibri" panose="020f0502020204030204" pitchFamily="34" charset="0"/>
            </a:endParaRPr>
          </a:p>
          <a:p>
            <a:pPr marL="457200" indent="-457200" fontAlgn="auto">
              <a:spcBef>
                <a:spcPts val="700"/>
              </a:spcBef>
              <a:buNone/>
            </a:pPr>
            <a:endParaRPr lang="en-US" altLang="zh-CN" sz="2000" b="1">
              <a:latin typeface="Calibri" panose="020f0502020204030204" pitchFamily="34" charset="0"/>
            </a:endParaRPr>
          </a:p>
          <a:p>
            <a:pPr marL="252000" indent="-457200" fontAlgn="auto">
              <a:spcBef>
                <a:spcPts val="700"/>
              </a:spcBef>
              <a:buNone/>
            </a:pPr>
            <a:r>
              <a:rPr lang="en-US" altLang="zh-CN" sz="2000" b="1">
                <a:latin typeface="Calibri" panose="020f0502020204030204" pitchFamily="34" charset="0"/>
              </a:rPr>
              <a:t>2 In what different ways do the two reading passages in this unit raise </a:t>
            </a:r>
          </a:p>
          <a:p>
            <a:pPr marL="252000" indent="-457200" fontAlgn="auto">
              <a:spcBef>
                <a:spcPts val="700"/>
              </a:spcBef>
              <a:buNone/>
            </a:pPr>
            <a:r>
              <a:rPr lang="en-US" altLang="zh-CN" sz="2000" b="1">
                <a:latin typeface="Calibri" panose="020f0502020204030204" pitchFamily="34" charset="0"/>
              </a:rPr>
              <a:t>   our awareness of physical appearance and personal qualities?</a:t>
            </a:r>
          </a:p>
        </p:txBody>
      </p:sp>
      <p:sp>
        <p:nvSpPr>
          <p:cNvPr id="4" name="TextBox 3"/>
          <p:cNvSpPr txBox="1"/>
          <p:nvPr/>
        </p:nvSpPr>
        <p:spPr>
          <a:xfrm>
            <a:off x="1000100" y="2071684"/>
            <a:ext cx="6786610" cy="646331"/>
          </a:xfrm>
          <a:prstGeom prst="rect">
            <a:avLst/>
          </a:prstGeom>
          <a:noFill/>
        </p:spPr>
        <p:txBody>
          <a:bodyPr wrap="square" rtlCol="0">
            <a:spAutoFit/>
          </a:bodyPr>
          <a:lstStyle/>
          <a:p>
            <a:r>
              <a:rPr lang="en-US" altLang="zh-CN" sz="1800">
                <a:solidFill>
                  <a:schemeClr val="accent2"/>
                </a:solidFill>
                <a:latin typeface="Calibri" panose="020f0502020204030204" pitchFamily="34" charset="0"/>
                <a:cs typeface="Calibri" panose="020f0502020204030204" pitchFamily="34" charset="0"/>
              </a:rPr>
              <a:t>On one hand, it shows that Quasimodo is sensitive and gentle; on the other hand, it shows his strength and pride.</a:t>
            </a:r>
            <a:endParaRPr lang="zh-CN" altLang="en-US" sz="1800">
              <a:solidFill>
                <a:schemeClr val="accent2"/>
              </a:solidFill>
              <a:latin typeface="Calibri" panose="020f0502020204030204" pitchFamily="34" charset="0"/>
              <a:cs typeface="Calibri" panose="020f0502020204030204" pitchFamily="34" charset="0"/>
            </a:endParaRPr>
          </a:p>
        </p:txBody>
      </p:sp>
      <p:sp>
        <p:nvSpPr>
          <p:cNvPr id="5" name="TextBox 4"/>
          <p:cNvSpPr txBox="1"/>
          <p:nvPr/>
        </p:nvSpPr>
        <p:spPr>
          <a:xfrm>
            <a:off x="857224" y="3429006"/>
            <a:ext cx="7358114" cy="1477328"/>
          </a:xfrm>
          <a:prstGeom prst="rect">
            <a:avLst/>
          </a:prstGeom>
          <a:noFill/>
        </p:spPr>
        <p:txBody>
          <a:bodyPr wrap="square" rtlCol="0">
            <a:spAutoFit/>
          </a:bodyPr>
          <a:lstStyle/>
          <a:p>
            <a:r>
              <a:rPr lang="en-US" altLang="zh-CN" sz="1800">
                <a:solidFill>
                  <a:schemeClr val="accent2"/>
                </a:solidFill>
                <a:latin typeface="Calibri" panose="020f0502020204030204" pitchFamily="34" charset="0"/>
                <a:cs typeface="Calibri" panose="020f0502020204030204" pitchFamily="34" charset="0"/>
              </a:rPr>
              <a:t>The first passage shows the true meaning of beauty. Though how you present yourself to others plays a part, accepting yourself and feeling confident about your physical appearance are most important. The second passage highlights how someone’s physical appearance can actually be a complete contrast to who they are on the inside.</a:t>
            </a:r>
            <a:endParaRPr lang="zh-CN" altLang="en-US" sz="1800">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169" name="标题 1"/>
          <p:cNvSpPr>
            <a:spLocks noGrp="1"/>
          </p:cNvSpPr>
          <p:nvPr>
            <p:ph type="title"/>
          </p:nvPr>
        </p:nvSpPr>
        <p:spPr>
          <a:xfrm>
            <a:off x="628650" y="274638"/>
            <a:ext cx="6319838" cy="1144587"/>
          </a:xfrm>
        </p:spPr>
        <p:txBody>
          <a:bodyPr vert="horz" lIns="68580" tIns="34290" rIns="68580" bIns="34290" anchor="ctr"/>
          <a:lstStyle/>
          <a:p>
            <a:br>
              <a:rPr lang="en-US" altLang="zh-CN" sz="2400" b="1">
                <a:latin typeface="Verdana" panose="020b0604030504040204" pitchFamily="34" charset="0"/>
              </a:rPr>
            </a:br>
            <a:r>
              <a:rPr lang="en-US" altLang="zh-CN" sz="2400" b="1">
                <a:latin typeface="Verdana" panose="020b0604030504040204" pitchFamily="34" charset="0"/>
              </a:rPr>
              <a:t>Think &amp; Share</a:t>
            </a:r>
            <a:endParaRPr lang="zh-CN" altLang="en-US" sz="2400" b="1">
              <a:latin typeface="Verdana" panose="020b0604030504040204" pitchFamily="34" charset="0"/>
            </a:endParaRPr>
          </a:p>
        </p:txBody>
      </p:sp>
      <p:sp>
        <p:nvSpPr>
          <p:cNvPr id="7170" name="内容占位符 3"/>
          <p:cNvSpPr>
            <a:spLocks noGrp="1"/>
          </p:cNvSpPr>
          <p:nvPr>
            <p:ph idx="1"/>
          </p:nvPr>
        </p:nvSpPr>
        <p:spPr>
          <a:xfrm>
            <a:off x="628650" y="1370013"/>
            <a:ext cx="7615238" cy="3073400"/>
          </a:xfrm>
        </p:spPr>
        <p:txBody>
          <a:bodyPr vert="horz" lIns="68580" tIns="34290" rIns="68580" bIns="34290" anchor="t"/>
          <a:lstStyle/>
          <a:p>
            <a:pPr marL="252000" indent="-457200" fontAlgn="auto">
              <a:spcBef>
                <a:spcPts val="700"/>
              </a:spcBef>
              <a:buNone/>
            </a:pPr>
            <a:r>
              <a:rPr lang="en-US" altLang="zh-CN" sz="2000" b="1">
                <a:latin typeface="Calibri" panose="020f0502020204030204" pitchFamily="34" charset="0"/>
              </a:rPr>
              <a:t>3 What difficulties might people like Quasimodo face in the real world?</a:t>
            </a:r>
          </a:p>
          <a:p>
            <a:pPr marL="252000" indent="-457200" fontAlgn="auto">
              <a:spcBef>
                <a:spcPts val="700"/>
              </a:spcBef>
              <a:buNone/>
            </a:pPr>
            <a:r>
              <a:rPr lang="en-US" altLang="zh-CN" sz="2000" b="1">
                <a:latin typeface="Calibri" panose="020f0502020204030204" pitchFamily="34" charset="0"/>
              </a:rPr>
              <a:t>   How should people treat them?</a:t>
            </a:r>
          </a:p>
          <a:p>
            <a:pPr marL="457200" indent="-457200">
              <a:spcBef>
                <a:spcPts val="700"/>
              </a:spcBef>
              <a:buNone/>
            </a:pPr>
            <a:endParaRPr lang="en-US" altLang="zh-CN" sz="2000" b="1">
              <a:latin typeface="Calibri" panose="020f0502020204030204" pitchFamily="34" charset="0"/>
            </a:endParaRPr>
          </a:p>
          <a:p>
            <a:pPr marL="457200" indent="-457200">
              <a:spcBef>
                <a:spcPts val="700"/>
              </a:spcBef>
              <a:buNone/>
            </a:pPr>
            <a:r>
              <a:rPr lang="en-US" altLang="zh-CN" sz="2000" b="1">
                <a:latin typeface="Calibri" panose="020f0502020204030204" pitchFamily="34" charset="0"/>
              </a:rPr>
              <a:t>4 Predict what happens next. Share your ideas with the class. Read the</a:t>
            </a:r>
          </a:p>
          <a:p>
            <a:pPr marL="457200" indent="-457200">
              <a:spcBef>
                <a:spcPts val="700"/>
              </a:spcBef>
              <a:buNone/>
            </a:pPr>
            <a:r>
              <a:rPr lang="en-US" altLang="zh-CN" sz="2000" b="1">
                <a:latin typeface="Calibri" panose="020f0502020204030204" pitchFamily="34" charset="0"/>
              </a:rPr>
              <a:t>   novel and check your prediction.</a:t>
            </a:r>
          </a:p>
          <a:p>
            <a:pPr marL="457200" indent="-457200">
              <a:spcBef>
                <a:spcPts val="700"/>
              </a:spcBef>
              <a:buNone/>
            </a:pPr>
            <a:endParaRPr lang="en-US" altLang="zh-CN" sz="2000" b="1">
              <a:latin typeface="Calibri" panose="020f0502020204030204" pitchFamily="34" charset="0"/>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3" name="标题 1"/>
          <p:cNvSpPr>
            <a:spLocks noGrp="1"/>
          </p:cNvSpPr>
          <p:nvPr>
            <p:ph type="title"/>
          </p:nvPr>
        </p:nvSpPr>
        <p:spPr>
          <a:xfrm>
            <a:off x="357158" y="142858"/>
            <a:ext cx="2300276" cy="357190"/>
          </a:xfrm>
        </p:spPr>
        <p:txBody>
          <a:bodyPr vert="horz" lIns="68580" tIns="34290" rIns="68580" bIns="34290" anchor="ctr"/>
          <a:lstStyle/>
          <a:p>
            <a:br>
              <a:rPr lang="en-US" altLang="zh-CN" sz="2400" b="1">
                <a:latin typeface="Verdana" panose="020b0604030504040204" pitchFamily="34" charset="0"/>
              </a:rPr>
            </a:br>
            <a:r>
              <a:rPr lang="en-US" altLang="zh-CN" sz="2400" b="1">
                <a:latin typeface="Verdana" panose="020b0604030504040204" pitchFamily="34" charset="0"/>
              </a:rPr>
              <a:t>Activity 4</a:t>
            </a:r>
            <a:endParaRPr lang="zh-CN" altLang="en-US" sz="2400" b="1">
              <a:latin typeface="Verdana" panose="020b0604030504040204" pitchFamily="34" charset="0"/>
            </a:endParaRPr>
          </a:p>
        </p:txBody>
      </p:sp>
      <p:sp>
        <p:nvSpPr>
          <p:cNvPr id="8194" name="内容占位符 3"/>
          <p:cNvSpPr>
            <a:spLocks noGrp="1"/>
          </p:cNvSpPr>
          <p:nvPr>
            <p:ph idx="1"/>
          </p:nvPr>
        </p:nvSpPr>
        <p:spPr>
          <a:xfrm>
            <a:off x="446120" y="914000"/>
            <a:ext cx="7615238" cy="3015072"/>
          </a:xfrm>
        </p:spPr>
        <p:txBody>
          <a:bodyPr vert="horz" lIns="68580" tIns="34290" rIns="68580" bIns="34290" anchor="t"/>
          <a:lstStyle/>
          <a:p>
            <a:pPr marL="0" indent="0">
              <a:buNone/>
            </a:pPr>
            <a:r>
              <a:rPr lang="en-US" altLang="zh-CN" sz="2400" b="1">
                <a:latin typeface="Calibri" panose="020f0502020204030204" pitchFamily="34" charset="0"/>
              </a:rPr>
              <a:t>Work in groups. Give a talk about the character in the passage that makes the greatest impression on you. </a:t>
            </a:r>
          </a:p>
          <a:p>
            <a:pPr marL="0" indent="0">
              <a:buNone/>
            </a:pPr>
            <a:r>
              <a:rPr lang="en-US" altLang="zh-CN" sz="2000" b="1">
                <a:latin typeface="Calibri" panose="020f0502020204030204" pitchFamily="34" charset="0"/>
              </a:rPr>
              <a:t>1 Organise your ideas by considering the questions.</a:t>
            </a:r>
          </a:p>
          <a:p>
            <a:pPr marL="0" indent="0">
              <a:buNone/>
            </a:pPr>
            <a:r>
              <a:rPr lang="en-US" altLang="zh-CN" sz="3200">
                <a:latin typeface="Calibri" panose="020f0502020204030204" pitchFamily="34" charset="0"/>
              </a:rPr>
              <a:t>·</a:t>
            </a:r>
            <a:r>
              <a:rPr lang="en-US" altLang="zh-CN" sz="3600">
                <a:latin typeface="Calibri" panose="020f0502020204030204" pitchFamily="34" charset="0"/>
              </a:rPr>
              <a:t> </a:t>
            </a:r>
            <a:r>
              <a:rPr lang="en-US" altLang="zh-CN" sz="2000">
                <a:latin typeface="Calibri" panose="020f0502020204030204" pitchFamily="34" charset="0"/>
              </a:rPr>
              <a:t>What is the character like?</a:t>
            </a:r>
          </a:p>
          <a:p>
            <a:pPr marL="216000" indent="-457200">
              <a:buNone/>
            </a:pPr>
            <a:r>
              <a:rPr lang="en-US" altLang="zh-CN" sz="3200">
                <a:latin typeface="Calibri" panose="020f0502020204030204" pitchFamily="34" charset="0"/>
              </a:rPr>
              <a:t>· </a:t>
            </a:r>
            <a:r>
              <a:rPr lang="en-US" altLang="zh-CN" sz="2000">
                <a:latin typeface="Calibri" panose="020f0502020204030204" pitchFamily="34" charset="0"/>
              </a:rPr>
              <a:t>Has he / she experieced any emotional changes? If so, what changes  are they?</a:t>
            </a:r>
          </a:p>
          <a:p>
            <a:pPr marL="0" indent="0">
              <a:buNone/>
            </a:pPr>
            <a:r>
              <a:rPr lang="en-US" altLang="zh-CN" sz="3200">
                <a:latin typeface="Calibri" panose="020f0502020204030204" pitchFamily="34" charset="0"/>
              </a:rPr>
              <a:t>· </a:t>
            </a:r>
            <a:r>
              <a:rPr lang="en-US" altLang="zh-CN" sz="2000">
                <a:latin typeface="Calibri" panose="020f0502020204030204" pitchFamily="34" charset="0"/>
              </a:rPr>
              <a:t>What can you learn from him / her?</a:t>
            </a:r>
          </a:p>
          <a:p>
            <a:pPr marL="0" indent="0">
              <a:buNone/>
            </a:pPr>
            <a:endParaRPr lang="en-US" altLang="zh-CN" sz="2000" b="1">
              <a:latin typeface="Calibri" panose="020f0502020204030204" pitchFamily="34" charset="0"/>
            </a:endParaRPr>
          </a:p>
        </p:txBody>
      </p:sp>
      <p:sp>
        <p:nvSpPr>
          <p:cNvPr id="4" name="矩形 3"/>
          <p:cNvSpPr/>
          <p:nvPr/>
        </p:nvSpPr>
        <p:spPr>
          <a:xfrm>
            <a:off x="428596" y="3929072"/>
            <a:ext cx="7358114" cy="748923"/>
          </a:xfrm>
          <a:prstGeom prst="rect">
            <a:avLst/>
          </a:prstGeom>
        </p:spPr>
        <p:txBody>
          <a:bodyPr wrap="square">
            <a:spAutoFit/>
          </a:bodyPr>
          <a:lstStyle/>
          <a:p>
            <a:pPr>
              <a:lnSpc>
                <a:spcPct val="90000"/>
              </a:lnSpc>
              <a:spcBef>
                <a:spcPts val="750"/>
              </a:spcBef>
            </a:pPr>
            <a:r>
              <a:rPr lang="en-US" altLang="zh-CN" sz="2000" b="1">
                <a:latin typeface="Calibri" panose="020f0502020204030204" pitchFamily="34" charset="0"/>
                <a:ea typeface="+mn-ea"/>
              </a:rPr>
              <a:t>2 Present your ideas in your group.</a:t>
            </a:r>
          </a:p>
          <a:p>
            <a:pPr>
              <a:lnSpc>
                <a:spcPct val="90000"/>
              </a:lnSpc>
              <a:spcBef>
                <a:spcPts val="750"/>
              </a:spcBef>
            </a:pPr>
            <a:r>
              <a:rPr lang="en-US" altLang="zh-CN" sz="2000" b="1">
                <a:latin typeface="Calibri" panose="020f0502020204030204" pitchFamily="34" charset="0"/>
                <a:ea typeface="+mn-ea"/>
              </a:rPr>
              <a:t>3 Collect all your group’s ideas and present them to the class.</a:t>
            </a:r>
            <a:endParaRPr lang="zh-CN" altLang="en-US" sz="2000" b="1">
              <a:latin typeface="Calibri" panose="020f0502020204030204" pitchFamily="34" charset="0"/>
              <a:ea typeface="+mn-ea"/>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3" name="标题 1"/>
          <p:cNvSpPr>
            <a:spLocks noGrp="1"/>
          </p:cNvSpPr>
          <p:nvPr>
            <p:ph type="title"/>
          </p:nvPr>
        </p:nvSpPr>
        <p:spPr>
          <a:xfrm>
            <a:off x="357158" y="555526"/>
            <a:ext cx="2300276" cy="357190"/>
          </a:xfrm>
        </p:spPr>
        <p:txBody>
          <a:bodyPr vert="horz" lIns="68580" tIns="34290" rIns="68580" bIns="34290" anchor="ctr"/>
          <a:lstStyle/>
          <a:p>
            <a:br>
              <a:rPr lang="en-US" altLang="zh-CN" sz="2400" b="1">
                <a:latin typeface="Verdana" panose="020b0604030504040204" pitchFamily="34" charset="0"/>
              </a:rPr>
            </a:br>
            <a:r>
              <a:rPr lang="en-US" altLang="zh-CN" sz="2400" b="1">
                <a:latin typeface="Verdana" panose="020b0604030504040204" pitchFamily="34" charset="0"/>
              </a:rPr>
              <a:t>Activity 4</a:t>
            </a:r>
            <a:endParaRPr lang="zh-CN" altLang="en-US" sz="2400" b="1">
              <a:latin typeface="Verdana" panose="020b0604030504040204" pitchFamily="34" charset="0"/>
            </a:endParaRPr>
          </a:p>
        </p:txBody>
      </p:sp>
      <p:sp>
        <p:nvSpPr>
          <p:cNvPr id="8194" name="内容占位符 3"/>
          <p:cNvSpPr>
            <a:spLocks noGrp="1"/>
          </p:cNvSpPr>
          <p:nvPr>
            <p:ph idx="1"/>
          </p:nvPr>
        </p:nvSpPr>
        <p:spPr>
          <a:xfrm>
            <a:off x="357158" y="857238"/>
            <a:ext cx="7615238" cy="3073400"/>
          </a:xfrm>
        </p:spPr>
        <p:txBody>
          <a:bodyPr vert="horz" lIns="68580" tIns="34290" rIns="68580" bIns="34290" anchor="t"/>
          <a:lstStyle/>
          <a:p>
            <a:pPr marL="0" indent="0">
              <a:buNone/>
            </a:pPr>
            <a:endParaRPr lang="en-US" altLang="zh-CN" sz="2000" b="1">
              <a:latin typeface="Calibri" panose="020f0502020204030204" pitchFamily="34" charset="0"/>
            </a:endParaRPr>
          </a:p>
          <a:p>
            <a:pPr marL="0" indent="0">
              <a:buNone/>
            </a:pPr>
            <a:r>
              <a:rPr lang="en-US" altLang="zh-CN" sz="2400" b="1">
                <a:latin typeface="Calibri" panose="020f0502020204030204" pitchFamily="34" charset="0"/>
              </a:rPr>
              <a:t>Now think about whether you can express yourself clearly or understand others in the group talk, and what your strengths or weaknesses are, compared to those of the others in your group.</a:t>
            </a:r>
          </a:p>
        </p:txBody>
      </p:sp>
    </p:spTree>
    <p:extLst>
      <p:ext uri="{BB962C8B-B14F-4D97-AF65-F5344CB8AC3E}">
        <p14:creationId xmlns:p14="http://schemas.microsoft.com/office/powerpoint/2010/main" val="142383774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217" name="标题 1"/>
          <p:cNvSpPr>
            <a:spLocks noGrp="1"/>
          </p:cNvSpPr>
          <p:nvPr>
            <p:ph type="title"/>
          </p:nvPr>
        </p:nvSpPr>
        <p:spPr>
          <a:xfrm>
            <a:off x="899592" y="1563638"/>
            <a:ext cx="7559675" cy="1066800"/>
          </a:xfrm>
        </p:spPr>
        <p:txBody>
          <a:bodyPr vert="horz" lIns="68580" tIns="34290" rIns="68580" bIns="34290" anchor="ctr"/>
          <a:lstStyle/>
          <a:p>
            <a:pPr algn="ctr"/>
            <a:r>
              <a:rPr lang="en-US" altLang="zh-CN" sz="3000" b="1">
                <a:latin typeface="Verdana" panose="020b0604030504040204" pitchFamily="34" charset="0"/>
              </a:rPr>
              <a:t>Writing about a literary work</a:t>
            </a:r>
            <a:endParaRPr lang="zh-CN" altLang="en-US" sz="3000" b="1">
              <a:latin typeface="Verdana" panose="020b0604030504040204" pitchFamily="34" charset="0"/>
              <a:ea typeface="Verdana" panose="020b0604030504040204" pitchFamily="34" charset="0"/>
            </a:endParaRPr>
          </a:p>
        </p:txBody>
      </p:sp>
    </p:spTree>
  </p:cSld>
  <p:clrMapOvr>
    <a:masterClrMapping/>
  </p:clrMapOvr>
  <p:transition/>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64</Paragraphs>
  <Slides>14</Slides>
  <Notes>2</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14</vt:i4>
      </vt:variant>
    </vt:vector>
  </HeadingPairs>
  <TitlesOfParts>
    <vt:vector baseType="lpstr" size="20">
      <vt:lpstr>Arial</vt:lpstr>
      <vt:lpstr>等线 Light</vt:lpstr>
      <vt:lpstr>等线</vt:lpstr>
      <vt:lpstr>Calibri</vt:lpstr>
      <vt:lpstr>Verdana</vt:lpstr>
      <vt:lpstr>Office 主题​​</vt:lpstr>
      <vt:lpstr>Unit 1 Face values Developing ideas</vt:lpstr>
      <vt:lpstr>Activity 1 Read the short introduction to Victor Hugo and                           answer the questions. </vt:lpstr>
      <vt:lpstr>Activity 2 </vt:lpstr>
      <vt:lpstr>Activity 3 </vt:lpstr>
      <vt:lpstr>Think &amp; Share</vt:lpstr>
      <vt:lpstr>Think &amp; Share</vt:lpstr>
      <vt:lpstr>Activity 4</vt:lpstr>
      <vt:lpstr>Activity 4</vt:lpstr>
      <vt:lpstr>Writing about a literary work</vt:lpstr>
      <vt:lpstr>Activity 5 Read the introduction to the novel and answer the questions.</vt:lpstr>
      <vt:lpstr>Activity 6</vt:lpstr>
      <vt:lpstr>Activity 6</vt:lpstr>
      <vt:lpstr>Activity 7</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2021-01-08T18:41:56.045</cp:lastPrinted>
  <dcterms:created xsi:type="dcterms:W3CDTF">2021-01-08T18:41:56Z</dcterms:created>
  <dcterms:modified xsi:type="dcterms:W3CDTF">2021-01-08T10:42:07Z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