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  <p:sldMasterId id="2147483660" r:id="rId2"/>
  </p:sldMasterIdLst>
  <p:notesMasterIdLst>
    <p:notesMasterId r:id="rId3"/>
  </p:notesMasterIdLst>
  <p:sldIdLst>
    <p:sldId id="256" r:id="rId4"/>
    <p:sldId id="269" r:id="rId5"/>
    <p:sldId id="257" r:id="rId6"/>
    <p:sldId id="266" r:id="rId7"/>
    <p:sldId id="267" r:id="rId8"/>
    <p:sldId id="276" r:id="rId9"/>
    <p:sldId id="277" r:id="rId10"/>
    <p:sldId id="270" r:id="rId11"/>
    <p:sldId id="265" r:id="rId12"/>
    <p:sldId id="259" r:id="rId13"/>
  </p:sldIdLst>
  <p:sldSz cx="9144000" cy="5143500" type="screen16x9"/>
  <p:notesSz cx="6858000" cy="9144000"/>
  <p:custDataLst>
    <p:tags r:id="rId14"/>
  </p:custDataLst>
  <p:defaultTextStyle>
    <a:defPPr>
      <a:defRPr lang="zh-CN"/>
    </a:defPPr>
    <a:lvl1pPr marL="0" lvl="0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400" kern="1200">
        <a:solidFill>
          <a:schemeClr val="tx1"/>
        </a:solidFill>
        <a:latin typeface="等线"/>
        <a:ea typeface="等线" panose="02010600030101010101" charset="-122"/>
        <a:cs typeface="+mn-cs"/>
      </a:defRPr>
    </a:lvl1pPr>
    <a:lvl2pPr marL="342900" lvl="1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400" kern="1200">
        <a:solidFill>
          <a:schemeClr val="tx1"/>
        </a:solidFill>
        <a:latin typeface="等线"/>
        <a:ea typeface="等线" panose="02010600030101010101" charset="-122"/>
        <a:cs typeface="+mn-cs"/>
      </a:defRPr>
    </a:lvl2pPr>
    <a:lvl3pPr marL="685800" lvl="2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400" kern="1200">
        <a:solidFill>
          <a:schemeClr val="tx1"/>
        </a:solidFill>
        <a:latin typeface="等线"/>
        <a:ea typeface="等线" panose="02010600030101010101" charset="-122"/>
        <a:cs typeface="+mn-cs"/>
      </a:defRPr>
    </a:lvl3pPr>
    <a:lvl4pPr marL="1028700" lvl="3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400" kern="1200">
        <a:solidFill>
          <a:schemeClr val="tx1"/>
        </a:solidFill>
        <a:latin typeface="等线"/>
        <a:ea typeface="等线" panose="02010600030101010101" charset="-122"/>
        <a:cs typeface="+mn-cs"/>
      </a:defRPr>
    </a:lvl4pPr>
    <a:lvl5pPr marL="1371600" lvl="4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400" kern="1200">
        <a:solidFill>
          <a:schemeClr val="tx1"/>
        </a:solidFill>
        <a:latin typeface="等线"/>
        <a:ea typeface="等线" panose="02010600030101010101" charset="-122"/>
        <a:cs typeface="+mn-cs"/>
      </a:defRPr>
    </a:lvl5pPr>
    <a:lvl6pPr marL="2286000" lvl="5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400" kern="1200">
        <a:solidFill>
          <a:schemeClr val="tx1"/>
        </a:solidFill>
        <a:latin typeface="等线"/>
        <a:ea typeface="等线" panose="02010600030101010101" charset="-122"/>
        <a:cs typeface="+mn-cs"/>
      </a:defRPr>
    </a:lvl6pPr>
    <a:lvl7pPr marL="2743200" lvl="6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400" kern="1200">
        <a:solidFill>
          <a:schemeClr val="tx1"/>
        </a:solidFill>
        <a:latin typeface="等线"/>
        <a:ea typeface="等线" panose="02010600030101010101" charset="-122"/>
        <a:cs typeface="+mn-cs"/>
      </a:defRPr>
    </a:lvl7pPr>
    <a:lvl8pPr marL="3200400" lvl="7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400" kern="1200">
        <a:solidFill>
          <a:schemeClr val="tx1"/>
        </a:solidFill>
        <a:latin typeface="等线"/>
        <a:ea typeface="等线" panose="02010600030101010101" charset="-122"/>
        <a:cs typeface="+mn-cs"/>
      </a:defRPr>
    </a:lvl8pPr>
    <a:lvl9pPr marL="3657600" lvl="8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400" kern="1200">
        <a:solidFill>
          <a:schemeClr val="tx1"/>
        </a:solidFill>
        <a:latin typeface="等线"/>
        <a:ea typeface="等线" panose="02010600030101010101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28"/>
  </p:normalViewPr>
  <p:slideViewPr>
    <p:cSldViewPr showGuides="1">
      <p:cViewPr varScale="1">
        <p:scale>
          <a:sx n="122" d="100"/>
          <a:sy n="122" d="100"/>
        </p:scale>
        <p:origin x="84" y="12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tags" Target="tags/tag1.xml" /><Relationship Id="rId15" Type="http://schemas.openxmlformats.org/officeDocument/2006/relationships/presProps" Target="presProps.xml" /><Relationship Id="rId16" Type="http://schemas.openxmlformats.org/officeDocument/2006/relationships/viewProps" Target="viewProps.xml" /><Relationship Id="rId17" Type="http://schemas.openxmlformats.org/officeDocument/2006/relationships/theme" Target="theme/theme1.xml" /><Relationship Id="rId18" Type="http://schemas.openxmlformats.org/officeDocument/2006/relationships/tableStyles" Target="tableStyles.xml" /><Relationship Id="rId2" Type="http://schemas.openxmlformats.org/officeDocument/2006/relationships/slideMaster" Target="slideMasters/slideMaster2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auto"/>
            <a:fld id="{7BD6755A-0260-4F79-A0C0-A1783DA016D1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3076" name="幻灯片图像占位符 3"/>
          <p:cNvSpPr>
            <a:spLocks noGrp="1" noRot="1" noChangeAspect="1"/>
          </p:cNvSpPr>
          <p:nvPr>
            <p:ph type="sldImg" idx="6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077" name="备注占位符 4"/>
          <p:cNvSpPr>
            <a:spLocks noGrp="1"/>
          </p:cNvSpPr>
          <p:nvPr>
            <p:ph type="body" sz="quarter" idx="7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 indent="0"/>
            <a:r>
              <a:rPr lang="zh-CN" altLang="en-US"/>
              <a:t>第二级</a:t>
            </a:r>
          </a:p>
          <a:p>
            <a:pPr lvl="2" indent="0"/>
            <a:r>
              <a:rPr lang="zh-CN" altLang="en-US"/>
              <a:t>第三级</a:t>
            </a:r>
          </a:p>
          <a:p>
            <a:pPr lvl="3" indent="0"/>
            <a:r>
              <a:rPr lang="zh-CN" altLang="en-US"/>
              <a:t>第四级</a:t>
            </a:r>
          </a:p>
          <a:p>
            <a:pPr lvl="4" indent="0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auto"/>
            <a:fld id="{CEAEC0E6-2CC3-4D85-9D4C-27511AAAF97E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  <p:extLst>
      <p:ext uri="{BB962C8B-B14F-4D97-AF65-F5344CB8AC3E}">
        <p14:creationId xmlns:p14="http://schemas.microsoft.com/office/powerpoint/2010/main" val="8212131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auto"/>
            <a:r>
              <a:rPr lang="zh-CN" altLang="en-US" strike="noStrike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auto"/>
            <a:r>
              <a:rPr lang="zh-CN" altLang="en-US" strike="noStrike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auto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auto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../media/image1.png" /><Relationship Id="rId1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10" Type="http://schemas.openxmlformats.org/officeDocument/2006/relationships/slideLayout" Target="../slideLayouts/slideLayout21.xml" /><Relationship Id="rId11" Type="http://schemas.openxmlformats.org/officeDocument/2006/relationships/slideLayout" Target="../slideLayouts/slideLayout22.xml" /><Relationship Id="rId12" Type="http://schemas.openxmlformats.org/officeDocument/2006/relationships/image" Target="../media/image1.png" /><Relationship Id="rId13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14.xml" /><Relationship Id="rId4" Type="http://schemas.openxmlformats.org/officeDocument/2006/relationships/slideLayout" Target="../slideLayouts/slideLayout15.xml" /><Relationship Id="rId5" Type="http://schemas.openxmlformats.org/officeDocument/2006/relationships/slideLayout" Target="../slideLayouts/slideLayout16.xml" /><Relationship Id="rId6" Type="http://schemas.openxmlformats.org/officeDocument/2006/relationships/slideLayout" Target="../slideLayouts/slideLayout17.xml" /><Relationship Id="rId7" Type="http://schemas.openxmlformats.org/officeDocument/2006/relationships/slideLayout" Target="../slideLayouts/slideLayout18.xml" /><Relationship Id="rId8" Type="http://schemas.openxmlformats.org/officeDocument/2006/relationships/slideLayout" Target="../slideLayouts/slideLayout19.xml" /><Relationship Id="rId9" Type="http://schemas.openxmlformats.org/officeDocument/2006/relationships/slideLayout" Target="../slideLayouts/slideLayout20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 w="9525">
            <a:noFill/>
          </a:ln>
        </p:spPr>
        <p:txBody>
          <a:bodyPr vert="horz" lIns="68580" tIns="34290" rIns="68580" bIns="34290" anchor="ctr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5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 w="9525">
            <a:noFill/>
          </a:ln>
        </p:spPr>
        <p:txBody>
          <a:bodyPr vert="horz" lIns="68580" tIns="34290" rIns="68580" bIns="34290"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 indent="-171450"/>
            <a:r>
              <a:rPr lang="zh-CN" altLang="en-US"/>
              <a:t>第二级</a:t>
            </a:r>
          </a:p>
          <a:p>
            <a:pPr lvl="2" indent="-171450"/>
            <a:r>
              <a:rPr lang="zh-CN" altLang="en-US"/>
              <a:t>第三级</a:t>
            </a:r>
          </a:p>
          <a:p>
            <a:pPr lvl="3" indent="-171450"/>
            <a:r>
              <a:rPr lang="zh-CN" altLang="en-US"/>
              <a:t>第四级</a:t>
            </a:r>
          </a:p>
          <a:p>
            <a:pPr lvl="4" indent="-171450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50" name="标题占位符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 w="9525">
            <a:noFill/>
          </a:ln>
        </p:spPr>
        <p:txBody>
          <a:bodyPr vert="horz" lIns="68580" tIns="34290" rIns="68580" bIns="34290" anchor="ctr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2051" name="文本占位符 2"/>
          <p:cNvSpPr>
            <a:spLocks noGrp="1"/>
          </p:cNvSpPr>
          <p:nvPr>
            <p:ph type="body" idx="5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 w="9525">
            <a:noFill/>
          </a:ln>
        </p:spPr>
        <p:txBody>
          <a:bodyPr vert="horz" lIns="68580" tIns="34290" rIns="68580" bIns="34290"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 indent="-171450"/>
            <a:r>
              <a:rPr lang="zh-CN" altLang="en-US"/>
              <a:t>第二级</a:t>
            </a:r>
          </a:p>
          <a:p>
            <a:pPr lvl="2" indent="-171450"/>
            <a:r>
              <a:rPr lang="zh-CN" altLang="en-US"/>
              <a:t>第三级</a:t>
            </a:r>
          </a:p>
          <a:p>
            <a:pPr lvl="3" indent="-171450"/>
            <a:r>
              <a:rPr lang="zh-CN" altLang="en-US"/>
              <a:t>第四级</a:t>
            </a:r>
          </a:p>
          <a:p>
            <a:pPr lvl="4" indent="-171450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image" Target="../media/image5.png" /><Relationship Id="rId3" Type="http://schemas.openxmlformats.org/officeDocument/2006/relationships/image" Target="../media/image6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标题 1"/>
          <p:cNvSpPr>
            <a:spLocks noGrp="1"/>
          </p:cNvSpPr>
          <p:nvPr>
            <p:ph type="ctrTitle"/>
          </p:nvPr>
        </p:nvSpPr>
        <p:spPr>
          <a:xfrm>
            <a:off x="1214414" y="1357304"/>
            <a:ext cx="6858000" cy="2270125"/>
          </a:xfrm>
        </p:spPr>
        <p:txBody>
          <a:bodyPr vert="horz" lIns="68580" tIns="34290" rIns="68580" bIns="34290" anchor="b"/>
          <a:lstStyle/>
          <a:p>
            <a:pPr defTabSz="685800">
              <a:buClrTx/>
              <a:buSzTx/>
              <a:buFontTx/>
            </a:pPr>
            <a:r>
              <a:rPr lang="en-US" altLang="zh-CN" sz="3300" b="1" kern="1200">
                <a:latin typeface="Verdana" panose="020b0604030504040204" pitchFamily="34" charset="0"/>
                <a:ea typeface="+mj-ea"/>
                <a:cs typeface="+mj-cs"/>
              </a:rPr>
              <a:t>Unit 1 Face values</a:t>
            </a:r>
            <a:br>
              <a:rPr lang="en-US" altLang="zh-CN" sz="3300" b="1" kern="1200">
                <a:latin typeface="Verdana" panose="020b0604030504040204" pitchFamily="34" charset="0"/>
                <a:ea typeface="+mj-ea"/>
                <a:cs typeface="+mj-cs"/>
              </a:rPr>
            </a:br>
            <a:br>
              <a:rPr lang="en-US" altLang="zh-CN" sz="3300" b="1" kern="1200">
                <a:latin typeface="Verdana" panose="020b0604030504040204" pitchFamily="34" charset="0"/>
                <a:ea typeface="+mj-ea"/>
                <a:cs typeface="+mj-cs"/>
              </a:rPr>
            </a:br>
            <a:r>
              <a:rPr lang="en-US" altLang="zh-CN" sz="3300" b="1" kern="1200">
                <a:latin typeface="Verdana" panose="020b0604030504040204" pitchFamily="34" charset="0"/>
                <a:ea typeface="+mj-ea"/>
                <a:cs typeface="+mj-cs"/>
              </a:rPr>
              <a:t>Presenting ideas &amp; Reflection</a:t>
            </a:r>
            <a:endParaRPr lang="zh-CN" altLang="en-US" sz="3600" kern="1200">
              <a:latin typeface="+mj-lt"/>
              <a:ea typeface="+mj-ea"/>
              <a:cs typeface="+mj-cs"/>
            </a:endParaRPr>
          </a:p>
        </p:txBody>
      </p:sp>
      <p:sp>
        <p:nvSpPr>
          <p:cNvPr id="4099" name="TextBox 3"/>
          <p:cNvSpPr txBox="1"/>
          <p:nvPr/>
        </p:nvSpPr>
        <p:spPr>
          <a:xfrm>
            <a:off x="738188" y="303213"/>
            <a:ext cx="4103687" cy="346075"/>
          </a:xfrm>
          <a:prstGeom prst="rect">
            <a:avLst/>
          </a:prstGeom>
          <a:noFill/>
          <a:ln w="9525">
            <a:noFill/>
          </a:ln>
        </p:spPr>
        <p:txBody>
          <a:bodyPr wrap="square" lIns="68580" tIns="34290" rIns="68580" bIns="34290" anchor="t">
            <a:spAutoFit/>
          </a:bodyPr>
          <a:lstStyle/>
          <a:p>
            <a:r>
              <a:rPr lang="zh-CN" altLang="en-US" sz="1800" b="1">
                <a:latin typeface="等线"/>
                <a:ea typeface="等线" panose="02010600030101010101" charset="-122"/>
              </a:rPr>
              <a:t>新标准</a:t>
            </a:r>
            <a:r>
              <a:rPr lang="en-US" altLang="zh-CN" sz="1800" b="1">
                <a:latin typeface="等线"/>
                <a:ea typeface="等线" panose="02010600030101010101" charset="-122"/>
              </a:rPr>
              <a:t>《</a:t>
            </a:r>
            <a:r>
              <a:rPr lang="zh-CN" altLang="en-US" sz="1800" b="1">
                <a:latin typeface="等线"/>
                <a:ea typeface="等线" panose="02010600030101010101" charset="-122"/>
              </a:rPr>
              <a:t>英语</a:t>
            </a:r>
            <a:r>
              <a:rPr lang="en-US" altLang="zh-CN" sz="1800" b="1">
                <a:latin typeface="等线"/>
                <a:ea typeface="等线" panose="02010600030101010101" charset="-122"/>
              </a:rPr>
              <a:t>》</a:t>
            </a:r>
            <a:r>
              <a:rPr lang="zh-CN" altLang="en-US" sz="1800" b="1">
                <a:latin typeface="等线"/>
                <a:ea typeface="等线" panose="02010600030101010101" charset="-122"/>
              </a:rPr>
              <a:t>高中选择性必修第三册</a:t>
            </a:r>
          </a:p>
        </p:txBody>
      </p:sp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2052300" y="12674600"/>
            <a:ext cx="355600" cy="254000"/>
          </a:xfrm>
          <a:prstGeom prst="cube">
            <a:avLst/>
          </a:prstGeom>
        </p:spPr>
      </p:pic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1" name="标题 1"/>
          <p:cNvSpPr>
            <a:spLocks noGrp="1"/>
          </p:cNvSpPr>
          <p:nvPr>
            <p:ph type="title"/>
          </p:nvPr>
        </p:nvSpPr>
        <p:spPr>
          <a:xfrm>
            <a:off x="2195736" y="1707654"/>
            <a:ext cx="6335713" cy="993775"/>
          </a:xfrm>
        </p:spPr>
        <p:txBody>
          <a:bodyPr vert="horz" lIns="68580" tIns="34290" rIns="68580" bIns="34290" anchor="ctr"/>
          <a:lstStyle/>
          <a:p>
            <a:r>
              <a:rPr lang="en-US" altLang="zh-CN" b="1">
                <a:latin typeface="Verdana" panose="020b0604030504040204" pitchFamily="34" charset="0"/>
              </a:rPr>
              <a:t>   Presenting ideas</a:t>
            </a:r>
            <a:br>
              <a:rPr lang="zh-CN" altLang="en-US" sz="3000"/>
            </a:br>
            <a:endParaRPr lang="zh-CN" altLang="en-US" sz="3000"/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145" name="标题 1"/>
          <p:cNvSpPr>
            <a:spLocks noGrp="1"/>
          </p:cNvSpPr>
          <p:nvPr>
            <p:ph type="title"/>
          </p:nvPr>
        </p:nvSpPr>
        <p:spPr>
          <a:xfrm>
            <a:off x="628650" y="309563"/>
            <a:ext cx="6319838" cy="1146175"/>
          </a:xfrm>
        </p:spPr>
        <p:txBody>
          <a:bodyPr vert="horz" lIns="68580" tIns="34290" rIns="68580" bIns="34290" anchor="ctr"/>
          <a:lstStyle/>
          <a:p>
            <a:br>
              <a:rPr lang="en-US" altLang="zh-CN" sz="2400" b="1">
                <a:latin typeface="Verdana" panose="020b0604030504040204" pitchFamily="34" charset="0"/>
              </a:rPr>
            </a:br>
            <a:r>
              <a:rPr lang="en-US" altLang="zh-CN" sz="2400" b="1">
                <a:latin typeface="Verdana" panose="020b0604030504040204" pitchFamily="34" charset="0"/>
              </a:rPr>
              <a:t>Activity 1 </a:t>
            </a:r>
            <a:endParaRPr lang="zh-CN" altLang="en-US" sz="2400" b="1">
              <a:latin typeface="Verdana" panose="020b0604030504040204" pitchFamily="34" charset="0"/>
            </a:endParaRPr>
          </a:p>
        </p:txBody>
      </p:sp>
      <p:sp>
        <p:nvSpPr>
          <p:cNvPr id="6146" name="内容占位符 3"/>
          <p:cNvSpPr>
            <a:spLocks noGrp="1"/>
          </p:cNvSpPr>
          <p:nvPr>
            <p:ph idx="1"/>
          </p:nvPr>
        </p:nvSpPr>
        <p:spPr>
          <a:xfrm>
            <a:off x="628650" y="1370013"/>
            <a:ext cx="7904163" cy="841375"/>
          </a:xfrm>
        </p:spPr>
        <p:txBody>
          <a:bodyPr vert="horz" lIns="68580" tIns="34290" rIns="68580" bIns="34290" anchor="t"/>
          <a:lstStyle/>
          <a:p>
            <a:pPr marL="0" indent="0">
              <a:buNone/>
            </a:pPr>
            <a:r>
              <a:rPr lang="en-US" altLang="zh-CN" sz="2000" b="1">
                <a:latin typeface="Calibri" panose="020f0502020204030204" pitchFamily="34" charset="0"/>
              </a:rPr>
              <a:t>Work in groups. Read the quote and discuss the questions. </a:t>
            </a:r>
          </a:p>
        </p:txBody>
      </p:sp>
      <p:pic>
        <p:nvPicPr>
          <p:cNvPr id="6147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40" y="2000246"/>
            <a:ext cx="1604490" cy="2097096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文本框 9"/>
          <p:cNvSpPr txBox="1"/>
          <p:nvPr/>
        </p:nvSpPr>
        <p:spPr>
          <a:xfrm>
            <a:off x="819150" y="2211705"/>
            <a:ext cx="5474335" cy="107721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/>
            <a:r>
              <a:rPr lang="zh-CN" altLang="en-US" sz="2000" noProof="1"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human being should be entirely beautiful: the face, the clothes, the mind, the thoughts.</a:t>
            </a:r>
            <a:endParaRPr lang="zh-CN" altLang="en-US" sz="2000" noProof="1"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/>
            <a:r>
              <a:rPr lang="zh-CN" altLang="en-US" sz="1000" i="1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                                           </a:t>
            </a:r>
            <a:r>
              <a:rPr lang="zh-CN" altLang="en-US" sz="900" i="1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zh-CN" sz="900" i="1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fontAlgn="auto"/>
            <a:r>
              <a:rPr lang="en-US" altLang="zh-CN" sz="900" i="1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                                                    </a:t>
            </a:r>
            <a:r>
              <a:rPr lang="en-US" altLang="zh-CN" i="1" noProof="1">
                <a:latin typeface="Calibri" panose="020f0502020204030204" pitchFamily="34" charset="0"/>
                <a:ea typeface="+mn-ea"/>
              </a:rPr>
              <a:t>From </a:t>
            </a:r>
            <a:r>
              <a:rPr lang="en-US" altLang="zh-CN" noProof="1">
                <a:latin typeface="Calibri" panose="020f0502020204030204" pitchFamily="34" charset="0"/>
                <a:ea typeface="+mn-ea"/>
              </a:rPr>
              <a:t>Uncle Vanya </a:t>
            </a:r>
            <a:r>
              <a:rPr lang="en-US" altLang="zh-CN" i="1" noProof="1">
                <a:latin typeface="Calibri" panose="020f0502020204030204" pitchFamily="34" charset="0"/>
                <a:ea typeface="+mn-ea"/>
              </a:rPr>
              <a:t>by Anton Pavlovich Chekhov</a:t>
            </a:r>
          </a:p>
        </p:txBody>
      </p:sp>
      <p:sp>
        <p:nvSpPr>
          <p:cNvPr id="6149" name="文本框 10"/>
          <p:cNvSpPr txBox="1"/>
          <p:nvPr/>
        </p:nvSpPr>
        <p:spPr>
          <a:xfrm>
            <a:off x="628650" y="3504883"/>
            <a:ext cx="7040563" cy="1128514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l" fontAlgn="auto">
              <a:lnSpc>
                <a:spcPct val="90000"/>
              </a:lnSpc>
              <a:spcBef>
                <a:spcPts val="750"/>
              </a:spcBef>
              <a:buClrTx/>
              <a:buSzTx/>
            </a:pPr>
            <a:r>
              <a:rPr lang="en-US" altLang="zh-CN" sz="2000" b="1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What is your understanding of the quote?</a:t>
            </a:r>
          </a:p>
          <a:p>
            <a:pPr algn="l" fontAlgn="auto">
              <a:lnSpc>
                <a:spcPct val="90000"/>
              </a:lnSpc>
              <a:spcBef>
                <a:spcPts val="750"/>
              </a:spcBef>
              <a:buClrTx/>
              <a:buSzTx/>
            </a:pPr>
            <a:r>
              <a:rPr lang="en-US" altLang="zh-CN" sz="2000" b="1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 What is your definition of “true beauty” ?</a:t>
            </a:r>
          </a:p>
          <a:p>
            <a:pPr algn="l" fontAlgn="auto">
              <a:lnSpc>
                <a:spcPct val="90000"/>
              </a:lnSpc>
              <a:spcBef>
                <a:spcPts val="750"/>
              </a:spcBef>
              <a:buClrTx/>
              <a:buSzTx/>
            </a:pPr>
            <a:r>
              <a:rPr lang="en-US" altLang="zh-CN" sz="2000" b="1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 What qualities should a “beautiful person” have?</a:t>
            </a:r>
          </a:p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169" name="标题 1"/>
          <p:cNvSpPr>
            <a:spLocks noGrp="1"/>
          </p:cNvSpPr>
          <p:nvPr>
            <p:ph type="title"/>
          </p:nvPr>
        </p:nvSpPr>
        <p:spPr>
          <a:xfrm>
            <a:off x="611560" y="-73035"/>
            <a:ext cx="6319838" cy="1144587"/>
          </a:xfrm>
        </p:spPr>
        <p:txBody>
          <a:bodyPr vert="horz" lIns="68580" tIns="34290" rIns="68580" bIns="34290" anchor="ctr"/>
          <a:lstStyle/>
          <a:p>
            <a:br>
              <a:rPr lang="en-US" altLang="zh-CN" sz="2400" b="1">
                <a:latin typeface="Verdana" panose="020b0604030504040204" pitchFamily="34" charset="0"/>
              </a:rPr>
            </a:br>
            <a:r>
              <a:rPr lang="en-US" altLang="zh-CN" sz="2400" b="1">
                <a:latin typeface="Verdana" panose="020b0604030504040204" pitchFamily="34" charset="0"/>
              </a:rPr>
              <a:t>Activity 2 </a:t>
            </a:r>
            <a:endParaRPr lang="zh-CN" altLang="en-US" sz="2400" b="1">
              <a:latin typeface="Verdana" panose="020b0604030504040204" pitchFamily="34" charset="0"/>
            </a:endParaRPr>
          </a:p>
        </p:txBody>
      </p:sp>
      <p:sp>
        <p:nvSpPr>
          <p:cNvPr id="7170" name="文本框 5"/>
          <p:cNvSpPr txBox="1"/>
          <p:nvPr/>
        </p:nvSpPr>
        <p:spPr>
          <a:xfrm>
            <a:off x="611560" y="1071552"/>
            <a:ext cx="7907338" cy="1047979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l" fontAlgn="auto">
              <a:lnSpc>
                <a:spcPct val="90000"/>
              </a:lnSpc>
              <a:spcBef>
                <a:spcPts val="750"/>
              </a:spcBef>
              <a:buClrTx/>
              <a:buSzTx/>
              <a:buFont typeface="Arial" panose="020b0604020202020204" pitchFamily="34" charset="0"/>
            </a:pPr>
            <a:r>
              <a:rPr lang="en-US" altLang="zh-CN" sz="2300" b="1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Think of someone you want to recommend as “the most beautiful person you know”. Choose someone you know and complete the table.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85720" y="2500312"/>
            <a:ext cx="8572560" cy="157163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193" name="标题 1"/>
          <p:cNvSpPr>
            <a:spLocks noGrp="1"/>
          </p:cNvSpPr>
          <p:nvPr>
            <p:ph type="title"/>
          </p:nvPr>
        </p:nvSpPr>
        <p:spPr>
          <a:xfrm>
            <a:off x="539552" y="-236562"/>
            <a:ext cx="6319838" cy="1144587"/>
          </a:xfrm>
        </p:spPr>
        <p:txBody>
          <a:bodyPr vert="horz" lIns="68580" tIns="34290" rIns="68580" bIns="34290" anchor="ctr"/>
          <a:lstStyle/>
          <a:p>
            <a:br>
              <a:rPr lang="en-US" altLang="zh-CN" sz="2400" b="1">
                <a:latin typeface="Verdana" panose="020b0604030504040204" pitchFamily="34" charset="0"/>
              </a:rPr>
            </a:br>
            <a:r>
              <a:rPr lang="en-US" altLang="zh-CN" sz="2400" b="1">
                <a:latin typeface="Verdana" panose="020b0604030504040204" pitchFamily="34" charset="0"/>
              </a:rPr>
              <a:t>Activity 3 </a:t>
            </a:r>
            <a:endParaRPr lang="zh-CN" altLang="en-US" sz="2400" b="1">
              <a:latin typeface="Verdana" panose="020b0604030504040204" pitchFamily="34" charset="0"/>
            </a:endParaRPr>
          </a:p>
        </p:txBody>
      </p:sp>
      <p:sp>
        <p:nvSpPr>
          <p:cNvPr id="8194" name="内容占位符 3"/>
          <p:cNvSpPr>
            <a:spLocks noGrp="1"/>
          </p:cNvSpPr>
          <p:nvPr>
            <p:ph idx="1"/>
          </p:nvPr>
        </p:nvSpPr>
        <p:spPr>
          <a:xfrm>
            <a:off x="539552" y="843558"/>
            <a:ext cx="8335838" cy="842963"/>
          </a:xfrm>
        </p:spPr>
        <p:txBody>
          <a:bodyPr vert="horz" lIns="68580" tIns="34290" rIns="68580" bIns="3429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Work in groups. Discuss who is “the most beautiful person you know” and agree on the best candidate. Use the information in Activity 2 to help you.</a:t>
            </a:r>
          </a:p>
        </p:txBody>
      </p: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7" name="标题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6319838" cy="1144587"/>
          </a:xfrm>
        </p:spPr>
        <p:txBody>
          <a:bodyPr vert="horz" lIns="68580" tIns="34290" rIns="68580" bIns="34290" anchor="ctr"/>
          <a:lstStyle/>
          <a:p>
            <a:br>
              <a:rPr lang="en-US" altLang="zh-CN" sz="2400" b="1">
                <a:latin typeface="Verdana" panose="020b0604030504040204" pitchFamily="34" charset="0"/>
              </a:rPr>
            </a:br>
            <a:r>
              <a:rPr lang="en-US" altLang="zh-CN" sz="2400" b="1">
                <a:latin typeface="Verdana" panose="020b0604030504040204" pitchFamily="34" charset="0"/>
              </a:rPr>
              <a:t>Activity 4</a:t>
            </a:r>
            <a:endParaRPr lang="zh-CN" altLang="en-US" sz="2400" b="1">
              <a:latin typeface="Verdana" panose="020b0604030504040204" pitchFamily="34" charset="0"/>
            </a:endParaRPr>
          </a:p>
        </p:txBody>
      </p:sp>
      <p:sp>
        <p:nvSpPr>
          <p:cNvPr id="9218" name="文本框 4"/>
          <p:cNvSpPr txBox="1"/>
          <p:nvPr/>
        </p:nvSpPr>
        <p:spPr>
          <a:xfrm>
            <a:off x="628650" y="1217930"/>
            <a:ext cx="7181850" cy="152195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Prepare a short presentation. Consider the following：</a:t>
            </a:r>
          </a:p>
          <a:p>
            <a:pPr>
              <a:lnSpc>
                <a:spcPct val="150000"/>
              </a:lnSpc>
            </a:pPr>
            <a:r>
              <a:rPr lang="en-US" altLang="zh-CN" sz="2000" b="1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the structure of your presentation</a:t>
            </a:r>
          </a:p>
          <a:p>
            <a:pPr>
              <a:lnSpc>
                <a:spcPct val="150000"/>
              </a:lnSpc>
            </a:pPr>
            <a:r>
              <a:rPr lang="en-US" altLang="zh-CN" sz="2000" b="1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 useful words, expressions and structures</a:t>
            </a:r>
          </a:p>
        </p:txBody>
      </p: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41" name="标题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6319838" cy="1144587"/>
          </a:xfrm>
        </p:spPr>
        <p:txBody>
          <a:bodyPr vert="horz" lIns="68580" tIns="34290" rIns="68580" bIns="34290" anchor="ctr"/>
          <a:lstStyle/>
          <a:p>
            <a:br>
              <a:rPr lang="en-US" altLang="zh-CN" sz="2400" b="1">
                <a:latin typeface="Verdana" panose="020b0604030504040204" pitchFamily="34" charset="0"/>
              </a:rPr>
            </a:br>
            <a:r>
              <a:rPr lang="en-US" altLang="zh-CN" sz="2400" b="1">
                <a:latin typeface="Verdana" panose="020b0604030504040204" pitchFamily="34" charset="0"/>
              </a:rPr>
              <a:t>Activity 5 </a:t>
            </a:r>
            <a:endParaRPr lang="zh-CN" altLang="en-US" sz="2400" b="1">
              <a:latin typeface="Verdana" panose="020b0604030504040204" pitchFamily="34" charset="0"/>
            </a:endParaRPr>
          </a:p>
        </p:txBody>
      </p:sp>
      <p:sp>
        <p:nvSpPr>
          <p:cNvPr id="10242" name="文本框 4"/>
          <p:cNvSpPr txBox="1"/>
          <p:nvPr/>
        </p:nvSpPr>
        <p:spPr>
          <a:xfrm>
            <a:off x="628650" y="1288415"/>
            <a:ext cx="7337425" cy="11430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Give your presentation and recommend your candidate to the class. Vote for the best presentation.</a:t>
            </a:r>
          </a:p>
        </p:txBody>
      </p: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265" name="标题 1"/>
          <p:cNvSpPr>
            <a:spLocks noGrp="1"/>
          </p:cNvSpPr>
          <p:nvPr>
            <p:ph type="title"/>
          </p:nvPr>
        </p:nvSpPr>
        <p:spPr>
          <a:xfrm>
            <a:off x="1043608" y="1707654"/>
            <a:ext cx="6553200" cy="1079500"/>
          </a:xfrm>
        </p:spPr>
        <p:txBody>
          <a:bodyPr vert="horz" lIns="68580" tIns="34290" rIns="68580" bIns="34290" anchor="ctr"/>
          <a:lstStyle/>
          <a:p>
            <a:pPr algn="ctr"/>
            <a:r>
              <a:rPr lang="en-US" altLang="zh-CN" b="1">
                <a:latin typeface="Verdana" panose="020b0604030504040204" pitchFamily="34" charset="0"/>
              </a:rPr>
              <a:t>    Reflection</a:t>
            </a:r>
            <a:br>
              <a:rPr lang="zh-CN" altLang="en-US" sz="3000"/>
            </a:br>
            <a:endParaRPr lang="zh-CN" altLang="en-US" sz="3000"/>
          </a:p>
        </p:txBody>
      </p:sp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561658"/>
            <a:ext cx="7886700" cy="993775"/>
          </a:xfrm>
        </p:spPr>
        <p:txBody>
          <a:bodyPr>
            <a:normAutofit fontScale="90000"/>
          </a:bodyPr>
          <a:lstStyle/>
          <a:p>
            <a:pPr marL="0" marR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400" b="1" i="0" u="none" strike="noStrike" kern="1200" cap="none" spc="0" normalizeH="0" baseline="0" noProof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Write a reflection after completing this unit. Consider the following:</a:t>
            </a:r>
            <a:br>
              <a:rPr lang="en-US" altLang="zh-CN" sz="2400" b="1">
                <a:latin typeface="Verdana" panose="020b0604030504040204" pitchFamily="34" charset="0"/>
                <a:cs typeface="Verdana" panose="020b0604030504040204" pitchFamily="34" charset="0"/>
              </a:rPr>
            </a:br>
            <a:endParaRPr kumimoji="0" lang="en-US" altLang="zh-CN" sz="2400" b="1" i="0" u="none" strike="noStrike" kern="1200" cap="none" spc="0" normalizeH="0" baseline="0" noProof="1">
              <a:solidFill>
                <a:schemeClr val="tx1"/>
              </a:solidFill>
              <a:latin typeface="Verdana" panose="020b0604030504040204" pitchFamily="34" charset="0"/>
              <a:ea typeface="+mj-ea"/>
              <a:cs typeface="Verdana" panose="020b0604030504040204" pitchFamily="34" charset="0"/>
            </a:endParaRPr>
          </a:p>
        </p:txBody>
      </p:sp>
      <p:sp>
        <p:nvSpPr>
          <p:cNvPr id="12290" name="文本框 5"/>
          <p:cNvSpPr txBox="1"/>
          <p:nvPr/>
        </p:nvSpPr>
        <p:spPr>
          <a:xfrm>
            <a:off x="628650" y="1358900"/>
            <a:ext cx="7479665" cy="299974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800" b="1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What is your understanding of true beauty?</a:t>
            </a:r>
          </a:p>
          <a:p>
            <a:pPr>
              <a:lnSpc>
                <a:spcPct val="150000"/>
              </a:lnSpc>
            </a:pPr>
            <a:r>
              <a:rPr lang="en-US" altLang="zh-CN" sz="1800" b="1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 What text types have you learnt about? What are their features?</a:t>
            </a:r>
          </a:p>
          <a:p>
            <a:pPr>
              <a:lnSpc>
                <a:spcPct val="150000"/>
              </a:lnSpc>
            </a:pPr>
            <a:r>
              <a:rPr lang="en-US" altLang="zh-CN" sz="1800" b="1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 What words, expressions and structures have you learnt?</a:t>
            </a:r>
          </a:p>
          <a:p>
            <a:pPr>
              <a:lnSpc>
                <a:spcPct val="150000"/>
              </a:lnSpc>
            </a:pPr>
            <a:r>
              <a:rPr lang="en-US" altLang="zh-CN" sz="1800" b="1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4 What improvement have you made in understanding different cultures?</a:t>
            </a:r>
          </a:p>
          <a:p>
            <a:pPr>
              <a:lnSpc>
                <a:spcPct val="150000"/>
              </a:lnSpc>
            </a:pPr>
            <a:r>
              <a:rPr lang="en-US" altLang="zh-CN" sz="1800" b="1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5 What improvement have you made in using learning strategies and  </a:t>
            </a:r>
          </a:p>
          <a:p>
            <a:pPr>
              <a:lnSpc>
                <a:spcPct val="150000"/>
              </a:lnSpc>
            </a:pPr>
            <a:r>
              <a:rPr lang="en-US" altLang="zh-CN" sz="1800" b="1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exploring effective ways of learning?</a:t>
            </a:r>
          </a:p>
          <a:p>
            <a:pPr>
              <a:lnSpc>
                <a:spcPct val="150000"/>
              </a:lnSpc>
            </a:pPr>
            <a:r>
              <a:rPr lang="en-US" altLang="zh-CN" sz="1800" b="1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6 What improvement have you made in analysing and solving problems?</a:t>
            </a:r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学科网</Company>
  <PresentationFormat>On-screen Show (16:9)</PresentationFormat>
  <Paragraphs>30</Paragraphs>
  <Slides>10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baseType="lpstr" size="16">
      <vt:lpstr>Arial</vt:lpstr>
      <vt:lpstr>等线 Light</vt:lpstr>
      <vt:lpstr>等线</vt:lpstr>
      <vt:lpstr>Calibri</vt:lpstr>
      <vt:lpstr>Verdana</vt:lpstr>
      <vt:lpstr>Office 主题​​</vt:lpstr>
      <vt:lpstr>Unit 1 Face valuesPresenting ideas &amp; Reflection</vt:lpstr>
      <vt:lpstr>   Presenting ideas</vt:lpstr>
      <vt:lpstr>Activity 1 </vt:lpstr>
      <vt:lpstr>Activity 2 </vt:lpstr>
      <vt:lpstr>Activity 3 </vt:lpstr>
      <vt:lpstr>Activity 4</vt:lpstr>
      <vt:lpstr>Activity 5 </vt:lpstr>
      <vt:lpstr>    Reflection</vt:lpstr>
      <vt:lpstr>Write a reflection after completing this unit. Consider the following:</vt:lpstr>
      <vt:lpstr>PowerPoint Presentation</vt:lpstr>
    </vt:vector>
  </TitlesOfParts>
  <LinksUpToDate>0</LinksUpToDate>
  <SharedDoc>0</SharedDoc>
  <HyperlinksChanged>0</HyperlinksChanged>
  <Application>Aspose.Slides for Java</Application>
  <AppVersion>20.1100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rbm.xkw.com</dc:creator>
  <cp:revision>1</cp:revision>
  <cp:lastPrinted>2021-01-08T18:44:53.677</cp:lastPrinted>
  <dcterms:created xsi:type="dcterms:W3CDTF">2021-01-08T18:44:53Z</dcterms:created>
  <dcterms:modified xsi:type="dcterms:W3CDTF">2021-01-08T10:44:53Z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