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60" r:id="rId5"/>
    <p:sldId id="258" r:id="rId6"/>
    <p:sldId id="265" r:id="rId7"/>
    <p:sldId id="264" r:id="rId8"/>
    <p:sldId id="259" r:id="rId9"/>
  </p:sldIdLst>
  <p:sldSz cx="9144000" cy="5143500" type="screen16x9"/>
  <p:notesSz cx="6858000" cy="9144000"/>
  <p:custDataLst>
    <p:tags r:id="rId10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8" autoAdjust="0"/>
  </p:normalViewPr>
  <p:slideViewPr>
    <p:cSldViewPr>
      <p:cViewPr varScale="1">
        <p:scale>
          <a:sx n="122" d="100"/>
          <a:sy n="122" d="100"/>
        </p:scale>
        <p:origin x="84" y="1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4D362-2E9B-478D-BAA4-2D5BC8B2CAD6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06A6B-D6C4-49A6-AD64-89EB947F55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3343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06A6B-D6C4-49A6-AD64-89EB947F556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4823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06A6B-D6C4-49A6-AD64-89EB947F556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9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06A6B-D6C4-49A6-AD64-89EB947F556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361010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image" Target="../media/image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61610" y="1437624"/>
            <a:ext cx="6858000" cy="2270038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1 Face values</a:t>
            </a: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Starting out</a:t>
            </a:r>
            <a:br>
              <a:rPr lang="en-US" altLang="zh-CN" sz="3600"/>
            </a:b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</a:t>
            </a:r>
            <a:r>
              <a:rPr lang="en-US" altLang="zh-CN" sz="1800" b="1"/>
              <a:t>《</a:t>
            </a:r>
            <a:r>
              <a:rPr lang="zh-CN" altLang="en-US" sz="1800" b="1"/>
              <a:t>英语</a:t>
            </a:r>
            <a:r>
              <a:rPr lang="en-US" altLang="zh-CN" sz="1800" b="1"/>
              <a:t>》</a:t>
            </a:r>
            <a:r>
              <a:rPr lang="zh-CN" altLang="en-US" sz="1800" b="1"/>
              <a:t>高中选择性必修</a:t>
            </a:r>
            <a:r>
              <a:rPr sz="1800" b="1" err="1"/>
              <a:t>第三册</a:t>
            </a:r>
            <a:endParaRPr sz="1800" b="1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273844"/>
            <a:ext cx="8678198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     </a:t>
            </a:r>
            <a:r>
              <a:rPr lang="en-US" altLang="zh-CN" sz="24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Watch the video and answer the questions.</a:t>
            </a:r>
            <a:endParaRPr lang="zh-CN" altLang="en-US" sz="24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68095"/>
            <a:ext cx="8336915" cy="855980"/>
          </a:xfrm>
        </p:spPr>
        <p:txBody>
          <a:bodyPr>
            <a:normAutofit/>
          </a:bodyPr>
          <a:lstStyle/>
          <a:p>
            <a:pPr marL="288000" indent="-45720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2200" b="1">
                <a:latin typeface="Calibri" panose="020f0502020204030204" pitchFamily="34" charset="0"/>
                <a:cs typeface="Calibri" panose="020f0502020204030204" pitchFamily="34" charset="0"/>
              </a:rPr>
              <a:t>1 How many kinds of Peking Opera masks are mentioned in the    </a:t>
            </a:r>
          </a:p>
          <a:p>
            <a:pPr marL="288000" indent="-45720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2200" b="1">
                <a:latin typeface="Calibri" panose="020f0502020204030204" pitchFamily="34" charset="0"/>
                <a:cs typeface="Calibri" panose="020f0502020204030204" pitchFamily="34" charset="0"/>
              </a:rPr>
              <a:t>   video? What do they represent?</a:t>
            </a: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endParaRPr lang="zh-CN" altLang="zh-CN" sz="66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6080" indent="-386080">
              <a:buAutoNum type="arabicPeriod"/>
            </a:pPr>
            <a:endParaRPr lang="zh-CN" altLang="zh-CN" sz="66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0240" y="2124075"/>
            <a:ext cx="83153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Six. 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A red mask represents a hero with positive characteristics such as honesty and loyalty.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A black mask represents a bold but rough character, who is serious, fair and selfless.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A blue mask represents a character who is upright and brave in the face of challenges.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A yellow mask represents a fierce character.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A white mask represents a character who is disloyal, clever and aims to do harm. </a:t>
            </a: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4000" indent="-45720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1600" i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 Xiaohualian, </a:t>
            </a: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 black and white mask painted on and round the actor’s nose, represents a character who is funny and entertaining, and who easily wins the audience’s affection.</a:t>
            </a:r>
          </a:p>
          <a:p>
            <a:pPr marL="0" indent="0">
              <a:lnSpc>
                <a:spcPct val="100000"/>
              </a:lnSpc>
              <a:buFont typeface="Arial" panose="020b0604020202090204" pitchFamily="34" charset="0"/>
              <a:buNone/>
            </a:pP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49270"/>
            <a:ext cx="432048" cy="44331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313326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</a:t>
            </a:r>
            <a:endParaRPr lang="zh-CN" alt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9285" y="1329690"/>
            <a:ext cx="7186930" cy="3042285"/>
          </a:xfrm>
        </p:spPr>
        <p:txBody>
          <a:bodyPr>
            <a:normAutofit/>
          </a:bodyPr>
          <a:lstStyle/>
          <a:p>
            <a:pPr marL="288000" indent="-457200">
              <a:lnSpc>
                <a:spcPct val="100000"/>
              </a:lnSpc>
              <a:buFont typeface="Arial" panose="020b060402020209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Which Peking Opera mask most suits your personality? Why?</a:t>
            </a:r>
          </a:p>
          <a:p>
            <a:pPr marL="386080" indent="-386080">
              <a:buAutoNum type="arabicPeriod"/>
            </a:pPr>
            <a:endParaRPr lang="zh-CN" altLang="en-US" sz="23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568381"/>
            <a:ext cx="432048" cy="443319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6114" y="2311"/>
            <a:ext cx="8767886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 </a:t>
            </a:r>
            <a:r>
              <a:rPr lang="en-US" altLang="zh-CN" sz="24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Look at the pictures and answer the questions. </a:t>
            </a:r>
            <a:endParaRPr lang="zh-CN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24890"/>
            <a:ext cx="4735438" cy="3435092"/>
          </a:xfrm>
        </p:spPr>
        <p:txBody>
          <a:bodyPr>
            <a:normAutofit/>
          </a:bodyPr>
          <a:lstStyle/>
          <a:p>
            <a:pPr marL="288000" indent="-457200">
              <a:buFont typeface="Arial" panose="020b060402020209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What can you see in the three pictures? </a:t>
            </a:r>
          </a:p>
          <a:p>
            <a:pPr marL="144000" indent="-457200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16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4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In the first picture, there are four yellow ducklings standing together, one grey duckling standing alone and a swan flying in the sky.</a:t>
            </a:r>
          </a:p>
          <a:p>
            <a:pPr marL="144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In the second picture, there is a tiger who is smelling a red flower.</a:t>
            </a:r>
          </a:p>
          <a:p>
            <a:pPr marL="144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In the third picture, there is a cat who is looking in the  mirror and imagining itself as a lion.</a:t>
            </a:r>
          </a:p>
          <a:p>
            <a:pPr marL="0" indent="0">
              <a:buFont typeface="Arial" panose="020b0604020202090204" pitchFamily="34" charset="0"/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zh-CN" altLang="en-US"/>
          </a:p>
        </p:txBody>
      </p:sp>
      <p:pic>
        <p:nvPicPr>
          <p:cNvPr id="8" name="图片 7" descr="8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47877"/>
            <a:ext cx="2024706" cy="143137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108" y="2427734"/>
            <a:ext cx="1910437" cy="158417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545" y="2499742"/>
            <a:ext cx="1582878" cy="14401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 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24890"/>
            <a:ext cx="4591422" cy="3147060"/>
          </a:xfrm>
        </p:spPr>
        <p:txBody>
          <a:bodyPr>
            <a:normAutofit fontScale="92500"/>
          </a:bodyPr>
          <a:lstStyle/>
          <a:p>
            <a:pPr marL="288000" indent="-457200">
              <a:buFont typeface="Arial" panose="020b060402020209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What does each of the pictures tell you about the characters?</a:t>
            </a:r>
          </a:p>
          <a:p>
            <a:pPr marL="144000" indent="-457200">
              <a:spcBef>
                <a:spcPct val="0"/>
              </a:spcBef>
              <a:buNone/>
            </a:pPr>
            <a:r>
              <a:rPr lang="en-US" altLang="zh-CN" sz="19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144000" indent="-457200">
              <a:spcBef>
                <a:spcPct val="0"/>
              </a:spcBef>
              <a:buNone/>
            </a:pPr>
            <a:r>
              <a:rPr lang="en-US" altLang="zh-CN" sz="19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first picture, the grey duckling may feel lonely and different, and unfairly left out by the other ducklings because of the way it looks. Perhaps it dreams of becoming a beautiful and graceful swan one day.</a:t>
            </a:r>
          </a:p>
          <a:p>
            <a:pPr marL="144000" indent="-457200">
              <a:spcBef>
                <a:spcPct val="0"/>
              </a:spcBef>
              <a:buNone/>
            </a:pP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In the second picture, the tiger looks gentle, sweet and thoughtful, showing its delicate and vulnerable side. </a:t>
            </a:r>
          </a:p>
          <a:p>
            <a:pPr marL="144000" indent="-457200">
              <a:spcBef>
                <a:spcPct val="0"/>
              </a:spcBef>
              <a:buNone/>
            </a:pP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In the third picture, even though the cat is small, it sees itself as being strong and powerful, like a lion.</a:t>
            </a:r>
          </a:p>
          <a:p>
            <a:pPr marL="0" indent="0">
              <a:buFont typeface="Arial" panose="020b0604020202090204" pitchFamily="34" charset="0"/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zh-CN" altLang="en-US"/>
          </a:p>
        </p:txBody>
      </p:sp>
      <p:pic>
        <p:nvPicPr>
          <p:cNvPr id="8" name="图片 7" descr="8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47877"/>
            <a:ext cx="2024706" cy="143137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108" y="2427734"/>
            <a:ext cx="1910437" cy="158417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545" y="2499742"/>
            <a:ext cx="1582878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85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 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24890"/>
            <a:ext cx="4951462" cy="3147060"/>
          </a:xfrm>
        </p:spPr>
        <p:txBody>
          <a:bodyPr>
            <a:normAutofit/>
          </a:bodyPr>
          <a:lstStyle/>
          <a:p>
            <a:pPr marL="288000" indent="-457200">
              <a:buFont typeface="Arial" panose="020b060402020209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3 What can you learn from the pictures?</a:t>
            </a:r>
          </a:p>
          <a:p>
            <a:pPr marL="108000" indent="-457200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2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3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judge someone by their appearance, but look beyond it to find their inner beauty. </a:t>
            </a:r>
          </a:p>
          <a:p>
            <a:pPr marL="252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It’s okay to show your vulnerable side sometimes. </a:t>
            </a:r>
          </a:p>
          <a:p>
            <a:pPr marL="252000" indent="-45720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7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Don’t let the way you look stop you from achieving your dreams and ambitions.</a:t>
            </a:r>
            <a:endParaRPr lang="zh-CN" altLang="en-US" sz="17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zh-CN" altLang="en-US"/>
          </a:p>
        </p:txBody>
      </p:sp>
      <p:pic>
        <p:nvPicPr>
          <p:cNvPr id="8" name="图片 7" descr="8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47877"/>
            <a:ext cx="2024706" cy="143137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108" y="2427734"/>
            <a:ext cx="1910437" cy="158417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545" y="2499742"/>
            <a:ext cx="1582878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221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484100" y="118364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30</Paragraphs>
  <Slides>7</Slides>
  <Notes>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3">
      <vt:lpstr>Arial</vt:lpstr>
      <vt:lpstr>等线 Light</vt:lpstr>
      <vt:lpstr>等线</vt:lpstr>
      <vt:lpstr>Calibri</vt:lpstr>
      <vt:lpstr>Verdana</vt:lpstr>
      <vt:lpstr>Office 主题​​</vt:lpstr>
      <vt:lpstr>Unit 1 Face valuesStarting out</vt:lpstr>
      <vt:lpstr>Activity 1      Watch the video and answer the questions.</vt:lpstr>
      <vt:lpstr>Activity 1 </vt:lpstr>
      <vt:lpstr>Activity 2 Look at the pictures and answer the questions. </vt:lpstr>
      <vt:lpstr>Activity 2  </vt:lpstr>
      <vt:lpstr>Activity 2  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2021-01-08T18:43:11.301</cp:lastPrinted>
  <dcterms:created xsi:type="dcterms:W3CDTF">2021-01-08T18:43:11Z</dcterms:created>
  <dcterms:modified xsi:type="dcterms:W3CDTF">2021-01-08T10:43:11Z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