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png" ContentType="image/png"/>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 Id="rId5" Type="http://schemas.openxmlformats.org/officeDocument/2006/relationships/custom-properties" Target="docProps/custom.xml" /></Relationships>
</file>

<file path=ppt/presentation.xml><?xml version="1.0" encoding="utf-8"?>
<!--Generated by Aspose.Slides for Java 20.11-->
<p:presentation xmlns:r="http://schemas.openxmlformats.org/officeDocument/2006/relationships" xmlns:a="http://schemas.openxmlformats.org/drawingml/2006/main" xmlns:p="http://schemas.openxmlformats.org/presentationml/2006/main">
  <p:sldMasterIdLst>
    <p:sldMasterId id="2147483648" r:id="rId1"/>
  </p:sldMasterIdLst>
  <p:notesMasterIdLst>
    <p:notesMasterId r:id="rId2"/>
  </p:notesMasterIdLst>
  <p:sldIdLst>
    <p:sldId id="256" r:id="rId3"/>
    <p:sldId id="280" r:id="rId4"/>
    <p:sldId id="257" r:id="rId5"/>
    <p:sldId id="307" r:id="rId6"/>
    <p:sldId id="308" r:id="rId7"/>
    <p:sldId id="277" r:id="rId8"/>
    <p:sldId id="278" r:id="rId9"/>
    <p:sldId id="269" r:id="rId10"/>
    <p:sldId id="270" r:id="rId11"/>
    <p:sldId id="279" r:id="rId12"/>
    <p:sldId id="296" r:id="rId13"/>
    <p:sldId id="282" r:id="rId14"/>
    <p:sldId id="273" r:id="rId15"/>
    <p:sldId id="274" r:id="rId16"/>
    <p:sldId id="306" r:id="rId17"/>
    <p:sldId id="275" r:id="rId18"/>
    <p:sldId id="276" r:id="rId19"/>
  </p:sldIdLst>
  <p:sldSz cx="9144000" cy="5143500" type="screen16x9"/>
  <p:notesSz cx="6858000" cy="9144000"/>
  <p:custDataLst>
    <p:tags r:id="rId20"/>
  </p:custDataLst>
  <p:defaultTextStyle>
    <a:defPPr>
      <a:defRPr lang="zh-CN"/>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defaultTextStyle>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autoAdjust="0"/>
    <p:restoredTop sz="94570" autoAdjust="0"/>
  </p:normalViewPr>
  <p:slideViewPr>
    <p:cSldViewPr>
      <p:cViewPr varScale="1">
        <p:scale>
          <a:sx n="122" d="100"/>
          <a:sy n="122" d="100"/>
        </p:scale>
        <p:origin x="84" y="124"/>
      </p:cViewPr>
      <p:guideLst>
        <p:guide orient="horz" pos="1629"/>
        <p:guide pos="2882"/>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p:scale>
          <a:sx n="1" d="100"/>
          <a:sy n="1" d="100"/>
        </p:scale>
        <p:origin x="0" y="0"/>
      </p:cViewPr>
    </p:cSldViewPr>
  </p:notes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 Type="http://schemas.openxmlformats.org/officeDocument/2006/relationships/notesMaster" Target="notesMasters/notesMaster1.xml" /><Relationship Id="rId20" Type="http://schemas.openxmlformats.org/officeDocument/2006/relationships/tags" Target="tags/tag1.xml" /><Relationship Id="rId21" Type="http://schemas.openxmlformats.org/officeDocument/2006/relationships/presProps" Target="presProps.xml" /><Relationship Id="rId22" Type="http://schemas.openxmlformats.org/officeDocument/2006/relationships/viewProps" Target="viewProps.xml" /><Relationship Id="rId23" Type="http://schemas.openxmlformats.org/officeDocument/2006/relationships/theme" Target="theme/theme1.xml" /><Relationship Id="rId24" Type="http://schemas.openxmlformats.org/officeDocument/2006/relationships/tableStyles" Target="tableStyles.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s>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BD6755A-0260-4F79-A0C0-A1783DA016D1}" type="datetimeFigureOut">
              <a:rPr lang="zh-CN" altLang="en-US" smtClean="0"/>
              <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EAEC0E6-2CC3-4D85-9D4C-27511AAAF97E}" type="slidenum">
              <a:rPr lang="zh-CN" altLang="en-US" smtClean="0"/>
              <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&#65279;<?xml version="1.0" encoding="utf-8" standalone="yes"?><Relationships xmlns="http://schemas.openxmlformats.org/package/2006/relationships"><Relationship Id="rId1" Type="http://schemas.openxmlformats.org/officeDocument/2006/relationships/slide" Target="../slides/slide7.xml" /><Relationship Id="rId2" Type="http://schemas.openxmlformats.org/officeDocument/2006/relationships/notesMaster" Target="../notesMasters/notesMaster1.xml" /></Relationships>
</file>

<file path=ppt/notesSlides/_rels/notesSlide2.xml.rels>&#65279;<?xml version="1.0" encoding="utf-8" standalone="yes"?><Relationships xmlns="http://schemas.openxmlformats.org/package/2006/relationships"><Relationship Id="rId1" Type="http://schemas.openxmlformats.org/officeDocument/2006/relationships/slide" Target="../slides/slide9.xml" /><Relationship Id="rId2"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CEAEC0E6-2CC3-4D85-9D4C-27511AAAF97E}" type="slidenum">
              <a:rPr lang="zh-CN" altLang="en-US" smtClean="0"/>
              <a:t>7</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CEAEC0E6-2CC3-4D85-9D4C-27511AAAF97E}" type="slidenum">
              <a:rPr lang="zh-CN" altLang="en-US" smtClean="0"/>
              <a:t>9</a:t>
            </a:fld>
            <a:endParaRPr lang="zh-CN" altLang="en-US"/>
          </a:p>
        </p:txBody>
      </p:sp>
    </p:spTree>
  </p:cSld>
  <p:clrMapOvr>
    <a:masterClrMapping/>
  </p:clrMapOvr>
</p:notes>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p:cNvSpPr>
            <a:spLocks noGrp="1"/>
          </p:cNvSpPr>
          <p:nvPr>
            <p:ph type="ctrTitle"/>
          </p:nvPr>
        </p:nvSpPr>
        <p:spPr>
          <a:xfrm>
            <a:off x="1143000" y="841772"/>
            <a:ext cx="6858000" cy="1790700"/>
          </a:xfrm>
        </p:spPr>
        <p:txBody>
          <a:bodyPr anchor="b"/>
          <a:lstStyle>
            <a:lvl1pPr algn="ctr">
              <a:defRPr sz="4500"/>
            </a:lvl1pPr>
          </a:lstStyle>
          <a:p>
            <a:r>
              <a:rPr lang="zh-CN" altLang="en-US"/>
              <a:t>单击此处编辑母版标题样式</a:t>
            </a:r>
            <a:endParaRPr lang="zh-CN" altLang="en-US"/>
          </a:p>
        </p:txBody>
      </p:sp>
      <p:sp>
        <p:nvSpPr>
          <p:cNvPr id="3" name="副标题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40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
            </a:fld>
            <a:endParaRPr lang="zh-CN" altLang="en-US"/>
          </a:p>
        </p:txBody>
      </p:sp>
    </p:spTree>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hasCustomPrompt="1"/>
          </p:nvPr>
        </p:nvSpPr>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
            </a:fld>
            <a:endParaRPr lang="zh-CN" altLang="en-US"/>
          </a:p>
        </p:txBody>
      </p:sp>
    </p:spTree>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竖排标题与文本">
    <p:spTree>
      <p:nvGrpSpPr>
        <p:cNvPr id="1" name=""/>
        <p:cNvGrpSpPr/>
        <p:nvPr/>
      </p:nvGrpSpPr>
      <p:grpSpPr>
        <a:xfrm>
          <a:off x="0" y="0"/>
          <a:ext cx="0" cy="0"/>
        </a:xfrm>
      </p:grpSpPr>
      <p:sp>
        <p:nvSpPr>
          <p:cNvPr id="2" name="竖排标题 1"/>
          <p:cNvSpPr>
            <a:spLocks noGrp="1"/>
          </p:cNvSpPr>
          <p:nvPr>
            <p:ph type="title" orient="vert"/>
          </p:nvPr>
        </p:nvSpPr>
        <p:spPr>
          <a:xfrm>
            <a:off x="6543675" y="273844"/>
            <a:ext cx="1971675" cy="4358879"/>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hasCustomPrompt="1"/>
          </p:nvPr>
        </p:nvSpPr>
        <p:spPr>
          <a:xfrm>
            <a:off x="628650" y="273844"/>
            <a:ext cx="5800725" cy="4358879"/>
          </a:xfrm>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
            </a:fld>
            <a:endParaRPr lang="zh-CN" altLang="en-US"/>
          </a:p>
        </p:txBody>
      </p:sp>
    </p:spTree>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hasCustomPrompt="1"/>
          </p:nvPr>
        </p:nvSpPr>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
            </a:fld>
            <a:endParaRPr lang="zh-CN" altLang="en-US"/>
          </a:p>
        </p:txBody>
      </p:sp>
    </p:spTree>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p:cNvSpPr>
            <a:spLocks noGrp="1"/>
          </p:cNvSpPr>
          <p:nvPr>
            <p:ph type="title"/>
          </p:nvPr>
        </p:nvSpPr>
        <p:spPr>
          <a:xfrm>
            <a:off x="623888" y="1282304"/>
            <a:ext cx="7886700" cy="2139553"/>
          </a:xfrm>
        </p:spPr>
        <p:txBody>
          <a:bodyPr anchor="b"/>
          <a:lstStyle>
            <a:lvl1pPr>
              <a:defRPr sz="4500"/>
            </a:lvl1pPr>
          </a:lstStyle>
          <a:p>
            <a:r>
              <a:rPr lang="zh-CN" altLang="en-US"/>
              <a:t>单击此处编辑母版标题样式</a:t>
            </a:r>
            <a:endParaRPr lang="zh-CN" altLang="en-US"/>
          </a:p>
        </p:txBody>
      </p:sp>
      <p:sp>
        <p:nvSpPr>
          <p:cNvPr id="3" name="文本占位符 2"/>
          <p:cNvSpPr>
            <a:spLocks noGrp="1"/>
          </p:cNvSpPr>
          <p:nvPr>
            <p:ph type="body" idx="1" hasCustomPrompt="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40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a:t>编辑母版文本样式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
            </a:fld>
            <a:endParaRPr lang="zh-CN" altLang="en-US"/>
          </a:p>
        </p:txBody>
      </p:sp>
    </p:spTree>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hasCustomPrompt="1"/>
          </p:nvPr>
        </p:nvSpPr>
        <p:spPr>
          <a:xfrm>
            <a:off x="628650" y="1369219"/>
            <a:ext cx="3886200" cy="3263504"/>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half" idx="2" hasCustomPrompt="1"/>
          </p:nvPr>
        </p:nvSpPr>
        <p:spPr>
          <a:xfrm>
            <a:off x="4629150" y="1369219"/>
            <a:ext cx="3886200" cy="3263504"/>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
            </a:fld>
            <a:endParaRPr lang="zh-CN" altLang="en-US"/>
          </a:p>
        </p:txBody>
      </p:sp>
    </p:spTree>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p:cNvSpPr>
            <a:spLocks noGrp="1"/>
          </p:cNvSpPr>
          <p:nvPr>
            <p:ph type="title"/>
          </p:nvPr>
        </p:nvSpPr>
        <p:spPr>
          <a:xfrm>
            <a:off x="629841" y="273844"/>
            <a:ext cx="7886700" cy="994172"/>
          </a:xfrm>
        </p:spPr>
        <p:txBody>
          <a:bodyPr/>
          <a:lstStyle/>
          <a:p>
            <a:r>
              <a:rPr lang="zh-CN" altLang="en-US"/>
              <a:t>单击此处编辑母版标题样式</a:t>
            </a:r>
            <a:endParaRPr lang="zh-CN" altLang="en-US"/>
          </a:p>
        </p:txBody>
      </p:sp>
      <p:sp>
        <p:nvSpPr>
          <p:cNvPr id="3" name="文本占位符 2"/>
          <p:cNvSpPr>
            <a:spLocks noGrp="1"/>
          </p:cNvSpPr>
          <p:nvPr>
            <p:ph type="body" idx="1" hasCustomPrompt="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编辑母版文本样式</a:t>
            </a:r>
            <a:endParaRPr lang="zh-CN" altLang="en-US"/>
          </a:p>
        </p:txBody>
      </p:sp>
      <p:sp>
        <p:nvSpPr>
          <p:cNvPr id="4" name="内容占位符 3"/>
          <p:cNvSpPr>
            <a:spLocks noGrp="1"/>
          </p:cNvSpPr>
          <p:nvPr>
            <p:ph sz="half" idx="2" hasCustomPrompt="1"/>
          </p:nvPr>
        </p:nvSpPr>
        <p:spPr>
          <a:xfrm>
            <a:off x="629842" y="1878806"/>
            <a:ext cx="3868340" cy="2763441"/>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hasCustomPrompt="1"/>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编辑母版文本样式</a:t>
            </a:r>
            <a:endParaRPr lang="zh-CN" altLang="en-US"/>
          </a:p>
        </p:txBody>
      </p:sp>
      <p:sp>
        <p:nvSpPr>
          <p:cNvPr id="6" name="内容占位符 5"/>
          <p:cNvSpPr>
            <a:spLocks noGrp="1"/>
          </p:cNvSpPr>
          <p:nvPr>
            <p:ph sz="quarter" idx="4" hasCustomPrompt="1"/>
          </p:nvPr>
        </p:nvSpPr>
        <p:spPr>
          <a:xfrm>
            <a:off x="4629150" y="1878806"/>
            <a:ext cx="3887391" cy="2763441"/>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
            </a:fld>
            <a:endParaRPr lang="zh-CN" altLang="en-US"/>
          </a:p>
        </p:txBody>
      </p:sp>
    </p:spTree>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
            </a:fld>
            <a:endParaRPr lang="zh-CN" altLang="en-US"/>
          </a:p>
        </p:txBody>
      </p:sp>
    </p:spTree>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
            </a:fld>
            <a:endParaRPr lang="zh-CN" altLang="en-US"/>
          </a:p>
        </p:txBody>
      </p:sp>
    </p:spTree>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标题 1"/>
          <p:cNvSpPr>
            <a:spLocks noGrp="1"/>
          </p:cNvSpPr>
          <p:nvPr>
            <p:ph type="title"/>
          </p:nvPr>
        </p:nvSpPr>
        <p:spPr>
          <a:xfrm>
            <a:off x="629841" y="342900"/>
            <a:ext cx="2949178" cy="1200150"/>
          </a:xfrm>
        </p:spPr>
        <p:txBody>
          <a:bodyPr anchor="b"/>
          <a:lstStyle>
            <a:lvl1pPr>
              <a:defRPr sz="2400"/>
            </a:lvl1pPr>
          </a:lstStyle>
          <a:p>
            <a:r>
              <a:rPr lang="zh-CN" altLang="en-US"/>
              <a:t>单击此处编辑母版标题样式</a:t>
            </a:r>
            <a:endParaRPr lang="zh-CN" altLang="en-US"/>
          </a:p>
        </p:txBody>
      </p:sp>
      <p:sp>
        <p:nvSpPr>
          <p:cNvPr id="3" name="内容占位符 2"/>
          <p:cNvSpPr>
            <a:spLocks noGrp="1"/>
          </p:cNvSpPr>
          <p:nvPr>
            <p:ph idx="1" hasCustomPrompt="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文本占位符 3"/>
          <p:cNvSpPr>
            <a:spLocks noGrp="1"/>
          </p:cNvSpPr>
          <p:nvPr>
            <p:ph type="body" sz="half" idx="2" hasCustomPrompt="1"/>
          </p:nvPr>
        </p:nvSpPr>
        <p:spPr>
          <a:xfrm>
            <a:off x="629841" y="1543050"/>
            <a:ext cx="2949178" cy="2858691"/>
          </a:xfrm>
        </p:spPr>
        <p:txBody>
          <a:bodyPr/>
          <a:lstStyle>
            <a:lvl1pPr marL="0" indent="0">
              <a:buNone/>
              <a:defRPr sz="1200"/>
            </a:lvl1pPr>
            <a:lvl2pPr marL="342900" indent="0">
              <a:buNone/>
              <a:defRPr sz="1100"/>
            </a:lvl2pPr>
            <a:lvl3pPr marL="685800" indent="0">
              <a:buNone/>
              <a:defRPr sz="900"/>
            </a:lvl3pPr>
            <a:lvl4pPr marL="1028700" indent="0">
              <a:buNone/>
              <a:defRPr sz="800"/>
            </a:lvl4pPr>
            <a:lvl5pPr marL="1371600" indent="0">
              <a:buNone/>
              <a:defRPr sz="800"/>
            </a:lvl5pPr>
            <a:lvl6pPr marL="1714500" indent="0">
              <a:buNone/>
              <a:defRPr sz="800"/>
            </a:lvl6pPr>
            <a:lvl7pPr marL="2057400" indent="0">
              <a:buNone/>
              <a:defRPr sz="800"/>
            </a:lvl7pPr>
            <a:lvl8pPr marL="2400300" indent="0">
              <a:buNone/>
              <a:defRPr sz="800"/>
            </a:lvl8pPr>
            <a:lvl9pPr marL="2743200" indent="0">
              <a:buNone/>
              <a:defRPr sz="800"/>
            </a:lvl9pPr>
          </a:lstStyle>
          <a:p>
            <a:pPr lvl="0"/>
            <a:r>
              <a:rPr lang="zh-CN" altLang="en-US"/>
              <a:t>编辑母版文本样式</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
            </a:fld>
            <a:endParaRPr lang="zh-CN" altLang="en-US"/>
          </a:p>
        </p:txBody>
      </p:sp>
    </p:spTree>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标题 1"/>
          <p:cNvSpPr>
            <a:spLocks noGrp="1"/>
          </p:cNvSpPr>
          <p:nvPr>
            <p:ph type="title"/>
          </p:nvPr>
        </p:nvSpPr>
        <p:spPr>
          <a:xfrm>
            <a:off x="629841" y="342900"/>
            <a:ext cx="2949178" cy="1200150"/>
          </a:xfrm>
        </p:spPr>
        <p:txBody>
          <a:bodyPr anchor="b"/>
          <a:lstStyle>
            <a:lvl1pPr>
              <a:defRPr sz="24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hasCustomPrompt="1"/>
          </p:nvPr>
        </p:nvSpPr>
        <p:spPr>
          <a:xfrm>
            <a:off x="629841" y="1543050"/>
            <a:ext cx="2949178" cy="2858691"/>
          </a:xfrm>
        </p:spPr>
        <p:txBody>
          <a:bodyPr/>
          <a:lstStyle>
            <a:lvl1pPr marL="0" indent="0">
              <a:buNone/>
              <a:defRPr sz="1200"/>
            </a:lvl1pPr>
            <a:lvl2pPr marL="342900" indent="0">
              <a:buNone/>
              <a:defRPr sz="1100"/>
            </a:lvl2pPr>
            <a:lvl3pPr marL="685800" indent="0">
              <a:buNone/>
              <a:defRPr sz="900"/>
            </a:lvl3pPr>
            <a:lvl4pPr marL="1028700" indent="0">
              <a:buNone/>
              <a:defRPr sz="800"/>
            </a:lvl4pPr>
            <a:lvl5pPr marL="1371600" indent="0">
              <a:buNone/>
              <a:defRPr sz="800"/>
            </a:lvl5pPr>
            <a:lvl6pPr marL="1714500" indent="0">
              <a:buNone/>
              <a:defRPr sz="800"/>
            </a:lvl6pPr>
            <a:lvl7pPr marL="2057400" indent="0">
              <a:buNone/>
              <a:defRPr sz="800"/>
            </a:lvl7pPr>
            <a:lvl8pPr marL="2400300" indent="0">
              <a:buNone/>
              <a:defRPr sz="800"/>
            </a:lvl8pPr>
            <a:lvl9pPr marL="2743200" indent="0">
              <a:buNone/>
              <a:defRPr sz="800"/>
            </a:lvl9pPr>
          </a:lstStyle>
          <a:p>
            <a:pPr lvl="0"/>
            <a:r>
              <a:rPr lang="zh-CN" altLang="en-US"/>
              <a:t>编辑母版文本样式</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
            </a:fld>
            <a:endParaRPr lang="zh-CN" altLang="en-US"/>
          </a:p>
        </p:txBody>
      </p:sp>
    </p:spTree>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solidFill>
          <a:schemeClr val="accent1"/>
        </a:solidFill>
        <a:effectLst/>
      </p:bgPr>
    </p:bg>
    <p:spTree>
      <p:nvGrpSpPr>
        <p:cNvPr id="1" name=""/>
        <p:cNvGrpSpPr/>
        <p:nvPr/>
      </p:nvGrpSpPr>
      <p:grpSpPr>
        <a:xfrm>
          <a:off x="0" y="0"/>
          <a:ext cx="0" cy="0"/>
        </a:xfrm>
      </p:grpSpPr>
      <p:sp>
        <p:nvSpPr>
          <p:cNvPr id="2" name="标题占位符 1"/>
          <p:cNvSpPr>
            <a:spLocks noGrp="1"/>
          </p:cNvSpPr>
          <p:nvPr>
            <p:ph type="title"/>
          </p:nvPr>
        </p:nvSpPr>
        <p:spPr>
          <a:xfrm>
            <a:off x="628650" y="273844"/>
            <a:ext cx="7886700" cy="994172"/>
          </a:xfrm>
          <a:prstGeom prst="rect">
            <a:avLst/>
          </a:prstGeom>
        </p:spPr>
        <p:txBody>
          <a:bodyPr vert="horz" lIns="68580" tIns="34290" rIns="68580" bIns="3429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628650" y="1369219"/>
            <a:ext cx="7886700" cy="3263504"/>
          </a:xfrm>
          <a:prstGeom prst="rect">
            <a:avLst/>
          </a:prstGeom>
        </p:spPr>
        <p:txBody>
          <a:bodyPr vert="horz" lIns="68580" tIns="34290" rIns="68580" bIns="34290" rtlCol="0">
            <a:normAutofit/>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628650" y="4767263"/>
            <a:ext cx="2057400" cy="273844"/>
          </a:xfrm>
          <a:prstGeom prst="rect">
            <a:avLst/>
          </a:prstGeom>
        </p:spPr>
        <p:txBody>
          <a:bodyPr vert="horz" lIns="68580" tIns="34290" rIns="68580" bIns="34290" rtlCol="0" anchor="ctr"/>
          <a:lstStyle>
            <a:lvl1pPr algn="l">
              <a:defRPr sz="900">
                <a:solidFill>
                  <a:schemeClr val="tx1">
                    <a:tint val="75000"/>
                  </a:schemeClr>
                </a:solidFill>
              </a:defRPr>
            </a:lvl1pPr>
          </a:lstStyle>
          <a:p>
            <a:fld id="{530820CF-B880-4189-942D-D702A7CBA730}" type="datetimeFigureOut">
              <a:rPr lang="zh-CN" altLang="en-US" smtClean="0"/>
              <a:t/>
            </a:fld>
            <a:endParaRPr lang="zh-CN" altLang="en-US"/>
          </a:p>
        </p:txBody>
      </p:sp>
      <p:sp>
        <p:nvSpPr>
          <p:cNvPr id="5" name="页脚占位符 4"/>
          <p:cNvSpPr>
            <a:spLocks noGrp="1"/>
          </p:cNvSpPr>
          <p:nvPr>
            <p:ph type="ftr" sz="quarter" idx="3"/>
          </p:nvPr>
        </p:nvSpPr>
        <p:spPr>
          <a:xfrm>
            <a:off x="3028950" y="4767263"/>
            <a:ext cx="3086100" cy="273844"/>
          </a:xfrm>
          <a:prstGeom prst="rect">
            <a:avLst/>
          </a:prstGeom>
        </p:spPr>
        <p:txBody>
          <a:bodyPr vert="horz" lIns="68580" tIns="34290" rIns="68580" bIns="34290" rtlCol="0" anchor="ctr"/>
          <a:lstStyle>
            <a:lvl1pPr algn="ctr">
              <a:defRPr sz="9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457950" y="4767263"/>
            <a:ext cx="2057400" cy="273844"/>
          </a:xfrm>
          <a:prstGeom prst="rect">
            <a:avLst/>
          </a:prstGeom>
        </p:spPr>
        <p:txBody>
          <a:bodyPr vert="horz" lIns="68580" tIns="34290" rIns="68580" bIns="34290" rtlCol="0" anchor="ctr"/>
          <a:lstStyle>
            <a:lvl1pPr algn="r">
              <a:defRPr sz="900">
                <a:solidFill>
                  <a:schemeClr val="tx1">
                    <a:tint val="75000"/>
                  </a:schemeClr>
                </a:solidFill>
              </a:defRPr>
            </a:lvl1pPr>
          </a:lstStyle>
          <a:p>
            <a:fld id="{0C913308-F349-4B6D-A68A-DD1791B4A57B}" type="slidenum">
              <a:rPr lang="zh-CN" altLang="en-US" smtClean="0"/>
              <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zh-CN"/>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1.png"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6.xml"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image" Target="../media/image2.png" /><Relationship Id="rId3" Type="http://schemas.openxmlformats.org/officeDocument/2006/relationships/image" Target="../media/image3.png" /><Relationship Id="rId4" Type="http://schemas.openxmlformats.org/officeDocument/2006/relationships/image" Target="../media/image4.png" /><Relationship Id="rId5" Type="http://schemas.openxmlformats.org/officeDocument/2006/relationships/image" Target="../media/image5.png"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image" Target="../media/image2.png" /><Relationship Id="rId3" Type="http://schemas.openxmlformats.org/officeDocument/2006/relationships/image" Target="../media/image3.png" /><Relationship Id="rId4" Type="http://schemas.openxmlformats.org/officeDocument/2006/relationships/image" Target="../media/image4.png" /><Relationship Id="rId5" Type="http://schemas.openxmlformats.org/officeDocument/2006/relationships/image" Target="../media/image5.png"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4.xml"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image" Target="../media/image6.png"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xml"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2.xml" /><Relationship Id="rId3" Type="http://schemas.openxmlformats.org/officeDocument/2006/relationships/image" Target="../media/image1.png"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gradFill rotWithShape="1">
          <a:gsLst>
            <a:gs pos="0">
              <a:srgbClr val="FE4444"/>
            </a:gs>
            <a:gs pos="100000">
              <a:srgbClr val="832B2B"/>
            </a:gs>
          </a:gsLst>
          <a:lin scaled="0"/>
        </a:gradFill>
        <a:effectLst/>
      </p:bgPr>
    </p:bg>
    <p:spTree>
      <p:nvGrpSpPr>
        <p:cNvPr id="1" name=""/>
        <p:cNvGrpSpPr/>
        <p:nvPr/>
      </p:nvGrpSpPr>
      <p:grpSpPr>
        <a:xfrm>
          <a:off x="0" y="0"/>
          <a:ext cx="0" cy="0"/>
        </a:xfrm>
      </p:grpSpPr>
      <p:sp>
        <p:nvSpPr>
          <p:cNvPr id="2" name="标题 1"/>
          <p:cNvSpPr>
            <a:spLocks noGrp="1"/>
          </p:cNvSpPr>
          <p:nvPr>
            <p:ph type="ctrTitle"/>
          </p:nvPr>
        </p:nvSpPr>
        <p:spPr>
          <a:xfrm>
            <a:off x="1115616" y="771550"/>
            <a:ext cx="6858000" cy="2270038"/>
          </a:xfrm>
        </p:spPr>
        <p:txBody>
          <a:bodyPr>
            <a:normAutofit/>
          </a:bodyPr>
          <a:lstStyle/>
          <a:p>
            <a:r>
              <a:rPr lang="en-US" altLang="zh-CN" sz="3300" b="1">
                <a:latin typeface="Verdana" panose="020b0604030504040204" pitchFamily="34" charset="0"/>
                <a:ea typeface="Verdana" panose="020b0604030504040204" pitchFamily="34" charset="0"/>
                <a:cs typeface="Verdana" panose="020b0604030504040204" pitchFamily="34" charset="0"/>
              </a:rPr>
              <a:t>Unit 1 Face values</a:t>
            </a:r>
            <a:br>
              <a:rPr lang="en-US" altLang="zh-CN" sz="3300" b="1">
                <a:latin typeface="Verdana" panose="020b0604030504040204" pitchFamily="34" charset="0"/>
                <a:ea typeface="Verdana" panose="020b0604030504040204" pitchFamily="34" charset="0"/>
                <a:cs typeface="Verdana" panose="020b0604030504040204" pitchFamily="34" charset="0"/>
              </a:rPr>
            </a:br>
            <a:br>
              <a:rPr lang="en-US" altLang="zh-CN" sz="3300" b="1">
                <a:latin typeface="Verdana" panose="020b0604030504040204" pitchFamily="34" charset="0"/>
                <a:ea typeface="Verdana" panose="020b0604030504040204" pitchFamily="34" charset="0"/>
                <a:cs typeface="Verdana" panose="020b0604030504040204" pitchFamily="34" charset="0"/>
              </a:rPr>
            </a:br>
            <a:r>
              <a:rPr lang="en-US" altLang="zh-CN" sz="3300" b="1">
                <a:latin typeface="Verdana" panose="020b0604030504040204" pitchFamily="34" charset="0"/>
                <a:ea typeface="Verdana" panose="020b0604030504040204" pitchFamily="34" charset="0"/>
                <a:cs typeface="Verdana" panose="020b0604030504040204" pitchFamily="34" charset="0"/>
              </a:rPr>
              <a:t>Using language</a:t>
            </a:r>
            <a:endParaRPr lang="zh-CN" altLang="en-US" sz="3600"/>
          </a:p>
        </p:txBody>
      </p:sp>
      <p:sp>
        <p:nvSpPr>
          <p:cNvPr id="4" name="TextBox 3"/>
          <p:cNvSpPr txBox="1"/>
          <p:nvPr/>
        </p:nvSpPr>
        <p:spPr>
          <a:xfrm>
            <a:off x="737574" y="303498"/>
            <a:ext cx="4104456" cy="345440"/>
          </a:xfrm>
          <a:prstGeom prst="rect">
            <a:avLst/>
          </a:prstGeom>
          <a:noFill/>
        </p:spPr>
        <p:txBody>
          <a:bodyPr wrap="square" lIns="68580" tIns="34290" rIns="68580" bIns="34290" rtlCol="0">
            <a:spAutoFit/>
          </a:bodyPr>
          <a:lstStyle/>
          <a:p>
            <a:r>
              <a:rPr lang="zh-CN" altLang="en-US" sz="1800" b="1"/>
              <a:t>新标准</a:t>
            </a:r>
            <a:r>
              <a:rPr lang="en-US" altLang="zh-CN" sz="1800" b="1"/>
              <a:t>《</a:t>
            </a:r>
            <a:r>
              <a:rPr lang="zh-CN" altLang="en-US" sz="1800" b="1"/>
              <a:t>英语</a:t>
            </a:r>
            <a:r>
              <a:rPr lang="en-US" altLang="zh-CN" sz="1800" b="1"/>
              <a:t>》</a:t>
            </a:r>
            <a:r>
              <a:rPr lang="zh-CN" altLang="en-US" sz="1800" b="1"/>
              <a:t>高中选择性必修第三册</a:t>
            </a:r>
            <a:endParaRPr lang="zh-CN" altLang="en-US" sz="1800" b="1"/>
          </a:p>
        </p:txBody>
      </p:sp>
    </p:spTree>
  </p:cSld>
  <p:clrMapOvr>
    <a:masterClrMapping/>
  </p:clrMapOvr>
  <p:transition/>
  <p:timing/>
</p:sld>
</file>

<file path=ppt/slides/slide1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标题 1"/>
          <p:cNvSpPr>
            <a:spLocks noGrp="1"/>
          </p:cNvSpPr>
          <p:nvPr>
            <p:ph type="title"/>
          </p:nvPr>
        </p:nvSpPr>
        <p:spPr>
          <a:xfrm>
            <a:off x="0" y="264089"/>
            <a:ext cx="8388424" cy="1145778"/>
          </a:xfrm>
        </p:spPr>
        <p:txBody>
          <a:bodyPr>
            <a:normAutofit fontScale="90000"/>
          </a:bodyPr>
          <a:lstStyle/>
          <a:p>
            <a:pPr algn="ctr"/>
            <a:r>
              <a:rPr lang="en-US" altLang="zh-CN" sz="2400" b="1">
                <a:latin typeface="Verdana" panose="020b0604030504040204" pitchFamily="34" charset="0"/>
                <a:ea typeface="Verdana" panose="020b0604030504040204" pitchFamily="34" charset="0"/>
                <a:cs typeface="Verdana" panose="020b0604030504040204" pitchFamily="34" charset="0"/>
              </a:rPr>
              <a:t>Activity 6 </a:t>
            </a:r>
            <a:r>
              <a:rPr lang="zh-CN" altLang="en-US" sz="2400" b="1">
                <a:latin typeface="Verdana" panose="020b0604030504040204" pitchFamily="34" charset="0"/>
                <a:ea typeface="Verdana" panose="020b0604030504040204" pitchFamily="34" charset="0"/>
                <a:cs typeface="Verdana" panose="020b0604030504040204" pitchFamily="34" charset="0"/>
              </a:rPr>
              <a:t>     </a:t>
            </a:r>
            <a:r>
              <a:rPr lang="en-US" altLang="zh-CN" sz="3100" b="1">
                <a:latin typeface="Calibri" panose="020f0502020204030204" pitchFamily="34" charset="0"/>
                <a:cs typeface="Calibri" panose="020f0502020204030204" pitchFamily="34" charset="0"/>
              </a:rPr>
              <a:t>Listen again and complete the fact sheet.</a:t>
            </a:r>
            <a:br>
              <a:rPr lang="en-US" altLang="zh-CN" sz="2000" b="1">
                <a:latin typeface="Calibri" panose="020f0502020204030204" pitchFamily="34" charset="0"/>
                <a:cs typeface="Calibri" panose="020f0502020204030204" pitchFamily="34" charset="0"/>
              </a:rPr>
            </a:br>
            <a:br>
              <a:rPr lang="en-US" altLang="zh-CN" sz="2000" b="1">
                <a:latin typeface="Calibri" panose="020f0502020204030204" pitchFamily="34" charset="0"/>
                <a:cs typeface="Calibri" panose="020f0502020204030204" pitchFamily="34" charset="0"/>
              </a:rPr>
            </a:br>
            <a:r>
              <a:rPr lang="en-US" altLang="zh-CN" sz="2700" b="1">
                <a:latin typeface="Calibri" panose="020f0502020204030204" pitchFamily="34" charset="0"/>
                <a:cs typeface="Calibri" panose="020f0502020204030204" pitchFamily="34" charset="0"/>
              </a:rPr>
              <a:t>The Scar Experiment</a:t>
            </a:r>
            <a:br>
              <a:rPr lang="en-US" altLang="zh-CN" sz="2400" b="1">
                <a:latin typeface="Calibri" panose="020f0502020204030204" pitchFamily="34" charset="0"/>
                <a:cs typeface="Calibri" panose="020f0502020204030204" pitchFamily="34" charset="0"/>
              </a:rPr>
            </a:br>
            <a:endParaRPr lang="zh-CN" altLang="en-US" sz="2400"/>
          </a:p>
        </p:txBody>
      </p:sp>
      <p:sp>
        <p:nvSpPr>
          <p:cNvPr id="5" name="矩形 4"/>
          <p:cNvSpPr/>
          <p:nvPr/>
        </p:nvSpPr>
        <p:spPr>
          <a:xfrm>
            <a:off x="395536" y="1275606"/>
            <a:ext cx="7974965" cy="32024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395536" y="1275606"/>
            <a:ext cx="7432040" cy="3447098"/>
          </a:xfrm>
          <a:prstGeom prst="rect">
            <a:avLst/>
          </a:prstGeom>
          <a:noFill/>
        </p:spPr>
        <p:txBody>
          <a:bodyPr wrap="square" rtlCol="0" anchor="t">
            <a:spAutoFit/>
          </a:bodyPr>
          <a:lstStyle/>
          <a:p>
            <a:r>
              <a:rPr lang="zh-CN" altLang="en-US" sz="2000" b="1" u="sng">
                <a:latin typeface="Calibri" panose="020f0502020204030204" pitchFamily="34" charset="0"/>
                <a:cs typeface="Calibri" panose="020f0502020204030204" pitchFamily="34" charset="0"/>
              </a:rPr>
              <a:t>Basic facts</a:t>
            </a:r>
            <a:endParaRPr lang="zh-CN" altLang="en-US" sz="2000" b="1" u="sng">
              <a:latin typeface="Calibri" panose="020f0502020204030204" pitchFamily="34" charset="0"/>
              <a:cs typeface="Calibri" panose="020f0502020204030204" pitchFamily="34" charset="0"/>
            </a:endParaRPr>
          </a:p>
          <a:p>
            <a:r>
              <a:rPr lang="zh-CN" altLang="en-US" sz="1800">
                <a:latin typeface="Calibri" panose="020f0502020204030204" pitchFamily="34" charset="0"/>
                <a:cs typeface="Calibri" panose="020f0502020204030204" pitchFamily="34" charset="0"/>
              </a:rPr>
              <a:t>The researcher:  </a:t>
            </a:r>
            <a:r>
              <a:rPr lang="zh-CN" altLang="en-US" sz="1800" u="sng">
                <a:latin typeface="Calibri" panose="020f0502020204030204" pitchFamily="34" charset="0"/>
                <a:cs typeface="Calibri" panose="020f0502020204030204" pitchFamily="34" charset="0"/>
              </a:rPr>
              <a:t>Dr Robert Kleck</a:t>
            </a:r>
            <a:endParaRPr lang="zh-CN" altLang="en-US" sz="1800" u="sng">
              <a:latin typeface="Calibri" panose="020f0502020204030204" pitchFamily="34" charset="0"/>
              <a:cs typeface="Calibri" panose="020f0502020204030204" pitchFamily="34" charset="0"/>
            </a:endParaRPr>
          </a:p>
          <a:p>
            <a:r>
              <a:rPr lang="zh-CN" altLang="en-US" sz="1800">
                <a:latin typeface="Calibri" panose="020f0502020204030204" pitchFamily="34" charset="0"/>
                <a:cs typeface="Calibri" panose="020f0502020204030204" pitchFamily="34" charset="0"/>
              </a:rPr>
              <a:t>Year: </a:t>
            </a:r>
            <a:r>
              <a:rPr lang="en-US" altLang="zh-CN" sz="1800" baseline="30000">
                <a:latin typeface="Calibri" panose="020f0502020204030204" pitchFamily="34" charset="0"/>
                <a:cs typeface="Calibri" panose="020f0502020204030204" pitchFamily="34" charset="0"/>
              </a:rPr>
              <a:t>1</a:t>
            </a:r>
            <a:r>
              <a:rPr lang="zh-CN" altLang="en-US" sz="1800" u="sng">
                <a:latin typeface="Calibri" panose="020f0502020204030204" pitchFamily="34" charset="0"/>
                <a:cs typeface="Calibri" panose="020f0502020204030204" pitchFamily="34" charset="0"/>
              </a:rPr>
              <a:t>         </a:t>
            </a:r>
            <a:r>
              <a:rPr lang="en-US" altLang="zh-CN" sz="1800" u="sng">
                <a:latin typeface="Calibri" panose="020f0502020204030204" pitchFamily="34" charset="0"/>
                <a:cs typeface="Calibri" panose="020f0502020204030204" pitchFamily="34" charset="0"/>
              </a:rPr>
              <a:t>   </a:t>
            </a:r>
            <a:r>
              <a:rPr lang="en-US" altLang="zh-CN" sz="1800" u="sng">
                <a:solidFill>
                  <a:schemeClr val="bg1"/>
                </a:solidFill>
                <a:latin typeface="Calibri" panose="020f0502020204030204" pitchFamily="34" charset="0"/>
                <a:cs typeface="Calibri" panose="020f0502020204030204" pitchFamily="34" charset="0"/>
              </a:rPr>
              <a:t>0</a:t>
            </a:r>
            <a:endParaRPr lang="zh-CN" altLang="en-US" sz="1800">
              <a:latin typeface="Calibri" panose="020f0502020204030204" pitchFamily="34" charset="0"/>
              <a:cs typeface="Calibri" panose="020f0502020204030204" pitchFamily="34" charset="0"/>
            </a:endParaRPr>
          </a:p>
          <a:p>
            <a:r>
              <a:rPr lang="zh-CN" altLang="en-US" sz="1800">
                <a:latin typeface="Calibri" panose="020f0502020204030204" pitchFamily="34" charset="0"/>
                <a:cs typeface="Calibri" panose="020f0502020204030204" pitchFamily="34" charset="0"/>
              </a:rPr>
              <a:t>The procedure:</a:t>
            </a:r>
            <a:endParaRPr lang="en-US" altLang="zh-CN" sz="1800">
              <a:latin typeface="Calibri" panose="020f0502020204030204" pitchFamily="34" charset="0"/>
              <a:cs typeface="Calibri" panose="020f0502020204030204" pitchFamily="34" charset="0"/>
            </a:endParaRPr>
          </a:p>
          <a:p>
            <a:r>
              <a:rPr lang="zh-CN" altLang="en-US" sz="1800">
                <a:latin typeface="Calibri" panose="020f0502020204030204" pitchFamily="34" charset="0"/>
                <a:cs typeface="Calibri" panose="020f0502020204030204" pitchFamily="34" charset="0"/>
              </a:rPr>
              <a:t>•</a:t>
            </a:r>
            <a:r>
              <a:rPr lang="en-US" altLang="zh-CN" sz="1800" baseline="30000">
                <a:latin typeface="Calibri" panose="020f0502020204030204" pitchFamily="34" charset="0"/>
                <a:cs typeface="Calibri" panose="020f0502020204030204" pitchFamily="34" charset="0"/>
              </a:rPr>
              <a:t>2</a:t>
            </a:r>
            <a:r>
              <a:rPr lang="zh-CN" altLang="en-US" sz="1800" u="sng">
                <a:latin typeface="Calibri" panose="020f0502020204030204" pitchFamily="34" charset="0"/>
                <a:cs typeface="Calibri" panose="020f0502020204030204" pitchFamily="34" charset="0"/>
              </a:rPr>
              <a:t>                    </a:t>
            </a:r>
            <a:r>
              <a:rPr lang="en-US" altLang="zh-CN" sz="1800" u="sng">
                <a:latin typeface="Calibri" panose="020f0502020204030204" pitchFamily="34" charset="0"/>
                <a:cs typeface="Calibri" panose="020f0502020204030204" pitchFamily="34" charset="0"/>
              </a:rPr>
              <a:t>  </a:t>
            </a:r>
            <a:r>
              <a:rPr lang="zh-CN" altLang="en-US" sz="1800" u="sng">
                <a:latin typeface="Calibri" panose="020f0502020204030204" pitchFamily="34" charset="0"/>
                <a:cs typeface="Calibri" panose="020f0502020204030204" pitchFamily="34" charset="0"/>
              </a:rPr>
              <a:t>              </a:t>
            </a:r>
            <a:r>
              <a:rPr lang="en-US" altLang="zh-CN" sz="1800" u="sng">
                <a:latin typeface="Calibri" panose="020f0502020204030204" pitchFamily="34" charset="0"/>
                <a:cs typeface="Calibri" panose="020f0502020204030204" pitchFamily="34" charset="0"/>
              </a:rPr>
              <a:t>      </a:t>
            </a:r>
            <a:r>
              <a:rPr lang="en-US" altLang="zh-CN" sz="1800" u="sng">
                <a:solidFill>
                  <a:schemeClr val="bg1"/>
                </a:solidFill>
                <a:latin typeface="Calibri" panose="020f0502020204030204" pitchFamily="34" charset="0"/>
                <a:cs typeface="Calibri" panose="020f0502020204030204" pitchFamily="34" charset="0"/>
              </a:rPr>
              <a:t>0</a:t>
            </a:r>
            <a:r>
              <a:rPr lang="zh-CN" altLang="en-US" sz="1800">
                <a:latin typeface="Calibri" panose="020f0502020204030204" pitchFamily="34" charset="0"/>
                <a:cs typeface="Calibri" panose="020f0502020204030204" pitchFamily="34" charset="0"/>
              </a:rPr>
              <a:t>was drawn on each volunteer</a:t>
            </a:r>
            <a:r>
              <a:rPr lang="en-US" altLang="zh-CN" sz="1800">
                <a:latin typeface="Calibri" panose="020f0502020204030204" pitchFamily="34" charset="0"/>
                <a:cs typeface="Calibri" panose="020f0502020204030204" pitchFamily="34" charset="0"/>
              </a:rPr>
              <a:t>’</a:t>
            </a:r>
            <a:r>
              <a:rPr lang="zh-CN" altLang="en-US" sz="1800">
                <a:latin typeface="Calibri" panose="020f0502020204030204" pitchFamily="34" charset="0"/>
                <a:cs typeface="Calibri" panose="020f0502020204030204" pitchFamily="34" charset="0"/>
              </a:rPr>
              <a:t>s face using Hollywood-style make-up.</a:t>
            </a:r>
            <a:endParaRPr lang="en-US" altLang="zh-CN" sz="1800">
              <a:latin typeface="Calibri" panose="020f0502020204030204" pitchFamily="34" charset="0"/>
              <a:cs typeface="Calibri" panose="020f0502020204030204" pitchFamily="34" charset="0"/>
            </a:endParaRPr>
          </a:p>
          <a:p>
            <a:r>
              <a:rPr lang="zh-CN" altLang="en-US" sz="1800">
                <a:latin typeface="Calibri" panose="020f0502020204030204" pitchFamily="34" charset="0"/>
                <a:cs typeface="Calibri" panose="020f0502020204030204" pitchFamily="34" charset="0"/>
              </a:rPr>
              <a:t>• Dr Kleck showed the scars to the volunteers.</a:t>
            </a:r>
            <a:endParaRPr lang="en-US" altLang="zh-CN" sz="1800">
              <a:latin typeface="Calibri" panose="020f0502020204030204" pitchFamily="34" charset="0"/>
              <a:cs typeface="Calibri" panose="020f0502020204030204" pitchFamily="34" charset="0"/>
            </a:endParaRPr>
          </a:p>
          <a:p>
            <a:r>
              <a:rPr lang="zh-CN" altLang="en-US" sz="1800">
                <a:latin typeface="Calibri" panose="020f0502020204030204" pitchFamily="34" charset="0"/>
                <a:cs typeface="Calibri" panose="020f0502020204030204" pitchFamily="34" charset="0"/>
              </a:rPr>
              <a:t>• He </a:t>
            </a:r>
            <a:r>
              <a:rPr lang="en-US" altLang="zh-CN" sz="1800" baseline="30000">
                <a:latin typeface="Calibri" panose="020f0502020204030204" pitchFamily="34" charset="0"/>
                <a:cs typeface="Calibri" panose="020f0502020204030204" pitchFamily="34" charset="0"/>
              </a:rPr>
              <a:t>3</a:t>
            </a:r>
            <a:r>
              <a:rPr lang="zh-CN" altLang="en-US" sz="1800" u="sng">
                <a:latin typeface="Calibri" panose="020f0502020204030204" pitchFamily="34" charset="0"/>
                <a:cs typeface="Calibri" panose="020f0502020204030204" pitchFamily="34" charset="0"/>
              </a:rPr>
              <a:t> </a:t>
            </a:r>
            <a:r>
              <a:rPr lang="en-US" altLang="zh-CN" sz="1800" u="sng">
                <a:latin typeface="Calibri" panose="020f0502020204030204" pitchFamily="34" charset="0"/>
                <a:cs typeface="Calibri" panose="020f0502020204030204" pitchFamily="34" charset="0"/>
              </a:rPr>
              <a:t>   </a:t>
            </a:r>
            <a:r>
              <a:rPr lang="zh-CN" altLang="en-US" sz="1800" u="sng">
                <a:latin typeface="Calibri" panose="020f0502020204030204" pitchFamily="34" charset="0"/>
                <a:cs typeface="Calibri" panose="020f0502020204030204" pitchFamily="34" charset="0"/>
              </a:rPr>
              <a:t>           </a:t>
            </a:r>
            <a:r>
              <a:rPr lang="en-US" altLang="zh-CN" sz="1800" u="sng">
                <a:latin typeface="Calibri" panose="020f0502020204030204" pitchFamily="34" charset="0"/>
                <a:cs typeface="Calibri" panose="020f0502020204030204" pitchFamily="34" charset="0"/>
              </a:rPr>
              <a:t>     </a:t>
            </a:r>
            <a:r>
              <a:rPr lang="en-US" altLang="zh-CN" sz="1800" u="sng">
                <a:solidFill>
                  <a:schemeClr val="bg1"/>
                </a:solidFill>
                <a:latin typeface="Calibri" panose="020f0502020204030204" pitchFamily="34" charset="0"/>
                <a:cs typeface="Calibri" panose="020f0502020204030204" pitchFamily="34" charset="0"/>
              </a:rPr>
              <a:t>0</a:t>
            </a:r>
            <a:r>
              <a:rPr lang="zh-CN" altLang="en-US" sz="1800">
                <a:latin typeface="Calibri" panose="020f0502020204030204" pitchFamily="34" charset="0"/>
                <a:cs typeface="Calibri" panose="020f0502020204030204" pitchFamily="34" charset="0"/>
              </a:rPr>
              <a:t>the scars without the volunteers</a:t>
            </a:r>
            <a:r>
              <a:rPr lang="en-US" altLang="zh-CN" sz="1800">
                <a:latin typeface="Calibri" panose="020f0502020204030204" pitchFamily="34" charset="0"/>
                <a:cs typeface="Calibri" panose="020f0502020204030204" pitchFamily="34" charset="0"/>
              </a:rPr>
              <a:t>’ </a:t>
            </a:r>
            <a:r>
              <a:rPr lang="zh-CN" altLang="en-US" sz="1800">
                <a:latin typeface="Calibri" panose="020f0502020204030204" pitchFamily="34" charset="0"/>
                <a:cs typeface="Calibri" panose="020f0502020204030204" pitchFamily="34" charset="0"/>
              </a:rPr>
              <a:t>knowing it.</a:t>
            </a:r>
            <a:endParaRPr lang="zh-CN" altLang="en-US" sz="1800">
              <a:latin typeface="Calibri" panose="020f0502020204030204" pitchFamily="34" charset="0"/>
              <a:cs typeface="Calibri" panose="020f0502020204030204" pitchFamily="34" charset="0"/>
            </a:endParaRPr>
          </a:p>
          <a:p>
            <a:r>
              <a:rPr lang="zh-CN" altLang="en-US" sz="1800">
                <a:latin typeface="Calibri" panose="020f0502020204030204" pitchFamily="34" charset="0"/>
                <a:cs typeface="Calibri" panose="020f0502020204030204" pitchFamily="34" charset="0"/>
              </a:rPr>
              <a:t>• The volunteers went outside and noted how people </a:t>
            </a:r>
            <a:r>
              <a:rPr lang="en-US" altLang="zh-CN" sz="1800" baseline="30000">
                <a:latin typeface="Calibri" panose="020f0502020204030204" pitchFamily="34" charset="0"/>
                <a:cs typeface="Calibri" panose="020f0502020204030204" pitchFamily="34" charset="0"/>
              </a:rPr>
              <a:t>4</a:t>
            </a:r>
            <a:r>
              <a:rPr lang="zh-CN" altLang="en-US" sz="1800" u="sng">
                <a:latin typeface="Calibri" panose="020f0502020204030204" pitchFamily="34" charset="0"/>
                <a:cs typeface="Calibri" panose="020f0502020204030204" pitchFamily="34" charset="0"/>
              </a:rPr>
              <a:t>             </a:t>
            </a:r>
            <a:r>
              <a:rPr lang="en-US" altLang="zh-CN" sz="1800" u="sng">
                <a:latin typeface="Calibri" panose="020f0502020204030204" pitchFamily="34" charset="0"/>
                <a:cs typeface="Calibri" panose="020f0502020204030204" pitchFamily="34" charset="0"/>
              </a:rPr>
              <a:t> </a:t>
            </a:r>
            <a:r>
              <a:rPr lang="zh-CN" altLang="en-US" sz="1800" u="sng">
                <a:latin typeface="Calibri" panose="020f0502020204030204" pitchFamily="34" charset="0"/>
                <a:cs typeface="Calibri" panose="020f0502020204030204" pitchFamily="34" charset="0"/>
              </a:rPr>
              <a:t>    </a:t>
            </a:r>
            <a:r>
              <a:rPr lang="en-US" altLang="zh-CN" sz="1800" u="sng">
                <a:latin typeface="Calibri" panose="020f0502020204030204" pitchFamily="34" charset="0"/>
                <a:cs typeface="Calibri" panose="020f0502020204030204" pitchFamily="34" charset="0"/>
              </a:rPr>
              <a:t>                </a:t>
            </a:r>
            <a:r>
              <a:rPr lang="zh-CN" altLang="en-US" sz="1800">
                <a:latin typeface="Calibri" panose="020f0502020204030204" pitchFamily="34" charset="0"/>
                <a:cs typeface="Calibri" panose="020f0502020204030204" pitchFamily="34" charset="0"/>
              </a:rPr>
              <a:t>.</a:t>
            </a:r>
            <a:endParaRPr lang="zh-CN" altLang="en-US" sz="1800">
              <a:latin typeface="Calibri" panose="020f0502020204030204" pitchFamily="34" charset="0"/>
              <a:cs typeface="Calibri" panose="020f0502020204030204" pitchFamily="34" charset="0"/>
            </a:endParaRPr>
          </a:p>
          <a:p>
            <a:r>
              <a:rPr lang="zh-CN" altLang="en-US" sz="1800">
                <a:latin typeface="Calibri" panose="020f0502020204030204" pitchFamily="34" charset="0"/>
                <a:cs typeface="Calibri" panose="020f0502020204030204" pitchFamily="34" charset="0"/>
              </a:rPr>
              <a:t>•They thought that people were ruder to them, and less kind. They thought people </a:t>
            </a:r>
            <a:r>
              <a:rPr lang="en-US" altLang="zh-CN" sz="1800" baseline="30000">
                <a:latin typeface="Calibri" panose="020f0502020204030204" pitchFamily="34" charset="0"/>
                <a:cs typeface="Calibri" panose="020f0502020204030204" pitchFamily="34" charset="0"/>
              </a:rPr>
              <a:t>5</a:t>
            </a:r>
            <a:r>
              <a:rPr lang="zh-CN" altLang="en-US" sz="1800" u="sng">
                <a:latin typeface="Calibri" panose="020f0502020204030204" pitchFamily="34" charset="0"/>
                <a:cs typeface="Calibri" panose="020f0502020204030204" pitchFamily="34" charset="0"/>
              </a:rPr>
              <a:t>          </a:t>
            </a:r>
            <a:r>
              <a:rPr lang="en-US" altLang="zh-CN" sz="1800" u="sng">
                <a:latin typeface="Calibri" panose="020f0502020204030204" pitchFamily="34" charset="0"/>
                <a:cs typeface="Calibri" panose="020f0502020204030204" pitchFamily="34" charset="0"/>
              </a:rPr>
              <a:t>      </a:t>
            </a:r>
            <a:r>
              <a:rPr lang="en-US" altLang="zh-CN" sz="1800" u="sng">
                <a:solidFill>
                  <a:schemeClr val="bg1"/>
                </a:solidFill>
                <a:latin typeface="Calibri" panose="020f0502020204030204" pitchFamily="34" charset="0"/>
                <a:cs typeface="Calibri" panose="020f0502020204030204" pitchFamily="34" charset="0"/>
              </a:rPr>
              <a:t>0</a:t>
            </a:r>
            <a:r>
              <a:rPr lang="zh-CN" altLang="en-US" sz="1800">
                <a:latin typeface="Calibri" panose="020f0502020204030204" pitchFamily="34" charset="0"/>
                <a:cs typeface="Calibri" panose="020f0502020204030204" pitchFamily="34" charset="0"/>
              </a:rPr>
              <a:t>the scars.</a:t>
            </a:r>
            <a:endParaRPr lang="zh-CN" altLang="en-US" sz="1800">
              <a:latin typeface="Calibri" panose="020f0502020204030204" pitchFamily="34" charset="0"/>
              <a:cs typeface="Calibri" panose="020f0502020204030204" pitchFamily="34" charset="0"/>
            </a:endParaRPr>
          </a:p>
          <a:p>
            <a:endParaRPr lang="zh-CN" altLang="en-US" sz="1800">
              <a:latin typeface="Calibri" panose="020f0502020204030204" pitchFamily="34" charset="0"/>
              <a:cs typeface="Calibri" panose="020f0502020204030204" pitchFamily="34" charset="0"/>
            </a:endParaRPr>
          </a:p>
        </p:txBody>
      </p:sp>
      <p:sp>
        <p:nvSpPr>
          <p:cNvPr id="6" name="文本框 5"/>
          <p:cNvSpPr txBox="1"/>
          <p:nvPr/>
        </p:nvSpPr>
        <p:spPr>
          <a:xfrm>
            <a:off x="1065830" y="1844566"/>
            <a:ext cx="1605280" cy="368300"/>
          </a:xfrm>
          <a:prstGeom prst="rect">
            <a:avLst/>
          </a:prstGeom>
          <a:noFill/>
        </p:spPr>
        <p:txBody>
          <a:bodyPr wrap="square" rtlCol="0">
            <a:spAutoFit/>
          </a:bodyPr>
          <a:lstStyle/>
          <a:p>
            <a:r>
              <a:rPr lang="en-US" altLang="zh-CN" sz="1800">
                <a:solidFill>
                  <a:schemeClr val="accent2"/>
                </a:solidFill>
                <a:latin typeface="Calibri" panose="020f0502020204030204" pitchFamily="34" charset="0"/>
                <a:cs typeface="Calibri" panose="020f0502020204030204" pitchFamily="34" charset="0"/>
              </a:rPr>
              <a:t>1991</a:t>
            </a:r>
            <a:endParaRPr lang="en-US" altLang="zh-CN" sz="1800">
              <a:solidFill>
                <a:schemeClr val="accent2"/>
              </a:solidFill>
              <a:latin typeface="Calibri" panose="020f0502020204030204" pitchFamily="34" charset="0"/>
              <a:cs typeface="Calibri" panose="020f0502020204030204" pitchFamily="34" charset="0"/>
            </a:endParaRPr>
          </a:p>
        </p:txBody>
      </p:sp>
      <p:sp>
        <p:nvSpPr>
          <p:cNvPr id="7" name="文本框 6"/>
          <p:cNvSpPr txBox="1"/>
          <p:nvPr/>
        </p:nvSpPr>
        <p:spPr>
          <a:xfrm>
            <a:off x="807641" y="2364174"/>
            <a:ext cx="2313940" cy="398780"/>
          </a:xfrm>
          <a:prstGeom prst="rect">
            <a:avLst/>
          </a:prstGeom>
          <a:noFill/>
        </p:spPr>
        <p:txBody>
          <a:bodyPr wrap="square" rtlCol="0">
            <a:spAutoFit/>
          </a:bodyPr>
          <a:lstStyle/>
          <a:p>
            <a:r>
              <a:rPr lang="zh-CN" altLang="en-US" sz="2000">
                <a:solidFill>
                  <a:schemeClr val="accent2"/>
                </a:solidFill>
                <a:latin typeface="Calibri" panose="020f0502020204030204" pitchFamily="34" charset="0"/>
                <a:cs typeface="Calibri" panose="020f0502020204030204" pitchFamily="34" charset="0"/>
              </a:rPr>
              <a:t>An ugly fake scar</a:t>
            </a:r>
            <a:endParaRPr lang="zh-CN" altLang="en-US" sz="2000">
              <a:solidFill>
                <a:schemeClr val="accent2"/>
              </a:solidFill>
              <a:latin typeface="Calibri" panose="020f0502020204030204" pitchFamily="34" charset="0"/>
              <a:cs typeface="Calibri" panose="020f0502020204030204" pitchFamily="34" charset="0"/>
            </a:endParaRPr>
          </a:p>
        </p:txBody>
      </p:sp>
      <p:sp>
        <p:nvSpPr>
          <p:cNvPr id="8" name="文本框 7"/>
          <p:cNvSpPr txBox="1"/>
          <p:nvPr/>
        </p:nvSpPr>
        <p:spPr>
          <a:xfrm>
            <a:off x="1014624" y="3204308"/>
            <a:ext cx="2146300" cy="398780"/>
          </a:xfrm>
          <a:prstGeom prst="rect">
            <a:avLst/>
          </a:prstGeom>
          <a:noFill/>
        </p:spPr>
        <p:txBody>
          <a:bodyPr wrap="square" rtlCol="0">
            <a:spAutoFit/>
          </a:bodyPr>
          <a:lstStyle/>
          <a:p>
            <a:r>
              <a:rPr lang="en-US" altLang="zh-CN" sz="2000">
                <a:solidFill>
                  <a:schemeClr val="accent2"/>
                </a:solidFill>
                <a:latin typeface="Calibri" panose="020f0502020204030204" pitchFamily="34" charset="0"/>
                <a:cs typeface="Calibri" panose="020f0502020204030204" pitchFamily="34" charset="0"/>
              </a:rPr>
              <a:t>removed</a:t>
            </a:r>
            <a:endParaRPr lang="en-US" altLang="zh-CN" sz="2000">
              <a:solidFill>
                <a:schemeClr val="accent2"/>
              </a:solidFill>
              <a:latin typeface="Calibri" panose="020f0502020204030204" pitchFamily="34" charset="0"/>
              <a:cs typeface="Calibri" panose="020f0502020204030204" pitchFamily="34" charset="0"/>
            </a:endParaRPr>
          </a:p>
        </p:txBody>
      </p:sp>
      <p:sp>
        <p:nvSpPr>
          <p:cNvPr id="9" name="文本框 8"/>
          <p:cNvSpPr txBox="1"/>
          <p:nvPr/>
        </p:nvSpPr>
        <p:spPr>
          <a:xfrm>
            <a:off x="5580112" y="3469114"/>
            <a:ext cx="2189480" cy="398780"/>
          </a:xfrm>
          <a:prstGeom prst="rect">
            <a:avLst/>
          </a:prstGeom>
          <a:noFill/>
        </p:spPr>
        <p:txBody>
          <a:bodyPr wrap="square" rtlCol="0">
            <a:spAutoFit/>
          </a:bodyPr>
          <a:lstStyle/>
          <a:p>
            <a:r>
              <a:rPr lang="zh-CN" altLang="en-US" sz="2000">
                <a:solidFill>
                  <a:schemeClr val="accent2"/>
                </a:solidFill>
                <a:latin typeface="Calibri" panose="020f0502020204030204" pitchFamily="34" charset="0"/>
                <a:cs typeface="Calibri" panose="020f0502020204030204" pitchFamily="34" charset="0"/>
              </a:rPr>
              <a:t>reacted to them</a:t>
            </a:r>
            <a:endParaRPr lang="zh-CN" altLang="en-US" sz="2000">
              <a:solidFill>
                <a:schemeClr val="accent2"/>
              </a:solidFill>
              <a:latin typeface="Calibri" panose="020f0502020204030204" pitchFamily="34" charset="0"/>
              <a:cs typeface="Calibri" panose="020f0502020204030204" pitchFamily="34" charset="0"/>
            </a:endParaRPr>
          </a:p>
        </p:txBody>
      </p:sp>
      <p:sp>
        <p:nvSpPr>
          <p:cNvPr id="10" name="文本框 9"/>
          <p:cNvSpPr txBox="1"/>
          <p:nvPr/>
        </p:nvSpPr>
        <p:spPr>
          <a:xfrm>
            <a:off x="1158237" y="4021948"/>
            <a:ext cx="2005965" cy="400110"/>
          </a:xfrm>
          <a:prstGeom prst="rect">
            <a:avLst/>
          </a:prstGeom>
          <a:noFill/>
        </p:spPr>
        <p:txBody>
          <a:bodyPr wrap="square" rtlCol="0">
            <a:spAutoFit/>
          </a:bodyPr>
          <a:lstStyle/>
          <a:p>
            <a:r>
              <a:rPr lang="en-US" altLang="zh-CN" sz="2000">
                <a:solidFill>
                  <a:schemeClr val="accent2"/>
                </a:solidFill>
                <a:latin typeface="Calibri" panose="020f0502020204030204" pitchFamily="34" charset="0"/>
                <a:cs typeface="Calibri" panose="020f0502020204030204" pitchFamily="34" charset="0"/>
              </a:rPr>
              <a:t>stared at</a:t>
            </a:r>
            <a:endParaRPr lang="en-US" altLang="zh-CN" sz="2000">
              <a:solidFill>
                <a:schemeClr val="accent2"/>
              </a:solidFill>
              <a:latin typeface="Calibri" panose="020f0502020204030204" pitchFamily="34" charset="0"/>
              <a:cs typeface="Calibri" panose="020f0502020204030204" pitchFamily="34" charset="0"/>
            </a:endParaRPr>
          </a:p>
        </p:txBody>
      </p:sp>
      <p:pic>
        <p:nvPicPr>
          <p:cNvPr id="3" name="图片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9167" y="181637"/>
            <a:ext cx="438607" cy="450049"/>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after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after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after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500" fill="hold"/>
                                        <p:tgtEl>
                                          <p:spTgt spid="10"/>
                                        </p:tgtEl>
                                        <p:attrNameLst>
                                          <p:attrName>ppt_x</p:attrName>
                                        </p:attrNameLst>
                                      </p:cBhvr>
                                      <p:tavLst>
                                        <p:tav tm="0">
                                          <p:val>
                                            <p:strVal val="#ppt_x"/>
                                          </p:val>
                                        </p:tav>
                                        <p:tav tm="100000">
                                          <p:val>
                                            <p:strVal val="#ppt_x"/>
                                          </p:val>
                                        </p:tav>
                                      </p:tavLst>
                                    </p:anim>
                                    <p:anim calcmode="lin" valueType="num">
                                      <p:cBhvr additive="base">
                                        <p:cTn id="3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Lst>
  </p:timing>
</p:sld>
</file>

<file path=ppt/slides/slide1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179513" y="121793"/>
            <a:ext cx="8856984" cy="295401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345251" y="249853"/>
            <a:ext cx="8691245" cy="4524315"/>
          </a:xfrm>
          <a:prstGeom prst="rect">
            <a:avLst/>
          </a:prstGeom>
          <a:noFill/>
        </p:spPr>
        <p:txBody>
          <a:bodyPr wrap="square" rtlCol="0" anchor="t">
            <a:spAutoFit/>
          </a:bodyPr>
          <a:lstStyle/>
          <a:p>
            <a:endParaRPr lang="en-US" altLang="zh-CN" sz="2400" b="1" u="sng">
              <a:latin typeface="Calibri" panose="020f0502020204030204" pitchFamily="34" charset="0"/>
              <a:cs typeface="Calibri" panose="020f0502020204030204" pitchFamily="34" charset="0"/>
            </a:endParaRPr>
          </a:p>
          <a:p>
            <a:r>
              <a:rPr lang="zh-CN" altLang="en-US" sz="2400" b="1" u="sng">
                <a:latin typeface="Calibri" panose="020f0502020204030204" pitchFamily="34" charset="0"/>
                <a:cs typeface="Calibri" panose="020f0502020204030204" pitchFamily="34" charset="0"/>
              </a:rPr>
              <a:t>Findings</a:t>
            </a:r>
            <a:endParaRPr lang="zh-CN" altLang="en-US" sz="2400" b="1" u="sng">
              <a:latin typeface="Calibri" panose="020f0502020204030204" pitchFamily="34" charset="0"/>
              <a:cs typeface="Calibri" panose="020f0502020204030204" pitchFamily="34" charset="0"/>
            </a:endParaRPr>
          </a:p>
          <a:p>
            <a:r>
              <a:rPr lang="zh-CN" altLang="en-US" sz="2400">
                <a:latin typeface="Calibri" panose="020f0502020204030204" pitchFamily="34" charset="0"/>
                <a:cs typeface="Calibri" panose="020f0502020204030204" pitchFamily="34" charset="0"/>
              </a:rPr>
              <a:t>• The volunteers </a:t>
            </a:r>
            <a:r>
              <a:rPr lang="en-US" altLang="zh-CN" sz="2400" baseline="30000">
                <a:latin typeface="Calibri" panose="020f0502020204030204" pitchFamily="34" charset="0"/>
                <a:cs typeface="Calibri" panose="020f0502020204030204" pitchFamily="34" charset="0"/>
              </a:rPr>
              <a:t>6</a:t>
            </a:r>
            <a:r>
              <a:rPr lang="zh-CN" altLang="en-US" sz="2400" u="sng">
                <a:latin typeface="Calibri" panose="020f0502020204030204" pitchFamily="34" charset="0"/>
                <a:cs typeface="Calibri" panose="020f0502020204030204" pitchFamily="34" charset="0"/>
              </a:rPr>
              <a:t>                                          </a:t>
            </a:r>
            <a:r>
              <a:rPr lang="zh-CN" altLang="en-US" sz="2400">
                <a:latin typeface="Calibri" panose="020f0502020204030204" pitchFamily="34" charset="0"/>
                <a:cs typeface="Calibri" panose="020f0502020204030204" pitchFamily="34" charset="0"/>
              </a:rPr>
              <a:t>others</a:t>
            </a:r>
            <a:r>
              <a:rPr lang="en-US" altLang="zh-CN" sz="2400">
                <a:latin typeface="Calibri" panose="020f0502020204030204" pitchFamily="34" charset="0"/>
                <a:cs typeface="Calibri" panose="020f0502020204030204" pitchFamily="34" charset="0"/>
              </a:rPr>
              <a:t>’ </a:t>
            </a:r>
            <a:r>
              <a:rPr lang="zh-CN" altLang="en-US" sz="2400">
                <a:latin typeface="Calibri" panose="020f0502020204030204" pitchFamily="34" charset="0"/>
                <a:cs typeface="Calibri" panose="020f0502020204030204" pitchFamily="34" charset="0"/>
              </a:rPr>
              <a:t>behaviour</a:t>
            </a:r>
            <a:endParaRPr lang="zh-CN" altLang="en-US" sz="2400">
              <a:latin typeface="Calibri" panose="020f0502020204030204" pitchFamily="34" charset="0"/>
              <a:cs typeface="Calibri" panose="020f0502020204030204" pitchFamily="34" charset="0"/>
            </a:endParaRPr>
          </a:p>
          <a:p>
            <a:r>
              <a:rPr lang="en-US" altLang="zh-CN" sz="2400">
                <a:latin typeface="Calibri" panose="020f0502020204030204" pitchFamily="34" charset="0"/>
                <a:cs typeface="Calibri" panose="020f0502020204030204" pitchFamily="34" charset="0"/>
              </a:rPr>
              <a:t>   </a:t>
            </a:r>
            <a:r>
              <a:rPr lang="zh-CN" altLang="en-US" sz="2400">
                <a:latin typeface="Calibri" panose="020f0502020204030204" pitchFamily="34" charset="0"/>
                <a:cs typeface="Calibri" panose="020f0502020204030204" pitchFamily="34" charset="0"/>
              </a:rPr>
              <a:t>towards them.</a:t>
            </a:r>
            <a:endParaRPr lang="zh-CN" altLang="en-US" sz="2400">
              <a:latin typeface="Calibri" panose="020f0502020204030204" pitchFamily="34" charset="0"/>
              <a:cs typeface="Calibri" panose="020f0502020204030204" pitchFamily="34" charset="0"/>
            </a:endParaRPr>
          </a:p>
          <a:p>
            <a:r>
              <a:rPr lang="zh-CN" altLang="en-US" sz="2400">
                <a:latin typeface="Calibri" panose="020f0502020204030204" pitchFamily="34" charset="0"/>
                <a:cs typeface="Calibri" panose="020f0502020204030204" pitchFamily="34" charset="0"/>
              </a:rPr>
              <a:t>• Who we are is in our heads, not </a:t>
            </a:r>
            <a:r>
              <a:rPr lang="en-US" altLang="zh-CN" sz="2400" baseline="30000">
                <a:latin typeface="Calibri" panose="020f0502020204030204" pitchFamily="34" charset="0"/>
                <a:cs typeface="Calibri" panose="020f0502020204030204" pitchFamily="34" charset="0"/>
              </a:rPr>
              <a:t>7</a:t>
            </a:r>
            <a:r>
              <a:rPr lang="zh-CN" altLang="en-US" sz="2400" u="sng">
                <a:latin typeface="Calibri" panose="020f0502020204030204" pitchFamily="34" charset="0"/>
                <a:cs typeface="Calibri" panose="020f0502020204030204" pitchFamily="34" charset="0"/>
              </a:rPr>
              <a:t>                  </a:t>
            </a:r>
            <a:r>
              <a:rPr lang="en-US" altLang="zh-CN" sz="2400" u="sng">
                <a:latin typeface="Calibri" panose="020f0502020204030204" pitchFamily="34" charset="0"/>
                <a:cs typeface="Calibri" panose="020f0502020204030204" pitchFamily="34" charset="0"/>
              </a:rPr>
              <a:t> </a:t>
            </a:r>
            <a:r>
              <a:rPr lang="zh-CN" altLang="en-US" sz="2400" u="sng">
                <a:latin typeface="Calibri" panose="020f0502020204030204" pitchFamily="34" charset="0"/>
                <a:cs typeface="Calibri" panose="020f0502020204030204" pitchFamily="34" charset="0"/>
              </a:rPr>
              <a:t>        </a:t>
            </a:r>
            <a:r>
              <a:rPr lang="en-US" altLang="zh-CN" sz="2400" u="sng">
                <a:latin typeface="Calibri" panose="020f0502020204030204" pitchFamily="34" charset="0"/>
                <a:cs typeface="Calibri" panose="020f0502020204030204" pitchFamily="34" charset="0"/>
              </a:rPr>
              <a:t>                 </a:t>
            </a:r>
            <a:r>
              <a:rPr lang="zh-CN" altLang="en-US" sz="2400">
                <a:latin typeface="Calibri" panose="020f0502020204030204" pitchFamily="34" charset="0"/>
                <a:cs typeface="Calibri" panose="020f0502020204030204" pitchFamily="34" charset="0"/>
              </a:rPr>
              <a:t>.</a:t>
            </a:r>
            <a:endParaRPr lang="zh-CN" altLang="en-US" sz="2400">
              <a:latin typeface="Calibri" panose="020f0502020204030204" pitchFamily="34" charset="0"/>
              <a:cs typeface="Calibri" panose="020f0502020204030204" pitchFamily="34" charset="0"/>
            </a:endParaRPr>
          </a:p>
          <a:p>
            <a:r>
              <a:rPr lang="zh-CN" altLang="en-US" sz="2400">
                <a:latin typeface="Calibri" panose="020f0502020204030204" pitchFamily="34" charset="0"/>
                <a:cs typeface="Calibri" panose="020f0502020204030204" pitchFamily="34" charset="0"/>
              </a:rPr>
              <a:t>• If people choose to feel </a:t>
            </a:r>
            <a:r>
              <a:rPr lang="en-US" altLang="zh-CN" sz="2400" baseline="30000">
                <a:latin typeface="Calibri" panose="020f0502020204030204" pitchFamily="34" charset="0"/>
                <a:cs typeface="Calibri" panose="020f0502020204030204" pitchFamily="34" charset="0"/>
              </a:rPr>
              <a:t>8</a:t>
            </a:r>
            <a:r>
              <a:rPr lang="zh-CN" altLang="en-US" sz="2400" u="sng">
                <a:latin typeface="Calibri" panose="020f0502020204030204" pitchFamily="34" charset="0"/>
                <a:cs typeface="Calibri" panose="020f0502020204030204" pitchFamily="34" charset="0"/>
              </a:rPr>
              <a:t>                </a:t>
            </a:r>
            <a:r>
              <a:rPr lang="en-US" altLang="zh-CN" sz="2400" u="sng">
                <a:latin typeface="Calibri" panose="020f0502020204030204" pitchFamily="34" charset="0"/>
                <a:cs typeface="Calibri" panose="020f0502020204030204" pitchFamily="34" charset="0"/>
              </a:rPr>
              <a:t> </a:t>
            </a:r>
            <a:r>
              <a:rPr lang="zh-CN" altLang="en-US" sz="2400" u="sng">
                <a:latin typeface="Calibri" panose="020f0502020204030204" pitchFamily="34" charset="0"/>
                <a:cs typeface="Calibri" panose="020f0502020204030204" pitchFamily="34" charset="0"/>
              </a:rPr>
              <a:t>     </a:t>
            </a:r>
            <a:r>
              <a:rPr lang="en-US" altLang="zh-CN" sz="2400" u="sng">
                <a:latin typeface="Calibri" panose="020f0502020204030204" pitchFamily="34" charset="0"/>
                <a:cs typeface="Calibri" panose="020f0502020204030204" pitchFamily="34" charset="0"/>
              </a:rPr>
              <a:t>        </a:t>
            </a:r>
            <a:r>
              <a:rPr lang="zh-CN" altLang="en-US" sz="2400">
                <a:latin typeface="Calibri" panose="020f0502020204030204" pitchFamily="34" charset="0"/>
                <a:cs typeface="Calibri" panose="020f0502020204030204" pitchFamily="34" charset="0"/>
              </a:rPr>
              <a:t>, they will actually feel  </a:t>
            </a:r>
            <a:endParaRPr lang="en-US" altLang="zh-CN" sz="2400">
              <a:latin typeface="Calibri" panose="020f0502020204030204" pitchFamily="34" charset="0"/>
              <a:cs typeface="Calibri" panose="020f0502020204030204" pitchFamily="34" charset="0"/>
            </a:endParaRPr>
          </a:p>
          <a:p>
            <a:r>
              <a:rPr lang="en-US" altLang="zh-CN" sz="2400">
                <a:latin typeface="Calibri" panose="020f0502020204030204" pitchFamily="34" charset="0"/>
                <a:cs typeface="Calibri" panose="020f0502020204030204" pitchFamily="34" charset="0"/>
              </a:rPr>
              <a:t>   </a:t>
            </a:r>
            <a:r>
              <a:rPr lang="zh-CN" altLang="en-US" sz="2400">
                <a:latin typeface="Calibri" panose="020f0502020204030204" pitchFamily="34" charset="0"/>
                <a:cs typeface="Calibri" panose="020f0502020204030204" pitchFamily="34" charset="0"/>
              </a:rPr>
              <a:t>that way.</a:t>
            </a:r>
            <a:endParaRPr lang="en-US" altLang="zh-CN" sz="2400">
              <a:latin typeface="Calibri" panose="020f0502020204030204" pitchFamily="34" charset="0"/>
              <a:cs typeface="Calibri" panose="020f0502020204030204" pitchFamily="34" charset="0"/>
            </a:endParaRPr>
          </a:p>
          <a:p>
            <a:endParaRPr lang="en-US" altLang="zh-CN" sz="2400">
              <a:latin typeface="Calibri" panose="020f0502020204030204" pitchFamily="34" charset="0"/>
              <a:cs typeface="Calibri" panose="020f0502020204030204" pitchFamily="34" charset="0"/>
            </a:endParaRPr>
          </a:p>
          <a:p>
            <a:endParaRPr lang="en-US" altLang="zh-CN" sz="2400">
              <a:latin typeface="Calibri" panose="020f0502020204030204" pitchFamily="34" charset="0"/>
              <a:cs typeface="Calibri" panose="020f0502020204030204" pitchFamily="34" charset="0"/>
            </a:endParaRPr>
          </a:p>
          <a:p>
            <a:endParaRPr lang="en-US" altLang="zh-CN" sz="2400">
              <a:latin typeface="Calibri" panose="020f0502020204030204" pitchFamily="34" charset="0"/>
              <a:cs typeface="Calibri" panose="020f0502020204030204" pitchFamily="34" charset="0"/>
            </a:endParaRPr>
          </a:p>
          <a:p>
            <a:r>
              <a:rPr lang="en-US" altLang="zh-CN" sz="2400">
                <a:latin typeface="Calibri" panose="020f0502020204030204" pitchFamily="34" charset="0"/>
                <a:cs typeface="Calibri" panose="020f0502020204030204" pitchFamily="34" charset="0"/>
              </a:rPr>
              <a:t>Now give a short introduction to the experiment using the information in the fact sheet.</a:t>
            </a:r>
            <a:endParaRPr lang="zh-CN" altLang="en-US" sz="2400">
              <a:latin typeface="Calibri" panose="020f0502020204030204" pitchFamily="34" charset="0"/>
              <a:cs typeface="Calibri" panose="020f0502020204030204" pitchFamily="34" charset="0"/>
            </a:endParaRPr>
          </a:p>
        </p:txBody>
      </p:sp>
      <p:sp>
        <p:nvSpPr>
          <p:cNvPr id="7" name="文本框 6"/>
          <p:cNvSpPr txBox="1"/>
          <p:nvPr/>
        </p:nvSpPr>
        <p:spPr>
          <a:xfrm>
            <a:off x="2675917" y="1031214"/>
            <a:ext cx="3729596" cy="398780"/>
          </a:xfrm>
          <a:prstGeom prst="rect">
            <a:avLst/>
          </a:prstGeom>
          <a:noFill/>
        </p:spPr>
        <p:txBody>
          <a:bodyPr wrap="square" rtlCol="0">
            <a:spAutoFit/>
          </a:bodyPr>
          <a:lstStyle/>
          <a:p>
            <a:r>
              <a:rPr lang="en-US" altLang="zh-CN" sz="2000">
                <a:solidFill>
                  <a:schemeClr val="accent2"/>
                </a:solidFill>
                <a:latin typeface="Calibri" panose="020f0502020204030204" pitchFamily="34" charset="0"/>
                <a:cs typeface="Calibri" panose="020f0502020204030204" pitchFamily="34" charset="0"/>
              </a:rPr>
              <a:t>I</a:t>
            </a:r>
            <a:r>
              <a:rPr lang="zh-CN" altLang="en-US" sz="2000">
                <a:solidFill>
                  <a:schemeClr val="accent2"/>
                </a:solidFill>
                <a:latin typeface="Calibri" panose="020f0502020204030204" pitchFamily="34" charset="0"/>
                <a:cs typeface="Calibri" panose="020f0502020204030204" pitchFamily="34" charset="0"/>
              </a:rPr>
              <a:t>magined / misunderstood </a:t>
            </a:r>
            <a:endParaRPr lang="zh-CN" altLang="en-US" sz="2000">
              <a:solidFill>
                <a:schemeClr val="accent2"/>
              </a:solidFill>
              <a:latin typeface="Calibri" panose="020f0502020204030204" pitchFamily="34" charset="0"/>
              <a:cs typeface="Calibri" panose="020f0502020204030204" pitchFamily="34" charset="0"/>
            </a:endParaRPr>
          </a:p>
        </p:txBody>
      </p:sp>
      <p:sp>
        <p:nvSpPr>
          <p:cNvPr id="8" name="文本框 7"/>
          <p:cNvSpPr txBox="1"/>
          <p:nvPr/>
        </p:nvSpPr>
        <p:spPr>
          <a:xfrm>
            <a:off x="4716016" y="1779662"/>
            <a:ext cx="3854802" cy="398780"/>
          </a:xfrm>
          <a:prstGeom prst="rect">
            <a:avLst/>
          </a:prstGeom>
          <a:noFill/>
        </p:spPr>
        <p:txBody>
          <a:bodyPr wrap="square" rtlCol="0">
            <a:spAutoFit/>
          </a:bodyPr>
          <a:lstStyle/>
          <a:p>
            <a:r>
              <a:rPr lang="zh-CN" altLang="en-US" sz="2000">
                <a:solidFill>
                  <a:schemeClr val="accent2"/>
                </a:solidFill>
                <a:latin typeface="Calibri" panose="020f0502020204030204" pitchFamily="34" charset="0"/>
                <a:cs typeface="Calibri" panose="020f0502020204030204" pitchFamily="34" charset="0"/>
              </a:rPr>
              <a:t>how we look on the outside</a:t>
            </a:r>
            <a:endParaRPr lang="zh-CN" altLang="en-US" sz="2000">
              <a:solidFill>
                <a:schemeClr val="accent2"/>
              </a:solidFill>
              <a:latin typeface="Calibri" panose="020f0502020204030204" pitchFamily="34" charset="0"/>
              <a:cs typeface="Calibri" panose="020f0502020204030204" pitchFamily="34" charset="0"/>
            </a:endParaRPr>
          </a:p>
        </p:txBody>
      </p:sp>
      <p:sp>
        <p:nvSpPr>
          <p:cNvPr id="9" name="文本框 8"/>
          <p:cNvSpPr txBox="1"/>
          <p:nvPr/>
        </p:nvSpPr>
        <p:spPr>
          <a:xfrm>
            <a:off x="3707904" y="2138672"/>
            <a:ext cx="2841625" cy="398780"/>
          </a:xfrm>
          <a:prstGeom prst="rect">
            <a:avLst/>
          </a:prstGeom>
          <a:noFill/>
        </p:spPr>
        <p:txBody>
          <a:bodyPr wrap="square" rtlCol="0">
            <a:spAutoFit/>
          </a:bodyPr>
          <a:lstStyle/>
          <a:p>
            <a:r>
              <a:rPr lang="zh-CN" altLang="en-US" sz="2000">
                <a:solidFill>
                  <a:schemeClr val="accent2"/>
                </a:solidFill>
                <a:latin typeface="Calibri" panose="020f0502020204030204" pitchFamily="34" charset="0"/>
                <a:cs typeface="Calibri" panose="020f0502020204030204" pitchFamily="34" charset="0"/>
              </a:rPr>
              <a:t>happy and positive </a:t>
            </a:r>
            <a:endParaRPr lang="zh-CN" altLang="en-US" sz="2000">
              <a:solidFill>
                <a:schemeClr val="accent2"/>
              </a:solidFill>
              <a:latin typeface="Calibri" panose="020f0502020204030204" pitchFamily="34" charset="0"/>
              <a:cs typeface="Calibri" panose="020f0502020204030204"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after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afterGroup">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10" end="10"/>
                                            </p:txEl>
                                          </p:spTgt>
                                        </p:tgtEl>
                                        <p:attrNameLst>
                                          <p:attrName>style.visibility</p:attrName>
                                        </p:attrNameLst>
                                      </p:cBhvr>
                                      <p:to>
                                        <p:strVal val="visible"/>
                                      </p:to>
                                    </p:set>
                                    <p:anim calcmode="lin" valueType="num">
                                      <p:cBhvr additive="base">
                                        <p:cTn id="25" dur="500" fill="hold"/>
                                        <p:tgtEl>
                                          <p:spTgt spid="4">
                                            <p:txEl>
                                              <p:pRg st="10" end="1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Lst>
  </p:timing>
</p:sld>
</file>

<file path=ppt/slides/slide1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4" name="矩形 13"/>
          <p:cNvSpPr/>
          <p:nvPr/>
        </p:nvSpPr>
        <p:spPr>
          <a:xfrm>
            <a:off x="304150" y="1862515"/>
            <a:ext cx="3819274" cy="208310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 name="标题 1"/>
          <p:cNvSpPr>
            <a:spLocks noGrp="1"/>
          </p:cNvSpPr>
          <p:nvPr>
            <p:ph type="title"/>
          </p:nvPr>
        </p:nvSpPr>
        <p:spPr>
          <a:xfrm>
            <a:off x="0" y="214296"/>
            <a:ext cx="9324528" cy="1066180"/>
          </a:xfrm>
        </p:spPr>
        <p:txBody>
          <a:bodyPr>
            <a:normAutofit fontScale="90000"/>
          </a:bodyPr>
          <a:lstStyle/>
          <a:p>
            <a:r>
              <a:rPr lang="en-US" altLang="zh-CN" sz="3000" b="1">
                <a:latin typeface="Verdana" panose="020b0604030504040204" pitchFamily="34" charset="0"/>
                <a:ea typeface="Verdana" panose="020b0604030504040204" pitchFamily="34" charset="0"/>
                <a:cs typeface="Verdana" panose="020b0604030504040204" pitchFamily="34" charset="0"/>
              </a:rPr>
              <a:t>Activity 7</a:t>
            </a:r>
            <a:r>
              <a:rPr lang="zh-CN" altLang="en-US" sz="3000" b="1">
                <a:latin typeface="Verdana" panose="020b0604030504040204" pitchFamily="34" charset="0"/>
                <a:ea typeface="Verdana" panose="020b0604030504040204" pitchFamily="34" charset="0"/>
                <a:cs typeface="Verdana" panose="020b0604030504040204" pitchFamily="34" charset="0"/>
              </a:rPr>
              <a:t> </a:t>
            </a:r>
            <a:r>
              <a:rPr lang="zh-CN" altLang="en-US" sz="2600" b="1">
                <a:latin typeface="Calibri" panose="020f0502020204030204" pitchFamily="34" charset="0"/>
                <a:cs typeface="Calibri" panose="020f0502020204030204" pitchFamily="34" charset="0"/>
              </a:rPr>
              <a:t>Complete the boxes with the expressions from the speech.</a:t>
            </a:r>
            <a:br>
              <a:rPr lang="zh-CN" altLang="en-US" sz="2600" b="1">
                <a:latin typeface="Calibri" panose="020f0502020204030204" pitchFamily="34" charset="0"/>
                <a:cs typeface="Calibri" panose="020f0502020204030204" pitchFamily="34" charset="0"/>
              </a:rPr>
            </a:br>
            <a:endParaRPr lang="zh-CN" altLang="en-US" sz="2600">
              <a:latin typeface="Calibri" panose="020f0502020204030204" pitchFamily="34" charset="0"/>
              <a:cs typeface="Calibri" panose="020f0502020204030204" pitchFamily="34" charset="0"/>
            </a:endParaRPr>
          </a:p>
        </p:txBody>
      </p:sp>
      <p:sp>
        <p:nvSpPr>
          <p:cNvPr id="4" name="文本框 3"/>
          <p:cNvSpPr txBox="1"/>
          <p:nvPr/>
        </p:nvSpPr>
        <p:spPr>
          <a:xfrm>
            <a:off x="432329" y="1935056"/>
            <a:ext cx="3905885" cy="1938020"/>
          </a:xfrm>
          <a:prstGeom prst="rect">
            <a:avLst/>
          </a:prstGeom>
          <a:noFill/>
        </p:spPr>
        <p:txBody>
          <a:bodyPr wrap="square" rtlCol="0" anchor="t">
            <a:spAutoFit/>
          </a:bodyPr>
          <a:lstStyle/>
          <a:p>
            <a:r>
              <a:rPr lang="zh-CN" altLang="en-US" sz="2000">
                <a:latin typeface="Calibri" panose="020f0502020204030204" pitchFamily="34" charset="0"/>
                <a:cs typeface="Calibri" panose="020f0502020204030204" pitchFamily="34" charset="0"/>
              </a:rPr>
              <a:t>•Today, I</a:t>
            </a:r>
            <a:r>
              <a:rPr lang="en-US" altLang="zh-CN" sz="2000">
                <a:latin typeface="Calibri" panose="020f0502020204030204" pitchFamily="34" charset="0"/>
                <a:cs typeface="Calibri" panose="020f0502020204030204" pitchFamily="34" charset="0"/>
              </a:rPr>
              <a:t>’</a:t>
            </a:r>
            <a:r>
              <a:rPr lang="zh-CN" altLang="en-US" sz="2000">
                <a:latin typeface="Calibri" panose="020f0502020204030204" pitchFamily="34" charset="0"/>
                <a:cs typeface="Calibri" panose="020f0502020204030204" pitchFamily="34" charset="0"/>
              </a:rPr>
              <a:t>m going to talk about…</a:t>
            </a:r>
            <a:endParaRPr lang="zh-CN" altLang="en-US" sz="2000">
              <a:latin typeface="Calibri" panose="020f0502020204030204" pitchFamily="34" charset="0"/>
              <a:cs typeface="Calibri" panose="020f0502020204030204" pitchFamily="34" charset="0"/>
            </a:endParaRPr>
          </a:p>
          <a:p>
            <a:r>
              <a:rPr lang="zh-CN" altLang="en-US" sz="2000">
                <a:latin typeface="Calibri" panose="020f0502020204030204" pitchFamily="34" charset="0"/>
                <a:cs typeface="Calibri" panose="020f0502020204030204" pitchFamily="34" charset="0"/>
              </a:rPr>
              <a:t>• The subject of this speech is…</a:t>
            </a:r>
            <a:endParaRPr lang="zh-CN" altLang="en-US" sz="2000">
              <a:latin typeface="Calibri" panose="020f0502020204030204" pitchFamily="34" charset="0"/>
              <a:cs typeface="Calibri" panose="020f0502020204030204" pitchFamily="34" charset="0"/>
            </a:endParaRPr>
          </a:p>
          <a:p>
            <a:r>
              <a:rPr lang="zh-CN" altLang="en-US" sz="2000">
                <a:latin typeface="Calibri" panose="020f0502020204030204" pitchFamily="34" charset="0"/>
                <a:cs typeface="Calibri" panose="020f0502020204030204" pitchFamily="34" charset="0"/>
              </a:rPr>
              <a:t>• First / Next / Then…</a:t>
            </a:r>
            <a:endParaRPr lang="zh-CN" altLang="en-US" sz="2000">
              <a:latin typeface="Calibri" panose="020f0502020204030204" pitchFamily="34" charset="0"/>
              <a:cs typeface="Calibri" panose="020f0502020204030204" pitchFamily="34" charset="0"/>
            </a:endParaRPr>
          </a:p>
          <a:p>
            <a:r>
              <a:rPr lang="zh-CN" altLang="en-US" sz="2000">
                <a:latin typeface="Calibri" panose="020f0502020204030204" pitchFamily="34" charset="0"/>
                <a:cs typeface="Calibri" panose="020f0502020204030204" pitchFamily="34" charset="0"/>
              </a:rPr>
              <a:t>• After that, …</a:t>
            </a:r>
            <a:endParaRPr lang="zh-CN" altLang="en-US" sz="2000">
              <a:latin typeface="Calibri" panose="020f0502020204030204" pitchFamily="34" charset="0"/>
              <a:cs typeface="Calibri" panose="020f0502020204030204" pitchFamily="34" charset="0"/>
            </a:endParaRPr>
          </a:p>
          <a:p>
            <a:r>
              <a:rPr lang="zh-CN" altLang="en-US" sz="2000">
                <a:latin typeface="Calibri" panose="020f0502020204030204" pitchFamily="34" charset="0"/>
                <a:cs typeface="Calibri" panose="020f0502020204030204" pitchFamily="34" charset="0"/>
              </a:rPr>
              <a:t>• As you can see, …</a:t>
            </a:r>
            <a:endParaRPr lang="zh-CN" altLang="en-US" sz="2000">
              <a:latin typeface="Calibri" panose="020f0502020204030204" pitchFamily="34" charset="0"/>
              <a:cs typeface="Calibri" panose="020f0502020204030204" pitchFamily="34" charset="0"/>
            </a:endParaRPr>
          </a:p>
          <a:p>
            <a:r>
              <a:rPr lang="zh-CN" altLang="en-US" sz="2000">
                <a:latin typeface="Calibri" panose="020f0502020204030204" pitchFamily="34" charset="0"/>
                <a:cs typeface="Calibri" panose="020f0502020204030204" pitchFamily="34" charset="0"/>
              </a:rPr>
              <a:t>•To sum up, …</a:t>
            </a:r>
            <a:endParaRPr lang="zh-CN" altLang="en-US" sz="2000">
              <a:latin typeface="Calibri" panose="020f0502020204030204" pitchFamily="34" charset="0"/>
              <a:cs typeface="Calibri" panose="020f0502020204030204" pitchFamily="34" charset="0"/>
            </a:endParaRPr>
          </a:p>
        </p:txBody>
      </p:sp>
      <p:sp>
        <p:nvSpPr>
          <p:cNvPr id="5" name="文本框 4"/>
          <p:cNvSpPr txBox="1"/>
          <p:nvPr/>
        </p:nvSpPr>
        <p:spPr>
          <a:xfrm>
            <a:off x="4670514" y="857146"/>
            <a:ext cx="2540000" cy="398780"/>
          </a:xfrm>
          <a:prstGeom prst="rect">
            <a:avLst/>
          </a:prstGeom>
          <a:noFill/>
        </p:spPr>
        <p:txBody>
          <a:bodyPr wrap="square" rtlCol="0" anchor="t">
            <a:spAutoFit/>
          </a:bodyPr>
          <a:lstStyle/>
          <a:p>
            <a:r>
              <a:rPr lang="zh-CN" altLang="en-US" sz="2000" b="1">
                <a:latin typeface="Calibri" panose="020f0502020204030204" pitchFamily="34" charset="0"/>
                <a:cs typeface="Calibri" panose="020f0502020204030204" pitchFamily="34" charset="0"/>
              </a:rPr>
              <a:t>Defining a topic</a:t>
            </a:r>
            <a:endParaRPr lang="zh-CN" altLang="en-US" sz="2000" b="1">
              <a:latin typeface="Calibri" panose="020f0502020204030204" pitchFamily="34" charset="0"/>
              <a:cs typeface="Calibri" panose="020f0502020204030204" pitchFamily="34" charset="0"/>
            </a:endParaRPr>
          </a:p>
        </p:txBody>
      </p:sp>
      <p:sp>
        <p:nvSpPr>
          <p:cNvPr id="6" name="矩形 5"/>
          <p:cNvSpPr/>
          <p:nvPr/>
        </p:nvSpPr>
        <p:spPr>
          <a:xfrm>
            <a:off x="4587553" y="1324985"/>
            <a:ext cx="4319905" cy="936625"/>
          </a:xfrm>
          <a:prstGeom prst="rect">
            <a:avLst/>
          </a:prstGeom>
          <a:solidFill>
            <a:schemeClr val="bg1"/>
          </a:solidFill>
          <a:ln>
            <a:solidFill>
              <a:srgbClr val="33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4788024" y="2355726"/>
            <a:ext cx="2540000" cy="398780"/>
          </a:xfrm>
          <a:prstGeom prst="rect">
            <a:avLst/>
          </a:prstGeom>
          <a:noFill/>
        </p:spPr>
        <p:txBody>
          <a:bodyPr wrap="square" rtlCol="0" anchor="t">
            <a:spAutoFit/>
          </a:bodyPr>
          <a:lstStyle/>
          <a:p>
            <a:r>
              <a:rPr lang="zh-CN" altLang="en-US" sz="2000" b="1">
                <a:latin typeface="Calibri" panose="020f0502020204030204" pitchFamily="34" charset="0"/>
                <a:cs typeface="Calibri" panose="020f0502020204030204" pitchFamily="34" charset="0"/>
              </a:rPr>
              <a:t>Presenting ideas</a:t>
            </a:r>
            <a:endParaRPr lang="zh-CN" altLang="en-US" sz="2000" b="1">
              <a:latin typeface="Calibri" panose="020f0502020204030204" pitchFamily="34" charset="0"/>
              <a:cs typeface="Calibri" panose="020f0502020204030204" pitchFamily="34" charset="0"/>
            </a:endParaRPr>
          </a:p>
        </p:txBody>
      </p:sp>
      <p:sp>
        <p:nvSpPr>
          <p:cNvPr id="8" name="矩形 7"/>
          <p:cNvSpPr/>
          <p:nvPr/>
        </p:nvSpPr>
        <p:spPr>
          <a:xfrm>
            <a:off x="4571429" y="2747505"/>
            <a:ext cx="4427855" cy="753741"/>
          </a:xfrm>
          <a:prstGeom prst="rect">
            <a:avLst/>
          </a:prstGeom>
          <a:solidFill>
            <a:schemeClr val="bg1"/>
          </a:solidFill>
          <a:ln>
            <a:solidFill>
              <a:srgbClr val="33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文本框 8"/>
          <p:cNvSpPr txBox="1"/>
          <p:nvPr/>
        </p:nvSpPr>
        <p:spPr>
          <a:xfrm>
            <a:off x="4860032" y="3511998"/>
            <a:ext cx="2540000" cy="398780"/>
          </a:xfrm>
          <a:prstGeom prst="rect">
            <a:avLst/>
          </a:prstGeom>
          <a:noFill/>
        </p:spPr>
        <p:txBody>
          <a:bodyPr wrap="square" rtlCol="0" anchor="t">
            <a:spAutoFit/>
          </a:bodyPr>
          <a:lstStyle/>
          <a:p>
            <a:r>
              <a:rPr lang="zh-CN" altLang="en-US" sz="2000" b="1">
                <a:latin typeface="Calibri" panose="020f0502020204030204" pitchFamily="34" charset="0"/>
                <a:cs typeface="Calibri" panose="020f0502020204030204" pitchFamily="34" charset="0"/>
              </a:rPr>
              <a:t>Concluding</a:t>
            </a:r>
            <a:endParaRPr lang="zh-CN" altLang="en-US" sz="2000" b="1">
              <a:latin typeface="Calibri" panose="020f0502020204030204" pitchFamily="34" charset="0"/>
              <a:cs typeface="Calibri" panose="020f0502020204030204" pitchFamily="34" charset="0"/>
            </a:endParaRPr>
          </a:p>
        </p:txBody>
      </p:sp>
      <p:sp>
        <p:nvSpPr>
          <p:cNvPr id="10" name="矩形 9"/>
          <p:cNvSpPr/>
          <p:nvPr/>
        </p:nvSpPr>
        <p:spPr>
          <a:xfrm>
            <a:off x="4642373" y="3921530"/>
            <a:ext cx="4356911" cy="720090"/>
          </a:xfrm>
          <a:prstGeom prst="rect">
            <a:avLst/>
          </a:prstGeom>
          <a:solidFill>
            <a:schemeClr val="bg1"/>
          </a:solidFill>
          <a:ln>
            <a:solidFill>
              <a:srgbClr val="33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4670514" y="1362234"/>
            <a:ext cx="4211955" cy="706755"/>
          </a:xfrm>
          <a:prstGeom prst="rect">
            <a:avLst/>
          </a:prstGeom>
          <a:noFill/>
        </p:spPr>
        <p:txBody>
          <a:bodyPr wrap="square" rtlCol="0">
            <a:spAutoFit/>
          </a:bodyPr>
          <a:lstStyle/>
          <a:p>
            <a:r>
              <a:rPr lang="zh-CN" altLang="en-US" sz="2000">
                <a:solidFill>
                  <a:schemeClr val="accent2"/>
                </a:solidFill>
                <a:latin typeface="Calibri" panose="020f0502020204030204" pitchFamily="34" charset="0"/>
                <a:cs typeface="Calibri" panose="020f0502020204030204" pitchFamily="34" charset="0"/>
              </a:rPr>
              <a:t>Today, I’m going to talk about..</a:t>
            </a:r>
            <a:endParaRPr lang="zh-CN" altLang="en-US" sz="2000">
              <a:solidFill>
                <a:schemeClr val="accent2"/>
              </a:solidFill>
              <a:latin typeface="Calibri" panose="020f0502020204030204" pitchFamily="34" charset="0"/>
              <a:cs typeface="Calibri" panose="020f0502020204030204" pitchFamily="34" charset="0"/>
            </a:endParaRPr>
          </a:p>
          <a:p>
            <a:r>
              <a:rPr lang="zh-CN" altLang="en-US" sz="2000">
                <a:solidFill>
                  <a:schemeClr val="accent2"/>
                </a:solidFill>
                <a:latin typeface="Calibri" panose="020f0502020204030204" pitchFamily="34" charset="0"/>
                <a:cs typeface="Calibri" panose="020f0502020204030204" pitchFamily="34" charset="0"/>
              </a:rPr>
              <a:t>The subject of this speech is…</a:t>
            </a:r>
            <a:endParaRPr lang="zh-CN" altLang="en-US" sz="2000">
              <a:solidFill>
                <a:schemeClr val="accent2"/>
              </a:solidFill>
              <a:latin typeface="Calibri" panose="020f0502020204030204" pitchFamily="34" charset="0"/>
              <a:cs typeface="Calibri" panose="020f0502020204030204" pitchFamily="34" charset="0"/>
            </a:endParaRPr>
          </a:p>
        </p:txBody>
      </p:sp>
      <p:sp>
        <p:nvSpPr>
          <p:cNvPr id="12" name="文本框 11"/>
          <p:cNvSpPr txBox="1"/>
          <p:nvPr/>
        </p:nvSpPr>
        <p:spPr>
          <a:xfrm>
            <a:off x="4731227" y="2773933"/>
            <a:ext cx="4327525" cy="707886"/>
          </a:xfrm>
          <a:prstGeom prst="rect">
            <a:avLst/>
          </a:prstGeom>
          <a:noFill/>
        </p:spPr>
        <p:txBody>
          <a:bodyPr wrap="square" rtlCol="0">
            <a:spAutoFit/>
          </a:bodyPr>
          <a:lstStyle/>
          <a:p>
            <a:r>
              <a:rPr lang="zh-CN" altLang="en-US" sz="2000">
                <a:solidFill>
                  <a:schemeClr val="accent2"/>
                </a:solidFill>
                <a:latin typeface="Calibri" panose="020f0502020204030204" pitchFamily="34" charset="0"/>
                <a:cs typeface="Calibri" panose="020f0502020204030204" pitchFamily="34" charset="0"/>
              </a:rPr>
              <a:t>First / Next / Then…</a:t>
            </a:r>
            <a:endParaRPr lang="zh-CN" altLang="en-US" sz="2000">
              <a:solidFill>
                <a:schemeClr val="accent2"/>
              </a:solidFill>
              <a:latin typeface="Calibri" panose="020f0502020204030204" pitchFamily="34" charset="0"/>
              <a:cs typeface="Calibri" panose="020f0502020204030204" pitchFamily="34" charset="0"/>
            </a:endParaRPr>
          </a:p>
          <a:p>
            <a:r>
              <a:rPr lang="zh-CN" altLang="en-US" sz="2000">
                <a:solidFill>
                  <a:schemeClr val="accent2"/>
                </a:solidFill>
                <a:latin typeface="Calibri" panose="020f0502020204030204" pitchFamily="34" charset="0"/>
                <a:cs typeface="Calibri" panose="020f0502020204030204" pitchFamily="34" charset="0"/>
              </a:rPr>
              <a:t>After that, …</a:t>
            </a:r>
            <a:endParaRPr lang="zh-CN" altLang="en-US" sz="2000">
              <a:solidFill>
                <a:schemeClr val="accent2"/>
              </a:solidFill>
              <a:latin typeface="Calibri" panose="020f0502020204030204" pitchFamily="34" charset="0"/>
              <a:cs typeface="Calibri" panose="020f0502020204030204" pitchFamily="34" charset="0"/>
            </a:endParaRPr>
          </a:p>
        </p:txBody>
      </p:sp>
      <p:sp>
        <p:nvSpPr>
          <p:cNvPr id="13" name="文本框 12"/>
          <p:cNvSpPr txBox="1"/>
          <p:nvPr/>
        </p:nvSpPr>
        <p:spPr>
          <a:xfrm>
            <a:off x="4762478" y="3945617"/>
            <a:ext cx="2427605" cy="706755"/>
          </a:xfrm>
          <a:prstGeom prst="rect">
            <a:avLst/>
          </a:prstGeom>
          <a:noFill/>
        </p:spPr>
        <p:txBody>
          <a:bodyPr wrap="square" rtlCol="0">
            <a:spAutoFit/>
          </a:bodyPr>
          <a:lstStyle/>
          <a:p>
            <a:r>
              <a:rPr lang="zh-CN" altLang="en-US" sz="2000">
                <a:solidFill>
                  <a:schemeClr val="accent2"/>
                </a:solidFill>
                <a:latin typeface="Calibri" panose="020f0502020204030204" pitchFamily="34" charset="0"/>
                <a:cs typeface="Calibri" panose="020f0502020204030204" pitchFamily="34" charset="0"/>
              </a:rPr>
              <a:t>As you can see,…</a:t>
            </a:r>
            <a:endParaRPr lang="zh-CN" altLang="en-US" sz="2000">
              <a:solidFill>
                <a:schemeClr val="accent2"/>
              </a:solidFill>
              <a:latin typeface="Calibri" panose="020f0502020204030204" pitchFamily="34" charset="0"/>
              <a:cs typeface="Calibri" panose="020f0502020204030204" pitchFamily="34" charset="0"/>
            </a:endParaRPr>
          </a:p>
          <a:p>
            <a:r>
              <a:rPr lang="zh-CN" altLang="en-US" sz="2000">
                <a:solidFill>
                  <a:schemeClr val="accent2"/>
                </a:solidFill>
                <a:latin typeface="Calibri" panose="020f0502020204030204" pitchFamily="34" charset="0"/>
                <a:cs typeface="Calibri" panose="020f0502020204030204" pitchFamily="34" charset="0"/>
              </a:rPr>
              <a:t>To sum up, …</a:t>
            </a:r>
            <a:endParaRPr lang="zh-CN" altLang="en-US" sz="2000">
              <a:solidFill>
                <a:schemeClr val="accent2"/>
              </a:solidFill>
              <a:latin typeface="Calibri" panose="020f0502020204030204" pitchFamily="34" charset="0"/>
              <a:cs typeface="Calibri" panose="020f0502020204030204"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ppt_x"/>
                                          </p:val>
                                        </p:tav>
                                        <p:tav tm="100000">
                                          <p:val>
                                            <p:strVal val="#ppt_x"/>
                                          </p:val>
                                        </p:tav>
                                      </p:tavLst>
                                    </p:anim>
                                    <p:anim calcmode="lin" valueType="num">
                                      <p:cBhvr additive="base">
                                        <p:cTn id="1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after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additive="base">
                                        <p:cTn id="19" dur="500" fill="hold"/>
                                        <p:tgtEl>
                                          <p:spTgt spid="13"/>
                                        </p:tgtEl>
                                        <p:attrNameLst>
                                          <p:attrName>ppt_x</p:attrName>
                                        </p:attrNameLst>
                                      </p:cBhvr>
                                      <p:tavLst>
                                        <p:tav tm="0">
                                          <p:val>
                                            <p:strVal val="#ppt_x"/>
                                          </p:val>
                                        </p:tav>
                                        <p:tav tm="100000">
                                          <p:val>
                                            <p:strVal val="#ppt_x"/>
                                          </p:val>
                                        </p:tav>
                                      </p:tavLst>
                                    </p:anim>
                                    <p:anim calcmode="lin" valueType="num">
                                      <p:cBhvr additive="base">
                                        <p:cTn id="2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Lst>
  </p:timing>
</p:sld>
</file>

<file path=ppt/slides/slide1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3" name="标题 1"/>
          <p:cNvSpPr>
            <a:spLocks noGrp="1"/>
          </p:cNvSpPr>
          <p:nvPr>
            <p:ph type="title"/>
          </p:nvPr>
        </p:nvSpPr>
        <p:spPr/>
        <p:txBody>
          <a:bodyPr>
            <a:normAutofit/>
          </a:bodyPr>
          <a:lstStyle/>
          <a:p>
            <a:r>
              <a:rPr lang="en-US" altLang="zh-CN" sz="2400" b="1">
                <a:latin typeface="Verdana" panose="020b0604030504040204" pitchFamily="34" charset="0"/>
                <a:ea typeface="Verdana" panose="020b0604030504040204" pitchFamily="34" charset="0"/>
                <a:cs typeface="Verdana" panose="020b0604030504040204" pitchFamily="34" charset="0"/>
              </a:rPr>
              <a:t>Activity 8 </a:t>
            </a:r>
            <a:endParaRPr lang="zh-CN" altLang="en-US" sz="2400" b="1">
              <a:latin typeface="Verdana" panose="020b0604030504040204" pitchFamily="34" charset="0"/>
              <a:cs typeface="Verdana" panose="020b0604030504040204" pitchFamily="34" charset="0"/>
            </a:endParaRPr>
          </a:p>
        </p:txBody>
      </p:sp>
      <p:sp>
        <p:nvSpPr>
          <p:cNvPr id="8" name="内容占位符 2"/>
          <p:cNvSpPr txBox="1"/>
          <p:nvPr/>
        </p:nvSpPr>
        <p:spPr>
          <a:xfrm>
            <a:off x="628650" y="1131590"/>
            <a:ext cx="7399734" cy="2354659"/>
          </a:xfrm>
          <a:prstGeom prst="rect">
            <a:avLst/>
          </a:prstGeom>
        </p:spPr>
        <p:txBody>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a:lstStyle>
          <a:p>
            <a:pPr marL="0" indent="0">
              <a:buFont typeface="+mj-lt"/>
              <a:buNone/>
            </a:pPr>
            <a:r>
              <a:rPr lang="zh-CN" altLang="en-US" sz="2400" b="1">
                <a:solidFill>
                  <a:schemeClr val="tx1"/>
                </a:solidFill>
                <a:latin typeface="Calibri" panose="020f0502020204030204" pitchFamily="34" charset="0"/>
                <a:cs typeface="Calibri" panose="020f0502020204030204" pitchFamily="34" charset="0"/>
              </a:rPr>
              <a:t>Work in pairs and discuss the questions.</a:t>
            </a:r>
            <a:endParaRPr lang="zh-CN" altLang="en-US" sz="2400" b="1">
              <a:solidFill>
                <a:schemeClr val="tx1"/>
              </a:solidFill>
              <a:latin typeface="Calibri" panose="020f0502020204030204" pitchFamily="34" charset="0"/>
              <a:cs typeface="Calibri" panose="020f0502020204030204" pitchFamily="34" charset="0"/>
            </a:endParaRPr>
          </a:p>
          <a:p>
            <a:pPr marL="0" indent="0">
              <a:buFont typeface="+mj-lt"/>
              <a:buNone/>
            </a:pPr>
            <a:endParaRPr lang="zh-CN" altLang="en-US" sz="2400">
              <a:solidFill>
                <a:schemeClr val="tx1"/>
              </a:solidFill>
            </a:endParaRPr>
          </a:p>
          <a:p>
            <a:pPr marL="0" indent="0">
              <a:buFont typeface="+mj-lt"/>
              <a:buNone/>
            </a:pPr>
            <a:r>
              <a:rPr lang="zh-CN" altLang="en-US" sz="2200">
                <a:solidFill>
                  <a:schemeClr val="tx1"/>
                </a:solidFill>
                <a:latin typeface="Calibri" panose="020f0502020204030204" pitchFamily="34" charset="0"/>
                <a:cs typeface="Calibri" panose="020f0502020204030204" pitchFamily="34" charset="0"/>
              </a:rPr>
              <a:t>1 What can you learn from the Scar Experiment?</a:t>
            </a:r>
            <a:endParaRPr lang="zh-CN" altLang="en-US" sz="2200">
              <a:solidFill>
                <a:schemeClr val="tx1"/>
              </a:solidFill>
              <a:latin typeface="Calibri" panose="020f0502020204030204" pitchFamily="34" charset="0"/>
              <a:cs typeface="Calibri" panose="020f0502020204030204" pitchFamily="34" charset="0"/>
            </a:endParaRPr>
          </a:p>
          <a:p>
            <a:pPr marL="0" indent="0">
              <a:buFont typeface="+mj-lt"/>
              <a:buNone/>
            </a:pPr>
            <a:r>
              <a:rPr lang="zh-CN" altLang="en-US" sz="2200">
                <a:solidFill>
                  <a:schemeClr val="tx1"/>
                </a:solidFill>
                <a:latin typeface="Calibri" panose="020f0502020204030204" pitchFamily="34" charset="0"/>
                <a:cs typeface="Calibri" panose="020f0502020204030204" pitchFamily="34" charset="0"/>
              </a:rPr>
              <a:t>2 Does your appearance influence how you feel inside?</a:t>
            </a:r>
            <a:endParaRPr lang="zh-CN" altLang="en-US" sz="2200">
              <a:solidFill>
                <a:schemeClr val="tx1"/>
              </a:solidFill>
              <a:latin typeface="Calibri" panose="020f0502020204030204" pitchFamily="34" charset="0"/>
              <a:cs typeface="Calibri" panose="020f0502020204030204" pitchFamily="34" charset="0"/>
            </a:endParaRPr>
          </a:p>
        </p:txBody>
      </p:sp>
    </p:spTree>
  </p:cSld>
  <p:clrMapOvr>
    <a:masterClrMapping/>
  </p:clrMapOvr>
  <p:transition/>
  <p:timing/>
</p:sld>
</file>

<file path=ppt/slides/slide1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5" name="矩形 14"/>
          <p:cNvSpPr/>
          <p:nvPr/>
        </p:nvSpPr>
        <p:spPr>
          <a:xfrm>
            <a:off x="4021137" y="3324348"/>
            <a:ext cx="4915535" cy="1691005"/>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1600" b="1">
                <a:solidFill>
                  <a:srgbClr val="00B0F0"/>
                </a:solidFill>
                <a:sym typeface="+mn-ea"/>
              </a:rPr>
              <a:t>2</a:t>
            </a:r>
            <a:r>
              <a:rPr lang="zh-CN" altLang="en-US" sz="1600" b="1">
                <a:solidFill>
                  <a:schemeClr val="tx1"/>
                </a:solidFill>
                <a:sym typeface="+mn-ea"/>
              </a:rPr>
              <a:t> </a:t>
            </a:r>
            <a:r>
              <a:rPr lang="zh-CN" altLang="en-US" sz="1600">
                <a:solidFill>
                  <a:schemeClr val="tx1"/>
                </a:solidFill>
                <a:sym typeface="+mn-ea"/>
              </a:rPr>
              <a:t>She is </a:t>
            </a:r>
            <a:r>
              <a:rPr lang="zh-CN" altLang="en-US" sz="1600" b="1">
                <a:solidFill>
                  <a:schemeClr val="tx1"/>
                </a:solidFill>
                <a:sym typeface="+mn-ea"/>
              </a:rPr>
              <a:t>small</a:t>
            </a:r>
            <a:r>
              <a:rPr lang="zh-CN" altLang="en-US" sz="1600">
                <a:solidFill>
                  <a:schemeClr val="tx1"/>
                </a:solidFill>
                <a:sym typeface="+mn-ea"/>
              </a:rPr>
              <a:t> and her face is </a:t>
            </a:r>
            <a:r>
              <a:rPr lang="zh-CN" altLang="en-US" sz="1600" b="1">
                <a:solidFill>
                  <a:schemeClr val="tx1"/>
                </a:solidFill>
                <a:sym typeface="+mn-ea"/>
              </a:rPr>
              <a:t>plain</a:t>
            </a:r>
            <a:r>
              <a:rPr lang="zh-CN" altLang="en-US" sz="1600">
                <a:solidFill>
                  <a:schemeClr val="tx1"/>
                </a:solidFill>
                <a:sym typeface="+mn-ea"/>
              </a:rPr>
              <a:t>. Despite a difficult childhood, she grows up to be an </a:t>
            </a:r>
            <a:r>
              <a:rPr lang="zh-CN" altLang="en-US" sz="1600" b="1">
                <a:solidFill>
                  <a:schemeClr val="tx1"/>
                </a:solidFill>
                <a:sym typeface="+mn-ea"/>
              </a:rPr>
              <a:t>independent</a:t>
            </a:r>
            <a:r>
              <a:rPr lang="zh-CN" altLang="en-US" sz="1600">
                <a:solidFill>
                  <a:schemeClr val="tx1"/>
                </a:solidFill>
                <a:sym typeface="+mn-ea"/>
              </a:rPr>
              <a:t>, </a:t>
            </a:r>
            <a:r>
              <a:rPr lang="zh-CN" altLang="en-US" sz="1600" b="1">
                <a:solidFill>
                  <a:schemeClr val="tx1"/>
                </a:solidFill>
                <a:sym typeface="+mn-ea"/>
              </a:rPr>
              <a:t>determined</a:t>
            </a:r>
            <a:r>
              <a:rPr lang="zh-CN" altLang="en-US" sz="1600">
                <a:solidFill>
                  <a:schemeClr val="tx1"/>
                </a:solidFill>
                <a:sym typeface="+mn-ea"/>
              </a:rPr>
              <a:t> and </a:t>
            </a:r>
            <a:r>
              <a:rPr lang="zh-CN" altLang="en-US" sz="1600" b="1">
                <a:solidFill>
                  <a:schemeClr val="tx1"/>
                </a:solidFill>
                <a:sym typeface="+mn-ea"/>
              </a:rPr>
              <a:t>generous</a:t>
            </a:r>
            <a:r>
              <a:rPr lang="zh-CN" altLang="en-US" sz="1600">
                <a:solidFill>
                  <a:schemeClr val="tx1"/>
                </a:solidFill>
                <a:sym typeface="+mn-ea"/>
              </a:rPr>
              <a:t> young woman. She remains true to herself and never loses hope in her search for love and happiness</a:t>
            </a:r>
            <a:r>
              <a:rPr lang="zh-CN" altLang="en-US" sz="1600" b="1">
                <a:solidFill>
                  <a:schemeClr val="tx1"/>
                </a:solidFill>
                <a:sym typeface="+mn-ea"/>
              </a:rPr>
              <a:t>.</a:t>
            </a:r>
            <a:endParaRPr lang="zh-CN" altLang="en-US"/>
          </a:p>
        </p:txBody>
      </p:sp>
      <p:pic>
        <p:nvPicPr>
          <p:cNvPr id="10" name="图片 9"/>
          <p:cNvPicPr>
            <a:picLocks noChangeAspect="1"/>
          </p:cNvPicPr>
          <p:nvPr/>
        </p:nvPicPr>
        <p:blipFill>
          <a:blip r:embed="rId2"/>
          <a:stretch>
            <a:fillRect/>
          </a:stretch>
        </p:blipFill>
        <p:spPr>
          <a:xfrm>
            <a:off x="2195736" y="3381957"/>
            <a:ext cx="1542415" cy="1348740"/>
          </a:xfrm>
          <a:prstGeom prst="rect">
            <a:avLst/>
          </a:prstGeom>
        </p:spPr>
      </p:pic>
      <p:pic>
        <p:nvPicPr>
          <p:cNvPr id="9" name="图片 8"/>
          <p:cNvPicPr>
            <a:picLocks noChangeAspect="1"/>
          </p:cNvPicPr>
          <p:nvPr/>
        </p:nvPicPr>
        <p:blipFill>
          <a:blip r:embed="rId3"/>
          <a:stretch>
            <a:fillRect/>
          </a:stretch>
        </p:blipFill>
        <p:spPr>
          <a:xfrm>
            <a:off x="644680" y="3324348"/>
            <a:ext cx="991235" cy="1445895"/>
          </a:xfrm>
          <a:prstGeom prst="rect">
            <a:avLst/>
          </a:prstGeom>
        </p:spPr>
      </p:pic>
      <p:pic>
        <p:nvPicPr>
          <p:cNvPr id="6" name="图片 5"/>
          <p:cNvPicPr>
            <a:picLocks noChangeAspect="1"/>
          </p:cNvPicPr>
          <p:nvPr/>
        </p:nvPicPr>
        <p:blipFill>
          <a:blip r:embed="rId4"/>
          <a:stretch>
            <a:fillRect/>
          </a:stretch>
        </p:blipFill>
        <p:spPr>
          <a:xfrm>
            <a:off x="7367123" y="1849516"/>
            <a:ext cx="742315" cy="1325880"/>
          </a:xfrm>
          <a:prstGeom prst="rect">
            <a:avLst/>
          </a:prstGeom>
        </p:spPr>
      </p:pic>
      <p:pic>
        <p:nvPicPr>
          <p:cNvPr id="4" name="图片 3"/>
          <p:cNvPicPr>
            <a:picLocks noChangeAspect="1"/>
          </p:cNvPicPr>
          <p:nvPr/>
        </p:nvPicPr>
        <p:blipFill>
          <a:blip r:embed="rId5"/>
          <a:stretch>
            <a:fillRect/>
          </a:stretch>
        </p:blipFill>
        <p:spPr>
          <a:xfrm>
            <a:off x="5436096" y="1702636"/>
            <a:ext cx="842010" cy="1393825"/>
          </a:xfrm>
          <a:prstGeom prst="rect">
            <a:avLst/>
          </a:prstGeom>
        </p:spPr>
      </p:pic>
      <p:sp>
        <p:nvSpPr>
          <p:cNvPr id="3" name="标题 1"/>
          <p:cNvSpPr>
            <a:spLocks noGrp="1"/>
          </p:cNvSpPr>
          <p:nvPr>
            <p:ph type="title"/>
          </p:nvPr>
        </p:nvSpPr>
        <p:spPr>
          <a:xfrm>
            <a:off x="207326" y="37818"/>
            <a:ext cx="8757161" cy="994172"/>
          </a:xfrm>
        </p:spPr>
        <p:txBody>
          <a:bodyPr>
            <a:normAutofit/>
          </a:bodyPr>
          <a:lstStyle/>
          <a:p>
            <a:r>
              <a:rPr lang="en-US" altLang="zh-CN" sz="2400" b="1">
                <a:latin typeface="Verdana" panose="020b0604030504040204" pitchFamily="34" charset="0"/>
                <a:ea typeface="Verdana" panose="020b0604030504040204" pitchFamily="34" charset="0"/>
                <a:cs typeface="Verdana" panose="020b0604030504040204" pitchFamily="34" charset="0"/>
              </a:rPr>
              <a:t>Activity 9 </a:t>
            </a:r>
            <a:r>
              <a:rPr lang="en-US" altLang="zh-CN" sz="2300" b="1">
                <a:latin typeface="Calibri" panose="020f0502020204030204" pitchFamily="34" charset="0"/>
                <a:cs typeface="Calibri" panose="020f0502020204030204" pitchFamily="34" charset="0"/>
              </a:rPr>
              <a:t>Read the descriptions and match them to the characters  </a:t>
            </a:r>
            <a:br>
              <a:rPr lang="en-US" altLang="zh-CN" sz="2300" b="1">
                <a:latin typeface="Calibri" panose="020f0502020204030204" pitchFamily="34" charset="0"/>
                <a:cs typeface="Calibri" panose="020f0502020204030204" pitchFamily="34" charset="0"/>
              </a:rPr>
            </a:br>
            <a:r>
              <a:rPr lang="en-US" altLang="zh-CN" sz="2300" b="1">
                <a:latin typeface="Calibri" panose="020f0502020204030204" pitchFamily="34" charset="0"/>
                <a:cs typeface="Calibri" panose="020f0502020204030204" pitchFamily="34" charset="0"/>
              </a:rPr>
              <a:t>                          from literature. Pay attention to the words in bold.</a:t>
            </a:r>
            <a:endParaRPr lang="zh-CN" altLang="en-US" sz="2300" b="1">
              <a:latin typeface="Calibri" panose="020f0502020204030204" pitchFamily="34" charset="0"/>
              <a:cs typeface="Calibri" panose="020f0502020204030204" pitchFamily="34" charset="0"/>
            </a:endParaRPr>
          </a:p>
        </p:txBody>
      </p:sp>
      <p:sp>
        <p:nvSpPr>
          <p:cNvPr id="2" name="文本框 1"/>
          <p:cNvSpPr txBox="1"/>
          <p:nvPr/>
        </p:nvSpPr>
        <p:spPr>
          <a:xfrm>
            <a:off x="5208904" y="1271725"/>
            <a:ext cx="2540000" cy="398780"/>
          </a:xfrm>
          <a:prstGeom prst="rect">
            <a:avLst/>
          </a:prstGeom>
          <a:noFill/>
        </p:spPr>
        <p:txBody>
          <a:bodyPr wrap="square" rtlCol="0" anchor="t">
            <a:spAutoFit/>
          </a:bodyPr>
          <a:lstStyle/>
          <a:p>
            <a:r>
              <a:rPr lang="en-US" altLang="zh-CN" sz="2000" b="1">
                <a:solidFill>
                  <a:srgbClr val="00B0F0"/>
                </a:solidFill>
              </a:rPr>
              <a:t>a </a:t>
            </a:r>
            <a:r>
              <a:rPr lang="zh-CN" altLang="en-US" sz="2000" b="1"/>
              <a:t>Jane Eyre</a:t>
            </a:r>
            <a:endParaRPr lang="zh-CN" altLang="en-US" sz="2000" b="1"/>
          </a:p>
        </p:txBody>
      </p:sp>
      <p:sp>
        <p:nvSpPr>
          <p:cNvPr id="5" name="文本框 4"/>
          <p:cNvSpPr txBox="1"/>
          <p:nvPr/>
        </p:nvSpPr>
        <p:spPr>
          <a:xfrm>
            <a:off x="6948264" y="1262595"/>
            <a:ext cx="5875655" cy="398780"/>
          </a:xfrm>
          <a:prstGeom prst="rect">
            <a:avLst/>
          </a:prstGeom>
          <a:noFill/>
        </p:spPr>
        <p:txBody>
          <a:bodyPr wrap="square" rtlCol="0" anchor="t">
            <a:spAutoFit/>
          </a:bodyPr>
          <a:lstStyle/>
          <a:p>
            <a:r>
              <a:rPr lang="en-US" altLang="zh-CN" sz="2000" b="1">
                <a:solidFill>
                  <a:srgbClr val="00B0F0"/>
                </a:solidFill>
              </a:rPr>
              <a:t>b </a:t>
            </a:r>
            <a:r>
              <a:rPr lang="zh-CN" altLang="en-US" sz="2000" b="1"/>
              <a:t>Cowardly Lion </a:t>
            </a:r>
            <a:endParaRPr lang="zh-CN" altLang="en-US" sz="2000" b="1"/>
          </a:p>
        </p:txBody>
      </p:sp>
      <p:sp>
        <p:nvSpPr>
          <p:cNvPr id="12" name="文本框 11"/>
          <p:cNvSpPr txBox="1"/>
          <p:nvPr/>
        </p:nvSpPr>
        <p:spPr>
          <a:xfrm>
            <a:off x="207326" y="1196397"/>
            <a:ext cx="4602480" cy="1477328"/>
          </a:xfrm>
          <a:prstGeom prst="rect">
            <a:avLst/>
          </a:prstGeom>
          <a:solidFill>
            <a:srgbClr val="B7E1DA"/>
          </a:solidFill>
        </p:spPr>
        <p:txBody>
          <a:bodyPr wrap="square" rtlCol="0">
            <a:spAutoFit/>
          </a:bodyPr>
          <a:lstStyle/>
          <a:p>
            <a:r>
              <a:rPr lang="zh-CN" altLang="en-US" sz="1800">
                <a:solidFill>
                  <a:srgbClr val="00B0F0"/>
                </a:solidFill>
                <a:latin typeface="Calibri" panose="020f0502020204030204" pitchFamily="34" charset="0"/>
                <a:cs typeface="Calibri" panose="020f0502020204030204" pitchFamily="34" charset="0"/>
              </a:rPr>
              <a:t>1</a:t>
            </a:r>
            <a:r>
              <a:rPr lang="zh-CN" altLang="en-US" sz="1800">
                <a:latin typeface="Calibri" panose="020f0502020204030204" pitchFamily="34" charset="0"/>
                <a:cs typeface="Calibri" panose="020f0502020204030204" pitchFamily="34" charset="0"/>
              </a:rPr>
              <a:t> He is able to transform into various animals and objects. People often regard him as </a:t>
            </a:r>
            <a:r>
              <a:rPr lang="zh-CN" altLang="en-US" sz="1800" b="1">
                <a:latin typeface="Calibri" panose="020f0502020204030204" pitchFamily="34" charset="0"/>
                <a:cs typeface="Calibri" panose="020f0502020204030204" pitchFamily="34" charset="0"/>
              </a:rPr>
              <a:t>frightful </a:t>
            </a:r>
            <a:r>
              <a:rPr lang="zh-CN" altLang="en-US" sz="1800">
                <a:latin typeface="Calibri" panose="020f0502020204030204" pitchFamily="34" charset="0"/>
                <a:cs typeface="Calibri" panose="020f0502020204030204" pitchFamily="34" charset="0"/>
              </a:rPr>
              <a:t>or </a:t>
            </a:r>
            <a:r>
              <a:rPr lang="zh-CN" altLang="en-US" sz="1800" b="1">
                <a:latin typeface="Calibri" panose="020f0502020204030204" pitchFamily="34" charset="0"/>
                <a:cs typeface="Calibri" panose="020f0502020204030204" pitchFamily="34" charset="0"/>
              </a:rPr>
              <a:t>monstrous</a:t>
            </a:r>
            <a:r>
              <a:rPr lang="zh-CN" altLang="en-US" sz="1800">
                <a:latin typeface="Calibri" panose="020f0502020204030204" pitchFamily="34" charset="0"/>
                <a:cs typeface="Calibri" panose="020f0502020204030204" pitchFamily="34" charset="0"/>
              </a:rPr>
              <a:t>, but in fact he is </a:t>
            </a:r>
            <a:r>
              <a:rPr lang="zh-CN" altLang="en-US" sz="1800" b="1">
                <a:latin typeface="Calibri" panose="020f0502020204030204" pitchFamily="34" charset="0"/>
                <a:cs typeface="Calibri" panose="020f0502020204030204" pitchFamily="34" charset="0"/>
              </a:rPr>
              <a:t>just</a:t>
            </a:r>
            <a:r>
              <a:rPr lang="zh-CN" altLang="en-US" sz="1800">
                <a:latin typeface="Calibri" panose="020f0502020204030204" pitchFamily="34" charset="0"/>
                <a:cs typeface="Calibri" panose="020f0502020204030204" pitchFamily="34" charset="0"/>
              </a:rPr>
              <a:t> and </a:t>
            </a:r>
            <a:r>
              <a:rPr lang="zh-CN" altLang="en-US" sz="1800" b="1">
                <a:latin typeface="Calibri" panose="020f0502020204030204" pitchFamily="34" charset="0"/>
                <a:cs typeface="Calibri" panose="020f0502020204030204" pitchFamily="34" charset="0"/>
              </a:rPr>
              <a:t>righteous</a:t>
            </a:r>
            <a:r>
              <a:rPr lang="zh-CN" altLang="en-US" sz="1800">
                <a:latin typeface="Calibri" panose="020f0502020204030204" pitchFamily="34" charset="0"/>
                <a:cs typeface="Calibri" panose="020f0502020204030204" pitchFamily="34" charset="0"/>
              </a:rPr>
              <a:t>. When there</a:t>
            </a:r>
            <a:r>
              <a:rPr lang="en-US" altLang="zh-CN" sz="1800">
                <a:latin typeface="Calibri" panose="020f0502020204030204" pitchFamily="34" charset="0"/>
                <a:cs typeface="Calibri" panose="020f0502020204030204" pitchFamily="34" charset="0"/>
              </a:rPr>
              <a:t>’</a:t>
            </a:r>
            <a:r>
              <a:rPr lang="zh-CN" altLang="en-US" sz="1800">
                <a:latin typeface="Calibri" panose="020f0502020204030204" pitchFamily="34" charset="0"/>
                <a:cs typeface="Calibri" panose="020f0502020204030204" pitchFamily="34" charset="0"/>
              </a:rPr>
              <a:t>s danger, he never hesitates to protect others.</a:t>
            </a:r>
            <a:endParaRPr lang="zh-CN" altLang="en-US" sz="1800">
              <a:latin typeface="Calibri" panose="020f0502020204030204" pitchFamily="34" charset="0"/>
              <a:cs typeface="Calibri" panose="020f0502020204030204" pitchFamily="34" charset="0"/>
            </a:endParaRPr>
          </a:p>
        </p:txBody>
      </p:sp>
      <p:sp>
        <p:nvSpPr>
          <p:cNvPr id="19" name="文本框 18"/>
          <p:cNvSpPr txBox="1"/>
          <p:nvPr/>
        </p:nvSpPr>
        <p:spPr>
          <a:xfrm>
            <a:off x="4214810" y="2285998"/>
            <a:ext cx="842645" cy="460375"/>
          </a:xfrm>
          <a:prstGeom prst="rect">
            <a:avLst/>
          </a:prstGeom>
          <a:noFill/>
        </p:spPr>
        <p:txBody>
          <a:bodyPr wrap="square" rtlCol="0">
            <a:spAutoFit/>
          </a:bodyPr>
          <a:lstStyle/>
          <a:p>
            <a:r>
              <a:rPr lang="en-US" altLang="zh-CN" sz="2400" b="1">
                <a:solidFill>
                  <a:schemeClr val="accent2"/>
                </a:solidFill>
              </a:rPr>
              <a:t>d</a:t>
            </a:r>
            <a:endParaRPr lang="en-US" altLang="zh-CN" sz="2400" b="1">
              <a:solidFill>
                <a:schemeClr val="accent2"/>
              </a:solidFill>
            </a:endParaRPr>
          </a:p>
        </p:txBody>
      </p:sp>
      <p:sp>
        <p:nvSpPr>
          <p:cNvPr id="8" name="文本框 7"/>
          <p:cNvSpPr txBox="1"/>
          <p:nvPr/>
        </p:nvSpPr>
        <p:spPr>
          <a:xfrm>
            <a:off x="391687" y="2905534"/>
            <a:ext cx="3373617" cy="369332"/>
          </a:xfrm>
          <a:prstGeom prst="rect">
            <a:avLst/>
          </a:prstGeom>
          <a:noFill/>
        </p:spPr>
        <p:txBody>
          <a:bodyPr wrap="square" rtlCol="0" anchor="t">
            <a:spAutoFit/>
          </a:bodyPr>
          <a:lstStyle/>
          <a:p>
            <a:r>
              <a:rPr lang="en-US" altLang="zh-CN" sz="1800" b="1">
                <a:solidFill>
                  <a:srgbClr val="00B0F0"/>
                </a:solidFill>
                <a:sym typeface="+mn-ea"/>
              </a:rPr>
              <a:t>c</a:t>
            </a:r>
            <a:r>
              <a:rPr lang="en-US" altLang="zh-CN" sz="1800" b="1">
                <a:sym typeface="+mn-ea"/>
              </a:rPr>
              <a:t> </a:t>
            </a:r>
            <a:r>
              <a:rPr lang="zh-CN" altLang="en-US" sz="1800" b="1">
                <a:sym typeface="+mn-ea"/>
              </a:rPr>
              <a:t>Harry Potter </a:t>
            </a:r>
            <a:r>
              <a:rPr lang="zh-CN" altLang="en-US" sz="1800" b="1">
                <a:solidFill>
                  <a:srgbClr val="00B0F0"/>
                </a:solidFill>
                <a:sym typeface="+mn-ea"/>
              </a:rPr>
              <a:t> </a:t>
            </a:r>
            <a:r>
              <a:rPr lang="en-US" altLang="zh-CN" sz="1800" b="1">
                <a:solidFill>
                  <a:srgbClr val="00B0F0"/>
                </a:solidFill>
                <a:sym typeface="+mn-ea"/>
              </a:rPr>
              <a:t>d </a:t>
            </a:r>
            <a:r>
              <a:rPr lang="zh-CN" altLang="en-US" sz="1800" b="1">
                <a:sym typeface="+mn-ea"/>
              </a:rPr>
              <a:t>Monkey King</a:t>
            </a:r>
            <a:endParaRPr lang="zh-CN" altLang="en-US" sz="1800" b="1">
              <a:sym typeface="+mn-ea"/>
            </a:endParaRPr>
          </a:p>
        </p:txBody>
      </p:sp>
      <p:sp>
        <p:nvSpPr>
          <p:cNvPr id="23" name="文本框 22"/>
          <p:cNvSpPr txBox="1"/>
          <p:nvPr/>
        </p:nvSpPr>
        <p:spPr>
          <a:xfrm>
            <a:off x="8094027" y="4508489"/>
            <a:ext cx="842645" cy="460375"/>
          </a:xfrm>
          <a:prstGeom prst="rect">
            <a:avLst/>
          </a:prstGeom>
          <a:noFill/>
        </p:spPr>
        <p:txBody>
          <a:bodyPr wrap="square" rtlCol="0">
            <a:spAutoFit/>
          </a:bodyPr>
          <a:lstStyle/>
          <a:p>
            <a:r>
              <a:rPr lang="en-US" altLang="zh-CN" sz="2400" b="1">
                <a:solidFill>
                  <a:schemeClr val="accent2"/>
                </a:solidFill>
              </a:rPr>
              <a:t>a</a:t>
            </a:r>
            <a:endParaRPr lang="en-US" altLang="zh-CN" sz="2400" b="1">
              <a:solidFill>
                <a:schemeClr val="accent2"/>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additive="base">
                                        <p:cTn id="7" dur="500" fill="hold"/>
                                        <p:tgtEl>
                                          <p:spTgt spid="19"/>
                                        </p:tgtEl>
                                        <p:attrNameLst>
                                          <p:attrName>ppt_x</p:attrName>
                                        </p:attrNameLst>
                                      </p:cBhvr>
                                      <p:tavLst>
                                        <p:tav tm="0">
                                          <p:val>
                                            <p:strVal val="#ppt_x"/>
                                          </p:val>
                                        </p:tav>
                                        <p:tav tm="100000">
                                          <p:val>
                                            <p:strVal val="#ppt_x"/>
                                          </p:val>
                                        </p:tav>
                                      </p:tavLst>
                                    </p:anim>
                                    <p:anim calcmode="lin" valueType="num">
                                      <p:cBhvr additive="base">
                                        <p:cTn id="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3"/>
                                        </p:tgtEl>
                                        <p:attrNameLst>
                                          <p:attrName>style.visibility</p:attrName>
                                        </p:attrNameLst>
                                      </p:cBhvr>
                                      <p:to>
                                        <p:strVal val="visible"/>
                                      </p:to>
                                    </p:set>
                                    <p:anim calcmode="lin" valueType="num">
                                      <p:cBhvr additive="base">
                                        <p:cTn id="13" dur="500" fill="hold"/>
                                        <p:tgtEl>
                                          <p:spTgt spid="23"/>
                                        </p:tgtEl>
                                        <p:attrNameLst>
                                          <p:attrName>ppt_x</p:attrName>
                                        </p:attrNameLst>
                                      </p:cBhvr>
                                      <p:tavLst>
                                        <p:tav tm="0">
                                          <p:val>
                                            <p:strVal val="#ppt_x"/>
                                          </p:val>
                                        </p:tav>
                                        <p:tav tm="100000">
                                          <p:val>
                                            <p:strVal val="#ppt_x"/>
                                          </p:val>
                                        </p:tav>
                                      </p:tavLst>
                                    </p:anim>
                                    <p:anim calcmode="lin" valueType="num">
                                      <p:cBhvr additive="base">
                                        <p:cTn id="14"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3" grpId="0"/>
    </p:bldLst>
  </p:timing>
</p:sld>
</file>

<file path=ppt/slides/slide1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7" name="矩形 16"/>
          <p:cNvSpPr/>
          <p:nvPr/>
        </p:nvSpPr>
        <p:spPr>
          <a:xfrm>
            <a:off x="4147692" y="2643206"/>
            <a:ext cx="4176395" cy="2071684"/>
          </a:xfrm>
          <a:prstGeom prst="rect">
            <a:avLst/>
          </a:prstGeom>
          <a:solidFill>
            <a:srgbClr val="ECDD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0" name="图片 9"/>
          <p:cNvPicPr>
            <a:picLocks noChangeAspect="1"/>
          </p:cNvPicPr>
          <p:nvPr/>
        </p:nvPicPr>
        <p:blipFill>
          <a:blip r:embed="rId2"/>
          <a:stretch>
            <a:fillRect/>
          </a:stretch>
        </p:blipFill>
        <p:spPr>
          <a:xfrm>
            <a:off x="2127834" y="3205718"/>
            <a:ext cx="1542415" cy="1348740"/>
          </a:xfrm>
          <a:prstGeom prst="rect">
            <a:avLst/>
          </a:prstGeom>
        </p:spPr>
      </p:pic>
      <p:pic>
        <p:nvPicPr>
          <p:cNvPr id="9" name="图片 8"/>
          <p:cNvPicPr>
            <a:picLocks noChangeAspect="1"/>
          </p:cNvPicPr>
          <p:nvPr/>
        </p:nvPicPr>
        <p:blipFill>
          <a:blip r:embed="rId3"/>
          <a:stretch>
            <a:fillRect/>
          </a:stretch>
        </p:blipFill>
        <p:spPr>
          <a:xfrm>
            <a:off x="683568" y="3205718"/>
            <a:ext cx="991235" cy="1445895"/>
          </a:xfrm>
          <a:prstGeom prst="rect">
            <a:avLst/>
          </a:prstGeom>
        </p:spPr>
      </p:pic>
      <p:pic>
        <p:nvPicPr>
          <p:cNvPr id="6" name="图片 5"/>
          <p:cNvPicPr>
            <a:picLocks noChangeAspect="1"/>
          </p:cNvPicPr>
          <p:nvPr/>
        </p:nvPicPr>
        <p:blipFill>
          <a:blip r:embed="rId4"/>
          <a:stretch>
            <a:fillRect/>
          </a:stretch>
        </p:blipFill>
        <p:spPr>
          <a:xfrm>
            <a:off x="7351712" y="918638"/>
            <a:ext cx="742315" cy="1325880"/>
          </a:xfrm>
          <a:prstGeom prst="rect">
            <a:avLst/>
          </a:prstGeom>
        </p:spPr>
      </p:pic>
      <p:pic>
        <p:nvPicPr>
          <p:cNvPr id="4" name="图片 3"/>
          <p:cNvPicPr>
            <a:picLocks noChangeAspect="1"/>
          </p:cNvPicPr>
          <p:nvPr/>
        </p:nvPicPr>
        <p:blipFill>
          <a:blip r:embed="rId5"/>
          <a:stretch>
            <a:fillRect/>
          </a:stretch>
        </p:blipFill>
        <p:spPr>
          <a:xfrm>
            <a:off x="5352540" y="865383"/>
            <a:ext cx="842010" cy="1393825"/>
          </a:xfrm>
          <a:prstGeom prst="rect">
            <a:avLst/>
          </a:prstGeom>
        </p:spPr>
      </p:pic>
      <p:sp>
        <p:nvSpPr>
          <p:cNvPr id="3" name="标题 1"/>
          <p:cNvSpPr>
            <a:spLocks noGrp="1"/>
          </p:cNvSpPr>
          <p:nvPr>
            <p:ph type="title"/>
          </p:nvPr>
        </p:nvSpPr>
        <p:spPr>
          <a:xfrm>
            <a:off x="185762" y="-176766"/>
            <a:ext cx="7886700" cy="994172"/>
          </a:xfrm>
        </p:spPr>
        <p:txBody>
          <a:bodyPr>
            <a:normAutofit/>
          </a:bodyPr>
          <a:lstStyle/>
          <a:p>
            <a:r>
              <a:rPr lang="en-US" altLang="zh-CN" sz="2400" b="1">
                <a:latin typeface="Verdana" panose="020b0604030504040204" pitchFamily="34" charset="0"/>
                <a:ea typeface="Verdana" panose="020b0604030504040204" pitchFamily="34" charset="0"/>
                <a:cs typeface="Verdana" panose="020b0604030504040204" pitchFamily="34" charset="0"/>
              </a:rPr>
              <a:t>Activity 9</a:t>
            </a:r>
            <a:endParaRPr lang="zh-CN" altLang="en-US" sz="2400" b="1">
              <a:latin typeface="Verdana" panose="020b0604030504040204" pitchFamily="34" charset="0"/>
              <a:cs typeface="Verdana" panose="020b0604030504040204" pitchFamily="34" charset="0"/>
            </a:endParaRPr>
          </a:p>
        </p:txBody>
      </p:sp>
      <p:sp>
        <p:nvSpPr>
          <p:cNvPr id="2" name="文本框 1"/>
          <p:cNvSpPr txBox="1"/>
          <p:nvPr/>
        </p:nvSpPr>
        <p:spPr>
          <a:xfrm>
            <a:off x="4942205" y="417830"/>
            <a:ext cx="2540000" cy="398780"/>
          </a:xfrm>
          <a:prstGeom prst="rect">
            <a:avLst/>
          </a:prstGeom>
          <a:noFill/>
        </p:spPr>
        <p:txBody>
          <a:bodyPr wrap="square" rtlCol="0" anchor="t">
            <a:spAutoFit/>
          </a:bodyPr>
          <a:lstStyle/>
          <a:p>
            <a:r>
              <a:rPr lang="en-US" altLang="zh-CN" sz="2000" b="1"/>
              <a:t>a </a:t>
            </a:r>
            <a:r>
              <a:rPr lang="zh-CN" altLang="en-US" sz="2000" b="1"/>
              <a:t>Jane Eyre</a:t>
            </a:r>
            <a:endParaRPr lang="zh-CN" altLang="en-US" sz="2000" b="1"/>
          </a:p>
        </p:txBody>
      </p:sp>
      <p:sp>
        <p:nvSpPr>
          <p:cNvPr id="5" name="文本框 4"/>
          <p:cNvSpPr txBox="1"/>
          <p:nvPr/>
        </p:nvSpPr>
        <p:spPr>
          <a:xfrm>
            <a:off x="6858016" y="428610"/>
            <a:ext cx="5875655" cy="398780"/>
          </a:xfrm>
          <a:prstGeom prst="rect">
            <a:avLst/>
          </a:prstGeom>
          <a:noFill/>
        </p:spPr>
        <p:txBody>
          <a:bodyPr wrap="square" rtlCol="0" anchor="t">
            <a:spAutoFit/>
          </a:bodyPr>
          <a:lstStyle/>
          <a:p>
            <a:r>
              <a:rPr lang="en-US" altLang="zh-CN" sz="2000" b="1"/>
              <a:t>b</a:t>
            </a:r>
            <a:r>
              <a:rPr lang="zh-CN" altLang="en-US" sz="2000" b="1"/>
              <a:t> Cowardly Lion </a:t>
            </a:r>
            <a:endParaRPr lang="zh-CN" altLang="en-US" sz="2000" b="1"/>
          </a:p>
        </p:txBody>
      </p:sp>
      <p:sp>
        <p:nvSpPr>
          <p:cNvPr id="13" name="矩形 12"/>
          <p:cNvSpPr/>
          <p:nvPr/>
        </p:nvSpPr>
        <p:spPr>
          <a:xfrm>
            <a:off x="170786" y="635350"/>
            <a:ext cx="4313555" cy="1967234"/>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文本框 13"/>
          <p:cNvSpPr txBox="1"/>
          <p:nvPr/>
        </p:nvSpPr>
        <p:spPr>
          <a:xfrm>
            <a:off x="222869" y="721581"/>
            <a:ext cx="4182745" cy="1815882"/>
          </a:xfrm>
          <a:prstGeom prst="rect">
            <a:avLst/>
          </a:prstGeom>
          <a:noFill/>
        </p:spPr>
        <p:txBody>
          <a:bodyPr wrap="square" rtlCol="0">
            <a:spAutoFit/>
          </a:bodyPr>
          <a:lstStyle/>
          <a:p>
            <a:r>
              <a:rPr lang="zh-CN" altLang="en-US" sz="1600" b="1">
                <a:solidFill>
                  <a:srgbClr val="00B0F0"/>
                </a:solidFill>
                <a:sym typeface="+mn-ea"/>
              </a:rPr>
              <a:t>3</a:t>
            </a:r>
            <a:r>
              <a:rPr lang="zh-CN" altLang="en-US" sz="1600" b="1">
                <a:sym typeface="+mn-ea"/>
              </a:rPr>
              <a:t> </a:t>
            </a:r>
            <a:r>
              <a:rPr lang="zh-CN" altLang="en-US" sz="1600">
                <a:sym typeface="+mn-ea"/>
              </a:rPr>
              <a:t>He has the outward appearance of the King of the Beasts, but he has a </a:t>
            </a:r>
            <a:r>
              <a:rPr lang="zh-CN" altLang="en-US" sz="1600" b="1">
                <a:sym typeface="+mn-ea"/>
              </a:rPr>
              <a:t>timid</a:t>
            </a:r>
            <a:r>
              <a:rPr lang="zh-CN" altLang="en-US" sz="1600">
                <a:sym typeface="+mn-ea"/>
              </a:rPr>
              <a:t> and </a:t>
            </a:r>
            <a:r>
              <a:rPr lang="zh-CN" altLang="en-US" sz="1600" b="1">
                <a:sym typeface="+mn-ea"/>
              </a:rPr>
              <a:t>sensitive</a:t>
            </a:r>
            <a:r>
              <a:rPr lang="zh-CN" altLang="en-US" sz="1600">
                <a:sym typeface="+mn-ea"/>
              </a:rPr>
              <a:t> character, which causes him to believe he is a coward. However, he performs brave actions even when he feels afraid, proving that he is in fact a </a:t>
            </a:r>
            <a:r>
              <a:rPr lang="zh-CN" altLang="en-US" sz="1600" b="1">
                <a:sym typeface="+mn-ea"/>
              </a:rPr>
              <a:t>courageous</a:t>
            </a:r>
            <a:r>
              <a:rPr lang="zh-CN" altLang="en-US" sz="1600">
                <a:sym typeface="+mn-ea"/>
              </a:rPr>
              <a:t> individual.</a:t>
            </a:r>
            <a:endParaRPr lang="zh-CN" altLang="en-US" sz="1600"/>
          </a:p>
        </p:txBody>
      </p:sp>
      <p:sp>
        <p:nvSpPr>
          <p:cNvPr id="18" name="文本框 17"/>
          <p:cNvSpPr txBox="1"/>
          <p:nvPr/>
        </p:nvSpPr>
        <p:spPr>
          <a:xfrm>
            <a:off x="4256568" y="2846932"/>
            <a:ext cx="4192270" cy="1815882"/>
          </a:xfrm>
          <a:prstGeom prst="rect">
            <a:avLst/>
          </a:prstGeom>
          <a:noFill/>
        </p:spPr>
        <p:txBody>
          <a:bodyPr wrap="square" rtlCol="0">
            <a:spAutoFit/>
          </a:bodyPr>
          <a:lstStyle/>
          <a:p>
            <a:r>
              <a:rPr lang="zh-CN" altLang="en-US" sz="1600" b="1">
                <a:solidFill>
                  <a:srgbClr val="00B0F0"/>
                </a:solidFill>
              </a:rPr>
              <a:t>4</a:t>
            </a:r>
            <a:r>
              <a:rPr lang="zh-CN" altLang="en-US" sz="1600" b="1"/>
              <a:t> </a:t>
            </a:r>
            <a:r>
              <a:rPr lang="zh-CN" altLang="en-US" sz="1600"/>
              <a:t>He is a </a:t>
            </a:r>
            <a:r>
              <a:rPr lang="zh-CN" altLang="en-US" sz="1600" b="1"/>
              <a:t>thin </a:t>
            </a:r>
            <a:r>
              <a:rPr lang="zh-CN" altLang="en-US" sz="1600"/>
              <a:t>and </a:t>
            </a:r>
            <a:r>
              <a:rPr lang="zh-CN" altLang="en-US" sz="1600" b="1"/>
              <a:t>bookish</a:t>
            </a:r>
            <a:r>
              <a:rPr lang="zh-CN" altLang="en-US" sz="1600"/>
              <a:t> boy with untidy dark hair. He doesn’t appear to be particularly </a:t>
            </a:r>
            <a:r>
              <a:rPr lang="zh-CN" altLang="en-US" sz="1600" b="1"/>
              <a:t>tough</a:t>
            </a:r>
            <a:r>
              <a:rPr lang="zh-CN" altLang="en-US" sz="1600"/>
              <a:t> and sometimes looks as if he lacks confidence. In reality, he is </a:t>
            </a:r>
            <a:r>
              <a:rPr lang="zh-CN" altLang="en-US" sz="1600" b="1"/>
              <a:t>brave</a:t>
            </a:r>
            <a:r>
              <a:rPr lang="zh-CN" altLang="en-US" sz="1600"/>
              <a:t> and </a:t>
            </a:r>
            <a:r>
              <a:rPr lang="zh-CN" altLang="en-US" sz="1600" b="1"/>
              <a:t>loyal</a:t>
            </a:r>
            <a:r>
              <a:rPr lang="zh-CN" altLang="en-US" sz="1600"/>
              <a:t>, and always ready for a dangerous challenge when it is necessary to do the right thing.</a:t>
            </a:r>
            <a:endParaRPr lang="zh-CN" altLang="en-US" sz="1600"/>
          </a:p>
        </p:txBody>
      </p:sp>
      <p:sp>
        <p:nvSpPr>
          <p:cNvPr id="20" name="文本框 19"/>
          <p:cNvSpPr txBox="1"/>
          <p:nvPr/>
        </p:nvSpPr>
        <p:spPr>
          <a:xfrm>
            <a:off x="4023655" y="1078743"/>
            <a:ext cx="842645" cy="460375"/>
          </a:xfrm>
          <a:prstGeom prst="rect">
            <a:avLst/>
          </a:prstGeom>
          <a:noFill/>
        </p:spPr>
        <p:txBody>
          <a:bodyPr wrap="square" rtlCol="0">
            <a:spAutoFit/>
          </a:bodyPr>
          <a:lstStyle/>
          <a:p>
            <a:r>
              <a:rPr lang="en-US" altLang="zh-CN" sz="2400" b="1">
                <a:solidFill>
                  <a:schemeClr val="accent2"/>
                </a:solidFill>
              </a:rPr>
              <a:t>b</a:t>
            </a:r>
            <a:endParaRPr lang="en-US" altLang="zh-CN" sz="2400" b="1">
              <a:solidFill>
                <a:schemeClr val="accent2"/>
              </a:solidFill>
            </a:endParaRPr>
          </a:p>
        </p:txBody>
      </p:sp>
      <p:sp>
        <p:nvSpPr>
          <p:cNvPr id="22" name="文本框 21"/>
          <p:cNvSpPr txBox="1"/>
          <p:nvPr/>
        </p:nvSpPr>
        <p:spPr>
          <a:xfrm>
            <a:off x="7351712" y="4254515"/>
            <a:ext cx="842645" cy="460375"/>
          </a:xfrm>
          <a:prstGeom prst="rect">
            <a:avLst/>
          </a:prstGeom>
          <a:noFill/>
        </p:spPr>
        <p:txBody>
          <a:bodyPr wrap="square" rtlCol="0">
            <a:spAutoFit/>
          </a:bodyPr>
          <a:lstStyle/>
          <a:p>
            <a:r>
              <a:rPr lang="en-US" altLang="zh-CN" sz="2400" b="1">
                <a:solidFill>
                  <a:schemeClr val="accent2"/>
                </a:solidFill>
              </a:rPr>
              <a:t>c</a:t>
            </a:r>
            <a:endParaRPr lang="en-US" altLang="zh-CN" sz="2400" b="1">
              <a:solidFill>
                <a:schemeClr val="accent2"/>
              </a:solidFill>
            </a:endParaRPr>
          </a:p>
        </p:txBody>
      </p:sp>
      <p:sp>
        <p:nvSpPr>
          <p:cNvPr id="7" name="文本框 6"/>
          <p:cNvSpPr txBox="1"/>
          <p:nvPr/>
        </p:nvSpPr>
        <p:spPr>
          <a:xfrm>
            <a:off x="323528" y="2719485"/>
            <a:ext cx="3562194" cy="369332"/>
          </a:xfrm>
          <a:prstGeom prst="rect">
            <a:avLst/>
          </a:prstGeom>
          <a:noFill/>
        </p:spPr>
        <p:txBody>
          <a:bodyPr wrap="none" rtlCol="0" anchor="t">
            <a:spAutoFit/>
          </a:bodyPr>
          <a:lstStyle/>
          <a:p>
            <a:r>
              <a:rPr lang="en-US" altLang="zh-CN" sz="1800" b="1">
                <a:sym typeface="+mn-ea"/>
              </a:rPr>
              <a:t>c </a:t>
            </a:r>
            <a:r>
              <a:rPr lang="zh-CN" altLang="en-US" sz="1800" b="1">
                <a:sym typeface="+mn-ea"/>
              </a:rPr>
              <a:t>Harry Potterd  </a:t>
            </a:r>
            <a:r>
              <a:rPr lang="en-US" altLang="zh-CN" sz="1800" b="1">
                <a:sym typeface="+mn-ea"/>
              </a:rPr>
              <a:t>d </a:t>
            </a:r>
            <a:r>
              <a:rPr lang="zh-CN" altLang="en-US" sz="1800" b="1">
                <a:sym typeface="+mn-ea"/>
              </a:rPr>
              <a:t>Monkey King</a:t>
            </a:r>
            <a:endParaRPr lang="zh-CN" altLang="en-US" sz="1800" b="1">
              <a:sym typeface="+mn-ea"/>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 calcmode="lin" valueType="num">
                                      <p:cBhvr additive="base">
                                        <p:cTn id="7" dur="500" fill="hold"/>
                                        <p:tgtEl>
                                          <p:spTgt spid="20"/>
                                        </p:tgtEl>
                                        <p:attrNameLst>
                                          <p:attrName>ppt_x</p:attrName>
                                        </p:attrNameLst>
                                      </p:cBhvr>
                                      <p:tavLst>
                                        <p:tav tm="0">
                                          <p:val>
                                            <p:strVal val="#ppt_x"/>
                                          </p:val>
                                        </p:tav>
                                        <p:tav tm="100000">
                                          <p:val>
                                            <p:strVal val="#ppt_x"/>
                                          </p:val>
                                        </p:tav>
                                      </p:tavLst>
                                    </p:anim>
                                    <p:anim calcmode="lin" valueType="num">
                                      <p:cBhvr additive="base">
                                        <p:cTn id="8"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2"/>
                                        </p:tgtEl>
                                        <p:attrNameLst>
                                          <p:attrName>style.visibility</p:attrName>
                                        </p:attrNameLst>
                                      </p:cBhvr>
                                      <p:to>
                                        <p:strVal val="visible"/>
                                      </p:to>
                                    </p:set>
                                    <p:anim calcmode="lin" valueType="num">
                                      <p:cBhvr additive="base">
                                        <p:cTn id="13" dur="500" fill="hold"/>
                                        <p:tgtEl>
                                          <p:spTgt spid="22"/>
                                        </p:tgtEl>
                                        <p:attrNameLst>
                                          <p:attrName>ppt_x</p:attrName>
                                        </p:attrNameLst>
                                      </p:cBhvr>
                                      <p:tavLst>
                                        <p:tav tm="0">
                                          <p:val>
                                            <p:strVal val="#ppt_x"/>
                                          </p:val>
                                        </p:tav>
                                        <p:tav tm="100000">
                                          <p:val>
                                            <p:strVal val="#ppt_x"/>
                                          </p:val>
                                        </p:tav>
                                      </p:tavLst>
                                    </p:anim>
                                    <p:anim calcmode="lin" valueType="num">
                                      <p:cBhvr additive="base">
                                        <p:cTn id="14"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2" grpId="0"/>
    </p:bldLst>
  </p:timing>
</p:sld>
</file>

<file path=ppt/slides/slide1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3" name="标题 1"/>
          <p:cNvSpPr>
            <a:spLocks noGrp="1"/>
          </p:cNvSpPr>
          <p:nvPr>
            <p:ph type="title"/>
          </p:nvPr>
        </p:nvSpPr>
        <p:spPr>
          <a:xfrm>
            <a:off x="445424" y="-52057"/>
            <a:ext cx="7886700" cy="994172"/>
          </a:xfrm>
        </p:spPr>
        <p:txBody>
          <a:bodyPr>
            <a:normAutofit/>
          </a:bodyPr>
          <a:lstStyle/>
          <a:p>
            <a:r>
              <a:rPr lang="en-US" altLang="zh-CN" sz="2400" b="1">
                <a:latin typeface="Verdana" panose="020b0604030504040204" pitchFamily="34" charset="0"/>
                <a:ea typeface="Verdana" panose="020b0604030504040204" pitchFamily="34" charset="0"/>
                <a:cs typeface="Verdana" panose="020b0604030504040204" pitchFamily="34" charset="0"/>
              </a:rPr>
              <a:t>Activity 10 </a:t>
            </a:r>
            <a:endParaRPr lang="zh-CN" altLang="en-US" sz="2400" b="1">
              <a:latin typeface="Verdana" panose="020b0604030504040204" pitchFamily="34" charset="0"/>
              <a:cs typeface="Verdana" panose="020b0604030504040204" pitchFamily="34" charset="0"/>
            </a:endParaRPr>
          </a:p>
        </p:txBody>
      </p:sp>
      <p:sp>
        <p:nvSpPr>
          <p:cNvPr id="2" name="内容占位符 1"/>
          <p:cNvSpPr>
            <a:spLocks noGrp="1"/>
          </p:cNvSpPr>
          <p:nvPr>
            <p:ph sz="half" idx="1"/>
          </p:nvPr>
        </p:nvSpPr>
        <p:spPr>
          <a:xfrm>
            <a:off x="445424" y="1620044"/>
            <a:ext cx="4069426" cy="3263504"/>
          </a:xfrm>
        </p:spPr>
        <p:txBody>
          <a:bodyPr/>
          <a:lstStyle/>
          <a:p>
            <a:pPr marL="0" indent="0">
              <a:buNone/>
            </a:pPr>
            <a:r>
              <a:rPr lang="zh-CN" altLang="en-US" b="1">
                <a:solidFill>
                  <a:srgbClr val="00B0F0"/>
                </a:solidFill>
                <a:latin typeface="Calibri" panose="020f0502020204030204" pitchFamily="34" charset="0"/>
                <a:cs typeface="Calibri" panose="020f0502020204030204" pitchFamily="34" charset="0"/>
              </a:rPr>
              <a:t>Appearance</a:t>
            </a:r>
            <a:endParaRPr lang="zh-CN" altLang="en-US" b="1">
              <a:solidFill>
                <a:srgbClr val="00B0F0"/>
              </a:solidFill>
              <a:latin typeface="Calibri" panose="020f0502020204030204" pitchFamily="34" charset="0"/>
              <a:cs typeface="Calibri" panose="020f0502020204030204" pitchFamily="34" charset="0"/>
            </a:endParaRPr>
          </a:p>
        </p:txBody>
      </p:sp>
      <p:sp>
        <p:nvSpPr>
          <p:cNvPr id="5" name="内容占位符 4"/>
          <p:cNvSpPr>
            <a:spLocks noGrp="1"/>
          </p:cNvSpPr>
          <p:nvPr>
            <p:ph sz="half" idx="2"/>
          </p:nvPr>
        </p:nvSpPr>
        <p:spPr>
          <a:xfrm>
            <a:off x="4629150" y="1620044"/>
            <a:ext cx="3886200" cy="3263504"/>
          </a:xfrm>
        </p:spPr>
        <p:txBody>
          <a:bodyPr/>
          <a:lstStyle/>
          <a:p>
            <a:pPr marL="0" indent="0">
              <a:buNone/>
            </a:pPr>
            <a:r>
              <a:rPr lang="zh-CN" altLang="en-US" b="1">
                <a:solidFill>
                  <a:srgbClr val="00B0F0"/>
                </a:solidFill>
                <a:latin typeface="Calibri" panose="020f0502020204030204" pitchFamily="34" charset="0"/>
                <a:cs typeface="Calibri" panose="020f0502020204030204" pitchFamily="34" charset="0"/>
              </a:rPr>
              <a:t>Personality</a:t>
            </a:r>
            <a:endParaRPr lang="zh-CN" altLang="en-US" b="1">
              <a:solidFill>
                <a:srgbClr val="00B0F0"/>
              </a:solidFill>
              <a:latin typeface="Calibri" panose="020f0502020204030204" pitchFamily="34" charset="0"/>
              <a:cs typeface="Calibri" panose="020f0502020204030204" pitchFamily="34" charset="0"/>
            </a:endParaRPr>
          </a:p>
        </p:txBody>
      </p:sp>
      <p:sp>
        <p:nvSpPr>
          <p:cNvPr id="4" name="TextBox 3"/>
          <p:cNvSpPr txBox="1"/>
          <p:nvPr/>
        </p:nvSpPr>
        <p:spPr>
          <a:xfrm>
            <a:off x="431183" y="701801"/>
            <a:ext cx="8281633" cy="1107996"/>
          </a:xfrm>
          <a:prstGeom prst="rect">
            <a:avLst/>
          </a:prstGeom>
          <a:noFill/>
        </p:spPr>
        <p:txBody>
          <a:bodyPr wrap="square" rtlCol="0">
            <a:spAutoFit/>
          </a:bodyPr>
          <a:lstStyle/>
          <a:p>
            <a:r>
              <a:rPr lang="en-US" altLang="zh-CN" sz="2300" b="1">
                <a:latin typeface="Calibri" panose="020f0502020204030204" pitchFamily="34" charset="0"/>
                <a:cs typeface="Calibri" panose="020f0502020204030204" pitchFamily="34" charset="0"/>
              </a:rPr>
              <a:t>Put the words in bold in Activity 9 into the boxes. Add any more</a:t>
            </a:r>
            <a:endParaRPr lang="en-US" altLang="zh-CN" sz="2300" b="1">
              <a:latin typeface="Calibri" panose="020f0502020204030204" pitchFamily="34" charset="0"/>
              <a:cs typeface="Calibri" panose="020f0502020204030204" pitchFamily="34" charset="0"/>
            </a:endParaRPr>
          </a:p>
          <a:p>
            <a:r>
              <a:rPr lang="en-US" altLang="zh-CN" sz="2300" b="1">
                <a:latin typeface="Calibri" panose="020f0502020204030204" pitchFamily="34" charset="0"/>
                <a:cs typeface="Calibri" panose="020f0502020204030204" pitchFamily="34" charset="0"/>
              </a:rPr>
              <a:t>you can think of.</a:t>
            </a:r>
            <a:endParaRPr lang="en-US" altLang="zh-CN" sz="2300" b="1">
              <a:latin typeface="Calibri" panose="020f0502020204030204" pitchFamily="34" charset="0"/>
              <a:cs typeface="Calibri" panose="020f0502020204030204" pitchFamily="34" charset="0"/>
            </a:endParaRPr>
          </a:p>
          <a:p>
            <a:r>
              <a:rPr lang="zh-CN" altLang="en-US" sz="2000" b="1">
                <a:latin typeface="Calibri" panose="020f0502020204030204" pitchFamily="34" charset="0"/>
                <a:cs typeface="Calibri" panose="020f0502020204030204" pitchFamily="34" charset="0"/>
              </a:rPr>
              <a:t>  </a:t>
            </a:r>
            <a:endParaRPr lang="zh-CN" altLang="en-US" sz="2000" b="1">
              <a:latin typeface="Calibri" panose="020f0502020204030204" pitchFamily="34" charset="0"/>
              <a:cs typeface="Calibri" panose="020f0502020204030204" pitchFamily="34" charset="0"/>
            </a:endParaRPr>
          </a:p>
        </p:txBody>
      </p:sp>
      <p:sp>
        <p:nvSpPr>
          <p:cNvPr id="7" name="矩形 6"/>
          <p:cNvSpPr/>
          <p:nvPr/>
        </p:nvSpPr>
        <p:spPr>
          <a:xfrm>
            <a:off x="500034" y="2000246"/>
            <a:ext cx="3888740" cy="2736215"/>
          </a:xfrm>
          <a:prstGeom prst="rect">
            <a:avLst/>
          </a:prstGeom>
          <a:solidFill>
            <a:schemeClr val="bg1"/>
          </a:solidFill>
          <a:ln>
            <a:solidFill>
              <a:srgbClr val="33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zh-CN" altLang="en-US" sz="2800">
              <a:solidFill>
                <a:schemeClr val="accent3">
                  <a:lumMod val="50000"/>
                </a:schemeClr>
              </a:solidFill>
            </a:endParaRPr>
          </a:p>
        </p:txBody>
      </p:sp>
      <p:sp>
        <p:nvSpPr>
          <p:cNvPr id="8" name="矩形 7"/>
          <p:cNvSpPr/>
          <p:nvPr/>
        </p:nvSpPr>
        <p:spPr>
          <a:xfrm>
            <a:off x="4716145" y="1995805"/>
            <a:ext cx="3816350" cy="2736215"/>
          </a:xfrm>
          <a:prstGeom prst="rect">
            <a:avLst/>
          </a:prstGeom>
          <a:solidFill>
            <a:schemeClr val="bg1"/>
          </a:solidFill>
          <a:ln>
            <a:solidFill>
              <a:srgbClr val="33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zh-CN" altLang="en-US" sz="2400">
              <a:solidFill>
                <a:schemeClr val="accent3">
                  <a:lumMod val="50000"/>
                </a:schemeClr>
              </a:solidFill>
            </a:endParaRPr>
          </a:p>
          <a:p>
            <a:pPr algn="l"/>
            <a:endParaRPr lang="zh-CN" altLang="en-US" sz="2400">
              <a:solidFill>
                <a:schemeClr val="accent3">
                  <a:lumMod val="50000"/>
                </a:schemeClr>
              </a:solidFill>
            </a:endParaRPr>
          </a:p>
          <a:p>
            <a:pPr algn="l"/>
            <a:endParaRPr lang="zh-CN" altLang="en-US" sz="2400">
              <a:solidFill>
                <a:schemeClr val="accent3">
                  <a:lumMod val="50000"/>
                </a:schemeClr>
              </a:solidFill>
            </a:endParaRPr>
          </a:p>
        </p:txBody>
      </p:sp>
      <p:sp>
        <p:nvSpPr>
          <p:cNvPr id="9" name="文本框 8"/>
          <p:cNvSpPr txBox="1"/>
          <p:nvPr/>
        </p:nvSpPr>
        <p:spPr>
          <a:xfrm>
            <a:off x="4786314" y="3204508"/>
            <a:ext cx="3357586" cy="1015663"/>
          </a:xfrm>
          <a:prstGeom prst="rect">
            <a:avLst/>
          </a:prstGeom>
          <a:noFill/>
        </p:spPr>
        <p:txBody>
          <a:bodyPr wrap="square" rtlCol="0" anchor="t">
            <a:spAutoFit/>
          </a:bodyPr>
          <a:lstStyle/>
          <a:p>
            <a:r>
              <a:rPr lang="en-US" altLang="zh-CN" sz="2000">
                <a:solidFill>
                  <a:schemeClr val="accent2"/>
                </a:solidFill>
                <a:latin typeface="Calibri" panose="020f0502020204030204" pitchFamily="34" charset="0"/>
                <a:cs typeface="Calibri" panose="020f0502020204030204" pitchFamily="34" charset="0"/>
              </a:rPr>
              <a:t>c</a:t>
            </a:r>
            <a:r>
              <a:rPr lang="zh-CN" altLang="en-US" sz="2000">
                <a:solidFill>
                  <a:schemeClr val="accent2"/>
                </a:solidFill>
                <a:latin typeface="Calibri" panose="020f0502020204030204" pitchFamily="34" charset="0"/>
                <a:cs typeface="Calibri" panose="020f0502020204030204" pitchFamily="34" charset="0"/>
              </a:rPr>
              <a:t>ourageous</a:t>
            </a:r>
            <a:r>
              <a:rPr lang="en-US" altLang="zh-CN" sz="2000">
                <a:solidFill>
                  <a:schemeClr val="accent2"/>
                </a:solidFill>
                <a:latin typeface="Calibri" panose="020f0502020204030204" pitchFamily="34" charset="0"/>
                <a:cs typeface="Calibri" panose="020f0502020204030204" pitchFamily="34" charset="0"/>
              </a:rPr>
              <a:t>, </a:t>
            </a:r>
            <a:r>
              <a:rPr lang="zh-CN" altLang="en-US" sz="2000">
                <a:solidFill>
                  <a:schemeClr val="accent2"/>
                </a:solidFill>
                <a:latin typeface="Calibri" panose="020f0502020204030204" pitchFamily="34" charset="0"/>
                <a:cs typeface="Calibri" panose="020f0502020204030204" pitchFamily="34" charset="0"/>
              </a:rPr>
              <a:t>tough</a:t>
            </a:r>
            <a:endParaRPr lang="zh-CN" altLang="en-US" sz="2000">
              <a:solidFill>
                <a:schemeClr val="accent2"/>
              </a:solidFill>
              <a:latin typeface="Calibri" panose="020f0502020204030204" pitchFamily="34" charset="0"/>
              <a:cs typeface="Calibri" panose="020f0502020204030204" pitchFamily="34" charset="0"/>
            </a:endParaRPr>
          </a:p>
          <a:p>
            <a:r>
              <a:rPr lang="en-US" altLang="zh-CN" sz="2000">
                <a:solidFill>
                  <a:schemeClr val="accent2"/>
                </a:solidFill>
                <a:latin typeface="Calibri" panose="020f0502020204030204" pitchFamily="34" charset="0"/>
                <a:cs typeface="Calibri" panose="020f0502020204030204" pitchFamily="34" charset="0"/>
              </a:rPr>
              <a:t>b</a:t>
            </a:r>
            <a:r>
              <a:rPr lang="zh-CN" altLang="en-US" sz="2000">
                <a:solidFill>
                  <a:schemeClr val="accent2"/>
                </a:solidFill>
                <a:latin typeface="Calibri" panose="020f0502020204030204" pitchFamily="34" charset="0"/>
                <a:cs typeface="Calibri" panose="020f0502020204030204" pitchFamily="34" charset="0"/>
              </a:rPr>
              <a:t>rave</a:t>
            </a:r>
            <a:r>
              <a:rPr lang="en-US" altLang="zh-CN" sz="2000">
                <a:solidFill>
                  <a:schemeClr val="accent2"/>
                </a:solidFill>
                <a:latin typeface="Calibri" panose="020f0502020204030204" pitchFamily="34" charset="0"/>
                <a:cs typeface="Calibri" panose="020f0502020204030204" pitchFamily="34" charset="0"/>
              </a:rPr>
              <a:t>,</a:t>
            </a:r>
            <a:r>
              <a:rPr lang="zh-CN" altLang="en-US" sz="2000">
                <a:solidFill>
                  <a:schemeClr val="accent2"/>
                </a:solidFill>
                <a:latin typeface="Calibri" panose="020f0502020204030204" pitchFamily="34" charset="0"/>
                <a:cs typeface="Calibri" panose="020f0502020204030204" pitchFamily="34" charset="0"/>
              </a:rPr>
              <a:t> loyal</a:t>
            </a:r>
            <a:endParaRPr lang="zh-CN" altLang="en-US" sz="2000">
              <a:solidFill>
                <a:schemeClr val="accent2"/>
              </a:solidFill>
              <a:latin typeface="Calibri" panose="020f0502020204030204" pitchFamily="34" charset="0"/>
              <a:cs typeface="Calibri" panose="020f0502020204030204" pitchFamily="34" charset="0"/>
            </a:endParaRPr>
          </a:p>
          <a:p>
            <a:r>
              <a:rPr lang="zh-CN" altLang="en-US" sz="2000">
                <a:solidFill>
                  <a:schemeClr val="accent2"/>
                </a:solidFill>
              </a:rPr>
              <a:t>补充：</a:t>
            </a:r>
            <a:r>
              <a:rPr lang="zh-CN" altLang="en-US" sz="2000">
                <a:solidFill>
                  <a:schemeClr val="accent2"/>
                </a:solidFill>
                <a:latin typeface="Calibri" panose="020f0502020204030204" pitchFamily="34" charset="0"/>
                <a:cs typeface="Calibri" panose="020f0502020204030204" pitchFamily="34" charset="0"/>
              </a:rPr>
              <a:t>funny</a:t>
            </a:r>
            <a:r>
              <a:rPr lang="en-US" altLang="zh-CN" sz="2000">
                <a:solidFill>
                  <a:schemeClr val="accent2"/>
                </a:solidFill>
                <a:latin typeface="Calibri" panose="020f0502020204030204" pitchFamily="34" charset="0"/>
                <a:cs typeface="Calibri" panose="020f0502020204030204" pitchFamily="34" charset="0"/>
              </a:rPr>
              <a:t>, </a:t>
            </a:r>
            <a:r>
              <a:rPr lang="zh-CN" altLang="en-US" sz="2000">
                <a:solidFill>
                  <a:schemeClr val="accent2"/>
                </a:solidFill>
                <a:latin typeface="Calibri" panose="020f0502020204030204" pitchFamily="34" charset="0"/>
                <a:cs typeface="Calibri" panose="020f0502020204030204" pitchFamily="34" charset="0"/>
              </a:rPr>
              <a:t>calm…</a:t>
            </a:r>
            <a:endParaRPr lang="zh-CN" altLang="en-US" sz="2000">
              <a:solidFill>
                <a:schemeClr val="accent2"/>
              </a:solidFill>
              <a:latin typeface="Calibri" panose="020f0502020204030204" pitchFamily="34" charset="0"/>
              <a:cs typeface="Calibri" panose="020f0502020204030204" pitchFamily="34" charset="0"/>
            </a:endParaRPr>
          </a:p>
        </p:txBody>
      </p:sp>
      <p:sp>
        <p:nvSpPr>
          <p:cNvPr id="10" name="文本框 9"/>
          <p:cNvSpPr txBox="1"/>
          <p:nvPr/>
        </p:nvSpPr>
        <p:spPr>
          <a:xfrm>
            <a:off x="536575" y="2055495"/>
            <a:ext cx="3771900" cy="1508105"/>
          </a:xfrm>
          <a:prstGeom prst="rect">
            <a:avLst/>
          </a:prstGeom>
          <a:noFill/>
        </p:spPr>
        <p:txBody>
          <a:bodyPr wrap="square" rtlCol="0">
            <a:spAutoFit/>
          </a:bodyPr>
          <a:lstStyle/>
          <a:p>
            <a:pPr algn="l"/>
            <a:r>
              <a:rPr lang="en-US" altLang="zh-CN" sz="2000">
                <a:solidFill>
                  <a:schemeClr val="accent2"/>
                </a:solidFill>
                <a:latin typeface="Calibri" panose="020f0502020204030204" pitchFamily="34" charset="0"/>
                <a:cs typeface="Calibri" panose="020f0502020204030204" pitchFamily="34" charset="0"/>
                <a:sym typeface="+mn-ea"/>
              </a:rPr>
              <a:t>f</a:t>
            </a:r>
            <a:r>
              <a:rPr lang="zh-CN" altLang="en-US" sz="2000">
                <a:solidFill>
                  <a:schemeClr val="accent2"/>
                </a:solidFill>
                <a:latin typeface="Calibri" panose="020f0502020204030204" pitchFamily="34" charset="0"/>
                <a:cs typeface="Calibri" panose="020f0502020204030204" pitchFamily="34" charset="0"/>
                <a:sym typeface="+mn-ea"/>
              </a:rPr>
              <a:t>rightful</a:t>
            </a:r>
            <a:r>
              <a:rPr lang="en-US" altLang="zh-CN" sz="2000">
                <a:solidFill>
                  <a:schemeClr val="accent2"/>
                </a:solidFill>
                <a:latin typeface="Calibri" panose="020f0502020204030204" pitchFamily="34" charset="0"/>
                <a:cs typeface="Calibri" panose="020f0502020204030204" pitchFamily="34" charset="0"/>
                <a:sym typeface="+mn-ea"/>
              </a:rPr>
              <a:t>, </a:t>
            </a:r>
            <a:r>
              <a:rPr lang="zh-CN" altLang="en-US" sz="2000">
                <a:solidFill>
                  <a:schemeClr val="accent2"/>
                </a:solidFill>
                <a:latin typeface="Calibri" panose="020f0502020204030204" pitchFamily="34" charset="0"/>
                <a:cs typeface="Calibri" panose="020f0502020204030204" pitchFamily="34" charset="0"/>
                <a:sym typeface="+mn-ea"/>
              </a:rPr>
              <a:t>monstrous</a:t>
            </a:r>
            <a:r>
              <a:rPr lang="en-US" altLang="zh-CN" sz="2000">
                <a:solidFill>
                  <a:schemeClr val="accent2"/>
                </a:solidFill>
                <a:latin typeface="Calibri" panose="020f0502020204030204" pitchFamily="34" charset="0"/>
                <a:cs typeface="Calibri" panose="020f0502020204030204" pitchFamily="34" charset="0"/>
                <a:sym typeface="+mn-ea"/>
              </a:rPr>
              <a:t>,</a:t>
            </a:r>
            <a:endParaRPr lang="zh-CN" altLang="en-US" sz="2000">
              <a:solidFill>
                <a:schemeClr val="accent2"/>
              </a:solidFill>
              <a:latin typeface="Calibri" panose="020f0502020204030204" pitchFamily="34" charset="0"/>
              <a:cs typeface="Calibri" panose="020f0502020204030204" pitchFamily="34" charset="0"/>
            </a:endParaRPr>
          </a:p>
          <a:p>
            <a:pPr algn="l"/>
            <a:r>
              <a:rPr lang="en-US" altLang="zh-CN" sz="2000">
                <a:solidFill>
                  <a:schemeClr val="accent2"/>
                </a:solidFill>
                <a:latin typeface="Calibri" panose="020f0502020204030204" pitchFamily="34" charset="0"/>
                <a:cs typeface="Calibri" panose="020f0502020204030204" pitchFamily="34" charset="0"/>
                <a:sym typeface="+mn-ea"/>
              </a:rPr>
              <a:t>s</a:t>
            </a:r>
            <a:r>
              <a:rPr lang="zh-CN" altLang="en-US" sz="2000">
                <a:solidFill>
                  <a:schemeClr val="accent2"/>
                </a:solidFill>
                <a:latin typeface="Calibri" panose="020f0502020204030204" pitchFamily="34" charset="0"/>
                <a:cs typeface="Calibri" panose="020f0502020204030204" pitchFamily="34" charset="0"/>
                <a:sym typeface="+mn-ea"/>
              </a:rPr>
              <a:t>mall</a:t>
            </a:r>
            <a:r>
              <a:rPr lang="en-US" altLang="zh-CN" sz="2000">
                <a:solidFill>
                  <a:schemeClr val="accent2"/>
                </a:solidFill>
                <a:latin typeface="Calibri" panose="020f0502020204030204" pitchFamily="34" charset="0"/>
                <a:cs typeface="Calibri" panose="020f0502020204030204" pitchFamily="34" charset="0"/>
                <a:sym typeface="+mn-ea"/>
              </a:rPr>
              <a:t>, </a:t>
            </a:r>
            <a:r>
              <a:rPr lang="zh-CN" altLang="en-US" sz="2000">
                <a:solidFill>
                  <a:schemeClr val="accent2"/>
                </a:solidFill>
                <a:latin typeface="Calibri" panose="020f0502020204030204" pitchFamily="34" charset="0"/>
                <a:cs typeface="Calibri" panose="020f0502020204030204" pitchFamily="34" charset="0"/>
                <a:sym typeface="+mn-ea"/>
              </a:rPr>
              <a:t>plain</a:t>
            </a:r>
            <a:r>
              <a:rPr lang="en-US" altLang="zh-CN" sz="2000">
                <a:solidFill>
                  <a:schemeClr val="accent2"/>
                </a:solidFill>
                <a:latin typeface="Calibri" panose="020f0502020204030204" pitchFamily="34" charset="0"/>
                <a:cs typeface="Calibri" panose="020f0502020204030204" pitchFamily="34" charset="0"/>
                <a:sym typeface="+mn-ea"/>
              </a:rPr>
              <a:t>,</a:t>
            </a:r>
            <a:r>
              <a:rPr lang="zh-CN" altLang="en-US" sz="2000">
                <a:solidFill>
                  <a:schemeClr val="accent2"/>
                </a:solidFill>
                <a:latin typeface="Calibri" panose="020f0502020204030204" pitchFamily="34" charset="0"/>
                <a:cs typeface="Calibri" panose="020f0502020204030204" pitchFamily="34" charset="0"/>
                <a:sym typeface="+mn-ea"/>
              </a:rPr>
              <a:t> thin</a:t>
            </a:r>
            <a:endParaRPr lang="zh-CN" altLang="en-US" sz="2000">
              <a:solidFill>
                <a:schemeClr val="accent2"/>
              </a:solidFill>
              <a:latin typeface="Calibri" panose="020f0502020204030204" pitchFamily="34" charset="0"/>
              <a:cs typeface="Calibri" panose="020f0502020204030204" pitchFamily="34" charset="0"/>
            </a:endParaRPr>
          </a:p>
          <a:p>
            <a:pPr algn="l"/>
            <a:r>
              <a:rPr lang="en-US" altLang="zh-CN" sz="2000">
                <a:solidFill>
                  <a:schemeClr val="accent2"/>
                </a:solidFill>
                <a:latin typeface="Calibri" panose="020f0502020204030204" pitchFamily="34" charset="0"/>
                <a:cs typeface="Calibri" panose="020f0502020204030204" pitchFamily="34" charset="0"/>
                <a:sym typeface="+mn-ea"/>
              </a:rPr>
              <a:t>b</a:t>
            </a:r>
            <a:r>
              <a:rPr lang="zh-CN" altLang="en-US" sz="2000">
                <a:solidFill>
                  <a:schemeClr val="accent2"/>
                </a:solidFill>
                <a:latin typeface="Calibri" panose="020f0502020204030204" pitchFamily="34" charset="0"/>
                <a:cs typeface="Calibri" panose="020f0502020204030204" pitchFamily="34" charset="0"/>
                <a:sym typeface="+mn-ea"/>
              </a:rPr>
              <a:t>ookish</a:t>
            </a:r>
            <a:endParaRPr lang="en-US" altLang="zh-CN" sz="2000">
              <a:solidFill>
                <a:schemeClr val="accent2"/>
              </a:solidFill>
              <a:latin typeface="Calibri" panose="020f0502020204030204" pitchFamily="34" charset="0"/>
              <a:cs typeface="Calibri" panose="020f0502020204030204" pitchFamily="34" charset="0"/>
              <a:sym typeface="+mn-ea"/>
            </a:endParaRPr>
          </a:p>
          <a:p>
            <a:r>
              <a:rPr lang="zh-CN" altLang="en-US" sz="2000">
                <a:solidFill>
                  <a:schemeClr val="accent2"/>
                </a:solidFill>
                <a:sym typeface="+mn-ea"/>
              </a:rPr>
              <a:t>补充</a:t>
            </a:r>
            <a:r>
              <a:rPr lang="en-US" altLang="zh-CN" sz="2000">
                <a:solidFill>
                  <a:schemeClr val="accent2"/>
                </a:solidFill>
                <a:sym typeface="+mn-ea"/>
              </a:rPr>
              <a:t>: </a:t>
            </a:r>
            <a:r>
              <a:rPr lang="zh-CN" altLang="en-US" sz="2000">
                <a:solidFill>
                  <a:schemeClr val="accent2"/>
                </a:solidFill>
                <a:latin typeface="Calibri" panose="020f0502020204030204" pitchFamily="34" charset="0"/>
                <a:cs typeface="Calibri" panose="020f0502020204030204" pitchFamily="34" charset="0"/>
              </a:rPr>
              <a:t>ta</a:t>
            </a:r>
            <a:r>
              <a:rPr lang="en-US" altLang="zh-CN" sz="2000" err="1">
                <a:solidFill>
                  <a:schemeClr val="accent2"/>
                </a:solidFill>
                <a:latin typeface="Calibri" panose="020f0502020204030204" pitchFamily="34" charset="0"/>
                <a:cs typeface="Calibri" panose="020f0502020204030204" pitchFamily="34" charset="0"/>
              </a:rPr>
              <a:t>ll, strong…</a:t>
            </a:r>
            <a:endParaRPr lang="en-US" altLang="zh-CN" sz="2000">
              <a:solidFill>
                <a:schemeClr val="accent2"/>
              </a:solidFill>
              <a:latin typeface="Calibri" panose="020f0502020204030204" pitchFamily="34" charset="0"/>
              <a:cs typeface="Calibri" panose="020f0502020204030204" pitchFamily="34" charset="0"/>
              <a:sym typeface="+mn-ea"/>
            </a:endParaRPr>
          </a:p>
          <a:p>
            <a:pPr algn="l"/>
            <a:endParaRPr lang="zh-CN" altLang="en-US" sz="1200">
              <a:solidFill>
                <a:schemeClr val="accent2"/>
              </a:solidFill>
            </a:endParaRPr>
          </a:p>
        </p:txBody>
      </p:sp>
      <p:sp>
        <p:nvSpPr>
          <p:cNvPr id="11" name="文本框 10"/>
          <p:cNvSpPr txBox="1"/>
          <p:nvPr/>
        </p:nvSpPr>
        <p:spPr>
          <a:xfrm>
            <a:off x="4768215" y="2025650"/>
            <a:ext cx="3089933" cy="1331918"/>
          </a:xfrm>
          <a:prstGeom prst="rect">
            <a:avLst/>
          </a:prstGeom>
          <a:noFill/>
        </p:spPr>
        <p:txBody>
          <a:bodyPr wrap="square" rtlCol="0">
            <a:spAutoFit/>
          </a:bodyPr>
          <a:lstStyle/>
          <a:p>
            <a:pPr algn="l"/>
            <a:r>
              <a:rPr lang="en-US" altLang="zh-CN" sz="2000">
                <a:solidFill>
                  <a:schemeClr val="accent2"/>
                </a:solidFill>
                <a:latin typeface="Calibri" panose="020f0502020204030204" pitchFamily="34" charset="0"/>
                <a:cs typeface="Calibri" panose="020f0502020204030204" pitchFamily="34" charset="0"/>
                <a:sym typeface="+mn-ea"/>
              </a:rPr>
              <a:t>j</a:t>
            </a:r>
            <a:r>
              <a:rPr lang="zh-CN" altLang="en-US" sz="2000">
                <a:solidFill>
                  <a:schemeClr val="accent2"/>
                </a:solidFill>
                <a:latin typeface="Calibri" panose="020f0502020204030204" pitchFamily="34" charset="0"/>
                <a:cs typeface="Calibri" panose="020f0502020204030204" pitchFamily="34" charset="0"/>
                <a:sym typeface="+mn-ea"/>
              </a:rPr>
              <a:t>ust</a:t>
            </a:r>
            <a:r>
              <a:rPr lang="en-US" altLang="zh-CN" sz="2000">
                <a:solidFill>
                  <a:schemeClr val="accent2"/>
                </a:solidFill>
                <a:latin typeface="Calibri" panose="020f0502020204030204" pitchFamily="34" charset="0"/>
                <a:cs typeface="Calibri" panose="020f0502020204030204" pitchFamily="34" charset="0"/>
                <a:sym typeface="+mn-ea"/>
              </a:rPr>
              <a:t>, </a:t>
            </a:r>
            <a:r>
              <a:rPr lang="zh-CN" altLang="en-US" sz="2000">
                <a:solidFill>
                  <a:schemeClr val="accent2"/>
                </a:solidFill>
                <a:latin typeface="Calibri" panose="020f0502020204030204" pitchFamily="34" charset="0"/>
                <a:cs typeface="Calibri" panose="020f0502020204030204" pitchFamily="34" charset="0"/>
                <a:sym typeface="+mn-ea"/>
              </a:rPr>
              <a:t>righteous</a:t>
            </a:r>
            <a:r>
              <a:rPr lang="en-US" altLang="zh-CN" sz="2000">
                <a:solidFill>
                  <a:schemeClr val="accent2"/>
                </a:solidFill>
                <a:latin typeface="Calibri" panose="020f0502020204030204" pitchFamily="34" charset="0"/>
                <a:cs typeface="Calibri" panose="020f0502020204030204" pitchFamily="34" charset="0"/>
                <a:sym typeface="+mn-ea"/>
              </a:rPr>
              <a:t>, </a:t>
            </a:r>
            <a:r>
              <a:rPr lang="zh-CN" altLang="en-US" sz="2000">
                <a:solidFill>
                  <a:schemeClr val="accent2"/>
                </a:solidFill>
                <a:latin typeface="Calibri" panose="020f0502020204030204" pitchFamily="34" charset="0"/>
                <a:cs typeface="Calibri" panose="020f0502020204030204" pitchFamily="34" charset="0"/>
                <a:sym typeface="+mn-ea"/>
              </a:rPr>
              <a:t>independent</a:t>
            </a:r>
            <a:r>
              <a:rPr lang="en-US" altLang="zh-CN" sz="2000">
                <a:solidFill>
                  <a:schemeClr val="accent2"/>
                </a:solidFill>
                <a:latin typeface="Calibri" panose="020f0502020204030204" pitchFamily="34" charset="0"/>
                <a:cs typeface="Calibri" panose="020f0502020204030204" pitchFamily="34" charset="0"/>
                <a:sym typeface="+mn-ea"/>
              </a:rPr>
              <a:t>,</a:t>
            </a:r>
            <a:endParaRPr lang="zh-CN" altLang="en-US" sz="2000">
              <a:solidFill>
                <a:schemeClr val="accent2"/>
              </a:solidFill>
              <a:latin typeface="Calibri" panose="020f0502020204030204" pitchFamily="34" charset="0"/>
              <a:cs typeface="Calibri" panose="020f0502020204030204" pitchFamily="34" charset="0"/>
            </a:endParaRPr>
          </a:p>
          <a:p>
            <a:pPr algn="l"/>
            <a:r>
              <a:rPr lang="en-US" altLang="zh-CN" sz="2000">
                <a:solidFill>
                  <a:schemeClr val="accent2"/>
                </a:solidFill>
                <a:latin typeface="Calibri" panose="020f0502020204030204" pitchFamily="34" charset="0"/>
                <a:cs typeface="Calibri" panose="020f0502020204030204" pitchFamily="34" charset="0"/>
                <a:sym typeface="+mn-ea"/>
              </a:rPr>
              <a:t>d</a:t>
            </a:r>
            <a:r>
              <a:rPr lang="zh-CN" altLang="en-US" sz="2000">
                <a:solidFill>
                  <a:schemeClr val="accent2"/>
                </a:solidFill>
                <a:latin typeface="Calibri" panose="020f0502020204030204" pitchFamily="34" charset="0"/>
                <a:cs typeface="Calibri" panose="020f0502020204030204" pitchFamily="34" charset="0"/>
                <a:sym typeface="+mn-ea"/>
              </a:rPr>
              <a:t>etermined</a:t>
            </a:r>
            <a:r>
              <a:rPr lang="en-US" altLang="zh-CN" sz="2000">
                <a:solidFill>
                  <a:schemeClr val="accent2"/>
                </a:solidFill>
                <a:latin typeface="Calibri" panose="020f0502020204030204" pitchFamily="34" charset="0"/>
                <a:cs typeface="Calibri" panose="020f0502020204030204" pitchFamily="34" charset="0"/>
                <a:sym typeface="+mn-ea"/>
              </a:rPr>
              <a:t>, </a:t>
            </a:r>
            <a:r>
              <a:rPr lang="zh-CN" altLang="en-US" sz="2000">
                <a:solidFill>
                  <a:schemeClr val="accent2"/>
                </a:solidFill>
                <a:latin typeface="Calibri" panose="020f0502020204030204" pitchFamily="34" charset="0"/>
                <a:cs typeface="Calibri" panose="020f0502020204030204" pitchFamily="34" charset="0"/>
                <a:sym typeface="+mn-ea"/>
              </a:rPr>
              <a:t> generous</a:t>
            </a:r>
            <a:r>
              <a:rPr lang="en-US" altLang="zh-CN" sz="2000">
                <a:solidFill>
                  <a:schemeClr val="accent2"/>
                </a:solidFill>
                <a:latin typeface="Calibri" panose="020f0502020204030204" pitchFamily="34" charset="0"/>
                <a:cs typeface="Calibri" panose="020f0502020204030204" pitchFamily="34" charset="0"/>
                <a:sym typeface="+mn-ea"/>
              </a:rPr>
              <a:t>,</a:t>
            </a:r>
            <a:endParaRPr lang="zh-CN" altLang="en-US" sz="2000">
              <a:solidFill>
                <a:schemeClr val="accent2"/>
              </a:solidFill>
              <a:latin typeface="Calibri" panose="020f0502020204030204" pitchFamily="34" charset="0"/>
              <a:cs typeface="Calibri" panose="020f0502020204030204" pitchFamily="34" charset="0"/>
            </a:endParaRPr>
          </a:p>
          <a:p>
            <a:pPr algn="l"/>
            <a:r>
              <a:rPr lang="en-US" altLang="zh-CN" sz="2000">
                <a:solidFill>
                  <a:schemeClr val="accent2"/>
                </a:solidFill>
                <a:latin typeface="Calibri" panose="020f0502020204030204" pitchFamily="34" charset="0"/>
                <a:cs typeface="Calibri" panose="020f0502020204030204" pitchFamily="34" charset="0"/>
                <a:sym typeface="+mn-ea"/>
              </a:rPr>
              <a:t>t</a:t>
            </a:r>
            <a:r>
              <a:rPr lang="zh-CN" altLang="en-US" sz="2000">
                <a:solidFill>
                  <a:schemeClr val="accent2"/>
                </a:solidFill>
                <a:latin typeface="Calibri" panose="020f0502020204030204" pitchFamily="34" charset="0"/>
                <a:cs typeface="Calibri" panose="020f0502020204030204" pitchFamily="34" charset="0"/>
                <a:sym typeface="+mn-ea"/>
              </a:rPr>
              <a:t>imid</a:t>
            </a:r>
            <a:r>
              <a:rPr lang="en-US" altLang="zh-CN" sz="2000">
                <a:solidFill>
                  <a:schemeClr val="accent2"/>
                </a:solidFill>
                <a:latin typeface="Calibri" panose="020f0502020204030204" pitchFamily="34" charset="0"/>
                <a:cs typeface="Calibri" panose="020f0502020204030204" pitchFamily="34" charset="0"/>
                <a:sym typeface="+mn-ea"/>
              </a:rPr>
              <a:t>, </a:t>
            </a:r>
            <a:r>
              <a:rPr lang="zh-CN" altLang="en-US" sz="2000">
                <a:solidFill>
                  <a:schemeClr val="accent2"/>
                </a:solidFill>
                <a:latin typeface="Calibri" panose="020f0502020204030204" pitchFamily="34" charset="0"/>
                <a:cs typeface="Calibri" panose="020f0502020204030204" pitchFamily="34" charset="0"/>
                <a:sym typeface="+mn-ea"/>
              </a:rPr>
              <a:t>sensitive</a:t>
            </a:r>
            <a:endParaRPr lang="zh-CN" altLang="en-US" sz="1200">
              <a:solidFill>
                <a:schemeClr val="accent2"/>
              </a:solidFill>
              <a:latin typeface="Calibri" panose="020f0502020204030204" pitchFamily="34" charset="0"/>
              <a:cs typeface="Calibri" panose="020f0502020204030204"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1"/>
                                        </p:tgtEl>
                                        <p:attrNameLst>
                                          <p:attrName>style.visibility</p:attrName>
                                        </p:attrNameLst>
                                      </p:cBhvr>
                                      <p:to>
                                        <p:strVal val="visible"/>
                                      </p:to>
                                    </p:set>
                                    <p:anim calcmode="lin" valueType="num">
                                      <p:cBhvr additive="base">
                                        <p:cTn id="11" dur="500" fill="hold"/>
                                        <p:tgtEl>
                                          <p:spTgt spid="11"/>
                                        </p:tgtEl>
                                        <p:attrNameLst>
                                          <p:attrName>ppt_x</p:attrName>
                                        </p:attrNameLst>
                                      </p:cBhvr>
                                      <p:tavLst>
                                        <p:tav tm="0">
                                          <p:val>
                                            <p:strVal val="#ppt_x"/>
                                          </p:val>
                                        </p:tav>
                                        <p:tav tm="100000">
                                          <p:val>
                                            <p:strVal val="#ppt_x"/>
                                          </p:val>
                                        </p:tav>
                                      </p:tavLst>
                                    </p:anim>
                                    <p:anim calcmode="lin" valueType="num">
                                      <p:cBhvr additive="base">
                                        <p:cTn id="12" dur="500" fill="hold"/>
                                        <p:tgtEl>
                                          <p:spTgt spid="11"/>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anim calcmode="lin" valueType="num">
                                      <p:cBhvr additive="base">
                                        <p:cTn id="15" dur="500" fill="hold"/>
                                        <p:tgtEl>
                                          <p:spTgt spid="9"/>
                                        </p:tgtEl>
                                        <p:attrNameLst>
                                          <p:attrName>ppt_x</p:attrName>
                                        </p:attrNameLst>
                                      </p:cBhvr>
                                      <p:tavLst>
                                        <p:tav tm="0">
                                          <p:val>
                                            <p:strVal val="#ppt_x"/>
                                          </p:val>
                                        </p:tav>
                                        <p:tav tm="100000">
                                          <p:val>
                                            <p:strVal val="#ppt_x"/>
                                          </p:val>
                                        </p:tav>
                                      </p:tavLst>
                                    </p:anim>
                                    <p:anim calcmode="lin" valueType="num">
                                      <p:cBhvr additive="base">
                                        <p:cTn id="1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Lst>
  </p:timing>
</p:sld>
</file>

<file path=ppt/slides/slide1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3" name="标题 1"/>
          <p:cNvSpPr>
            <a:spLocks noGrp="1"/>
          </p:cNvSpPr>
          <p:nvPr>
            <p:ph type="title"/>
          </p:nvPr>
        </p:nvSpPr>
        <p:spPr/>
        <p:txBody>
          <a:bodyPr>
            <a:normAutofit/>
          </a:bodyPr>
          <a:lstStyle/>
          <a:p>
            <a:r>
              <a:rPr lang="en-US" altLang="zh-CN" sz="2400" b="1">
                <a:latin typeface="Verdana" panose="020b0604030504040204" pitchFamily="34" charset="0"/>
                <a:ea typeface="Verdana" panose="020b0604030504040204" pitchFamily="34" charset="0"/>
                <a:cs typeface="Verdana" panose="020b0604030504040204" pitchFamily="34" charset="0"/>
              </a:rPr>
              <a:t>Activity 11 </a:t>
            </a:r>
            <a:endParaRPr lang="zh-CN" altLang="en-US" sz="2400" b="1">
              <a:latin typeface="Verdana" panose="020b0604030504040204" pitchFamily="34" charset="0"/>
              <a:cs typeface="Verdana" panose="020b0604030504040204" pitchFamily="34" charset="0"/>
            </a:endParaRPr>
          </a:p>
        </p:txBody>
      </p:sp>
      <p:sp>
        <p:nvSpPr>
          <p:cNvPr id="5" name="TextBox 4"/>
          <p:cNvSpPr txBox="1"/>
          <p:nvPr/>
        </p:nvSpPr>
        <p:spPr>
          <a:xfrm>
            <a:off x="611560" y="1131590"/>
            <a:ext cx="8055108" cy="2677656"/>
          </a:xfrm>
          <a:prstGeom prst="rect">
            <a:avLst/>
          </a:prstGeom>
          <a:noFill/>
        </p:spPr>
        <p:txBody>
          <a:bodyPr wrap="square" rtlCol="0">
            <a:spAutoFit/>
          </a:bodyPr>
          <a:lstStyle/>
          <a:p>
            <a:pPr algn="l"/>
            <a:r>
              <a:rPr lang="en-US" altLang="zh-CN" sz="2400" b="1">
                <a:latin typeface="Calibri" panose="020f0502020204030204" pitchFamily="34" charset="0"/>
                <a:cs typeface="Calibri" panose="020f0502020204030204" pitchFamily="34" charset="0"/>
              </a:rPr>
              <a:t>Choose a character from literature and prepare a speech. Talk about the character’s appearance and personality. Work in pairs and make the speech to each other.</a:t>
            </a:r>
            <a:endParaRPr lang="en-US" altLang="zh-CN" sz="2400" b="1">
              <a:latin typeface="Calibri" panose="020f0502020204030204" pitchFamily="34" charset="0"/>
              <a:cs typeface="Calibri" panose="020f0502020204030204" pitchFamily="34" charset="0"/>
            </a:endParaRPr>
          </a:p>
          <a:p>
            <a:pPr algn="l"/>
            <a:endParaRPr lang="en-US" altLang="zh-CN" sz="2400" b="1">
              <a:latin typeface="Calibri" panose="020f0502020204030204" pitchFamily="34" charset="0"/>
              <a:cs typeface="Calibri" panose="020f0502020204030204" pitchFamily="34" charset="0"/>
            </a:endParaRPr>
          </a:p>
          <a:p>
            <a:pPr algn="l"/>
            <a:endParaRPr lang="en-US" altLang="zh-CN" sz="2400" b="1">
              <a:latin typeface="Calibri" panose="020f0502020204030204" pitchFamily="34" charset="0"/>
              <a:cs typeface="Calibri" panose="020f0502020204030204" pitchFamily="34" charset="0"/>
            </a:endParaRPr>
          </a:p>
          <a:p>
            <a:pPr algn="l"/>
            <a:r>
              <a:rPr lang="en-US" altLang="zh-CN" sz="2400" b="1">
                <a:latin typeface="Calibri" panose="020f0502020204030204" pitchFamily="34" charset="0"/>
                <a:cs typeface="Calibri" panose="020f0502020204030204" pitchFamily="34" charset="0"/>
              </a:rPr>
              <a:t>Now give feedback and talk about whether you have used the words in this section properly in your speech.</a:t>
            </a:r>
            <a:endParaRPr lang="en-US" altLang="zh-CN" sz="2400" b="1">
              <a:latin typeface="Calibri" panose="020f0502020204030204" pitchFamily="34" charset="0"/>
              <a:cs typeface="Calibri" panose="020f0502020204030204" pitchFamily="34" charset="0"/>
            </a:endParaRPr>
          </a:p>
        </p:txBody>
      </p:sp>
      <p:pic>
        <p:nvPicPr>
          <p:cNvPr id="6" name="New picture"/>
          <p:cNvPicPr/>
          <p:nvPr/>
        </p:nvPicPr>
        <p:blipFill>
          <a:blip r:embed="rId2"/>
          <a:stretch>
            <a:fillRect/>
          </a:stretch>
        </p:blipFill>
        <p:spPr>
          <a:xfrm>
            <a:off x="11963400" y="12090400"/>
            <a:ext cx="342900" cy="254000"/>
          </a:xfrm>
          <a:prstGeom prst="cube">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标题 1"/>
          <p:cNvSpPr>
            <a:spLocks noGrp="1"/>
          </p:cNvSpPr>
          <p:nvPr>
            <p:ph type="title"/>
          </p:nvPr>
        </p:nvSpPr>
        <p:spPr>
          <a:xfrm>
            <a:off x="2699792" y="1851670"/>
            <a:ext cx="3744416" cy="994172"/>
          </a:xfrm>
        </p:spPr>
        <p:txBody>
          <a:bodyPr>
            <a:normAutofit/>
          </a:bodyPr>
          <a:lstStyle/>
          <a:p>
            <a:r>
              <a:rPr lang="en-US" altLang="zh-CN" sz="3000" b="1">
                <a:latin typeface="Verdana" panose="020b0604030504040204" pitchFamily="34" charset="0"/>
                <a:ea typeface="Verdana" panose="020b0604030504040204" pitchFamily="34" charset="0"/>
                <a:cs typeface="Verdana" panose="020b0604030504040204" pitchFamily="34" charset="0"/>
              </a:rPr>
              <a:t>Subject clauses</a:t>
            </a:r>
            <a:br>
              <a:rPr lang="zh-CN" altLang="en-US" sz="3000"/>
            </a:br>
            <a:endParaRPr lang="zh-CN" altLang="en-US" sz="3000"/>
          </a:p>
        </p:txBody>
      </p:sp>
    </p:spTree>
  </p:cSld>
  <p:clrMapOvr>
    <a:masterClrMapping/>
  </p:clrMapOvr>
  <p:transition/>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标题 1"/>
          <p:cNvSpPr>
            <a:spLocks noGrp="1"/>
          </p:cNvSpPr>
          <p:nvPr>
            <p:ph type="title"/>
          </p:nvPr>
        </p:nvSpPr>
        <p:spPr>
          <a:xfrm>
            <a:off x="347778" y="-112627"/>
            <a:ext cx="6319614" cy="1145778"/>
          </a:xfrm>
        </p:spPr>
        <p:txBody>
          <a:bodyPr>
            <a:normAutofit/>
          </a:bodyPr>
          <a:lstStyle/>
          <a:p>
            <a:br>
              <a:rPr lang="en-US" altLang="zh-CN" sz="2400" b="1">
                <a:latin typeface="Verdana" panose="020b0604030504040204" pitchFamily="34" charset="0"/>
                <a:ea typeface="Verdana" panose="020b0604030504040204" pitchFamily="34" charset="0"/>
                <a:cs typeface="Verdana" panose="020b0604030504040204" pitchFamily="34" charset="0"/>
              </a:rPr>
            </a:br>
            <a:r>
              <a:rPr lang="en-US" altLang="zh-CN" sz="2400" b="1">
                <a:latin typeface="Verdana" panose="020b0604030504040204" pitchFamily="34" charset="0"/>
                <a:ea typeface="Verdana" panose="020b0604030504040204" pitchFamily="34" charset="0"/>
                <a:cs typeface="Verdana" panose="020b0604030504040204" pitchFamily="34" charset="0"/>
              </a:rPr>
              <a:t>Activity 1 </a:t>
            </a:r>
            <a:endParaRPr lang="zh-CN" altLang="en-US" sz="2400" b="1">
              <a:latin typeface="Verdana" panose="020b0604030504040204" pitchFamily="34" charset="0"/>
              <a:cs typeface="Verdana" panose="020b0604030504040204" pitchFamily="34" charset="0"/>
            </a:endParaRPr>
          </a:p>
        </p:txBody>
      </p:sp>
      <p:sp>
        <p:nvSpPr>
          <p:cNvPr id="4" name="矩形 3"/>
          <p:cNvSpPr/>
          <p:nvPr/>
        </p:nvSpPr>
        <p:spPr>
          <a:xfrm>
            <a:off x="2285984" y="357172"/>
            <a:ext cx="6858016" cy="830997"/>
          </a:xfrm>
          <a:prstGeom prst="rect">
            <a:avLst/>
          </a:prstGeom>
        </p:spPr>
        <p:txBody>
          <a:bodyPr wrap="square">
            <a:spAutoFit/>
          </a:bodyPr>
          <a:lstStyle/>
          <a:p>
            <a:r>
              <a:rPr lang="en-US" altLang="zh-CN" sz="2400" b="1">
                <a:latin typeface="Calibri" panose="020f0502020204030204" pitchFamily="34" charset="0"/>
                <a:ea typeface="华文细黑" panose="02010600040101010101" pitchFamily="2" charset="-122"/>
                <a:cs typeface="Calibri" panose="020f0502020204030204" pitchFamily="34" charset="0"/>
              </a:rPr>
              <a:t>Look at the sentences and answer the questions. </a:t>
            </a:r>
            <a:endParaRPr lang="en-US" altLang="zh-CN" sz="2400">
              <a:latin typeface="Calibri" panose="020f0502020204030204" pitchFamily="34" charset="0"/>
              <a:ea typeface="华文细黑" panose="02010600040101010101" pitchFamily="2" charset="-122"/>
              <a:cs typeface="Calibri" panose="020f0502020204030204" pitchFamily="34" charset="0"/>
            </a:endParaRPr>
          </a:p>
          <a:p>
            <a:r>
              <a:rPr lang="en-US" altLang="zh-CN" sz="2400">
                <a:latin typeface="Calibri" panose="020f0502020204030204" pitchFamily="34" charset="0"/>
                <a:ea typeface="华文细黑" panose="02010600040101010101" pitchFamily="2" charset="-122"/>
                <a:cs typeface="Calibri" panose="020f0502020204030204" pitchFamily="34" charset="0"/>
              </a:rPr>
              <a:t> </a:t>
            </a:r>
            <a:endParaRPr lang="zh-CN" altLang="zh-CN" sz="2400">
              <a:latin typeface="Calibri" panose="020f0502020204030204" pitchFamily="34" charset="0"/>
              <a:ea typeface="华文细黑" panose="02010600040101010101" pitchFamily="2" charset="-122"/>
              <a:cs typeface="Calibri" panose="020f0502020204030204" pitchFamily="34" charset="0"/>
            </a:endParaRPr>
          </a:p>
        </p:txBody>
      </p:sp>
      <p:sp>
        <p:nvSpPr>
          <p:cNvPr id="5" name="矩形 4"/>
          <p:cNvSpPr/>
          <p:nvPr/>
        </p:nvSpPr>
        <p:spPr>
          <a:xfrm>
            <a:off x="357158" y="1428742"/>
            <a:ext cx="3528695" cy="3024505"/>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zh-CN" altLang="en-US"/>
          </a:p>
        </p:txBody>
      </p:sp>
      <p:sp>
        <p:nvSpPr>
          <p:cNvPr id="3" name="文本框 2"/>
          <p:cNvSpPr txBox="1"/>
          <p:nvPr/>
        </p:nvSpPr>
        <p:spPr>
          <a:xfrm>
            <a:off x="357158" y="1357304"/>
            <a:ext cx="3382010" cy="3170099"/>
          </a:xfrm>
          <a:prstGeom prst="rect">
            <a:avLst/>
          </a:prstGeom>
          <a:noFill/>
        </p:spPr>
        <p:txBody>
          <a:bodyPr wrap="square" rtlCol="0" anchor="t">
            <a:spAutoFit/>
          </a:bodyPr>
          <a:lstStyle/>
          <a:p>
            <a:r>
              <a:rPr lang="zh-CN" altLang="en-US" sz="2000">
                <a:ln>
                  <a:noFill/>
                </a:ln>
                <a:latin typeface="Calibri" panose="020f0502020204030204" pitchFamily="34" charset="0"/>
                <a:cs typeface="Calibri" panose="020f0502020204030204" pitchFamily="34" charset="0"/>
              </a:rPr>
              <a:t>a  … </a:t>
            </a:r>
            <a:r>
              <a:rPr lang="zh-CN" altLang="en-US" sz="2000" b="1">
                <a:ln>
                  <a:noFill/>
                </a:ln>
                <a:latin typeface="Calibri" panose="020f0502020204030204" pitchFamily="34" charset="0"/>
                <a:cs typeface="Calibri" panose="020f0502020204030204" pitchFamily="34" charset="0"/>
              </a:rPr>
              <a:t>what I say </a:t>
            </a:r>
            <a:r>
              <a:rPr lang="zh-CN" altLang="en-US" sz="2000">
                <a:ln>
                  <a:noFill/>
                </a:ln>
                <a:latin typeface="Calibri" panose="020f0502020204030204" pitchFamily="34" charset="0"/>
                <a:cs typeface="Calibri" panose="020f0502020204030204" pitchFamily="34" charset="0"/>
              </a:rPr>
              <a:t>is that my pictures aren</a:t>
            </a:r>
            <a:r>
              <a:rPr lang="en-US" altLang="zh-CN" sz="2000">
                <a:ln>
                  <a:noFill/>
                </a:ln>
                <a:latin typeface="Calibri" panose="020f0502020204030204" pitchFamily="34" charset="0"/>
                <a:cs typeface="Calibri" panose="020f0502020204030204" pitchFamily="34" charset="0"/>
              </a:rPr>
              <a:t>’</a:t>
            </a:r>
            <a:r>
              <a:rPr lang="zh-CN" altLang="en-US" sz="2000">
                <a:ln>
                  <a:noFill/>
                </a:ln>
                <a:latin typeface="Calibri" panose="020f0502020204030204" pitchFamily="34" charset="0"/>
                <a:cs typeface="Calibri" panose="020f0502020204030204" pitchFamily="34" charset="0"/>
              </a:rPr>
              <a:t>t hurting anyone, so who cares?</a:t>
            </a:r>
            <a:endParaRPr lang="zh-CN" altLang="en-US" sz="2000">
              <a:ln>
                <a:noFill/>
              </a:ln>
              <a:latin typeface="Calibri" panose="020f0502020204030204" pitchFamily="34" charset="0"/>
              <a:cs typeface="Calibri" panose="020f0502020204030204" pitchFamily="34" charset="0"/>
            </a:endParaRPr>
          </a:p>
          <a:p>
            <a:r>
              <a:rPr lang="zh-CN" altLang="en-US" sz="2000">
                <a:ln>
                  <a:noFill/>
                </a:ln>
                <a:latin typeface="Calibri" panose="020f0502020204030204" pitchFamily="34" charset="0"/>
                <a:cs typeface="Calibri" panose="020f0502020204030204" pitchFamily="34" charset="0"/>
              </a:rPr>
              <a:t>b  </a:t>
            </a:r>
            <a:r>
              <a:rPr lang="en-US" altLang="zh-CN" sz="2000">
                <a:ln>
                  <a:noFill/>
                </a:ln>
                <a:latin typeface="Calibri" panose="020f0502020204030204" pitchFamily="34" charset="0"/>
                <a:cs typeface="Calibri" panose="020f0502020204030204" pitchFamily="34" charset="0"/>
              </a:rPr>
              <a:t>“</a:t>
            </a:r>
            <a:r>
              <a:rPr lang="en-US" altLang="zh-CN" sz="2000" b="1">
                <a:ln>
                  <a:noFill/>
                </a:ln>
                <a:latin typeface="Calibri" panose="020f0502020204030204" pitchFamily="34" charset="0"/>
                <a:cs typeface="Calibri" panose="020f0502020204030204" pitchFamily="34" charset="0"/>
              </a:rPr>
              <a:t>That m</a:t>
            </a:r>
            <a:r>
              <a:rPr lang="zh-CN" altLang="en-US" sz="2000" b="1">
                <a:ln>
                  <a:noFill/>
                </a:ln>
                <a:latin typeface="Calibri" panose="020f0502020204030204" pitchFamily="34" charset="0"/>
                <a:cs typeface="Calibri" panose="020f0502020204030204" pitchFamily="34" charset="0"/>
              </a:rPr>
              <a:t>y pictures aren</a:t>
            </a:r>
            <a:r>
              <a:rPr lang="en-US" altLang="zh-CN" sz="2000" b="1">
                <a:ln>
                  <a:noFill/>
                </a:ln>
                <a:latin typeface="Calibri" panose="020f0502020204030204" pitchFamily="34" charset="0"/>
                <a:cs typeface="Calibri" panose="020f0502020204030204" pitchFamily="34" charset="0"/>
              </a:rPr>
              <a:t>’</a:t>
            </a:r>
            <a:r>
              <a:rPr lang="zh-CN" altLang="en-US" sz="2000" b="1">
                <a:ln>
                  <a:noFill/>
                </a:ln>
                <a:latin typeface="Calibri" panose="020f0502020204030204" pitchFamily="34" charset="0"/>
                <a:cs typeface="Calibri" panose="020f0502020204030204" pitchFamily="34" charset="0"/>
              </a:rPr>
              <a:t>t hurting</a:t>
            </a:r>
            <a:r>
              <a:rPr lang="zh-CN" altLang="en-US" sz="2000">
                <a:ln>
                  <a:noFill/>
                </a:ln>
                <a:latin typeface="Calibri" panose="020f0502020204030204" pitchFamily="34" charset="0"/>
                <a:cs typeface="Calibri" panose="020f0502020204030204" pitchFamily="34" charset="0"/>
              </a:rPr>
              <a:t> anyone is what I say, so who cares?</a:t>
            </a:r>
            <a:r>
              <a:rPr lang="en-US" altLang="zh-CN" sz="2000">
                <a:ln>
                  <a:noFill/>
                </a:ln>
                <a:latin typeface="Calibri" panose="020f0502020204030204" pitchFamily="34" charset="0"/>
                <a:cs typeface="Calibri" panose="020f0502020204030204" pitchFamily="34" charset="0"/>
              </a:rPr>
              <a:t>”</a:t>
            </a:r>
            <a:endParaRPr lang="zh-CN" altLang="en-US" sz="2000">
              <a:ln>
                <a:noFill/>
              </a:ln>
              <a:latin typeface="Calibri" panose="020f0502020204030204" pitchFamily="34" charset="0"/>
              <a:cs typeface="Calibri" panose="020f0502020204030204" pitchFamily="34" charset="0"/>
            </a:endParaRPr>
          </a:p>
          <a:p>
            <a:r>
              <a:rPr lang="zh-CN" altLang="en-US" sz="2000">
                <a:ln>
                  <a:noFill/>
                </a:ln>
                <a:latin typeface="Calibri" panose="020f0502020204030204" pitchFamily="34" charset="0"/>
                <a:cs typeface="Calibri" panose="020f0502020204030204" pitchFamily="34" charset="0"/>
              </a:rPr>
              <a:t>c  It</a:t>
            </a:r>
            <a:r>
              <a:rPr lang="en-US" altLang="zh-CN" sz="2000">
                <a:ln>
                  <a:noFill/>
                </a:ln>
                <a:latin typeface="Calibri" panose="020f0502020204030204" pitchFamily="34" charset="0"/>
                <a:cs typeface="Calibri" panose="020f0502020204030204" pitchFamily="34" charset="0"/>
              </a:rPr>
              <a:t>’</a:t>
            </a:r>
            <a:r>
              <a:rPr lang="zh-CN" altLang="en-US" sz="2000">
                <a:ln>
                  <a:noFill/>
                </a:ln>
                <a:latin typeface="Calibri" panose="020f0502020204030204" pitchFamily="34" charset="0"/>
                <a:cs typeface="Calibri" panose="020f0502020204030204" pitchFamily="34" charset="0"/>
              </a:rPr>
              <a:t>s true </a:t>
            </a:r>
            <a:r>
              <a:rPr lang="zh-CN" altLang="en-US" sz="2000" b="1">
                <a:ln>
                  <a:noFill/>
                </a:ln>
                <a:latin typeface="Calibri" panose="020f0502020204030204" pitchFamily="34" charset="0"/>
                <a:cs typeface="Calibri" panose="020f0502020204030204" pitchFamily="34" charset="0"/>
              </a:rPr>
              <a:t>that inner beauty is very important</a:t>
            </a:r>
            <a:r>
              <a:rPr lang="zh-CN" altLang="en-US" sz="2000">
                <a:ln>
                  <a:noFill/>
                </a:ln>
                <a:latin typeface="Calibri" panose="020f0502020204030204" pitchFamily="34" charset="0"/>
                <a:cs typeface="Calibri" panose="020f0502020204030204" pitchFamily="34" charset="0"/>
              </a:rPr>
              <a:t>…</a:t>
            </a:r>
            <a:endParaRPr lang="zh-CN" altLang="en-US" sz="2000">
              <a:ln>
                <a:noFill/>
              </a:ln>
              <a:latin typeface="Calibri" panose="020f0502020204030204" pitchFamily="34" charset="0"/>
              <a:cs typeface="Calibri" panose="020f0502020204030204" pitchFamily="34" charset="0"/>
            </a:endParaRPr>
          </a:p>
          <a:p>
            <a:r>
              <a:rPr lang="zh-CN" altLang="en-US" sz="2000">
                <a:ln>
                  <a:noFill/>
                </a:ln>
                <a:latin typeface="Calibri" panose="020f0502020204030204" pitchFamily="34" charset="0"/>
                <a:cs typeface="Calibri" panose="020f0502020204030204" pitchFamily="34" charset="0"/>
              </a:rPr>
              <a:t>d  </a:t>
            </a:r>
            <a:r>
              <a:rPr lang="zh-CN" altLang="en-US" sz="2000" b="1">
                <a:ln>
                  <a:noFill/>
                </a:ln>
                <a:latin typeface="Calibri" panose="020f0502020204030204" pitchFamily="34" charset="0"/>
                <a:cs typeface="Calibri" panose="020f0502020204030204" pitchFamily="34" charset="0"/>
              </a:rPr>
              <a:t>That inner beauty is very important</a:t>
            </a:r>
            <a:r>
              <a:rPr lang="zh-CN" altLang="en-US" sz="2000">
                <a:ln>
                  <a:noFill/>
                </a:ln>
                <a:latin typeface="Calibri" panose="020f0502020204030204" pitchFamily="34" charset="0"/>
                <a:cs typeface="Calibri" panose="020f0502020204030204" pitchFamily="34" charset="0"/>
              </a:rPr>
              <a:t> is true…</a:t>
            </a:r>
            <a:endParaRPr lang="zh-CN" altLang="en-US" sz="2000">
              <a:ln>
                <a:noFill/>
              </a:ln>
              <a:latin typeface="Calibri" panose="020f0502020204030204" pitchFamily="34" charset="0"/>
              <a:cs typeface="Calibri" panose="020f0502020204030204" pitchFamily="34" charset="0"/>
            </a:endParaRPr>
          </a:p>
        </p:txBody>
      </p:sp>
      <p:sp>
        <p:nvSpPr>
          <p:cNvPr id="7" name="文本框 6"/>
          <p:cNvSpPr txBox="1"/>
          <p:nvPr/>
        </p:nvSpPr>
        <p:spPr>
          <a:xfrm>
            <a:off x="4071934" y="1285866"/>
            <a:ext cx="4509770" cy="3969385"/>
          </a:xfrm>
          <a:prstGeom prst="rect">
            <a:avLst/>
          </a:prstGeom>
          <a:noFill/>
        </p:spPr>
        <p:txBody>
          <a:bodyPr wrap="square" rtlCol="0" anchor="t">
            <a:spAutoFit/>
          </a:bodyPr>
          <a:lstStyle/>
          <a:p>
            <a:r>
              <a:rPr lang="zh-CN" altLang="en-US" sz="1800"/>
              <a:t>1 What is the role of the words in bold in each sentence?</a:t>
            </a:r>
            <a:endParaRPr lang="zh-CN" altLang="en-US" sz="1800"/>
          </a:p>
          <a:p>
            <a:endParaRPr lang="zh-CN" altLang="en-US" sz="1800"/>
          </a:p>
          <a:p>
            <a:endParaRPr lang="zh-CN" altLang="en-US" sz="1800"/>
          </a:p>
          <a:p>
            <a:endParaRPr lang="zh-CN" altLang="en-US" sz="1800"/>
          </a:p>
          <a:p>
            <a:endParaRPr lang="zh-CN" altLang="en-US" sz="1800"/>
          </a:p>
          <a:p>
            <a:r>
              <a:rPr lang="zh-CN" altLang="en-US" sz="1800"/>
              <a:t>2 In sentence (a), what does “what” refer to?</a:t>
            </a:r>
            <a:endParaRPr lang="zh-CN" altLang="en-US" sz="1800"/>
          </a:p>
          <a:p>
            <a:endParaRPr lang="zh-CN" altLang="en-US" sz="1800"/>
          </a:p>
          <a:p>
            <a:endParaRPr lang="zh-CN" altLang="en-US" sz="1800"/>
          </a:p>
          <a:p>
            <a:endParaRPr lang="zh-CN" altLang="en-US" sz="1800"/>
          </a:p>
          <a:p>
            <a:endParaRPr lang="zh-CN" altLang="en-US" sz="1800"/>
          </a:p>
          <a:p>
            <a:endParaRPr lang="zh-CN" altLang="en-US" sz="1800"/>
          </a:p>
          <a:p>
            <a:endParaRPr lang="zh-CN" altLang="en-US" sz="1800"/>
          </a:p>
        </p:txBody>
      </p:sp>
      <p:sp>
        <p:nvSpPr>
          <p:cNvPr id="9" name="文本框 8"/>
          <p:cNvSpPr txBox="1"/>
          <p:nvPr/>
        </p:nvSpPr>
        <p:spPr>
          <a:xfrm>
            <a:off x="4143372" y="1928808"/>
            <a:ext cx="4431030" cy="923330"/>
          </a:xfrm>
          <a:prstGeom prst="rect">
            <a:avLst/>
          </a:prstGeom>
          <a:noFill/>
        </p:spPr>
        <p:txBody>
          <a:bodyPr wrap="square" rtlCol="0" anchor="t">
            <a:spAutoFit/>
          </a:bodyPr>
          <a:lstStyle/>
          <a:p>
            <a:r>
              <a:rPr lang="zh-CN" altLang="en-US" sz="1800">
                <a:solidFill>
                  <a:schemeClr val="accent2"/>
                </a:solidFill>
              </a:rPr>
              <a:t>The role of the words in bold in each sentence is </a:t>
            </a:r>
            <a:r>
              <a:rPr lang="en-US" altLang="zh-CN" sz="1800">
                <a:solidFill>
                  <a:schemeClr val="accent2"/>
                </a:solidFill>
              </a:rPr>
              <a:t>to act as the subject of the sentence.</a:t>
            </a:r>
            <a:endParaRPr lang="zh-CN" altLang="en-US" sz="1800">
              <a:solidFill>
                <a:schemeClr val="accent2"/>
              </a:solidFill>
            </a:endParaRPr>
          </a:p>
        </p:txBody>
      </p:sp>
      <p:sp>
        <p:nvSpPr>
          <p:cNvPr id="10" name="文本框 9"/>
          <p:cNvSpPr txBox="1"/>
          <p:nvPr/>
        </p:nvSpPr>
        <p:spPr>
          <a:xfrm>
            <a:off x="4214810" y="3500444"/>
            <a:ext cx="4645660" cy="645160"/>
          </a:xfrm>
          <a:prstGeom prst="rect">
            <a:avLst/>
          </a:prstGeom>
          <a:noFill/>
        </p:spPr>
        <p:txBody>
          <a:bodyPr wrap="square" rtlCol="0" anchor="t">
            <a:spAutoFit/>
          </a:bodyPr>
          <a:lstStyle/>
          <a:p>
            <a:r>
              <a:rPr lang="en-US" altLang="zh-CN" sz="1800">
                <a:solidFill>
                  <a:schemeClr val="accent2"/>
                </a:solidFill>
              </a:rPr>
              <a:t>I</a:t>
            </a:r>
            <a:r>
              <a:rPr lang="zh-CN" altLang="en-US" sz="1800">
                <a:solidFill>
                  <a:schemeClr val="accent2"/>
                </a:solidFill>
              </a:rPr>
              <a:t>n sentence (a), “what” refers to the thing(s) that / which the speaker says.</a:t>
            </a:r>
            <a:endParaRPr lang="zh-CN" altLang="en-US" sz="1800">
              <a:solidFill>
                <a:schemeClr val="accent2"/>
              </a:solidFill>
            </a:endParaRPr>
          </a:p>
        </p:txBody>
      </p:sp>
      <p:sp>
        <p:nvSpPr>
          <p:cNvPr id="11" name="矩形 10"/>
          <p:cNvSpPr/>
          <p:nvPr/>
        </p:nvSpPr>
        <p:spPr>
          <a:xfrm>
            <a:off x="2285984" y="714362"/>
            <a:ext cx="7072362" cy="461665"/>
          </a:xfrm>
          <a:prstGeom prst="rect">
            <a:avLst/>
          </a:prstGeom>
        </p:spPr>
        <p:txBody>
          <a:bodyPr wrap="square">
            <a:spAutoFit/>
          </a:bodyPr>
          <a:lstStyle/>
          <a:p>
            <a:r>
              <a:rPr lang="en-US" altLang="zh-CN" sz="2400" b="1">
                <a:latin typeface="Calibri" panose="020f0502020204030204" pitchFamily="34" charset="0"/>
                <a:cs typeface="Calibri" panose="020f0502020204030204" pitchFamily="34" charset="0"/>
              </a:rPr>
              <a:t>Sentences (a) and (c) are from the reading passage.</a:t>
            </a:r>
            <a:endParaRPr lang="zh-CN" altLang="en-US" sz="2400" b="1">
              <a:latin typeface="Calibri" panose="020f0502020204030204" pitchFamily="34" charset="0"/>
              <a:cs typeface="Calibri" panose="020f0502020204030204"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标题 1"/>
          <p:cNvSpPr>
            <a:spLocks noGrp="1"/>
          </p:cNvSpPr>
          <p:nvPr>
            <p:ph type="title"/>
          </p:nvPr>
        </p:nvSpPr>
        <p:spPr>
          <a:xfrm>
            <a:off x="534035" y="-101441"/>
            <a:ext cx="6319614" cy="1145778"/>
          </a:xfrm>
        </p:spPr>
        <p:txBody>
          <a:bodyPr>
            <a:normAutofit/>
          </a:bodyPr>
          <a:lstStyle/>
          <a:p>
            <a:br>
              <a:rPr lang="en-US" altLang="zh-CN" sz="2400" b="1">
                <a:latin typeface="Verdana" panose="020b0604030504040204" pitchFamily="34" charset="0"/>
                <a:ea typeface="Verdana" panose="020b0604030504040204" pitchFamily="34" charset="0"/>
                <a:cs typeface="Verdana" panose="020b0604030504040204" pitchFamily="34" charset="0"/>
              </a:rPr>
            </a:br>
            <a:r>
              <a:rPr lang="en-US" altLang="zh-CN" sz="2400" b="1">
                <a:latin typeface="Verdana" panose="020b0604030504040204" pitchFamily="34" charset="0"/>
                <a:ea typeface="Verdana" panose="020b0604030504040204" pitchFamily="34" charset="0"/>
                <a:cs typeface="Verdana" panose="020b0604030504040204" pitchFamily="34" charset="0"/>
              </a:rPr>
              <a:t>Activity 1 </a:t>
            </a:r>
            <a:endParaRPr lang="zh-CN" altLang="en-US" sz="2400" b="1">
              <a:latin typeface="Verdana" panose="020b0604030504040204" pitchFamily="34" charset="0"/>
              <a:cs typeface="Verdana" panose="020b0604030504040204" pitchFamily="34" charset="0"/>
            </a:endParaRPr>
          </a:p>
        </p:txBody>
      </p:sp>
      <p:sp>
        <p:nvSpPr>
          <p:cNvPr id="5" name="矩形 4"/>
          <p:cNvSpPr/>
          <p:nvPr/>
        </p:nvSpPr>
        <p:spPr>
          <a:xfrm>
            <a:off x="357158" y="1428742"/>
            <a:ext cx="3528695" cy="3357586"/>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zh-CN" altLang="en-US"/>
          </a:p>
        </p:txBody>
      </p:sp>
      <p:sp>
        <p:nvSpPr>
          <p:cNvPr id="3" name="文本框 2"/>
          <p:cNvSpPr txBox="1"/>
          <p:nvPr/>
        </p:nvSpPr>
        <p:spPr>
          <a:xfrm>
            <a:off x="571472" y="1500180"/>
            <a:ext cx="3382010" cy="3170099"/>
          </a:xfrm>
          <a:prstGeom prst="rect">
            <a:avLst/>
          </a:prstGeom>
          <a:noFill/>
        </p:spPr>
        <p:txBody>
          <a:bodyPr wrap="square" rtlCol="0" anchor="t">
            <a:spAutoFit/>
          </a:bodyPr>
          <a:lstStyle/>
          <a:p>
            <a:r>
              <a:rPr lang="zh-CN" altLang="en-US" sz="2000">
                <a:ln>
                  <a:noFill/>
                </a:ln>
                <a:latin typeface="Calibri" panose="020f0502020204030204" pitchFamily="34" charset="0"/>
                <a:cs typeface="Calibri" panose="020f0502020204030204" pitchFamily="34" charset="0"/>
              </a:rPr>
              <a:t>a  … </a:t>
            </a:r>
            <a:r>
              <a:rPr lang="zh-CN" altLang="en-US" sz="2000" b="1">
                <a:ln>
                  <a:noFill/>
                </a:ln>
                <a:latin typeface="Calibri" panose="020f0502020204030204" pitchFamily="34" charset="0"/>
                <a:cs typeface="Calibri" panose="020f0502020204030204" pitchFamily="34" charset="0"/>
              </a:rPr>
              <a:t>what I say </a:t>
            </a:r>
            <a:r>
              <a:rPr lang="zh-CN" altLang="en-US" sz="2000">
                <a:ln>
                  <a:noFill/>
                </a:ln>
                <a:latin typeface="Calibri" panose="020f0502020204030204" pitchFamily="34" charset="0"/>
                <a:cs typeface="Calibri" panose="020f0502020204030204" pitchFamily="34" charset="0"/>
              </a:rPr>
              <a:t>is that my pictures aren</a:t>
            </a:r>
            <a:r>
              <a:rPr lang="en-US" altLang="zh-CN" sz="2000">
                <a:ln>
                  <a:noFill/>
                </a:ln>
                <a:latin typeface="Calibri" panose="020f0502020204030204" pitchFamily="34" charset="0"/>
                <a:cs typeface="Calibri" panose="020f0502020204030204" pitchFamily="34" charset="0"/>
              </a:rPr>
              <a:t>’</a:t>
            </a:r>
            <a:r>
              <a:rPr lang="zh-CN" altLang="en-US" sz="2000">
                <a:ln>
                  <a:noFill/>
                </a:ln>
                <a:latin typeface="Calibri" panose="020f0502020204030204" pitchFamily="34" charset="0"/>
                <a:cs typeface="Calibri" panose="020f0502020204030204" pitchFamily="34" charset="0"/>
              </a:rPr>
              <a:t>t hurting anyone, so who cares?</a:t>
            </a:r>
            <a:endParaRPr lang="zh-CN" altLang="en-US" sz="2000">
              <a:ln>
                <a:noFill/>
              </a:ln>
              <a:latin typeface="Calibri" panose="020f0502020204030204" pitchFamily="34" charset="0"/>
              <a:cs typeface="Calibri" panose="020f0502020204030204" pitchFamily="34" charset="0"/>
            </a:endParaRPr>
          </a:p>
          <a:p>
            <a:r>
              <a:rPr lang="zh-CN" altLang="en-US" sz="2000">
                <a:ln>
                  <a:noFill/>
                </a:ln>
                <a:latin typeface="Calibri" panose="020f0502020204030204" pitchFamily="34" charset="0"/>
                <a:cs typeface="Calibri" panose="020f0502020204030204" pitchFamily="34" charset="0"/>
              </a:rPr>
              <a:t>b  </a:t>
            </a:r>
            <a:r>
              <a:rPr lang="en-US" altLang="zh-CN" sz="2000">
                <a:ln>
                  <a:noFill/>
                </a:ln>
                <a:latin typeface="Calibri" panose="020f0502020204030204" pitchFamily="34" charset="0"/>
                <a:cs typeface="Calibri" panose="020f0502020204030204" pitchFamily="34" charset="0"/>
              </a:rPr>
              <a:t>“</a:t>
            </a:r>
            <a:r>
              <a:rPr lang="en-US" altLang="zh-CN" sz="2000" b="1">
                <a:ln>
                  <a:noFill/>
                </a:ln>
                <a:latin typeface="Calibri" panose="020f0502020204030204" pitchFamily="34" charset="0"/>
                <a:cs typeface="Calibri" panose="020f0502020204030204" pitchFamily="34" charset="0"/>
              </a:rPr>
              <a:t>That </a:t>
            </a:r>
            <a:r>
              <a:rPr lang="zh-CN" altLang="en-US" sz="2000" b="1">
                <a:ln>
                  <a:noFill/>
                </a:ln>
                <a:latin typeface="Calibri" panose="020f0502020204030204" pitchFamily="34" charset="0"/>
                <a:cs typeface="Calibri" panose="020f0502020204030204" pitchFamily="34" charset="0"/>
              </a:rPr>
              <a:t>My pictures aren</a:t>
            </a:r>
            <a:r>
              <a:rPr lang="en-US" altLang="zh-CN" sz="2000" b="1">
                <a:ln>
                  <a:noFill/>
                </a:ln>
                <a:latin typeface="Calibri" panose="020f0502020204030204" pitchFamily="34" charset="0"/>
                <a:cs typeface="Calibri" panose="020f0502020204030204" pitchFamily="34" charset="0"/>
              </a:rPr>
              <a:t>’</a:t>
            </a:r>
            <a:r>
              <a:rPr lang="zh-CN" altLang="en-US" sz="2000" b="1">
                <a:ln>
                  <a:noFill/>
                </a:ln>
                <a:latin typeface="Calibri" panose="020f0502020204030204" pitchFamily="34" charset="0"/>
                <a:cs typeface="Calibri" panose="020f0502020204030204" pitchFamily="34" charset="0"/>
              </a:rPr>
              <a:t>t hurting </a:t>
            </a:r>
            <a:r>
              <a:rPr lang="zh-CN" altLang="en-US" sz="2000">
                <a:ln>
                  <a:noFill/>
                </a:ln>
                <a:latin typeface="Calibri" panose="020f0502020204030204" pitchFamily="34" charset="0"/>
                <a:cs typeface="Calibri" panose="020f0502020204030204" pitchFamily="34" charset="0"/>
              </a:rPr>
              <a:t>anyone is what I say, so who cares?</a:t>
            </a:r>
            <a:r>
              <a:rPr lang="en-US" altLang="zh-CN" sz="2000">
                <a:ln>
                  <a:noFill/>
                </a:ln>
                <a:latin typeface="Calibri" panose="020f0502020204030204" pitchFamily="34" charset="0"/>
                <a:cs typeface="Calibri" panose="020f0502020204030204" pitchFamily="34" charset="0"/>
              </a:rPr>
              <a:t>”</a:t>
            </a:r>
            <a:endParaRPr lang="zh-CN" altLang="en-US" sz="2000">
              <a:ln>
                <a:noFill/>
              </a:ln>
              <a:latin typeface="Calibri" panose="020f0502020204030204" pitchFamily="34" charset="0"/>
              <a:cs typeface="Calibri" panose="020f0502020204030204" pitchFamily="34" charset="0"/>
            </a:endParaRPr>
          </a:p>
          <a:p>
            <a:r>
              <a:rPr lang="zh-CN" altLang="en-US" sz="2000">
                <a:ln>
                  <a:noFill/>
                </a:ln>
                <a:latin typeface="Calibri" panose="020f0502020204030204" pitchFamily="34" charset="0"/>
                <a:cs typeface="Calibri" panose="020f0502020204030204" pitchFamily="34" charset="0"/>
              </a:rPr>
              <a:t>c  It</a:t>
            </a:r>
            <a:r>
              <a:rPr lang="en-US" altLang="zh-CN" sz="2000">
                <a:ln>
                  <a:noFill/>
                </a:ln>
                <a:latin typeface="Calibri" panose="020f0502020204030204" pitchFamily="34" charset="0"/>
                <a:cs typeface="Calibri" panose="020f0502020204030204" pitchFamily="34" charset="0"/>
              </a:rPr>
              <a:t>’</a:t>
            </a:r>
            <a:r>
              <a:rPr lang="zh-CN" altLang="en-US" sz="2000">
                <a:ln>
                  <a:noFill/>
                </a:ln>
                <a:latin typeface="Calibri" panose="020f0502020204030204" pitchFamily="34" charset="0"/>
                <a:cs typeface="Calibri" panose="020f0502020204030204" pitchFamily="34" charset="0"/>
              </a:rPr>
              <a:t>s true </a:t>
            </a:r>
            <a:r>
              <a:rPr lang="zh-CN" altLang="en-US" sz="2000" b="1">
                <a:ln>
                  <a:noFill/>
                </a:ln>
                <a:latin typeface="Calibri" panose="020f0502020204030204" pitchFamily="34" charset="0"/>
                <a:cs typeface="Calibri" panose="020f0502020204030204" pitchFamily="34" charset="0"/>
              </a:rPr>
              <a:t>that inner beauty is very important</a:t>
            </a:r>
            <a:r>
              <a:rPr lang="zh-CN" altLang="en-US" sz="2000">
                <a:ln>
                  <a:noFill/>
                </a:ln>
                <a:latin typeface="Calibri" panose="020f0502020204030204" pitchFamily="34" charset="0"/>
                <a:cs typeface="Calibri" panose="020f0502020204030204" pitchFamily="34" charset="0"/>
              </a:rPr>
              <a:t>…</a:t>
            </a:r>
            <a:endParaRPr lang="zh-CN" altLang="en-US" sz="2000">
              <a:ln>
                <a:noFill/>
              </a:ln>
              <a:latin typeface="Calibri" panose="020f0502020204030204" pitchFamily="34" charset="0"/>
              <a:cs typeface="Calibri" panose="020f0502020204030204" pitchFamily="34" charset="0"/>
            </a:endParaRPr>
          </a:p>
          <a:p>
            <a:r>
              <a:rPr lang="zh-CN" altLang="en-US" sz="2000">
                <a:ln>
                  <a:noFill/>
                </a:ln>
                <a:latin typeface="Calibri" panose="020f0502020204030204" pitchFamily="34" charset="0"/>
                <a:cs typeface="Calibri" panose="020f0502020204030204" pitchFamily="34" charset="0"/>
              </a:rPr>
              <a:t>d  </a:t>
            </a:r>
            <a:r>
              <a:rPr lang="zh-CN" altLang="en-US" sz="2000" b="1">
                <a:ln>
                  <a:noFill/>
                </a:ln>
                <a:latin typeface="Calibri" panose="020f0502020204030204" pitchFamily="34" charset="0"/>
                <a:cs typeface="Calibri" panose="020f0502020204030204" pitchFamily="34" charset="0"/>
              </a:rPr>
              <a:t>That inner beauty is very important </a:t>
            </a:r>
            <a:r>
              <a:rPr lang="zh-CN" altLang="en-US" sz="2000">
                <a:ln>
                  <a:noFill/>
                </a:ln>
                <a:latin typeface="Calibri" panose="020f0502020204030204" pitchFamily="34" charset="0"/>
                <a:cs typeface="Calibri" panose="020f0502020204030204" pitchFamily="34" charset="0"/>
              </a:rPr>
              <a:t>is true…</a:t>
            </a:r>
            <a:endParaRPr lang="zh-CN" altLang="en-US" sz="2000">
              <a:ln>
                <a:noFill/>
              </a:ln>
              <a:latin typeface="Calibri" panose="020f0502020204030204" pitchFamily="34" charset="0"/>
              <a:cs typeface="Calibri" panose="020f0502020204030204" pitchFamily="34" charset="0"/>
            </a:endParaRPr>
          </a:p>
        </p:txBody>
      </p:sp>
      <p:sp>
        <p:nvSpPr>
          <p:cNvPr id="7" name="文本框 6"/>
          <p:cNvSpPr txBox="1"/>
          <p:nvPr/>
        </p:nvSpPr>
        <p:spPr>
          <a:xfrm>
            <a:off x="3929058" y="1000114"/>
            <a:ext cx="4794255" cy="1200329"/>
          </a:xfrm>
          <a:prstGeom prst="rect">
            <a:avLst/>
          </a:prstGeom>
          <a:noFill/>
        </p:spPr>
        <p:txBody>
          <a:bodyPr wrap="square" rtlCol="0" anchor="t">
            <a:spAutoFit/>
          </a:bodyPr>
          <a:lstStyle/>
          <a:p>
            <a:r>
              <a:rPr lang="zh-CN" altLang="en-US" sz="1800"/>
              <a:t>3 What does </a:t>
            </a:r>
            <a:r>
              <a:rPr lang="en-US" altLang="zh-CN" sz="1800"/>
              <a:t>“</a:t>
            </a:r>
            <a:r>
              <a:rPr lang="zh-CN" altLang="en-US" sz="1800"/>
              <a:t>it” refer to in sentence (c)?</a:t>
            </a:r>
            <a:endParaRPr lang="zh-CN" altLang="en-US" sz="1800"/>
          </a:p>
          <a:p>
            <a:endParaRPr lang="zh-CN" altLang="en-US" sz="1800"/>
          </a:p>
          <a:p>
            <a:endParaRPr lang="zh-CN" altLang="en-US" sz="1800"/>
          </a:p>
          <a:p>
            <a:endParaRPr lang="zh-CN" altLang="en-US" sz="1800"/>
          </a:p>
        </p:txBody>
      </p:sp>
      <p:sp>
        <p:nvSpPr>
          <p:cNvPr id="11" name="文本框 10"/>
          <p:cNvSpPr txBox="1"/>
          <p:nvPr/>
        </p:nvSpPr>
        <p:spPr>
          <a:xfrm>
            <a:off x="4068445" y="1366520"/>
            <a:ext cx="5078730" cy="645160"/>
          </a:xfrm>
          <a:prstGeom prst="rect">
            <a:avLst/>
          </a:prstGeom>
          <a:noFill/>
        </p:spPr>
        <p:txBody>
          <a:bodyPr wrap="square" rtlCol="0" anchor="t">
            <a:spAutoFit/>
          </a:bodyPr>
          <a:lstStyle/>
          <a:p>
            <a:r>
              <a:rPr lang="zh-CN" altLang="en-US" sz="1800">
                <a:solidFill>
                  <a:schemeClr val="accent2"/>
                </a:solidFill>
              </a:rPr>
              <a:t>In sentence (c), “it” refers to “that inner beauty is very important”.</a:t>
            </a:r>
            <a:endParaRPr lang="zh-CN" altLang="en-US" sz="1800">
              <a:solidFill>
                <a:schemeClr val="accent2"/>
              </a:solidFill>
            </a:endParaRPr>
          </a:p>
        </p:txBody>
      </p:sp>
      <p:sp>
        <p:nvSpPr>
          <p:cNvPr id="12" name="文本框 11"/>
          <p:cNvSpPr txBox="1"/>
          <p:nvPr/>
        </p:nvSpPr>
        <p:spPr>
          <a:xfrm>
            <a:off x="4114165" y="3094990"/>
            <a:ext cx="4874260" cy="922020"/>
          </a:xfrm>
          <a:prstGeom prst="rect">
            <a:avLst/>
          </a:prstGeom>
          <a:noFill/>
        </p:spPr>
        <p:txBody>
          <a:bodyPr wrap="square" rtlCol="0" anchor="t">
            <a:spAutoFit/>
          </a:bodyPr>
          <a:lstStyle/>
          <a:p>
            <a:r>
              <a:rPr lang="zh-CN" altLang="en-US" sz="1800">
                <a:solidFill>
                  <a:schemeClr val="accent2"/>
                </a:solidFill>
              </a:rPr>
              <a:t>The author choose</a:t>
            </a:r>
            <a:r>
              <a:rPr lang="en-US" altLang="zh-CN" sz="1800">
                <a:solidFill>
                  <a:schemeClr val="accent2"/>
                </a:solidFill>
              </a:rPr>
              <a:t>s</a:t>
            </a:r>
            <a:r>
              <a:rPr lang="zh-CN" altLang="en-US" sz="1800">
                <a:solidFill>
                  <a:schemeClr val="accent2"/>
                </a:solidFill>
              </a:rPr>
              <a:t> to use the sent</a:t>
            </a:r>
            <a:r>
              <a:rPr lang="en-US" altLang="zh-CN" sz="1800" err="1">
                <a:solidFill>
                  <a:schemeClr val="accent2"/>
                </a:solidFill>
              </a:rPr>
              <a:t>ences </a:t>
            </a:r>
            <a:r>
              <a:rPr lang="zh-CN" altLang="en-US" sz="1800">
                <a:solidFill>
                  <a:schemeClr val="accent2"/>
                </a:solidFill>
              </a:rPr>
              <a:t>(a) and (c) to place the focus on the end of the sentences, rather than the beginning</a:t>
            </a:r>
            <a:r>
              <a:rPr lang="en-US" altLang="zh-CN" sz="1800">
                <a:solidFill>
                  <a:schemeClr val="accent2"/>
                </a:solidFill>
              </a:rPr>
              <a:t>.</a:t>
            </a:r>
            <a:endParaRPr lang="zh-CN" altLang="en-US" sz="1800">
              <a:solidFill>
                <a:schemeClr val="accent2"/>
              </a:solidFill>
            </a:endParaRPr>
          </a:p>
        </p:txBody>
      </p:sp>
      <p:sp>
        <p:nvSpPr>
          <p:cNvPr id="6" name="文本框 5"/>
          <p:cNvSpPr txBox="1"/>
          <p:nvPr/>
        </p:nvSpPr>
        <p:spPr>
          <a:xfrm>
            <a:off x="4068445" y="2197735"/>
            <a:ext cx="4965700" cy="645160"/>
          </a:xfrm>
          <a:prstGeom prst="rect">
            <a:avLst/>
          </a:prstGeom>
          <a:noFill/>
        </p:spPr>
        <p:txBody>
          <a:bodyPr wrap="square" rtlCol="0" anchor="t">
            <a:spAutoFit/>
          </a:bodyPr>
          <a:lstStyle/>
          <a:p>
            <a:r>
              <a:rPr lang="zh-CN" altLang="en-US" sz="1800">
                <a:sym typeface="+mn-ea"/>
              </a:rPr>
              <a:t>4 Why does the author choose to use sentences (a) and (c) instead of sentences (b) and (d)?</a:t>
            </a:r>
            <a:endParaRPr lang="zh-CN" altLang="en-US" sz="1800">
              <a:sym typeface="+mn-ea"/>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ppt_x"/>
                                          </p:val>
                                        </p:tav>
                                        <p:tav tm="100000">
                                          <p:val>
                                            <p:strVal val="#ppt_x"/>
                                          </p:val>
                                        </p:tav>
                                      </p:tavLst>
                                    </p:anim>
                                    <p:anim calcmode="lin" valueType="num">
                                      <p:cBhvr additive="base">
                                        <p:cTn id="1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标题 1"/>
          <p:cNvSpPr>
            <a:spLocks noGrp="1"/>
          </p:cNvSpPr>
          <p:nvPr>
            <p:ph type="title"/>
          </p:nvPr>
        </p:nvSpPr>
        <p:spPr/>
        <p:txBody>
          <a:bodyPr>
            <a:normAutofit/>
          </a:bodyPr>
          <a:lstStyle/>
          <a:p>
            <a:r>
              <a:rPr lang="en-US" altLang="zh-CN" sz="2400" b="1">
                <a:latin typeface="Verdana" panose="020b0604030504040204" pitchFamily="34" charset="0"/>
                <a:ea typeface="Verdana" panose="020b0604030504040204" pitchFamily="34" charset="0"/>
              </a:rPr>
              <a:t>Activity</a:t>
            </a:r>
            <a:r>
              <a:rPr lang="zh-CN" altLang="en-US" sz="2400" b="1">
                <a:latin typeface="Verdana" panose="020b0604030504040204" pitchFamily="34" charset="0"/>
              </a:rPr>
              <a:t> </a:t>
            </a:r>
            <a:r>
              <a:rPr lang="en-US" altLang="zh-CN" sz="2400" b="1">
                <a:latin typeface="Verdana" panose="020b0604030504040204" pitchFamily="34" charset="0"/>
                <a:ea typeface="Verdana" panose="020b0604030504040204" pitchFamily="34" charset="0"/>
              </a:rPr>
              <a:t>1</a:t>
            </a:r>
            <a:endParaRPr lang="zh-CN" altLang="en-US" sz="2400" b="1">
              <a:latin typeface="Verdana" panose="020b0604030504040204" pitchFamily="34" charset="0"/>
            </a:endParaRPr>
          </a:p>
        </p:txBody>
      </p:sp>
      <p:sp>
        <p:nvSpPr>
          <p:cNvPr id="3" name="内容占位符 2"/>
          <p:cNvSpPr>
            <a:spLocks noGrp="1"/>
          </p:cNvSpPr>
          <p:nvPr>
            <p:ph idx="1"/>
          </p:nvPr>
        </p:nvSpPr>
        <p:spPr/>
        <p:txBody>
          <a:bodyPr>
            <a:normAutofit/>
          </a:bodyPr>
          <a:lstStyle/>
          <a:p>
            <a:pPr marL="0" indent="0">
              <a:buNone/>
            </a:pPr>
            <a:r>
              <a:rPr lang="en-US" altLang="zh-CN" sz="2300" b="1">
                <a:latin typeface="Calibri" panose="020f0502020204030204" pitchFamily="34" charset="0"/>
                <a:cs typeface="Calibri" panose="020f0502020204030204" pitchFamily="34" charset="0"/>
              </a:rPr>
              <a:t>Now look for more sentences with subject clauses in the reading passage, and summarise their uses in your own words.</a:t>
            </a:r>
            <a:endParaRPr lang="zh-CN" altLang="en-US" sz="2300" b="1">
              <a:latin typeface="Calibri" panose="020f0502020204030204" pitchFamily="34" charset="0"/>
              <a:cs typeface="Calibri" panose="020f0502020204030204" pitchFamily="34" charset="0"/>
            </a:endParaRPr>
          </a:p>
        </p:txBody>
      </p:sp>
    </p:spTree>
  </p:cSld>
  <p:clrMapOvr>
    <a:masterClrMapping/>
  </p:clrMapOvr>
  <p:transition/>
  <p:timing/>
</p:sld>
</file>

<file path=ppt/slides/slide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标题 1"/>
          <p:cNvSpPr>
            <a:spLocks noGrp="1"/>
          </p:cNvSpPr>
          <p:nvPr>
            <p:ph type="title"/>
          </p:nvPr>
        </p:nvSpPr>
        <p:spPr>
          <a:xfrm>
            <a:off x="467544" y="167941"/>
            <a:ext cx="7886700" cy="994172"/>
          </a:xfrm>
        </p:spPr>
        <p:txBody>
          <a:bodyPr>
            <a:normAutofit/>
          </a:bodyPr>
          <a:lstStyle/>
          <a:p>
            <a:r>
              <a:rPr lang="en-US" altLang="zh-CN" sz="2400" b="1">
                <a:latin typeface="Verdana" panose="020b0604030504040204" pitchFamily="34" charset="0"/>
                <a:ea typeface="Verdana" panose="020b0604030504040204" pitchFamily="34" charset="0"/>
                <a:cs typeface="Verdana" panose="020b0604030504040204" pitchFamily="34" charset="0"/>
              </a:rPr>
              <a:t>Activity 2</a:t>
            </a:r>
            <a:endParaRPr lang="zh-CN" altLang="en-US" sz="2400"/>
          </a:p>
        </p:txBody>
      </p:sp>
      <p:sp>
        <p:nvSpPr>
          <p:cNvPr id="4" name="文本框 3"/>
          <p:cNvSpPr txBox="1"/>
          <p:nvPr/>
        </p:nvSpPr>
        <p:spPr>
          <a:xfrm>
            <a:off x="431800" y="946785"/>
            <a:ext cx="8425180" cy="523220"/>
          </a:xfrm>
          <a:prstGeom prst="rect">
            <a:avLst/>
          </a:prstGeom>
          <a:noFill/>
        </p:spPr>
        <p:txBody>
          <a:bodyPr wrap="square" rtlCol="0" anchor="t">
            <a:spAutoFit/>
          </a:bodyPr>
          <a:lstStyle/>
          <a:p>
            <a:r>
              <a:rPr lang="zh-CN" altLang="en-US" sz="2800" b="1">
                <a:latin typeface="Calibri" panose="020f0502020204030204" pitchFamily="34" charset="0"/>
                <a:ea typeface="华文宋体" panose="02010600040101010101" charset="-122"/>
                <a:cs typeface="Calibri" panose="020f0502020204030204" pitchFamily="34" charset="0"/>
              </a:rPr>
              <a:t>Read the passage and choose the correct words.</a:t>
            </a:r>
            <a:endParaRPr lang="zh-CN" altLang="en-US" sz="2800" b="1">
              <a:latin typeface="Calibri" panose="020f0502020204030204" pitchFamily="34" charset="0"/>
              <a:ea typeface="华文宋体" panose="02010600040101010101" charset="-122"/>
              <a:cs typeface="Calibri" panose="020f0502020204030204" pitchFamily="34" charset="0"/>
            </a:endParaRPr>
          </a:p>
        </p:txBody>
      </p:sp>
      <p:sp>
        <p:nvSpPr>
          <p:cNvPr id="5" name="文本框 4"/>
          <p:cNvSpPr txBox="1"/>
          <p:nvPr/>
        </p:nvSpPr>
        <p:spPr>
          <a:xfrm>
            <a:off x="628650" y="1868805"/>
            <a:ext cx="8572500" cy="521970"/>
          </a:xfrm>
          <a:prstGeom prst="rect">
            <a:avLst/>
          </a:prstGeom>
          <a:noFill/>
        </p:spPr>
        <p:txBody>
          <a:bodyPr wrap="square" rtlCol="0" anchor="t">
            <a:spAutoFit/>
          </a:bodyPr>
          <a:lstStyle/>
          <a:p>
            <a:endParaRPr lang="zh-CN" altLang="en-US"/>
          </a:p>
          <a:p>
            <a:endParaRPr lang="zh-CN" altLang="en-US"/>
          </a:p>
        </p:txBody>
      </p:sp>
      <p:sp>
        <p:nvSpPr>
          <p:cNvPr id="8" name="矩形 7"/>
          <p:cNvSpPr/>
          <p:nvPr/>
        </p:nvSpPr>
        <p:spPr>
          <a:xfrm>
            <a:off x="0" y="1571618"/>
            <a:ext cx="9144000" cy="3071834"/>
          </a:xfrm>
          <a:prstGeom prst="rect">
            <a:avLst/>
          </a:prstGeom>
          <a:solidFill>
            <a:schemeClr val="accent4">
              <a:lumMod val="20000"/>
              <a:lumOff val="80000"/>
            </a:schemeClr>
          </a:solidFill>
          <a:ln>
            <a:solidFill>
              <a:schemeClr val="accent4">
                <a:lumMod val="20000"/>
                <a:lumOff val="80000"/>
              </a:schemeClr>
            </a:solid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lang="zh-CN" altLang="en-US"/>
          </a:p>
        </p:txBody>
      </p:sp>
      <p:sp>
        <p:nvSpPr>
          <p:cNvPr id="6" name="文本框 5"/>
          <p:cNvSpPr txBox="1"/>
          <p:nvPr/>
        </p:nvSpPr>
        <p:spPr>
          <a:xfrm>
            <a:off x="136525" y="1643056"/>
            <a:ext cx="9007475" cy="2861310"/>
          </a:xfrm>
          <a:prstGeom prst="rect">
            <a:avLst/>
          </a:prstGeom>
          <a:noFill/>
        </p:spPr>
        <p:txBody>
          <a:bodyPr wrap="square" rtlCol="0" anchor="t">
            <a:spAutoFit/>
          </a:bodyPr>
          <a:lstStyle/>
          <a:p>
            <a:r>
              <a:rPr lang="zh-CN" altLang="en-US" sz="1800">
                <a:ln>
                  <a:noFill/>
                </a:ln>
                <a:latin typeface="Verdana" panose="020b0604030504040204" pitchFamily="34" charset="0"/>
                <a:cs typeface="Verdana" panose="020b0604030504040204" pitchFamily="34" charset="0"/>
              </a:rPr>
              <a:t>It is a well-known fact         </a:t>
            </a:r>
            <a:r>
              <a:rPr lang="zh-CN" altLang="en-US" sz="1800" b="1">
                <a:ln>
                  <a:noFill/>
                </a:ln>
                <a:latin typeface="Verdana" panose="020b0604030504040204" pitchFamily="34" charset="0"/>
                <a:cs typeface="Verdana" panose="020b0604030504040204" pitchFamily="34" charset="0"/>
              </a:rPr>
              <a:t>/ what</a:t>
            </a:r>
            <a:r>
              <a:rPr lang="zh-CN" altLang="en-US" sz="1800">
                <a:ln>
                  <a:noFill/>
                </a:ln>
                <a:latin typeface="Verdana" panose="020b0604030504040204" pitchFamily="34" charset="0"/>
                <a:cs typeface="Verdana" panose="020b0604030504040204" pitchFamily="34" charset="0"/>
              </a:rPr>
              <a:t> the faces some people show to the world might be completely different to their real personalities. For instance, most comedians have permanent smiles on their faces and always sound cheerful because that</a:t>
            </a:r>
            <a:r>
              <a:rPr lang="en-US" altLang="zh-CN" sz="1800">
                <a:ln>
                  <a:noFill/>
                </a:ln>
                <a:latin typeface="Verdana" panose="020b0604030504040204" pitchFamily="34" charset="0"/>
                <a:cs typeface="Verdana" panose="020b0604030504040204" pitchFamily="34" charset="0"/>
              </a:rPr>
              <a:t>’</a:t>
            </a:r>
            <a:r>
              <a:rPr lang="zh-CN" altLang="en-US" sz="1800">
                <a:ln>
                  <a:noFill/>
                </a:ln>
                <a:latin typeface="Verdana" panose="020b0604030504040204" pitchFamily="34" charset="0"/>
                <a:cs typeface="Verdana" panose="020b0604030504040204" pitchFamily="34" charset="0"/>
              </a:rPr>
              <a:t>s the nature of their work. From this, it</a:t>
            </a:r>
            <a:r>
              <a:rPr lang="en-US" altLang="zh-CN" sz="1800">
                <a:ln>
                  <a:noFill/>
                </a:ln>
                <a:latin typeface="Verdana" panose="020b0604030504040204" pitchFamily="34" charset="0"/>
                <a:cs typeface="Verdana" panose="020b0604030504040204" pitchFamily="34" charset="0"/>
              </a:rPr>
              <a:t>’</a:t>
            </a:r>
            <a:r>
              <a:rPr lang="zh-CN" altLang="en-US" sz="1800">
                <a:ln>
                  <a:noFill/>
                </a:ln>
                <a:latin typeface="Verdana" panose="020b0604030504040204" pitchFamily="34" charset="0"/>
                <a:cs typeface="Verdana" panose="020b0604030504040204" pitchFamily="34" charset="0"/>
              </a:rPr>
              <a:t>s impossible to know           </a:t>
            </a:r>
            <a:r>
              <a:rPr lang="zh-CN" altLang="en-US" sz="1800" b="1">
                <a:ln>
                  <a:noFill/>
                </a:ln>
                <a:latin typeface="Verdana" panose="020b0604030504040204" pitchFamily="34" charset="0"/>
                <a:cs typeface="Verdana" panose="020b0604030504040204" pitchFamily="34" charset="0"/>
              </a:rPr>
              <a:t>/ where</a:t>
            </a:r>
            <a:r>
              <a:rPr lang="zh-CN" altLang="en-US" sz="1800">
                <a:ln>
                  <a:noFill/>
                </a:ln>
                <a:latin typeface="Verdana" panose="020b0604030504040204" pitchFamily="34" charset="0"/>
                <a:cs typeface="Verdana" panose="020b0604030504040204" pitchFamily="34" charset="0"/>
              </a:rPr>
              <a:t> their true feelings are. Although they might be laughing on the outside, they might be crying on the inside. </a:t>
            </a:r>
            <a:r>
              <a:rPr lang="zh-CN" altLang="en-US" sz="1800" b="1">
                <a:ln>
                  <a:noFill/>
                </a:ln>
                <a:latin typeface="Verdana" panose="020b0604030504040204" pitchFamily="34" charset="0"/>
                <a:cs typeface="Verdana" panose="020b0604030504040204" pitchFamily="34" charset="0"/>
              </a:rPr>
              <a:t>That /     </a:t>
            </a:r>
            <a:r>
              <a:rPr lang="zh-CN" altLang="en-US" sz="1800">
                <a:ln>
                  <a:noFill/>
                </a:ln>
                <a:latin typeface="Verdana" panose="020b0604030504040204" pitchFamily="34" charset="0"/>
                <a:cs typeface="Verdana" panose="020b0604030504040204" pitchFamily="34" charset="0"/>
              </a:rPr>
              <a:t>others are feeling is not something that we should make assumptions about, because it</a:t>
            </a:r>
            <a:r>
              <a:rPr lang="en-US" altLang="zh-CN" sz="1800">
                <a:ln>
                  <a:noFill/>
                </a:ln>
                <a:latin typeface="Verdana" panose="020b0604030504040204" pitchFamily="34" charset="0"/>
                <a:cs typeface="Verdana" panose="020b0604030504040204" pitchFamily="34" charset="0"/>
              </a:rPr>
              <a:t>’</a:t>
            </a:r>
            <a:r>
              <a:rPr lang="zh-CN" altLang="en-US" sz="1800">
                <a:ln>
                  <a:noFill/>
                </a:ln>
                <a:latin typeface="Verdana" panose="020b0604030504040204" pitchFamily="34" charset="0"/>
                <a:cs typeface="Verdana" panose="020b0604030504040204" pitchFamily="34" charset="0"/>
              </a:rPr>
              <a:t>s not always obvious who is truly happy.           </a:t>
            </a:r>
            <a:r>
              <a:rPr lang="zh-CN" altLang="en-US" sz="1800" b="1">
                <a:ln>
                  <a:noFill/>
                </a:ln>
                <a:latin typeface="Verdana" panose="020b0604030504040204" pitchFamily="34" charset="0"/>
                <a:cs typeface="Verdana" panose="020b0604030504040204" pitchFamily="34" charset="0"/>
              </a:rPr>
              <a:t>/ That</a:t>
            </a:r>
            <a:r>
              <a:rPr lang="zh-CN" altLang="en-US" sz="1800">
                <a:ln>
                  <a:noFill/>
                </a:ln>
                <a:latin typeface="Verdana" panose="020b0604030504040204" pitchFamily="34" charset="0"/>
                <a:cs typeface="Verdana" panose="020b0604030504040204" pitchFamily="34" charset="0"/>
              </a:rPr>
              <a:t> is certain is that comedians often use comedy to help them understand themselves and the world. In fact, comedy is a very serious job indeed!</a:t>
            </a:r>
            <a:endParaRPr lang="zh-CN" altLang="en-US" sz="1800">
              <a:ln>
                <a:noFill/>
              </a:ln>
              <a:latin typeface="Verdana" panose="020b0604030504040204" pitchFamily="34" charset="0"/>
              <a:cs typeface="Verdana" panose="020b0604030504040204" pitchFamily="34" charset="0"/>
            </a:endParaRPr>
          </a:p>
        </p:txBody>
      </p:sp>
      <p:sp>
        <p:nvSpPr>
          <p:cNvPr id="7" name="TextBox 6"/>
          <p:cNvSpPr txBox="1"/>
          <p:nvPr/>
        </p:nvSpPr>
        <p:spPr>
          <a:xfrm>
            <a:off x="2857488" y="1643056"/>
            <a:ext cx="778408" cy="369332"/>
          </a:xfrm>
          <a:prstGeom prst="rect">
            <a:avLst/>
          </a:prstGeom>
          <a:noFill/>
        </p:spPr>
        <p:txBody>
          <a:bodyPr wrap="square" rtlCol="0">
            <a:spAutoFit/>
          </a:bodyPr>
          <a:lstStyle/>
          <a:p>
            <a:r>
              <a:rPr lang="zh-CN" altLang="en-US" sz="1800" b="1">
                <a:latin typeface="Verdana" panose="020b0604030504040204" pitchFamily="34" charset="0"/>
                <a:cs typeface="Verdana" panose="020b0604030504040204" pitchFamily="34" charset="0"/>
              </a:rPr>
              <a:t>that </a:t>
            </a:r>
            <a:endParaRPr lang="zh-CN" altLang="en-US" sz="1800" b="1">
              <a:latin typeface="Verdana" panose="020b0604030504040204" pitchFamily="34" charset="0"/>
              <a:cs typeface="Verdana" panose="020b0604030504040204" pitchFamily="34" charset="0"/>
            </a:endParaRPr>
          </a:p>
        </p:txBody>
      </p:sp>
      <p:sp>
        <p:nvSpPr>
          <p:cNvPr id="9" name="TextBox 8"/>
          <p:cNvSpPr txBox="1"/>
          <p:nvPr/>
        </p:nvSpPr>
        <p:spPr>
          <a:xfrm>
            <a:off x="1115616" y="2714626"/>
            <a:ext cx="864096" cy="369332"/>
          </a:xfrm>
          <a:prstGeom prst="rect">
            <a:avLst/>
          </a:prstGeom>
          <a:noFill/>
        </p:spPr>
        <p:txBody>
          <a:bodyPr wrap="square" rtlCol="0">
            <a:spAutoFit/>
          </a:bodyPr>
          <a:lstStyle/>
          <a:p>
            <a:r>
              <a:rPr lang="zh-CN" altLang="en-US" sz="1800" b="1">
                <a:latin typeface="Verdana" panose="020b0604030504040204" pitchFamily="34" charset="0"/>
                <a:cs typeface="Verdana" panose="020b0604030504040204" pitchFamily="34" charset="0"/>
              </a:rPr>
              <a:t>what</a:t>
            </a:r>
            <a:endParaRPr lang="zh-CN" altLang="en-US" sz="1800" b="1">
              <a:latin typeface="Verdana" panose="020b0604030504040204" pitchFamily="34" charset="0"/>
              <a:cs typeface="Verdana" panose="020b0604030504040204" pitchFamily="34" charset="0"/>
            </a:endParaRPr>
          </a:p>
        </p:txBody>
      </p:sp>
      <p:sp>
        <p:nvSpPr>
          <p:cNvPr id="10" name="TextBox 9"/>
          <p:cNvSpPr txBox="1"/>
          <p:nvPr/>
        </p:nvSpPr>
        <p:spPr>
          <a:xfrm>
            <a:off x="7995798" y="3003798"/>
            <a:ext cx="784518" cy="369332"/>
          </a:xfrm>
          <a:prstGeom prst="rect">
            <a:avLst/>
          </a:prstGeom>
          <a:noFill/>
        </p:spPr>
        <p:txBody>
          <a:bodyPr wrap="square" rtlCol="0">
            <a:spAutoFit/>
          </a:bodyPr>
          <a:lstStyle/>
          <a:p>
            <a:r>
              <a:rPr lang="zh-CN" altLang="en-US" sz="1800" b="1">
                <a:latin typeface="Verdana" panose="020b0604030504040204" pitchFamily="34" charset="0"/>
                <a:cs typeface="Verdana" panose="020b0604030504040204" pitchFamily="34" charset="0"/>
              </a:rPr>
              <a:t>How</a:t>
            </a:r>
            <a:endParaRPr lang="zh-CN" altLang="en-US" sz="1800"/>
          </a:p>
        </p:txBody>
      </p:sp>
      <p:sp>
        <p:nvSpPr>
          <p:cNvPr id="11" name="TextBox 10"/>
          <p:cNvSpPr txBox="1"/>
          <p:nvPr/>
        </p:nvSpPr>
        <p:spPr>
          <a:xfrm>
            <a:off x="6143636" y="3571882"/>
            <a:ext cx="1214414" cy="369332"/>
          </a:xfrm>
          <a:prstGeom prst="rect">
            <a:avLst/>
          </a:prstGeom>
          <a:noFill/>
        </p:spPr>
        <p:txBody>
          <a:bodyPr wrap="square" rtlCol="0">
            <a:spAutoFit/>
          </a:bodyPr>
          <a:lstStyle/>
          <a:p>
            <a:r>
              <a:rPr lang="zh-CN" altLang="en-US" sz="1800" b="1">
                <a:latin typeface="Verdana" panose="020b0604030504040204" pitchFamily="34" charset="0"/>
                <a:cs typeface="Verdana" panose="020b0604030504040204" pitchFamily="34" charset="0"/>
              </a:rPr>
              <a:t>What</a:t>
            </a:r>
            <a:endParaRPr lang="zh-CN" altLang="en-US" sz="180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6" presetClass="emph" presetSubtype="0" fill="hold" nodeType="clickEffect">
                                  <p:stCondLst>
                                    <p:cond delay="0"/>
                                  </p:stCondLst>
                                  <p:iterate type="lt">
                                    <p:tmPct val="4000"/>
                                  </p:iterate>
                                  <p:childTnLst>
                                    <p:set>
                                      <p:cBhvr override="childStyle">
                                        <p:cTn id="6" dur="500" fill="hold"/>
                                        <p:tgtEl>
                                          <p:spTgt spid="7">
                                            <p:txEl>
                                              <p:pRg st="0" end="0"/>
                                            </p:txEl>
                                          </p:spTgt>
                                        </p:tgtEl>
                                        <p:attrNameLst>
                                          <p:attrName>style.color</p:attrName>
                                        </p:attrNameLst>
                                      </p:cBhvr>
                                      <p:to>
                                        <p:clrVal>
                                          <a:schemeClr val="accent2"/>
                                        </p:clrVal>
                                      </p:to>
                                    </p:set>
                                    <p:set>
                                      <p:cBhvr>
                                        <p:cTn id="7" dur="500" fill="hold"/>
                                        <p:tgtEl>
                                          <p:spTgt spid="7">
                                            <p:txEl>
                                              <p:pRg st="0" end="0"/>
                                            </p:txEl>
                                          </p:spTgt>
                                        </p:tgtEl>
                                        <p:attrNameLst>
                                          <p:attrName>fillcolor</p:attrName>
                                        </p:attrNameLst>
                                      </p:cBhvr>
                                      <p:to>
                                        <p:clrVal>
                                          <a:schemeClr val="accent2"/>
                                        </p:clrVal>
                                      </p:to>
                                    </p:set>
                                    <p:set>
                                      <p:cBhvr>
                                        <p:cTn id="8" dur="500" fill="hold"/>
                                        <p:tgtEl>
                                          <p:spTgt spid="7">
                                            <p:txEl>
                                              <p:pRg st="0" end="0"/>
                                            </p:txEl>
                                          </p:spTgt>
                                        </p:tgtEl>
                                        <p:attrNameLst>
                                          <p:attrName>fill.type</p:attrName>
                                        </p:attrNameLst>
                                      </p:cBhvr>
                                      <p:to>
                                        <p:strVal val="solid"/>
                                      </p:to>
                                    </p:set>
                                  </p:childTnLst>
                                </p:cTn>
                              </p:par>
                            </p:childTnLst>
                          </p:cTn>
                        </p:par>
                      </p:childTnLst>
                    </p:cTn>
                  </p:par>
                  <p:par>
                    <p:cTn id="9" fill="hold" nodeType="clickPar">
                      <p:stCondLst>
                        <p:cond delay="indefinite"/>
                      </p:stCondLst>
                      <p:childTnLst>
                        <p:par>
                          <p:cTn id="10" fill="hold" nodeType="afterGroup">
                            <p:stCondLst>
                              <p:cond delay="0"/>
                            </p:stCondLst>
                            <p:childTnLst>
                              <p:par>
                                <p:cTn id="11" presetID="16" presetClass="emph" presetSubtype="0" fill="hold" nodeType="clickEffect">
                                  <p:stCondLst>
                                    <p:cond delay="0"/>
                                  </p:stCondLst>
                                  <p:iterate type="lt">
                                    <p:tmPct val="4000"/>
                                  </p:iterate>
                                  <p:childTnLst>
                                    <p:set>
                                      <p:cBhvr override="childStyle">
                                        <p:cTn id="12" dur="500" fill="hold"/>
                                        <p:tgtEl>
                                          <p:spTgt spid="9">
                                            <p:txEl>
                                              <p:pRg st="0" end="0"/>
                                            </p:txEl>
                                          </p:spTgt>
                                        </p:tgtEl>
                                        <p:attrNameLst>
                                          <p:attrName>style.color</p:attrName>
                                        </p:attrNameLst>
                                      </p:cBhvr>
                                      <p:to>
                                        <p:clrVal>
                                          <a:schemeClr val="accent2"/>
                                        </p:clrVal>
                                      </p:to>
                                    </p:set>
                                    <p:set>
                                      <p:cBhvr>
                                        <p:cTn id="13" dur="500" fill="hold"/>
                                        <p:tgtEl>
                                          <p:spTgt spid="9">
                                            <p:txEl>
                                              <p:pRg st="0" end="0"/>
                                            </p:txEl>
                                          </p:spTgt>
                                        </p:tgtEl>
                                        <p:attrNameLst>
                                          <p:attrName>fillcolor</p:attrName>
                                        </p:attrNameLst>
                                      </p:cBhvr>
                                      <p:to>
                                        <p:clrVal>
                                          <a:schemeClr val="accent2"/>
                                        </p:clrVal>
                                      </p:to>
                                    </p:set>
                                    <p:set>
                                      <p:cBhvr>
                                        <p:cTn id="14" dur="500" fill="hold"/>
                                        <p:tgtEl>
                                          <p:spTgt spid="9">
                                            <p:txEl>
                                              <p:pRg st="0" end="0"/>
                                            </p:txEl>
                                          </p:spTgt>
                                        </p:tgtEl>
                                        <p:attrNameLst>
                                          <p:attrName>fill.type</p:attrName>
                                        </p:attrNameLst>
                                      </p:cBhvr>
                                      <p:to>
                                        <p:strVal val="solid"/>
                                      </p:to>
                                    </p:set>
                                  </p:childTnLst>
                                </p:cTn>
                              </p:par>
                            </p:childTnLst>
                          </p:cTn>
                        </p:par>
                      </p:childTnLst>
                    </p:cTn>
                  </p:par>
                  <p:par>
                    <p:cTn id="15" fill="hold" nodeType="clickPar">
                      <p:stCondLst>
                        <p:cond delay="indefinite"/>
                      </p:stCondLst>
                      <p:childTnLst>
                        <p:par>
                          <p:cTn id="16" fill="hold" nodeType="afterGroup">
                            <p:stCondLst>
                              <p:cond delay="0"/>
                            </p:stCondLst>
                            <p:childTnLst>
                              <p:par>
                                <p:cTn id="17" presetID="16" presetClass="emph" presetSubtype="0" fill="hold" nodeType="clickEffect">
                                  <p:stCondLst>
                                    <p:cond delay="0"/>
                                  </p:stCondLst>
                                  <p:iterate type="lt">
                                    <p:tmPct val="4000"/>
                                  </p:iterate>
                                  <p:childTnLst>
                                    <p:set>
                                      <p:cBhvr override="childStyle">
                                        <p:cTn id="18" dur="500" fill="hold"/>
                                        <p:tgtEl>
                                          <p:spTgt spid="10">
                                            <p:txEl>
                                              <p:pRg st="0" end="0"/>
                                            </p:txEl>
                                          </p:spTgt>
                                        </p:tgtEl>
                                        <p:attrNameLst>
                                          <p:attrName>style.color</p:attrName>
                                        </p:attrNameLst>
                                      </p:cBhvr>
                                      <p:to>
                                        <p:clrVal>
                                          <a:schemeClr val="accent2"/>
                                        </p:clrVal>
                                      </p:to>
                                    </p:set>
                                    <p:set>
                                      <p:cBhvr>
                                        <p:cTn id="19" dur="500" fill="hold"/>
                                        <p:tgtEl>
                                          <p:spTgt spid="10">
                                            <p:txEl>
                                              <p:pRg st="0" end="0"/>
                                            </p:txEl>
                                          </p:spTgt>
                                        </p:tgtEl>
                                        <p:attrNameLst>
                                          <p:attrName>fillcolor</p:attrName>
                                        </p:attrNameLst>
                                      </p:cBhvr>
                                      <p:to>
                                        <p:clrVal>
                                          <a:schemeClr val="accent2"/>
                                        </p:clrVal>
                                      </p:to>
                                    </p:set>
                                    <p:set>
                                      <p:cBhvr>
                                        <p:cTn id="20" dur="500" fill="hold"/>
                                        <p:tgtEl>
                                          <p:spTgt spid="10">
                                            <p:txEl>
                                              <p:pRg st="0" end="0"/>
                                            </p:txEl>
                                          </p:spTgt>
                                        </p:tgtEl>
                                        <p:attrNameLst>
                                          <p:attrName>fill.type</p:attrName>
                                        </p:attrNameLst>
                                      </p:cBhvr>
                                      <p:to>
                                        <p:strVal val="solid"/>
                                      </p:to>
                                    </p:set>
                                  </p:childTnLst>
                                </p:cTn>
                              </p:par>
                            </p:childTnLst>
                          </p:cTn>
                        </p:par>
                      </p:childTnLst>
                    </p:cTn>
                  </p:par>
                  <p:par>
                    <p:cTn id="21" fill="hold" nodeType="clickPar">
                      <p:stCondLst>
                        <p:cond delay="indefinite"/>
                      </p:stCondLst>
                      <p:childTnLst>
                        <p:par>
                          <p:cTn id="22" fill="hold" nodeType="afterGroup">
                            <p:stCondLst>
                              <p:cond delay="0"/>
                            </p:stCondLst>
                            <p:childTnLst>
                              <p:par>
                                <p:cTn id="23" presetID="16" presetClass="emph" presetSubtype="0" fill="hold" nodeType="clickEffect">
                                  <p:stCondLst>
                                    <p:cond delay="0"/>
                                  </p:stCondLst>
                                  <p:iterate type="lt">
                                    <p:tmPct val="4000"/>
                                  </p:iterate>
                                  <p:childTnLst>
                                    <p:set>
                                      <p:cBhvr override="childStyle">
                                        <p:cTn id="24" dur="500" fill="hold"/>
                                        <p:tgtEl>
                                          <p:spTgt spid="11">
                                            <p:txEl>
                                              <p:pRg st="0" end="0"/>
                                            </p:txEl>
                                          </p:spTgt>
                                        </p:tgtEl>
                                        <p:attrNameLst>
                                          <p:attrName>style.color</p:attrName>
                                        </p:attrNameLst>
                                      </p:cBhvr>
                                      <p:to>
                                        <p:clrVal>
                                          <a:schemeClr val="accent2"/>
                                        </p:clrVal>
                                      </p:to>
                                    </p:set>
                                    <p:set>
                                      <p:cBhvr>
                                        <p:cTn id="25" dur="500" fill="hold"/>
                                        <p:tgtEl>
                                          <p:spTgt spid="11">
                                            <p:txEl>
                                              <p:pRg st="0" end="0"/>
                                            </p:txEl>
                                          </p:spTgt>
                                        </p:tgtEl>
                                        <p:attrNameLst>
                                          <p:attrName>fillcolor</p:attrName>
                                        </p:attrNameLst>
                                      </p:cBhvr>
                                      <p:to>
                                        <p:clrVal>
                                          <a:schemeClr val="accent2"/>
                                        </p:clrVal>
                                      </p:to>
                                    </p:set>
                                    <p:set>
                                      <p:cBhvr>
                                        <p:cTn id="26" dur="500" fill="hold"/>
                                        <p:tgtEl>
                                          <p:spTgt spid="11">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215007" y="1113293"/>
            <a:ext cx="7992745" cy="35719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标题 1"/>
          <p:cNvSpPr>
            <a:spLocks noGrp="1"/>
          </p:cNvSpPr>
          <p:nvPr>
            <p:ph type="title"/>
          </p:nvPr>
        </p:nvSpPr>
        <p:spPr>
          <a:xfrm>
            <a:off x="191106" y="-176592"/>
            <a:ext cx="7886700" cy="994172"/>
          </a:xfrm>
        </p:spPr>
        <p:txBody>
          <a:bodyPr>
            <a:normAutofit/>
          </a:bodyPr>
          <a:lstStyle/>
          <a:p>
            <a:r>
              <a:rPr lang="en-US" altLang="zh-CN" sz="2400" b="1">
                <a:latin typeface="Verdana" panose="020b0604030504040204" pitchFamily="34" charset="0"/>
                <a:ea typeface="Verdana" panose="020b0604030504040204" pitchFamily="34" charset="0"/>
                <a:cs typeface="Verdana" panose="020b0604030504040204" pitchFamily="34" charset="0"/>
              </a:rPr>
              <a:t>Activity 3</a:t>
            </a:r>
            <a:endParaRPr lang="zh-CN" altLang="en-US" sz="2400"/>
          </a:p>
        </p:txBody>
      </p:sp>
      <p:sp>
        <p:nvSpPr>
          <p:cNvPr id="5" name="文本框 4"/>
          <p:cNvSpPr txBox="1"/>
          <p:nvPr/>
        </p:nvSpPr>
        <p:spPr>
          <a:xfrm>
            <a:off x="156181" y="464203"/>
            <a:ext cx="7162165" cy="706755"/>
          </a:xfrm>
          <a:prstGeom prst="rect">
            <a:avLst/>
          </a:prstGeom>
          <a:noFill/>
        </p:spPr>
        <p:txBody>
          <a:bodyPr wrap="square" rtlCol="0" anchor="t">
            <a:spAutoFit/>
          </a:bodyPr>
          <a:lstStyle/>
          <a:p>
            <a:r>
              <a:rPr lang="zh-CN" altLang="en-US" sz="2000" b="1"/>
              <a:t>Write an introduction to Ma Xu based on the profile. Use three or four subject clauses in your introduction. </a:t>
            </a:r>
            <a:endParaRPr lang="zh-CN" altLang="en-US" sz="2000" b="1"/>
          </a:p>
        </p:txBody>
      </p:sp>
      <p:sp>
        <p:nvSpPr>
          <p:cNvPr id="6" name="文本框 5"/>
          <p:cNvSpPr txBox="1"/>
          <p:nvPr/>
        </p:nvSpPr>
        <p:spPr>
          <a:xfrm>
            <a:off x="191106" y="1034284"/>
            <a:ext cx="7957820" cy="3785652"/>
          </a:xfrm>
          <a:prstGeom prst="rect">
            <a:avLst/>
          </a:prstGeom>
          <a:noFill/>
        </p:spPr>
        <p:txBody>
          <a:bodyPr wrap="square" rtlCol="0" anchor="t">
            <a:spAutoFit/>
          </a:bodyPr>
          <a:lstStyle/>
          <a:p>
            <a:r>
              <a:rPr lang="zh-CN" altLang="en-US" sz="2000">
                <a:latin typeface="Calibri" panose="020f0502020204030204" pitchFamily="34" charset="0"/>
                <a:cs typeface="Calibri" panose="020f0502020204030204" pitchFamily="34" charset="0"/>
              </a:rPr>
              <a:t>•Ma Xu became a military doctor in 1947. She applied to become a paratrooper in 1961, but her first application failed because there were no female paratroopers at that time. Ma was only 1.53 metres tall and weighed just 37.5 kg. But she learnt to parachute by training hard in secret. After Ma proved that she could jump as well as anyone else, her application was successful.</a:t>
            </a:r>
            <a:endParaRPr lang="zh-CN" altLang="en-US" sz="2000">
              <a:latin typeface="Calibri" panose="020f0502020204030204" pitchFamily="34" charset="0"/>
              <a:cs typeface="Calibri" panose="020f0502020204030204" pitchFamily="34" charset="0"/>
            </a:endParaRPr>
          </a:p>
          <a:p>
            <a:r>
              <a:rPr lang="zh-CN" altLang="en-US" sz="2000">
                <a:latin typeface="Calibri" panose="020f0502020204030204" pitchFamily="34" charset="0"/>
                <a:cs typeface="Calibri" panose="020f0502020204030204" pitchFamily="34" charset="0"/>
              </a:rPr>
              <a:t>• Ma is China</a:t>
            </a:r>
            <a:r>
              <a:rPr lang="en-US" altLang="zh-CN" sz="2000">
                <a:latin typeface="Calibri" panose="020f0502020204030204" pitchFamily="34" charset="0"/>
                <a:cs typeface="Calibri" panose="020f0502020204030204" pitchFamily="34" charset="0"/>
              </a:rPr>
              <a:t>’</a:t>
            </a:r>
            <a:r>
              <a:rPr lang="zh-CN" altLang="en-US" sz="2000">
                <a:latin typeface="Calibri" panose="020f0502020204030204" pitchFamily="34" charset="0"/>
                <a:cs typeface="Calibri" panose="020f0502020204030204" pitchFamily="34" charset="0"/>
              </a:rPr>
              <a:t>s first female paratrooper. She completed over 140 parachute jumps over a period of 20 years – the most of any female paratrooper. She also set a national record as the oldest enlisted woman to do a parachute jump, at the age of 51.</a:t>
            </a:r>
            <a:endParaRPr lang="zh-CN" altLang="en-US" sz="2000">
              <a:latin typeface="Calibri" panose="020f0502020204030204" pitchFamily="34" charset="0"/>
              <a:cs typeface="Calibri" panose="020f0502020204030204" pitchFamily="34" charset="0"/>
            </a:endParaRPr>
          </a:p>
          <a:p>
            <a:r>
              <a:rPr lang="zh-CN" altLang="en-US" sz="2000">
                <a:latin typeface="Calibri" panose="020f0502020204030204" pitchFamily="34" charset="0"/>
                <a:cs typeface="Calibri" panose="020f0502020204030204" pitchFamily="34" charset="0"/>
              </a:rPr>
              <a:t>• In 2018, Ma donated her entire life savings to her home town in Mulan County. This donation was to support local education and public welfare.</a:t>
            </a:r>
            <a:endParaRPr lang="zh-CN" altLang="en-US" sz="2000">
              <a:latin typeface="Calibri" panose="020f0502020204030204" pitchFamily="34" charset="0"/>
              <a:cs typeface="Calibri" panose="020f0502020204030204" pitchFamily="34" charset="0"/>
            </a:endParaRPr>
          </a:p>
        </p:txBody>
      </p:sp>
    </p:spTree>
  </p:cSld>
  <p:clrMapOvr>
    <a:masterClrMapping/>
  </p:clrMapOvr>
  <p:transition/>
  <p:timing/>
</p:sld>
</file>

<file path=ppt/slides/slide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标题 1"/>
          <p:cNvSpPr>
            <a:spLocks noGrp="1"/>
          </p:cNvSpPr>
          <p:nvPr>
            <p:ph type="title"/>
          </p:nvPr>
        </p:nvSpPr>
        <p:spPr>
          <a:xfrm>
            <a:off x="467544" y="411510"/>
            <a:ext cx="7886700" cy="994172"/>
          </a:xfrm>
        </p:spPr>
        <p:txBody>
          <a:bodyPr>
            <a:normAutofit/>
          </a:bodyPr>
          <a:lstStyle/>
          <a:p>
            <a:r>
              <a:rPr lang="en-US" altLang="zh-CN" sz="2400" b="1">
                <a:latin typeface="Verdana" panose="020b0604030504040204" pitchFamily="34" charset="0"/>
                <a:ea typeface="Verdana" panose="020b0604030504040204" pitchFamily="34" charset="0"/>
                <a:cs typeface="Verdana" panose="020b0604030504040204" pitchFamily="34" charset="0"/>
              </a:rPr>
              <a:t>Activity 4</a:t>
            </a:r>
            <a:endParaRPr lang="zh-CN" altLang="en-US" sz="2400"/>
          </a:p>
        </p:txBody>
      </p:sp>
      <p:sp>
        <p:nvSpPr>
          <p:cNvPr id="3" name="文本框 2"/>
          <p:cNvSpPr txBox="1"/>
          <p:nvPr/>
        </p:nvSpPr>
        <p:spPr>
          <a:xfrm>
            <a:off x="467544" y="1275606"/>
            <a:ext cx="8409305" cy="800219"/>
          </a:xfrm>
          <a:prstGeom prst="rect">
            <a:avLst/>
          </a:prstGeom>
          <a:noFill/>
        </p:spPr>
        <p:txBody>
          <a:bodyPr wrap="square" rtlCol="0" anchor="t">
            <a:spAutoFit/>
          </a:bodyPr>
          <a:lstStyle/>
          <a:p>
            <a:r>
              <a:rPr lang="zh-CN" altLang="en-US" sz="2300" b="1">
                <a:latin typeface="Calibri" panose="020f0502020204030204" pitchFamily="34" charset="0"/>
                <a:cs typeface="Calibri" panose="020f0502020204030204" pitchFamily="34" charset="0"/>
              </a:rPr>
              <a:t>Think of another famous person and give an introduction to the class. Use three or four subject clauses in the </a:t>
            </a:r>
            <a:r>
              <a:rPr lang="en-US" altLang="zh-CN" sz="2300" b="1" err="1">
                <a:latin typeface="Calibri" panose="020f0502020204030204" pitchFamily="34" charset="0"/>
                <a:cs typeface="Calibri" panose="020f0502020204030204" pitchFamily="34" charset="0"/>
              </a:rPr>
              <a:t>i</a:t>
            </a:r>
            <a:r>
              <a:rPr lang="zh-CN" altLang="en-US" sz="2300" b="1">
                <a:latin typeface="Calibri" panose="020f0502020204030204" pitchFamily="34" charset="0"/>
                <a:cs typeface="Calibri" panose="020f0502020204030204" pitchFamily="34" charset="0"/>
              </a:rPr>
              <a:t>ntroduction.</a:t>
            </a:r>
            <a:endParaRPr lang="zh-CN" altLang="en-US" sz="2300" b="1">
              <a:latin typeface="Calibri" panose="020f0502020204030204" pitchFamily="34" charset="0"/>
              <a:cs typeface="Calibri" panose="020f0502020204030204" pitchFamily="34" charset="0"/>
            </a:endParaRPr>
          </a:p>
        </p:txBody>
      </p:sp>
    </p:spTree>
  </p:cSld>
  <p:clrMapOvr>
    <a:masterClrMapping/>
  </p:clrMapOvr>
  <p:transition/>
  <p:timing/>
</p:sld>
</file>

<file path=ppt/slides/slide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标题 1"/>
          <p:cNvSpPr>
            <a:spLocks noGrp="1"/>
          </p:cNvSpPr>
          <p:nvPr>
            <p:ph type="title"/>
          </p:nvPr>
        </p:nvSpPr>
        <p:spPr/>
        <p:txBody>
          <a:bodyPr>
            <a:normAutofit/>
          </a:bodyPr>
          <a:lstStyle/>
          <a:p>
            <a:r>
              <a:rPr lang="en-US" altLang="zh-CN" sz="2400" b="1">
                <a:latin typeface="Verdana" panose="020b0604030504040204" pitchFamily="34" charset="0"/>
                <a:ea typeface="Verdana" panose="020b0604030504040204" pitchFamily="34" charset="0"/>
                <a:cs typeface="Verdana" panose="020b0604030504040204" pitchFamily="34" charset="0"/>
              </a:rPr>
              <a:t>Activity 5 </a:t>
            </a:r>
            <a:endParaRPr lang="zh-CN" altLang="en-US" sz="2400"/>
          </a:p>
        </p:txBody>
      </p:sp>
      <p:sp>
        <p:nvSpPr>
          <p:cNvPr id="5" name="文本框 4"/>
          <p:cNvSpPr txBox="1"/>
          <p:nvPr/>
        </p:nvSpPr>
        <p:spPr>
          <a:xfrm>
            <a:off x="628650" y="1131590"/>
            <a:ext cx="7402195" cy="2554545"/>
          </a:xfrm>
          <a:prstGeom prst="rect">
            <a:avLst/>
          </a:prstGeom>
          <a:noFill/>
        </p:spPr>
        <p:txBody>
          <a:bodyPr wrap="square" rtlCol="0" anchor="t">
            <a:spAutoFit/>
          </a:bodyPr>
          <a:lstStyle/>
          <a:p>
            <a:r>
              <a:rPr lang="zh-CN" altLang="en-US" sz="2400" b="1">
                <a:latin typeface="Calibri" panose="020f0502020204030204" pitchFamily="34" charset="0"/>
                <a:cs typeface="Calibri" panose="020f0502020204030204" pitchFamily="34" charset="0"/>
              </a:rPr>
              <a:t>Listen to the speech. Choose the title that best describes the topic and give your reasons.</a:t>
            </a:r>
            <a:endParaRPr lang="zh-CN" altLang="en-US" sz="2400" b="1">
              <a:latin typeface="Calibri" panose="020f0502020204030204" pitchFamily="34" charset="0"/>
              <a:cs typeface="Calibri" panose="020f0502020204030204" pitchFamily="34" charset="0"/>
            </a:endParaRPr>
          </a:p>
          <a:p>
            <a:endParaRPr lang="en-US" altLang="zh-CN" sz="2400"/>
          </a:p>
          <a:p>
            <a:r>
              <a:rPr lang="zh-CN" altLang="en-US" sz="2200">
                <a:latin typeface="Calibri" panose="020f0502020204030204" pitchFamily="34" charset="0"/>
                <a:cs typeface="Calibri" panose="020f0502020204030204" pitchFamily="34" charset="0"/>
              </a:rPr>
              <a:t>1 How to Hide Scars</a:t>
            </a:r>
            <a:endParaRPr lang="zh-CN" altLang="en-US" sz="2200">
              <a:latin typeface="Calibri" panose="020f0502020204030204" pitchFamily="34" charset="0"/>
              <a:cs typeface="Calibri" panose="020f0502020204030204" pitchFamily="34" charset="0"/>
            </a:endParaRPr>
          </a:p>
          <a:p>
            <a:r>
              <a:rPr lang="zh-CN" altLang="en-US" sz="2200">
                <a:latin typeface="Calibri" panose="020f0502020204030204" pitchFamily="34" charset="0"/>
                <a:cs typeface="Calibri" panose="020f0502020204030204" pitchFamily="34" charset="0"/>
              </a:rPr>
              <a:t>2 Our True Self Lies Within</a:t>
            </a:r>
            <a:endParaRPr lang="zh-CN" altLang="en-US" sz="2200">
              <a:latin typeface="Calibri" panose="020f0502020204030204" pitchFamily="34" charset="0"/>
              <a:cs typeface="Calibri" panose="020f0502020204030204" pitchFamily="34" charset="0"/>
            </a:endParaRPr>
          </a:p>
          <a:p>
            <a:r>
              <a:rPr lang="zh-CN" altLang="en-US" sz="2200">
                <a:latin typeface="Calibri" panose="020f0502020204030204" pitchFamily="34" charset="0"/>
                <a:cs typeface="Calibri" panose="020f0502020204030204" pitchFamily="34" charset="0"/>
              </a:rPr>
              <a:t>3 The Life Story of Dr Kleck</a:t>
            </a:r>
            <a:endParaRPr lang="zh-CN" altLang="en-US" sz="2200">
              <a:latin typeface="Calibri" panose="020f0502020204030204" pitchFamily="34" charset="0"/>
              <a:cs typeface="Calibri" panose="020f0502020204030204" pitchFamily="34" charset="0"/>
            </a:endParaRPr>
          </a:p>
          <a:p>
            <a:r>
              <a:rPr lang="zh-CN" altLang="en-US" sz="2200">
                <a:latin typeface="Calibri" panose="020f0502020204030204" pitchFamily="34" charset="0"/>
                <a:cs typeface="Calibri" panose="020f0502020204030204" pitchFamily="34" charset="0"/>
              </a:rPr>
              <a:t>4 The Psychology of Sadness</a:t>
            </a:r>
            <a:endParaRPr lang="zh-CN" altLang="en-US" sz="2200">
              <a:latin typeface="Calibri" panose="020f0502020204030204" pitchFamily="34" charset="0"/>
              <a:cs typeface="Calibri" panose="020f0502020204030204" pitchFamily="34" charset="0"/>
            </a:endParaRPr>
          </a:p>
        </p:txBody>
      </p:sp>
      <p:pic>
        <p:nvPicPr>
          <p:cNvPr id="3" name="图片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11760" y="545905"/>
            <a:ext cx="438607" cy="450049"/>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6" presetClass="emph" presetSubtype="0" fill="hold" nodeType="clickEffect">
                                  <p:stCondLst>
                                    <p:cond delay="0"/>
                                  </p:stCondLst>
                                  <p:iterate type="lt">
                                    <p:tmPct val="4000"/>
                                  </p:iterate>
                                  <p:childTnLst>
                                    <p:set>
                                      <p:cBhvr override="childStyle">
                                        <p:cTn id="6" dur="500" fill="hold"/>
                                        <p:tgtEl>
                                          <p:spTgt spid="5">
                                            <p:txEl>
                                              <p:pRg st="3" end="3"/>
                                            </p:txEl>
                                          </p:spTgt>
                                        </p:tgtEl>
                                        <p:attrNameLst>
                                          <p:attrName>style.color</p:attrName>
                                        </p:attrNameLst>
                                      </p:cBhvr>
                                      <p:to>
                                        <p:clrVal>
                                          <a:schemeClr val="accent2"/>
                                        </p:clrVal>
                                      </p:to>
                                    </p:set>
                                    <p:set>
                                      <p:cBhvr>
                                        <p:cTn id="7" dur="500" fill="hold"/>
                                        <p:tgtEl>
                                          <p:spTgt spid="5">
                                            <p:txEl>
                                              <p:pRg st="3" end="3"/>
                                            </p:txEl>
                                          </p:spTgt>
                                        </p:tgtEl>
                                        <p:attrNameLst>
                                          <p:attrName>fillcolor</p:attrName>
                                        </p:attrNameLst>
                                      </p:cBhvr>
                                      <p:to>
                                        <p:clrVal>
                                          <a:schemeClr val="accent2"/>
                                        </p:clrVal>
                                      </p:to>
                                    </p:set>
                                    <p:set>
                                      <p:cBhvr>
                                        <p:cTn id="8" dur="500" fill="hold"/>
                                        <p:tgtEl>
                                          <p:spTgt spid="5">
                                            <p:txEl>
                                              <p:pRg st="3" end="3"/>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p="http://schemas.openxmlformats.org/presentationml/2006/main">
  <p:tag name="AS_OS" val="Unix 3.10 unknown"/>
  <p:tag name="AS_RELEASE_DATE" val="2020.11.30"/>
  <p:tag name="AS_TITLE" val="Aspose.Slides for Java"/>
  <p:tag name="AS_VERSION" val="20.11"/>
</p:tagLst>
</file>

<file path=ppt/theme/theme1.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vt="http://schemas.openxmlformats.org/officeDocument/2006/docPropsVTypes" xmlns="http://schemas.openxmlformats.org/officeDocument/2006/extended-properties">
  <Company>学科网</Company>
  <PresentationFormat>On-screen Show (16:9)</PresentationFormat>
  <Paragraphs>126</Paragraphs>
  <Slides>17</Slides>
  <Notes>2</Notes>
  <TotalTime>0</TotalTime>
  <HiddenSlides>0</HiddenSlides>
  <MMClips>0</MMClips>
  <ScaleCrop>0</ScaleCrop>
  <HeadingPairs>
    <vt:vector baseType="variant" size="6">
      <vt:variant>
        <vt:lpstr>Fonts used</vt:lpstr>
      </vt:variant>
      <vt:variant>
        <vt:i4>7</vt:i4>
      </vt:variant>
      <vt:variant>
        <vt:lpstr>Theme</vt:lpstr>
      </vt:variant>
      <vt:variant>
        <vt:i4>1</vt:i4>
      </vt:variant>
      <vt:variant>
        <vt:lpstr>Slide Titles</vt:lpstr>
      </vt:variant>
      <vt:variant>
        <vt:i4>17</vt:i4>
      </vt:variant>
    </vt:vector>
  </HeadingPairs>
  <TitlesOfParts>
    <vt:vector baseType="lpstr" size="25">
      <vt:lpstr>Arial</vt:lpstr>
      <vt:lpstr>等线 Light</vt:lpstr>
      <vt:lpstr>等线</vt:lpstr>
      <vt:lpstr>Calibri</vt:lpstr>
      <vt:lpstr>Verdana</vt:lpstr>
      <vt:lpstr>华文细黑</vt:lpstr>
      <vt:lpstr>华文宋体</vt:lpstr>
      <vt:lpstr>Office 主题​​</vt:lpstr>
      <vt:lpstr>Unit 1 Face valuesUsing language</vt:lpstr>
      <vt:lpstr>Subject clauses</vt:lpstr>
      <vt:lpstr>Activity 1 </vt:lpstr>
      <vt:lpstr>Activity 1 </vt:lpstr>
      <vt:lpstr>Activity 1</vt:lpstr>
      <vt:lpstr>Activity 2</vt:lpstr>
      <vt:lpstr>Activity 3</vt:lpstr>
      <vt:lpstr>Activity 4</vt:lpstr>
      <vt:lpstr>Activity 5 </vt:lpstr>
      <vt:lpstr>Activity 6      Listen again and complete the fact sheet.The Scar Experiment</vt:lpstr>
      <vt:lpstr>PowerPoint Presentation</vt:lpstr>
      <vt:lpstr>Activity 7 Complete the boxes with the expressions from the speech.</vt:lpstr>
      <vt:lpstr>Activity 8 </vt:lpstr>
      <vt:lpstr>Activity 9 Read the descriptions and match them to the characters                            from literature. Pay attention to the words in bold.</vt:lpstr>
      <vt:lpstr>Activity 9</vt:lpstr>
      <vt:lpstr>Activity 10 </vt:lpstr>
      <vt:lpstr>Activity 11 </vt:lpstr>
    </vt:vector>
  </TitlesOfParts>
  <LinksUpToDate>0</LinksUpToDate>
  <SharedDoc>0</SharedDoc>
  <HyperlinksChanged>0</HyperlinksChanged>
  <Application>Aspose.Slides for Java</Application>
  <AppVersion>20.1100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creator>rbm.xkw.com</dc:creator>
  <cp:revision>1</cp:revision>
  <cp:lastPrinted>2021-01-08T18:44:54.856</cp:lastPrinted>
  <dcterms:created xsi:type="dcterms:W3CDTF">2021-01-08T18:44:54Z</dcterms:created>
  <dcterms:modified xsi:type="dcterms:W3CDTF">2021-01-08T10:44:55Z</dcterms:modified>
</cp:coreProperties>
</file>

<file path=docProps/custom.xml><?xml version="1.0" encoding="utf-8"?>
<Properties xmlns:vt="http://schemas.openxmlformats.org/officeDocument/2006/docPropsVTypes" xmlns="http://schemas.openxmlformats.org/officeDocument/2006/custom-properties">
  <property fmtid="{D5CDD505-2E9C-101B-9397-08002B2CF9AE}" pid="2" name="album">
    <vt:lpwstr>rbm.xkw.com</vt:lpwstr>
  </property>
  <property fmtid="{D5CDD505-2E9C-101B-9397-08002B2CF9AE}" pid="3" name="author">
    <vt:lpwstr>rbm.xkw.com</vt:lpwstr>
  </property>
  <property fmtid="{D5CDD505-2E9C-101B-9397-08002B2CF9AE}" pid="4" name="company">
    <vt:lpwstr>学科网</vt:lpwstr>
  </property>
  <property fmtid="{D5CDD505-2E9C-101B-9397-08002B2CF9AE}" pid="5" name="copyright">
    <vt:lpwstr>学科网版权所有</vt:lpwstr>
  </property>
</Properties>
</file>