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saveSubsetFonts="1">
  <p:sldMasterIdLst>
    <p:sldMasterId id="2147483694" r:id="rId1"/>
  </p:sldMasterIdLst>
  <p:notesMasterIdLst>
    <p:notesMasterId r:id="rId2"/>
  </p:notesMasterIdLst>
  <p:sldIdLst>
    <p:sldId id="256" r:id="rId3"/>
    <p:sldId id="266" r:id="rId4"/>
    <p:sldId id="267" r:id="rId5"/>
    <p:sldId id="268" r:id="rId6"/>
    <p:sldId id="282" r:id="rId7"/>
    <p:sldId id="269" r:id="rId8"/>
    <p:sldId id="280" r:id="rId9"/>
    <p:sldId id="281" r:id="rId10"/>
    <p:sldId id="284" r:id="rId11"/>
    <p:sldId id="275" r:id="rId12"/>
    <p:sldId id="276" r:id="rId13"/>
    <p:sldId id="278" r:id="rId14"/>
    <p:sldId id="283" r:id="rId15"/>
    <p:sldId id="279" r:id="rId16"/>
    <p:sldId id="259" r:id="rId17"/>
  </p:sldIdLst>
  <p:sldSz cx="9144000" cy="5143500" type="screen16x9"/>
  <p:notesSz cx="6858000" cy="9144000"/>
  <p:custDataLst>
    <p:tags r:id="rId18"/>
  </p:custDataLst>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1620">
          <p15:clr>
            <a:srgbClr val="A4A3A4"/>
          </p15:clr>
        </p15:guide>
        <p15:guide id="4" pos="2880">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28" autoAdjust="0"/>
  </p:normalViewPr>
  <p:slideViewPr>
    <p:cSldViewPr>
      <p:cViewPr varScale="1">
        <p:scale>
          <a:sx n="122" d="100"/>
          <a:sy n="122" d="100"/>
        </p:scale>
        <p:origin x="84" y="124"/>
      </p:cViewPr>
      <p:guideLst>
        <p:guide orient="horz" pos="2160"/>
        <p:guide pos="3840"/>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 d="100"/>
          <a:sy n="1" d="100"/>
        </p:scale>
        <p:origin x="0" y="0"/>
      </p:cViewPr>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tags" Target="tags/tag1.xml" /><Relationship Id="rId19" Type="http://schemas.openxmlformats.org/officeDocument/2006/relationships/presProps" Target="presProps.xml" /><Relationship Id="rId2" Type="http://schemas.openxmlformats.org/officeDocument/2006/relationships/notesMaster" Target="notesMasters/notesMaster1.xml" /><Relationship Id="rId20" Type="http://schemas.openxmlformats.org/officeDocument/2006/relationships/viewProps" Target="viewProps.xml" /><Relationship Id="rId21" Type="http://schemas.openxmlformats.org/officeDocument/2006/relationships/theme" Target="theme/theme1.xml" /><Relationship Id="rId22" Type="http://schemas.openxmlformats.org/officeDocument/2006/relationships/tableStyles" Target="tableStyles.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D6755A-0260-4F79-A0C0-A1783DA016D1}" type="datetimeFigureOut">
              <a:rPr lang="zh-CN" altLang="en-US" smtClean="0"/>
              <a:t>2020/11/9</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AEC0E6-2CC3-4D85-9D4C-27511AAAF97E}" type="slidenum">
              <a:rPr lang="zh-CN" altLang="en-US" smtClean="0"/>
              <a:t>‹#›</a:t>
            </a:fld>
            <a:endParaRPr lang="zh-CN" altLang="en-US"/>
          </a:p>
        </p:txBody>
      </p:sp>
    </p:spTree>
    <p:extLst>
      <p:ext uri="{BB962C8B-B14F-4D97-AF65-F5344CB8AC3E}">
        <p14:creationId xmlns:p14="http://schemas.microsoft.com/office/powerpoint/2010/main" val="18534857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13.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AEC0E6-2CC3-4D85-9D4C-27511AAAF97E}" type="slidenum">
              <a:rPr lang="zh-CN" altLang="en-US" smtClean="0"/>
              <a:t>12</a:t>
            </a:fld>
            <a:endParaRPr lang="zh-CN" altLang="en-US"/>
          </a:p>
        </p:txBody>
      </p:sp>
    </p:spTree>
    <p:extLst>
      <p:ext uri="{BB962C8B-B14F-4D97-AF65-F5344CB8AC3E}">
        <p14:creationId xmlns:p14="http://schemas.microsoft.com/office/powerpoint/2010/main" val="3025295509"/>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AEC0E6-2CC3-4D85-9D4C-27511AAAF97E}" type="slidenum">
              <a:rPr lang="zh-CN" altLang="en-US" smtClean="0"/>
              <a:t>13</a:t>
            </a:fld>
            <a:endParaRPr lang="zh-CN" altLang="en-US"/>
          </a:p>
        </p:txBody>
      </p:sp>
    </p:spTree>
    <p:extLst>
      <p:ext uri="{BB962C8B-B14F-4D97-AF65-F5344CB8AC3E}">
        <p14:creationId xmlns:p14="http://schemas.microsoft.com/office/powerpoint/2010/main" val="3025295509"/>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a:extLst>
              <a:ext uri="{FF2B5EF4-FFF2-40B4-BE49-F238E27FC236}">
                <a16:creationId xmlns:a16="http://schemas.microsoft.com/office/drawing/2014/main" id="{AB8A7769-AFBC-4D54-868D-F332F7258F9D}"/>
              </a:ext>
            </a:extLst>
          </p:cNvPr>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p>
        </p:txBody>
      </p:sp>
      <p:sp>
        <p:nvSpPr>
          <p:cNvPr id="3" name="副标题 2">
            <a:extLst>
              <a:ext uri="{FF2B5EF4-FFF2-40B4-BE49-F238E27FC236}">
                <a16:creationId xmlns:a16="http://schemas.microsoft.com/office/drawing/2014/main" id="{080B569B-9037-4BD9-9F0A-8364FFC1B57A}"/>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a:extLst>
              <a:ext uri="{FF2B5EF4-FFF2-40B4-BE49-F238E27FC236}">
                <a16:creationId xmlns:a16="http://schemas.microsoft.com/office/drawing/2014/main" id="{EB5D9E73-C8C3-4F36-9C23-8CD8B7A01E81}"/>
              </a:ext>
            </a:extLst>
          </p:cNvPr>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a:extLst>
              <a:ext uri="{FF2B5EF4-FFF2-40B4-BE49-F238E27FC236}">
                <a16:creationId xmlns:a16="http://schemas.microsoft.com/office/drawing/2014/main" id="{74032E34-605D-4B3B-A4BA-DF51C36C4598}"/>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33E216DB-2C30-46A3-B0E3-48A249DC9F7A}"/>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2875597374"/>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a:extLst>
              <a:ext uri="{FF2B5EF4-FFF2-40B4-BE49-F238E27FC236}">
                <a16:creationId xmlns:a16="http://schemas.microsoft.com/office/drawing/2014/main" id="{ADF1F985-43AE-4199-94DE-8A113FBF5225}"/>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9CA212C5-73A9-4D3E-841E-26CD0C42DDEF}"/>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23951753-7BD3-46CB-B33C-1915ED8F4813}"/>
              </a:ext>
            </a:extLst>
          </p:cNvPr>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a:extLst>
              <a:ext uri="{FF2B5EF4-FFF2-40B4-BE49-F238E27FC236}">
                <a16:creationId xmlns:a16="http://schemas.microsoft.com/office/drawing/2014/main" id="{53D3F296-5C70-4046-8FA6-45657E266EBE}"/>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A318B43-46C2-499B-A6C5-FA7AA62971AE}"/>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1410391667"/>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a:extLst>
              <a:ext uri="{FF2B5EF4-FFF2-40B4-BE49-F238E27FC236}">
                <a16:creationId xmlns:a16="http://schemas.microsoft.com/office/drawing/2014/main" id="{3F4C4987-83A2-4052-A76C-FF08132B00CE}"/>
              </a:ext>
            </a:extLst>
          </p:cNvPr>
          <p:cNvSpPr>
            <a:spLocks noGrp="1"/>
          </p:cNvSpPr>
          <p:nvPr>
            <p:ph type="title" orient="vert"/>
          </p:nvPr>
        </p:nvSpPr>
        <p:spPr>
          <a:xfrm>
            <a:off x="6543675" y="273844"/>
            <a:ext cx="1971675" cy="4358879"/>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19D22EAC-14BA-4E7B-83E3-FFBA4751ADEC}"/>
              </a:ext>
            </a:extLst>
          </p:cNvPr>
          <p:cNvSpPr>
            <a:spLocks noGrp="1"/>
          </p:cNvSpPr>
          <p:nvPr>
            <p:ph type="body" orient="vert" idx="1"/>
          </p:nvPr>
        </p:nvSpPr>
        <p:spPr>
          <a:xfrm>
            <a:off x="628650" y="273844"/>
            <a:ext cx="5800725" cy="4358879"/>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57182E7B-8791-4CEC-B976-FABB71C8EA21}"/>
              </a:ext>
            </a:extLst>
          </p:cNvPr>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a:extLst>
              <a:ext uri="{FF2B5EF4-FFF2-40B4-BE49-F238E27FC236}">
                <a16:creationId xmlns:a16="http://schemas.microsoft.com/office/drawing/2014/main" id="{7C67FBF4-2A27-41E0-B6F5-B2ECEC2E424C}"/>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2492849-235B-448C-8B64-2778C5695680}"/>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3856062386"/>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a:extLst>
              <a:ext uri="{FF2B5EF4-FFF2-40B4-BE49-F238E27FC236}">
                <a16:creationId xmlns:a16="http://schemas.microsoft.com/office/drawing/2014/main" id="{8BD3E977-B76D-4704-99A1-D5C286B712F6}"/>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5A053D31-1E8F-4D32-A8A3-F188DE2DCF93}"/>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E89F0F35-7C98-427A-AACC-714001894F5C}"/>
              </a:ext>
            </a:extLst>
          </p:cNvPr>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a:extLst>
              <a:ext uri="{FF2B5EF4-FFF2-40B4-BE49-F238E27FC236}">
                <a16:creationId xmlns:a16="http://schemas.microsoft.com/office/drawing/2014/main" id="{8EE23FB7-7EDE-4B64-9B45-721094AB5F2A}"/>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7FB56996-F934-40AA-A803-F831FEA97EDB}"/>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4006503243"/>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a:extLst>
              <a:ext uri="{FF2B5EF4-FFF2-40B4-BE49-F238E27FC236}">
                <a16:creationId xmlns:a16="http://schemas.microsoft.com/office/drawing/2014/main" id="{4EEA8553-A238-4C9A-8834-F5769FEB9F88}"/>
              </a:ext>
            </a:extLst>
          </p:cNvPr>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p>
        </p:txBody>
      </p:sp>
      <p:sp>
        <p:nvSpPr>
          <p:cNvPr id="3" name="文本占位符 2">
            <a:extLst>
              <a:ext uri="{FF2B5EF4-FFF2-40B4-BE49-F238E27FC236}">
                <a16:creationId xmlns:a16="http://schemas.microsoft.com/office/drawing/2014/main" id="{943D6F0A-6469-44B0-B986-9279DE99935F}"/>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4CBA9C63-8D9B-4D7C-AE09-BE22643503B9}"/>
              </a:ext>
            </a:extLst>
          </p:cNvPr>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a:extLst>
              <a:ext uri="{FF2B5EF4-FFF2-40B4-BE49-F238E27FC236}">
                <a16:creationId xmlns:a16="http://schemas.microsoft.com/office/drawing/2014/main" id="{86FFA04F-8B48-492E-98C7-12C9C38E2250}"/>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3E0C28BC-7EB2-41EE-AF39-A71503593116}"/>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1261514876"/>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a:extLst>
              <a:ext uri="{FF2B5EF4-FFF2-40B4-BE49-F238E27FC236}">
                <a16:creationId xmlns:a16="http://schemas.microsoft.com/office/drawing/2014/main" id="{2EC8C6FE-40E6-4D15-90EB-4FB2ED38D3F4}"/>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59279236-88D9-402B-B3BC-FB3836B0EAA9}"/>
              </a:ext>
            </a:extLst>
          </p:cNvPr>
          <p:cNvSpPr>
            <a:spLocks noGrp="1"/>
          </p:cNvSpPr>
          <p:nvPr>
            <p:ph sz="half" idx="1"/>
          </p:nvPr>
        </p:nvSpPr>
        <p:spPr>
          <a:xfrm>
            <a:off x="6286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8BA95166-F224-48C9-B687-1238A6E4A792}"/>
              </a:ext>
            </a:extLst>
          </p:cNvPr>
          <p:cNvSpPr>
            <a:spLocks noGrp="1"/>
          </p:cNvSpPr>
          <p:nvPr>
            <p:ph sz="half" idx="2"/>
          </p:nvPr>
        </p:nvSpPr>
        <p:spPr>
          <a:xfrm>
            <a:off x="46291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48823757-4824-4E9E-BFA1-EF28E8100993}"/>
              </a:ext>
            </a:extLst>
          </p:cNvPr>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6" name="页脚占位符 5">
            <a:extLst>
              <a:ext uri="{FF2B5EF4-FFF2-40B4-BE49-F238E27FC236}">
                <a16:creationId xmlns:a16="http://schemas.microsoft.com/office/drawing/2014/main" id="{5DBD4145-1703-44F3-AAD9-B7B6370C497C}"/>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4CC39484-08A4-4894-AC6A-485EB47CD10D}"/>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593919255"/>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a:extLst>
              <a:ext uri="{FF2B5EF4-FFF2-40B4-BE49-F238E27FC236}">
                <a16:creationId xmlns:a16="http://schemas.microsoft.com/office/drawing/2014/main" id="{98F6D245-0874-4606-B013-6B252C8838FE}"/>
              </a:ext>
            </a:extLst>
          </p:cNvPr>
          <p:cNvSpPr>
            <a:spLocks noGrp="1"/>
          </p:cNvSpPr>
          <p:nvPr>
            <p:ph type="title"/>
          </p:nvPr>
        </p:nvSpPr>
        <p:spPr>
          <a:xfrm>
            <a:off x="629841" y="273844"/>
            <a:ext cx="7886700" cy="994172"/>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65FFEA43-B5A0-48AC-9690-CC55A83E4019}"/>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4" name="内容占位符 3">
            <a:extLst>
              <a:ext uri="{FF2B5EF4-FFF2-40B4-BE49-F238E27FC236}">
                <a16:creationId xmlns:a16="http://schemas.microsoft.com/office/drawing/2014/main" id="{65792510-03C6-4A6A-85AD-DDA2F1E9C85D}"/>
              </a:ext>
            </a:extLst>
          </p:cNvPr>
          <p:cNvSpPr>
            <a:spLocks noGrp="1"/>
          </p:cNvSpPr>
          <p:nvPr>
            <p:ph sz="half" idx="2"/>
          </p:nvPr>
        </p:nvSpPr>
        <p:spPr>
          <a:xfrm>
            <a:off x="629842" y="1878806"/>
            <a:ext cx="3868340"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BB2BD201-D3EC-44FE-B9C9-AFDD77C435FB}"/>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6" name="内容占位符 5">
            <a:extLst>
              <a:ext uri="{FF2B5EF4-FFF2-40B4-BE49-F238E27FC236}">
                <a16:creationId xmlns:a16="http://schemas.microsoft.com/office/drawing/2014/main" id="{D8E02294-7C2E-4BE2-8C3C-2380D2DE3FBC}"/>
              </a:ext>
            </a:extLst>
          </p:cNvPr>
          <p:cNvSpPr>
            <a:spLocks noGrp="1"/>
          </p:cNvSpPr>
          <p:nvPr>
            <p:ph sz="quarter" idx="4"/>
          </p:nvPr>
        </p:nvSpPr>
        <p:spPr>
          <a:xfrm>
            <a:off x="4629150" y="1878806"/>
            <a:ext cx="3887391"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A364B874-55F3-44F9-A11D-A63D55431434}"/>
              </a:ext>
            </a:extLst>
          </p:cNvPr>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8" name="页脚占位符 7">
            <a:extLst>
              <a:ext uri="{FF2B5EF4-FFF2-40B4-BE49-F238E27FC236}">
                <a16:creationId xmlns:a16="http://schemas.microsoft.com/office/drawing/2014/main" id="{C9729A65-A79B-4D28-84FC-908043A605B4}"/>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06DAF583-BBB4-495B-BF74-8098F8705D9F}"/>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1303985715"/>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a:extLst>
              <a:ext uri="{FF2B5EF4-FFF2-40B4-BE49-F238E27FC236}">
                <a16:creationId xmlns:a16="http://schemas.microsoft.com/office/drawing/2014/main" id="{08FF3673-C7EB-46AA-B888-4BB712826B24}"/>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0699077D-806C-49EF-8186-4792E64E6228}"/>
              </a:ext>
            </a:extLst>
          </p:cNvPr>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4" name="页脚占位符 3">
            <a:extLst>
              <a:ext uri="{FF2B5EF4-FFF2-40B4-BE49-F238E27FC236}">
                <a16:creationId xmlns:a16="http://schemas.microsoft.com/office/drawing/2014/main" id="{388675DF-2842-41C5-A153-66A13C6BF16C}"/>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ACB216EF-7D06-4A9B-BD90-EA959CCC74F0}"/>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3283567438"/>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a:extLst>
              <a:ext uri="{FF2B5EF4-FFF2-40B4-BE49-F238E27FC236}">
                <a16:creationId xmlns:a16="http://schemas.microsoft.com/office/drawing/2014/main" id="{0C14D195-F897-4FC5-A4BA-86EBF0A80197}"/>
              </a:ext>
            </a:extLst>
          </p:cNvPr>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3" name="页脚占位符 2">
            <a:extLst>
              <a:ext uri="{FF2B5EF4-FFF2-40B4-BE49-F238E27FC236}">
                <a16:creationId xmlns:a16="http://schemas.microsoft.com/office/drawing/2014/main" id="{2EFB16EB-F636-42D2-953D-090EF8DEBE1E}"/>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AB14A9FC-6B5B-4891-BE72-A4EB5C0A22CF}"/>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1043443552"/>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id="{68A5638E-B807-41F8-B410-8315B8F66FBD}"/>
              </a:ext>
            </a:extLst>
          </p:cNvPr>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内容占位符 2">
            <a:extLst>
              <a:ext uri="{FF2B5EF4-FFF2-40B4-BE49-F238E27FC236}">
                <a16:creationId xmlns:a16="http://schemas.microsoft.com/office/drawing/2014/main" id="{DE41CA5E-C469-453D-9E9E-231F317C1A2E}"/>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4570F28A-6549-46B4-B3D4-D5E806A7927F}"/>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p>
        </p:txBody>
      </p:sp>
      <p:sp>
        <p:nvSpPr>
          <p:cNvPr id="5" name="日期占位符 4">
            <a:extLst>
              <a:ext uri="{FF2B5EF4-FFF2-40B4-BE49-F238E27FC236}">
                <a16:creationId xmlns:a16="http://schemas.microsoft.com/office/drawing/2014/main" id="{08F7B7BC-E2DE-4566-B40C-41EABF3D0714}"/>
              </a:ext>
            </a:extLst>
          </p:cNvPr>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6" name="页脚占位符 5">
            <a:extLst>
              <a:ext uri="{FF2B5EF4-FFF2-40B4-BE49-F238E27FC236}">
                <a16:creationId xmlns:a16="http://schemas.microsoft.com/office/drawing/2014/main" id="{847A5832-B146-4E9C-AAF8-6D486826C8BC}"/>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154A96CF-C114-4142-A537-EB95162E4444}"/>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1926339061"/>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id="{F92929E2-B9F1-4A47-B97C-414CABD55D68}"/>
              </a:ext>
            </a:extLst>
          </p:cNvPr>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图片占位符 2">
            <a:extLst>
              <a:ext uri="{FF2B5EF4-FFF2-40B4-BE49-F238E27FC236}">
                <a16:creationId xmlns:a16="http://schemas.microsoft.com/office/drawing/2014/main" id="{FBB853D5-AB81-4021-81EB-B05E20F31FEF}"/>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a:extLst>
              <a:ext uri="{FF2B5EF4-FFF2-40B4-BE49-F238E27FC236}">
                <a16:creationId xmlns:a16="http://schemas.microsoft.com/office/drawing/2014/main" id="{0EADD95C-C0BC-4A2B-8177-40B031E373BF}"/>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p>
        </p:txBody>
      </p:sp>
      <p:sp>
        <p:nvSpPr>
          <p:cNvPr id="5" name="日期占位符 4">
            <a:extLst>
              <a:ext uri="{FF2B5EF4-FFF2-40B4-BE49-F238E27FC236}">
                <a16:creationId xmlns:a16="http://schemas.microsoft.com/office/drawing/2014/main" id="{D5D49BC6-6233-4CAD-AA40-1B6A3118843E}"/>
              </a:ext>
            </a:extLst>
          </p:cNvPr>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6" name="页脚占位符 5">
            <a:extLst>
              <a:ext uri="{FF2B5EF4-FFF2-40B4-BE49-F238E27FC236}">
                <a16:creationId xmlns:a16="http://schemas.microsoft.com/office/drawing/2014/main" id="{F0F4609F-7D19-4115-BAE8-6F2A563A9F87}"/>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691FC34F-7DB6-4EF6-97D3-13EE4C1F49C8}"/>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3828039812"/>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image" Target="../media/image1.png" /><Relationship Id="rId13"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12">
            <a:lum/>
          </a:blip>
          <a:stretch>
            <a:fillRect/>
          </a:stretch>
        </a:blipFill>
        <a:effectLst/>
      </p:bgPr>
    </p:bg>
    <p:spTree>
      <p:nvGrpSpPr>
        <p:cNvPr id="1" name=""/>
        <p:cNvGrpSpPr/>
        <p:nvPr/>
      </p:nvGrpSpPr>
      <p:grpSpPr>
        <a:xfrm>
          <a:off x="0" y="0"/>
          <a:ext cx="0" cy="0"/>
        </a:xfrm>
      </p:grpSpPr>
      <p:sp>
        <p:nvSpPr>
          <p:cNvPr id="2" name="标题占位符 1">
            <a:extLst>
              <a:ext uri="{FF2B5EF4-FFF2-40B4-BE49-F238E27FC236}">
                <a16:creationId xmlns:a16="http://schemas.microsoft.com/office/drawing/2014/main" id="{0C800521-D743-432C-BDB1-5CAF69CC4161}"/>
              </a:ext>
            </a:extLst>
          </p:cNvPr>
          <p:cNvSpPr>
            <a:spLocks noGrp="1"/>
          </p:cNvSpPr>
          <p:nvPr>
            <p:ph type="title"/>
          </p:nvPr>
        </p:nvSpPr>
        <p:spPr>
          <a:xfrm>
            <a:off x="628650" y="273844"/>
            <a:ext cx="7886700" cy="994172"/>
          </a:xfrm>
          <a:prstGeom prst="rect">
            <a:avLst/>
          </a:prstGeom>
        </p:spPr>
        <p:txBody>
          <a:bodyPr vert="horz" lIns="68580" tIns="34290" rIns="68580" bIns="3429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4416AD43-48A4-436C-B9F7-811A4AC12E6D}"/>
              </a:ext>
            </a:extLst>
          </p:cNvPr>
          <p:cNvSpPr>
            <a:spLocks noGrp="1"/>
          </p:cNvSpPr>
          <p:nvPr>
            <p:ph type="body" idx="1"/>
          </p:nvPr>
        </p:nvSpPr>
        <p:spPr>
          <a:xfrm>
            <a:off x="628650" y="1369219"/>
            <a:ext cx="7886700" cy="3263504"/>
          </a:xfrm>
          <a:prstGeom prst="rect">
            <a:avLst/>
          </a:prstGeom>
        </p:spPr>
        <p:txBody>
          <a:bodyPr vert="horz" lIns="68580" tIns="34290" rIns="68580" bIns="3429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DEE75587-7FF7-4896-8260-FD71D9A5723D}"/>
              </a:ext>
            </a:extLst>
          </p:cNvPr>
          <p:cNvSpPr>
            <a:spLocks noGrp="1"/>
          </p:cNvSpPr>
          <p:nvPr>
            <p:ph type="dt" sz="half" idx="2"/>
          </p:nvPr>
        </p:nvSpPr>
        <p:spPr>
          <a:xfrm>
            <a:off x="628650" y="4767263"/>
            <a:ext cx="2057400" cy="273844"/>
          </a:xfrm>
          <a:prstGeom prst="rect">
            <a:avLst/>
          </a:prstGeom>
        </p:spPr>
        <p:txBody>
          <a:bodyPr vert="horz" lIns="68580" tIns="34290" rIns="68580" bIns="34290" rtlCol="0" anchor="ctr"/>
          <a:lstStyle>
            <a:lvl1pPr algn="l">
              <a:defRPr sz="900">
                <a:solidFill>
                  <a:schemeClr val="tx1">
                    <a:tint val="75000"/>
                  </a:schemeClr>
                </a:solidFill>
              </a:defRPr>
            </a:lvl1pPr>
          </a:lstStyle>
          <a:p>
            <a:fld id="{530820CF-B880-4189-942D-D702A7CBA730}" type="datetimeFigureOut">
              <a:rPr lang="zh-CN" altLang="en-US" smtClean="0"/>
              <a:t>2020/11/9</a:t>
            </a:fld>
            <a:endParaRPr lang="zh-CN" altLang="en-US"/>
          </a:p>
        </p:txBody>
      </p:sp>
      <p:sp>
        <p:nvSpPr>
          <p:cNvPr id="5" name="页脚占位符 4">
            <a:extLst>
              <a:ext uri="{FF2B5EF4-FFF2-40B4-BE49-F238E27FC236}">
                <a16:creationId xmlns:a16="http://schemas.microsoft.com/office/drawing/2014/main" id="{C033022B-1778-4F43-A95F-323500424DE2}"/>
              </a:ext>
            </a:extLst>
          </p:cNvPr>
          <p:cNvSpPr>
            <a:spLocks noGrp="1"/>
          </p:cNvSpPr>
          <p:nvPr>
            <p:ph type="ftr" sz="quarter" idx="3"/>
          </p:nvPr>
        </p:nvSpPr>
        <p:spPr>
          <a:xfrm>
            <a:off x="3028950" y="4767263"/>
            <a:ext cx="30861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BBDBDB13-0408-4877-83A3-D5D47BCEACCB}"/>
              </a:ext>
            </a:extLst>
          </p:cNvPr>
          <p:cNvSpPr>
            <a:spLocks noGrp="1"/>
          </p:cNvSpPr>
          <p:nvPr>
            <p:ph type="sldNum" sz="quarter" idx="4"/>
          </p:nvPr>
        </p:nvSpPr>
        <p:spPr>
          <a:xfrm>
            <a:off x="6457950" y="4767263"/>
            <a:ext cx="2057400" cy="273844"/>
          </a:xfrm>
          <a:prstGeom prst="rect">
            <a:avLst/>
          </a:prstGeom>
        </p:spPr>
        <p:txBody>
          <a:bodyPr vert="horz" lIns="68580" tIns="34290" rIns="68580" bIns="34290" rtlCol="0" anchor="ctr"/>
          <a:lstStyle>
            <a:lvl1pPr algn="r">
              <a:defRPr sz="900">
                <a:solidFill>
                  <a:schemeClr val="tx1">
                    <a:tint val="75000"/>
                  </a:schemeClr>
                </a:solidFill>
              </a:defRPr>
            </a:lvl1p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3191002911"/>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pn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8.png" /><Relationship Id="rId3" Type="http://schemas.openxmlformats.org/officeDocument/2006/relationships/image" Target="../media/image9.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5.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6.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7.png"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2">
            <a:lum/>
          </a:blip>
          <a:stretch>
            <a:fillRect/>
          </a:stretch>
        </a:blipFill>
        <a:effectLst/>
      </p:bgPr>
    </p:bg>
    <p:spTree>
      <p:nvGrpSpPr>
        <p:cNvPr id="1" name=""/>
        <p:cNvGrpSpPr/>
        <p:nvPr/>
      </p:nvGrpSpPr>
      <p:grpSpPr>
        <a:xfrm>
          <a:off x="0" y="0"/>
          <a:ext cx="0" cy="0"/>
        </a:xfrm>
      </p:grpSpPr>
      <p:sp>
        <p:nvSpPr>
          <p:cNvPr id="2" name="标题 1">
            <a:extLst>
              <a:ext uri="{FF2B5EF4-FFF2-40B4-BE49-F238E27FC236}">
                <a16:creationId xmlns:a16="http://schemas.microsoft.com/office/drawing/2014/main" id="{10D8F258-DE2C-48E9-AA73-EEC96AEF3290}"/>
              </a:ext>
            </a:extLst>
          </p:cNvPr>
          <p:cNvSpPr>
            <a:spLocks noGrp="1"/>
          </p:cNvSpPr>
          <p:nvPr>
            <p:ph type="ctrTitle"/>
          </p:nvPr>
        </p:nvSpPr>
        <p:spPr>
          <a:xfrm>
            <a:off x="1115616" y="771550"/>
            <a:ext cx="6858000" cy="2270038"/>
          </a:xfrm>
        </p:spPr>
        <p:txBody>
          <a:bodyPr>
            <a:normAutofit/>
          </a:bodyPr>
          <a:lstStyle/>
          <a:p>
            <a:r>
              <a:rPr lang="en-US" altLang="zh-CN" sz="3300" b="1">
                <a:latin typeface="Verdana" pitchFamily="34" charset="0"/>
                <a:ea typeface="Verdana" pitchFamily="34" charset="0"/>
                <a:cs typeface="Verdana" pitchFamily="34" charset="0"/>
              </a:rPr>
              <a:t>Unit 2 A life’s work</a:t>
            </a:r>
            <a:br>
              <a:rPr lang="en-US" altLang="zh-CN" sz="3300" b="1">
                <a:latin typeface="Verdana" pitchFamily="34" charset="0"/>
                <a:ea typeface="Verdana" pitchFamily="34" charset="0"/>
                <a:cs typeface="Verdana" pitchFamily="34" charset="0"/>
              </a:rPr>
            </a:br>
            <a:br>
              <a:rPr lang="en-US" altLang="zh-CN" sz="3300" b="1">
                <a:latin typeface="Verdana" pitchFamily="34" charset="0"/>
                <a:ea typeface="Verdana" pitchFamily="34" charset="0"/>
                <a:cs typeface="Verdana" pitchFamily="34" charset="0"/>
              </a:rPr>
            </a:br>
            <a:r>
              <a:rPr lang="en-US" altLang="zh-CN" sz="3300" b="1">
                <a:latin typeface="Verdana" pitchFamily="34" charset="0"/>
                <a:ea typeface="Verdana" pitchFamily="34" charset="0"/>
                <a:cs typeface="Verdana" pitchFamily="34" charset="0"/>
              </a:rPr>
              <a:t>Developing ideas</a:t>
            </a:r>
            <a:endParaRPr lang="zh-CN" altLang="en-US" sz="3600"/>
          </a:p>
        </p:txBody>
      </p:sp>
      <p:sp>
        <p:nvSpPr>
          <p:cNvPr id="4" name="TextBox 3"/>
          <p:cNvSpPr txBox="1"/>
          <p:nvPr/>
        </p:nvSpPr>
        <p:spPr>
          <a:xfrm>
            <a:off x="737574" y="303498"/>
            <a:ext cx="4104456" cy="346249"/>
          </a:xfrm>
          <a:prstGeom prst="rect">
            <a:avLst/>
          </a:prstGeom>
          <a:noFill/>
        </p:spPr>
        <p:txBody>
          <a:bodyPr wrap="square" lIns="68580" tIns="34290" rIns="68580" bIns="34290" rtlCol="0">
            <a:spAutoFit/>
          </a:bodyPr>
          <a:lstStyle/>
          <a:p>
            <a:r>
              <a:rPr lang="zh-CN" altLang="en-US" sz="1800" b="1"/>
              <a:t>新标准</a:t>
            </a:r>
            <a:r>
              <a:rPr lang="en-US" altLang="zh-CN" sz="1800" b="1"/>
              <a:t>《</a:t>
            </a:r>
            <a:r>
              <a:rPr lang="zh-CN" altLang="en-US" sz="1800" b="1"/>
              <a:t>英语</a:t>
            </a:r>
            <a:r>
              <a:rPr lang="en-US" altLang="zh-CN" sz="1800" b="1"/>
              <a:t>》</a:t>
            </a:r>
            <a:r>
              <a:rPr lang="zh-CN" altLang="en-US" sz="1800" b="1"/>
              <a:t>高中选择性必修第三册</a:t>
            </a:r>
          </a:p>
        </p:txBody>
      </p:sp>
    </p:spTree>
    <p:extLst>
      <p:ext uri="{BB962C8B-B14F-4D97-AF65-F5344CB8AC3E}">
        <p14:creationId xmlns:p14="http://schemas.microsoft.com/office/powerpoint/2010/main" val="4218480779"/>
      </p:ext>
    </p:extLst>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971600" y="1707654"/>
            <a:ext cx="7560840" cy="1066180"/>
          </a:xfrm>
        </p:spPr>
        <p:txBody>
          <a:bodyPr>
            <a:normAutofit/>
          </a:bodyPr>
          <a:lstStyle/>
          <a:p>
            <a:pPr algn="ctr"/>
            <a:r>
              <a:rPr lang="en-US" altLang="zh-CN" sz="3000" b="1">
                <a:latin typeface="Verdana" pitchFamily="34" charset="0"/>
                <a:ea typeface="Verdana" pitchFamily="34" charset="0"/>
                <a:cs typeface="Verdana" pitchFamily="34" charset="0"/>
              </a:rPr>
              <a:t>Writing an expository essay</a:t>
            </a:r>
            <a:endParaRPr lang="zh-CN" altLang="en-US" sz="3000" b="1">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672757279"/>
      </p:ext>
    </p:extLst>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a16="http://schemas.microsoft.com/office/drawing/2014/main" id="{60FD7627-2230-4CE3-A189-79416183D957}"/>
              </a:ext>
            </a:extLst>
          </p:cNvPr>
          <p:cNvSpPr>
            <a:spLocks noGrp="1"/>
          </p:cNvSpPr>
          <p:nvPr>
            <p:ph type="title"/>
          </p:nvPr>
        </p:nvSpPr>
        <p:spPr>
          <a:xfrm>
            <a:off x="176060" y="45850"/>
            <a:ext cx="8967940" cy="797708"/>
          </a:xfrm>
        </p:spPr>
        <p:txBody>
          <a:bodyPr>
            <a:normAutofit/>
          </a:bodyPr>
          <a:lstStyle/>
          <a:p>
            <a:r>
              <a:rPr lang="en-US" altLang="zh-CN" sz="2400" b="1">
                <a:latin typeface="Verdana" pitchFamily="34" charset="0"/>
                <a:ea typeface="Verdana" pitchFamily="34" charset="0"/>
                <a:cs typeface="Verdana" pitchFamily="34" charset="0"/>
              </a:rPr>
              <a:t>Activity 5 </a:t>
            </a:r>
            <a:r>
              <a:rPr lang="en-US" altLang="zh-CN" sz="2200" b="1">
                <a:latin typeface="Verdana" pitchFamily="34" charset="0"/>
                <a:ea typeface="Verdana" pitchFamily="34" charset="0"/>
                <a:cs typeface="Verdana" pitchFamily="34" charset="0"/>
              </a:rPr>
              <a:t>Read the passage and answer the questions.</a:t>
            </a:r>
            <a:endParaRPr lang="zh-CN" altLang="en-US" sz="2200" b="1">
              <a:latin typeface="Verdana" pitchFamily="34" charset="0"/>
              <a:cs typeface="Verdana" pitchFamily="34" charset="0"/>
            </a:endParaRPr>
          </a:p>
        </p:txBody>
      </p:sp>
      <p:sp>
        <p:nvSpPr>
          <p:cNvPr id="4" name="内容占位符 3"/>
          <p:cNvSpPr>
            <a:spLocks noGrp="1"/>
          </p:cNvSpPr>
          <p:nvPr>
            <p:ph idx="1"/>
          </p:nvPr>
        </p:nvSpPr>
        <p:spPr>
          <a:xfrm>
            <a:off x="599529" y="843558"/>
            <a:ext cx="7183710" cy="2357454"/>
          </a:xfrm>
        </p:spPr>
        <p:txBody>
          <a:bodyPr>
            <a:noAutofit/>
          </a:bodyPr>
          <a:lstStyle/>
          <a:p>
            <a:pPr marL="0" indent="0">
              <a:lnSpc>
                <a:spcPct val="100000"/>
              </a:lnSpc>
              <a:buNone/>
            </a:pPr>
            <a:r>
              <a:rPr lang="en-US" altLang="zh-CN" sz="2000" b="1">
                <a:latin typeface="Calibri" panose="020f0502020204030204" pitchFamily="34" charset="0"/>
                <a:cs typeface="Calibri" panose="020f0502020204030204" pitchFamily="34" charset="0"/>
              </a:rPr>
              <a:t>1 What is the passage about?</a:t>
            </a:r>
          </a:p>
          <a:p>
            <a:pPr marL="457200" indent="-457200">
              <a:lnSpc>
                <a:spcPct val="100000"/>
              </a:lnSpc>
              <a:buNone/>
            </a:pPr>
            <a:r>
              <a:rPr lang="en-US" altLang="zh-CN" sz="2000" b="1">
                <a:latin typeface="Calibri" panose="020f0502020204030204" pitchFamily="34" charset="0"/>
                <a:cs typeface="Calibri" panose="020f0502020204030204" pitchFamily="34" charset="0"/>
              </a:rPr>
              <a:t>2 What qualities of the Lei family are mentioned? </a:t>
            </a:r>
          </a:p>
          <a:p>
            <a:pPr marL="457200" indent="-457200">
              <a:lnSpc>
                <a:spcPct val="100000"/>
              </a:lnSpc>
              <a:buNone/>
            </a:pPr>
            <a:r>
              <a:rPr lang="en-US" altLang="zh-CN" sz="2000" b="1">
                <a:latin typeface="Calibri" panose="020f0502020204030204" pitchFamily="34" charset="0"/>
                <a:cs typeface="Calibri" panose="020f0502020204030204" pitchFamily="34" charset="0"/>
              </a:rPr>
              <a:t>   Find examples in the passage to support your answers.</a:t>
            </a:r>
          </a:p>
          <a:p>
            <a:pPr marL="457200" indent="-457200">
              <a:lnSpc>
                <a:spcPct val="100000"/>
              </a:lnSpc>
              <a:buNone/>
            </a:pPr>
            <a:r>
              <a:rPr lang="en-US" altLang="zh-CN" sz="2000" b="1">
                <a:latin typeface="Calibri" panose="020f0502020204030204" pitchFamily="34" charset="0"/>
                <a:cs typeface="Calibri" panose="020f0502020204030204" pitchFamily="34" charset="0"/>
              </a:rPr>
              <a:t>3 What is the conclusion of the passage?</a:t>
            </a:r>
            <a:endParaRPr lang="zh-CN" altLang="en-US" sz="2000">
              <a:latin typeface="Calibri" panose="020f0502020204030204" pitchFamily="34" charset="0"/>
              <a:cs typeface="Calibri" panose="020f0502020204030204" pitchFamily="34" charset="0"/>
            </a:endParaRPr>
          </a:p>
        </p:txBody>
      </p:sp>
      <p:sp>
        <p:nvSpPr>
          <p:cNvPr id="5" name="矩形 4"/>
          <p:cNvSpPr/>
          <p:nvPr/>
        </p:nvSpPr>
        <p:spPr>
          <a:xfrm>
            <a:off x="599529" y="2513410"/>
            <a:ext cx="8143900" cy="2308324"/>
          </a:xfrm>
          <a:prstGeom prst="rect">
            <a:avLst/>
          </a:prstGeom>
        </p:spPr>
        <p:txBody>
          <a:bodyPr wrap="square">
            <a:spAutoFit/>
          </a:bodyPr>
          <a:lstStyle/>
          <a:p>
            <a:pPr marL="180975" indent="-180975"/>
            <a:r>
              <a:rPr lang="en-US" altLang="zh-CN" sz="1600">
                <a:solidFill>
                  <a:schemeClr val="accent2"/>
                </a:solidFill>
                <a:latin typeface="Calibri" panose="020f0502020204030204" pitchFamily="34" charset="0"/>
                <a:cs typeface="Calibri" panose="020f0502020204030204" pitchFamily="34" charset="0"/>
              </a:rPr>
              <a:t>1 The passage is about the Lei family, who for seven generations were behind the marvels of    imperial architecture.</a:t>
            </a:r>
          </a:p>
          <a:p>
            <a:pPr marL="180975" indent="-180975"/>
            <a:r>
              <a:rPr lang="en-US" altLang="zh-CN" sz="1600">
                <a:solidFill>
                  <a:schemeClr val="accent2"/>
                </a:solidFill>
                <a:latin typeface="Calibri" panose="020f0502020204030204" pitchFamily="34" charset="0"/>
                <a:cs typeface="Calibri" panose="020f0502020204030204" pitchFamily="34" charset="0"/>
              </a:rPr>
              <a:t>2 The qualities mentioned are those of skill, innovation, diligence and humility. This is evident in their buildings surviving for hundreds of years, in their use of a pioneering grid system to plan their projects, in each generation’s conscientious learning of their craft and undertaking ambitious projects, and in their works being more associated with the imperial court than with them.</a:t>
            </a:r>
          </a:p>
          <a:p>
            <a:pPr marL="180975" indent="-180975"/>
            <a:r>
              <a:rPr lang="en-US" altLang="zh-CN" sz="1600">
                <a:solidFill>
                  <a:schemeClr val="accent2"/>
                </a:solidFill>
                <a:latin typeface="Calibri" panose="020f0502020204030204" pitchFamily="34" charset="0"/>
                <a:cs typeface="Calibri" panose="020f0502020204030204" pitchFamily="34" charset="0"/>
              </a:rPr>
              <a:t>3 Although the names of those who created these remarkable works may not be known by future generations, their spirit of craftsmanship is everlasting.</a:t>
            </a:r>
            <a:endParaRPr lang="zh-CN" altLang="en-US" sz="1600">
              <a:solidFill>
                <a:schemeClr val="accent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0734110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p:txBody>
          <a:bodyPr>
            <a:normAutofit/>
          </a:bodyPr>
          <a:lstStyle/>
          <a:p>
            <a:r>
              <a:rPr lang="en-US" altLang="zh-CN" sz="2400" b="1">
                <a:latin typeface="Verdana" pitchFamily="34" charset="0"/>
                <a:ea typeface="Verdana" pitchFamily="34" charset="0"/>
                <a:cs typeface="Verdana" pitchFamily="34" charset="0"/>
              </a:rPr>
              <a:t>Activity 6</a:t>
            </a:r>
            <a:endParaRPr lang="zh-CN" altLang="en-US" sz="2400" b="1">
              <a:latin typeface="Verdana" pitchFamily="34" charset="0"/>
              <a:cs typeface="Verdana" pitchFamily="34" charset="0"/>
            </a:endParaRPr>
          </a:p>
        </p:txBody>
      </p:sp>
      <p:sp>
        <p:nvSpPr>
          <p:cNvPr id="4" name="内容占位符 3"/>
          <p:cNvSpPr>
            <a:spLocks noGrp="1"/>
          </p:cNvSpPr>
          <p:nvPr>
            <p:ph idx="1"/>
          </p:nvPr>
        </p:nvSpPr>
        <p:spPr>
          <a:xfrm>
            <a:off x="683568" y="1059582"/>
            <a:ext cx="6607646" cy="482451"/>
          </a:xfrm>
        </p:spPr>
        <p:txBody>
          <a:bodyPr>
            <a:noAutofit/>
          </a:bodyPr>
          <a:lstStyle/>
          <a:p>
            <a:pPr marL="0" indent="0">
              <a:lnSpc>
                <a:spcPct val="150000"/>
              </a:lnSpc>
              <a:buNone/>
            </a:pPr>
            <a:r>
              <a:rPr lang="en-US" altLang="zh-CN" sz="2000" b="1">
                <a:latin typeface="Calibri" panose="020f0502020204030204" pitchFamily="34" charset="0"/>
                <a:cs typeface="Calibri" panose="020f0502020204030204" pitchFamily="34" charset="0"/>
              </a:rPr>
              <a:t>Choose one person who demonstrates the spirit of craftsmanship and complete the notes. Do further research if necessary. </a:t>
            </a:r>
          </a:p>
          <a:p>
            <a:pPr marL="0" indent="0">
              <a:lnSpc>
                <a:spcPct val="150000"/>
              </a:lnSpc>
              <a:buNone/>
            </a:pPr>
            <a:r>
              <a:rPr lang="en-US" altLang="zh-CN" sz="1600" b="1">
                <a:latin typeface="Calibri" panose="020f0502020204030204" pitchFamily="34" charset="0"/>
                <a:cs typeface="Calibri" panose="020f0502020204030204" pitchFamily="34" charset="0"/>
              </a:rPr>
              <a:t>Person: ________________________________ </a:t>
            </a:r>
          </a:p>
          <a:p>
            <a:pPr marL="0" indent="0">
              <a:lnSpc>
                <a:spcPct val="150000"/>
              </a:lnSpc>
              <a:buNone/>
            </a:pPr>
            <a:r>
              <a:rPr lang="en-US" altLang="zh-CN" sz="1600" b="1">
                <a:latin typeface="Calibri" panose="020f0502020204030204" pitchFamily="34" charset="0"/>
                <a:cs typeface="Calibri" panose="020f0502020204030204" pitchFamily="34" charset="0"/>
              </a:rPr>
              <a:t>Qualities: ______________________________ </a:t>
            </a:r>
          </a:p>
          <a:p>
            <a:pPr marL="0" indent="0">
              <a:lnSpc>
                <a:spcPct val="150000"/>
              </a:lnSpc>
              <a:buNone/>
            </a:pPr>
            <a:r>
              <a:rPr lang="en-US" altLang="zh-CN" sz="1600" b="1">
                <a:latin typeface="Calibri" panose="020f0502020204030204" pitchFamily="34" charset="0"/>
                <a:cs typeface="Calibri" panose="020f0502020204030204" pitchFamily="34" charset="0"/>
              </a:rPr>
              <a:t>Examples: ______________________________</a:t>
            </a:r>
          </a:p>
          <a:p>
            <a:pPr marL="0" indent="0">
              <a:lnSpc>
                <a:spcPct val="150000"/>
              </a:lnSpc>
              <a:buNone/>
            </a:pPr>
            <a:r>
              <a:rPr lang="en-US" altLang="zh-CN" sz="1600" b="1">
                <a:latin typeface="Calibri" panose="020f0502020204030204" pitchFamily="34" charset="0"/>
                <a:cs typeface="Calibri" panose="020f0502020204030204" pitchFamily="34" charset="0"/>
              </a:rPr>
              <a:t>Conclusion: _____________________________ </a:t>
            </a:r>
          </a:p>
          <a:p>
            <a:pPr marL="0" indent="0">
              <a:lnSpc>
                <a:spcPct val="150000"/>
              </a:lnSpc>
              <a:buNone/>
            </a:pPr>
            <a:r>
              <a:rPr lang="en-US" altLang="zh-CN" sz="2000" b="1">
                <a:latin typeface="Calibri" panose="020f0502020204030204" pitchFamily="34" charset="0"/>
                <a:cs typeface="Calibri" panose="020f0502020204030204" pitchFamily="34" charset="0"/>
              </a:rPr>
              <a:t>                 Now write an expository essay.</a:t>
            </a:r>
            <a:endParaRPr lang="zh-CN" altLang="en-US" sz="2000" b="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6219932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after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after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285720" y="0"/>
            <a:ext cx="7886700" cy="857238"/>
          </a:xfrm>
        </p:spPr>
        <p:txBody>
          <a:bodyPr>
            <a:normAutofit/>
          </a:bodyPr>
          <a:lstStyle/>
          <a:p>
            <a:r>
              <a:rPr lang="en-US" altLang="zh-CN" sz="2400" b="1">
                <a:latin typeface="Verdana" pitchFamily="34" charset="0"/>
                <a:ea typeface="Verdana" pitchFamily="34" charset="0"/>
                <a:cs typeface="Verdana" pitchFamily="34" charset="0"/>
              </a:rPr>
              <a:t>Activity 6</a:t>
            </a:r>
            <a:endParaRPr lang="zh-CN" altLang="en-US" sz="2400" b="1">
              <a:latin typeface="Verdana" pitchFamily="34" charset="0"/>
              <a:cs typeface="Verdana" pitchFamily="34" charset="0"/>
            </a:endParaRPr>
          </a:p>
        </p:txBody>
      </p:sp>
      <p:sp>
        <p:nvSpPr>
          <p:cNvPr id="5" name="内容占位符 4"/>
          <p:cNvSpPr>
            <a:spLocks noGrp="1"/>
          </p:cNvSpPr>
          <p:nvPr>
            <p:ph idx="1"/>
          </p:nvPr>
        </p:nvSpPr>
        <p:spPr>
          <a:xfrm>
            <a:off x="0" y="714362"/>
            <a:ext cx="7886700" cy="416713"/>
          </a:xfrm>
        </p:spPr>
        <p:txBody>
          <a:bodyPr/>
          <a:lstStyle/>
          <a:p>
            <a:pPr marL="0" indent="0">
              <a:buNone/>
            </a:pPr>
            <a:r>
              <a:rPr lang="en-US" altLang="zh-CN" sz="2400" b="1">
                <a:latin typeface="Calibri" panose="020f0502020204030204" pitchFamily="34" charset="0"/>
                <a:cs typeface="Calibri" panose="020f0502020204030204" pitchFamily="34" charset="0"/>
              </a:rPr>
              <a:t>    Now write an expository essay.</a:t>
            </a:r>
            <a:endParaRPr lang="zh-CN" altLang="en-US"/>
          </a:p>
        </p:txBody>
      </p:sp>
      <p:sp>
        <p:nvSpPr>
          <p:cNvPr id="6" name="矩形 5"/>
          <p:cNvSpPr/>
          <p:nvPr/>
        </p:nvSpPr>
        <p:spPr>
          <a:xfrm>
            <a:off x="285720" y="1173182"/>
            <a:ext cx="8858280" cy="3693319"/>
          </a:xfrm>
          <a:prstGeom prst="rect">
            <a:avLst/>
          </a:prstGeom>
        </p:spPr>
        <p:txBody>
          <a:bodyPr wrap="square">
            <a:spAutoFit/>
          </a:bodyPr>
          <a:lstStyle/>
          <a:p>
            <a:r>
              <a:rPr lang="zh-CN" altLang="en-US" sz="1800">
                <a:solidFill>
                  <a:schemeClr val="accent2"/>
                </a:solidFill>
                <a:latin typeface="Times New Roman" pitchFamily="18" charset="0"/>
                <a:cs typeface="Times New Roman" pitchFamily="18" charset="0"/>
              </a:rPr>
              <a:t>参考范文：</a:t>
            </a:r>
            <a:endParaRPr lang="en-US" altLang="zh-CN" sz="1800">
              <a:solidFill>
                <a:schemeClr val="accent2"/>
              </a:solidFill>
              <a:latin typeface="Times New Roman" pitchFamily="18" charset="0"/>
              <a:cs typeface="Times New Roman" pitchFamily="18" charset="0"/>
            </a:endParaRPr>
          </a:p>
          <a:p>
            <a:r>
              <a:rPr lang="en-US" altLang="zh-CN" sz="1800">
                <a:solidFill>
                  <a:schemeClr val="accent2"/>
                </a:solidFill>
                <a:latin typeface="Calibri" panose="020f0502020204030204" pitchFamily="34" charset="0"/>
                <a:cs typeface="Calibri" panose="020f0502020204030204" pitchFamily="34" charset="0"/>
              </a:rPr>
              <a:t>The vividly coloured, finely shaped figurines of “Clay Figure Zhang” have been seeing a surge in popularity as an authentic and valuable traditional craft.</a:t>
            </a:r>
          </a:p>
          <a:p>
            <a:r>
              <a:rPr lang="en-US" altLang="zh-CN" sz="1800">
                <a:solidFill>
                  <a:schemeClr val="accent2"/>
                </a:solidFill>
                <a:latin typeface="Calibri" panose="020f0502020204030204" pitchFamily="34" charset="0"/>
                <a:cs typeface="Calibri" panose="020f0502020204030204" pitchFamily="34" charset="0"/>
              </a:rPr>
              <a:t>The nearly 200-year history of “Clay Figure Zhang” began with Zhang Mingshan, who became known for his ability to breathe life and beauty into these painted clay figurines. Born into a poor family, Zhang Mingshan made them as a means of earning a living. He often visited markets where he observed people of all walks of life, and went to theatres to observe those performing on stage. Day in, day out, he used tonnes of clay to mould what he saw, and sometimes added decorative items or new features to the figurines. So vivid and lifelike were they that they attracted crowds of spectators to the stand from which he sold them.</a:t>
            </a:r>
          </a:p>
          <a:p>
            <a:r>
              <a:rPr lang="en-US" altLang="zh-CN" sz="1800">
                <a:solidFill>
                  <a:schemeClr val="accent2"/>
                </a:solidFill>
                <a:latin typeface="Calibri" panose="020f0502020204030204" pitchFamily="34" charset="0"/>
                <a:cs typeface="Calibri" panose="020f0502020204030204" pitchFamily="34" charset="0"/>
              </a:rPr>
              <a:t>Fortunately, Zhang Mingshan’s craftsmanship has been passed down through his descendents, with these distinctive clay figurines now being crafted by the sixth generation of “Clay Figure Zhang”.</a:t>
            </a:r>
            <a:endParaRPr lang="zh-CN" altLang="en-US" sz="1800">
              <a:solidFill>
                <a:schemeClr val="accent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6219932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a16="http://schemas.microsoft.com/office/drawing/2014/main" id="{60FD7627-2230-4CE3-A189-79416183D957}"/>
              </a:ext>
            </a:extLst>
          </p:cNvPr>
          <p:cNvSpPr>
            <a:spLocks noGrp="1"/>
          </p:cNvSpPr>
          <p:nvPr>
            <p:ph type="title"/>
          </p:nvPr>
        </p:nvSpPr>
        <p:spPr>
          <a:xfrm>
            <a:off x="608852" y="256878"/>
            <a:ext cx="6319614" cy="1145778"/>
          </a:xfrm>
        </p:spPr>
        <p:txBody>
          <a:bodyPr>
            <a:normAutofit/>
          </a:bodyPr>
          <a:lstStyle/>
          <a:p>
            <a:r>
              <a:rPr lang="en-US" altLang="zh-CN" sz="2400" b="1">
                <a:latin typeface="Verdana" pitchFamily="34" charset="0"/>
                <a:ea typeface="Verdana" pitchFamily="34" charset="0"/>
                <a:cs typeface="Verdana" pitchFamily="34" charset="0"/>
              </a:rPr>
              <a:t>Activity 7</a:t>
            </a:r>
            <a:endParaRPr lang="zh-CN" altLang="en-US" sz="2400" b="1">
              <a:latin typeface="Verdana" pitchFamily="34" charset="0"/>
              <a:cs typeface="Verdana" pitchFamily="34" charset="0"/>
            </a:endParaRPr>
          </a:p>
        </p:txBody>
      </p:sp>
      <p:sp>
        <p:nvSpPr>
          <p:cNvPr id="4" name="内容占位符 3"/>
          <p:cNvSpPr>
            <a:spLocks noGrp="1"/>
          </p:cNvSpPr>
          <p:nvPr>
            <p:ph idx="1"/>
          </p:nvPr>
        </p:nvSpPr>
        <p:spPr>
          <a:xfrm>
            <a:off x="611560" y="771550"/>
            <a:ext cx="7776864" cy="3074739"/>
          </a:xfrm>
        </p:spPr>
        <p:txBody>
          <a:bodyPr>
            <a:noAutofit/>
          </a:bodyPr>
          <a:lstStyle/>
          <a:p>
            <a:pPr marL="0" indent="0">
              <a:lnSpc>
                <a:spcPct val="150000"/>
              </a:lnSpc>
              <a:buNone/>
            </a:pPr>
            <a:endParaRPr lang="en-US" altLang="zh-CN" sz="2000" b="1">
              <a:latin typeface="Calibri" panose="020f0502020204030204" pitchFamily="34" charset="0"/>
              <a:cs typeface="Calibri" panose="020f0502020204030204" pitchFamily="34" charset="0"/>
            </a:endParaRPr>
          </a:p>
          <a:p>
            <a:pPr marL="0" indent="0">
              <a:lnSpc>
                <a:spcPct val="150000"/>
              </a:lnSpc>
              <a:buNone/>
            </a:pPr>
            <a:r>
              <a:rPr lang="en-US" altLang="zh-CN" sz="2000" b="1">
                <a:latin typeface="Calibri" panose="020f0502020204030204" pitchFamily="34" charset="0"/>
                <a:cs typeface="Calibri" panose="020f0502020204030204" pitchFamily="34" charset="0"/>
              </a:rPr>
              <a:t>Work in pairs. Make improvements to each other’s essays and share them with the class. Consider how well you have understood how to write expository essays.</a:t>
            </a:r>
            <a:endParaRPr lang="zh-CN" altLang="en-US" sz="2000" b="1">
              <a:latin typeface="Calibri" panose="020f0502020204030204" pitchFamily="34" charset="0"/>
              <a:cs typeface="Calibri" panose="020f0502020204030204" pitchFamily="34" charset="0"/>
            </a:endParaRPr>
          </a:p>
        </p:txBody>
      </p:sp>
      <p:sp>
        <p:nvSpPr>
          <p:cNvPr id="5" name="内容占位符 3"/>
          <p:cNvSpPr txBox="1"/>
          <p:nvPr/>
        </p:nvSpPr>
        <p:spPr>
          <a:xfrm>
            <a:off x="539552" y="1491630"/>
            <a:ext cx="3960440" cy="3074739"/>
          </a:xfrm>
          <a:prstGeom prst="rect">
            <a:avLst/>
          </a:prstGeom>
        </p:spPr>
        <p:txBody>
          <a:bodyPr vert="horz" lIns="68580" tIns="34290" rIns="68580" bIns="3429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marL="0" indent="0">
              <a:lnSpc>
                <a:spcPct val="150000"/>
              </a:lnSpc>
              <a:buNone/>
            </a:pPr>
            <a:endParaRPr lang="en-US" altLang="zh-CN" sz="2000" b="1">
              <a:solidFill>
                <a:srgbClr val="FF0000"/>
              </a:solidFill>
              <a:latin typeface="Calibri" panose="020f0502020204030204" pitchFamily="34" charset="0"/>
              <a:cs typeface="Calibri" panose="020f0502020204030204" pitchFamily="34" charset="0"/>
            </a:endParaRPr>
          </a:p>
          <a:p>
            <a:pPr marL="0" indent="0">
              <a:lnSpc>
                <a:spcPct val="150000"/>
              </a:lnSpc>
              <a:buNone/>
            </a:pPr>
            <a:endParaRPr lang="en-US" altLang="zh-CN" sz="2000" b="1">
              <a:latin typeface="Calibri" panose="020f0502020204030204" pitchFamily="34" charset="0"/>
              <a:cs typeface="Calibri" panose="020f0502020204030204" pitchFamily="34" charset="0"/>
            </a:endParaRPr>
          </a:p>
        </p:txBody>
      </p:sp>
      <p:sp>
        <p:nvSpPr>
          <p:cNvPr id="6" name="内容占位符 3"/>
          <p:cNvSpPr txBox="1"/>
          <p:nvPr/>
        </p:nvSpPr>
        <p:spPr>
          <a:xfrm>
            <a:off x="5183560" y="1402656"/>
            <a:ext cx="3960440" cy="3074739"/>
          </a:xfrm>
          <a:prstGeom prst="rect">
            <a:avLst/>
          </a:prstGeom>
        </p:spPr>
        <p:txBody>
          <a:bodyPr vert="horz" lIns="68580" tIns="34290" rIns="68580" bIns="3429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marL="0" indent="0">
              <a:lnSpc>
                <a:spcPct val="150000"/>
              </a:lnSpc>
              <a:buNone/>
            </a:pPr>
            <a:endParaRPr lang="en-US" altLang="zh-CN" sz="2000" b="1">
              <a:latin typeface="Calibri" panose="020f0502020204030204" pitchFamily="34" charset="0"/>
              <a:cs typeface="Calibri" panose="020f0502020204030204" pitchFamily="34" charset="0"/>
            </a:endParaRPr>
          </a:p>
          <a:p>
            <a:pPr marL="0" indent="0">
              <a:lnSpc>
                <a:spcPct val="150000"/>
              </a:lnSpc>
              <a:buNone/>
            </a:pPr>
            <a:endParaRPr lang="en-US" altLang="zh-CN" sz="2000" b="1">
              <a:latin typeface="Calibri" panose="020f0502020204030204" pitchFamily="34" charset="0"/>
              <a:cs typeface="Calibri" panose="020f0502020204030204" pitchFamily="34" charset="0"/>
            </a:endParaRPr>
          </a:p>
          <a:p>
            <a:pPr marL="0" indent="0">
              <a:lnSpc>
                <a:spcPct val="150000"/>
              </a:lnSpc>
              <a:buNone/>
            </a:pPr>
            <a:endParaRPr lang="en-US" altLang="zh-CN" sz="2000" b="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97843172"/>
      </p:ext>
    </p:extLst>
  </p:cSld>
  <p:clrMapOvr>
    <a:masterClrMapping/>
  </p:clrMapOvr>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pic>
        <p:nvPicPr>
          <p:cNvPr id="2" name="New picture"/>
          <p:cNvPicPr/>
          <p:nvPr/>
        </p:nvPicPr>
        <p:blipFill>
          <a:blip r:embed="rId2"/>
          <a:stretch>
            <a:fillRect/>
          </a:stretch>
        </p:blipFill>
        <p:spPr>
          <a:xfrm>
            <a:off x="11417300" y="10680700"/>
            <a:ext cx="355600" cy="254000"/>
          </a:xfrm>
          <a:prstGeom prst="cube">
            <a:avLst/>
          </a:prstGeom>
        </p:spPr>
      </p:pic>
    </p:spTree>
    <p:extLst>
      <p:ext uri="{BB962C8B-B14F-4D97-AF65-F5344CB8AC3E}">
        <p14:creationId xmlns:p14="http://schemas.microsoft.com/office/powerpoint/2010/main" val="3603866316"/>
      </p:ext>
    </p:extLst>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a16="http://schemas.microsoft.com/office/drawing/2014/main" id="{60FD7627-2230-4CE3-A189-79416183D957}"/>
              </a:ext>
            </a:extLst>
          </p:cNvPr>
          <p:cNvSpPr>
            <a:spLocks noGrp="1"/>
          </p:cNvSpPr>
          <p:nvPr>
            <p:ph type="title"/>
          </p:nvPr>
        </p:nvSpPr>
        <p:spPr>
          <a:xfrm>
            <a:off x="179512" y="-27043"/>
            <a:ext cx="9145016" cy="1145778"/>
          </a:xfrm>
        </p:spPr>
        <p:txBody>
          <a:bodyPr>
            <a:normAutofit/>
          </a:bodyPr>
          <a:lstStyle/>
          <a:p>
            <a:br>
              <a:rPr lang="en-US" altLang="zh-CN" sz="2400" b="1">
                <a:latin typeface="Verdana" pitchFamily="34" charset="0"/>
                <a:ea typeface="Verdana" pitchFamily="34" charset="0"/>
                <a:cs typeface="Verdana" pitchFamily="34" charset="0"/>
              </a:rPr>
            </a:br>
            <a:r>
              <a:rPr lang="en-US" altLang="zh-CN" sz="2400" b="1">
                <a:latin typeface="Verdana" pitchFamily="34" charset="0"/>
                <a:ea typeface="Verdana" pitchFamily="34" charset="0"/>
                <a:cs typeface="Verdana" pitchFamily="34" charset="0"/>
              </a:rPr>
              <a:t>Activity 1     </a:t>
            </a:r>
            <a:r>
              <a:rPr lang="en-US" altLang="zh-CN" sz="2200" b="1">
                <a:latin typeface="Calibri" panose="020f0502020204030204" pitchFamily="34" charset="0"/>
                <a:ea typeface="Verdana" pitchFamily="34" charset="0"/>
                <a:cs typeface="Calibri" panose="020f0502020204030204" pitchFamily="34" charset="0"/>
              </a:rPr>
              <a:t>W</a:t>
            </a:r>
            <a:r>
              <a:rPr lang="en-US" altLang="zh-CN" sz="2400" b="1">
                <a:latin typeface="Calibri" panose="020f0502020204030204" pitchFamily="34" charset="0"/>
                <a:ea typeface="Verdana" pitchFamily="34" charset="0"/>
                <a:cs typeface="Calibri" panose="020f0502020204030204" pitchFamily="34" charset="0"/>
              </a:rPr>
              <a:t>atch the video and answer the questions.</a:t>
            </a:r>
            <a:endParaRPr lang="zh-CN" altLang="en-US" sz="2400" b="1">
              <a:latin typeface="Calibri" panose="020f0502020204030204" pitchFamily="34" charset="0"/>
              <a:cs typeface="Calibri" panose="020f0502020204030204" pitchFamily="34" charset="0"/>
            </a:endParaRPr>
          </a:p>
        </p:txBody>
      </p:sp>
      <p:sp>
        <p:nvSpPr>
          <p:cNvPr id="4" name="内容占位符 3"/>
          <p:cNvSpPr>
            <a:spLocks noGrp="1"/>
          </p:cNvSpPr>
          <p:nvPr>
            <p:ph idx="1"/>
          </p:nvPr>
        </p:nvSpPr>
        <p:spPr>
          <a:xfrm>
            <a:off x="628650" y="1369219"/>
            <a:ext cx="7759774" cy="2274101"/>
          </a:xfrm>
        </p:spPr>
        <p:txBody>
          <a:bodyPr>
            <a:noAutofit/>
          </a:bodyPr>
          <a:lstStyle/>
          <a:p>
            <a:pPr>
              <a:buNone/>
            </a:pPr>
            <a:r>
              <a:rPr lang="en-US" altLang="zh-CN" sz="2000" b="1">
                <a:latin typeface="Calibri" panose="020f0502020204030204" pitchFamily="34" charset="0"/>
                <a:cs typeface="Calibri" panose="020f0502020204030204" pitchFamily="34" charset="0"/>
              </a:rPr>
              <a:t>1 Who was the Forbidden City built for?</a:t>
            </a:r>
          </a:p>
          <a:p>
            <a:pPr>
              <a:buNone/>
            </a:pPr>
            <a:r>
              <a:rPr lang="en-US" altLang="zh-CN" sz="2000" b="1">
                <a:latin typeface="Calibri" panose="020f0502020204030204" pitchFamily="34" charset="0"/>
                <a:cs typeface="Calibri" panose="020f0502020204030204" pitchFamily="34" charset="0"/>
              </a:rPr>
              <a:t>2 When did it become home to the Palace Museum?</a:t>
            </a:r>
          </a:p>
          <a:p>
            <a:pPr>
              <a:buNone/>
            </a:pPr>
            <a:r>
              <a:rPr lang="en-US" altLang="zh-CN" sz="2000" b="1">
                <a:latin typeface="Calibri" panose="020f0502020204030204" pitchFamily="34" charset="0"/>
                <a:cs typeface="Calibri" panose="020f0502020204030204" pitchFamily="34" charset="0"/>
              </a:rPr>
              <a:t>3 How many works of art are there in the Palace Museum?</a:t>
            </a:r>
          </a:p>
          <a:p>
            <a:pPr>
              <a:buNone/>
            </a:pPr>
            <a:r>
              <a:rPr lang="en-US" altLang="zh-CN" sz="2000" b="1">
                <a:latin typeface="Calibri" panose="020f0502020204030204" pitchFamily="34" charset="0"/>
                <a:cs typeface="Calibri" panose="020f0502020204030204" pitchFamily="34" charset="0"/>
              </a:rPr>
              <a:t>4 What do you think makes the Palace Museum unique in the world?</a:t>
            </a:r>
          </a:p>
        </p:txBody>
      </p:sp>
      <p:pic>
        <p:nvPicPr>
          <p:cNvPr id="5" name="图片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35696" y="455147"/>
            <a:ext cx="432048" cy="443319"/>
          </a:xfrm>
          <a:prstGeom prst="rect">
            <a:avLst/>
          </a:prstGeom>
        </p:spPr>
      </p:pic>
      <p:sp>
        <p:nvSpPr>
          <p:cNvPr id="6" name="矩形 5"/>
          <p:cNvSpPr/>
          <p:nvPr/>
        </p:nvSpPr>
        <p:spPr>
          <a:xfrm>
            <a:off x="1142976" y="3143254"/>
            <a:ext cx="6215106" cy="1077218"/>
          </a:xfrm>
          <a:prstGeom prst="rect">
            <a:avLst/>
          </a:prstGeom>
        </p:spPr>
        <p:txBody>
          <a:bodyPr wrap="square">
            <a:spAutoFit/>
          </a:bodyPr>
          <a:lstStyle/>
          <a:p>
            <a:pPr marL="177800" indent="-177800"/>
            <a:r>
              <a:rPr lang="en-US" altLang="zh-CN" sz="1600">
                <a:solidFill>
                  <a:schemeClr val="accent2"/>
                </a:solidFill>
                <a:latin typeface="Calibri" panose="020f0502020204030204" pitchFamily="34" charset="0"/>
                <a:cs typeface="Calibri" panose="020f0502020204030204" pitchFamily="34" charset="0"/>
              </a:rPr>
              <a:t>1 The Forbidden City was built for emperors, their families and servants  in the Ming and Qing dynasties.</a:t>
            </a:r>
          </a:p>
          <a:p>
            <a:r>
              <a:rPr lang="en-US" altLang="zh-CN" sz="1600">
                <a:solidFill>
                  <a:schemeClr val="accent2"/>
                </a:solidFill>
                <a:latin typeface="Calibri" panose="020f0502020204030204" pitchFamily="34" charset="0"/>
                <a:cs typeface="Calibri" panose="020f0502020204030204" pitchFamily="34" charset="0"/>
              </a:rPr>
              <a:t>2 It became home to the Palace Museum in 1925.</a:t>
            </a:r>
          </a:p>
          <a:p>
            <a:r>
              <a:rPr lang="en-US" altLang="zh-CN" sz="1600">
                <a:solidFill>
                  <a:schemeClr val="accent2"/>
                </a:solidFill>
                <a:latin typeface="Calibri" panose="020f0502020204030204" pitchFamily="34" charset="0"/>
                <a:cs typeface="Calibri" panose="020f0502020204030204" pitchFamily="34" charset="0"/>
              </a:rPr>
              <a:t>3 There are around 1.8 million works of art.</a:t>
            </a:r>
          </a:p>
        </p:txBody>
      </p:sp>
    </p:spTree>
    <p:extLst>
      <p:ext uri="{BB962C8B-B14F-4D97-AF65-F5344CB8AC3E}">
        <p14:creationId xmlns:p14="http://schemas.microsoft.com/office/powerpoint/2010/main" val="142131739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3" name="Picture 2"/>
          <p:cNvPicPr>
            <a:picLocks noChangeAspect="1" noChangeArrowheads="1"/>
          </p:cNvPicPr>
          <p:nvPr/>
        </p:nvPicPr>
        <p:blipFill>
          <a:blip r:embed="rId2"/>
          <a:stretch>
            <a:fillRect/>
          </a:stretch>
        </p:blipFill>
        <p:spPr bwMode="auto">
          <a:xfrm>
            <a:off x="5508104" y="771550"/>
            <a:ext cx="3467100" cy="3479800"/>
          </a:xfrm>
          <a:prstGeom prst="rect">
            <a:avLst/>
          </a:prstGeom>
          <a:noFill/>
          <a:ln w="9525">
            <a:noFill/>
            <a:miter lim="800000"/>
          </a:ln>
          <a:effectLst/>
        </p:spPr>
      </p:pic>
      <p:sp>
        <p:nvSpPr>
          <p:cNvPr id="2" name="标题 1">
            <a:extLst>
              <a:ext uri="{FF2B5EF4-FFF2-40B4-BE49-F238E27FC236}">
                <a16:creationId xmlns:a16="http://schemas.microsoft.com/office/drawing/2014/main" id="{60FD7627-2230-4CE3-A189-79416183D957}"/>
              </a:ext>
            </a:extLst>
          </p:cNvPr>
          <p:cNvSpPr>
            <a:spLocks noGrp="1"/>
          </p:cNvSpPr>
          <p:nvPr>
            <p:ph type="title"/>
          </p:nvPr>
        </p:nvSpPr>
        <p:spPr>
          <a:xfrm>
            <a:off x="467544" y="503801"/>
            <a:ext cx="8399006" cy="776698"/>
          </a:xfrm>
        </p:spPr>
        <p:txBody>
          <a:bodyPr>
            <a:normAutofit fontScale="90000"/>
          </a:bodyPr>
          <a:lstStyle/>
          <a:p>
            <a:r>
              <a:rPr lang="en-US" altLang="zh-CN" sz="2400" b="1">
                <a:latin typeface="Verdana" pitchFamily="34" charset="0"/>
                <a:ea typeface="Verdana" pitchFamily="34" charset="0"/>
                <a:cs typeface="Verdana" pitchFamily="34" charset="0"/>
              </a:rPr>
              <a:t>Activity 2 </a:t>
            </a:r>
            <a:r>
              <a:rPr lang="en-US" altLang="zh-CN" sz="2400" b="1">
                <a:latin typeface="Calibri" panose="020f0502020204030204" pitchFamily="34" charset="0"/>
                <a:cs typeface="Calibri" panose="020f0502020204030204" pitchFamily="34" charset="0"/>
              </a:rPr>
              <a:t>Look at the title and the pictures. Predict what the     </a:t>
            </a:r>
            <a:br>
              <a:rPr lang="en-US" altLang="zh-CN" sz="2400" b="1">
                <a:latin typeface="Calibri" panose="020f0502020204030204" pitchFamily="34" charset="0"/>
                <a:cs typeface="Calibri" panose="020f0502020204030204" pitchFamily="34" charset="0"/>
              </a:rPr>
            </a:br>
            <a:r>
              <a:rPr lang="en-US" altLang="zh-CN" sz="2400" b="1">
                <a:latin typeface="Calibri" panose="020f0502020204030204" pitchFamily="34" charset="0"/>
                <a:cs typeface="Calibri" panose="020f0502020204030204" pitchFamily="34" charset="0"/>
              </a:rPr>
              <a:t>                         passage is about.</a:t>
            </a:r>
            <a:br>
              <a:rPr lang="en-US" altLang="zh-CN" sz="2400" b="1">
                <a:latin typeface="Calibri" panose="020f0502020204030204" pitchFamily="34" charset="0"/>
                <a:cs typeface="Calibri" panose="020f0502020204030204" pitchFamily="34" charset="0"/>
              </a:rPr>
            </a:br>
            <a:endParaRPr lang="zh-CN" altLang="en-US" sz="2400" b="1">
              <a:latin typeface="Verdana" pitchFamily="34" charset="0"/>
              <a:cs typeface="Verdana" pitchFamily="34" charset="0"/>
            </a:endParaRPr>
          </a:p>
        </p:txBody>
      </p:sp>
      <p:pic>
        <p:nvPicPr>
          <p:cNvPr id="5" name="Picture 3"/>
          <p:cNvPicPr>
            <a:picLocks noChangeAspect="1" noChangeArrowheads="1"/>
          </p:cNvPicPr>
          <p:nvPr/>
        </p:nvPicPr>
        <p:blipFill>
          <a:blip r:embed="rId3"/>
          <a:stretch>
            <a:fillRect/>
          </a:stretch>
        </p:blipFill>
        <p:spPr bwMode="auto">
          <a:xfrm>
            <a:off x="1115616" y="1547183"/>
            <a:ext cx="3162292" cy="2035901"/>
          </a:xfrm>
          <a:prstGeom prst="rect">
            <a:avLst/>
          </a:prstGeom>
          <a:noFill/>
          <a:ln w="9525">
            <a:noFill/>
            <a:miter lim="800000"/>
          </a:ln>
          <a:effectLst/>
        </p:spPr>
      </p:pic>
      <p:sp>
        <p:nvSpPr>
          <p:cNvPr id="8" name="内容占位符 3">
            <a:extLst>
              <a:ext uri="{FF2B5EF4-FFF2-40B4-BE49-F238E27FC236}">
                <a16:creationId xmlns:a16="http://schemas.microsoft.com/office/drawing/2014/main" id="{0044895F-5A0F-481F-B5CC-E57DA6717738}"/>
              </a:ext>
            </a:extLst>
          </p:cNvPr>
          <p:cNvSpPr>
            <a:spLocks noGrp="1"/>
          </p:cNvSpPr>
          <p:nvPr>
            <p:ph idx="1"/>
          </p:nvPr>
        </p:nvSpPr>
        <p:spPr>
          <a:xfrm>
            <a:off x="323528" y="4058716"/>
            <a:ext cx="8047806" cy="626467"/>
          </a:xfrm>
        </p:spPr>
        <p:txBody>
          <a:bodyPr>
            <a:noAutofit/>
          </a:bodyPr>
          <a:lstStyle/>
          <a:p>
            <a:pPr marL="0" indent="0">
              <a:buNone/>
            </a:pPr>
            <a:r>
              <a:rPr lang="en-US" altLang="zh-CN" sz="2000" b="1">
                <a:latin typeface="Calibri" panose="020f0502020204030204" pitchFamily="34" charset="0"/>
                <a:cs typeface="Calibri" panose="020f0502020204030204" pitchFamily="34" charset="0"/>
              </a:rPr>
              <a:t>Now read the passage and check your prediction.</a:t>
            </a:r>
            <a:endParaRPr lang="zh-CN" altLang="en-US" sz="2000" b="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2214966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a16="http://schemas.microsoft.com/office/drawing/2014/main" id="{60FD7627-2230-4CE3-A189-79416183D957}"/>
              </a:ext>
            </a:extLst>
          </p:cNvPr>
          <p:cNvSpPr>
            <a:spLocks noGrp="1"/>
          </p:cNvSpPr>
          <p:nvPr>
            <p:ph type="title"/>
          </p:nvPr>
        </p:nvSpPr>
        <p:spPr>
          <a:xfrm>
            <a:off x="179512" y="10413"/>
            <a:ext cx="8964488" cy="1489767"/>
          </a:xfrm>
        </p:spPr>
        <p:txBody>
          <a:bodyPr>
            <a:normAutofit/>
          </a:bodyPr>
          <a:lstStyle/>
          <a:p>
            <a:r>
              <a:rPr lang="en-US" altLang="zh-CN" sz="2400" b="1">
                <a:latin typeface="Verdana" pitchFamily="34" charset="0"/>
                <a:ea typeface="Verdana" pitchFamily="34" charset="0"/>
                <a:cs typeface="Verdana" pitchFamily="34" charset="0"/>
              </a:rPr>
              <a:t>Activity 3 Match the questions to the paragraphs    </a:t>
            </a:r>
            <a:br>
              <a:rPr lang="en-US" altLang="zh-CN" sz="2400" b="1">
                <a:latin typeface="Verdana" pitchFamily="34" charset="0"/>
                <a:ea typeface="Verdana" pitchFamily="34" charset="0"/>
                <a:cs typeface="Verdana" pitchFamily="34" charset="0"/>
              </a:rPr>
            </a:br>
            <a:r>
              <a:rPr lang="en-US" altLang="zh-CN" sz="2400" b="1">
                <a:latin typeface="Verdana" pitchFamily="34" charset="0"/>
                <a:ea typeface="Verdana" pitchFamily="34" charset="0"/>
                <a:cs typeface="Verdana" pitchFamily="34" charset="0"/>
              </a:rPr>
              <a:t>                and find out the answers.</a:t>
            </a:r>
            <a:endParaRPr lang="zh-CN" altLang="en-US" sz="2400" b="1">
              <a:latin typeface="Verdana" pitchFamily="34" charset="0"/>
              <a:cs typeface="Verdana" pitchFamily="34" charset="0"/>
            </a:endParaRPr>
          </a:p>
        </p:txBody>
      </p:sp>
      <p:sp>
        <p:nvSpPr>
          <p:cNvPr id="6" name="矩形 5"/>
          <p:cNvSpPr/>
          <p:nvPr/>
        </p:nvSpPr>
        <p:spPr>
          <a:xfrm>
            <a:off x="1000100" y="2143122"/>
            <a:ext cx="333745" cy="400110"/>
          </a:xfrm>
          <a:prstGeom prst="rect">
            <a:avLst/>
          </a:prstGeom>
          <a:noFill/>
        </p:spPr>
        <p:txBody>
          <a:bodyPr wrap="none" lIns="91440" tIns="45720" rIns="91440" bIns="45720">
            <a:spAutoFit/>
            <a:scene3d>
              <a:camera prst="orthographicFront"/>
              <a:lightRig rig="soft" dir="tl"/>
            </a:scene3d>
            <a:sp3d contourW="25400" prstMaterial="matte">
              <a:bevelT w="25400" h="55880" prst="artDeco"/>
              <a:contourClr>
                <a:schemeClr val="accent2">
                  <a:tint val="20000"/>
                </a:schemeClr>
              </a:contourClr>
            </a:sp3d>
          </a:bodyPr>
          <a:lstStyle/>
          <a:p>
            <a:pPr algn="ctr"/>
            <a:r>
              <a:rPr lang="en-US" altLang="zh-CN" sz="2000" b="1" cap="none"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3</a:t>
            </a:r>
            <a:endParaRPr lang="zh-CN" altLang="en-US" sz="2000" b="1" cap="none"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7" name="矩形 6"/>
          <p:cNvSpPr/>
          <p:nvPr/>
        </p:nvSpPr>
        <p:spPr>
          <a:xfrm>
            <a:off x="1000100" y="2928940"/>
            <a:ext cx="333745" cy="400110"/>
          </a:xfrm>
          <a:prstGeom prst="rect">
            <a:avLst/>
          </a:prstGeom>
          <a:noFill/>
        </p:spPr>
        <p:txBody>
          <a:bodyPr wrap="none" lIns="91440" tIns="45720" rIns="91440" bIns="45720">
            <a:spAutoFit/>
            <a:scene3d>
              <a:camera prst="orthographicFront"/>
              <a:lightRig rig="soft" dir="tl"/>
            </a:scene3d>
            <a:sp3d contourW="25400" prstMaterial="matte">
              <a:bevelT w="25400" h="55880" prst="artDeco"/>
              <a:contourClr>
                <a:schemeClr val="accent2">
                  <a:tint val="20000"/>
                </a:schemeClr>
              </a:contourClr>
            </a:sp3d>
          </a:bodyPr>
          <a:lstStyle/>
          <a:p>
            <a:pPr algn="ctr"/>
            <a:r>
              <a:rPr lang="en-US" altLang="zh-CN" sz="2000" b="1" cap="none"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4</a:t>
            </a:r>
            <a:endParaRPr lang="zh-CN" altLang="en-US" sz="2000" b="1" cap="none"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8" name="矩形 7"/>
          <p:cNvSpPr/>
          <p:nvPr/>
        </p:nvSpPr>
        <p:spPr>
          <a:xfrm>
            <a:off x="1000100" y="3286130"/>
            <a:ext cx="288032" cy="400110"/>
          </a:xfrm>
          <a:prstGeom prst="rect">
            <a:avLst/>
          </a:prstGeom>
          <a:noFill/>
        </p:spPr>
        <p:txBody>
          <a:bodyPr wrap="square" lIns="91440" tIns="45720" rIns="91440" bIns="45720">
            <a:spAutoFit/>
            <a:scene3d>
              <a:camera prst="orthographicFront"/>
              <a:lightRig rig="soft" dir="tl"/>
            </a:scene3d>
            <a:sp3d contourW="25400" prstMaterial="matte">
              <a:bevelT w="25400" h="55880" prst="artDeco"/>
              <a:contourClr>
                <a:schemeClr val="accent2">
                  <a:tint val="20000"/>
                </a:schemeClr>
              </a:contourClr>
            </a:sp3d>
          </a:bodyPr>
          <a:lstStyle/>
          <a:p>
            <a:pPr algn="ctr"/>
            <a:r>
              <a:rPr lang="en-US" altLang="zh-CN" sz="2000" b="1" cap="none"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1</a:t>
            </a:r>
            <a:endParaRPr lang="zh-CN" altLang="en-US" sz="2000" b="1" cap="none"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0" name="矩形 9"/>
          <p:cNvSpPr/>
          <p:nvPr/>
        </p:nvSpPr>
        <p:spPr>
          <a:xfrm>
            <a:off x="1000100" y="3643320"/>
            <a:ext cx="333745" cy="400110"/>
          </a:xfrm>
          <a:prstGeom prst="rect">
            <a:avLst/>
          </a:prstGeom>
          <a:noFill/>
        </p:spPr>
        <p:txBody>
          <a:bodyPr wrap="none" lIns="91440" tIns="45720" rIns="91440" bIns="45720">
            <a:spAutoFit/>
            <a:scene3d>
              <a:camera prst="orthographicFront"/>
              <a:lightRig rig="soft" dir="tl"/>
            </a:scene3d>
            <a:sp3d contourW="25400" prstMaterial="matte">
              <a:bevelT w="25400" h="55880" prst="artDeco"/>
              <a:contourClr>
                <a:schemeClr val="accent2">
                  <a:tint val="20000"/>
                </a:schemeClr>
              </a:contourClr>
            </a:sp3d>
          </a:bodyPr>
          <a:lstStyle/>
          <a:p>
            <a:pPr algn="ctr"/>
            <a:r>
              <a:rPr lang="en-US" altLang="zh-CN" sz="2000" b="1" cap="none"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2</a:t>
            </a:r>
            <a:endParaRPr lang="zh-CN" altLang="en-US" sz="2000" b="1" cap="none"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1" name="矩形 10"/>
          <p:cNvSpPr/>
          <p:nvPr/>
        </p:nvSpPr>
        <p:spPr>
          <a:xfrm>
            <a:off x="1000100" y="1428742"/>
            <a:ext cx="333745" cy="400110"/>
          </a:xfrm>
          <a:prstGeom prst="rect">
            <a:avLst/>
          </a:prstGeom>
          <a:noFill/>
        </p:spPr>
        <p:txBody>
          <a:bodyPr wrap="none" lIns="91440" tIns="45720" rIns="91440" bIns="45720">
            <a:spAutoFit/>
            <a:scene3d>
              <a:camera prst="orthographicFront"/>
              <a:lightRig rig="soft" dir="tl"/>
            </a:scene3d>
            <a:sp3d contourW="25400" prstMaterial="matte">
              <a:bevelT w="25400" h="55880" prst="artDeco"/>
              <a:contourClr>
                <a:schemeClr val="accent2">
                  <a:tint val="20000"/>
                </a:schemeClr>
              </a:contourClr>
            </a:sp3d>
          </a:bodyPr>
          <a:lstStyle/>
          <a:p>
            <a:pPr algn="ctr"/>
            <a:r>
              <a:rPr lang="en-US" altLang="zh-CN" sz="2000" b="1" cap="none"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5</a:t>
            </a:r>
            <a:endParaRPr lang="zh-CN" altLang="en-US" sz="2000" b="1" cap="none"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4" name="图片 3">
            <a:extLst>
              <a:ext uri="{FF2B5EF4-FFF2-40B4-BE49-F238E27FC236}">
                <a16:creationId xmlns:a16="http://schemas.microsoft.com/office/drawing/2014/main" id="{C1B8C0F0-9718-4319-87F0-EC6586C8B9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25994"/>
            <a:ext cx="9144000" cy="3046009"/>
          </a:xfrm>
          <a:prstGeom prst="rect">
            <a:avLst/>
          </a:prstGeom>
        </p:spPr>
      </p:pic>
    </p:spTree>
    <p:extLst>
      <p:ext uri="{BB962C8B-B14F-4D97-AF65-F5344CB8AC3E}">
        <p14:creationId xmlns:p14="http://schemas.microsoft.com/office/powerpoint/2010/main" val="761076516"/>
      </p:ext>
    </p:extLst>
  </p:cSld>
  <p:clrMapOvr>
    <a:masterClrMapping/>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a16="http://schemas.microsoft.com/office/drawing/2014/main" id="{60FD7627-2230-4CE3-A189-79416183D957}"/>
              </a:ext>
            </a:extLst>
          </p:cNvPr>
          <p:cNvSpPr>
            <a:spLocks noGrp="1"/>
          </p:cNvSpPr>
          <p:nvPr>
            <p:ph type="title"/>
          </p:nvPr>
        </p:nvSpPr>
        <p:spPr>
          <a:xfrm>
            <a:off x="311980" y="-236562"/>
            <a:ext cx="6319614" cy="1145778"/>
          </a:xfrm>
        </p:spPr>
        <p:txBody>
          <a:bodyPr>
            <a:normAutofit/>
          </a:bodyPr>
          <a:lstStyle/>
          <a:p>
            <a:br>
              <a:rPr lang="en-US" altLang="zh-CN" sz="2400" b="1">
                <a:latin typeface="Verdana" pitchFamily="34" charset="0"/>
                <a:ea typeface="Verdana" pitchFamily="34" charset="0"/>
                <a:cs typeface="Verdana" pitchFamily="34" charset="0"/>
              </a:rPr>
            </a:br>
            <a:r>
              <a:rPr lang="en-US" altLang="zh-CN" sz="2400" b="1">
                <a:latin typeface="Verdana" pitchFamily="34" charset="0"/>
                <a:ea typeface="Verdana" pitchFamily="34" charset="0"/>
                <a:cs typeface="Verdana" pitchFamily="34" charset="0"/>
              </a:rPr>
              <a:t>Activity 3 </a:t>
            </a:r>
            <a:endParaRPr lang="zh-CN" altLang="en-US" sz="2400" b="1">
              <a:latin typeface="Verdana" pitchFamily="34" charset="0"/>
              <a:cs typeface="Verdana" pitchFamily="34" charset="0"/>
            </a:endParaRPr>
          </a:p>
        </p:txBody>
      </p:sp>
      <p:sp>
        <p:nvSpPr>
          <p:cNvPr id="14" name="矩形 13"/>
          <p:cNvSpPr/>
          <p:nvPr/>
        </p:nvSpPr>
        <p:spPr>
          <a:xfrm>
            <a:off x="307394" y="909216"/>
            <a:ext cx="8429684" cy="830997"/>
          </a:xfrm>
          <a:prstGeom prst="rect">
            <a:avLst/>
          </a:prstGeom>
        </p:spPr>
        <p:txBody>
          <a:bodyPr wrap="square">
            <a:spAutoFit/>
          </a:bodyPr>
          <a:lstStyle/>
          <a:p>
            <a:pPr indent="-720000" algn="just"/>
            <a:r>
              <a:rPr lang="en-US" altLang="zh-CN" sz="1600">
                <a:solidFill>
                  <a:schemeClr val="accent2"/>
                </a:solidFill>
                <a:latin typeface="Calibri" panose="020f0502020204030204" pitchFamily="34" charset="0"/>
                <a:cs typeface="Calibri" panose="020f0502020204030204" pitchFamily="34" charset="0"/>
              </a:rPr>
              <a:t>a (Para 5) Because he has passed on his skills to a new generation of artisans, who will not only help preserve  traditional skills but also bring innovation to the art of clock repairing so that it stands the test of time.</a:t>
            </a:r>
            <a:endParaRPr lang="zh-CN" altLang="en-US" sz="1600">
              <a:solidFill>
                <a:schemeClr val="accent2"/>
              </a:solidFill>
              <a:latin typeface="Calibri" panose="020f0502020204030204" pitchFamily="34" charset="0"/>
              <a:cs typeface="Calibri" panose="020f0502020204030204" pitchFamily="34" charset="0"/>
            </a:endParaRPr>
          </a:p>
        </p:txBody>
      </p:sp>
      <p:sp>
        <p:nvSpPr>
          <p:cNvPr id="15" name="矩形 14"/>
          <p:cNvSpPr/>
          <p:nvPr/>
        </p:nvSpPr>
        <p:spPr>
          <a:xfrm>
            <a:off x="307394" y="1707654"/>
            <a:ext cx="8358246" cy="3046988"/>
          </a:xfrm>
          <a:prstGeom prst="rect">
            <a:avLst/>
          </a:prstGeom>
        </p:spPr>
        <p:txBody>
          <a:bodyPr wrap="square">
            <a:spAutoFit/>
          </a:bodyPr>
          <a:lstStyle/>
          <a:p>
            <a:r>
              <a:rPr lang="en-US" altLang="zh-CN" sz="1600">
                <a:solidFill>
                  <a:schemeClr val="accent2"/>
                </a:solidFill>
                <a:latin typeface="Calibri" panose="020f0502020204030204" pitchFamily="34" charset="0"/>
                <a:cs typeface="Calibri" panose="020f0502020204030204" pitchFamily="34" charset="0"/>
              </a:rPr>
              <a:t>b (Para 3) Because repairing such a large and important collection of timepieces involves complex work, unique methods of restoration and sourcing difficult-to-find materials, which take a lot of time, care and attention to detail.</a:t>
            </a:r>
          </a:p>
          <a:p>
            <a:endParaRPr lang="en-US" altLang="zh-CN" sz="1600">
              <a:solidFill>
                <a:schemeClr val="accent2"/>
              </a:solidFill>
              <a:latin typeface="Calibri" panose="020f0502020204030204" pitchFamily="34" charset="0"/>
              <a:cs typeface="Calibri" panose="020f0502020204030204" pitchFamily="34" charset="0"/>
            </a:endParaRPr>
          </a:p>
          <a:p>
            <a:r>
              <a:rPr lang="en-US" altLang="zh-CN" sz="1600">
                <a:solidFill>
                  <a:schemeClr val="accent2"/>
                </a:solidFill>
                <a:latin typeface="Calibri" panose="020f0502020204030204" pitchFamily="34" charset="0"/>
                <a:cs typeface="Calibri" panose="020f0502020204030204" pitchFamily="34" charset="0"/>
              </a:rPr>
              <a:t>c (Para 4) Wang Jin has spent eight months adjusting the gigantic clock, which is about to be wound up and brought back to life.</a:t>
            </a:r>
          </a:p>
          <a:p>
            <a:endParaRPr lang="en-US" altLang="zh-CN" sz="1600">
              <a:solidFill>
                <a:schemeClr val="accent2"/>
              </a:solidFill>
              <a:latin typeface="Calibri" panose="020f0502020204030204" pitchFamily="34" charset="0"/>
              <a:cs typeface="Calibri" panose="020f0502020204030204" pitchFamily="34" charset="0"/>
            </a:endParaRPr>
          </a:p>
          <a:p>
            <a:r>
              <a:rPr lang="en-US" altLang="zh-CN" sz="1600">
                <a:solidFill>
                  <a:schemeClr val="accent2"/>
                </a:solidFill>
                <a:latin typeface="Calibri" panose="020f0502020204030204" pitchFamily="34" charset="0"/>
                <a:cs typeface="Calibri" panose="020f0502020204030204" pitchFamily="34" charset="0"/>
              </a:rPr>
              <a:t>d (Para 1) He is a clock restoration master, working in Xi San Suo in the Forbidden City.</a:t>
            </a:r>
          </a:p>
          <a:p>
            <a:endParaRPr lang="en-US" altLang="zh-CN" sz="1600">
              <a:solidFill>
                <a:schemeClr val="accent2"/>
              </a:solidFill>
              <a:latin typeface="Calibri" panose="020f0502020204030204" pitchFamily="34" charset="0"/>
              <a:cs typeface="Calibri" panose="020f0502020204030204" pitchFamily="34" charset="0"/>
            </a:endParaRPr>
          </a:p>
          <a:p>
            <a:r>
              <a:rPr lang="en-US" altLang="zh-CN" sz="1600">
                <a:solidFill>
                  <a:schemeClr val="accent2"/>
                </a:solidFill>
                <a:latin typeface="Calibri" panose="020f0502020204030204" pitchFamily="34" charset="0"/>
                <a:cs typeface="Calibri" panose="020f0502020204030204" pitchFamily="34" charset="0"/>
              </a:rPr>
              <a:t>e (Para 6) They display qualities of skill, patience, modesty and devotion in their work.</a:t>
            </a:r>
          </a:p>
          <a:p>
            <a:endParaRPr lang="en-US" altLang="zh-CN" sz="1600">
              <a:solidFill>
                <a:schemeClr val="accent2"/>
              </a:solidFill>
              <a:latin typeface="Calibri" panose="020f0502020204030204" pitchFamily="34" charset="0"/>
              <a:cs typeface="Calibri" panose="020f0502020204030204" pitchFamily="34" charset="0"/>
            </a:endParaRPr>
          </a:p>
          <a:p>
            <a:r>
              <a:rPr lang="en-US" altLang="zh-CN" sz="1600">
                <a:solidFill>
                  <a:schemeClr val="accent2"/>
                </a:solidFill>
                <a:latin typeface="Calibri" panose="020f0502020204030204" pitchFamily="34" charset="0"/>
                <a:cs typeface="Calibri" panose="020f0502020204030204" pitchFamily="34" charset="0"/>
              </a:rPr>
              <a:t>f (Para 2) They used to be the only two timepiece restorers in the Palace Museum.</a:t>
            </a:r>
            <a:endParaRPr lang="zh-CN" altLang="en-US" sz="1600">
              <a:solidFill>
                <a:schemeClr val="accent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61076516"/>
      </p:ext>
    </p:extLst>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a16="http://schemas.microsoft.com/office/drawing/2014/main" id="{60FD7627-2230-4CE3-A189-79416183D957}"/>
              </a:ext>
            </a:extLst>
          </p:cNvPr>
          <p:cNvSpPr>
            <a:spLocks noGrp="1"/>
          </p:cNvSpPr>
          <p:nvPr>
            <p:ph type="title"/>
          </p:nvPr>
        </p:nvSpPr>
        <p:spPr>
          <a:xfrm>
            <a:off x="214282" y="-285770"/>
            <a:ext cx="6319614" cy="1145778"/>
          </a:xfrm>
        </p:spPr>
        <p:txBody>
          <a:bodyPr>
            <a:normAutofit/>
          </a:bodyPr>
          <a:lstStyle/>
          <a:p>
            <a:br>
              <a:rPr lang="en-US" altLang="zh-CN" sz="2400" b="1">
                <a:latin typeface="Verdana" pitchFamily="34" charset="0"/>
                <a:ea typeface="Verdana" pitchFamily="34" charset="0"/>
                <a:cs typeface="Verdana" pitchFamily="34" charset="0"/>
              </a:rPr>
            </a:br>
            <a:r>
              <a:rPr lang="en-US" altLang="zh-CN" sz="2400" b="1">
                <a:latin typeface="Verdana" pitchFamily="34" charset="0"/>
                <a:ea typeface="Verdana" pitchFamily="34" charset="0"/>
                <a:cs typeface="Verdana" pitchFamily="34" charset="0"/>
              </a:rPr>
              <a:t>Think &amp; Share</a:t>
            </a:r>
            <a:endParaRPr lang="zh-CN" altLang="en-US" sz="2400" b="1">
              <a:latin typeface="Verdana" pitchFamily="34" charset="0"/>
              <a:cs typeface="Verdana" pitchFamily="34" charset="0"/>
            </a:endParaRPr>
          </a:p>
        </p:txBody>
      </p:sp>
      <p:sp>
        <p:nvSpPr>
          <p:cNvPr id="4" name="内容占位符 3"/>
          <p:cNvSpPr>
            <a:spLocks noGrp="1"/>
          </p:cNvSpPr>
          <p:nvPr>
            <p:ph idx="1"/>
          </p:nvPr>
        </p:nvSpPr>
        <p:spPr>
          <a:xfrm>
            <a:off x="395536" y="883993"/>
            <a:ext cx="8352928" cy="2695869"/>
          </a:xfrm>
        </p:spPr>
        <p:txBody>
          <a:bodyPr>
            <a:noAutofit/>
          </a:bodyPr>
          <a:lstStyle/>
          <a:p>
            <a:pPr marL="180975" indent="-180975">
              <a:buNone/>
            </a:pPr>
            <a:r>
              <a:rPr lang="en-US" altLang="zh-CN" sz="2000">
                <a:latin typeface="Calibri" panose="020f0502020204030204" pitchFamily="34" charset="0"/>
                <a:cs typeface="Calibri" panose="020f0502020204030204" pitchFamily="34" charset="0"/>
              </a:rPr>
              <a:t>1 What is your understanding of the title, “Master of Time”? What figure of speech does the author use?</a:t>
            </a:r>
          </a:p>
          <a:p>
            <a:pPr marL="180975" indent="-180975">
              <a:buNone/>
            </a:pPr>
            <a:r>
              <a:rPr lang="en-US" altLang="zh-CN" sz="2000">
                <a:latin typeface="Calibri" panose="020f0502020204030204" pitchFamily="34" charset="0"/>
                <a:cs typeface="Calibri" panose="020f0502020204030204" pitchFamily="34" charset="0"/>
              </a:rPr>
              <a:t>2 What is your understanding of the sentence, “This is a race against time that can never be won”? Do you agree with this? Give your reasons.</a:t>
            </a:r>
          </a:p>
          <a:p>
            <a:pPr marL="180975" indent="-180975">
              <a:buNone/>
              <a:tabLst>
                <a:tab pos="180975"/>
              </a:tabLst>
            </a:pPr>
            <a:r>
              <a:rPr lang="en-US" altLang="zh-CN" sz="2000">
                <a:latin typeface="Calibri" panose="020f0502020204030204" pitchFamily="34" charset="0"/>
                <a:cs typeface="Calibri" panose="020f0502020204030204" pitchFamily="34" charset="0"/>
              </a:rPr>
              <a:t>3 What do Bill Cunningham and Wang Jin in the two reading passages in   this unit have in common?</a:t>
            </a:r>
          </a:p>
          <a:p>
            <a:pPr marL="180975" indent="-180975">
              <a:buNone/>
            </a:pPr>
            <a:r>
              <a:rPr lang="en-US" altLang="zh-CN" sz="2000">
                <a:latin typeface="Calibri" panose="020f0502020204030204" pitchFamily="34" charset="0"/>
                <a:cs typeface="Calibri" panose="020f0502020204030204" pitchFamily="34" charset="0"/>
              </a:rPr>
              <a:t>4 What can you do to help to pass on traditional skills and the spirit of craftsmanship?</a:t>
            </a:r>
          </a:p>
        </p:txBody>
      </p:sp>
      <p:sp>
        <p:nvSpPr>
          <p:cNvPr id="5" name="矩形 4"/>
          <p:cNvSpPr/>
          <p:nvPr/>
        </p:nvSpPr>
        <p:spPr>
          <a:xfrm>
            <a:off x="395536" y="3867894"/>
            <a:ext cx="8572528" cy="369332"/>
          </a:xfrm>
          <a:prstGeom prst="rect">
            <a:avLst/>
          </a:prstGeom>
        </p:spPr>
        <p:txBody>
          <a:bodyPr wrap="square">
            <a:spAutoFit/>
          </a:bodyPr>
          <a:lstStyle/>
          <a:p>
            <a:r>
              <a:rPr lang="en-US" altLang="zh-CN" sz="1800">
                <a:solidFill>
                  <a:schemeClr val="accent2"/>
                </a:solidFill>
                <a:latin typeface="Calibri" panose="020f0502020204030204" pitchFamily="34" charset="0"/>
                <a:cs typeface="Calibri" panose="020f0502020204030204" pitchFamily="34" charset="0"/>
              </a:rPr>
              <a:t>3 They are both devoted, motivated, passionate and skilled masters in their fields of work.</a:t>
            </a:r>
          </a:p>
        </p:txBody>
      </p:sp>
    </p:spTree>
    <p:extLst>
      <p:ext uri="{BB962C8B-B14F-4D97-AF65-F5344CB8AC3E}">
        <p14:creationId xmlns:p14="http://schemas.microsoft.com/office/powerpoint/2010/main" val="76107651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after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ppt_x"/>
                                          </p:val>
                                        </p:tav>
                                        <p:tav tm="100000">
                                          <p:val>
                                            <p:strVal val="#ppt_x"/>
                                          </p:val>
                                        </p:tav>
                                      </p:tavLst>
                                    </p:anim>
                                    <p:anim calcmode="lin" valueType="num">
                                      <p:cBhvr additive="base">
                                        <p:cTn id="2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5" grpId="0"/>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a16="http://schemas.microsoft.com/office/drawing/2014/main" id="{60FD7627-2230-4CE3-A189-79416183D957}"/>
              </a:ext>
            </a:extLst>
          </p:cNvPr>
          <p:cNvSpPr>
            <a:spLocks noGrp="1"/>
          </p:cNvSpPr>
          <p:nvPr>
            <p:ph type="title"/>
          </p:nvPr>
        </p:nvSpPr>
        <p:spPr>
          <a:xfrm>
            <a:off x="251520" y="498908"/>
            <a:ext cx="8786842" cy="776698"/>
          </a:xfrm>
        </p:spPr>
        <p:txBody>
          <a:bodyPr>
            <a:normAutofit fontScale="90000"/>
          </a:bodyPr>
          <a:lstStyle/>
          <a:p>
            <a:r>
              <a:rPr lang="en-US" altLang="zh-CN" sz="2400" b="1">
                <a:latin typeface="Verdana" pitchFamily="34" charset="0"/>
                <a:ea typeface="Verdana" pitchFamily="34" charset="0"/>
                <a:cs typeface="Verdana" pitchFamily="34" charset="0"/>
              </a:rPr>
              <a:t>Activity 4 </a:t>
            </a:r>
            <a:r>
              <a:rPr lang="en-US" altLang="zh-CN" sz="2400" b="1">
                <a:latin typeface="Calibri" panose="020f0502020204030204" pitchFamily="34" charset="0"/>
                <a:cs typeface="Calibri" panose="020f0502020204030204" pitchFamily="34" charset="0"/>
              </a:rPr>
              <a:t>Work in groups. Give a speech about the spirit of            </a:t>
            </a:r>
            <a:br>
              <a:rPr lang="en-US" altLang="zh-CN" sz="2400" b="1">
                <a:latin typeface="Calibri" panose="020f0502020204030204" pitchFamily="34" charset="0"/>
                <a:cs typeface="Calibri" panose="020f0502020204030204" pitchFamily="34" charset="0"/>
              </a:rPr>
            </a:br>
            <a:r>
              <a:rPr lang="en-US" altLang="zh-CN" sz="2400" b="1">
                <a:latin typeface="Calibri" panose="020f0502020204030204" pitchFamily="34" charset="0"/>
                <a:cs typeface="Calibri" panose="020f0502020204030204" pitchFamily="34" charset="0"/>
              </a:rPr>
              <a:t>                         craftsmanship in the Palace Museum.</a:t>
            </a:r>
            <a:br>
              <a:rPr lang="en-US" altLang="zh-CN" sz="2400" b="1">
                <a:latin typeface="Calibri" panose="020f0502020204030204" pitchFamily="34" charset="0"/>
                <a:cs typeface="Calibri" panose="020f0502020204030204" pitchFamily="34" charset="0"/>
              </a:rPr>
            </a:br>
            <a:endParaRPr lang="zh-CN" altLang="en-US" sz="2400" b="1">
              <a:latin typeface="Verdana" pitchFamily="34" charset="0"/>
              <a:cs typeface="Verdana" pitchFamily="34" charset="0"/>
            </a:endParaRPr>
          </a:p>
        </p:txBody>
      </p:sp>
      <p:sp>
        <p:nvSpPr>
          <p:cNvPr id="4" name="内容占位符 3"/>
          <p:cNvSpPr>
            <a:spLocks noGrp="1"/>
          </p:cNvSpPr>
          <p:nvPr>
            <p:ph idx="1"/>
          </p:nvPr>
        </p:nvSpPr>
        <p:spPr>
          <a:xfrm>
            <a:off x="329369" y="1275606"/>
            <a:ext cx="8786842" cy="3631423"/>
          </a:xfrm>
        </p:spPr>
        <p:txBody>
          <a:bodyPr>
            <a:noAutofit/>
          </a:bodyPr>
          <a:lstStyle/>
          <a:p>
            <a:pPr marL="0" indent="0">
              <a:buNone/>
            </a:pPr>
            <a:r>
              <a:rPr lang="en-US" altLang="zh-CN" sz="2000" b="1">
                <a:latin typeface="Calibri" panose="020f0502020204030204" pitchFamily="34" charset="0"/>
                <a:cs typeface="Calibri" panose="020f0502020204030204" pitchFamily="34" charset="0"/>
              </a:rPr>
              <a:t>1 Think about other masters in the Palace Museum. Then discuss the                               </a:t>
            </a:r>
          </a:p>
          <a:p>
            <a:pPr marL="0" indent="0">
              <a:buNone/>
            </a:pPr>
            <a:r>
              <a:rPr lang="en-US" altLang="zh-CN" sz="2000" b="1">
                <a:latin typeface="Calibri" panose="020f0502020204030204" pitchFamily="34" charset="0"/>
                <a:cs typeface="Calibri" panose="020f0502020204030204" pitchFamily="34" charset="0"/>
              </a:rPr>
              <a:t>   questions within your group to prepare for your speech. Do further research if    </a:t>
            </a:r>
          </a:p>
          <a:p>
            <a:pPr marL="0" indent="0">
              <a:buNone/>
            </a:pPr>
            <a:r>
              <a:rPr lang="en-US" altLang="zh-CN" sz="2000" b="1">
                <a:latin typeface="Calibri" panose="020f0502020204030204" pitchFamily="34" charset="0"/>
                <a:cs typeface="Calibri" panose="020f0502020204030204" pitchFamily="34" charset="0"/>
              </a:rPr>
              <a:t>   necessary. </a:t>
            </a:r>
          </a:p>
          <a:p>
            <a:r>
              <a:rPr lang="en-US" altLang="zh-CN" sz="2000">
                <a:latin typeface="Calibri" panose="020f0502020204030204" pitchFamily="34" charset="0"/>
                <a:cs typeface="Calibri" panose="020f0502020204030204" pitchFamily="34" charset="0"/>
              </a:rPr>
              <a:t>  Who are the masters?</a:t>
            </a:r>
          </a:p>
          <a:p>
            <a:r>
              <a:rPr lang="en-US" altLang="zh-CN" sz="2000">
                <a:latin typeface="Calibri" panose="020f0502020204030204" pitchFamily="34" charset="0"/>
                <a:cs typeface="Calibri" panose="020f0502020204030204" pitchFamily="34" charset="0"/>
              </a:rPr>
              <a:t>  What  fields do they work in?</a:t>
            </a:r>
          </a:p>
          <a:p>
            <a:r>
              <a:rPr lang="en-US" altLang="zh-CN" sz="2000">
                <a:latin typeface="Calibri" panose="020f0502020204030204" pitchFamily="34" charset="0"/>
                <a:cs typeface="Calibri" panose="020f0502020204030204" pitchFamily="34" charset="0"/>
              </a:rPr>
              <a:t>  What specific examples can you give of their work?     </a:t>
            </a:r>
          </a:p>
          <a:p>
            <a:r>
              <a:rPr lang="en-US" altLang="zh-CN" sz="2000">
                <a:latin typeface="Calibri" panose="020f0502020204030204" pitchFamily="34" charset="0"/>
                <a:cs typeface="Calibri" panose="020f0502020204030204" pitchFamily="34" charset="0"/>
              </a:rPr>
              <a:t>  What aspects of the spirit of craftsmanship are demonstrated through their work?</a:t>
            </a:r>
          </a:p>
          <a:p>
            <a:r>
              <a:rPr lang="en-US" altLang="zh-CN" sz="2000">
                <a:latin typeface="Calibri" panose="020f0502020204030204" pitchFamily="34" charset="0"/>
                <a:cs typeface="Calibri" panose="020f0502020204030204" pitchFamily="34" charset="0"/>
              </a:rPr>
              <a:t>  How can you develop and display such spirit in daily life?</a:t>
            </a:r>
          </a:p>
          <a:p>
            <a:pPr marL="0" indent="0">
              <a:buNone/>
            </a:pPr>
            <a:endParaRPr lang="en-US" altLang="zh-CN" sz="2000" b="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95347363"/>
      </p:ext>
    </p:extLst>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a16="http://schemas.microsoft.com/office/drawing/2014/main" id="{60FD7627-2230-4CE3-A189-79416183D957}"/>
              </a:ext>
            </a:extLst>
          </p:cNvPr>
          <p:cNvSpPr>
            <a:spLocks noGrp="1"/>
          </p:cNvSpPr>
          <p:nvPr>
            <p:ph type="title"/>
          </p:nvPr>
        </p:nvSpPr>
        <p:spPr>
          <a:xfrm>
            <a:off x="628650" y="273844"/>
            <a:ext cx="6319614" cy="1145778"/>
          </a:xfrm>
        </p:spPr>
        <p:txBody>
          <a:bodyPr>
            <a:normAutofit/>
          </a:bodyPr>
          <a:lstStyle/>
          <a:p>
            <a:br>
              <a:rPr lang="en-US" altLang="zh-CN" sz="2400" b="1">
                <a:latin typeface="Verdana" pitchFamily="34" charset="0"/>
                <a:ea typeface="Verdana" pitchFamily="34" charset="0"/>
                <a:cs typeface="Verdana" pitchFamily="34" charset="0"/>
              </a:rPr>
            </a:br>
            <a:r>
              <a:rPr lang="en-US" altLang="zh-CN" sz="2400" b="1">
                <a:latin typeface="Verdana" pitchFamily="34" charset="0"/>
                <a:ea typeface="Verdana" pitchFamily="34" charset="0"/>
                <a:cs typeface="Verdana" pitchFamily="34" charset="0"/>
              </a:rPr>
              <a:t>Activity 4</a:t>
            </a:r>
            <a:endParaRPr lang="zh-CN" altLang="en-US" sz="2400" b="1">
              <a:latin typeface="Verdana" pitchFamily="34" charset="0"/>
              <a:cs typeface="Verdana" pitchFamily="34" charset="0"/>
            </a:endParaRPr>
          </a:p>
        </p:txBody>
      </p:sp>
      <p:sp>
        <p:nvSpPr>
          <p:cNvPr id="5" name="矩形 4"/>
          <p:cNvSpPr/>
          <p:nvPr/>
        </p:nvSpPr>
        <p:spPr>
          <a:xfrm>
            <a:off x="642910" y="1357304"/>
            <a:ext cx="5305298" cy="400110"/>
          </a:xfrm>
          <a:prstGeom prst="rect">
            <a:avLst/>
          </a:prstGeom>
        </p:spPr>
        <p:txBody>
          <a:bodyPr wrap="none">
            <a:spAutoFit/>
          </a:bodyPr>
          <a:lstStyle/>
          <a:p>
            <a:r>
              <a:rPr lang="en-US" altLang="zh-CN" sz="2000" b="1">
                <a:latin typeface="Calibri" panose="020f0502020204030204" pitchFamily="34" charset="0"/>
                <a:cs typeface="Calibri" panose="020f0502020204030204" pitchFamily="34" charset="0"/>
              </a:rPr>
              <a:t>2 Organise your speech by completing the table.</a:t>
            </a:r>
            <a:endParaRPr lang="zh-CN" altLang="en-US" sz="2000" b="1">
              <a:latin typeface="Calibri" panose="020f0502020204030204" pitchFamily="34" charset="0"/>
              <a:cs typeface="Calibri" panose="020f0502020204030204" pitchFamily="34" charset="0"/>
            </a:endParaRPr>
          </a:p>
        </p:txBody>
      </p:sp>
      <p:pic>
        <p:nvPicPr>
          <p:cNvPr id="3075" name="Picture 3"/>
          <p:cNvPicPr>
            <a:picLocks noGrp="1" noChangeAspect="1" noChangeArrowheads="1"/>
          </p:cNvPicPr>
          <p:nvPr>
            <p:ph idx="1"/>
          </p:nvPr>
        </p:nvPicPr>
        <p:blipFill>
          <a:blip r:embed="rId2"/>
          <a:stretch>
            <a:fillRect/>
          </a:stretch>
        </p:blipFill>
        <p:spPr bwMode="auto">
          <a:xfrm>
            <a:off x="683568" y="2067694"/>
            <a:ext cx="6951818" cy="1831107"/>
          </a:xfrm>
          <a:prstGeom prst="rect">
            <a:avLst/>
          </a:prstGeom>
          <a:noFill/>
          <a:ln w="9525">
            <a:noFill/>
            <a:miter lim="800000"/>
          </a:ln>
          <a:effectLst/>
        </p:spPr>
      </p:pic>
    </p:spTree>
    <p:extLst>
      <p:ext uri="{BB962C8B-B14F-4D97-AF65-F5344CB8AC3E}">
        <p14:creationId xmlns:p14="http://schemas.microsoft.com/office/powerpoint/2010/main" val="1895347363"/>
      </p:ext>
    </p:extLst>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a16="http://schemas.microsoft.com/office/drawing/2014/main" id="{AACFAD96-8376-4879-AF74-8862616CB924}"/>
              </a:ext>
            </a:extLst>
          </p:cNvPr>
          <p:cNvSpPr>
            <a:spLocks noGrp="1"/>
          </p:cNvSpPr>
          <p:nvPr>
            <p:ph type="title"/>
          </p:nvPr>
        </p:nvSpPr>
        <p:spPr/>
        <p:txBody>
          <a:bodyPr>
            <a:normAutofit/>
          </a:bodyPr>
          <a:lstStyle/>
          <a:p>
            <a:r>
              <a:rPr lang="en-US" altLang="zh-CN" sz="2700" b="1">
                <a:latin typeface="Verdana" pitchFamily="34" charset="0"/>
                <a:ea typeface="Verdana" pitchFamily="34" charset="0"/>
                <a:cs typeface="Verdana" pitchFamily="34" charset="0"/>
              </a:rPr>
              <a:t>Activity 4 </a:t>
            </a:r>
            <a:r>
              <a:rPr lang="en-US" altLang="zh-CN" sz="2400" b="1">
                <a:latin typeface="Calibri" panose="020f0502020204030204" pitchFamily="34" charset="0"/>
                <a:ea typeface="Verdana" pitchFamily="34" charset="0"/>
                <a:cs typeface="Calibri" panose="020f0502020204030204" pitchFamily="34" charset="0"/>
              </a:rPr>
              <a:t>Give your speech to the class.</a:t>
            </a:r>
            <a:br>
              <a:rPr lang="en-US" altLang="zh-CN" sz="2400" b="1">
                <a:latin typeface="Calibri" panose="020f0502020204030204" pitchFamily="34" charset="0"/>
                <a:ea typeface="Verdana" pitchFamily="34" charset="0"/>
                <a:cs typeface="Calibri" panose="020f0502020204030204" pitchFamily="34" charset="0"/>
              </a:rPr>
            </a:br>
            <a:endParaRPr lang="zh-CN" altLang="en-US" sz="2400">
              <a:latin typeface="Calibri" panose="020f0502020204030204" pitchFamily="34" charset="0"/>
              <a:cs typeface="Calibri" panose="020f0502020204030204" pitchFamily="34" charset="0"/>
            </a:endParaRPr>
          </a:p>
        </p:txBody>
      </p:sp>
      <p:sp>
        <p:nvSpPr>
          <p:cNvPr id="3" name="内容占位符 2">
            <a:extLst>
              <a:ext uri="{FF2B5EF4-FFF2-40B4-BE49-F238E27FC236}">
                <a16:creationId xmlns:a16="http://schemas.microsoft.com/office/drawing/2014/main" id="{A00F69DD-FE62-42AB-9047-C5B8D3B5AD1F}"/>
              </a:ext>
            </a:extLst>
          </p:cNvPr>
          <p:cNvSpPr>
            <a:spLocks noGrp="1"/>
          </p:cNvSpPr>
          <p:nvPr>
            <p:ph idx="1"/>
          </p:nvPr>
        </p:nvSpPr>
        <p:spPr>
          <a:xfrm>
            <a:off x="611560" y="1397247"/>
            <a:ext cx="6823670" cy="2349005"/>
          </a:xfrm>
        </p:spPr>
        <p:txBody>
          <a:bodyPr>
            <a:normAutofit/>
          </a:bodyPr>
          <a:lstStyle/>
          <a:p>
            <a:pPr marL="0" indent="0">
              <a:buNone/>
            </a:pPr>
            <a:r>
              <a:rPr lang="en-US" altLang="zh-CN" sz="2300" b="1">
                <a:latin typeface="Calibri" panose="020f0502020204030204" pitchFamily="34" charset="0"/>
                <a:cs typeface="Calibri" panose="020f0502020204030204" pitchFamily="34" charset="0"/>
              </a:rPr>
              <a:t>Now think about your performance in the speech. Vote for the most convincing speech and ask the speaker to share some public speaking skills.</a:t>
            </a:r>
            <a:endParaRPr lang="zh-CN" altLang="en-US" sz="2300" b="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1998039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p="http://schemas.openxmlformats.org/presentationml/2006/main">
  <p:tag name="AS_OS" val="Unix 3.10 unknown"/>
  <p:tag name="AS_RELEASE_DATE" val="2020.11.30"/>
  <p:tag name="AS_TITLE" val="Aspose.Slides for Java"/>
  <p:tag name="AS_VERSION" val="20.11"/>
</p:tagLst>
</file>

<file path=ppt/theme/theme1.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学科网</Company>
  <PresentationFormat>On-screen Show (16:9)</PresentationFormat>
  <Paragraphs>68</Paragraphs>
  <Slides>15</Slides>
  <Notes>2</Notes>
  <TotalTime>0</TotalTime>
  <HiddenSlides>0</HiddenSlides>
  <MMClips>0</MMClips>
  <ScaleCrop>0</ScaleCrop>
  <HeadingPairs>
    <vt:vector baseType="variant" size="6">
      <vt:variant>
        <vt:lpstr>Fonts used</vt:lpstr>
      </vt:variant>
      <vt:variant>
        <vt:i4>6</vt:i4>
      </vt:variant>
      <vt:variant>
        <vt:lpstr>Theme</vt:lpstr>
      </vt:variant>
      <vt:variant>
        <vt:i4>1</vt:i4>
      </vt:variant>
      <vt:variant>
        <vt:lpstr>Slide Titles</vt:lpstr>
      </vt:variant>
      <vt:variant>
        <vt:i4>15</vt:i4>
      </vt:variant>
    </vt:vector>
  </HeadingPairs>
  <TitlesOfParts>
    <vt:vector baseType="lpstr" size="22">
      <vt:lpstr>Arial</vt:lpstr>
      <vt:lpstr>等线 Light</vt:lpstr>
      <vt:lpstr>等线</vt:lpstr>
      <vt:lpstr>Calibri</vt:lpstr>
      <vt:lpstr>Verdana</vt:lpstr>
      <vt:lpstr>Times New Roman</vt:lpstr>
      <vt:lpstr>Office 主题​​</vt:lpstr>
      <vt:lpstr>Unit 2 A life’s workDeveloping ideas</vt:lpstr>
      <vt:lpstr>Activity 1     Watch the video and answer the questions.</vt:lpstr>
      <vt:lpstr>Activity 2 Look at the title and the pictures. Predict what the                              passage is about.</vt:lpstr>
      <vt:lpstr>Activity 3 Match the questions to the paragraphs                    and find out the answers.</vt:lpstr>
      <vt:lpstr>Activity 3 </vt:lpstr>
      <vt:lpstr>Think &amp; Share</vt:lpstr>
      <vt:lpstr>Activity 4 Work in groups. Give a speech about the spirit of                                     craftsmanship in the Palace Museum.</vt:lpstr>
      <vt:lpstr>Activity 4</vt:lpstr>
      <vt:lpstr>Activity 4 Give your speech to the class.</vt:lpstr>
      <vt:lpstr>Writing an expository essay</vt:lpstr>
      <vt:lpstr>Activity 5 Read the passage and answer the questions.</vt:lpstr>
      <vt:lpstr>Activity 6</vt:lpstr>
      <vt:lpstr>Activity 6</vt:lpstr>
      <vt:lpstr>Activity 7</vt:lpstr>
      <vt:lpstr>PowerPoint Presentation</vt:lpstr>
    </vt:vector>
  </TitlesOfParts>
  <LinksUpToDate>0</LinksUpToDate>
  <SharedDoc>0</SharedDoc>
  <HyperlinksChanged>0</HyperlinksChanged>
  <Application>Aspose.Slides for Java</Application>
  <AppVersion>20.1100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rbm.xkw.com</dc:creator>
  <cp:revision>1</cp:revision>
  <cp:lastPrinted>2021-01-08T18:42:08.517</cp:lastPrinted>
  <dcterms:created xsi:type="dcterms:W3CDTF">2021-01-08T18:42:08Z</dcterms:created>
  <dcterms:modified xsi:type="dcterms:W3CDTF">2021-01-08T10:42:09Z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