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94" r:id="rId1"/>
  </p:sldMasterIdLst>
  <p:notesMasterIdLst>
    <p:notesMasterId r:id="rId2"/>
  </p:notesMasterIdLst>
  <p:sldIdLst>
    <p:sldId id="256" r:id="rId3"/>
    <p:sldId id="269" r:id="rId4"/>
    <p:sldId id="257" r:id="rId5"/>
    <p:sldId id="266" r:id="rId6"/>
    <p:sldId id="267" r:id="rId7"/>
    <p:sldId id="271" r:id="rId8"/>
    <p:sldId id="270" r:id="rId9"/>
    <p:sldId id="265" r:id="rId10"/>
    <p:sldId id="259" r:id="rId11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8" autoAdjust="0"/>
  </p:normalViewPr>
  <p:slideViewPr>
    <p:cSldViewPr>
      <p:cViewPr varScale="1">
        <p:scale>
          <a:sx n="122" d="100"/>
          <a:sy n="122" d="100"/>
        </p:scale>
        <p:origin x="84" y="124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6755A-0260-4F79-A0C0-A1783DA016D1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EC0E6-2CC3-4D85-9D4C-27511AAAF9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485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8A7769-AFBC-4D54-868D-F332F7258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80B569B-9037-4BD9-9F0A-8364FFC1B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5D9E73-C8C3-4F36-9C23-8CD8B7A0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032E34-605D-4B3B-A4BA-DF51C36C4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E216DB-2C30-46A3-B0E3-48A249DC9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559737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F1F985-43AE-4199-94DE-8A113FBF5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CA212C5-73A9-4D3E-841E-26CD0C42D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951753-7BD3-46CB-B33C-1915ED8F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3D3F296-5C70-4046-8FA6-45657E26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318B43-46C2-499B-A6C5-FA7AA629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039166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4C4987-83A2-4052-A76C-FF08132B0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9D22EAC-14BA-4E7B-83E3-FFBA4751A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182E7B-8791-4CEC-B976-FABB71C8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67FBF4-2A27-41E0-B6F5-B2ECEC2E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492849-235B-448C-8B64-2778C5695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606238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D3E977-B76D-4704-99A1-D5C286B7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53D31-1E8F-4D32-A8A3-F188DE2D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9F0F35-7C98-427A-AACC-71400189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E23FB7-7EDE-4B64-9B45-721094AB5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B56996-F934-40AA-A803-F831FEA9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50324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EA8553-A238-4C9A-8834-F5769FEB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43D6F0A-6469-44B0-B986-9279DE999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A9C63-8D9B-4D7C-AE09-BE2264350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FFA04F-8B48-492E-98C7-12C9C38E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0C28BC-7EB2-41EE-AF39-A71503593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151487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C8C6FE-40E6-4D15-90EB-4FB2ED38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279236-88D9-402B-B3BC-FB3836B0E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BA95166-F224-48C9-B687-1238A6E4A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823757-4824-4E9E-BFA1-EF28E8100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DBD4145-1703-44F3-AAD9-B7B6370C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C39484-08A4-4894-AC6A-485EB47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391925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F6D245-0874-4606-B013-6B252C883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5FFEA43-B5A0-48AC-9690-CC55A83E4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5792510-03C6-4A6A-85AD-DDA2F1E9C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B2BD201-D3EC-44FE-B9C9-AFDD77C43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E02294-7C2E-4BE2-8C3C-2380D2DE3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364B874-55F3-44F9-A11D-A63D5543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9729A65-A79B-4D28-84FC-908043A60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6DAF583-BBB4-495B-BF74-8098F870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98571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FF3673-C7EB-46AA-B888-4BB71282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699077D-806C-49EF-8186-4792E64E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88675DF-2842-41C5-A153-66A13C6B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CB216EF-7D06-4A9B-BD90-EA959CCC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356743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C14D195-F897-4FC5-A4BA-86EBF0A8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EFB16EB-F636-42D2-953D-090EF8DE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B14A9FC-6B5B-4891-BE72-A4EB5C0A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344355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A5638E-B807-41F8-B410-8315B8F66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41CA5E-C469-453D-9E9E-231F317C1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570F28A-6549-46B4-B3D4-D5E806A79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F7B7BC-E2DE-4566-B40C-41EABF3D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47A5832-B146-4E9C-AAF8-6D486826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4A96CF-C114-4142-A537-EB95162E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633906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2929E2-B9F1-4A47-B97C-414CABD55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BB853D5-AB81-4021-81EB-B05E20F31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EADD95C-C0BC-4A2B-8177-40B031E37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D49BC6-6233-4CAD-AA40-1B6A3118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F4609F-7D19-4115-BAE8-6F2A563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91FC34F-7DB6-4EF6-97D3-13EE4C1F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803981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800521-D743-432C-BDB1-5CAF69CC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16AD43-48A4-436C-B9F7-811A4AC12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E75587-7FF7-4896-8260-FD71D9A57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33022B-1778-4F43-A95F-323500424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DBDB13-0408-4877-83A3-D5D47BCEA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100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D8F258-DE2C-48E9-AA73-EEC96AEF3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771550"/>
            <a:ext cx="6858000" cy="2270038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Unit 2 A</a:t>
            </a:r>
            <a:r>
              <a:rPr lang="zh-CN" altLang="en-US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life’s work</a:t>
            </a:r>
            <a:b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Presenting ideas &amp; Reflection</a:t>
            </a: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62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</a:t>
            </a:r>
            <a:r>
              <a:rPr lang="en-US" altLang="zh-CN" sz="1800" b="1"/>
              <a:t>《</a:t>
            </a:r>
            <a:r>
              <a:rPr lang="zh-CN" altLang="en-US" sz="1800" b="1"/>
              <a:t>英语</a:t>
            </a:r>
            <a:r>
              <a:rPr lang="en-US" altLang="zh-CN" sz="1800" b="1"/>
              <a:t>》</a:t>
            </a:r>
            <a:r>
              <a:rPr lang="zh-CN" altLang="en-US" sz="1800" b="1"/>
              <a:t>高中选择性必修第三册</a:t>
            </a:r>
          </a:p>
        </p:txBody>
      </p:sp>
    </p:spTree>
    <p:extLst>
      <p:ext uri="{BB962C8B-B14F-4D97-AF65-F5344CB8AC3E}">
        <p14:creationId xmlns:p14="http://schemas.microsoft.com/office/powerpoint/2010/main" val="421848077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51720" y="1851670"/>
            <a:ext cx="6336704" cy="994172"/>
          </a:xfrm>
        </p:spPr>
        <p:txBody>
          <a:bodyPr>
            <a:normAutofit/>
          </a:bodyPr>
          <a:lstStyle/>
          <a:p>
            <a:r>
              <a:rPr lang="en-US" altLang="zh-CN" b="1">
                <a:latin typeface="Verdana" pitchFamily="34" charset="0"/>
                <a:ea typeface="Verdana" pitchFamily="34" charset="0"/>
                <a:cs typeface="Verdana" pitchFamily="34" charset="0"/>
              </a:rPr>
              <a:t>   Presenting ideas</a:t>
            </a:r>
            <a:br>
              <a:rPr lang="zh-CN" altLang="en-US" sz="3000"/>
            </a:br>
            <a:endParaRPr lang="zh-CN" altLang="en-US" sz="3000"/>
          </a:p>
        </p:txBody>
      </p:sp>
    </p:spTree>
    <p:extLst>
      <p:ext uri="{BB962C8B-B14F-4D97-AF65-F5344CB8AC3E}">
        <p14:creationId xmlns:p14="http://schemas.microsoft.com/office/powerpoint/2010/main" val="161249887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1" y="195486"/>
            <a:ext cx="8701948" cy="1145778"/>
          </a:xfrm>
        </p:spPr>
        <p:txBody>
          <a:bodyPr>
            <a:normAutofit fontScale="90000"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1 </a:t>
            </a:r>
            <a:r>
              <a:rPr lang="en-US" altLang="zh-CN" sz="2400" b="1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Read the two points of view and answer the questions. </a:t>
            </a:r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zh-CN" altLang="en-US" sz="24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240210" y="3655429"/>
            <a:ext cx="7903790" cy="842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1 What is James trying to express?</a:t>
            </a:r>
          </a:p>
          <a:p>
            <a:pPr marL="0" indent="0"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2 What is Ivy trying to express?</a:t>
            </a:r>
          </a:p>
          <a:p>
            <a:pPr marL="0" indent="0">
              <a:buNone/>
            </a:pPr>
            <a:r>
              <a:rPr lang="en-US" altLang="zh-CN" sz="2000">
                <a:latin typeface="Calibri" panose="020f0502020204030204" pitchFamily="34" charset="0"/>
                <a:cs typeface="Calibri" panose="020f0502020204030204" pitchFamily="34" charset="0"/>
              </a:rPr>
              <a:t>3 Which person do you agree with?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2844" y="987574"/>
            <a:ext cx="8810625" cy="2505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53176039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-14509"/>
            <a:ext cx="6319614" cy="114577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2 </a:t>
            </a:r>
            <a:endParaRPr lang="zh-CN" altLang="en-US" sz="24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39552" y="1131269"/>
            <a:ext cx="7903790" cy="842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200" b="1">
                <a:latin typeface="Calibri" panose="020f0502020204030204" pitchFamily="34" charset="0"/>
                <a:cs typeface="Calibri" panose="020f0502020204030204" pitchFamily="34" charset="0"/>
              </a:rPr>
              <a:t>Work in groups and take sides. Think of arguments to support your point of view and make notes.</a:t>
            </a:r>
            <a:endParaRPr lang="zh-CN" altLang="en-US" sz="22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5560" y="2225123"/>
            <a:ext cx="6724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b="1">
                <a:latin typeface="Calibri" panose="020f0502020204030204" pitchFamily="34" charset="0"/>
                <a:cs typeface="Calibri" panose="020f0502020204030204" pitchFamily="34" charset="0"/>
              </a:rPr>
              <a:t>Point of view: ________________________________________</a:t>
            </a:r>
          </a:p>
          <a:p>
            <a:r>
              <a:rPr lang="en-US" altLang="zh-CN" sz="1800" b="1">
                <a:latin typeface="Calibri" panose="020f0502020204030204" pitchFamily="34" charset="0"/>
                <a:cs typeface="Calibri" panose="020f0502020204030204" pitchFamily="34" charset="0"/>
              </a:rPr>
              <a:t>Arguments: __________________________________________</a:t>
            </a:r>
          </a:p>
          <a:p>
            <a:r>
              <a:rPr lang="en-US" altLang="zh-CN" sz="1800" b="1">
                <a:latin typeface="Calibri" panose="020f0502020204030204" pitchFamily="34" charset="0"/>
                <a:cs typeface="Calibri" panose="020f0502020204030204" pitchFamily="34" charset="0"/>
              </a:rPr>
              <a:t>Supporting examples: 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50784387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8191822" cy="114577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3 </a:t>
            </a:r>
            <a:r>
              <a:rPr lang="en-US" altLang="zh-CN" sz="2400" b="1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Prepare for a debate. Consider the following: </a:t>
            </a:r>
            <a:endParaRPr lang="zh-CN" altLang="en-US" sz="24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83568" y="1635646"/>
            <a:ext cx="8515350" cy="84249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1 the roles and responsibilities for each member of your group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2 your arguments, opening and summary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3 the opposing arguments you might face and how you can respond  to them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4 useful words, expressions and structures</a:t>
            </a:r>
            <a:endParaRPr lang="zh-CN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1957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6319614" cy="114577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4  </a:t>
            </a:r>
            <a:endParaRPr lang="zh-CN" altLang="en-US" sz="24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28650" y="1491630"/>
            <a:ext cx="6175598" cy="84249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Team up with a group with the opposite point of view and hold a debate.</a:t>
            </a:r>
            <a:endParaRPr lang="zh-CN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1957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7624" y="1851670"/>
            <a:ext cx="6552728" cy="1080120"/>
          </a:xfrm>
        </p:spPr>
        <p:txBody>
          <a:bodyPr>
            <a:normAutofit/>
          </a:bodyPr>
          <a:lstStyle/>
          <a:p>
            <a:pPr algn="ctr"/>
            <a:r>
              <a:rPr lang="en-US" altLang="zh-CN" b="1">
                <a:latin typeface="Verdana" pitchFamily="34" charset="0"/>
                <a:ea typeface="Verdana" pitchFamily="34" charset="0"/>
                <a:cs typeface="Verdana" pitchFamily="34" charset="0"/>
              </a:rPr>
              <a:t> Reflection</a:t>
            </a:r>
            <a:br>
              <a:rPr lang="zh-CN" altLang="en-US" sz="3000"/>
            </a:br>
            <a:endParaRPr lang="zh-CN" altLang="en-US" sz="3000"/>
          </a:p>
        </p:txBody>
      </p:sp>
    </p:spTree>
    <p:extLst>
      <p:ext uri="{BB962C8B-B14F-4D97-AF65-F5344CB8AC3E}">
        <p14:creationId xmlns:p14="http://schemas.microsoft.com/office/powerpoint/2010/main" val="866868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" y="962025"/>
            <a:ext cx="8305800" cy="32194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233133547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820400" y="12103100"/>
            <a:ext cx="3302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603866316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20</Paragraphs>
  <Slides>9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5">
      <vt:lpstr>Arial</vt:lpstr>
      <vt:lpstr>等线 Light</vt:lpstr>
      <vt:lpstr>等线</vt:lpstr>
      <vt:lpstr>Calibri</vt:lpstr>
      <vt:lpstr>Verdana</vt:lpstr>
      <vt:lpstr>Office 主题​​</vt:lpstr>
      <vt:lpstr>Unit 2 A life’s workPresenting ideas &amp; Reflection</vt:lpstr>
      <vt:lpstr>   Presenting ideas</vt:lpstr>
      <vt:lpstr>Activity 1 Read the two points of view and answer the questions. </vt:lpstr>
      <vt:lpstr>Activity 2 </vt:lpstr>
      <vt:lpstr>Activity 3 Prepare for a debate. Consider the following: </vt:lpstr>
      <vt:lpstr>Activity 4  </vt:lpstr>
      <vt:lpstr> Reflection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2021-01-08T18:42:39.341</cp:lastPrinted>
  <dcterms:created xsi:type="dcterms:W3CDTF">2021-01-08T18:42:39Z</dcterms:created>
  <dcterms:modified xsi:type="dcterms:W3CDTF">2021-01-08T10:42:40Z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