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1"/>
  </p:sldMasterIdLst>
  <p:notesMasterIdLst>
    <p:notesMasterId r:id="rId2"/>
  </p:notesMasterIdLst>
  <p:sldIdLst>
    <p:sldId id="256" r:id="rId3"/>
    <p:sldId id="269" r:id="rId4"/>
    <p:sldId id="257" r:id="rId5"/>
    <p:sldId id="266" r:id="rId6"/>
    <p:sldId id="267" r:id="rId7"/>
    <p:sldId id="268" r:id="rId8"/>
    <p:sldId id="259" r:id="rId9"/>
  </p:sldIdLst>
  <p:sldSz cx="9144000" cy="5143500" type="screen16x9"/>
  <p:notesSz cx="6858000" cy="9144000"/>
  <p:custDataLst>
    <p:tags r:id="rId10"/>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8" autoAdjust="0"/>
  </p:normalViewPr>
  <p:slideViewPr>
    <p:cSldViewPr>
      <p:cViewPr varScale="1">
        <p:scale>
          <a:sx n="122" d="100"/>
          <a:sy n="122" d="100"/>
        </p:scale>
        <p:origin x="84" y="124"/>
      </p:cViewPr>
      <p:guideLst>
        <p:guide orient="horz" pos="2160"/>
        <p:guide pos="3840"/>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tags" Target="tags/tag1.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heme" Target="theme/theme1.xml" /><Relationship Id="rId14"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6755A-0260-4F79-A0C0-A1783DA016D1}" type="datetimeFigureOut">
              <a:rPr lang="zh-CN" altLang="en-US" smtClean="0"/>
              <a:t>2020/11/9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EC0E6-2CC3-4D85-9D4C-27511AAAF97E}" type="slidenum">
              <a:rPr lang="zh-CN" altLang="en-US" smtClean="0"/>
              <a:t>‹#›</a:t>
            </a:fld>
            <a:endParaRPr lang="zh-CN" altLang="en-US"/>
          </a:p>
        </p:txBody>
      </p:sp>
    </p:spTree>
    <p:extLst>
      <p:ext uri="{BB962C8B-B14F-4D97-AF65-F5344CB8AC3E}">
        <p14:creationId xmlns:p14="http://schemas.microsoft.com/office/powerpoint/2010/main" val="1853485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AB8A7769-AFBC-4D54-868D-F332F7258F9D}"/>
              </a:ext>
            </a:extLst>
          </p:cNvPr>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a:extLst>
              <a:ext uri="{FF2B5EF4-FFF2-40B4-BE49-F238E27FC236}">
                <a16:creationId xmlns:a16="http://schemas.microsoft.com/office/drawing/2014/main" id="{080B569B-9037-4BD9-9F0A-8364FFC1B57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B5D9E73-C8C3-4F36-9C23-8CD8B7A01E81}"/>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74032E34-605D-4B3B-A4BA-DF51C36C459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3E216DB-2C30-46A3-B0E3-48A249DC9F7A}"/>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87559737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ADF1F985-43AE-4199-94DE-8A113FBF522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CA212C5-73A9-4D3E-841E-26CD0C42DDE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3951753-7BD3-46CB-B33C-1915ED8F4813}"/>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53D3F296-5C70-4046-8FA6-45657E266EB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A318B43-46C2-499B-A6C5-FA7AA62971AE}"/>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41039166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3F4C4987-83A2-4052-A76C-FF08132B00CE}"/>
              </a:ext>
            </a:extLst>
          </p:cNvPr>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9D22EAC-14BA-4E7B-83E3-FFBA4751ADEC}"/>
              </a:ext>
            </a:extLst>
          </p:cNvPr>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7182E7B-8791-4CEC-B976-FABB71C8EA21}"/>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7C67FBF4-2A27-41E0-B6F5-B2ECEC2E424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2492849-235B-448C-8B64-2778C569568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85606238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8BD3E977-B76D-4704-99A1-D5C286B712F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A053D31-1E8F-4D32-A8A3-F188DE2DCF93}"/>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89F0F35-7C98-427A-AACC-714001894F5C}"/>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8EE23FB7-7EDE-4B64-9B45-721094AB5F2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FB56996-F934-40AA-A803-F831FEA97EDB}"/>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00650324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4EEA8553-A238-4C9A-8834-F5769FEB9F88}"/>
              </a:ext>
            </a:extLst>
          </p:cNvPr>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a:extLst>
              <a:ext uri="{FF2B5EF4-FFF2-40B4-BE49-F238E27FC236}">
                <a16:creationId xmlns:a16="http://schemas.microsoft.com/office/drawing/2014/main" id="{943D6F0A-6469-44B0-B986-9279DE99935F}"/>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4CBA9C63-8D9B-4D7C-AE09-BE22643503B9}"/>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86FFA04F-8B48-492E-98C7-12C9C38E225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E0C28BC-7EB2-41EE-AF39-A71503593116}"/>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26151487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2EC8C6FE-40E6-4D15-90EB-4FB2ED38D3F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9279236-88D9-402B-B3BC-FB3836B0EAA9}"/>
              </a:ext>
            </a:extLst>
          </p:cNvPr>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8BA95166-F224-48C9-B687-1238A6E4A792}"/>
              </a:ext>
            </a:extLst>
          </p:cNvPr>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48823757-4824-4E9E-BFA1-EF28E8100993}"/>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5DBD4145-1703-44F3-AAD9-B7B6370C497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CC39484-08A4-4894-AC6A-485EB47CD10D}"/>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59391925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98F6D245-0874-4606-B013-6B252C8838FE}"/>
              </a:ext>
            </a:extLst>
          </p:cNvPr>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65FFEA43-B5A0-48AC-9690-CC55A83E4019}"/>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a:extLst>
              <a:ext uri="{FF2B5EF4-FFF2-40B4-BE49-F238E27FC236}">
                <a16:creationId xmlns:a16="http://schemas.microsoft.com/office/drawing/2014/main" id="{65792510-03C6-4A6A-85AD-DDA2F1E9C85D}"/>
              </a:ext>
            </a:extLst>
          </p:cNvPr>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BB2BD201-D3EC-44FE-B9C9-AFDD77C435FB}"/>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a:extLst>
              <a:ext uri="{FF2B5EF4-FFF2-40B4-BE49-F238E27FC236}">
                <a16:creationId xmlns:a16="http://schemas.microsoft.com/office/drawing/2014/main" id="{D8E02294-7C2E-4BE2-8C3C-2380D2DE3FBC}"/>
              </a:ext>
            </a:extLst>
          </p:cNvPr>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A364B874-55F3-44F9-A11D-A63D55431434}"/>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8" name="页脚占位符 7">
            <a:extLst>
              <a:ext uri="{FF2B5EF4-FFF2-40B4-BE49-F238E27FC236}">
                <a16:creationId xmlns:a16="http://schemas.microsoft.com/office/drawing/2014/main" id="{C9729A65-A79B-4D28-84FC-908043A605B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6DAF583-BBB4-495B-BF74-8098F8705D9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30398571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08FF3673-C7EB-46AA-B888-4BB712826B24}"/>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699077D-806C-49EF-8186-4792E64E6228}"/>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4" name="页脚占位符 3">
            <a:extLst>
              <a:ext uri="{FF2B5EF4-FFF2-40B4-BE49-F238E27FC236}">
                <a16:creationId xmlns:a16="http://schemas.microsoft.com/office/drawing/2014/main" id="{388675DF-2842-41C5-A153-66A13C6BF16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CB216EF-7D06-4A9B-BD90-EA959CCC74F0}"/>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283567438"/>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0C14D195-F897-4FC5-A4BA-86EBF0A80197}"/>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3" name="页脚占位符 2">
            <a:extLst>
              <a:ext uri="{FF2B5EF4-FFF2-40B4-BE49-F238E27FC236}">
                <a16:creationId xmlns:a16="http://schemas.microsoft.com/office/drawing/2014/main" id="{2EFB16EB-F636-42D2-953D-090EF8DEBE1E}"/>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B14A9FC-6B5B-4891-BE72-A4EB5C0A22CF}"/>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04344355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68A5638E-B807-41F8-B410-8315B8F66FBD}"/>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a:extLst>
              <a:ext uri="{FF2B5EF4-FFF2-40B4-BE49-F238E27FC236}">
                <a16:creationId xmlns:a16="http://schemas.microsoft.com/office/drawing/2014/main" id="{DE41CA5E-C469-453D-9E9E-231F317C1A2E}"/>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570F28A-6549-46B4-B3D4-D5E806A7927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id="{08F7B7BC-E2DE-4566-B40C-41EABF3D0714}"/>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847A5832-B146-4E9C-AAF8-6D486826C8B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54A96CF-C114-4142-A537-EB95162E4444}"/>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926339061"/>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F92929E2-B9F1-4A47-B97C-414CABD55D68}"/>
              </a:ext>
            </a:extLst>
          </p:cNvPr>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a:extLst>
              <a:ext uri="{FF2B5EF4-FFF2-40B4-BE49-F238E27FC236}">
                <a16:creationId xmlns:a16="http://schemas.microsoft.com/office/drawing/2014/main" id="{FBB853D5-AB81-4021-81EB-B05E20F31FEF}"/>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a:extLst>
              <a:ext uri="{FF2B5EF4-FFF2-40B4-BE49-F238E27FC236}">
                <a16:creationId xmlns:a16="http://schemas.microsoft.com/office/drawing/2014/main" id="{0EADD95C-C0BC-4A2B-8177-40B031E373B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a:extLst>
              <a:ext uri="{FF2B5EF4-FFF2-40B4-BE49-F238E27FC236}">
                <a16:creationId xmlns:a16="http://schemas.microsoft.com/office/drawing/2014/main" id="{D5D49BC6-6233-4CAD-AA40-1B6A3118843E}"/>
              </a:ext>
            </a:extLst>
          </p:cNvPr>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a:extLst>
              <a:ext uri="{FF2B5EF4-FFF2-40B4-BE49-F238E27FC236}">
                <a16:creationId xmlns:a16="http://schemas.microsoft.com/office/drawing/2014/main" id="{F0F4609F-7D19-4115-BAE8-6F2A563A9F8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91FC34F-7DB6-4EF6-97D3-13EE4C1F49C8}"/>
              </a:ext>
            </a:extLst>
          </p:cNvPr>
          <p:cNvSpPr>
            <a:spLocks noGrp="1"/>
          </p:cNvSpPr>
          <p:nvPr>
            <p:ph type="sldNum" sz="quarter" idx="12"/>
          </p:nvPr>
        </p:nvSpPr>
        <p:spPr/>
        <p:txBody>
          <a:body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828039812"/>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0C800521-D743-432C-BDB1-5CAF69CC4161}"/>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4416AD43-48A4-436C-B9F7-811A4AC12E6D}"/>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EE75587-7FF7-4896-8260-FD71D9A5723D}"/>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2020/11/9</a:t>
            </a:fld>
            <a:endParaRPr lang="zh-CN" altLang="en-US"/>
          </a:p>
        </p:txBody>
      </p:sp>
      <p:sp>
        <p:nvSpPr>
          <p:cNvPr id="5" name="页脚占位符 4">
            <a:extLst>
              <a:ext uri="{FF2B5EF4-FFF2-40B4-BE49-F238E27FC236}">
                <a16:creationId xmlns:a16="http://schemas.microsoft.com/office/drawing/2014/main" id="{C033022B-1778-4F43-A95F-323500424DE2}"/>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BBDBDB13-0408-4877-83A3-D5D47BCEACCB}"/>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19100291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 Id="rId3" Type="http://schemas.openxmlformats.org/officeDocument/2006/relationships/image" Target="../media/image4.jpeg" /><Relationship Id="rId4" Type="http://schemas.openxmlformats.org/officeDocument/2006/relationships/image" Target="../media/image5.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6.png" /><Relationship Id="rId3" Type="http://schemas.openxmlformats.org/officeDocument/2006/relationships/image" Target="../media/image7.pn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a:extLst>
              <a:ext uri="{FF2B5EF4-FFF2-40B4-BE49-F238E27FC236}">
                <a16:creationId xmlns:a16="http://schemas.microsoft.com/office/drawing/2014/main" id="{10D8F258-DE2C-48E9-AA73-EEC96AEF3290}"/>
              </a:ext>
            </a:extLst>
          </p:cNvPr>
          <p:cNvSpPr>
            <a:spLocks noGrp="1"/>
          </p:cNvSpPr>
          <p:nvPr>
            <p:ph type="ctrTitle"/>
          </p:nvPr>
        </p:nvSpPr>
        <p:spPr>
          <a:xfrm>
            <a:off x="1115616" y="771550"/>
            <a:ext cx="6858000" cy="2270038"/>
          </a:xfrm>
        </p:spPr>
        <p:txBody>
          <a:bodyPr>
            <a:normAutofit/>
          </a:bodyPr>
          <a:lstStyle/>
          <a:p>
            <a:r>
              <a:rPr lang="en-US" altLang="zh-CN" sz="3300" b="1">
                <a:latin typeface="Verdana" pitchFamily="34" charset="0"/>
                <a:ea typeface="Verdana" pitchFamily="34" charset="0"/>
                <a:cs typeface="Verdana" pitchFamily="34" charset="0"/>
              </a:rPr>
              <a:t>Unit 2 A life’s work </a:t>
            </a:r>
            <a:br>
              <a:rPr lang="en-US" altLang="zh-CN" sz="3300" b="1">
                <a:latin typeface="Verdana" pitchFamily="34" charset="0"/>
                <a:ea typeface="Verdana" pitchFamily="34" charset="0"/>
                <a:cs typeface="Verdana" pitchFamily="34" charset="0"/>
              </a:rPr>
            </a:br>
            <a:br>
              <a:rPr lang="en-US" altLang="zh-CN" sz="3300" b="1">
                <a:latin typeface="Verdana" pitchFamily="34" charset="0"/>
                <a:ea typeface="Verdana" pitchFamily="34" charset="0"/>
                <a:cs typeface="Verdana" pitchFamily="34" charset="0"/>
              </a:rPr>
            </a:br>
            <a:r>
              <a:rPr lang="en-US" altLang="zh-CN" sz="3300" b="1">
                <a:latin typeface="Verdana" pitchFamily="34" charset="0"/>
                <a:ea typeface="Verdana" pitchFamily="34" charset="0"/>
                <a:cs typeface="Verdana" pitchFamily="34" charset="0"/>
              </a:rPr>
              <a:t>Project</a:t>
            </a:r>
            <a:endParaRPr lang="zh-CN" altLang="en-US" sz="3600"/>
          </a:p>
        </p:txBody>
      </p:sp>
      <p:sp>
        <p:nvSpPr>
          <p:cNvPr id="4" name="TextBox 3"/>
          <p:cNvSpPr txBox="1"/>
          <p:nvPr/>
        </p:nvSpPr>
        <p:spPr>
          <a:xfrm>
            <a:off x="737574" y="303498"/>
            <a:ext cx="4104456" cy="346249"/>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p>
        </p:txBody>
      </p:sp>
    </p:spTree>
    <p:extLst>
      <p:ext uri="{BB962C8B-B14F-4D97-AF65-F5344CB8AC3E}">
        <p14:creationId xmlns:p14="http://schemas.microsoft.com/office/powerpoint/2010/main" val="4218480779"/>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54F31A52-1BB0-4EE2-ABF4-94314827B13C}"/>
              </a:ext>
            </a:extLst>
          </p:cNvPr>
          <p:cNvSpPr>
            <a:spLocks noGrp="1"/>
          </p:cNvSpPr>
          <p:nvPr>
            <p:ph type="title"/>
          </p:nvPr>
        </p:nvSpPr>
        <p:spPr/>
        <p:txBody>
          <a:bodyPr/>
          <a:lstStyle/>
          <a:p>
            <a:r>
              <a:rPr lang="en-US" altLang="zh-CN" b="1">
                <a:latin typeface="Calibri" panose="020f0502020204030204" pitchFamily="34" charset="0"/>
                <a:cs typeface="Calibri" panose="020f0502020204030204" pitchFamily="34" charset="0"/>
              </a:rPr>
              <a:t>Creating a directory of traditional crafts</a:t>
            </a:r>
            <a:endParaRPr lang="zh-CN" altLang="en-US" b="1">
              <a:latin typeface="Calibri" panose="020f0502020204030204" pitchFamily="34" charset="0"/>
              <a:cs typeface="Calibri" panose="020f0502020204030204" pitchFamily="34" charset="0"/>
            </a:endParaRPr>
          </a:p>
        </p:txBody>
      </p:sp>
      <p:sp>
        <p:nvSpPr>
          <p:cNvPr id="3" name="内容占位符 2">
            <a:extLst>
              <a:ext uri="{FF2B5EF4-FFF2-40B4-BE49-F238E27FC236}">
                <a16:creationId xmlns:a16="http://schemas.microsoft.com/office/drawing/2014/main" id="{75CB3550-AAA1-42B7-98C6-B8489D850909}"/>
              </a:ext>
            </a:extLst>
          </p:cNvPr>
          <p:cNvSpPr>
            <a:spLocks noGrp="1"/>
          </p:cNvSpPr>
          <p:nvPr>
            <p:ph idx="1"/>
          </p:nvPr>
        </p:nvSpPr>
        <p:spPr>
          <a:xfrm>
            <a:off x="755576" y="1639967"/>
            <a:ext cx="7886700" cy="3263504"/>
          </a:xfrm>
        </p:spPr>
        <p:txBody>
          <a:bodyPr/>
          <a:lstStyle/>
          <a:p>
            <a:pPr marL="0" indent="0">
              <a:buNone/>
            </a:pPr>
            <a:r>
              <a:rPr lang="en-US" altLang="zh-CN">
                <a:latin typeface="Calibri" panose="020f0502020204030204" pitchFamily="34" charset="0"/>
                <a:cs typeface="Calibri" panose="020f0502020204030204" pitchFamily="34" charset="0"/>
              </a:rPr>
              <a:t>Traditional crafts are dying out, being replaced by newer, faster and cheaper technical methods. And yet, some people still love the old ways, seeing them as requiring more skill, resulting in more beauty, and being somehow, more human. In preserving traditional crafts, we are also passing on our history and culture.</a:t>
            </a:r>
            <a:endParaRPr lang="zh-CN" alt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5088014"/>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611560" y="0"/>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Investigate</a:t>
            </a:r>
            <a:endParaRPr lang="zh-CN" altLang="en-US" sz="2400" b="1">
              <a:latin typeface="Verdana" pitchFamily="34" charset="0"/>
              <a:cs typeface="Verdana" pitchFamily="34" charset="0"/>
            </a:endParaRPr>
          </a:p>
        </p:txBody>
      </p:sp>
      <p:sp>
        <p:nvSpPr>
          <p:cNvPr id="6" name="矩形 5"/>
          <p:cNvSpPr/>
          <p:nvPr/>
        </p:nvSpPr>
        <p:spPr>
          <a:xfrm>
            <a:off x="642910" y="1285866"/>
            <a:ext cx="7358114" cy="1015663"/>
          </a:xfrm>
          <a:prstGeom prst="rect">
            <a:avLst/>
          </a:prstGeom>
        </p:spPr>
        <p:txBody>
          <a:bodyPr wrap="square">
            <a:spAutoFit/>
          </a:bodyPr>
          <a:lstStyle/>
          <a:p>
            <a:pPr marL="216000" indent="-457200"/>
            <a:r>
              <a:rPr lang="en-US" altLang="zh-CN" sz="2000">
                <a:latin typeface="Calibri" panose="020f0502020204030204" pitchFamily="34" charset="0"/>
                <a:cs typeface="Calibri" panose="020f0502020204030204" pitchFamily="34" charset="0"/>
              </a:rPr>
              <a:t>    </a:t>
            </a:r>
            <a:r>
              <a:rPr lang="en-US" altLang="zh-CN" sz="2000" b="1">
                <a:latin typeface="Calibri" panose="020f0502020204030204" pitchFamily="34" charset="0"/>
                <a:cs typeface="Calibri" panose="020f0502020204030204" pitchFamily="34" charset="0"/>
              </a:rPr>
              <a:t>Do research online and visit museums, galleries and workshops. Try to interview craftworkers to find out about traditional crafts in your area.</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2499742"/>
            <a:ext cx="2369840" cy="1592532"/>
          </a:xfrm>
          <a:prstGeom prst="rect">
            <a:avLst/>
          </a:prstGeom>
        </p:spPr>
      </p:pic>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2433770"/>
            <a:ext cx="2147942" cy="1432248"/>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1205162">
            <a:off x="3347864" y="2525854"/>
            <a:ext cx="2310000" cy="1540308"/>
          </a:xfrm>
          <a:prstGeom prst="rect">
            <a:avLst/>
          </a:prstGeom>
        </p:spPr>
      </p:pic>
    </p:spTree>
    <p:extLst>
      <p:ext uri="{BB962C8B-B14F-4D97-AF65-F5344CB8AC3E}">
        <p14:creationId xmlns:p14="http://schemas.microsoft.com/office/powerpoint/2010/main" val="531760393"/>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611560" y="51470"/>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Plan</a:t>
            </a:r>
            <a:endParaRPr lang="zh-CN" altLang="en-US" sz="2400" b="1">
              <a:latin typeface="Verdana" pitchFamily="34" charset="0"/>
              <a:cs typeface="Verdana" pitchFamily="34" charset="0"/>
            </a:endParaRPr>
          </a:p>
        </p:txBody>
      </p:sp>
      <p:sp>
        <p:nvSpPr>
          <p:cNvPr id="5" name="内容占位符 3"/>
          <p:cNvSpPr txBox="1"/>
          <p:nvPr/>
        </p:nvSpPr>
        <p:spPr>
          <a:xfrm>
            <a:off x="1187624" y="2643758"/>
            <a:ext cx="7399734" cy="1490563"/>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None/>
            </a:pPr>
            <a:endParaRPr lang="zh-CN" altLang="en-US" sz="2000">
              <a:latin typeface="Calibri" panose="020f0502020204030204" pitchFamily="34" charset="0"/>
              <a:cs typeface="Calibri" panose="020f0502020204030204" pitchFamily="34" charset="0"/>
            </a:endParaRPr>
          </a:p>
        </p:txBody>
      </p:sp>
      <p:sp>
        <p:nvSpPr>
          <p:cNvPr id="7" name="矩形 6"/>
          <p:cNvSpPr/>
          <p:nvPr/>
        </p:nvSpPr>
        <p:spPr>
          <a:xfrm>
            <a:off x="553242" y="1419622"/>
            <a:ext cx="8339238" cy="1107996"/>
          </a:xfrm>
          <a:prstGeom prst="rect">
            <a:avLst/>
          </a:prstGeom>
        </p:spPr>
        <p:txBody>
          <a:bodyPr wrap="square">
            <a:spAutoFit/>
          </a:bodyPr>
          <a:lstStyle/>
          <a:p>
            <a:r>
              <a:rPr lang="en-US" altLang="zh-CN" sz="2200" b="1">
                <a:latin typeface="Calibri" panose="020f0502020204030204" pitchFamily="34" charset="0"/>
                <a:cs typeface="Calibri" panose="020f0502020204030204" pitchFamily="34" charset="0"/>
              </a:rPr>
              <a:t>1</a:t>
            </a:r>
            <a:r>
              <a:rPr lang="en-US" altLang="zh-CN" sz="2200">
                <a:latin typeface="Calibri" panose="020f0502020204030204" pitchFamily="34" charset="0"/>
                <a:cs typeface="Calibri" panose="020f0502020204030204" pitchFamily="34" charset="0"/>
              </a:rPr>
              <a:t> </a:t>
            </a:r>
            <a:r>
              <a:rPr lang="en-US" altLang="zh-CN" sz="2200" b="1">
                <a:latin typeface="Calibri" panose="020f0502020204030204" pitchFamily="34" charset="0"/>
                <a:cs typeface="Calibri" panose="020f0502020204030204" pitchFamily="34" charset="0"/>
              </a:rPr>
              <a:t>Work in groups. Talk about your findings.</a:t>
            </a:r>
          </a:p>
          <a:p>
            <a:endParaRPr lang="en-US" altLang="zh-CN" sz="2200" b="1">
              <a:latin typeface="Calibri" panose="020f0502020204030204" pitchFamily="34" charset="0"/>
              <a:cs typeface="Calibri" panose="020f0502020204030204" pitchFamily="34" charset="0"/>
            </a:endParaRPr>
          </a:p>
          <a:p>
            <a:pPr marL="216000" indent="-457200"/>
            <a:r>
              <a:rPr lang="en-US" altLang="zh-CN" sz="2200" b="1">
                <a:latin typeface="Calibri" panose="020f0502020204030204" pitchFamily="34" charset="0"/>
                <a:cs typeface="Calibri" panose="020f0502020204030204" pitchFamily="34" charset="0"/>
              </a:rPr>
              <a:t>2 Choose one of these crafts for your group to include in the directory.</a:t>
            </a:r>
          </a:p>
        </p:txBody>
      </p:sp>
    </p:spTree>
    <p:extLst>
      <p:ext uri="{BB962C8B-B14F-4D97-AF65-F5344CB8AC3E}">
        <p14:creationId xmlns:p14="http://schemas.microsoft.com/office/powerpoint/2010/main" val="3507843873"/>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479357" y="-15159"/>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Create</a:t>
            </a:r>
            <a:endParaRPr lang="zh-CN" altLang="en-US" sz="2400" b="1">
              <a:latin typeface="Verdana" pitchFamily="34" charset="0"/>
              <a:cs typeface="Verdana" pitchFamily="34" charset="0"/>
            </a:endParaRPr>
          </a:p>
        </p:txBody>
      </p:sp>
      <p:sp>
        <p:nvSpPr>
          <p:cNvPr id="6" name="矩形 5"/>
          <p:cNvSpPr/>
          <p:nvPr/>
        </p:nvSpPr>
        <p:spPr>
          <a:xfrm>
            <a:off x="467544" y="915566"/>
            <a:ext cx="7416824" cy="3262432"/>
          </a:xfrm>
          <a:prstGeom prst="rect">
            <a:avLst/>
          </a:prstGeom>
        </p:spPr>
        <p:txBody>
          <a:bodyPr wrap="square">
            <a:spAutoFit/>
          </a:bodyPr>
          <a:lstStyle/>
          <a:p>
            <a:pPr marL="216000" indent="-457200"/>
            <a:r>
              <a:rPr lang="en-US" altLang="zh-CN" sz="2000" b="1"/>
              <a:t>1 </a:t>
            </a:r>
            <a:r>
              <a:rPr lang="en-US" altLang="zh-CN" sz="2000" b="1">
                <a:latin typeface="Calibri" panose="020f0502020204030204" pitchFamily="34" charset="0"/>
                <a:cs typeface="Calibri" panose="020f0502020204030204" pitchFamily="34" charset="0"/>
              </a:rPr>
              <a:t>Write a directory entry for your chosen craft. You  may include</a:t>
            </a:r>
            <a:r>
              <a:rPr lang="zh-CN" altLang="en-US" sz="2000" b="1">
                <a:latin typeface="Calibri" panose="020f0502020204030204" pitchFamily="34" charset="0"/>
                <a:cs typeface="Calibri" panose="020f0502020204030204" pitchFamily="34" charset="0"/>
              </a:rPr>
              <a:t>：</a:t>
            </a:r>
            <a:endParaRPr lang="en-US" altLang="zh-CN" sz="2000" b="1">
              <a:latin typeface="Calibri" panose="020f0502020204030204" pitchFamily="34" charset="0"/>
              <a:cs typeface="Calibri" panose="020f0502020204030204" pitchFamily="34" charset="0"/>
            </a:endParaRPr>
          </a:p>
          <a:p>
            <a:r>
              <a:rPr lang="en-US" altLang="zh-CN" sz="2000"/>
              <a:t>   </a:t>
            </a:r>
          </a:p>
          <a:p>
            <a:r>
              <a:rPr lang="en-US" altLang="zh-CN" sz="2000"/>
              <a:t>  </a:t>
            </a:r>
            <a:r>
              <a:rPr lang="en-US" altLang="zh-CN" sz="1800">
                <a:latin typeface="Calibri" panose="020f0502020204030204" pitchFamily="34" charset="0"/>
                <a:cs typeface="Calibri" panose="020f0502020204030204" pitchFamily="34" charset="0"/>
              </a:rPr>
              <a:t>• the origin and history of the craft</a:t>
            </a:r>
          </a:p>
          <a:p>
            <a:r>
              <a:rPr lang="en-US" altLang="zh-CN" sz="1800">
                <a:latin typeface="Calibri" panose="020f0502020204030204" pitchFamily="34" charset="0"/>
                <a:cs typeface="Calibri" panose="020f0502020204030204" pitchFamily="34" charset="0"/>
              </a:rPr>
              <a:t>   • how it has developed over time</a:t>
            </a:r>
          </a:p>
          <a:p>
            <a:r>
              <a:rPr lang="en-US" altLang="zh-CN" sz="1800">
                <a:latin typeface="Calibri" panose="020f0502020204030204" pitchFamily="34" charset="0"/>
                <a:cs typeface="Calibri" panose="020f0502020204030204" pitchFamily="34" charset="0"/>
              </a:rPr>
              <a:t>   • where and how it is practised today</a:t>
            </a:r>
          </a:p>
          <a:p>
            <a:r>
              <a:rPr lang="en-US" altLang="zh-CN" sz="1800">
                <a:latin typeface="Calibri" panose="020f0502020204030204" pitchFamily="34" charset="0"/>
                <a:cs typeface="Calibri" panose="020f0502020204030204" pitchFamily="34" charset="0"/>
              </a:rPr>
              <a:t>   • its cultural significance</a:t>
            </a:r>
          </a:p>
          <a:p>
            <a:pPr marL="396000" indent="-457200"/>
            <a:r>
              <a:rPr lang="en-US" altLang="zh-CN" sz="1800">
                <a:latin typeface="Calibri" panose="020f0502020204030204" pitchFamily="34" charset="0"/>
                <a:cs typeface="Calibri" panose="020f0502020204030204" pitchFamily="34" charset="0"/>
              </a:rPr>
              <a:t>   • who the representative craftworkers are and how  they learnt their art</a:t>
            </a:r>
          </a:p>
          <a:p>
            <a:pPr marL="396000" indent="-457200"/>
            <a:r>
              <a:rPr lang="en-US" altLang="zh-CN" sz="1800">
                <a:latin typeface="Calibri" panose="020f0502020204030204" pitchFamily="34" charset="0"/>
                <a:cs typeface="Calibri" panose="020f0502020204030204" pitchFamily="34" charset="0"/>
              </a:rPr>
              <a:t>   • how the craft demonstrates the spirit of craftsmanship</a:t>
            </a:r>
          </a:p>
          <a:p>
            <a:r>
              <a:rPr lang="en-US" altLang="zh-CN" sz="1800">
                <a:latin typeface="Calibri" panose="020f0502020204030204" pitchFamily="34" charset="0"/>
                <a:cs typeface="Calibri" panose="020f0502020204030204" pitchFamily="34" charset="0"/>
              </a:rPr>
              <a:t>   • the future of the craft</a:t>
            </a:r>
          </a:p>
          <a:p>
            <a:endParaRPr lang="en-US" altLang="zh-CN" sz="2000" b="1"/>
          </a:p>
          <a:p>
            <a:r>
              <a:rPr lang="en-US" altLang="zh-CN" sz="2000" b="1"/>
              <a:t>2 </a:t>
            </a:r>
            <a:r>
              <a:rPr lang="en-US" altLang="zh-CN" sz="2000" b="1">
                <a:latin typeface="Calibri" panose="020f0502020204030204" pitchFamily="34" charset="0"/>
                <a:cs typeface="Calibri" panose="020f0502020204030204" pitchFamily="34" charset="0"/>
              </a:rPr>
              <a:t>Gather any visuals you wish to include</a:t>
            </a:r>
            <a:r>
              <a:rPr lang="en-US" altLang="zh-CN" sz="2000" b="1"/>
              <a:t>.</a:t>
            </a:r>
            <a:endParaRPr lang="zh-CN" altLang="en-US" sz="2000" b="1"/>
          </a:p>
        </p:txBody>
      </p:sp>
    </p:spTree>
    <p:extLst>
      <p:ext uri="{BB962C8B-B14F-4D97-AF65-F5344CB8AC3E}">
        <p14:creationId xmlns:p14="http://schemas.microsoft.com/office/powerpoint/2010/main" val="1748119572"/>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id="{60FD7627-2230-4CE3-A189-79416183D957}"/>
              </a:ext>
            </a:extLst>
          </p:cNvPr>
          <p:cNvSpPr>
            <a:spLocks noGrp="1"/>
          </p:cNvSpPr>
          <p:nvPr>
            <p:ph type="title"/>
          </p:nvPr>
        </p:nvSpPr>
        <p:spPr>
          <a:xfrm>
            <a:off x="628650" y="273844"/>
            <a:ext cx="6319614" cy="1145778"/>
          </a:xfrm>
        </p:spPr>
        <p:txBody>
          <a:bodyPr>
            <a:normAutofit/>
          </a:bodyPr>
          <a:lstStyle/>
          <a:p>
            <a:br>
              <a:rPr lang="en-US" altLang="zh-CN" sz="2400" b="1">
                <a:latin typeface="Verdana" pitchFamily="34" charset="0"/>
                <a:ea typeface="Verdana" pitchFamily="34" charset="0"/>
                <a:cs typeface="Verdana" pitchFamily="34" charset="0"/>
              </a:rPr>
            </a:br>
            <a:r>
              <a:rPr lang="en-US" altLang="zh-CN" sz="2400" b="1">
                <a:latin typeface="Verdana" pitchFamily="34" charset="0"/>
                <a:ea typeface="Verdana" pitchFamily="34" charset="0"/>
                <a:cs typeface="Verdana" pitchFamily="34" charset="0"/>
              </a:rPr>
              <a:t>Present</a:t>
            </a:r>
            <a:endParaRPr lang="zh-CN" altLang="en-US" sz="2400" b="1">
              <a:latin typeface="Verdana" pitchFamily="34" charset="0"/>
              <a:cs typeface="Verdana" pitchFamily="34" charset="0"/>
            </a:endParaRPr>
          </a:p>
        </p:txBody>
      </p:sp>
      <p:sp>
        <p:nvSpPr>
          <p:cNvPr id="4" name="内容占位符 3"/>
          <p:cNvSpPr>
            <a:spLocks noGrp="1"/>
          </p:cNvSpPr>
          <p:nvPr>
            <p:ph idx="1"/>
          </p:nvPr>
        </p:nvSpPr>
        <p:spPr>
          <a:xfrm>
            <a:off x="628650" y="1369219"/>
            <a:ext cx="7759774" cy="2138635"/>
          </a:xfrm>
        </p:spPr>
        <p:txBody>
          <a:bodyPr>
            <a:noAutofit/>
          </a:bodyPr>
          <a:lstStyle/>
          <a:p>
            <a:pPr marL="216000" indent="-457200">
              <a:buNone/>
            </a:pPr>
            <a:r>
              <a:rPr lang="en-US" altLang="zh-CN" sz="2000"/>
              <a:t>1</a:t>
            </a:r>
            <a:r>
              <a:rPr lang="en-US" altLang="zh-CN" sz="2000" b="1"/>
              <a:t> </a:t>
            </a:r>
            <a:r>
              <a:rPr lang="en-US" altLang="zh-CN" sz="2000">
                <a:latin typeface="Calibri" panose="020f0502020204030204" pitchFamily="34" charset="0"/>
                <a:cs typeface="Calibri" panose="020f0502020204030204" pitchFamily="34" charset="0"/>
              </a:rPr>
              <a:t>Present your directory entry to the class. Respond to feedback and do further research into the craft if necessary.</a:t>
            </a:r>
          </a:p>
          <a:p>
            <a:pPr marL="216000" indent="-457200">
              <a:buNone/>
            </a:pPr>
            <a:endParaRPr lang="en-US" altLang="zh-CN" sz="2000">
              <a:latin typeface="Calibri" panose="020f0502020204030204" pitchFamily="34" charset="0"/>
              <a:cs typeface="Calibri" panose="020f0502020204030204" pitchFamily="34" charset="0"/>
            </a:endParaRPr>
          </a:p>
          <a:p>
            <a:pPr marL="216000" indent="-457200">
              <a:buNone/>
            </a:pPr>
            <a:r>
              <a:rPr lang="en-US" altLang="zh-CN" sz="2000">
                <a:latin typeface="Calibri" panose="020f0502020204030204" pitchFamily="34" charset="0"/>
                <a:cs typeface="Calibri" panose="020f0502020204030204" pitchFamily="34" charset="0"/>
              </a:rPr>
              <a:t>2 As a class, collect all the entries to create the directory. Make both print and digital versions of the directory.</a:t>
            </a:r>
          </a:p>
          <a:p>
            <a:pPr marL="216000" indent="-457200">
              <a:buNone/>
            </a:pPr>
            <a:endParaRPr lang="en-US" altLang="zh-CN" sz="2000">
              <a:latin typeface="Calibri" panose="020f0502020204030204" pitchFamily="34" charset="0"/>
              <a:cs typeface="Calibri" panose="020f0502020204030204" pitchFamily="34" charset="0"/>
            </a:endParaRPr>
          </a:p>
          <a:p>
            <a:pPr marL="216000" indent="-457200">
              <a:buNone/>
            </a:pPr>
            <a:r>
              <a:rPr lang="en-US" altLang="zh-CN" sz="2000">
                <a:latin typeface="Calibri" panose="020f0502020204030204" pitchFamily="34" charset="0"/>
                <a:cs typeface="Calibri" panose="020f0502020204030204" pitchFamily="34" charset="0"/>
              </a:rPr>
              <a:t>3 Give the print version to the school library and upload the digital version online to promote local traditional crafts.</a:t>
            </a:r>
            <a:endParaRPr lang="zh-CN" altLang="en-US" sz="20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60650276"/>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0680700" y="10299700"/>
            <a:ext cx="342900" cy="266700"/>
          </a:xfrm>
          <a:prstGeom prst="cube">
            <a:avLst/>
          </a:prstGeom>
        </p:spPr>
      </p:pic>
    </p:spTree>
    <p:extLst>
      <p:ext uri="{BB962C8B-B14F-4D97-AF65-F5344CB8AC3E}">
        <p14:creationId xmlns:p14="http://schemas.microsoft.com/office/powerpoint/2010/main" val="3603866316"/>
      </p:ext>
    </p:extLst>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24</Paragraphs>
  <Slides>7</Slides>
  <Notes>0</Notes>
  <TotalTime>0</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7</vt:i4>
      </vt:variant>
    </vt:vector>
  </HeadingPairs>
  <TitlesOfParts>
    <vt:vector baseType="lpstr" size="13">
      <vt:lpstr>Arial</vt:lpstr>
      <vt:lpstr>等线 Light</vt:lpstr>
      <vt:lpstr>等线</vt:lpstr>
      <vt:lpstr>Calibri</vt:lpstr>
      <vt:lpstr>Verdana</vt:lpstr>
      <vt:lpstr>Office 主题​​</vt:lpstr>
      <vt:lpstr>Unit 2 A life’s work Project</vt:lpstr>
      <vt:lpstr>Creating a directory of traditional crafts</vt:lpstr>
      <vt:lpstr>Investigate</vt:lpstr>
      <vt:lpstr>Plan</vt:lpstr>
      <vt:lpstr>Create</vt:lpstr>
      <vt:lpstr>Present</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2021-01-08T18:42:41.335</cp:lastPrinted>
  <dcterms:created xsi:type="dcterms:W3CDTF">2021-01-08T18:42:41Z</dcterms:created>
  <dcterms:modified xsi:type="dcterms:W3CDTF">2021-01-08T10:42:41Z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