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0.11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6" r:id="rId3"/>
    <p:sldId id="258" r:id="rId4"/>
    <p:sldId id="257" r:id="rId5"/>
    <p:sldId id="259" r:id="rId6"/>
  </p:sldIdLst>
  <p:sldSz cx="9144000" cy="5143500" type="screen16x9"/>
  <p:notesSz cx="6858000" cy="9144000"/>
  <p:custDataLst>
    <p:tags r:id="rId7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28" autoAdjust="0"/>
  </p:normalViewPr>
  <p:slideViewPr>
    <p:cSldViewPr>
      <p:cViewPr varScale="1">
        <p:scale>
          <a:sx n="122" d="100"/>
          <a:sy n="122" d="100"/>
        </p:scale>
        <p:origin x="84" y="12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theme" Target="theme/theme1.xml" /><Relationship Id="rId11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tags" Target="tags/tag1.xml" /><Relationship Id="rId8" Type="http://schemas.openxmlformats.org/officeDocument/2006/relationships/presProps" Target="presProps.xml" /><Relationship Id="rId9" Type="http://schemas.openxmlformats.org/officeDocument/2006/relationships/viewProps" Target="viewProps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4D362-2E9B-478D-BAA4-2D5BC8B2CAD6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06A6B-D6C4-49A6-AD64-89EB947F55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06A6B-D6C4-49A6-AD64-89EB947F5566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image" Target="../media/image1.png" /><Relationship Id="rId13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1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2020/11/9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4.jpeg" /><Relationship Id="rId4" Type="http://schemas.openxmlformats.org/officeDocument/2006/relationships/image" Target="../media/image5.jpeg" /><Relationship Id="rId5" Type="http://schemas.openxmlformats.org/officeDocument/2006/relationships/image" Target="../media/image6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image" Target="../media/image7.png" /><Relationship Id="rId3" Type="http://schemas.openxmlformats.org/officeDocument/2006/relationships/image" Target="../media/image8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61610" y="1437624"/>
            <a:ext cx="6858000" cy="2270038"/>
          </a:xfrm>
        </p:spPr>
        <p:txBody>
          <a:bodyPr>
            <a:normAutofit/>
          </a:bodyPr>
          <a:lstStyle/>
          <a:p>
            <a:r>
              <a:rPr lang="en-US" altLang="zh-CN" sz="33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Unit 2 A life’s work</a:t>
            </a:r>
            <a:br>
              <a:rPr lang="en-US" altLang="zh-CN" sz="33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altLang="zh-CN" sz="33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zh-CN" sz="33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Starting out</a:t>
            </a:r>
            <a:br>
              <a:rPr lang="en-US" altLang="zh-CN" sz="3600"/>
            </a:br>
            <a:endParaRPr lang="zh-CN" altLang="en-US" sz="3600"/>
          </a:p>
        </p:txBody>
      </p:sp>
      <p:sp>
        <p:nvSpPr>
          <p:cNvPr id="4" name="TextBox 3"/>
          <p:cNvSpPr txBox="1"/>
          <p:nvPr/>
        </p:nvSpPr>
        <p:spPr>
          <a:xfrm>
            <a:off x="737574" y="303498"/>
            <a:ext cx="4104456" cy="34544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b="1"/>
              <a:t>新标准</a:t>
            </a:r>
            <a:r>
              <a:rPr lang="en-US" altLang="zh-CN" sz="1800" b="1"/>
              <a:t>《</a:t>
            </a:r>
            <a:r>
              <a:rPr lang="zh-CN" altLang="en-US" sz="1800" b="1"/>
              <a:t>英语</a:t>
            </a:r>
            <a:r>
              <a:rPr lang="en-US" altLang="zh-CN" sz="1800" b="1"/>
              <a:t>》</a:t>
            </a:r>
            <a:r>
              <a:rPr lang="zh-CN" altLang="en-US" sz="1800" b="1"/>
              <a:t>高中选择性必修第三册</a:t>
            </a:r>
          </a:p>
        </p:txBody>
      </p:sp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2323170" cy="994172"/>
          </a:xfrm>
        </p:spPr>
        <p:txBody>
          <a:bodyPr>
            <a:normAutofit/>
          </a:bodyPr>
          <a:lstStyle/>
          <a:p>
            <a:r>
              <a:rPr lang="en-US" altLang="zh-CN"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Activity 1  </a:t>
            </a:r>
            <a:endParaRPr lang="zh-CN" altLang="en-US" sz="24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648619"/>
            <a:ext cx="7687766" cy="3146747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300" b="1">
                <a:latin typeface="Calibri" panose="020f0502020204030204" pitchFamily="34" charset="0"/>
                <a:cs typeface="Calibri" panose="020f0502020204030204" pitchFamily="34" charset="0"/>
              </a:rPr>
              <a:t>1 How did Cook Ding compare himself to other cooks?</a:t>
            </a:r>
          </a:p>
          <a:p>
            <a:pPr marL="0" indent="0">
              <a:buNone/>
            </a:pPr>
            <a:r>
              <a:rPr lang="en-US" altLang="zh-CN" sz="2300" b="1">
                <a:latin typeface="Calibri" panose="020f0502020204030204" pitchFamily="34" charset="0"/>
                <a:cs typeface="Calibri" panose="020f0502020204030204" pitchFamily="34" charset="0"/>
              </a:rPr>
              <a:t>2 What lesson did Lord Wenhui learn from Cook Ding?</a:t>
            </a:r>
          </a:p>
          <a:p>
            <a:pPr marL="0" indent="0">
              <a:buNone/>
            </a:pP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548283"/>
            <a:ext cx="432048" cy="4433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2715766"/>
            <a:ext cx="7244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Cook Ding compared himself to other cooks by comparing how often they had to change their knives.</a:t>
            </a:r>
          </a:p>
          <a:p>
            <a:endParaRPr lang="en-US" altLang="zh-CN" sz="160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16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Lord Wenhui learnt that it is important to study the principles of doing things, and to have perseverance, concentration, wisdom and devotion to one’s craft.</a:t>
            </a:r>
            <a:endParaRPr lang="zh-CN" altLang="en-US" sz="160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英语（新标准）第六册（选择性必修6）（供高中二年级上学期使用）学生用书VCG41128539088ne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80" y="2428874"/>
            <a:ext cx="1926491" cy="244230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5720" y="0"/>
            <a:ext cx="3133260" cy="994172"/>
          </a:xfrm>
        </p:spPr>
        <p:txBody>
          <a:bodyPr>
            <a:normAutofit/>
          </a:bodyPr>
          <a:lstStyle/>
          <a:p>
            <a:r>
              <a:rPr lang="en-US" altLang="zh-CN"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Activity 2 </a:t>
            </a:r>
            <a:endParaRPr lang="zh-CN" altLang="en-US" sz="2400" b="1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158" y="857238"/>
            <a:ext cx="4877435" cy="3042285"/>
          </a:xfrm>
        </p:spPr>
        <p:txBody>
          <a:bodyPr>
            <a:normAutofit fontScale="90000" lnSpcReduction="20000"/>
          </a:bodyPr>
          <a:lstStyle/>
          <a:p>
            <a:pPr marL="0" indent="0">
              <a:buNone/>
            </a:pPr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1 What is your understanding of these  </a:t>
            </a:r>
          </a:p>
          <a:p>
            <a:pPr marL="0" indent="0">
              <a:buNone/>
            </a:pPr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  quotes? Pay special attention to “the  </a:t>
            </a:r>
          </a:p>
          <a:p>
            <a:pPr marL="0" indent="0">
              <a:buNone/>
            </a:pPr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  price of success”, “stay with  </a:t>
            </a:r>
          </a:p>
          <a:p>
            <a:pPr marL="0" indent="0">
              <a:buNone/>
            </a:pPr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  problems longer” and “a mere reed </a:t>
            </a:r>
          </a:p>
          <a:p>
            <a:pPr marL="0" indent="0">
              <a:buNone/>
            </a:pPr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  shaken in the wind”.</a:t>
            </a:r>
          </a:p>
          <a:p>
            <a:pPr marL="0" indent="0">
              <a:buNone/>
            </a:pPr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2 What qualities does each of these </a:t>
            </a:r>
          </a:p>
          <a:p>
            <a:pPr marL="0" indent="0">
              <a:buNone/>
            </a:pPr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  quotes convey?</a:t>
            </a:r>
          </a:p>
          <a:p>
            <a:pPr marL="0" indent="0">
              <a:buNone/>
            </a:pPr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3 Which of these quotes is the most </a:t>
            </a:r>
          </a:p>
          <a:p>
            <a:pPr marL="0" indent="0">
              <a:buNone/>
            </a:pPr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  meaningful to you? Give your reasons.</a:t>
            </a:r>
          </a:p>
          <a:p>
            <a:pPr marL="386080" indent="-386080">
              <a:buAutoNum type="arabicPeriod"/>
            </a:pPr>
            <a:endParaRPr lang="en-US" sz="23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4682" y="3787710"/>
            <a:ext cx="4857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The quote by Albert Einstein conveys the quality</a:t>
            </a:r>
          </a:p>
          <a:p>
            <a:r>
              <a:rPr lang="en-US" altLang="zh-CN" sz="16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perseverance. The quote by Frank Lloyd Wright conveys the quality of commitment. The quote by Johannes Brahms conveys the qualities of skill and aptitude.</a:t>
            </a:r>
          </a:p>
        </p:txBody>
      </p:sp>
      <p:pic>
        <p:nvPicPr>
          <p:cNvPr id="7" name="图片 6" descr="英语（新标准）第六册（选择性必修6）（供高中二年级上学期使用）学生用书VCG4196508119 new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12" y="142858"/>
            <a:ext cx="2134710" cy="2704904"/>
          </a:xfrm>
          <a:prstGeom prst="rect">
            <a:avLst/>
          </a:prstGeom>
        </p:spPr>
      </p:pic>
      <p:pic>
        <p:nvPicPr>
          <p:cNvPr id="9" name="图片 8" descr="英语（新标准）第六册（选择性必修6）（供高中二年级上学期使用）学生用书VCG41128614304 new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3434" y="2500312"/>
            <a:ext cx="1800566" cy="230605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0998200" y="10960100"/>
            <a:ext cx="330200" cy="241300"/>
          </a:xfrm>
          <a:prstGeom prst="cube">
            <a:avLst/>
          </a:prstGeom>
        </p:spPr>
      </p:pic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</p:tagLst>
</file>

<file path=ppt/theme/theme1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>学科网</Company>
  <PresentationFormat>On-screen Show (16:9)</PresentationFormat>
  <Paragraphs>19</Paragraphs>
  <Slides>4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baseType="lpstr" size="10">
      <vt:lpstr>Arial</vt:lpstr>
      <vt:lpstr>等线 Light</vt:lpstr>
      <vt:lpstr>等线</vt:lpstr>
      <vt:lpstr>Calibri</vt:lpstr>
      <vt:lpstr>Verdana</vt:lpstr>
      <vt:lpstr>Office 主题​​</vt:lpstr>
      <vt:lpstr>Unit 2 A life’s workStarting out</vt:lpstr>
      <vt:lpstr>Activity 1  </vt:lpstr>
      <vt:lpstr>Activity 2 </vt:lpstr>
      <vt:lpstr>PowerPoint Presentation</vt:lpstr>
    </vt:vector>
  </TitlesOfParts>
  <LinksUpToDate>0</LinksUpToDate>
  <SharedDoc>0</SharedDoc>
  <HyperlinksChanged>0</HyperlinksChanged>
  <Application>Aspose.Slides for Java</Application>
  <AppVersion>20.1100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creator>rbm.xkw.com</dc:creator>
  <cp:revision>1</cp:revision>
  <cp:lastPrinted>2021-01-08T18:42:47.176</cp:lastPrinted>
  <dcterms:created xsi:type="dcterms:W3CDTF">2021-01-08T18:42:47Z</dcterms:created>
  <dcterms:modified xsi:type="dcterms:W3CDTF">2021-01-08T10:43:04Z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