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sldIdLst>
    <p:sldId id="256" r:id="rId4"/>
    <p:sldId id="287" r:id="rId5"/>
    <p:sldId id="281" r:id="rId6"/>
    <p:sldId id="289" r:id="rId7"/>
    <p:sldId id="290" r:id="rId8"/>
    <p:sldId id="288" r:id="rId9"/>
    <p:sldId id="291" r:id="rId10"/>
    <p:sldId id="292" r:id="rId11"/>
    <p:sldId id="293" r:id="rId12"/>
    <p:sldId id="282" r:id="rId13"/>
    <p:sldId id="283" r:id="rId14"/>
    <p:sldId id="284" r:id="rId15"/>
    <p:sldId id="276" r:id="rId16"/>
    <p:sldId id="277" r:id="rId17"/>
    <p:sldId id="278" r:id="rId18"/>
    <p:sldId id="259" r:id="rId19"/>
  </p:sldIdLst>
  <p:sldSz cx="9144000" cy="5143500" type="screen16x9"/>
  <p:notesSz cx="6858000" cy="9144000"/>
  <p:custDataLst>
    <p:tags r:id="rId20"/>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8">
          <p15:clr>
            <a:srgbClr val="A4A3A4"/>
          </p15:clr>
        </p15:guide>
        <p15:guide id="2" pos="284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28" autoAdjust="0"/>
  </p:normalViewPr>
  <p:slideViewPr>
    <p:cSldViewPr>
      <p:cViewPr varScale="1">
        <p:scale>
          <a:sx n="122" d="100"/>
          <a:sy n="122" d="100"/>
        </p:scale>
        <p:origin x="84" y="124"/>
      </p:cViewPr>
      <p:guideLst>
        <p:guide orient="horz" pos="1628"/>
        <p:guide pos="2841"/>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tags" Target="tags/tag1.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D6755A-0260-4F79-A0C0-A1783DA016D1}" type="datetimeFigureOut">
              <a:rPr lang="zh-CN" altLang="en-US" smtClean="0"/>
              <a:t>2020/11/9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AEC0E6-2CC3-4D85-9D4C-27511AAAF97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image" Target="../media/image1.png" /><Relationship Id="rId13"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530820CF-B880-4189-942D-D702A7CBA730}" type="datetimeFigureOut">
              <a:rPr lang="zh-CN" altLang="en-US" smtClean="0"/>
              <a:t>2020/11/9</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530820CF-B880-4189-942D-D702A7CBA730}" type="datetimeFigureOut">
              <a:rPr lang="zh-CN" altLang="en-US" smtClean="0"/>
              <a:t>2020/11/9</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 Id="rId3" Type="http://schemas.openxmlformats.org/officeDocument/2006/relationships/image" Target="../media/image4.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6.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8.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9.png" /><Relationship Id="rId3" Type="http://schemas.openxmlformats.org/officeDocument/2006/relationships/image" Target="../media/image10.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
        <p:nvSpPr>
          <p:cNvPr id="2" name="标题 1"/>
          <p:cNvSpPr>
            <a:spLocks noGrp="1"/>
          </p:cNvSpPr>
          <p:nvPr>
            <p:ph type="ctrTitle"/>
          </p:nvPr>
        </p:nvSpPr>
        <p:spPr>
          <a:xfrm>
            <a:off x="1071538" y="1285866"/>
            <a:ext cx="6858000" cy="2270038"/>
          </a:xfrm>
        </p:spPr>
        <p:txBody>
          <a:bodyPr>
            <a:normAutofit/>
          </a:bodyPr>
          <a:lstStyle/>
          <a:p>
            <a:r>
              <a:rPr lang="en-US" altLang="zh-CN" sz="3300" b="1">
                <a:latin typeface="Verdana" panose="020b0604030504040204" pitchFamily="34" charset="0"/>
                <a:ea typeface="Verdana" panose="020b0604030504040204" pitchFamily="34" charset="0"/>
                <a:cs typeface="Verdana" panose="020b0604030504040204" pitchFamily="34" charset="0"/>
              </a:rPr>
              <a:t>Unit 2 A life’s work</a:t>
            </a:r>
            <a:br>
              <a:rPr lang="en-US" altLang="zh-CN" sz="3300" b="1">
                <a:latin typeface="Verdana" panose="020b0604030504040204" pitchFamily="34" charset="0"/>
                <a:ea typeface="Verdana" panose="020b0604030504040204" pitchFamily="34" charset="0"/>
                <a:cs typeface="Verdana" panose="020b0604030504040204" pitchFamily="34" charset="0"/>
              </a:rPr>
            </a:br>
            <a:br>
              <a:rPr lang="en-US" altLang="zh-CN" sz="3300" b="1">
                <a:latin typeface="Verdana" panose="020b0604030504040204" pitchFamily="34" charset="0"/>
                <a:ea typeface="Verdana" panose="020b0604030504040204" pitchFamily="34" charset="0"/>
                <a:cs typeface="Verdana" panose="020b0604030504040204" pitchFamily="34" charset="0"/>
              </a:rPr>
            </a:br>
            <a:r>
              <a:rPr lang="en-US" altLang="zh-CN" sz="3300" b="1">
                <a:latin typeface="Verdana" panose="020b0604030504040204" pitchFamily="34" charset="0"/>
                <a:ea typeface="Verdana" panose="020b0604030504040204" pitchFamily="34" charset="0"/>
                <a:cs typeface="Verdana" panose="020b0604030504040204" pitchFamily="34" charset="0"/>
              </a:rPr>
              <a:t>Using language</a:t>
            </a:r>
            <a:endParaRPr lang="zh-CN" altLang="en-US" sz="3600"/>
          </a:p>
        </p:txBody>
      </p:sp>
      <p:sp>
        <p:nvSpPr>
          <p:cNvPr id="4" name="TextBox 3"/>
          <p:cNvSpPr txBox="1"/>
          <p:nvPr/>
        </p:nvSpPr>
        <p:spPr>
          <a:xfrm>
            <a:off x="737574" y="303498"/>
            <a:ext cx="4104456" cy="346249"/>
          </a:xfrm>
          <a:prstGeom prst="rect">
            <a:avLst/>
          </a:prstGeom>
          <a:noFill/>
        </p:spPr>
        <p:txBody>
          <a:bodyPr wrap="square" lIns="68580" tIns="34290" rIns="68580" bIns="34290" rtlCol="0">
            <a:spAutoFit/>
          </a:bodyPr>
          <a:lstStyle/>
          <a:p>
            <a:r>
              <a:rPr lang="zh-CN" altLang="en-US" sz="1800" b="1"/>
              <a:t>新标准</a:t>
            </a:r>
            <a:r>
              <a:rPr lang="en-US" altLang="zh-CN" sz="1800" b="1"/>
              <a:t>《</a:t>
            </a:r>
            <a:r>
              <a:rPr lang="zh-CN" altLang="en-US" sz="1800" b="1"/>
              <a:t>英语</a:t>
            </a:r>
            <a:r>
              <a:rPr lang="en-US" altLang="zh-CN" sz="1800" b="1"/>
              <a:t>》</a:t>
            </a:r>
            <a:r>
              <a:rPr lang="zh-CN" altLang="en-US" sz="1800" b="1"/>
              <a:t>高中选择性必修第三册</a:t>
            </a:r>
            <a:endParaRPr lang="zh-CN" altLang="en-US" sz="1800" b="1"/>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标题 1"/>
          <p:cNvSpPr>
            <a:spLocks noGrp="1"/>
          </p:cNvSpPr>
          <p:nvPr>
            <p:ph type="title"/>
          </p:nvPr>
        </p:nvSpPr>
        <p:spPr>
          <a:xfrm>
            <a:off x="519884" y="123478"/>
            <a:ext cx="7886700"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6 </a:t>
            </a:r>
            <a:endParaRPr lang="zh-CN" altLang="en-US" sz="2400" b="1">
              <a:latin typeface="Verdana" panose="020b0604030504040204" pitchFamily="34" charset="0"/>
              <a:cs typeface="Verdana" panose="020b0604030504040204" pitchFamily="34"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076" y="389091"/>
            <a:ext cx="438607" cy="450049"/>
          </a:xfrm>
          <a:prstGeom prst="rect">
            <a:avLst/>
          </a:prstGeom>
        </p:spPr>
      </p:pic>
      <p:sp>
        <p:nvSpPr>
          <p:cNvPr id="8" name="文本框 7"/>
          <p:cNvSpPr txBox="1"/>
          <p:nvPr/>
        </p:nvSpPr>
        <p:spPr>
          <a:xfrm>
            <a:off x="519884" y="936987"/>
            <a:ext cx="4655939" cy="446276"/>
          </a:xfrm>
          <a:prstGeom prst="rect">
            <a:avLst/>
          </a:prstGeom>
          <a:noFill/>
        </p:spPr>
        <p:txBody>
          <a:bodyPr wrap="square" rtlCol="0">
            <a:spAutoFit/>
          </a:bodyPr>
          <a:lstStyle/>
          <a:p>
            <a:r>
              <a:rPr lang="en-US" altLang="zh-CN" sz="2300" b="1">
                <a:latin typeface="Calibri" panose="020f0502020204030204" pitchFamily="34" charset="0"/>
                <a:cs typeface="Calibri" panose="020f0502020204030204" pitchFamily="34" charset="0"/>
              </a:rPr>
              <a:t>Listen again and complete the table.</a:t>
            </a:r>
          </a:p>
        </p:txBody>
      </p:sp>
      <p:sp>
        <p:nvSpPr>
          <p:cNvPr id="9" name="内容占位符 2"/>
          <p:cNvSpPr txBox="1"/>
          <p:nvPr/>
        </p:nvSpPr>
        <p:spPr>
          <a:xfrm>
            <a:off x="4510405" y="1708785"/>
            <a:ext cx="4221480" cy="343471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1800">
                <a:solidFill>
                  <a:schemeClr val="accent2"/>
                </a:solidFill>
                <a:latin typeface="Calibri" panose="020f0502020204030204" pitchFamily="34" charset="0"/>
                <a:ea typeface="华文细黑" pitchFamily="2" charset="-122"/>
                <a:cs typeface="Calibri" panose="020f0502020204030204" pitchFamily="34" charset="0"/>
              </a:rPr>
              <a:t>1 Basket making with oak</a:t>
            </a:r>
          </a:p>
          <a:p>
            <a:pPr marL="0" indent="0">
              <a:buNone/>
            </a:pPr>
            <a:r>
              <a:rPr lang="en-US" altLang="zh-CN" sz="1800">
                <a:solidFill>
                  <a:schemeClr val="accent2"/>
                </a:solidFill>
                <a:latin typeface="Calibri" panose="020f0502020204030204" pitchFamily="34" charset="0"/>
                <a:ea typeface="华文细黑" pitchFamily="2" charset="-122"/>
                <a:cs typeface="Calibri" panose="020f0502020204030204" pitchFamily="34" charset="0"/>
              </a:rPr>
              <a:t>2 The demand for these crafts </a:t>
            </a:r>
          </a:p>
          <a:p>
            <a:pPr marL="0" indent="0">
              <a:buNone/>
            </a:pPr>
            <a:r>
              <a:rPr lang="en-US" altLang="zh-CN" sz="1800">
                <a:solidFill>
                  <a:schemeClr val="accent2"/>
                </a:solidFill>
                <a:latin typeface="Calibri" panose="020f0502020204030204" pitchFamily="34" charset="0"/>
                <a:ea typeface="华文细黑" pitchFamily="2" charset="-122"/>
                <a:cs typeface="Calibri" panose="020f0502020204030204" pitchFamily="34" charset="0"/>
              </a:rPr>
              <a:t>3 mass-produced with modern technology </a:t>
            </a:r>
          </a:p>
          <a:p>
            <a:pPr marL="0" indent="0">
              <a:buNone/>
            </a:pPr>
            <a:r>
              <a:rPr lang="en-US" altLang="zh-CN" sz="1800">
                <a:solidFill>
                  <a:schemeClr val="accent2"/>
                </a:solidFill>
                <a:latin typeface="Calibri" panose="020f0502020204030204" pitchFamily="34" charset="0"/>
                <a:ea typeface="华文细黑" pitchFamily="2" charset="-122"/>
                <a:cs typeface="Calibri" panose="020f0502020204030204" pitchFamily="34" charset="0"/>
              </a:rPr>
              <a:t>4 the materials involved</a:t>
            </a:r>
          </a:p>
          <a:p>
            <a:pPr marL="0" indent="0">
              <a:buNone/>
            </a:pPr>
            <a:r>
              <a:rPr lang="en-US" altLang="zh-CN" sz="1800">
                <a:solidFill>
                  <a:schemeClr val="accent2"/>
                </a:solidFill>
                <a:latin typeface="Calibri" panose="020f0502020204030204" pitchFamily="34" charset="0"/>
                <a:ea typeface="华文细黑" pitchFamily="2" charset="-122"/>
                <a:cs typeface="Calibri" panose="020f0502020204030204" pitchFamily="34" charset="0"/>
              </a:rPr>
              <a:t>5 not interested in learning traditional skills </a:t>
            </a:r>
          </a:p>
        </p:txBody>
      </p:sp>
      <p:pic>
        <p:nvPicPr>
          <p:cNvPr id="1026" name="Picture 2"/>
          <p:cNvPicPr>
            <a:picLocks noChangeAspect="1" noChangeArrowheads="1"/>
          </p:cNvPicPr>
          <p:nvPr/>
        </p:nvPicPr>
        <p:blipFill>
          <a:blip r:embed="rId3"/>
          <a:stretch>
            <a:fillRect/>
          </a:stretch>
        </p:blipFill>
        <p:spPr bwMode="auto">
          <a:xfrm>
            <a:off x="571472" y="1571618"/>
            <a:ext cx="3476350" cy="3357568"/>
          </a:xfrm>
          <a:prstGeom prst="rect">
            <a:avLst/>
          </a:prstGeom>
          <a:noFill/>
          <a:ln w="9525">
            <a:noFill/>
            <a:miter lim="800000"/>
          </a:ln>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 name="图片 6" descr="7.2"/>
          <p:cNvPicPr>
            <a:picLocks noChangeAspect="1"/>
          </p:cNvPicPr>
          <p:nvPr/>
        </p:nvPicPr>
        <p:blipFill>
          <a:blip r:embed="rId2"/>
          <a:stretch>
            <a:fillRect/>
          </a:stretch>
        </p:blipFill>
        <p:spPr>
          <a:xfrm>
            <a:off x="1214414" y="2928940"/>
            <a:ext cx="5775977" cy="2037080"/>
          </a:xfrm>
          <a:prstGeom prst="rect">
            <a:avLst/>
          </a:prstGeom>
        </p:spPr>
      </p:pic>
      <p:sp>
        <p:nvSpPr>
          <p:cNvPr id="4" name="标题 1"/>
          <p:cNvSpPr>
            <a:spLocks noGrp="1"/>
          </p:cNvSpPr>
          <p:nvPr>
            <p:ph type="title"/>
          </p:nvPr>
        </p:nvSpPr>
        <p:spPr>
          <a:xfrm>
            <a:off x="548004" y="-2741"/>
            <a:ext cx="7886700"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7 </a:t>
            </a:r>
            <a:endParaRPr lang="zh-CN" altLang="en-US" sz="2400" b="1">
              <a:latin typeface="Verdana" panose="020b0604030504040204" pitchFamily="34" charset="0"/>
              <a:cs typeface="Verdana" panose="020b0604030504040204" pitchFamily="34" charset="0"/>
            </a:endParaRPr>
          </a:p>
        </p:txBody>
      </p:sp>
      <p:sp>
        <p:nvSpPr>
          <p:cNvPr id="5" name="文本框 4"/>
          <p:cNvSpPr txBox="1"/>
          <p:nvPr/>
        </p:nvSpPr>
        <p:spPr>
          <a:xfrm>
            <a:off x="527322" y="692373"/>
            <a:ext cx="8560500" cy="446276"/>
          </a:xfrm>
          <a:prstGeom prst="rect">
            <a:avLst/>
          </a:prstGeom>
          <a:noFill/>
        </p:spPr>
        <p:txBody>
          <a:bodyPr wrap="square" rtlCol="0">
            <a:spAutoFit/>
          </a:bodyPr>
          <a:lstStyle/>
          <a:p>
            <a:r>
              <a:rPr lang="en-US" altLang="zh-CN" sz="2300" b="1">
                <a:latin typeface="Calibri" panose="020f0502020204030204" pitchFamily="34" charset="0"/>
                <a:cs typeface="Calibri" panose="020f0502020204030204" pitchFamily="34" charset="0"/>
              </a:rPr>
              <a:t>Complete the boxes with the expressions from the radio programme.</a:t>
            </a:r>
          </a:p>
        </p:txBody>
      </p:sp>
      <p:pic>
        <p:nvPicPr>
          <p:cNvPr id="6" name="图片 5" descr="7"/>
          <p:cNvPicPr>
            <a:picLocks noChangeAspect="1"/>
          </p:cNvPicPr>
          <p:nvPr/>
        </p:nvPicPr>
        <p:blipFill>
          <a:blip r:embed="rId3"/>
          <a:stretch>
            <a:fillRect/>
          </a:stretch>
        </p:blipFill>
        <p:spPr>
          <a:xfrm>
            <a:off x="1214414" y="1285866"/>
            <a:ext cx="5391150" cy="1573530"/>
          </a:xfrm>
          <a:prstGeom prst="rect">
            <a:avLst/>
          </a:prstGeom>
        </p:spPr>
      </p:pic>
      <p:sp>
        <p:nvSpPr>
          <p:cNvPr id="8" name="矩形 7"/>
          <p:cNvSpPr/>
          <p:nvPr/>
        </p:nvSpPr>
        <p:spPr>
          <a:xfrm>
            <a:off x="1357290" y="3643320"/>
            <a:ext cx="2714644" cy="923330"/>
          </a:xfrm>
          <a:prstGeom prst="rect">
            <a:avLst/>
          </a:prstGeom>
        </p:spPr>
        <p:txBody>
          <a:bodyPr wrap="square">
            <a:spAutoFit/>
          </a:bodyPr>
          <a:lstStyle/>
          <a:p>
            <a:r>
              <a:rPr lang="en-US" altLang="zh-CN" sz="1800">
                <a:solidFill>
                  <a:schemeClr val="accent2"/>
                </a:solidFill>
                <a:latin typeface="Calibri" panose="020f0502020204030204" pitchFamily="34" charset="0"/>
                <a:cs typeface="Calibri" panose="020f0502020204030204" pitchFamily="34" charset="0"/>
              </a:rPr>
              <a:t>One reason is simply</a:t>
            </a:r>
          </a:p>
          <a:p>
            <a:r>
              <a:rPr lang="en-US" altLang="zh-CN" sz="1800">
                <a:solidFill>
                  <a:schemeClr val="accent2"/>
                </a:solidFill>
                <a:latin typeface="Calibri" panose="020f0502020204030204" pitchFamily="34" charset="0"/>
                <a:cs typeface="Calibri" panose="020f0502020204030204" pitchFamily="34" charset="0"/>
              </a:rPr>
              <a:t>that…</a:t>
            </a:r>
          </a:p>
          <a:p>
            <a:r>
              <a:rPr lang="en-US" altLang="zh-CN" sz="1800">
                <a:solidFill>
                  <a:schemeClr val="accent2"/>
                </a:solidFill>
                <a:latin typeface="Calibri" panose="020f0502020204030204" pitchFamily="34" charset="0"/>
                <a:cs typeface="Calibri" panose="020f0502020204030204" pitchFamily="34" charset="0"/>
              </a:rPr>
              <a:t>Another factor is that…</a:t>
            </a:r>
            <a:endParaRPr lang="zh-CN" altLang="en-US" sz="1800">
              <a:solidFill>
                <a:schemeClr val="accent2"/>
              </a:solidFill>
              <a:latin typeface="Calibri" panose="020f0502020204030204" pitchFamily="34" charset="0"/>
              <a:cs typeface="Calibri" panose="020f0502020204030204" pitchFamily="34" charset="0"/>
            </a:endParaRPr>
          </a:p>
        </p:txBody>
      </p:sp>
      <p:sp>
        <p:nvSpPr>
          <p:cNvPr id="9" name="矩形 8"/>
          <p:cNvSpPr/>
          <p:nvPr/>
        </p:nvSpPr>
        <p:spPr>
          <a:xfrm>
            <a:off x="4071934" y="3714758"/>
            <a:ext cx="4572000" cy="584775"/>
          </a:xfrm>
          <a:prstGeom prst="rect">
            <a:avLst/>
          </a:prstGeom>
        </p:spPr>
        <p:txBody>
          <a:bodyPr>
            <a:spAutoFit/>
          </a:bodyPr>
          <a:lstStyle/>
          <a:p>
            <a:r>
              <a:rPr lang="en-US" altLang="zh-CN" sz="1600">
                <a:solidFill>
                  <a:schemeClr val="accent2"/>
                </a:solidFill>
                <a:latin typeface="Calibri" panose="020f0502020204030204" pitchFamily="34" charset="0"/>
                <a:cs typeface="Calibri" panose="020f0502020204030204" pitchFamily="34" charset="0"/>
              </a:rPr>
              <a:t>What do you know about…?</a:t>
            </a:r>
          </a:p>
          <a:p>
            <a:r>
              <a:rPr lang="en-US" altLang="zh-CN" sz="1600">
                <a:solidFill>
                  <a:schemeClr val="accent2"/>
                </a:solidFill>
                <a:latin typeface="Calibri" panose="020f0502020204030204" pitchFamily="34" charset="0"/>
                <a:cs typeface="Calibri" panose="020f0502020204030204" pitchFamily="34" charset="0"/>
              </a:rPr>
              <a:t>Did you know that…?</a:t>
            </a:r>
            <a:endParaRPr lang="zh-CN" altLang="en-US" sz="1600">
              <a:solidFill>
                <a:schemeClr val="accent2"/>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本框 5"/>
          <p:cNvSpPr txBox="1"/>
          <p:nvPr/>
        </p:nvSpPr>
        <p:spPr>
          <a:xfrm>
            <a:off x="467544" y="358462"/>
            <a:ext cx="3312795" cy="460375"/>
          </a:xfrm>
          <a:prstGeom prst="rect">
            <a:avLst/>
          </a:prstGeom>
          <a:noFill/>
        </p:spPr>
        <p:txBody>
          <a:bodyPr wrap="square" rtlCol="0">
            <a:sp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sym typeface="+mn-ea"/>
              </a:rPr>
              <a:t>Activity 8</a:t>
            </a:r>
            <a:endParaRPr lang="zh-CN" altLang="en-US" sz="2400"/>
          </a:p>
        </p:txBody>
      </p:sp>
      <p:sp>
        <p:nvSpPr>
          <p:cNvPr id="8" name="文本框 7"/>
          <p:cNvSpPr txBox="1"/>
          <p:nvPr/>
        </p:nvSpPr>
        <p:spPr>
          <a:xfrm>
            <a:off x="785786" y="1214428"/>
            <a:ext cx="4786346" cy="1477328"/>
          </a:xfrm>
          <a:prstGeom prst="rect">
            <a:avLst/>
          </a:prstGeom>
          <a:noFill/>
        </p:spPr>
        <p:txBody>
          <a:bodyPr wrap="square" rtlCol="0">
            <a:spAutoFit/>
          </a:bodyPr>
          <a:lstStyle/>
          <a:p>
            <a:r>
              <a:rPr lang="en-US" altLang="zh-CN" sz="1800" b="1">
                <a:latin typeface="Calibri" panose="020f0502020204030204" pitchFamily="34" charset="0"/>
                <a:cs typeface="Calibri" panose="020f0502020204030204" pitchFamily="34" charset="0"/>
              </a:rPr>
              <a:t>1 What is currently happening to traditional crafts?</a:t>
            </a:r>
          </a:p>
          <a:p>
            <a:endParaRPr lang="en-US" altLang="zh-CN" sz="1800" b="1">
              <a:latin typeface="Calibri" panose="020f0502020204030204" pitchFamily="34" charset="0"/>
              <a:cs typeface="Calibri" panose="020f0502020204030204" pitchFamily="34" charset="0"/>
            </a:endParaRPr>
          </a:p>
          <a:p>
            <a:r>
              <a:rPr lang="en-US" altLang="zh-CN" sz="1800" b="1">
                <a:latin typeface="Calibri" panose="020f0502020204030204" pitchFamily="34" charset="0"/>
                <a:cs typeface="Calibri" panose="020f0502020204030204" pitchFamily="34" charset="0"/>
              </a:rPr>
              <a:t>2 Why are people starting to engage more with traditional crafts?</a:t>
            </a:r>
          </a:p>
        </p:txBody>
      </p:sp>
      <p:sp>
        <p:nvSpPr>
          <p:cNvPr id="5" name="矩形 4"/>
          <p:cNvSpPr/>
          <p:nvPr/>
        </p:nvSpPr>
        <p:spPr>
          <a:xfrm>
            <a:off x="2214546" y="357172"/>
            <a:ext cx="6000792" cy="461665"/>
          </a:xfrm>
          <a:prstGeom prst="rect">
            <a:avLst/>
          </a:prstGeom>
        </p:spPr>
        <p:txBody>
          <a:bodyPr wrap="square">
            <a:spAutoFit/>
          </a:bodyPr>
          <a:lstStyle/>
          <a:p>
            <a:r>
              <a:rPr lang="en-US" altLang="zh-CN" sz="2400" b="1">
                <a:latin typeface="Calibri" panose="020f0502020204030204" pitchFamily="34" charset="0"/>
                <a:cs typeface="Calibri" panose="020f0502020204030204" pitchFamily="34" charset="0"/>
              </a:rPr>
              <a:t>Read the passage and answer the questions.</a:t>
            </a:r>
            <a:endParaRPr lang="zh-CN" altLang="en-US" sz="2400" b="1">
              <a:latin typeface="Calibri" panose="020f0502020204030204" pitchFamily="34" charset="0"/>
              <a:cs typeface="Calibri" panose="020f0502020204030204" pitchFamily="34" charset="0"/>
            </a:endParaRPr>
          </a:p>
        </p:txBody>
      </p:sp>
      <p:pic>
        <p:nvPicPr>
          <p:cNvPr id="9" name="图片 8" descr="英语（新标准）第六册（选择性必修6）（供高中二年级上学期使用）学生用书 VCG11430196255.jpg"/>
          <p:cNvPicPr>
            <a:picLocks noChangeAspect="1"/>
          </p:cNvPicPr>
          <p:nvPr/>
        </p:nvPicPr>
        <p:blipFill>
          <a:blip r:embed="rId2"/>
          <a:stretch>
            <a:fillRect/>
          </a:stretch>
        </p:blipFill>
        <p:spPr>
          <a:xfrm>
            <a:off x="5572132" y="1714494"/>
            <a:ext cx="3309934" cy="2207064"/>
          </a:xfrm>
          <a:prstGeom prst="rect">
            <a:avLst/>
          </a:prstGeom>
        </p:spPr>
      </p:pic>
      <p:sp>
        <p:nvSpPr>
          <p:cNvPr id="10" name="矩形 9"/>
          <p:cNvSpPr/>
          <p:nvPr/>
        </p:nvSpPr>
        <p:spPr>
          <a:xfrm>
            <a:off x="285720" y="3071816"/>
            <a:ext cx="5786478" cy="1754326"/>
          </a:xfrm>
          <a:prstGeom prst="rect">
            <a:avLst/>
          </a:prstGeom>
        </p:spPr>
        <p:txBody>
          <a:bodyPr wrap="square">
            <a:spAutoFit/>
          </a:bodyPr>
          <a:lstStyle/>
          <a:p>
            <a:r>
              <a:rPr lang="en-US" altLang="zh-CN" sz="1800">
                <a:solidFill>
                  <a:schemeClr val="accent2"/>
                </a:solidFill>
                <a:latin typeface="Calibri" panose="020f0502020204030204" pitchFamily="34" charset="0"/>
                <a:cs typeface="Calibri" panose="020f0502020204030204" pitchFamily="34" charset="0"/>
              </a:rPr>
              <a:t>1 Traditional crafts have recently undergone a renaissance.</a:t>
            </a:r>
          </a:p>
          <a:p>
            <a:r>
              <a:rPr lang="en-US" altLang="zh-CN" sz="1800">
                <a:solidFill>
                  <a:schemeClr val="accent2"/>
                </a:solidFill>
                <a:latin typeface="Calibri" panose="020f0502020204030204" pitchFamily="34" charset="0"/>
                <a:cs typeface="Calibri" panose="020f0502020204030204" pitchFamily="34" charset="0"/>
              </a:rPr>
              <a:t>2 People are starting to engage more with traditional crafts because there is greater public interest in old stories and traditions, as well as a desire for high-quality products. Furthermore, craftsmanship reflects people’s desire for skilled and socially useful work.</a:t>
            </a:r>
            <a:endParaRPr lang="zh-CN" altLang="en-US" sz="1800">
              <a:solidFill>
                <a:schemeClr val="accent2"/>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标题 1"/>
          <p:cNvSpPr>
            <a:spLocks noGrp="1"/>
          </p:cNvSpPr>
          <p:nvPr>
            <p:ph type="title"/>
          </p:nvPr>
        </p:nvSpPr>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9 </a:t>
            </a:r>
            <a:r>
              <a:rPr lang="en-US" altLang="zh-CN" sz="2400" b="1">
                <a:latin typeface="Calibri" panose="020f0502020204030204" pitchFamily="34" charset="0"/>
                <a:ea typeface="Verdana" panose="020b0604030504040204" pitchFamily="34" charset="0"/>
                <a:cs typeface="Calibri" panose="020f0502020204030204" pitchFamily="34" charset="0"/>
              </a:rPr>
              <a:t>Read the passage and answer the questions. Pay attention to the words and expressions in bold.</a:t>
            </a:r>
            <a:endParaRPr lang="zh-CN" altLang="en-US" sz="2400" b="1">
              <a:latin typeface="Calibri" panose="020f0502020204030204" pitchFamily="34" charset="0"/>
              <a:cs typeface="Calibri" panose="020f0502020204030204" pitchFamily="34" charset="0"/>
            </a:endParaRPr>
          </a:p>
        </p:txBody>
      </p:sp>
      <p:sp>
        <p:nvSpPr>
          <p:cNvPr id="5" name="TextBox 4"/>
          <p:cNvSpPr txBox="1"/>
          <p:nvPr/>
        </p:nvSpPr>
        <p:spPr>
          <a:xfrm>
            <a:off x="621348" y="1491630"/>
            <a:ext cx="8055108" cy="1015663"/>
          </a:xfrm>
          <a:prstGeom prst="rect">
            <a:avLst/>
          </a:prstGeom>
          <a:noFill/>
        </p:spPr>
        <p:txBody>
          <a:bodyPr wrap="square" rtlCol="0">
            <a:spAutoFit/>
          </a:bodyPr>
          <a:lstStyle/>
          <a:p>
            <a:r>
              <a:rPr lang="en-US" altLang="zh-CN" sz="2000" b="1">
                <a:latin typeface="Calibri" panose="020f0502020204030204" pitchFamily="34" charset="0"/>
                <a:cs typeface="Calibri" panose="020f0502020204030204" pitchFamily="34" charset="0"/>
              </a:rPr>
              <a:t>1 What were the 23 scientists honoured for?</a:t>
            </a:r>
          </a:p>
          <a:p>
            <a:endParaRPr lang="en-US" altLang="zh-CN" sz="2000" b="1">
              <a:latin typeface="Calibri" panose="020f0502020204030204" pitchFamily="34" charset="0"/>
              <a:cs typeface="Calibri" panose="020f0502020204030204" pitchFamily="34" charset="0"/>
            </a:endParaRPr>
          </a:p>
          <a:p>
            <a:r>
              <a:rPr lang="en-US" altLang="zh-CN" sz="2000" b="1">
                <a:latin typeface="Calibri" panose="020f0502020204030204" pitchFamily="34" charset="0"/>
                <a:cs typeface="Calibri" panose="020f0502020204030204" pitchFamily="34" charset="0"/>
              </a:rPr>
              <a:t>2 What challenges did they meet? How did they overcome them?</a:t>
            </a:r>
            <a:endParaRPr lang="zh-CN" altLang="en-US" sz="2000" b="1">
              <a:latin typeface="Calibri" panose="020f0502020204030204" pitchFamily="34" charset="0"/>
              <a:cs typeface="Calibri" panose="020f0502020204030204" pitchFamily="34" charset="0"/>
            </a:endParaRPr>
          </a:p>
        </p:txBody>
      </p:sp>
      <p:sp>
        <p:nvSpPr>
          <p:cNvPr id="4" name="矩形 3"/>
          <p:cNvSpPr/>
          <p:nvPr/>
        </p:nvSpPr>
        <p:spPr>
          <a:xfrm>
            <a:off x="642910" y="2643188"/>
            <a:ext cx="6715172" cy="2031325"/>
          </a:xfrm>
          <a:prstGeom prst="rect">
            <a:avLst/>
          </a:prstGeom>
        </p:spPr>
        <p:txBody>
          <a:bodyPr wrap="square">
            <a:spAutoFit/>
          </a:bodyPr>
          <a:lstStyle/>
          <a:p>
            <a:r>
              <a:rPr lang="en-US" altLang="zh-CN" sz="1800">
                <a:solidFill>
                  <a:schemeClr val="accent2"/>
                </a:solidFill>
                <a:latin typeface="Calibri" panose="020f0502020204030204" pitchFamily="34" charset="0"/>
                <a:cs typeface="Calibri" panose="020f0502020204030204" pitchFamily="34" charset="0"/>
              </a:rPr>
              <a:t>1 They were honoured for their extraordinary contributions to the “two bombs, one satellite” project.</a:t>
            </a:r>
          </a:p>
          <a:p>
            <a:endParaRPr lang="en-US" altLang="zh-CN" sz="1800">
              <a:solidFill>
                <a:schemeClr val="accent2"/>
              </a:solidFill>
              <a:latin typeface="Calibri" panose="020f0502020204030204" pitchFamily="34" charset="0"/>
              <a:cs typeface="Calibri" panose="020f0502020204030204" pitchFamily="34" charset="0"/>
            </a:endParaRPr>
          </a:p>
          <a:p>
            <a:r>
              <a:rPr lang="en-US" altLang="zh-CN" sz="1800">
                <a:solidFill>
                  <a:schemeClr val="accent2"/>
                </a:solidFill>
                <a:latin typeface="Calibri" panose="020f0502020204030204" pitchFamily="34" charset="0"/>
                <a:cs typeface="Calibri" panose="020f0502020204030204" pitchFamily="34" charset="0"/>
              </a:rPr>
              <a:t>2 They endured extreme conditions and being apart from their families for years. </a:t>
            </a:r>
          </a:p>
          <a:p>
            <a:r>
              <a:rPr lang="en-US" altLang="zh-CN" sz="1800">
                <a:solidFill>
                  <a:schemeClr val="accent2"/>
                </a:solidFill>
                <a:latin typeface="Calibri" panose="020f0502020204030204" pitchFamily="34" charset="0"/>
                <a:cs typeface="Calibri" panose="020f0502020204030204" pitchFamily="34" charset="0"/>
              </a:rPr>
              <a:t>To overcome these challenges, they focused on their responsibilities and dedicated much of their lives to their work.</a:t>
            </a:r>
            <a:endParaRPr lang="zh-CN" altLang="en-US" sz="1800">
              <a:solidFill>
                <a:schemeClr val="accent2"/>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标题 1"/>
          <p:cNvSpPr>
            <a:spLocks noGrp="1"/>
          </p:cNvSpPr>
          <p:nvPr>
            <p:ph type="title"/>
          </p:nvPr>
        </p:nvSpPr>
        <p:spPr>
          <a:xfrm>
            <a:off x="214282" y="0"/>
            <a:ext cx="2214578"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10 </a:t>
            </a:r>
            <a:endParaRPr lang="zh-CN" altLang="en-US" sz="2400" b="1">
              <a:latin typeface="Verdana" panose="020b0604030504040204" pitchFamily="34" charset="0"/>
              <a:cs typeface="Verdana" panose="020b0604030504040204" pitchFamily="34" charset="0"/>
            </a:endParaRPr>
          </a:p>
        </p:txBody>
      </p:sp>
      <p:sp>
        <p:nvSpPr>
          <p:cNvPr id="4" name="矩形 3"/>
          <p:cNvSpPr/>
          <p:nvPr/>
        </p:nvSpPr>
        <p:spPr>
          <a:xfrm>
            <a:off x="2820559" y="2417862"/>
            <a:ext cx="184731" cy="307777"/>
          </a:xfrm>
          <a:prstGeom prst="rect">
            <a:avLst/>
          </a:prstGeom>
        </p:spPr>
        <p:txBody>
          <a:bodyPr wrap="none">
            <a:spAutoFit/>
          </a:bodyPr>
          <a:lstStyle/>
          <a:p>
            <a:endParaRPr lang="zh-CN" altLang="en-US"/>
          </a:p>
        </p:txBody>
      </p:sp>
      <p:sp>
        <p:nvSpPr>
          <p:cNvPr id="10" name="TextBox 9"/>
          <p:cNvSpPr txBox="1"/>
          <p:nvPr/>
        </p:nvSpPr>
        <p:spPr>
          <a:xfrm>
            <a:off x="626908" y="3041773"/>
            <a:ext cx="2286016" cy="1169551"/>
          </a:xfrm>
          <a:prstGeom prst="rect">
            <a:avLst/>
          </a:prstGeom>
          <a:noFill/>
        </p:spPr>
        <p:txBody>
          <a:bodyPr wrap="square" rtlCol="0">
            <a:spAutoFit/>
          </a:bodyPr>
          <a:lstStyle/>
          <a:p>
            <a:r>
              <a:rPr lang="en-GB" altLang="zh-CN" b="1">
                <a:solidFill>
                  <a:schemeClr val="accent2"/>
                </a:solidFill>
              </a:rPr>
              <a:t>refuse to back down</a:t>
            </a:r>
            <a:endParaRPr lang="zh-CN" altLang="zh-CN" b="1">
              <a:solidFill>
                <a:schemeClr val="accent2"/>
              </a:solidFill>
            </a:endParaRPr>
          </a:p>
          <a:p>
            <a:r>
              <a:rPr lang="en-GB" altLang="zh-CN" b="1">
                <a:solidFill>
                  <a:schemeClr val="accent2"/>
                </a:solidFill>
              </a:rPr>
              <a:t>kept on</a:t>
            </a:r>
            <a:endParaRPr lang="zh-CN" altLang="zh-CN" b="1">
              <a:solidFill>
                <a:schemeClr val="accent2"/>
              </a:solidFill>
            </a:endParaRPr>
          </a:p>
          <a:p>
            <a:r>
              <a:rPr lang="en-GB" altLang="zh-CN" b="1">
                <a:solidFill>
                  <a:schemeClr val="accent2"/>
                </a:solidFill>
              </a:rPr>
              <a:t>with great resolution</a:t>
            </a:r>
            <a:endParaRPr lang="zh-CN" altLang="zh-CN" b="1">
              <a:solidFill>
                <a:schemeClr val="accent2"/>
              </a:solidFill>
            </a:endParaRPr>
          </a:p>
          <a:p>
            <a:r>
              <a:rPr lang="en-GB" altLang="zh-CN" b="1">
                <a:solidFill>
                  <a:schemeClr val="accent2"/>
                </a:solidFill>
              </a:rPr>
              <a:t>dedicate much of their lives to</a:t>
            </a:r>
            <a:endParaRPr lang="zh-CN" altLang="zh-CN" b="1">
              <a:solidFill>
                <a:schemeClr val="accent2"/>
              </a:solidFill>
            </a:endParaRPr>
          </a:p>
        </p:txBody>
      </p:sp>
      <p:sp>
        <p:nvSpPr>
          <p:cNvPr id="11" name="TextBox 10"/>
          <p:cNvSpPr txBox="1"/>
          <p:nvPr/>
        </p:nvSpPr>
        <p:spPr>
          <a:xfrm>
            <a:off x="2634033" y="3041773"/>
            <a:ext cx="1928826" cy="954107"/>
          </a:xfrm>
          <a:prstGeom prst="rect">
            <a:avLst/>
          </a:prstGeom>
          <a:noFill/>
        </p:spPr>
        <p:txBody>
          <a:bodyPr wrap="square" rtlCol="0">
            <a:spAutoFit/>
          </a:bodyPr>
          <a:lstStyle/>
          <a:p>
            <a:r>
              <a:rPr lang="en-GB" altLang="zh-CN" b="1">
                <a:solidFill>
                  <a:schemeClr val="accent2"/>
                </a:solidFill>
              </a:rPr>
              <a:t>sought no fame</a:t>
            </a:r>
            <a:endParaRPr lang="zh-CN" altLang="zh-CN" b="1">
              <a:solidFill>
                <a:schemeClr val="accent2"/>
              </a:solidFill>
            </a:endParaRPr>
          </a:p>
          <a:p>
            <a:r>
              <a:rPr lang="en-GB" altLang="zh-CN" b="1">
                <a:solidFill>
                  <a:schemeClr val="accent2"/>
                </a:solidFill>
              </a:rPr>
              <a:t>shunned the spotlight</a:t>
            </a:r>
            <a:endParaRPr lang="zh-CN" altLang="zh-CN" b="1">
              <a:solidFill>
                <a:schemeClr val="accent2"/>
              </a:solidFill>
            </a:endParaRPr>
          </a:p>
          <a:p>
            <a:endParaRPr lang="zh-CN" altLang="en-US"/>
          </a:p>
        </p:txBody>
      </p:sp>
      <p:sp>
        <p:nvSpPr>
          <p:cNvPr id="12" name="TextBox 11"/>
          <p:cNvSpPr txBox="1"/>
          <p:nvPr/>
        </p:nvSpPr>
        <p:spPr>
          <a:xfrm>
            <a:off x="4283968" y="3008144"/>
            <a:ext cx="1512168" cy="1815882"/>
          </a:xfrm>
          <a:prstGeom prst="rect">
            <a:avLst/>
          </a:prstGeom>
          <a:noFill/>
        </p:spPr>
        <p:txBody>
          <a:bodyPr wrap="square" rtlCol="0">
            <a:spAutoFit/>
          </a:bodyPr>
          <a:lstStyle/>
          <a:p>
            <a:r>
              <a:rPr lang="en-US" altLang="zh-CN" b="1">
                <a:solidFill>
                  <a:schemeClr val="accent2"/>
                </a:solidFill>
              </a:rPr>
              <a:t>thought outside the box</a:t>
            </a:r>
          </a:p>
          <a:p>
            <a:r>
              <a:rPr lang="en-US" altLang="zh-CN" b="1">
                <a:solidFill>
                  <a:schemeClr val="accent2"/>
                </a:solidFill>
              </a:rPr>
              <a:t>broke new ground</a:t>
            </a:r>
          </a:p>
          <a:p>
            <a:r>
              <a:rPr lang="en-US" altLang="zh-CN" b="1">
                <a:solidFill>
                  <a:schemeClr val="accent2"/>
                </a:solidFill>
              </a:rPr>
              <a:t>leading to the breakthrough of</a:t>
            </a:r>
            <a:endParaRPr lang="zh-CN" altLang="en-US">
              <a:solidFill>
                <a:schemeClr val="accent2"/>
              </a:solidFill>
            </a:endParaRPr>
          </a:p>
        </p:txBody>
      </p:sp>
      <p:sp>
        <p:nvSpPr>
          <p:cNvPr id="13" name="TextBox 12"/>
          <p:cNvSpPr txBox="1"/>
          <p:nvPr/>
        </p:nvSpPr>
        <p:spPr>
          <a:xfrm>
            <a:off x="5868144" y="3008144"/>
            <a:ext cx="1916856" cy="1384995"/>
          </a:xfrm>
          <a:prstGeom prst="rect">
            <a:avLst/>
          </a:prstGeom>
          <a:noFill/>
        </p:spPr>
        <p:txBody>
          <a:bodyPr wrap="square" rtlCol="0">
            <a:spAutoFit/>
          </a:bodyPr>
          <a:lstStyle/>
          <a:p>
            <a:r>
              <a:rPr lang="en-GB" altLang="zh-CN" b="1">
                <a:solidFill>
                  <a:schemeClr val="accent2"/>
                </a:solidFill>
              </a:rPr>
              <a:t>was experienced in</a:t>
            </a:r>
            <a:endParaRPr lang="zh-CN" altLang="zh-CN" b="1">
              <a:solidFill>
                <a:schemeClr val="accent2"/>
              </a:solidFill>
            </a:endParaRPr>
          </a:p>
          <a:p>
            <a:r>
              <a:rPr lang="en-GB" altLang="zh-CN" b="1">
                <a:solidFill>
                  <a:schemeClr val="accent2"/>
                </a:solidFill>
              </a:rPr>
              <a:t>highly accomplished </a:t>
            </a:r>
            <a:endParaRPr lang="zh-CN" altLang="zh-CN" b="1">
              <a:solidFill>
                <a:schemeClr val="accent2"/>
              </a:solidFill>
            </a:endParaRPr>
          </a:p>
          <a:p>
            <a:r>
              <a:rPr lang="en-GB" altLang="zh-CN" b="1">
                <a:solidFill>
                  <a:schemeClr val="accent2"/>
                </a:solidFill>
              </a:rPr>
              <a:t>his crack hand at</a:t>
            </a:r>
            <a:endParaRPr lang="zh-CN" altLang="zh-CN" b="1">
              <a:solidFill>
                <a:schemeClr val="accent2"/>
              </a:solidFill>
            </a:endParaRPr>
          </a:p>
          <a:p>
            <a:r>
              <a:rPr lang="en-GB" altLang="zh-CN" b="1">
                <a:solidFill>
                  <a:schemeClr val="accent2"/>
                </a:solidFill>
              </a:rPr>
              <a:t>won him acclaim</a:t>
            </a:r>
            <a:endParaRPr lang="zh-CN" altLang="zh-CN" b="1">
              <a:solidFill>
                <a:schemeClr val="accent2"/>
              </a:solidFill>
            </a:endParaRPr>
          </a:p>
          <a:p>
            <a:endParaRPr lang="zh-CN" altLang="en-US"/>
          </a:p>
        </p:txBody>
      </p:sp>
      <p:pic>
        <p:nvPicPr>
          <p:cNvPr id="3074" name="Picture 2"/>
          <p:cNvPicPr>
            <a:picLocks noChangeAspect="1" noChangeArrowheads="1"/>
          </p:cNvPicPr>
          <p:nvPr/>
        </p:nvPicPr>
        <p:blipFill>
          <a:blip r:embed="rId2"/>
          <a:stretch>
            <a:fillRect/>
          </a:stretch>
        </p:blipFill>
        <p:spPr bwMode="auto">
          <a:xfrm>
            <a:off x="755576" y="1705779"/>
            <a:ext cx="6786610" cy="1032110"/>
          </a:xfrm>
          <a:prstGeom prst="rect">
            <a:avLst/>
          </a:prstGeom>
          <a:noFill/>
          <a:ln w="9525">
            <a:noFill/>
            <a:miter lim="800000"/>
          </a:ln>
          <a:effectLst/>
        </p:spPr>
      </p:pic>
      <p:sp>
        <p:nvSpPr>
          <p:cNvPr id="14" name="矩形 13"/>
          <p:cNvSpPr/>
          <p:nvPr/>
        </p:nvSpPr>
        <p:spPr>
          <a:xfrm>
            <a:off x="214333" y="639136"/>
            <a:ext cx="8750206" cy="830997"/>
          </a:xfrm>
          <a:prstGeom prst="rect">
            <a:avLst/>
          </a:prstGeom>
        </p:spPr>
        <p:txBody>
          <a:bodyPr wrap="square">
            <a:spAutoFit/>
          </a:bodyPr>
          <a:lstStyle/>
          <a:p>
            <a:r>
              <a:rPr lang="en-US" altLang="zh-CN" sz="2400" b="1">
                <a:latin typeface="Calibri" panose="020f0502020204030204" pitchFamily="34" charset="0"/>
                <a:cs typeface="Calibri" panose="020f0502020204030204" pitchFamily="34" charset="0"/>
              </a:rPr>
              <a:t>Put the expressions that show different qualities in Activity 9 into the boxes. Add any more you can think of.</a:t>
            </a:r>
            <a:endParaRPr lang="zh-CN" altLang="en-US" sz="2400" b="1">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标题 1"/>
          <p:cNvSpPr>
            <a:spLocks noGrp="1"/>
          </p:cNvSpPr>
          <p:nvPr>
            <p:ph type="title"/>
          </p:nvPr>
        </p:nvSpPr>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11 </a:t>
            </a:r>
            <a:endParaRPr lang="zh-CN" altLang="en-US" sz="2400" b="1">
              <a:latin typeface="Verdana" panose="020b0604030504040204" pitchFamily="34" charset="0"/>
              <a:cs typeface="Verdana" panose="020b0604030504040204" pitchFamily="34" charset="0"/>
            </a:endParaRPr>
          </a:p>
        </p:txBody>
      </p:sp>
      <p:sp>
        <p:nvSpPr>
          <p:cNvPr id="5" name="TextBox 4"/>
          <p:cNvSpPr txBox="1"/>
          <p:nvPr/>
        </p:nvSpPr>
        <p:spPr>
          <a:xfrm>
            <a:off x="621348" y="1491630"/>
            <a:ext cx="8055108" cy="1938992"/>
          </a:xfrm>
          <a:prstGeom prst="rect">
            <a:avLst/>
          </a:prstGeom>
          <a:noFill/>
        </p:spPr>
        <p:txBody>
          <a:bodyPr wrap="square" rtlCol="0">
            <a:spAutoFit/>
          </a:bodyPr>
          <a:lstStyle/>
          <a:p>
            <a:r>
              <a:rPr lang="en-US" altLang="zh-CN" sz="2000" b="1">
                <a:latin typeface="Calibri" panose="020f0502020204030204" pitchFamily="34" charset="0"/>
                <a:cs typeface="Calibri" panose="020f0502020204030204" pitchFamily="34" charset="0"/>
              </a:rPr>
              <a:t>Work in pairs. Talk about other people who show the spirit of craftsmanship using the words and expressions in this section. </a:t>
            </a:r>
          </a:p>
          <a:p>
            <a:r>
              <a:rPr lang="en-US" altLang="zh-CN" sz="2000" b="1">
                <a:latin typeface="Calibri" panose="020f0502020204030204" pitchFamily="34" charset="0"/>
                <a:cs typeface="Calibri" panose="020f0502020204030204" pitchFamily="34" charset="0"/>
              </a:rPr>
              <a:t>Do further research if necessary.</a:t>
            </a:r>
          </a:p>
          <a:p>
            <a:endParaRPr lang="en-US" altLang="zh-CN" sz="2000" b="1">
              <a:latin typeface="Calibri" panose="020f0502020204030204" pitchFamily="34" charset="0"/>
              <a:cs typeface="Calibri" panose="020f0502020204030204" pitchFamily="34" charset="0"/>
            </a:endParaRPr>
          </a:p>
          <a:p>
            <a:r>
              <a:rPr lang="en-US" altLang="zh-CN" sz="2000" b="1">
                <a:latin typeface="Calibri" panose="020f0502020204030204" pitchFamily="34" charset="0"/>
                <a:cs typeface="Calibri" panose="020f0502020204030204" pitchFamily="34" charset="0"/>
              </a:rPr>
              <a:t>Now comment on each other’s performances in using the words and expressions in this section.</a:t>
            </a:r>
            <a:endParaRPr lang="zh-CN" altLang="en-US" sz="2000" b="1">
              <a:latin typeface="Calibri" panose="020f0502020204030204" pitchFamily="34" charset="0"/>
              <a:cs typeface="Calibri" panose="020f0502020204030204" pitchFamily="34" charset="0"/>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xfrm>
      </p:grpSpPr>
      <p:pic>
        <p:nvPicPr>
          <p:cNvPr id="2" name="New picture"/>
          <p:cNvPicPr/>
          <p:nvPr/>
        </p:nvPicPr>
        <p:blipFill>
          <a:blip r:embed="rId2"/>
          <a:stretch>
            <a:fillRect/>
          </a:stretch>
        </p:blipFill>
        <p:spPr>
          <a:xfrm>
            <a:off x="12192000" y="11049000"/>
            <a:ext cx="317500" cy="228600"/>
          </a:xfrm>
          <a:prstGeom prst="cube">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标题 1"/>
          <p:cNvSpPr>
            <a:spLocks noGrp="1"/>
          </p:cNvSpPr>
          <p:nvPr/>
        </p:nvSpPr>
        <p:spPr>
          <a:xfrm>
            <a:off x="2576195" y="2137410"/>
            <a:ext cx="4385945" cy="994410"/>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3000" b="1">
                <a:latin typeface="Verdana" panose="020b0604030504040204" pitchFamily="34" charset="0"/>
                <a:ea typeface="Verdana" panose="020b0604030504040204" pitchFamily="34" charset="0"/>
                <a:cs typeface="Verdana" panose="020b0604030504040204" pitchFamily="34" charset="0"/>
              </a:rPr>
              <a:t>Predicative clauses</a:t>
            </a:r>
            <a:br>
              <a:rPr lang="zh-CN" altLang="en-US" sz="3000"/>
            </a:br>
            <a:endParaRPr lang="zh-CN" altLang="en-US" sz="3000"/>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本框 4"/>
          <p:cNvSpPr txBox="1"/>
          <p:nvPr/>
        </p:nvSpPr>
        <p:spPr>
          <a:xfrm>
            <a:off x="323528" y="153968"/>
            <a:ext cx="6932295" cy="1445260"/>
          </a:xfrm>
          <a:prstGeom prst="rect">
            <a:avLst/>
          </a:prstGeom>
          <a:noFill/>
        </p:spPr>
        <p:txBody>
          <a:bodyPr wrap="square" rtlCol="0">
            <a:sp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sym typeface="+mn-ea"/>
              </a:rPr>
              <a:t>Activity 1</a:t>
            </a:r>
          </a:p>
          <a:p>
            <a:endParaRPr lang="en-US" altLang="zh-CN" sz="2400" b="1">
              <a:latin typeface="Verdana" panose="020b0604030504040204" pitchFamily="34" charset="0"/>
              <a:ea typeface="Verdana" panose="020b0604030504040204" pitchFamily="34" charset="0"/>
              <a:cs typeface="Verdana" panose="020b0604030504040204" pitchFamily="34" charset="0"/>
              <a:sym typeface="+mn-ea"/>
            </a:endParaRPr>
          </a:p>
          <a:p>
            <a:r>
              <a:rPr lang="en-US" altLang="zh-CN" sz="2000" b="1">
                <a:latin typeface="Calibri" panose="020f0502020204030204" pitchFamily="34" charset="0"/>
                <a:cs typeface="Calibri" panose="020f0502020204030204" pitchFamily="34" charset="0"/>
              </a:rPr>
              <a:t>Look at the sentences from the reading passage and answer the questions. </a:t>
            </a:r>
          </a:p>
        </p:txBody>
      </p:sp>
      <p:sp>
        <p:nvSpPr>
          <p:cNvPr id="7" name="矩形 6"/>
          <p:cNvSpPr/>
          <p:nvPr/>
        </p:nvSpPr>
        <p:spPr>
          <a:xfrm>
            <a:off x="899592" y="1779662"/>
            <a:ext cx="6444615" cy="8832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1800">
                <a:solidFill>
                  <a:schemeClr val="tx1"/>
                </a:solidFill>
                <a:latin typeface="Calibri" panose="020f0502020204030204" pitchFamily="34" charset="0"/>
                <a:cs typeface="Calibri" panose="020f0502020204030204" pitchFamily="34" charset="0"/>
              </a:rPr>
              <a:t>a This is </a:t>
            </a:r>
            <a:r>
              <a:rPr lang="en-US" altLang="zh-CN" sz="1800" b="1">
                <a:solidFill>
                  <a:schemeClr val="tx1"/>
                </a:solidFill>
                <a:latin typeface="Calibri" panose="020f0502020204030204" pitchFamily="34" charset="0"/>
                <a:cs typeface="Calibri" panose="020f0502020204030204" pitchFamily="34" charset="0"/>
              </a:rPr>
              <a:t>what makes them so special.</a:t>
            </a:r>
            <a:r>
              <a:rPr lang="en-US" altLang="zh-CN" sz="1800">
                <a:solidFill>
                  <a:schemeClr val="tx1"/>
                </a:solidFill>
                <a:latin typeface="Calibri" panose="020f0502020204030204" pitchFamily="34" charset="0"/>
                <a:cs typeface="Calibri" panose="020f0502020204030204" pitchFamily="34" charset="0"/>
              </a:rPr>
              <a:t>                </a:t>
            </a:r>
          </a:p>
          <a:p>
            <a:pPr algn="l"/>
            <a:r>
              <a:rPr lang="en-US" altLang="zh-CN" sz="1800">
                <a:solidFill>
                  <a:schemeClr val="tx1"/>
                </a:solidFill>
                <a:latin typeface="Calibri" panose="020f0502020204030204" pitchFamily="34" charset="0"/>
                <a:cs typeface="Calibri" panose="020f0502020204030204" pitchFamily="34" charset="0"/>
              </a:rPr>
              <a:t>b A simple restaurant was </a:t>
            </a:r>
            <a:r>
              <a:rPr lang="en-US" altLang="zh-CN" sz="1800" b="1">
                <a:solidFill>
                  <a:schemeClr val="tx1"/>
                </a:solidFill>
                <a:latin typeface="Calibri" panose="020f0502020204030204" pitchFamily="34" charset="0"/>
                <a:cs typeface="Calibri" panose="020f0502020204030204" pitchFamily="34" charset="0"/>
              </a:rPr>
              <a:t>where he usually had the same meal of </a:t>
            </a:r>
          </a:p>
          <a:p>
            <a:pPr algn="l"/>
            <a:r>
              <a:rPr lang="en-US" altLang="zh-CN" sz="1800" b="1">
                <a:solidFill>
                  <a:schemeClr val="tx1"/>
                </a:solidFill>
                <a:latin typeface="Calibri" panose="020f0502020204030204" pitchFamily="34" charset="0"/>
                <a:cs typeface="Calibri" panose="020f0502020204030204" pitchFamily="34" charset="0"/>
              </a:rPr>
              <a:t>   sausages,  eggs and coffee.</a:t>
            </a:r>
            <a:r>
              <a:rPr lang="en-US" altLang="zh-CN" sz="1800">
                <a:solidFill>
                  <a:schemeClr val="tx1"/>
                </a:solidFill>
                <a:latin typeface="Calibri" panose="020f0502020204030204" pitchFamily="34" charset="0"/>
                <a:cs typeface="Calibri" panose="020f0502020204030204" pitchFamily="34" charset="0"/>
              </a:rPr>
              <a:t> </a:t>
            </a:r>
            <a:r>
              <a:rPr lang="en-US" altLang="zh-CN">
                <a:solidFill>
                  <a:schemeClr val="tx1"/>
                </a:solidFill>
              </a:rPr>
              <a:t>   </a:t>
            </a:r>
          </a:p>
        </p:txBody>
      </p:sp>
      <p:sp>
        <p:nvSpPr>
          <p:cNvPr id="8" name="文本框 7"/>
          <p:cNvSpPr txBox="1"/>
          <p:nvPr/>
        </p:nvSpPr>
        <p:spPr>
          <a:xfrm>
            <a:off x="755576" y="2856177"/>
            <a:ext cx="6978650" cy="922020"/>
          </a:xfrm>
          <a:prstGeom prst="rect">
            <a:avLst/>
          </a:prstGeom>
          <a:noFill/>
        </p:spPr>
        <p:txBody>
          <a:bodyPr wrap="square" rtlCol="0">
            <a:spAutoFit/>
          </a:bodyPr>
          <a:lstStyle/>
          <a:p>
            <a:r>
              <a:rPr lang="en-US" altLang="zh-CN" sz="1800">
                <a:latin typeface="Calibri" panose="020f0502020204030204" pitchFamily="34" charset="0"/>
                <a:cs typeface="Calibri" panose="020f0502020204030204" pitchFamily="34" charset="0"/>
              </a:rPr>
              <a:t>1  What form does the predicative take in sentences (a) and (b)?</a:t>
            </a:r>
          </a:p>
          <a:p>
            <a:r>
              <a:rPr lang="en-US" altLang="zh-CN" sz="1800">
                <a:latin typeface="Calibri" panose="020f0502020204030204" pitchFamily="34" charset="0"/>
                <a:cs typeface="Calibri" panose="020f0502020204030204" pitchFamily="34" charset="0"/>
              </a:rPr>
              <a:t>2  Why is “what” used in sentence (a) and “where” used in sentence (b)?</a:t>
            </a:r>
          </a:p>
          <a:p>
            <a:r>
              <a:rPr lang="en-US" altLang="zh-CN" sz="1800">
                <a:latin typeface="Calibri" panose="020f0502020204030204" pitchFamily="34" charset="0"/>
                <a:cs typeface="Calibri" panose="020f0502020204030204" pitchFamily="34" charset="0"/>
              </a:rPr>
              <a:t>3  What other words do you know that can lead a predicative clause?</a:t>
            </a:r>
          </a:p>
        </p:txBody>
      </p:sp>
      <p:sp>
        <p:nvSpPr>
          <p:cNvPr id="6" name="矩形 5"/>
          <p:cNvSpPr/>
          <p:nvPr/>
        </p:nvSpPr>
        <p:spPr>
          <a:xfrm>
            <a:off x="443809" y="3919896"/>
            <a:ext cx="8715436" cy="954107"/>
          </a:xfrm>
          <a:prstGeom prst="rect">
            <a:avLst/>
          </a:prstGeom>
        </p:spPr>
        <p:txBody>
          <a:bodyPr wrap="square">
            <a:spAutoFit/>
          </a:bodyPr>
          <a:lstStyle/>
          <a:p>
            <a:r>
              <a:rPr lang="en-US" altLang="zh-CN">
                <a:solidFill>
                  <a:schemeClr val="accent2"/>
                </a:solidFill>
                <a:latin typeface="Calibri" panose="020f0502020204030204" pitchFamily="34" charset="0"/>
                <a:cs typeface="Calibri" panose="020f0502020204030204" pitchFamily="34" charset="0"/>
              </a:rPr>
              <a:t>1 The predicative in sentences (a) and (b) takes the form of a clause.</a:t>
            </a:r>
          </a:p>
          <a:p>
            <a:r>
              <a:rPr lang="en-US" altLang="zh-CN">
                <a:solidFill>
                  <a:schemeClr val="accent2"/>
                </a:solidFill>
                <a:latin typeface="Calibri" panose="020f0502020204030204" pitchFamily="34" charset="0"/>
                <a:cs typeface="Calibri" panose="020f0502020204030204" pitchFamily="34" charset="0"/>
              </a:rPr>
              <a:t>2 “What” is used in sentence (a) because it acts as the subject of “makes” in the predicative clause. “Where” is used in sentence (b) because it acts as the adverbial in the predicative clause.</a:t>
            </a:r>
          </a:p>
          <a:p>
            <a:r>
              <a:rPr lang="en-US" altLang="zh-CN">
                <a:solidFill>
                  <a:schemeClr val="accent2"/>
                </a:solidFill>
                <a:latin typeface="Calibri" panose="020f0502020204030204" pitchFamily="34" charset="0"/>
                <a:cs typeface="Calibri" panose="020f0502020204030204" pitchFamily="34" charset="0"/>
              </a:rPr>
              <a:t>3 Other words are who, when, how, why, etc.</a:t>
            </a:r>
            <a:endParaRPr lang="zh-CN" altLang="en-US">
              <a:solidFill>
                <a:schemeClr val="accent2"/>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611560" y="339502"/>
            <a:ext cx="7886700"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1</a:t>
            </a:r>
            <a:endParaRPr lang="zh-CN" altLang="en-US" sz="2400"/>
          </a:p>
        </p:txBody>
      </p:sp>
      <p:sp>
        <p:nvSpPr>
          <p:cNvPr id="3" name="内容占位符 2"/>
          <p:cNvSpPr>
            <a:spLocks noGrp="1"/>
          </p:cNvSpPr>
          <p:nvPr>
            <p:ph idx="1"/>
          </p:nvPr>
        </p:nvSpPr>
        <p:spPr>
          <a:xfrm>
            <a:off x="611560" y="1539278"/>
            <a:ext cx="8424936" cy="998855"/>
          </a:xfrm>
        </p:spPr>
        <p:txBody>
          <a:bodyPr>
            <a:noAutofit/>
          </a:bodyPr>
          <a:lstStyle/>
          <a:p>
            <a:pPr marL="0" indent="0">
              <a:buNone/>
            </a:pPr>
            <a:r>
              <a:rPr lang="en-US" altLang="zh-CN" sz="2400" b="1">
                <a:latin typeface="Calibri" panose="020f0502020204030204" pitchFamily="34" charset="0"/>
                <a:cs typeface="Calibri" panose="020f0502020204030204" pitchFamily="34" charset="0"/>
              </a:rPr>
              <a:t>Now look for more sentences with predicative clauses in the reading passage, and summarise their uses in your own words.</a:t>
            </a:r>
            <a:endParaRPr lang="zh-CN" altLang="en-US" sz="2400" b="1">
              <a:latin typeface="Calibri" panose="020f0502020204030204" pitchFamily="34" charset="0"/>
              <a:ea typeface="华文细黑" pitchFamily="2" charset="-122"/>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214282" y="-214332"/>
            <a:ext cx="7886700"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2</a:t>
            </a:r>
            <a:endParaRPr lang="zh-CN" altLang="en-US" sz="2400"/>
          </a:p>
        </p:txBody>
      </p:sp>
      <p:sp>
        <p:nvSpPr>
          <p:cNvPr id="3" name="内容占位符 2"/>
          <p:cNvSpPr>
            <a:spLocks noGrp="1"/>
          </p:cNvSpPr>
          <p:nvPr>
            <p:ph idx="1"/>
          </p:nvPr>
        </p:nvSpPr>
        <p:spPr>
          <a:xfrm>
            <a:off x="5290185" y="805815"/>
            <a:ext cx="3782695" cy="3830320"/>
          </a:xfrm>
        </p:spPr>
        <p:txBody>
          <a:bodyPr>
            <a:noAutofit/>
          </a:bodyPr>
          <a:lstStyle/>
          <a:p>
            <a:pPr marL="0" indent="0">
              <a:buNone/>
            </a:pPr>
            <a:r>
              <a:rPr lang="en-US" altLang="zh-CN" sz="1800">
                <a:solidFill>
                  <a:schemeClr val="accent2"/>
                </a:solidFill>
                <a:latin typeface="Calibri" panose="020f0502020204030204" pitchFamily="34" charset="0"/>
                <a:ea typeface="华文细黑" pitchFamily="2" charset="-122"/>
                <a:cs typeface="Calibri" panose="020f0502020204030204" pitchFamily="34" charset="0"/>
              </a:rPr>
              <a:t>1 that it comprises an array of plants adapted to dry conditions</a:t>
            </a:r>
          </a:p>
          <a:p>
            <a:pPr marL="0" indent="0">
              <a:buNone/>
            </a:pPr>
            <a:r>
              <a:rPr lang="en-US" altLang="zh-CN" sz="1800">
                <a:solidFill>
                  <a:schemeClr val="accent2"/>
                </a:solidFill>
                <a:latin typeface="Calibri" panose="020f0502020204030204" pitchFamily="34" charset="0"/>
                <a:ea typeface="华文细黑" pitchFamily="2" charset="-122"/>
                <a:cs typeface="Calibri" panose="020f0502020204030204" pitchFamily="34" charset="0"/>
              </a:rPr>
              <a:t>2 that it is the life’s work of only one woman: Ruth Bancroft</a:t>
            </a:r>
          </a:p>
          <a:p>
            <a:pPr marL="0" indent="0">
              <a:buNone/>
            </a:pPr>
            <a:r>
              <a:rPr lang="en-US" altLang="zh-CN" sz="1800">
                <a:solidFill>
                  <a:schemeClr val="accent2"/>
                </a:solidFill>
                <a:latin typeface="Calibri" panose="020f0502020204030204" pitchFamily="34" charset="0"/>
                <a:ea typeface="华文细黑" pitchFamily="2" charset="-122"/>
                <a:cs typeface="Calibri" panose="020f0502020204030204" pitchFamily="34" charset="0"/>
              </a:rPr>
              <a:t>3 what she was most interested in</a:t>
            </a:r>
          </a:p>
          <a:p>
            <a:pPr marL="342900" indent="-342900">
              <a:buNone/>
            </a:pPr>
            <a:r>
              <a:rPr lang="en-US" altLang="zh-CN" sz="1800">
                <a:solidFill>
                  <a:schemeClr val="accent2"/>
                </a:solidFill>
                <a:latin typeface="Calibri" panose="020f0502020204030204" pitchFamily="34" charset="0"/>
                <a:ea typeface="华文细黑" pitchFamily="2" charset="-122"/>
                <a:cs typeface="Calibri" panose="020f0502020204030204" pitchFamily="34" charset="0"/>
              </a:rPr>
              <a:t>4 where they grew naturally</a:t>
            </a:r>
          </a:p>
          <a:p>
            <a:pPr marL="342900" indent="-342900">
              <a:buNone/>
            </a:pPr>
            <a:r>
              <a:rPr lang="en-US" altLang="zh-CN" sz="1800">
                <a:solidFill>
                  <a:schemeClr val="accent2"/>
                </a:solidFill>
                <a:latin typeface="Calibri" panose="020f0502020204030204" pitchFamily="34" charset="0"/>
                <a:ea typeface="华文细黑" pitchFamily="2" charset="-122"/>
                <a:cs typeface="Calibri" panose="020f0502020204030204" pitchFamily="34" charset="0"/>
              </a:rPr>
              <a:t>5 as though nothing would ever stop her from continuing this work</a:t>
            </a:r>
          </a:p>
          <a:p>
            <a:pPr marL="0" indent="0">
              <a:buNone/>
            </a:pPr>
            <a:r>
              <a:rPr lang="en-US" altLang="zh-CN" sz="1800">
                <a:solidFill>
                  <a:schemeClr val="accent2"/>
                </a:solidFill>
                <a:latin typeface="Calibri" panose="020f0502020204030204" pitchFamily="34" charset="0"/>
                <a:ea typeface="华文细黑" pitchFamily="2" charset="-122"/>
                <a:cs typeface="Calibri" panose="020f0502020204030204" pitchFamily="34" charset="0"/>
              </a:rPr>
              <a:t>6 how much visitors admire her garden</a:t>
            </a:r>
          </a:p>
        </p:txBody>
      </p:sp>
      <p:sp>
        <p:nvSpPr>
          <p:cNvPr id="4" name="文本框 3"/>
          <p:cNvSpPr txBox="1"/>
          <p:nvPr/>
        </p:nvSpPr>
        <p:spPr>
          <a:xfrm>
            <a:off x="146649" y="555526"/>
            <a:ext cx="5143536" cy="4524315"/>
          </a:xfrm>
          <a:prstGeom prst="rect">
            <a:avLst/>
          </a:prstGeom>
          <a:noFill/>
        </p:spPr>
        <p:txBody>
          <a:bodyPr wrap="square" rtlCol="0">
            <a:spAutoFit/>
          </a:bodyPr>
          <a:lstStyle/>
          <a:p>
            <a:r>
              <a:rPr lang="en-US" altLang="zh-CN" sz="1800">
                <a:latin typeface="Calibri" panose="020f0502020204030204" pitchFamily="34" charset="0"/>
                <a:cs typeface="Calibri" panose="020f0502020204030204" pitchFamily="34" charset="0"/>
              </a:rPr>
              <a:t>Listen to the story of Ruth Bancroft and complete the sentences with predicative clauses. Listen again if necessary.</a:t>
            </a:r>
          </a:p>
          <a:p>
            <a:endParaRPr lang="en-US" altLang="zh-CN" sz="1800">
              <a:latin typeface="Calibri" panose="020f0502020204030204" pitchFamily="34" charset="0"/>
              <a:cs typeface="Calibri" panose="020f0502020204030204" pitchFamily="34" charset="0"/>
            </a:endParaRPr>
          </a:p>
          <a:p>
            <a:r>
              <a:rPr lang="en-US" altLang="zh-CN" sz="1800">
                <a:latin typeface="Calibri" panose="020f0502020204030204" pitchFamily="34" charset="0"/>
                <a:cs typeface="Calibri" panose="020f0502020204030204" pitchFamily="34" charset="0"/>
              </a:rPr>
              <a:t>1 One reason why the garden is unique is_______</a:t>
            </a:r>
          </a:p>
          <a:p>
            <a:r>
              <a:rPr lang="en-US" altLang="zh-CN" sz="1800">
                <a:latin typeface="Calibri" panose="020f0502020204030204" pitchFamily="34" charset="0"/>
                <a:cs typeface="Calibri" panose="020f0502020204030204" pitchFamily="34" charset="0"/>
              </a:rPr>
              <a:t>   _______________________________________.</a:t>
            </a:r>
          </a:p>
          <a:p>
            <a:r>
              <a:rPr lang="en-US" altLang="zh-CN" sz="1800">
                <a:latin typeface="Calibri" panose="020f0502020204030204" pitchFamily="34" charset="0"/>
                <a:cs typeface="Calibri" panose="020f0502020204030204" pitchFamily="34" charset="0"/>
              </a:rPr>
              <a:t>2 Another reason for its uniqueness is__________ </a:t>
            </a:r>
          </a:p>
          <a:p>
            <a:r>
              <a:rPr lang="en-US" altLang="zh-CN" sz="1800">
                <a:latin typeface="Calibri" panose="020f0502020204030204" pitchFamily="34" charset="0"/>
                <a:cs typeface="Calibri" panose="020f0502020204030204" pitchFamily="34" charset="0"/>
              </a:rPr>
              <a:t>   _______________________________________.</a:t>
            </a:r>
          </a:p>
          <a:p>
            <a:r>
              <a:rPr lang="en-US" altLang="zh-CN" sz="1800">
                <a:latin typeface="Calibri" panose="020f0502020204030204" pitchFamily="34" charset="0"/>
                <a:cs typeface="Calibri" panose="020f0502020204030204" pitchFamily="34" charset="0"/>
              </a:rPr>
              <a:t>3 The drought-resistant plants with thick, fleshy </a:t>
            </a:r>
          </a:p>
          <a:p>
            <a:r>
              <a:rPr lang="en-US" altLang="zh-CN" sz="1800">
                <a:latin typeface="Calibri" panose="020f0502020204030204" pitchFamily="34" charset="0"/>
                <a:cs typeface="Calibri" panose="020f0502020204030204" pitchFamily="34" charset="0"/>
              </a:rPr>
              <a:t>   leaves became ___________________________.</a:t>
            </a:r>
          </a:p>
          <a:p>
            <a:r>
              <a:rPr lang="en-US" altLang="zh-CN" sz="1800">
                <a:latin typeface="Calibri" panose="020f0502020204030204" pitchFamily="34" charset="0"/>
                <a:cs typeface="Calibri" panose="020f0502020204030204" pitchFamily="34" charset="0"/>
              </a:rPr>
              <a:t>4 Although Walnut Creek was not </a:t>
            </a:r>
          </a:p>
          <a:p>
            <a:r>
              <a:rPr lang="en-US" altLang="zh-CN" sz="1800">
                <a:latin typeface="Calibri" panose="020f0502020204030204" pitchFamily="34" charset="0"/>
                <a:cs typeface="Calibri" panose="020f0502020204030204" pitchFamily="34" charset="0"/>
              </a:rPr>
              <a:t>   _______________________________________.</a:t>
            </a:r>
          </a:p>
          <a:p>
            <a:r>
              <a:rPr lang="en-US" altLang="zh-CN" sz="1800">
                <a:latin typeface="Calibri" panose="020f0502020204030204" pitchFamily="34" charset="0"/>
                <a:cs typeface="Calibri" panose="020f0502020204030204" pitchFamily="34" charset="0"/>
              </a:rPr>
              <a:t>5 It seemed _______________________________</a:t>
            </a:r>
          </a:p>
          <a:p>
            <a:r>
              <a:rPr lang="en-US" altLang="zh-CN" sz="1800">
                <a:latin typeface="Calibri" panose="020f0502020204030204" pitchFamily="34" charset="0"/>
                <a:cs typeface="Calibri" panose="020f0502020204030204" pitchFamily="34" charset="0"/>
              </a:rPr>
              <a:t>   _______________________________________.</a:t>
            </a:r>
          </a:p>
          <a:p>
            <a:r>
              <a:rPr lang="en-US" altLang="zh-CN" sz="1800">
                <a:latin typeface="Calibri" panose="020f0502020204030204" pitchFamily="34" charset="0"/>
                <a:cs typeface="Calibri" panose="020f0502020204030204" pitchFamily="34" charset="0"/>
              </a:rPr>
              <a:t>6 Those five-star reviews prove________________</a:t>
            </a:r>
          </a:p>
          <a:p>
            <a:r>
              <a:rPr lang="en-US" altLang="zh-CN" sz="1800">
                <a:latin typeface="Calibri" panose="020f0502020204030204" pitchFamily="34" charset="0"/>
                <a:cs typeface="Calibri" panose="020f0502020204030204" pitchFamily="34" charset="0"/>
              </a:rPr>
              <a:t>   ________________________________________.</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94" y="0"/>
            <a:ext cx="438607" cy="45004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标题 4"/>
          <p:cNvSpPr>
            <a:spLocks noGrp="1"/>
          </p:cNvSpPr>
          <p:nvPr>
            <p:ph type="title"/>
          </p:nvPr>
        </p:nvSpPr>
        <p:spPr>
          <a:xfrm>
            <a:off x="500034" y="357172"/>
            <a:ext cx="3072447" cy="454333"/>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3</a:t>
            </a:r>
            <a:endParaRPr lang="zh-CN" altLang="en-US" sz="2400"/>
          </a:p>
        </p:txBody>
      </p:sp>
      <p:sp>
        <p:nvSpPr>
          <p:cNvPr id="6" name="文本框 5"/>
          <p:cNvSpPr txBox="1"/>
          <p:nvPr/>
        </p:nvSpPr>
        <p:spPr>
          <a:xfrm>
            <a:off x="428596" y="928676"/>
            <a:ext cx="8103844" cy="754053"/>
          </a:xfrm>
          <a:prstGeom prst="rect">
            <a:avLst/>
          </a:prstGeom>
          <a:noFill/>
        </p:spPr>
        <p:txBody>
          <a:bodyPr wrap="square" rtlCol="0">
            <a:spAutoFit/>
          </a:bodyPr>
          <a:lstStyle/>
          <a:p>
            <a:r>
              <a:rPr lang="en-US" altLang="zh-CN" sz="2300" b="1">
                <a:latin typeface="Calibri" panose="020f0502020204030204" pitchFamily="34" charset="0"/>
                <a:cs typeface="Calibri" panose="020f0502020204030204" pitchFamily="34" charset="0"/>
              </a:rPr>
              <a:t>Rewrite the underlined sentences using predicative clauses.</a:t>
            </a:r>
          </a:p>
          <a:p>
            <a:endParaRPr lang="en-US" altLang="zh-CN" sz="2000" b="1">
              <a:latin typeface="Calibri" panose="020f0502020204030204" pitchFamily="34" charset="0"/>
              <a:cs typeface="Calibri" panose="020f0502020204030204" pitchFamily="34" charset="0"/>
            </a:endParaRPr>
          </a:p>
        </p:txBody>
      </p:sp>
      <p:sp>
        <p:nvSpPr>
          <p:cNvPr id="4" name="矩形 3"/>
          <p:cNvSpPr/>
          <p:nvPr/>
        </p:nvSpPr>
        <p:spPr>
          <a:xfrm>
            <a:off x="755576" y="1563638"/>
            <a:ext cx="6357982" cy="3139321"/>
          </a:xfrm>
          <a:prstGeom prst="rect">
            <a:avLst/>
          </a:prstGeom>
        </p:spPr>
        <p:txBody>
          <a:bodyPr wrap="square">
            <a:spAutoFit/>
          </a:bodyPr>
          <a:lstStyle/>
          <a:p>
            <a:r>
              <a:rPr lang="en-US" altLang="zh-CN" sz="1800">
                <a:solidFill>
                  <a:schemeClr val="accent2"/>
                </a:solidFill>
                <a:latin typeface="Calibri" panose="020f0502020204030204" pitchFamily="34" charset="0"/>
                <a:cs typeface="Calibri" panose="020f0502020204030204" pitchFamily="34" charset="0"/>
              </a:rPr>
              <a:t>The age of eight was when he started training in Peking Opera on a daily basis. </a:t>
            </a:r>
          </a:p>
          <a:p>
            <a:r>
              <a:rPr lang="en-US" altLang="zh-CN" sz="1800">
                <a:solidFill>
                  <a:schemeClr val="accent2"/>
                </a:solidFill>
                <a:latin typeface="Calibri" panose="020f0502020204030204" pitchFamily="34" charset="0"/>
                <a:cs typeface="Calibri" panose="020f0502020204030204" pitchFamily="34" charset="0"/>
              </a:rPr>
              <a:t>Watching the pigeons as they flew every day was how he developed the expressive eye movements that were so crucial to his art. His hard work and dedication were what made him a leading artist in Peking Opera. His innovations in make-up and costume design, which allowed for more vivid depictions of female characters, were what contributed greatly to the development of Peking Opera.</a:t>
            </a:r>
          </a:p>
          <a:p>
            <a:r>
              <a:rPr lang="en-US" altLang="zh-CN" sz="1800">
                <a:solidFill>
                  <a:schemeClr val="accent2"/>
                </a:solidFill>
                <a:latin typeface="Calibri" panose="020f0502020204030204" pitchFamily="34" charset="0"/>
                <a:cs typeface="Calibri" panose="020f0502020204030204" pitchFamily="34" charset="0"/>
              </a:rPr>
              <a:t>This lifelong devotion was what has made him one of the most celebrated Peking Opera artists of all time.</a:t>
            </a:r>
            <a:endParaRPr lang="zh-CN" altLang="en-US" sz="1800">
              <a:solidFill>
                <a:schemeClr val="accent2"/>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标题 4"/>
          <p:cNvSpPr>
            <a:spLocks noGrp="1"/>
          </p:cNvSpPr>
          <p:nvPr>
            <p:ph type="title"/>
          </p:nvPr>
        </p:nvSpPr>
        <p:spPr>
          <a:xfrm>
            <a:off x="899592" y="339502"/>
            <a:ext cx="4304665" cy="994410"/>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4</a:t>
            </a:r>
            <a:endParaRPr lang="zh-CN" altLang="en-US" sz="2400"/>
          </a:p>
        </p:txBody>
      </p:sp>
      <p:sp>
        <p:nvSpPr>
          <p:cNvPr id="6" name="文本框 5"/>
          <p:cNvSpPr txBox="1"/>
          <p:nvPr/>
        </p:nvSpPr>
        <p:spPr>
          <a:xfrm>
            <a:off x="899592" y="1203598"/>
            <a:ext cx="7221855" cy="1200329"/>
          </a:xfrm>
          <a:prstGeom prst="rect">
            <a:avLst/>
          </a:prstGeom>
          <a:noFill/>
        </p:spPr>
        <p:txBody>
          <a:bodyPr wrap="square" rtlCol="0">
            <a:spAutoFit/>
          </a:bodyPr>
          <a:lstStyle/>
          <a:p>
            <a:r>
              <a:rPr lang="en-US" altLang="zh-CN" sz="2400" b="1">
                <a:latin typeface="Calibri" panose="020f0502020204030204" pitchFamily="34" charset="0"/>
                <a:cs typeface="Calibri" panose="020f0502020204030204" pitchFamily="34" charset="0"/>
              </a:rPr>
              <a:t>Think of another artist and write about their devotion to their art. </a:t>
            </a:r>
          </a:p>
          <a:p>
            <a:r>
              <a:rPr lang="en-US" altLang="zh-CN" sz="2400" b="1">
                <a:latin typeface="Calibri" panose="020f0502020204030204" pitchFamily="34" charset="0"/>
                <a:cs typeface="Calibri" panose="020f0502020204030204" pitchFamily="34" charset="0"/>
              </a:rPr>
              <a:t>Use predicative clauses where appropriate.</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1547664" y="1577578"/>
            <a:ext cx="6336704" cy="994172"/>
          </a:xfrm>
        </p:spPr>
        <p:txBody>
          <a:bodyPr>
            <a:normAutofit/>
          </a:bodyPr>
          <a:lstStyle/>
          <a:p>
            <a:pPr algn="ctr"/>
            <a:r>
              <a:rPr lang="en-US" altLang="zh-CN" sz="3000" b="1">
                <a:latin typeface="Verdana" panose="020b0604030504040204" pitchFamily="34" charset="0"/>
                <a:ea typeface="Verdana" panose="020b0604030504040204" pitchFamily="34" charset="0"/>
                <a:cs typeface="Verdana" panose="020b0604030504040204" pitchFamily="34" charset="0"/>
              </a:rPr>
              <a:t>The spirit of craftsmanship</a:t>
            </a:r>
            <a:endParaRPr lang="zh-CN" altLang="en-US" sz="3000"/>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标题 4"/>
          <p:cNvSpPr>
            <a:spLocks noGrp="1"/>
          </p:cNvSpPr>
          <p:nvPr>
            <p:ph type="title"/>
          </p:nvPr>
        </p:nvSpPr>
        <p:spPr>
          <a:xfrm>
            <a:off x="827584" y="267494"/>
            <a:ext cx="4376673" cy="994410"/>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5 </a:t>
            </a:r>
            <a:endParaRPr lang="zh-CN" altLang="en-US" sz="2400"/>
          </a:p>
        </p:txBody>
      </p:sp>
      <p:sp>
        <p:nvSpPr>
          <p:cNvPr id="6" name="文本框 5"/>
          <p:cNvSpPr txBox="1"/>
          <p:nvPr/>
        </p:nvSpPr>
        <p:spPr>
          <a:xfrm>
            <a:off x="827584" y="1131590"/>
            <a:ext cx="7214235" cy="1862048"/>
          </a:xfrm>
          <a:prstGeom prst="rect">
            <a:avLst/>
          </a:prstGeom>
          <a:noFill/>
        </p:spPr>
        <p:txBody>
          <a:bodyPr wrap="square" rtlCol="0">
            <a:spAutoFit/>
          </a:bodyPr>
          <a:lstStyle/>
          <a:p>
            <a:r>
              <a:rPr lang="en-US" altLang="zh-CN" sz="2300" b="1">
                <a:latin typeface="Calibri" panose="020f0502020204030204" pitchFamily="34" charset="0"/>
                <a:cs typeface="Calibri" panose="020f0502020204030204" pitchFamily="34" charset="0"/>
              </a:rPr>
              <a:t>Listen to the radio programme and choose its purpose.</a:t>
            </a:r>
          </a:p>
          <a:p>
            <a:endParaRPr lang="en-US" altLang="zh-CN" sz="2000" b="1">
              <a:latin typeface="Calibri" panose="020f0502020204030204" pitchFamily="34" charset="0"/>
              <a:cs typeface="Calibri" panose="020f0502020204030204" pitchFamily="34" charset="0"/>
            </a:endParaRPr>
          </a:p>
          <a:p>
            <a:r>
              <a:rPr lang="en-US" altLang="zh-CN" sz="1800">
                <a:latin typeface="Calibri" panose="020f0502020204030204" pitchFamily="34" charset="0"/>
                <a:cs typeface="Calibri" panose="020f0502020204030204" pitchFamily="34" charset="0"/>
              </a:rPr>
              <a:t>1 To introduce famous traditional crafts to the audience.</a:t>
            </a:r>
          </a:p>
          <a:p>
            <a:r>
              <a:rPr lang="en-US" altLang="zh-CN" sz="1800">
                <a:latin typeface="Calibri" panose="020f0502020204030204" pitchFamily="34" charset="0"/>
                <a:cs typeface="Calibri" panose="020f0502020204030204" pitchFamily="34" charset="0"/>
              </a:rPr>
              <a:t>2 To raise the audience's awareness of preserving traditional crafts.</a:t>
            </a:r>
          </a:p>
          <a:p>
            <a:r>
              <a:rPr lang="en-US" altLang="zh-CN" sz="1800">
                <a:latin typeface="Calibri" panose="020f0502020204030204" pitchFamily="34" charset="0"/>
                <a:cs typeface="Calibri" panose="020f0502020204030204" pitchFamily="34" charset="0"/>
              </a:rPr>
              <a:t>3 To replace traditional crafts with modern technology.</a:t>
            </a:r>
          </a:p>
          <a:p>
            <a:r>
              <a:rPr lang="en-US" altLang="zh-CN" sz="1800">
                <a:latin typeface="Calibri" panose="020f0502020204030204" pitchFamily="34" charset="0"/>
                <a:cs typeface="Calibri" panose="020f0502020204030204" pitchFamily="34" charset="0"/>
              </a:rPr>
              <a:t>4 To tell the stories of some famous craftworkers.</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539674"/>
            <a:ext cx="438607" cy="45004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3" end="3"/>
                                            </p:txEl>
                                          </p:spTgt>
                                        </p:tgtEl>
                                        <p:attrNameLst>
                                          <p:attrName>style.color</p:attrName>
                                        </p:attrNameLst>
                                      </p:cBhvr>
                                      <p:to>
                                        <p:clrVal>
                                          <a:schemeClr val="accent2"/>
                                        </p:clrVal>
                                      </p:to>
                                    </p:set>
                                    <p:set>
                                      <p:cBhvr>
                                        <p:cTn id="7" dur="500" fill="hold"/>
                                        <p:tgtEl>
                                          <p:spTgt spid="6">
                                            <p:txEl>
                                              <p:pRg st="3" end="3"/>
                                            </p:txEl>
                                          </p:spTgt>
                                        </p:tgtEl>
                                        <p:attrNameLst>
                                          <p:attrName>fillcolor</p:attrName>
                                        </p:attrNameLst>
                                      </p:cBhvr>
                                      <p:to>
                                        <p:clrVal>
                                          <a:schemeClr val="accent2"/>
                                        </p:clrVal>
                                      </p:to>
                                    </p:set>
                                    <p:set>
                                      <p:cBhvr>
                                        <p:cTn id="8" dur="500" fill="hold"/>
                                        <p:tgtEl>
                                          <p:spTgt spid="6">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resentationFormat>On-screen Show (16:9)</PresentationFormat>
  <Paragraphs>96</Paragraphs>
  <Slides>16</Slides>
  <Notes>0</Notes>
  <TotalTime>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16</vt:i4>
      </vt:variant>
    </vt:vector>
  </HeadingPairs>
  <TitlesOfParts>
    <vt:vector baseType="lpstr" size="23">
      <vt:lpstr>Arial</vt:lpstr>
      <vt:lpstr>等线 Light</vt:lpstr>
      <vt:lpstr>等线</vt:lpstr>
      <vt:lpstr>Calibri</vt:lpstr>
      <vt:lpstr>Verdana</vt:lpstr>
      <vt:lpstr>华文细黑</vt:lpstr>
      <vt:lpstr>Office 主题​​</vt:lpstr>
      <vt:lpstr>Unit 2 A life’s workUsing language</vt:lpstr>
      <vt:lpstr>PowerPoint Presentation</vt:lpstr>
      <vt:lpstr>PowerPoint Presentation</vt:lpstr>
      <vt:lpstr>Activity 1</vt:lpstr>
      <vt:lpstr>Activity 2</vt:lpstr>
      <vt:lpstr>Activity 3</vt:lpstr>
      <vt:lpstr>Activity 4</vt:lpstr>
      <vt:lpstr>The spirit of craftsmanship</vt:lpstr>
      <vt:lpstr>Activity 5 </vt:lpstr>
      <vt:lpstr>Activity 6 </vt:lpstr>
      <vt:lpstr>Activity 7 </vt:lpstr>
      <vt:lpstr>PowerPoint Presentation</vt:lpstr>
      <vt:lpstr>Activity 9 Read the passage and answer the questions. Pay attention to the words and expressions in bold.</vt:lpstr>
      <vt:lpstr>Activity 10 </vt:lpstr>
      <vt:lpstr>Activity 11 </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2021-01-08T18:43:07.689</cp:lastPrinted>
  <dcterms:created xsi:type="dcterms:W3CDTF">2021-01-08T18:43:07Z</dcterms:created>
  <dcterms:modified xsi:type="dcterms:W3CDTF">2021-01-08T10:43:13Z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