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 id="2147483660" r:id="rId2"/>
  </p:sldMasterIdLst>
  <p:notesMasterIdLst>
    <p:notesMasterId r:id="rId3"/>
  </p:notesMasterIdLst>
  <p:sldIdLst>
    <p:sldId id="256" r:id="rId4"/>
    <p:sldId id="266" r:id="rId5"/>
    <p:sldId id="267" r:id="rId6"/>
    <p:sldId id="268" r:id="rId7"/>
    <p:sldId id="269" r:id="rId8"/>
    <p:sldId id="288" r:id="rId9"/>
    <p:sldId id="280" r:id="rId10"/>
    <p:sldId id="286" r:id="rId11"/>
    <p:sldId id="287" r:id="rId12"/>
    <p:sldId id="275" r:id="rId13"/>
    <p:sldId id="276" r:id="rId14"/>
    <p:sldId id="278" r:id="rId15"/>
    <p:sldId id="289" r:id="rId16"/>
    <p:sldId id="279" r:id="rId17"/>
    <p:sldId id="259" r:id="rId18"/>
  </p:sldIdLst>
  <p:sldSz cx="9144000" cy="5143500" type="screen16x9"/>
  <p:notesSz cx="6858000" cy="9144000"/>
  <p:custDataLst>
    <p:tags r:id="rId19"/>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63">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28" autoAdjust="0"/>
  </p:normalViewPr>
  <p:slideViewPr>
    <p:cSldViewPr>
      <p:cViewPr varScale="1">
        <p:scale>
          <a:sx n="122" d="100"/>
          <a:sy n="122" d="100"/>
        </p:scale>
        <p:origin x="84" y="124"/>
      </p:cViewPr>
      <p:guideLst>
        <p:guide orient="horz" pos="1620"/>
        <p:guide pos="2863"/>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tags" Target="tags/tag1.xml" /><Relationship Id="rId2" Type="http://schemas.openxmlformats.org/officeDocument/2006/relationships/slideMaster" Target="slideMasters/slideMaster2.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6755A-0260-4F79-A0C0-A1783DA016D1}" type="datetimeFigureOut">
              <a:rPr lang="zh-CN" altLang="en-US" smtClean="0"/>
              <a:t>2020/11/9</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AEC0E6-2CC3-4D85-9D4C-27511AAAF97E}"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AEC0E6-2CC3-4D85-9D4C-27511AAAF97E}" type="slidenum">
              <a:rPr lang="zh-CN" altLang="en-US" smtClean="0"/>
              <a:t>12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EAEC0E6-2CC3-4D85-9D4C-27511AAAF97E}" type="slidenum">
              <a:rPr lang="zh-CN" altLang="en-US" smtClean="0"/>
              <a:t>13</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hasCustomPrompt="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hasCustomPrompt="1"/>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hasCustomPrompt="1"/>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hasCustomPrompt="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hasCustomPrompt="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hasCustomPrompt="1"/>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hasCustomPrompt="1"/>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hasCustomPrompt="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hasCustomPrompt="1"/>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12.xml" /><Relationship Id="rId10" Type="http://schemas.openxmlformats.org/officeDocument/2006/relationships/slideLayout" Target="../slideLayouts/slideLayout21.xml" /><Relationship Id="rId11" Type="http://schemas.openxmlformats.org/officeDocument/2006/relationships/slideLayout" Target="../slideLayouts/slideLayout22.xml" /><Relationship Id="rId12" Type="http://schemas.openxmlformats.org/officeDocument/2006/relationships/image" Target="../media/image1.png" /><Relationship Id="rId13" Type="http://schemas.openxmlformats.org/officeDocument/2006/relationships/theme" Target="../theme/theme2.xml" /><Relationship Id="rId2" Type="http://schemas.openxmlformats.org/officeDocument/2006/relationships/slideLayout" Target="../slideLayouts/slideLayout13.xml" /><Relationship Id="rId3" Type="http://schemas.openxmlformats.org/officeDocument/2006/relationships/slideLayout" Target="../slideLayouts/slideLayout14.xml" /><Relationship Id="rId4" Type="http://schemas.openxmlformats.org/officeDocument/2006/relationships/slideLayout" Target="../slideLayouts/slideLayout15.xml" /><Relationship Id="rId5" Type="http://schemas.openxmlformats.org/officeDocument/2006/relationships/slideLayout" Target="../slideLayouts/slideLayout16.xml" /><Relationship Id="rId6" Type="http://schemas.openxmlformats.org/officeDocument/2006/relationships/slideLayout" Target="../slideLayouts/slideLayout17.xml" /><Relationship Id="rId7" Type="http://schemas.openxmlformats.org/officeDocument/2006/relationships/slideLayout" Target="../slideLayouts/slideLayout18.xml" /><Relationship Id="rId8" Type="http://schemas.openxmlformats.org/officeDocument/2006/relationships/slideLayout" Target="../slideLayouts/slideLayout19.xml" /><Relationship Id="rId9" Type="http://schemas.openxmlformats.org/officeDocument/2006/relationships/slideLayout" Target="../slideLayouts/slideLayout20.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530820CF-B880-4189-942D-D702A7CBA730}" type="datetimeFigureOut">
              <a:rPr lang="zh-CN" altLang="en-US" smtClean="0"/>
              <a:t>2020/11/9</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7.pn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8.png" /><Relationship Id="rId3" Type="http://schemas.openxmlformats.org/officeDocument/2006/relationships/image" Target="../media/image9.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jpeg" /><Relationship Id="rId3" Type="http://schemas.openxmlformats.org/officeDocument/2006/relationships/image" Target="../media/image4.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5.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3.xml" /><Relationship Id="rId2" Type="http://schemas.openxmlformats.org/officeDocument/2006/relationships/image" Target="../media/image6.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2">
            <a:lum/>
          </a:blip>
          <a:stretch>
            <a:fillRect/>
          </a:stretch>
        </a:blipFill>
        <a:effectLst/>
      </p:bgPr>
    </p:bg>
    <p:spTree>
      <p:nvGrpSpPr>
        <p:cNvPr id="1" name=""/>
        <p:cNvGrpSpPr/>
        <p:nvPr/>
      </p:nvGrpSpPr>
      <p:grpSpPr>
        <a:xfrm>
          <a:off x="0" y="0"/>
          <a:ext cx="0" cy="0"/>
        </a:xfrm>
      </p:grpSpPr>
      <p:sp>
        <p:nvSpPr>
          <p:cNvPr id="2" name="标题 1"/>
          <p:cNvSpPr>
            <a:spLocks noGrp="1"/>
          </p:cNvSpPr>
          <p:nvPr>
            <p:ph type="ctrTitle"/>
          </p:nvPr>
        </p:nvSpPr>
        <p:spPr>
          <a:xfrm>
            <a:off x="1115616" y="771550"/>
            <a:ext cx="6858000" cy="2270038"/>
          </a:xfrm>
        </p:spPr>
        <p:txBody>
          <a:bodyPr>
            <a:normAutofit/>
          </a:bodyPr>
          <a:lstStyle/>
          <a:p>
            <a:r>
              <a:rPr lang="en-US" altLang="zh-CN" sz="3300" b="1">
                <a:latin typeface="Verdana" panose="020b0604030504040204" pitchFamily="34" charset="0"/>
                <a:ea typeface="Verdana" panose="020b0604030504040204" pitchFamily="34" charset="0"/>
                <a:cs typeface="Verdana" panose="020b0604030504040204" pitchFamily="34" charset="0"/>
              </a:rPr>
              <a:t>Unit 3 War and peace</a:t>
            </a:r>
            <a:br>
              <a:rPr lang="en-US" altLang="zh-CN" sz="3300" b="1">
                <a:latin typeface="Verdana" panose="020b0604030504040204" pitchFamily="34" charset="0"/>
                <a:ea typeface="Verdana" panose="020b0604030504040204" pitchFamily="34" charset="0"/>
                <a:cs typeface="Verdana" panose="020b0604030504040204" pitchFamily="34" charset="0"/>
              </a:rPr>
            </a:br>
            <a:br>
              <a:rPr lang="en-US" altLang="zh-CN" sz="3300" b="1">
                <a:latin typeface="Verdana" panose="020b0604030504040204" pitchFamily="34" charset="0"/>
                <a:ea typeface="Verdana" panose="020b0604030504040204" pitchFamily="34" charset="0"/>
                <a:cs typeface="Verdana" panose="020b0604030504040204" pitchFamily="34" charset="0"/>
              </a:rPr>
            </a:br>
            <a:r>
              <a:rPr lang="en-US" altLang="zh-CN" sz="3300" b="1">
                <a:latin typeface="Verdana" panose="020b0604030504040204" pitchFamily="34" charset="0"/>
                <a:ea typeface="Verdana" panose="020b0604030504040204" pitchFamily="34" charset="0"/>
                <a:cs typeface="Verdana" panose="020b0604030504040204" pitchFamily="34" charset="0"/>
              </a:rPr>
              <a:t>Developing ideas</a:t>
            </a:r>
            <a:endParaRPr lang="zh-CN" altLang="en-US" sz="3600"/>
          </a:p>
        </p:txBody>
      </p:sp>
      <p:sp>
        <p:nvSpPr>
          <p:cNvPr id="4" name="TextBox 3"/>
          <p:cNvSpPr txBox="1"/>
          <p:nvPr/>
        </p:nvSpPr>
        <p:spPr>
          <a:xfrm>
            <a:off x="737574" y="303498"/>
            <a:ext cx="4104456" cy="345440"/>
          </a:xfrm>
          <a:prstGeom prst="rect">
            <a:avLst/>
          </a:prstGeom>
          <a:noFill/>
        </p:spPr>
        <p:txBody>
          <a:bodyPr wrap="square" lIns="68580" tIns="34290" rIns="68580" bIns="34290" rtlCol="0">
            <a:spAutoFit/>
          </a:bodyPr>
          <a:lstStyle/>
          <a:p>
            <a:r>
              <a:rPr lang="zh-CN" altLang="en-US" sz="1800" b="1"/>
              <a:t>新标准</a:t>
            </a:r>
            <a:r>
              <a:rPr lang="en-US" altLang="zh-CN" sz="1800" b="1"/>
              <a:t>《</a:t>
            </a:r>
            <a:r>
              <a:rPr lang="zh-CN" altLang="en-US" sz="1800" b="1"/>
              <a:t>英语</a:t>
            </a:r>
            <a:r>
              <a:rPr lang="en-US" altLang="zh-CN" sz="1800" b="1"/>
              <a:t>》</a:t>
            </a:r>
            <a:r>
              <a:rPr lang="zh-CN" altLang="en-US" sz="1800" b="1"/>
              <a:t>高中选择性必修第三册</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827584" y="1635646"/>
            <a:ext cx="7560840" cy="1066180"/>
          </a:xfrm>
        </p:spPr>
        <p:txBody>
          <a:bodyPr>
            <a:normAutofit/>
          </a:bodyPr>
          <a:lstStyle/>
          <a:p>
            <a:pPr algn="ctr"/>
            <a:r>
              <a:rPr lang="en-US" altLang="zh-CN" sz="3000" b="1">
                <a:latin typeface="Verdana" panose="020b0604030504040204" pitchFamily="34" charset="0"/>
                <a:ea typeface="Verdana" panose="020b0604030504040204" pitchFamily="34" charset="0"/>
                <a:cs typeface="Verdana" panose="020b0604030504040204" pitchFamily="34" charset="0"/>
              </a:rPr>
              <a:t>Writing about a war hero</a:t>
            </a: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357158" y="0"/>
            <a:ext cx="6319614" cy="1145778"/>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5</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357158" y="857238"/>
            <a:ext cx="7952740" cy="857256"/>
          </a:xfrm>
        </p:spPr>
        <p:txBody>
          <a:bodyPr>
            <a:noAutofit/>
          </a:bodyPr>
          <a:lstStyle/>
          <a:p>
            <a:pPr marL="457200" indent="-457200">
              <a:lnSpc>
                <a:spcPct val="150000"/>
              </a:lnSpc>
              <a:buNone/>
            </a:pPr>
            <a:r>
              <a:rPr lang="en-US" altLang="zh-CN" sz="2000" b="1">
                <a:latin typeface="Calibri" panose="020f0502020204030204" pitchFamily="34" charset="0"/>
                <a:cs typeface="Calibri" panose="020f0502020204030204" pitchFamily="34" charset="0"/>
              </a:rPr>
              <a:t>Read the introduction to Yang Jingyu and answer the questions.</a:t>
            </a:r>
          </a:p>
        </p:txBody>
      </p:sp>
      <p:sp>
        <p:nvSpPr>
          <p:cNvPr id="3" name="文本框 2"/>
          <p:cNvSpPr txBox="1"/>
          <p:nvPr/>
        </p:nvSpPr>
        <p:spPr>
          <a:xfrm>
            <a:off x="357158" y="1500180"/>
            <a:ext cx="8295640" cy="3170099"/>
          </a:xfrm>
          <a:prstGeom prst="rect">
            <a:avLst/>
          </a:prstGeom>
          <a:noFill/>
        </p:spPr>
        <p:txBody>
          <a:bodyPr wrap="square" rtlCol="0" anchor="t">
            <a:spAutoFit/>
          </a:bodyPr>
          <a:lstStyle/>
          <a:p>
            <a:r>
              <a:rPr lang="en-US" altLang="zh-CN" sz="2000" b="1">
                <a:latin typeface="Calibri" panose="020f0502020204030204" pitchFamily="34" charset="0"/>
                <a:ea typeface="微软雅黑" panose="020b0503020204020204" charset="-122"/>
                <a:cs typeface="Calibri" panose="020f0502020204030204" pitchFamily="34" charset="0"/>
              </a:rPr>
              <a:t>1 </a:t>
            </a:r>
            <a:r>
              <a:rPr lang="zh-CN" altLang="en-US" sz="2000" b="1">
                <a:latin typeface="Calibri" panose="020f0502020204030204" pitchFamily="34" charset="0"/>
                <a:ea typeface="微软雅黑" panose="020b0503020204020204" charset="-122"/>
                <a:cs typeface="Calibri" panose="020f0502020204030204" pitchFamily="34" charset="0"/>
              </a:rPr>
              <a:t>Who was Yang Jingyu?</a:t>
            </a:r>
          </a:p>
          <a:p>
            <a:endParaRPr lang="en-US" altLang="zh-CN" sz="2000" b="1">
              <a:latin typeface="Calibri" panose="020f0502020204030204" pitchFamily="34" charset="0"/>
              <a:ea typeface="微软雅黑" panose="020b0503020204020204" charset="-122"/>
              <a:cs typeface="Calibri" panose="020f0502020204030204" pitchFamily="34" charset="0"/>
            </a:endParaRPr>
          </a:p>
          <a:p>
            <a:endParaRPr lang="en-US" altLang="zh-CN" sz="2000" b="1">
              <a:latin typeface="Calibri" panose="020f0502020204030204" pitchFamily="34" charset="0"/>
              <a:ea typeface="微软雅黑" panose="020b0503020204020204" charset="-122"/>
              <a:cs typeface="Calibri" panose="020f0502020204030204" pitchFamily="34" charset="0"/>
            </a:endParaRPr>
          </a:p>
          <a:p>
            <a:r>
              <a:rPr lang="en-US" altLang="zh-CN" sz="2000" b="1">
                <a:latin typeface="Calibri" panose="020f0502020204030204" pitchFamily="34" charset="0"/>
                <a:ea typeface="微软雅黑" panose="020b0503020204020204" charset="-122"/>
                <a:cs typeface="Calibri" panose="020f0502020204030204" pitchFamily="34" charset="0"/>
              </a:rPr>
              <a:t>2 </a:t>
            </a:r>
            <a:r>
              <a:rPr lang="zh-CN" altLang="en-US" sz="2000" b="1">
                <a:latin typeface="Calibri" panose="020f0502020204030204" pitchFamily="34" charset="0"/>
                <a:ea typeface="微软雅黑" panose="020b0503020204020204" charset="-122"/>
                <a:cs typeface="Calibri" panose="020f0502020204030204" pitchFamily="34" charset="0"/>
              </a:rPr>
              <a:t>Why did Yang decide to let small groups of his men break through the encirclement?</a:t>
            </a:r>
          </a:p>
          <a:p>
            <a:endParaRPr lang="en-US" altLang="zh-CN" sz="2000" b="1">
              <a:latin typeface="Calibri" panose="020f0502020204030204" pitchFamily="34" charset="0"/>
              <a:ea typeface="微软雅黑" panose="020b0503020204020204" charset="-122"/>
              <a:cs typeface="Calibri" panose="020f0502020204030204" pitchFamily="34" charset="0"/>
            </a:endParaRPr>
          </a:p>
          <a:p>
            <a:r>
              <a:rPr lang="en-US" altLang="zh-CN" sz="2000" b="1">
                <a:latin typeface="Calibri" panose="020f0502020204030204" pitchFamily="34" charset="0"/>
                <a:ea typeface="微软雅黑" panose="020b0503020204020204" charset="-122"/>
                <a:cs typeface="Calibri" panose="020f0502020204030204" pitchFamily="34" charset="0"/>
              </a:rPr>
              <a:t>3 </a:t>
            </a:r>
            <a:r>
              <a:rPr lang="zh-CN" altLang="en-US" sz="2000" b="1">
                <a:latin typeface="Calibri" panose="020f0502020204030204" pitchFamily="34" charset="0"/>
                <a:ea typeface="微软雅黑" panose="020b0503020204020204" charset="-122"/>
                <a:cs typeface="Calibri" panose="020f0502020204030204" pitchFamily="34" charset="0"/>
              </a:rPr>
              <a:t>What did the Japanese find when they killed Yang?</a:t>
            </a:r>
          </a:p>
          <a:p>
            <a:endParaRPr lang="en-US" altLang="zh-CN" sz="2000" b="1">
              <a:latin typeface="Calibri" panose="020f0502020204030204" pitchFamily="34" charset="0"/>
              <a:ea typeface="微软雅黑" panose="020b0503020204020204" charset="-122"/>
              <a:cs typeface="Calibri" panose="020f0502020204030204" pitchFamily="34" charset="0"/>
            </a:endParaRPr>
          </a:p>
          <a:p>
            <a:endParaRPr lang="en-US" altLang="zh-CN" sz="2000" b="1">
              <a:latin typeface="Calibri" panose="020f0502020204030204" pitchFamily="34" charset="0"/>
              <a:ea typeface="微软雅黑" panose="020b0503020204020204" charset="-122"/>
              <a:cs typeface="Calibri" panose="020f0502020204030204" pitchFamily="34" charset="0"/>
            </a:endParaRPr>
          </a:p>
          <a:p>
            <a:r>
              <a:rPr lang="en-US" altLang="zh-CN" sz="2000" b="1">
                <a:latin typeface="Calibri" panose="020f0502020204030204" pitchFamily="34" charset="0"/>
                <a:ea typeface="微软雅黑" panose="020b0503020204020204" charset="-122"/>
                <a:cs typeface="Calibri" panose="020f0502020204030204" pitchFamily="34" charset="0"/>
              </a:rPr>
              <a:t>4 </a:t>
            </a:r>
            <a:r>
              <a:rPr lang="zh-CN" altLang="en-US" sz="2000" b="1">
                <a:latin typeface="Calibri" panose="020f0502020204030204" pitchFamily="34" charset="0"/>
                <a:ea typeface="微软雅黑" panose="020b0503020204020204" charset="-122"/>
                <a:cs typeface="Calibri" panose="020f0502020204030204" pitchFamily="34" charset="0"/>
              </a:rPr>
              <a:t>How would you describe Yang</a:t>
            </a:r>
            <a:r>
              <a:rPr lang="en-US" altLang="zh-CN" sz="2000" b="1">
                <a:latin typeface="Calibri" panose="020f0502020204030204" pitchFamily="34" charset="0"/>
                <a:ea typeface="微软雅黑" panose="020b0503020204020204" charset="-122"/>
                <a:cs typeface="Calibri" panose="020f0502020204030204" pitchFamily="34" charset="0"/>
              </a:rPr>
              <a:t>’</a:t>
            </a:r>
            <a:r>
              <a:rPr lang="zh-CN" altLang="en-US" sz="2000" b="1">
                <a:latin typeface="Calibri" panose="020f0502020204030204" pitchFamily="34" charset="0"/>
                <a:ea typeface="微软雅黑" panose="020b0503020204020204" charset="-122"/>
                <a:cs typeface="Calibri" panose="020f0502020204030204" pitchFamily="34" charset="0"/>
              </a:rPr>
              <a:t>s spirit in your own words?</a:t>
            </a:r>
          </a:p>
        </p:txBody>
      </p:sp>
      <p:sp>
        <p:nvSpPr>
          <p:cNvPr id="5" name="矩形 4"/>
          <p:cNvSpPr/>
          <p:nvPr/>
        </p:nvSpPr>
        <p:spPr>
          <a:xfrm>
            <a:off x="357158" y="1785932"/>
            <a:ext cx="9501222" cy="646331"/>
          </a:xfrm>
          <a:prstGeom prst="rect">
            <a:avLst/>
          </a:prstGeom>
        </p:spPr>
        <p:txBody>
          <a:bodyPr wrap="square">
            <a:spAutoFit/>
          </a:bodyPr>
          <a:lstStyle/>
          <a:p>
            <a:r>
              <a:rPr lang="en-US" altLang="zh-CN" sz="1800">
                <a:solidFill>
                  <a:schemeClr val="accent2"/>
                </a:solidFill>
                <a:latin typeface="Calibri" panose="020f0502020204030204" pitchFamily="34" charset="0"/>
                <a:cs typeface="Calibri" panose="020f0502020204030204" pitchFamily="34" charset="0"/>
              </a:rPr>
              <a:t>Yang Jingyu was an anti-Japanese hero, who died in a fight against Japanese </a:t>
            </a:r>
          </a:p>
          <a:p>
            <a:r>
              <a:rPr lang="en-US" altLang="zh-CN" sz="1800">
                <a:solidFill>
                  <a:schemeClr val="accent2"/>
                </a:solidFill>
                <a:latin typeface="Calibri" panose="020f0502020204030204" pitchFamily="34" charset="0"/>
                <a:cs typeface="Calibri" panose="020f0502020204030204" pitchFamily="34" charset="0"/>
              </a:rPr>
              <a:t>troops.</a:t>
            </a:r>
            <a:endParaRPr lang="zh-CN" altLang="en-US" sz="1800">
              <a:solidFill>
                <a:schemeClr val="accent2"/>
              </a:solidFill>
              <a:latin typeface="Calibri" panose="020f0502020204030204" pitchFamily="34" charset="0"/>
              <a:cs typeface="Calibri" panose="020f0502020204030204" pitchFamily="34" charset="0"/>
            </a:endParaRPr>
          </a:p>
        </p:txBody>
      </p:sp>
      <p:sp>
        <p:nvSpPr>
          <p:cNvPr id="6" name="矩形 5"/>
          <p:cNvSpPr/>
          <p:nvPr/>
        </p:nvSpPr>
        <p:spPr>
          <a:xfrm>
            <a:off x="500034" y="3071816"/>
            <a:ext cx="6500858" cy="369332"/>
          </a:xfrm>
          <a:prstGeom prst="rect">
            <a:avLst/>
          </a:prstGeom>
        </p:spPr>
        <p:txBody>
          <a:bodyPr wrap="square">
            <a:spAutoFit/>
          </a:bodyPr>
          <a:lstStyle/>
          <a:p>
            <a:r>
              <a:rPr lang="en-US" altLang="zh-CN" sz="1800">
                <a:solidFill>
                  <a:schemeClr val="accent2"/>
                </a:solidFill>
                <a:latin typeface="Calibri" panose="020f0502020204030204" pitchFamily="34" charset="0"/>
                <a:cs typeface="Calibri" panose="020f0502020204030204" pitchFamily="34" charset="0"/>
              </a:rPr>
              <a:t>Because at that time there was a critical lack of supplies.</a:t>
            </a:r>
            <a:endParaRPr lang="zh-CN" altLang="en-US" sz="1800">
              <a:solidFill>
                <a:schemeClr val="accent2"/>
              </a:solidFill>
              <a:latin typeface="Calibri" panose="020f0502020204030204" pitchFamily="34" charset="0"/>
              <a:cs typeface="Calibri" panose="020f0502020204030204" pitchFamily="34" charset="0"/>
            </a:endParaRPr>
          </a:p>
        </p:txBody>
      </p:sp>
      <p:sp>
        <p:nvSpPr>
          <p:cNvPr id="7" name="矩形 6"/>
          <p:cNvSpPr/>
          <p:nvPr/>
        </p:nvSpPr>
        <p:spPr>
          <a:xfrm>
            <a:off x="500034" y="3714758"/>
            <a:ext cx="7000924" cy="646331"/>
          </a:xfrm>
          <a:prstGeom prst="rect">
            <a:avLst/>
          </a:prstGeom>
        </p:spPr>
        <p:txBody>
          <a:bodyPr wrap="square">
            <a:spAutoFit/>
          </a:bodyPr>
          <a:lstStyle/>
          <a:p>
            <a:r>
              <a:rPr lang="en-US" altLang="zh-CN" sz="1800">
                <a:solidFill>
                  <a:schemeClr val="accent2"/>
                </a:solidFill>
                <a:latin typeface="Calibri" panose="020f0502020204030204" pitchFamily="34" charset="0"/>
                <a:cs typeface="Calibri" panose="020f0502020204030204" pitchFamily="34" charset="0"/>
              </a:rPr>
              <a:t>They found only tree bark, cotton and grass roots, instead of rice in his stomach.</a:t>
            </a:r>
            <a:endParaRPr lang="zh-CN" altLang="en-US" sz="1800">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539552" y="-179040"/>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6</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539552" y="556048"/>
            <a:ext cx="8249285" cy="482600"/>
          </a:xfrm>
        </p:spPr>
        <p:txBody>
          <a:bodyPr>
            <a:noAutofit/>
          </a:bodyPr>
          <a:lstStyle/>
          <a:p>
            <a:pPr marL="0" indent="0" algn="just">
              <a:lnSpc>
                <a:spcPct val="100000"/>
              </a:lnSpc>
              <a:buNone/>
            </a:pPr>
            <a:r>
              <a:rPr lang="en-US" altLang="zh-CN" sz="2000" b="1">
                <a:latin typeface="Calibri" panose="020f0502020204030204" pitchFamily="34" charset="0"/>
                <a:cs typeface="Calibri" panose="020f0502020204030204" pitchFamily="34" charset="0"/>
              </a:rPr>
              <a:t>Work in groups. Talk about other war heroes and choose one to write about.</a:t>
            </a:r>
          </a:p>
          <a:p>
            <a:pPr marL="0" indent="0" algn="just">
              <a:lnSpc>
                <a:spcPct val="100000"/>
              </a:lnSpc>
              <a:buNone/>
            </a:pPr>
            <a:r>
              <a:rPr lang="en-US" altLang="zh-CN" sz="2000" b="1">
                <a:latin typeface="Calibri" panose="020f0502020204030204" pitchFamily="34" charset="0"/>
                <a:cs typeface="Calibri" panose="020f0502020204030204" pitchFamily="34" charset="0"/>
              </a:rPr>
              <a:t>Organise your ideas by completing notes below. Do more research if necessary.</a:t>
            </a:r>
          </a:p>
        </p:txBody>
      </p:sp>
      <p:pic>
        <p:nvPicPr>
          <p:cNvPr id="6" name="图片 5">
            <a:extLst>
              <a:ext uri="{FF2B5EF4-FFF2-40B4-BE49-F238E27FC236}">
                <a16:creationId xmlns:a16="http://schemas.microsoft.com/office/drawing/2014/main" id="{3AA2E5A6-F623-47BB-980E-C1FA9277F0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07654"/>
            <a:ext cx="9144000" cy="2366397"/>
          </a:xfrm>
          <a:prstGeom prst="rect">
            <a:avLst/>
          </a:prstGeom>
        </p:spPr>
      </p:pic>
      <p:sp>
        <p:nvSpPr>
          <p:cNvPr id="7" name="标题 1">
            <a:extLst>
              <a:ext uri="{FF2B5EF4-FFF2-40B4-BE49-F238E27FC236}">
                <a16:creationId xmlns:a16="http://schemas.microsoft.com/office/drawing/2014/main" id="{2C2469E7-3970-46B5-8848-752E22E0C75C}"/>
              </a:ext>
            </a:extLst>
          </p:cNvPr>
          <p:cNvSpPr txBox="1"/>
          <p:nvPr/>
        </p:nvSpPr>
        <p:spPr>
          <a:xfrm>
            <a:off x="567581" y="3939902"/>
            <a:ext cx="7886700" cy="994172"/>
          </a:xfrm>
          <a:prstGeom prst="rect">
            <a:avLst/>
          </a:prstGeom>
        </p:spPr>
        <p:txBody>
          <a:bodyPr vert="horz" lIns="68580" tIns="34290" rIns="68580" bIns="3429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zh-CN" sz="2400" b="1">
                <a:latin typeface="Calibri" panose="020f0502020204030204" pitchFamily="34" charset="0"/>
                <a:ea typeface="Verdana" panose="020b0604030504040204" pitchFamily="34" charset="0"/>
                <a:cs typeface="Calibri" panose="020f0502020204030204" pitchFamily="34" charset="0"/>
              </a:rPr>
              <a:t>Now write an introduction to the war hero you chose.</a:t>
            </a:r>
            <a:endParaRPr lang="zh-CN" altLang="en-US" sz="2400" b="1">
              <a:latin typeface="Calibri" panose="020f0502020204030204" pitchFamily="34" charset="0"/>
              <a:cs typeface="Calibri" panose="020f0502020204030204" pitchFamily="34" charset="0"/>
            </a:endParaRP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0" y="-214332"/>
            <a:ext cx="7886700" cy="994172"/>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6</a:t>
            </a:r>
            <a:endParaRPr lang="zh-CN" altLang="en-US" sz="2400" b="1">
              <a:latin typeface="Verdana" panose="020b0604030504040204" pitchFamily="34" charset="0"/>
              <a:cs typeface="Verdana" panose="020b0604030504040204" pitchFamily="34" charset="0"/>
            </a:endParaRPr>
          </a:p>
        </p:txBody>
      </p:sp>
      <p:sp>
        <p:nvSpPr>
          <p:cNvPr id="7" name="矩形 6"/>
          <p:cNvSpPr/>
          <p:nvPr/>
        </p:nvSpPr>
        <p:spPr>
          <a:xfrm>
            <a:off x="214282" y="428610"/>
            <a:ext cx="8643998" cy="4524315"/>
          </a:xfrm>
          <a:prstGeom prst="rect">
            <a:avLst/>
          </a:prstGeom>
        </p:spPr>
        <p:txBody>
          <a:bodyPr wrap="square">
            <a:spAutoFit/>
          </a:bodyPr>
          <a:lstStyle/>
          <a:p>
            <a:r>
              <a:rPr lang="zh-CN" altLang="en-US" sz="1800">
                <a:solidFill>
                  <a:schemeClr val="accent2"/>
                </a:solidFill>
                <a:latin typeface="Times New Roman" pitchFamily="18" charset="0"/>
                <a:cs typeface="Times New Roman" pitchFamily="18" charset="0"/>
              </a:rPr>
              <a:t>参考范文</a:t>
            </a:r>
          </a:p>
          <a:p>
            <a:r>
              <a:rPr lang="en-US" altLang="zh-CN" sz="1800">
                <a:solidFill>
                  <a:schemeClr val="accent2"/>
                </a:solidFill>
                <a:latin typeface="Calibri" panose="020f0502020204030204" pitchFamily="34" charset="0"/>
                <a:cs typeface="Calibri" panose="020f0502020204030204" pitchFamily="34" charset="0"/>
              </a:rPr>
              <a:t>Dong Cunrui was born into a poor peasant family in Huailai County, Hebei Province on 15 October 1929. In 1945 he joined the Eighth Route Army and in March 1947 he joined the Communist Party of China. On 25 May 1948, the battle for the liberation of Longhua began, and the soldiers of the Chinese People’s Liberation Army (PLA) flooded towards Longhua Middle School, the headquarters of the enemy. Six jets of fire from a bridge blocked the path of the PLA troops. The bridge was a fortress built by the enemy, and the PLA troops were stuck under a small slope. At the critical moment, they needed a soldier to blow up the bridge and open a new road for the whole army. “Captain, let me blow it up!” Dong Cunrui said, and his request was granted. Under the cover of another soldier, he rushed to the bridge, but could not find a place to put the explosives. Dong Cunrui then lifted the explosives in his left hand, lit the blasting fuse and blew up the enemy’s fortress. In doing so, he died a hero. </a:t>
            </a:r>
          </a:p>
          <a:p>
            <a:r>
              <a:rPr lang="en-US" altLang="zh-CN" sz="1800">
                <a:solidFill>
                  <a:schemeClr val="accent2"/>
                </a:solidFill>
                <a:latin typeface="Calibri" panose="020f0502020204030204" pitchFamily="34" charset="0"/>
                <a:cs typeface="Calibri" panose="020f0502020204030204" pitchFamily="34" charset="0"/>
              </a:rPr>
              <a:t>The story of Dong Cunrui, who gave his life to create a way forward, has been told all over China until today, and has inspired thousands of young people to make sacrifices in defence of our country’s and people’s interests.</a:t>
            </a:r>
            <a:endParaRPr lang="zh-CN" altLang="en-US" sz="1800">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306839" y="377668"/>
            <a:ext cx="6319614" cy="1145778"/>
          </a:xfrm>
        </p:spPr>
        <p:txBody>
          <a:bodyPr>
            <a:normAutofit/>
          </a:bodyPr>
          <a:lstStyle/>
          <a:p>
            <a:r>
              <a:rPr lang="en-US" altLang="zh-CN" sz="2400" b="1">
                <a:latin typeface="Verdana" panose="020b0604030504040204" pitchFamily="34" charset="0"/>
                <a:ea typeface="Verdana" panose="020b0604030504040204" pitchFamily="34" charset="0"/>
                <a:cs typeface="Verdana" panose="020b0604030504040204" pitchFamily="34" charset="0"/>
              </a:rPr>
              <a:t>Activity 7</a:t>
            </a:r>
            <a:endParaRPr lang="zh-CN" altLang="en-US" sz="2400" b="1">
              <a:latin typeface="Verdana" panose="020b0604030504040204" pitchFamily="34" charset="0"/>
              <a:cs typeface="Verdana" panose="020b0604030504040204" pitchFamily="34" charset="0"/>
            </a:endParaRPr>
          </a:p>
        </p:txBody>
      </p:sp>
      <p:sp>
        <p:nvSpPr>
          <p:cNvPr id="5" name="内容占位符 3"/>
          <p:cNvSpPr txBox="1"/>
          <p:nvPr/>
        </p:nvSpPr>
        <p:spPr>
          <a:xfrm>
            <a:off x="539552" y="1491630"/>
            <a:ext cx="3960440" cy="3074739"/>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nSpc>
                <a:spcPct val="150000"/>
              </a:lnSpc>
              <a:buNone/>
            </a:pPr>
            <a:endParaRPr lang="en-US" altLang="zh-CN" sz="2000" b="1">
              <a:solidFill>
                <a:srgbClr val="FF0000"/>
              </a:solidFill>
              <a:latin typeface="Calibri" panose="020f0502020204030204" pitchFamily="34" charset="0"/>
              <a:cs typeface="Calibri" panose="020f0502020204030204" pitchFamily="34" charset="0"/>
            </a:endParaRPr>
          </a:p>
          <a:p>
            <a:pPr marL="0" indent="0">
              <a:lnSpc>
                <a:spcPct val="150000"/>
              </a:lnSpc>
              <a:buNone/>
            </a:pPr>
            <a:endParaRPr lang="en-US" altLang="zh-CN" sz="2000" b="1">
              <a:latin typeface="Calibri" panose="020f0502020204030204" pitchFamily="34" charset="0"/>
              <a:cs typeface="Calibri" panose="020f0502020204030204" pitchFamily="34" charset="0"/>
            </a:endParaRPr>
          </a:p>
        </p:txBody>
      </p:sp>
      <p:sp>
        <p:nvSpPr>
          <p:cNvPr id="6" name="内容占位符 3"/>
          <p:cNvSpPr txBox="1"/>
          <p:nvPr/>
        </p:nvSpPr>
        <p:spPr>
          <a:xfrm>
            <a:off x="5183560" y="1402656"/>
            <a:ext cx="3960440" cy="3074739"/>
          </a:xfrm>
          <a:prstGeom prst="rect">
            <a:avLst/>
          </a:prstGeom>
        </p:spPr>
        <p:txBody>
          <a:bodyPr vert="horz" lIns="68580" tIns="34290" rIns="68580" bIns="3429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lnSpc>
                <a:spcPct val="150000"/>
              </a:lnSpc>
              <a:buNone/>
            </a:pPr>
            <a:endParaRPr lang="en-US" altLang="zh-CN" sz="2000" b="1">
              <a:latin typeface="Calibri" panose="020f0502020204030204" pitchFamily="34" charset="0"/>
              <a:cs typeface="Calibri" panose="020f0502020204030204" pitchFamily="34" charset="0"/>
            </a:endParaRPr>
          </a:p>
          <a:p>
            <a:pPr marL="0" indent="0">
              <a:lnSpc>
                <a:spcPct val="150000"/>
              </a:lnSpc>
              <a:buNone/>
            </a:pPr>
            <a:endParaRPr lang="en-US" altLang="zh-CN" sz="2000" b="1">
              <a:latin typeface="Calibri" panose="020f0502020204030204" pitchFamily="34" charset="0"/>
              <a:cs typeface="Calibri" panose="020f0502020204030204" pitchFamily="34" charset="0"/>
            </a:endParaRPr>
          </a:p>
          <a:p>
            <a:pPr marL="0" indent="0">
              <a:lnSpc>
                <a:spcPct val="150000"/>
              </a:lnSpc>
              <a:buNone/>
            </a:pPr>
            <a:endParaRPr lang="en-US" altLang="zh-CN" sz="2000" b="1">
              <a:latin typeface="Calibri" panose="020f0502020204030204" pitchFamily="34" charset="0"/>
              <a:cs typeface="Calibri" panose="020f0502020204030204" pitchFamily="34" charset="0"/>
            </a:endParaRPr>
          </a:p>
        </p:txBody>
      </p:sp>
      <p:sp>
        <p:nvSpPr>
          <p:cNvPr id="8" name="矩形 7"/>
          <p:cNvSpPr/>
          <p:nvPr/>
        </p:nvSpPr>
        <p:spPr>
          <a:xfrm>
            <a:off x="285720" y="1500180"/>
            <a:ext cx="8572528" cy="830997"/>
          </a:xfrm>
          <a:prstGeom prst="rect">
            <a:avLst/>
          </a:prstGeom>
        </p:spPr>
        <p:txBody>
          <a:bodyPr wrap="square">
            <a:spAutoFit/>
          </a:bodyPr>
          <a:lstStyle/>
          <a:p>
            <a:r>
              <a:rPr lang="en-US" altLang="zh-CN" sz="2400" b="1">
                <a:latin typeface="Calibri" panose="020f0502020204030204" pitchFamily="34" charset="0"/>
                <a:cs typeface="Calibri" panose="020f0502020204030204" pitchFamily="34" charset="0"/>
              </a:rPr>
              <a:t>Make improvements to each other’s writings and share them with the class.</a:t>
            </a:r>
            <a:endParaRPr lang="zh-CN" altLang="en-US" sz="2400" b="1">
              <a:latin typeface="Calibri" panose="020f0502020204030204" pitchFamily="34" charset="0"/>
              <a:cs typeface="Calibri" panose="020f0502020204030204" pitchFamily="34" charset="0"/>
            </a:endParaRP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3">
            <a:lum/>
          </a:blip>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0414000" y="11074400"/>
            <a:ext cx="304800" cy="228600"/>
          </a:xfrm>
          <a:prstGeom prst="cube">
            <a:avLst/>
          </a:prstGeom>
        </p:spPr>
      </p:pic>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6" name="图片 5" descr="英语（新标准）第六册（选择性必修6）（供高中二年级上学期使用）学生用书VCG11449497393.jpg"/>
          <p:cNvPicPr>
            <a:picLocks noChangeAspect="1"/>
          </p:cNvPicPr>
          <p:nvPr/>
        </p:nvPicPr>
        <p:blipFill>
          <a:blip r:embed="rId2"/>
          <a:stretch>
            <a:fillRect/>
          </a:stretch>
        </p:blipFill>
        <p:spPr>
          <a:xfrm>
            <a:off x="5223722" y="407486"/>
            <a:ext cx="3728193" cy="2241226"/>
          </a:xfrm>
          <a:prstGeom prst="rect">
            <a:avLst/>
          </a:prstGeom>
        </p:spPr>
      </p:pic>
      <p:sp>
        <p:nvSpPr>
          <p:cNvPr id="2" name="标题 1"/>
          <p:cNvSpPr>
            <a:spLocks noGrp="1"/>
          </p:cNvSpPr>
          <p:nvPr>
            <p:ph type="title"/>
          </p:nvPr>
        </p:nvSpPr>
        <p:spPr>
          <a:xfrm>
            <a:off x="102819" y="-509801"/>
            <a:ext cx="8938362"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1 </a:t>
            </a:r>
            <a:r>
              <a:rPr lang="en-US" altLang="zh-CN" sz="2700" b="1">
                <a:latin typeface="Calibri" panose="020f0502020204030204" pitchFamily="34" charset="0"/>
                <a:ea typeface="Verdana" panose="020b0604030504040204" pitchFamily="34" charset="0"/>
                <a:cs typeface="Calibri" panose="020f0502020204030204" pitchFamily="34" charset="0"/>
              </a:rPr>
              <a:t>Look at the pictures and answer the questions.</a:t>
            </a:r>
            <a:endParaRPr lang="zh-CN" altLang="en-US" sz="2700" b="1">
              <a:latin typeface="Calibri" panose="020f0502020204030204" pitchFamily="34" charset="0"/>
              <a:cs typeface="Calibri" panose="020f0502020204030204" pitchFamily="34" charset="0"/>
            </a:endParaRPr>
          </a:p>
        </p:txBody>
      </p:sp>
      <p:sp>
        <p:nvSpPr>
          <p:cNvPr id="8" name="文本框 7"/>
          <p:cNvSpPr txBox="1"/>
          <p:nvPr/>
        </p:nvSpPr>
        <p:spPr>
          <a:xfrm>
            <a:off x="102819" y="635977"/>
            <a:ext cx="5076658" cy="1429622"/>
          </a:xfrm>
          <a:prstGeom prst="rect">
            <a:avLst/>
          </a:prstGeom>
          <a:noFill/>
        </p:spPr>
        <p:txBody>
          <a:bodyPr wrap="square" rtlCol="0" anchor="t">
            <a:spAutoFit/>
          </a:bodyPr>
          <a:lstStyle/>
          <a:p>
            <a:pPr>
              <a:lnSpc>
                <a:spcPct val="150000"/>
              </a:lnSpc>
            </a:pPr>
            <a:r>
              <a:rPr lang="en-US" altLang="zh-CN" sz="2000" b="1">
                <a:latin typeface="Calibri" panose="020f0502020204030204" pitchFamily="34" charset="0"/>
                <a:ea typeface="微软雅黑" panose="020b0503020204020204" charset="-122"/>
                <a:cs typeface="Calibri" panose="020f0502020204030204" pitchFamily="34" charset="0"/>
              </a:rPr>
              <a:t>1 </a:t>
            </a:r>
            <a:r>
              <a:rPr lang="zh-CN" altLang="en-US" sz="2000" b="1">
                <a:latin typeface="Calibri" panose="020f0502020204030204" pitchFamily="34" charset="0"/>
                <a:ea typeface="微软雅黑" panose="020b0503020204020204" charset="-122"/>
                <a:cs typeface="Calibri" panose="020f0502020204030204" pitchFamily="34" charset="0"/>
              </a:rPr>
              <a:t>What kind of university do you think it is?  </a:t>
            </a:r>
            <a:endParaRPr lang="en-US" altLang="zh-CN" sz="2000" b="1">
              <a:latin typeface="Calibri" panose="020f0502020204030204" pitchFamily="34" charset="0"/>
              <a:ea typeface="微软雅黑" panose="020b0503020204020204" charset="-122"/>
              <a:cs typeface="Calibri" panose="020f0502020204030204" pitchFamily="34" charset="0"/>
            </a:endParaRPr>
          </a:p>
          <a:p>
            <a:pPr>
              <a:lnSpc>
                <a:spcPct val="150000"/>
              </a:lnSpc>
            </a:pPr>
            <a:r>
              <a:rPr lang="en-US" altLang="zh-CN" sz="2000" b="1">
                <a:latin typeface="Calibri" panose="020f0502020204030204" pitchFamily="34" charset="0"/>
                <a:ea typeface="微软雅黑" panose="020b0503020204020204" charset="-122"/>
                <a:cs typeface="Calibri" panose="020f0502020204030204" pitchFamily="34" charset="0"/>
              </a:rPr>
              <a:t>   </a:t>
            </a:r>
            <a:r>
              <a:rPr lang="zh-CN" altLang="en-US" sz="2000" b="1">
                <a:latin typeface="Calibri" panose="020f0502020204030204" pitchFamily="34" charset="0"/>
                <a:ea typeface="微软雅黑" panose="020b0503020204020204" charset="-122"/>
                <a:cs typeface="Calibri" panose="020f0502020204030204" pitchFamily="34" charset="0"/>
              </a:rPr>
              <a:t>What do you know about it?</a:t>
            </a:r>
          </a:p>
          <a:p>
            <a:pPr>
              <a:lnSpc>
                <a:spcPct val="150000"/>
              </a:lnSpc>
            </a:pPr>
            <a:r>
              <a:rPr lang="en-US" altLang="zh-CN" sz="2000" b="1">
                <a:latin typeface="Calibri" panose="020f0502020204030204" pitchFamily="34" charset="0"/>
                <a:ea typeface="微软雅黑" panose="020b0503020204020204" charset="-122"/>
                <a:cs typeface="Calibri" panose="020f0502020204030204" pitchFamily="34" charset="0"/>
              </a:rPr>
              <a:t>2 </a:t>
            </a:r>
            <a:r>
              <a:rPr lang="zh-CN" altLang="en-US" sz="2000" b="1">
                <a:latin typeface="Calibri" panose="020f0502020204030204" pitchFamily="34" charset="0"/>
                <a:ea typeface="微软雅黑" panose="020b0503020204020204" charset="-122"/>
                <a:cs typeface="Calibri" panose="020f0502020204030204" pitchFamily="34" charset="0"/>
              </a:rPr>
              <a:t>How is it different from today</a:t>
            </a:r>
            <a:r>
              <a:rPr lang="en-US" altLang="zh-CN" sz="2000" b="1">
                <a:latin typeface="Calibri" panose="020f0502020204030204" pitchFamily="34" charset="0"/>
                <a:ea typeface="微软雅黑" panose="020b0503020204020204" charset="-122"/>
                <a:cs typeface="Calibri" panose="020f0502020204030204" pitchFamily="34" charset="0"/>
              </a:rPr>
              <a:t>' </a:t>
            </a:r>
            <a:r>
              <a:rPr lang="zh-CN" altLang="en-US" sz="2000" b="1">
                <a:latin typeface="Calibri" panose="020f0502020204030204" pitchFamily="34" charset="0"/>
                <a:ea typeface="微软雅黑" panose="020b0503020204020204" charset="-122"/>
                <a:cs typeface="Calibri" panose="020f0502020204030204" pitchFamily="34" charset="0"/>
              </a:rPr>
              <a:t>s universities?</a:t>
            </a:r>
          </a:p>
        </p:txBody>
      </p:sp>
      <p:pic>
        <p:nvPicPr>
          <p:cNvPr id="7" name="图片 6" descr="英语（新标准）第六册（选择性必修6）（供高中二年级上学期使用）学生用书VCG111146454999.jpg"/>
          <p:cNvPicPr>
            <a:picLocks noChangeAspect="1"/>
          </p:cNvPicPr>
          <p:nvPr/>
        </p:nvPicPr>
        <p:blipFill>
          <a:blip r:embed="rId3"/>
          <a:stretch>
            <a:fillRect/>
          </a:stretch>
        </p:blipFill>
        <p:spPr>
          <a:xfrm rot="5400000">
            <a:off x="4590180" y="2413215"/>
            <a:ext cx="2285998" cy="2756992"/>
          </a:xfrm>
          <a:prstGeom prst="rect">
            <a:avLst/>
          </a:prstGeom>
        </p:spPr>
      </p:pic>
      <p:sp>
        <p:nvSpPr>
          <p:cNvPr id="9" name="标题 1">
            <a:extLst>
              <a:ext uri="{FF2B5EF4-FFF2-40B4-BE49-F238E27FC236}">
                <a16:creationId xmlns:a16="http://schemas.microsoft.com/office/drawing/2014/main" id="{D71203DB-F918-45DA-B54C-D697B204072B}"/>
              </a:ext>
            </a:extLst>
          </p:cNvPr>
          <p:cNvSpPr txBox="1"/>
          <p:nvPr/>
        </p:nvSpPr>
        <p:spPr>
          <a:xfrm>
            <a:off x="112024" y="2671241"/>
            <a:ext cx="5076658" cy="713730"/>
          </a:xfrm>
          <a:prstGeom prst="rect">
            <a:avLst/>
          </a:prstGeom>
        </p:spPr>
        <p:txBody>
          <a:bodyPr vert="horz" lIns="68580" tIns="34290" rIns="68580" bIns="3429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zh-CN" sz="2200" b="1">
                <a:latin typeface="Calibri" panose="020f0502020204030204" pitchFamily="34" charset="0"/>
                <a:cs typeface="Calibri" panose="020f0502020204030204" pitchFamily="34" charset="0"/>
              </a:rPr>
              <a:t>Now read the passage and find out </a:t>
            </a:r>
          </a:p>
          <a:p>
            <a:r>
              <a:rPr lang="en-US" altLang="zh-CN" sz="2200" b="1">
                <a:latin typeface="Calibri" panose="020f0502020204030204" pitchFamily="34" charset="0"/>
                <a:cs typeface="Calibri" panose="020f0502020204030204" pitchFamily="34" charset="0"/>
              </a:rPr>
              <a:t>what is so special about Lianda.</a:t>
            </a:r>
            <a:endParaRPr lang="zh-CN" altLang="en-US" sz="2200" b="1">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2 </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628650" y="1339215"/>
            <a:ext cx="8047990" cy="1091565"/>
          </a:xfrm>
        </p:spPr>
        <p:txBody>
          <a:bodyPr>
            <a:noAutofit/>
          </a:bodyPr>
          <a:lstStyle/>
          <a:p>
            <a:pPr marL="0" indent="0">
              <a:lnSpc>
                <a:spcPct val="100000"/>
              </a:lnSpc>
              <a:buNone/>
            </a:pPr>
            <a:r>
              <a:rPr lang="en-US" altLang="zh-CN" sz="2000" b="1">
                <a:latin typeface="Calibri" panose="020f0502020204030204" pitchFamily="34" charset="0"/>
                <a:cs typeface="Calibri" panose="020f0502020204030204" pitchFamily="34" charset="0"/>
              </a:rPr>
              <a:t>Choose the ideas that are conveyed in the passage. Find evidence to support your choices.</a:t>
            </a:r>
          </a:p>
        </p:txBody>
      </p:sp>
      <p:pic>
        <p:nvPicPr>
          <p:cNvPr id="1026" name="Picture 2"/>
          <p:cNvPicPr>
            <a:picLocks noChangeAspect="1" noChangeArrowheads="1"/>
          </p:cNvPicPr>
          <p:nvPr/>
        </p:nvPicPr>
        <p:blipFill>
          <a:blip r:embed="rId2"/>
          <a:stretch>
            <a:fillRect/>
          </a:stretch>
        </p:blipFill>
        <p:spPr bwMode="auto">
          <a:xfrm>
            <a:off x="928662" y="2214560"/>
            <a:ext cx="6997504" cy="2071702"/>
          </a:xfrm>
          <a:prstGeom prst="rect">
            <a:avLst/>
          </a:prstGeom>
          <a:noFill/>
          <a:ln w="9525">
            <a:noFill/>
            <a:miter lim="800000"/>
          </a:ln>
          <a:effectLst/>
        </p:spPr>
      </p:pic>
      <p:sp>
        <p:nvSpPr>
          <p:cNvPr id="6" name="矩形 5"/>
          <p:cNvSpPr/>
          <p:nvPr/>
        </p:nvSpPr>
        <p:spPr>
          <a:xfrm>
            <a:off x="1285852" y="4500576"/>
            <a:ext cx="1111202" cy="461665"/>
          </a:xfrm>
          <a:prstGeom prst="rect">
            <a:avLst/>
          </a:prstGeom>
        </p:spPr>
        <p:txBody>
          <a:bodyPr wrap="none">
            <a:spAutoFit/>
          </a:bodyPr>
          <a:lstStyle/>
          <a:p>
            <a:r>
              <a:rPr lang="en-US" altLang="zh-CN" sz="2400" b="1">
                <a:solidFill>
                  <a:schemeClr val="accent2"/>
                </a:solidFill>
              </a:rPr>
              <a:t>2, 4, 6</a:t>
            </a:r>
            <a:endParaRPr lang="zh-CN" altLang="en-US" sz="2400" b="1">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3 </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611560" y="1203598"/>
            <a:ext cx="7903790" cy="3074739"/>
          </a:xfrm>
        </p:spPr>
        <p:txBody>
          <a:bodyPr wrap="square" anchor="ctr">
            <a:noAutofit/>
          </a:bodyPr>
          <a:lstStyle/>
          <a:p>
            <a:pPr marL="0" indent="0">
              <a:lnSpc>
                <a:spcPct val="100000"/>
              </a:lnSpc>
              <a:buNone/>
            </a:pPr>
            <a:r>
              <a:rPr lang="en-US" altLang="zh-CN" sz="2300" b="1">
                <a:latin typeface="Calibri" panose="020f0502020204030204" pitchFamily="34" charset="0"/>
                <a:cs typeface="Calibri" panose="020f0502020204030204" pitchFamily="34" charset="0"/>
              </a:rPr>
              <a:t>Find out what figures of speech are used in the sentences and discuss how they help to express the author’s emotions.</a:t>
            </a:r>
            <a:endParaRPr lang="en-US" altLang="zh-CN" sz="2300" b="1">
              <a:solidFill>
                <a:schemeClr val="accent2"/>
              </a:solidFill>
              <a:latin typeface="Calibri" panose="020f0502020204030204" pitchFamily="34" charset="0"/>
              <a:cs typeface="Calibri" panose="020f0502020204030204" pitchFamily="34" charset="0"/>
            </a:endParaRPr>
          </a:p>
          <a:p>
            <a:pPr marL="0" indent="0">
              <a:lnSpc>
                <a:spcPct val="100000"/>
              </a:lnSpc>
              <a:buNone/>
            </a:pPr>
            <a:r>
              <a:rPr lang="en-US" altLang="zh-CN" sz="2000" b="1">
                <a:solidFill>
                  <a:schemeClr val="accent2"/>
                </a:solidFill>
                <a:latin typeface="Calibri" panose="020f0502020204030204" pitchFamily="34" charset="0"/>
                <a:cs typeface="Calibri" panose="020f0502020204030204" pitchFamily="34" charset="0"/>
              </a:rPr>
              <a:t>1</a:t>
            </a:r>
            <a:r>
              <a:rPr lang="en-US" altLang="zh-CN" sz="2000" b="1">
                <a:latin typeface="Calibri" panose="020f0502020204030204" pitchFamily="34" charset="0"/>
                <a:cs typeface="Calibri" panose="020f0502020204030204" pitchFamily="34" charset="0"/>
              </a:rPr>
              <a:t> Their bed was the dusty road and their roof was the open sky, …</a:t>
            </a:r>
          </a:p>
          <a:p>
            <a:pPr marL="0" indent="0">
              <a:lnSpc>
                <a:spcPct val="100000"/>
              </a:lnSpc>
              <a:buNone/>
            </a:pPr>
            <a:r>
              <a:rPr lang="en-US" altLang="zh-CN" sz="2000" b="1">
                <a:solidFill>
                  <a:schemeClr val="accent2"/>
                </a:solidFill>
                <a:latin typeface="Calibri" panose="020f0502020204030204" pitchFamily="34" charset="0"/>
                <a:cs typeface="Calibri" panose="020f0502020204030204" pitchFamily="34" charset="0"/>
              </a:rPr>
              <a:t>2</a:t>
            </a:r>
            <a:r>
              <a:rPr lang="en-US" altLang="zh-CN" sz="2000" b="1">
                <a:latin typeface="Calibri" panose="020f0502020204030204" pitchFamily="34" charset="0"/>
                <a:cs typeface="Calibri" panose="020f0502020204030204" pitchFamily="34" charset="0"/>
              </a:rPr>
              <a:t> They had to live in rough buildings, packed 40 to a room, like sardines.</a:t>
            </a:r>
          </a:p>
          <a:p>
            <a:pPr marL="0" indent="0">
              <a:lnSpc>
                <a:spcPct val="100000"/>
              </a:lnSpc>
              <a:buNone/>
            </a:pPr>
            <a:endParaRPr lang="en-US" altLang="zh-CN" sz="2000" b="1">
              <a:solidFill>
                <a:schemeClr val="accent2"/>
              </a:solidFill>
              <a:latin typeface="Calibri" panose="020f0502020204030204" pitchFamily="34" charset="0"/>
              <a:cs typeface="Calibri" panose="020f0502020204030204" pitchFamily="34" charset="0"/>
            </a:endParaRPr>
          </a:p>
          <a:p>
            <a:pPr marL="0" indent="0">
              <a:lnSpc>
                <a:spcPct val="100000"/>
              </a:lnSpc>
              <a:buNone/>
            </a:pPr>
            <a:endParaRPr lang="en-US" altLang="zh-CN" sz="2000" b="1">
              <a:solidFill>
                <a:schemeClr val="accent2"/>
              </a:solidFill>
              <a:latin typeface="Calibri" panose="020f0502020204030204" pitchFamily="34" charset="0"/>
              <a:cs typeface="Calibri" panose="020f0502020204030204" pitchFamily="34" charset="0"/>
            </a:endParaRPr>
          </a:p>
          <a:p>
            <a:pPr marL="0" indent="0">
              <a:lnSpc>
                <a:spcPct val="100000"/>
              </a:lnSpc>
              <a:buNone/>
            </a:pPr>
            <a:endParaRPr lang="en-US" altLang="zh-CN" sz="2000" b="1">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Think &amp; Share</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628650" y="1369060"/>
            <a:ext cx="7874635" cy="1559880"/>
          </a:xfrm>
        </p:spPr>
        <p:txBody>
          <a:bodyPr>
            <a:noAutofit/>
          </a:bodyPr>
          <a:lstStyle/>
          <a:p>
            <a:pPr marL="0" indent="0">
              <a:lnSpc>
                <a:spcPct val="100000"/>
              </a:lnSpc>
              <a:buFont typeface="+mj-lt"/>
              <a:buNone/>
            </a:pPr>
            <a:r>
              <a:rPr lang="en-US" altLang="zh-CN" sz="2000" b="1">
                <a:latin typeface="Calibri" panose="020f0502020204030204" pitchFamily="34" charset="0"/>
                <a:cs typeface="Calibri" panose="020f0502020204030204" pitchFamily="34" charset="0"/>
              </a:rPr>
              <a:t>1 What difficulties did the professors and students of Lianda encounter?      </a:t>
            </a:r>
          </a:p>
          <a:p>
            <a:pPr marL="0" indent="0">
              <a:lnSpc>
                <a:spcPct val="100000"/>
              </a:lnSpc>
              <a:buFont typeface="+mj-lt"/>
              <a:buNone/>
            </a:pPr>
            <a:r>
              <a:rPr lang="en-US" altLang="zh-CN" sz="2000" b="1">
                <a:latin typeface="Calibri" panose="020f0502020204030204" pitchFamily="34" charset="0"/>
                <a:cs typeface="Calibri" panose="020f0502020204030204" pitchFamily="34" charset="0"/>
              </a:rPr>
              <a:t>   How did they deal with these?</a:t>
            </a:r>
          </a:p>
          <a:p>
            <a:pPr marL="0" indent="0">
              <a:lnSpc>
                <a:spcPct val="100000"/>
              </a:lnSpc>
              <a:buFont typeface="+mj-lt"/>
              <a:buNone/>
            </a:pPr>
            <a:r>
              <a:rPr lang="en-US" altLang="zh-CN" sz="2000" b="1">
                <a:latin typeface="Calibri" panose="020f0502020204030204" pitchFamily="34" charset="0"/>
                <a:cs typeface="Calibri" panose="020f0502020204030204" pitchFamily="34" charset="0"/>
              </a:rPr>
              <a:t>2 What is your understanding of the poem written by Zha Liangzheng?</a:t>
            </a:r>
          </a:p>
        </p:txBody>
      </p:sp>
      <p:sp>
        <p:nvSpPr>
          <p:cNvPr id="5" name="矩形 4"/>
          <p:cNvSpPr/>
          <p:nvPr/>
        </p:nvSpPr>
        <p:spPr>
          <a:xfrm>
            <a:off x="500034" y="2835176"/>
            <a:ext cx="8215370" cy="2031325"/>
          </a:xfrm>
          <a:prstGeom prst="rect">
            <a:avLst/>
          </a:prstGeom>
        </p:spPr>
        <p:txBody>
          <a:bodyPr wrap="square">
            <a:spAutoFit/>
          </a:bodyPr>
          <a:lstStyle/>
          <a:p>
            <a:r>
              <a:rPr lang="en-US" altLang="zh-CN" sz="1800">
                <a:solidFill>
                  <a:schemeClr val="accent2"/>
                </a:solidFill>
                <a:latin typeface="Calibri" panose="020f0502020204030204" pitchFamily="34" charset="0"/>
                <a:cs typeface="Calibri" panose="020f0502020204030204" pitchFamily="34" charset="0"/>
              </a:rPr>
              <a:t>1 They had to travel a long distance to reach Lianda. Throughout the journey, they had no accommodation and had to survive extreme conditions. Also, the conditions in Lianda itself were very harsh. They did not have enough food and studied in rough buildings. Furthermore, their study was often interrupted by air attacks. They had to adapt to these challenges, for instance, by holding their classes when they were not likely to be bombed.</a:t>
            </a:r>
          </a:p>
          <a:p>
            <a:endParaRPr lang="en-US" altLang="zh-CN" sz="1800">
              <a:solidFill>
                <a:schemeClr val="accent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Think &amp; Share</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628650" y="1369060"/>
            <a:ext cx="7874635" cy="1702756"/>
          </a:xfrm>
        </p:spPr>
        <p:txBody>
          <a:bodyPr>
            <a:noAutofit/>
          </a:bodyPr>
          <a:lstStyle/>
          <a:p>
            <a:pPr marL="0" indent="0">
              <a:lnSpc>
                <a:spcPct val="100000"/>
              </a:lnSpc>
              <a:buFont typeface="+mj-lt"/>
              <a:buNone/>
            </a:pPr>
            <a:r>
              <a:rPr lang="en-US" altLang="zh-CN" sz="2000" b="1">
                <a:latin typeface="Calibri" panose="020f0502020204030204" pitchFamily="34" charset="0"/>
                <a:cs typeface="Calibri" panose="020f0502020204030204" pitchFamily="34" charset="0"/>
              </a:rPr>
              <a:t>3 What contribution did Lianda make to the education of the nation?</a:t>
            </a:r>
          </a:p>
          <a:p>
            <a:pPr marL="0" indent="0">
              <a:lnSpc>
                <a:spcPct val="100000"/>
              </a:lnSpc>
              <a:buFont typeface="+mj-lt"/>
              <a:buNone/>
            </a:pPr>
            <a:r>
              <a:rPr lang="en-US" altLang="zh-CN" sz="2000" b="1">
                <a:latin typeface="Calibri" panose="020f0502020204030204" pitchFamily="34" charset="0"/>
                <a:cs typeface="Calibri" panose="020f0502020204030204" pitchFamily="34" charset="0"/>
              </a:rPr>
              <a:t>4 In what ways is the theme of war and peace presented differently in   </a:t>
            </a:r>
          </a:p>
          <a:p>
            <a:pPr marL="0" indent="0">
              <a:lnSpc>
                <a:spcPct val="100000"/>
              </a:lnSpc>
              <a:buFont typeface="+mj-lt"/>
              <a:buNone/>
            </a:pPr>
            <a:r>
              <a:rPr lang="en-US" altLang="zh-CN" sz="2000" b="1">
                <a:latin typeface="Calibri" panose="020f0502020204030204" pitchFamily="34" charset="0"/>
                <a:cs typeface="Calibri" panose="020f0502020204030204" pitchFamily="34" charset="0"/>
              </a:rPr>
              <a:t>     the two reading passages in this unit?</a:t>
            </a:r>
          </a:p>
        </p:txBody>
      </p:sp>
      <p:sp>
        <p:nvSpPr>
          <p:cNvPr id="5" name="矩形 4"/>
          <p:cNvSpPr/>
          <p:nvPr/>
        </p:nvSpPr>
        <p:spPr>
          <a:xfrm>
            <a:off x="714348" y="2681287"/>
            <a:ext cx="8143932" cy="2308324"/>
          </a:xfrm>
          <a:prstGeom prst="rect">
            <a:avLst/>
          </a:prstGeom>
        </p:spPr>
        <p:txBody>
          <a:bodyPr wrap="square">
            <a:spAutoFit/>
          </a:bodyPr>
          <a:lstStyle/>
          <a:p>
            <a:r>
              <a:rPr lang="en-US" altLang="zh-CN" sz="1800">
                <a:solidFill>
                  <a:schemeClr val="accent2"/>
                </a:solidFill>
                <a:latin typeface="Calibri" panose="020f0502020204030204" pitchFamily="34" charset="0"/>
                <a:cs typeface="Calibri" panose="020f0502020204030204" pitchFamily="34" charset="0"/>
              </a:rPr>
              <a:t>3 Many of China’s leading scholars and scientists came from Lianda, including two Nobel Prize winners. Lianda’ s spirit has become the blueprint for all universities in China in the modern era.</a:t>
            </a:r>
          </a:p>
          <a:p>
            <a:endParaRPr lang="en-US" altLang="zh-CN" sz="1800">
              <a:solidFill>
                <a:schemeClr val="accent2"/>
              </a:solidFill>
              <a:latin typeface="Calibri" panose="020f0502020204030204" pitchFamily="34" charset="0"/>
              <a:cs typeface="Calibri" panose="020f0502020204030204" pitchFamily="34" charset="0"/>
            </a:endParaRPr>
          </a:p>
          <a:p>
            <a:r>
              <a:rPr lang="en-US" altLang="zh-CN" sz="1800">
                <a:solidFill>
                  <a:schemeClr val="accent2"/>
                </a:solidFill>
                <a:latin typeface="Calibri" panose="020f0502020204030204" pitchFamily="34" charset="0"/>
                <a:cs typeface="Calibri" panose="020f0502020204030204" pitchFamily="34" charset="0"/>
              </a:rPr>
              <a:t>4 The passage on the D-Day landings focuses on war as a military operation, and on how dead soldiers are memorialised. The passage on Lianda focuses on how war affected China’s students and academics, and how they were able to achieve excellence in spite of the great difficulties.</a:t>
            </a:r>
            <a:endParaRPr lang="zh-CN" altLang="en-US" sz="1800">
              <a:solidFill>
                <a:schemeClr val="accent2"/>
              </a:solidFill>
              <a:latin typeface="Calibri" panose="020f0502020204030204" pitchFamily="34" charset="0"/>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b="1">
              <a:latin typeface="Verdana" panose="020b0604030504040204" pitchFamily="34" charset="0"/>
              <a:cs typeface="Verdana" panose="020b0604030504040204" pitchFamily="34" charset="0"/>
            </a:endParaRPr>
          </a:p>
        </p:txBody>
      </p:sp>
      <p:sp>
        <p:nvSpPr>
          <p:cNvPr id="4" name="内容占位符 3"/>
          <p:cNvSpPr>
            <a:spLocks noGrp="1"/>
          </p:cNvSpPr>
          <p:nvPr>
            <p:ph idx="1"/>
          </p:nvPr>
        </p:nvSpPr>
        <p:spPr>
          <a:xfrm>
            <a:off x="628650" y="1369219"/>
            <a:ext cx="7615758" cy="3074739"/>
          </a:xfrm>
        </p:spPr>
        <p:txBody>
          <a:bodyPr>
            <a:noAutofit/>
          </a:bodyPr>
          <a:lstStyle/>
          <a:p>
            <a:pPr marL="0" indent="0">
              <a:buNone/>
            </a:pPr>
            <a:r>
              <a:rPr lang="en-US" altLang="zh-CN" sz="2000" b="1">
                <a:latin typeface="Calibri" panose="020f0502020204030204" pitchFamily="34" charset="0"/>
                <a:cs typeface="Calibri" panose="020f0502020204030204" pitchFamily="34" charset="0"/>
              </a:rPr>
              <a:t>Work in groups. Give a talk about the spirit of Lianda.</a:t>
            </a:r>
          </a:p>
        </p:txBody>
      </p:sp>
      <p:sp>
        <p:nvSpPr>
          <p:cNvPr id="3" name="文本框 2"/>
          <p:cNvSpPr txBox="1"/>
          <p:nvPr/>
        </p:nvSpPr>
        <p:spPr>
          <a:xfrm>
            <a:off x="683568" y="1851670"/>
            <a:ext cx="5659755" cy="1568450"/>
          </a:xfrm>
          <a:prstGeom prst="rect">
            <a:avLst/>
          </a:prstGeom>
          <a:noFill/>
        </p:spPr>
        <p:txBody>
          <a:bodyPr wrap="square" rtlCol="0" anchor="t">
            <a:spAutoFit/>
          </a:bodyPr>
          <a:lstStyle/>
          <a:p>
            <a:pPr>
              <a:lnSpc>
                <a:spcPct val="150000"/>
              </a:lnSpc>
            </a:pPr>
            <a:r>
              <a:rPr lang="zh-CN" altLang="en-US" sz="1600">
                <a:latin typeface="微软雅黑" panose="020b0503020204020204" charset="-122"/>
                <a:ea typeface="微软雅黑" panose="020b0503020204020204" charset="-122"/>
              </a:rPr>
              <a:t>1 Discuss the questions below.</a:t>
            </a:r>
          </a:p>
          <a:p>
            <a:pPr>
              <a:lnSpc>
                <a:spcPct val="150000"/>
              </a:lnSpc>
            </a:pPr>
            <a:r>
              <a:rPr lang="zh-CN" altLang="en-US" sz="1600">
                <a:latin typeface="微软雅黑" panose="020b0503020204020204" charset="-122"/>
                <a:ea typeface="微软雅黑" panose="020b0503020204020204" charset="-122"/>
              </a:rPr>
              <a:t>• How can you describe the spirit of Lianda?</a:t>
            </a:r>
          </a:p>
          <a:p>
            <a:pPr>
              <a:lnSpc>
                <a:spcPct val="150000"/>
              </a:lnSpc>
            </a:pPr>
            <a:r>
              <a:rPr lang="zh-CN" altLang="en-US" sz="1600">
                <a:latin typeface="微软雅黑" panose="020b0503020204020204" charset="-122"/>
                <a:ea typeface="微软雅黑" panose="020b0503020204020204" charset="-122"/>
              </a:rPr>
              <a:t>• What examples support your ideas?</a:t>
            </a:r>
          </a:p>
          <a:p>
            <a:pPr>
              <a:lnSpc>
                <a:spcPct val="150000"/>
              </a:lnSpc>
            </a:pPr>
            <a:r>
              <a:rPr lang="zh-CN" altLang="en-US" sz="1600">
                <a:latin typeface="微软雅黑" panose="020b0503020204020204" charset="-122"/>
                <a:ea typeface="微软雅黑" panose="020b0503020204020204" charset="-122"/>
              </a:rPr>
              <a:t>• What can you learn from the story of Lianda?</a:t>
            </a:r>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b="1">
              <a:latin typeface="Verdana" panose="020b0604030504040204" pitchFamily="34" charset="0"/>
              <a:cs typeface="Verdana" panose="020b0604030504040204" pitchFamily="34" charset="0"/>
            </a:endParaRPr>
          </a:p>
        </p:txBody>
      </p:sp>
      <p:sp>
        <p:nvSpPr>
          <p:cNvPr id="3" name="文本框 2"/>
          <p:cNvSpPr txBox="1"/>
          <p:nvPr/>
        </p:nvSpPr>
        <p:spPr>
          <a:xfrm>
            <a:off x="710565" y="1351915"/>
            <a:ext cx="8350250" cy="506292"/>
          </a:xfrm>
          <a:prstGeom prst="rect">
            <a:avLst/>
          </a:prstGeom>
          <a:noFill/>
        </p:spPr>
        <p:txBody>
          <a:bodyPr wrap="square" rtlCol="0" anchor="t">
            <a:spAutoFit/>
          </a:bodyPr>
          <a:lstStyle/>
          <a:p>
            <a:pPr>
              <a:lnSpc>
                <a:spcPct val="150000"/>
              </a:lnSpc>
            </a:pPr>
            <a:r>
              <a:rPr lang="en-US" altLang="zh-CN" sz="2000" b="1">
                <a:latin typeface="Calibri" panose="020f0502020204030204" pitchFamily="34" charset="0"/>
                <a:ea typeface="微软雅黑" panose="020b0503020204020204" charset="-122"/>
                <a:cs typeface="Calibri" panose="020f0502020204030204" pitchFamily="34" charset="0"/>
              </a:rPr>
              <a:t>2 </a:t>
            </a:r>
            <a:r>
              <a:rPr lang="zh-CN" altLang="en-US" sz="2000" b="1">
                <a:latin typeface="Calibri" panose="020f0502020204030204" pitchFamily="34" charset="0"/>
                <a:ea typeface="微软雅黑" panose="020b0503020204020204" charset="-122"/>
                <a:cs typeface="Calibri" panose="020f0502020204030204" pitchFamily="34" charset="0"/>
              </a:rPr>
              <a:t>Complete the diagram with your ideas and the examples that support them.</a:t>
            </a:r>
          </a:p>
        </p:txBody>
      </p:sp>
      <p:pic>
        <p:nvPicPr>
          <p:cNvPr id="6" name="图片 5">
            <a:extLst>
              <a:ext uri="{FF2B5EF4-FFF2-40B4-BE49-F238E27FC236}">
                <a16:creationId xmlns:a16="http://schemas.microsoft.com/office/drawing/2014/main" id="{65371740-27C0-4D66-B648-297F1B7164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31544"/>
            <a:ext cx="9144000" cy="1481720"/>
          </a:xfrm>
          <a:prstGeom prst="rect">
            <a:avLst/>
          </a:prstGeom>
        </p:spPr>
      </p:pic>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title"/>
          </p:nvPr>
        </p:nvSpPr>
        <p:spPr>
          <a:xfrm>
            <a:off x="628650" y="273844"/>
            <a:ext cx="6319614" cy="1145778"/>
          </a:xfrm>
        </p:spPr>
        <p:txBody>
          <a:bodyPr>
            <a:normAutofit/>
          </a:bodyPr>
          <a:lstStyle/>
          <a:p>
            <a:br>
              <a:rPr lang="en-US" altLang="zh-CN" sz="2400" b="1">
                <a:latin typeface="Verdana" panose="020b0604030504040204" pitchFamily="34" charset="0"/>
                <a:ea typeface="Verdana" panose="020b0604030504040204" pitchFamily="34" charset="0"/>
                <a:cs typeface="Verdana" panose="020b0604030504040204" pitchFamily="34" charset="0"/>
              </a:rPr>
            </a:br>
            <a:r>
              <a:rPr lang="en-US" altLang="zh-CN" sz="2400" b="1">
                <a:latin typeface="Verdana" panose="020b0604030504040204" pitchFamily="34" charset="0"/>
                <a:ea typeface="Verdana" panose="020b0604030504040204" pitchFamily="34" charset="0"/>
                <a:cs typeface="Verdana" panose="020b0604030504040204" pitchFamily="34" charset="0"/>
              </a:rPr>
              <a:t>Activity 4</a:t>
            </a:r>
            <a:endParaRPr lang="zh-CN" altLang="en-US" sz="2400" b="1">
              <a:latin typeface="Verdana" panose="020b0604030504040204" pitchFamily="34" charset="0"/>
              <a:cs typeface="Verdana" panose="020b0604030504040204" pitchFamily="34" charset="0"/>
            </a:endParaRPr>
          </a:p>
        </p:txBody>
      </p:sp>
      <p:sp>
        <p:nvSpPr>
          <p:cNvPr id="3" name="文本框 2"/>
          <p:cNvSpPr txBox="1"/>
          <p:nvPr/>
        </p:nvSpPr>
        <p:spPr>
          <a:xfrm>
            <a:off x="710565" y="1351915"/>
            <a:ext cx="8350250" cy="506292"/>
          </a:xfrm>
          <a:prstGeom prst="rect">
            <a:avLst/>
          </a:prstGeom>
          <a:noFill/>
        </p:spPr>
        <p:txBody>
          <a:bodyPr wrap="square" rtlCol="0" anchor="t">
            <a:spAutoFit/>
          </a:bodyPr>
          <a:lstStyle/>
          <a:p>
            <a:pPr>
              <a:lnSpc>
                <a:spcPct val="150000"/>
              </a:lnSpc>
            </a:pPr>
            <a:r>
              <a:rPr sz="2000" b="1">
                <a:latin typeface="Calibri" panose="020f0502020204030204" pitchFamily="34" charset="0"/>
                <a:ea typeface="微软雅黑" panose="020b0503020204020204" charset="-122"/>
                <a:cs typeface="Calibri" panose="020f0502020204030204" pitchFamily="34" charset="0"/>
              </a:rPr>
              <a:t>3 Give your talk to the class.</a:t>
            </a:r>
          </a:p>
        </p:txBody>
      </p:sp>
      <p:sp>
        <p:nvSpPr>
          <p:cNvPr id="5" name="文本框 4">
            <a:extLst>
              <a:ext uri="{FF2B5EF4-FFF2-40B4-BE49-F238E27FC236}">
                <a16:creationId xmlns:a16="http://schemas.microsoft.com/office/drawing/2014/main" id="{CBF5FCA3-C76A-4CC0-BF7A-FBE869A1FF0B}"/>
              </a:ext>
            </a:extLst>
          </p:cNvPr>
          <p:cNvSpPr txBox="1"/>
          <p:nvPr/>
        </p:nvSpPr>
        <p:spPr>
          <a:xfrm>
            <a:off x="767853" y="2940663"/>
            <a:ext cx="8350250" cy="967957"/>
          </a:xfrm>
          <a:prstGeom prst="rect">
            <a:avLst/>
          </a:prstGeom>
          <a:noFill/>
        </p:spPr>
        <p:txBody>
          <a:bodyPr wrap="square" rtlCol="0" anchor="t">
            <a:spAutoFit/>
          </a:bodyPr>
          <a:lstStyle/>
          <a:p>
            <a:pPr>
              <a:lnSpc>
                <a:spcPct val="150000"/>
              </a:lnSpc>
            </a:pPr>
            <a:r>
              <a:rPr lang="en-US" sz="2000" b="1">
                <a:latin typeface="Calibri" panose="020f0502020204030204" pitchFamily="34" charset="0"/>
                <a:ea typeface="微软雅黑" panose="020b0503020204020204" charset="-122"/>
                <a:cs typeface="Calibri" panose="020f0502020204030204" pitchFamily="34" charset="0"/>
              </a:rPr>
              <a:t>Now think about your performance in this activity. Did you actively participate and contribute ideas?</a:t>
            </a:r>
            <a:endParaRPr sz="2000" b="1">
              <a:latin typeface="Calibri" panose="020f0502020204030204" pitchFamily="34" charset="0"/>
              <a:ea typeface="微软雅黑" panose="020b0503020204020204" charset="-122"/>
              <a:cs typeface="Calibri" panose="020f050202020403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58</Paragraphs>
  <Slides>15</Slides>
  <Notes>2</Notes>
  <TotalTime>0</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15</vt:i4>
      </vt:variant>
    </vt:vector>
  </HeadingPairs>
  <TitlesOfParts>
    <vt:vector baseType="lpstr" size="23">
      <vt:lpstr>Arial</vt:lpstr>
      <vt:lpstr>等线 Light</vt:lpstr>
      <vt:lpstr>等线</vt:lpstr>
      <vt:lpstr>Calibri</vt:lpstr>
      <vt:lpstr>Verdana</vt:lpstr>
      <vt:lpstr>微软雅黑</vt:lpstr>
      <vt:lpstr>Times New Roman</vt:lpstr>
      <vt:lpstr>Office 主题​​</vt:lpstr>
      <vt:lpstr>Unit 3 War and peaceDeveloping ideas</vt:lpstr>
      <vt:lpstr>Activity 1 Look at the pictures and answer the questions.</vt:lpstr>
      <vt:lpstr>Activity 2 </vt:lpstr>
      <vt:lpstr>Activity 3 </vt:lpstr>
      <vt:lpstr>Think &amp; Share</vt:lpstr>
      <vt:lpstr>Think &amp; Share</vt:lpstr>
      <vt:lpstr>Activity 4</vt:lpstr>
      <vt:lpstr>Activity 4</vt:lpstr>
      <vt:lpstr>Activity 4</vt:lpstr>
      <vt:lpstr>Writing about a war hero</vt:lpstr>
      <vt:lpstr>Activity 5</vt:lpstr>
      <vt:lpstr>Activity 6</vt:lpstr>
      <vt:lpstr>Activity 6</vt:lpstr>
      <vt:lpstr>Activity 7</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2021-01-08T18:43:04.044</cp:lastPrinted>
  <dcterms:created xsi:type="dcterms:W3CDTF">2021-01-08T18:43:04Z</dcterms:created>
  <dcterms:modified xsi:type="dcterms:W3CDTF">2021-01-08T10:43:05Z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