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0.11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1"/>
  </p:sldMasterIdLst>
  <p:notesMasterIdLst>
    <p:notesMasterId r:id="rId2"/>
  </p:notesMasterIdLst>
  <p:sldIdLst>
    <p:sldId id="256" r:id="rId3"/>
    <p:sldId id="257" r:id="rId4"/>
    <p:sldId id="266" r:id="rId5"/>
    <p:sldId id="267" r:id="rId6"/>
    <p:sldId id="270" r:id="rId7"/>
    <p:sldId id="259" r:id="rId8"/>
  </p:sldIdLst>
  <p:sldSz cx="9144000" cy="5143500" type="screen16x9"/>
  <p:notesSz cx="6858000" cy="9144000"/>
  <p:custDataLst>
    <p:tags r:id="rId9"/>
  </p:custDataLst>
  <p:defaultTextStyle>
    <a:defPPr>
      <a:defRPr lang="zh-CN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5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28" autoAdjust="0"/>
  </p:normalViewPr>
  <p:slideViewPr>
    <p:cSldViewPr>
      <p:cViewPr varScale="1">
        <p:scale>
          <a:sx n="122" d="100"/>
          <a:sy n="122" d="100"/>
        </p:scale>
        <p:origin x="84" y="124"/>
      </p:cViewPr>
      <p:guideLst>
        <p:guide orient="horz" pos="165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presProps" Target="presProps.xml" /><Relationship Id="rId11" Type="http://schemas.openxmlformats.org/officeDocument/2006/relationships/viewProps" Target="viewProps.xml" /><Relationship Id="rId12" Type="http://schemas.openxmlformats.org/officeDocument/2006/relationships/theme" Target="theme/theme1.xml" /><Relationship Id="rId13" Type="http://schemas.openxmlformats.org/officeDocument/2006/relationships/tableStyles" Target="tableStyles.xml" /><Relationship Id="rId2" Type="http://schemas.openxmlformats.org/officeDocument/2006/relationships/notesMaster" Target="notesMasters/notesMaster1.xml" /><Relationship Id="rId3" Type="http://schemas.openxmlformats.org/officeDocument/2006/relationships/slide" Target="slides/slide1.xml" /><Relationship Id="rId4" Type="http://schemas.openxmlformats.org/officeDocument/2006/relationships/slide" Target="slides/slide2.xml" /><Relationship Id="rId5" Type="http://schemas.openxmlformats.org/officeDocument/2006/relationships/slide" Target="slides/slide3.xml" /><Relationship Id="rId6" Type="http://schemas.openxmlformats.org/officeDocument/2006/relationships/slide" Target="slides/slide4.xml" /><Relationship Id="rId7" Type="http://schemas.openxmlformats.org/officeDocument/2006/relationships/slide" Target="slides/slide5.xml" /><Relationship Id="rId8" Type="http://schemas.openxmlformats.org/officeDocument/2006/relationships/slide" Target="slides/slide6.xml" /><Relationship Id="rId9" Type="http://schemas.openxmlformats.org/officeDocument/2006/relationships/tags" Target="tags/tag1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D6755A-0260-4F79-A0C0-A1783DA016D1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AEC0E6-2CC3-4D85-9D4C-27511AAAF97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image" Target="../media/image1.png" /><Relationship Id="rId13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12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3.jpeg" /><Relationship Id="rId3" Type="http://schemas.openxmlformats.org/officeDocument/2006/relationships/image" Target="../media/image4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5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6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 /><Relationship Id="rId2" Type="http://schemas.openxmlformats.org/officeDocument/2006/relationships/image" Target="../media/image7.png" /><Relationship Id="rId3" Type="http://schemas.openxmlformats.org/officeDocument/2006/relationships/image" Target="../media/image8.png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2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15616" y="771550"/>
            <a:ext cx="6858000" cy="2270038"/>
          </a:xfrm>
        </p:spPr>
        <p:txBody>
          <a:bodyPr>
            <a:normAutofit/>
          </a:bodyPr>
          <a:lstStyle/>
          <a:p>
            <a:r>
              <a:rPr lang="en-US" altLang="zh-CN" sz="33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Unit 3 War and peace</a:t>
            </a:r>
            <a:br>
              <a:rPr lang="en-US" altLang="zh-CN" sz="33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en-US" altLang="zh-CN" sz="33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altLang="zh-CN" sz="33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Understanding ideas</a:t>
            </a:r>
            <a:endParaRPr lang="zh-CN" altLang="en-US" sz="3600"/>
          </a:p>
        </p:txBody>
      </p:sp>
      <p:sp>
        <p:nvSpPr>
          <p:cNvPr id="4" name="TextBox 3"/>
          <p:cNvSpPr txBox="1"/>
          <p:nvPr/>
        </p:nvSpPr>
        <p:spPr>
          <a:xfrm>
            <a:off x="737574" y="303498"/>
            <a:ext cx="4104456" cy="34544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zh-CN" altLang="en-US" sz="1800" b="1"/>
              <a:t>新标准</a:t>
            </a:r>
            <a:r>
              <a:rPr lang="en-US" altLang="zh-CN" sz="1800" b="1"/>
              <a:t>《</a:t>
            </a:r>
            <a:r>
              <a:rPr lang="zh-CN" altLang="en-US" sz="1800" b="1"/>
              <a:t>英语</a:t>
            </a:r>
            <a:r>
              <a:rPr lang="en-US" altLang="zh-CN" sz="1800" b="1"/>
              <a:t>》</a:t>
            </a:r>
            <a:r>
              <a:rPr lang="zh-CN" altLang="en-US" sz="1800" b="1"/>
              <a:t>高中选择性必修第三册</a:t>
            </a:r>
            <a:endParaRPr lang="en-US" altLang="zh-CN" sz="1800" b="1"/>
          </a:p>
        </p:txBody>
      </p:sp>
    </p:spTree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2844" y="0"/>
            <a:ext cx="3769357" cy="760188"/>
          </a:xfrm>
        </p:spPr>
        <p:txBody>
          <a:bodyPr>
            <a:normAutofit/>
          </a:bodyPr>
          <a:lstStyle/>
          <a:p>
            <a:br>
              <a:rPr lang="en-US" altLang="zh-CN"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altLang="zh-CN"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Activity 1 </a:t>
            </a:r>
            <a:endParaRPr lang="zh-CN" altLang="en-US" sz="2400" b="1">
              <a:latin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42844" y="938457"/>
            <a:ext cx="7124996" cy="35307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lnSpc>
                <a:spcPct val="90000"/>
              </a:lnSpc>
              <a:spcBef>
                <a:spcPts val="750"/>
              </a:spcBef>
              <a:buClrTx/>
              <a:buSzTx/>
              <a:buNone/>
            </a:pPr>
            <a:r>
              <a:rPr lang="en-US" altLang="zh-CN" sz="2300" b="1">
                <a:latin typeface="Calibri" panose="020f0502020204030204" pitchFamily="34" charset="0"/>
                <a:cs typeface="Calibri" panose="020f0502020204030204" pitchFamily="34" charset="0"/>
              </a:rPr>
              <a:t>Look at the picture and the map and answer</a:t>
            </a:r>
          </a:p>
          <a:p>
            <a:pPr algn="l">
              <a:lnSpc>
                <a:spcPct val="90000"/>
              </a:lnSpc>
              <a:spcBef>
                <a:spcPts val="750"/>
              </a:spcBef>
              <a:buClrTx/>
              <a:buSzTx/>
              <a:buNone/>
            </a:pPr>
            <a:r>
              <a:rPr lang="en-US" altLang="zh-CN" sz="2300" b="1">
                <a:latin typeface="Calibri" panose="020f0502020204030204" pitchFamily="34" charset="0"/>
                <a:cs typeface="Calibri" panose="020f0502020204030204" pitchFamily="34" charset="0"/>
              </a:rPr>
              <a:t> the questions.</a:t>
            </a:r>
          </a:p>
          <a:p>
            <a:pPr algn="l">
              <a:lnSpc>
                <a:spcPct val="90000"/>
              </a:lnSpc>
              <a:spcBef>
                <a:spcPts val="750"/>
              </a:spcBef>
              <a:buClrTx/>
              <a:buSzTx/>
              <a:buNone/>
            </a:pPr>
            <a:r>
              <a:rPr lang="en-US" altLang="zh-CN" sz="2000">
                <a:latin typeface="Calibri" panose="020f0502020204030204" pitchFamily="34" charset="0"/>
                <a:cs typeface="Calibri" panose="020f0502020204030204" pitchFamily="34" charset="0"/>
              </a:rPr>
              <a:t>1 What do you think the picture and the map show?</a:t>
            </a:r>
          </a:p>
          <a:p>
            <a:pPr algn="l">
              <a:lnSpc>
                <a:spcPct val="90000"/>
              </a:lnSpc>
              <a:spcBef>
                <a:spcPts val="750"/>
              </a:spcBef>
              <a:buClrTx/>
              <a:buSzTx/>
              <a:buNone/>
            </a:pPr>
            <a:r>
              <a:rPr lang="en-US" altLang="zh-CN" sz="2000">
                <a:latin typeface="Calibri" panose="020f0502020204030204" pitchFamily="34" charset="0"/>
                <a:cs typeface="Calibri" panose="020f0502020204030204" pitchFamily="34" charset="0"/>
              </a:rPr>
              <a:t>2 What do you expect to read about in the passage? </a:t>
            </a:r>
          </a:p>
          <a:p>
            <a:pPr algn="l">
              <a:lnSpc>
                <a:spcPct val="90000"/>
              </a:lnSpc>
              <a:spcBef>
                <a:spcPts val="750"/>
              </a:spcBef>
              <a:buClrTx/>
              <a:buSzTx/>
              <a:buNone/>
            </a:pPr>
            <a:r>
              <a:rPr lang="en-US" altLang="zh-CN" sz="2000">
                <a:latin typeface="Calibri" panose="020f0502020204030204" pitchFamily="34" charset="0"/>
                <a:cs typeface="Calibri" panose="020f0502020204030204" pitchFamily="34" charset="0"/>
              </a:rPr>
              <a:t>   Share your ideas with the class.</a:t>
            </a:r>
          </a:p>
          <a:p>
            <a:pPr algn="l">
              <a:lnSpc>
                <a:spcPct val="90000"/>
              </a:lnSpc>
              <a:spcBef>
                <a:spcPts val="750"/>
              </a:spcBef>
              <a:buClrTx/>
              <a:buSzTx/>
              <a:buNone/>
            </a:pPr>
            <a:endParaRPr lang="en-US" altLang="zh-CN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90000"/>
              </a:lnSpc>
              <a:spcBef>
                <a:spcPts val="750"/>
              </a:spcBef>
              <a:buClrTx/>
              <a:buSzTx/>
              <a:buNone/>
            </a:pPr>
            <a:endParaRPr lang="en-US" altLang="zh-CN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90000"/>
              </a:lnSpc>
              <a:spcBef>
                <a:spcPts val="750"/>
              </a:spcBef>
              <a:buClrTx/>
              <a:buSzTx/>
              <a:buNone/>
            </a:pPr>
            <a:endParaRPr lang="en-US" altLang="zh-CN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90000"/>
              </a:lnSpc>
              <a:spcBef>
                <a:spcPts val="750"/>
              </a:spcBef>
              <a:buClrTx/>
              <a:buSzTx/>
              <a:buNone/>
            </a:pPr>
            <a:r>
              <a:rPr lang="en-US" altLang="zh-CN" sz="2100" b="1">
                <a:latin typeface="Calibri" panose="020f0502020204030204" pitchFamily="34" charset="0"/>
                <a:cs typeface="Calibri" panose="020f0502020204030204" pitchFamily="34" charset="0"/>
              </a:rPr>
              <a:t>Now read the passage and check your prediction.</a:t>
            </a:r>
          </a:p>
        </p:txBody>
      </p:sp>
      <p:pic>
        <p:nvPicPr>
          <p:cNvPr id="9" name="图片 8" descr="英语（新标准）第六册（选择性必修6）（供高中二年级上学期使用）学生用书VCG31N60020478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6713" y="-11769"/>
            <a:ext cx="3031855" cy="2440643"/>
          </a:xfrm>
          <a:prstGeom prst="rect">
            <a:avLst/>
          </a:prstGeom>
        </p:spPr>
      </p:pic>
      <p:pic>
        <p:nvPicPr>
          <p:cNvPr id="11" name="图片 10" descr="72-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86444" y="2456032"/>
            <a:ext cx="3152391" cy="226648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411510"/>
            <a:ext cx="7886700" cy="856506"/>
          </a:xfrm>
        </p:spPr>
        <p:txBody>
          <a:bodyPr>
            <a:normAutofit/>
          </a:bodyPr>
          <a:lstStyle/>
          <a:p>
            <a:r>
              <a:rPr lang="en-US" altLang="zh-CN"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Activity 2</a:t>
            </a:r>
            <a:endParaRPr lang="zh-CN" altLang="en-US" sz="240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144270"/>
            <a:ext cx="7978140" cy="85597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zh-CN" sz="2500" b="1">
                <a:latin typeface="Calibri" panose="020f0502020204030204" pitchFamily="34" charset="0"/>
                <a:cs typeface="Calibri" panose="020f0502020204030204" pitchFamily="34" charset="0"/>
              </a:rPr>
              <a:t>Match the main ideas to the paragraphs and give your reasons.</a:t>
            </a:r>
          </a:p>
          <a:p>
            <a:pPr marL="0" indent="0">
              <a:buNone/>
            </a:pPr>
            <a:r>
              <a:rPr lang="en-US" altLang="zh-CN"/>
              <a:t> </a:t>
            </a:r>
            <a:endParaRPr lang="zh-CN" altLang="en-US"/>
          </a:p>
        </p:txBody>
      </p:sp>
      <p:pic>
        <p:nvPicPr>
          <p:cNvPr id="4" name="图片 3" descr="11"/>
          <p:cNvPicPr>
            <a:picLocks noChangeAspect="1"/>
          </p:cNvPicPr>
          <p:nvPr/>
        </p:nvPicPr>
        <p:blipFill>
          <a:blip r:embed="rId2">
            <a:lum contrast="30000"/>
          </a:blip>
          <a:stretch>
            <a:fillRect/>
          </a:stretch>
        </p:blipFill>
        <p:spPr>
          <a:xfrm>
            <a:off x="714348" y="2071684"/>
            <a:ext cx="6927215" cy="2293620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-970915" y="2077085"/>
            <a:ext cx="3546475" cy="2335530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lstStyle/>
          <a:p>
            <a:pPr algn="ctr" fontAlgn="auto">
              <a:lnSpc>
                <a:spcPts val="2500"/>
              </a:lnSpc>
            </a:pPr>
            <a:r>
              <a:rPr lang="en-US" altLang="zh-CN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5</a:t>
            </a:r>
          </a:p>
          <a:p>
            <a:pPr algn="ctr" fontAlgn="auto">
              <a:lnSpc>
                <a:spcPts val="2500"/>
              </a:lnSpc>
            </a:pPr>
            <a:r>
              <a:rPr lang="en-US" altLang="zh-CN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1</a:t>
            </a:r>
          </a:p>
          <a:p>
            <a:pPr algn="ctr" fontAlgn="auto">
              <a:lnSpc>
                <a:spcPts val="2500"/>
              </a:lnSpc>
            </a:pPr>
            <a:r>
              <a:rPr lang="en-US" altLang="zh-CN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4</a:t>
            </a:r>
          </a:p>
          <a:p>
            <a:pPr algn="ctr" fontAlgn="auto">
              <a:lnSpc>
                <a:spcPts val="2500"/>
              </a:lnSpc>
            </a:pPr>
            <a:r>
              <a:rPr lang="en-US" altLang="zh-CN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7</a:t>
            </a:r>
          </a:p>
          <a:p>
            <a:pPr algn="ctr" fontAlgn="auto">
              <a:lnSpc>
                <a:spcPts val="2500"/>
              </a:lnSpc>
            </a:pPr>
            <a:r>
              <a:rPr lang="en-US" altLang="zh-CN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3</a:t>
            </a:r>
          </a:p>
          <a:p>
            <a:pPr algn="ctr" fontAlgn="auto">
              <a:lnSpc>
                <a:spcPts val="2500"/>
              </a:lnSpc>
            </a:pPr>
            <a:r>
              <a:rPr lang="en-US" altLang="zh-CN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2</a:t>
            </a:r>
          </a:p>
          <a:p>
            <a:pPr algn="ctr" fontAlgn="auto">
              <a:lnSpc>
                <a:spcPts val="2500"/>
              </a:lnSpc>
            </a:pPr>
            <a:r>
              <a:rPr lang="en-US" altLang="zh-CN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13573" y="627534"/>
            <a:ext cx="6743702" cy="449419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1520" y="-89606"/>
            <a:ext cx="7886700" cy="856506"/>
          </a:xfrm>
        </p:spPr>
        <p:txBody>
          <a:bodyPr>
            <a:normAutofit/>
          </a:bodyPr>
          <a:lstStyle/>
          <a:p>
            <a:pPr marL="1701800" indent="-1701800"/>
            <a:r>
              <a:rPr lang="en-US" altLang="zh-CN"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Activity 3 </a:t>
            </a:r>
            <a:r>
              <a:rPr lang="en-US" altLang="zh-CN" sz="2400" b="1" err="1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Organise information from the passage and  complete the fact file.</a:t>
            </a:r>
            <a:endParaRPr lang="zh-CN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748177" y="1440038"/>
            <a:ext cx="177419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000" b="1">
                <a:solidFill>
                  <a:schemeClr val="accent2"/>
                </a:solidFill>
                <a:latin typeface="微软雅黑" panose="020b0503020204020204" charset="-122"/>
                <a:ea typeface="微软雅黑" panose="020b0503020204020204" charset="-122"/>
              </a:rPr>
              <a:t>6 June, 1944 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2625671" y="1662266"/>
            <a:ext cx="528641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000" b="1">
                <a:solidFill>
                  <a:schemeClr val="accent2"/>
                </a:solidFill>
                <a:latin typeface="微软雅黑" panose="020b0503020204020204" charset="-122"/>
                <a:ea typeface="微软雅黑" panose="020b0503020204020204" charset="-122"/>
              </a:rPr>
              <a:t>to reach the Normandy beaches along about 80 kilometers of French </a:t>
            </a:r>
            <a:r>
              <a:rPr lang="en-US" altLang="zh-CN" sz="1000" b="1">
                <a:solidFill>
                  <a:schemeClr val="accent2"/>
                </a:solidFill>
                <a:latin typeface="微软雅黑" panose="020b0503020204020204" charset="-122"/>
                <a:ea typeface="微软雅黑" panose="020b0503020204020204" charset="-122"/>
              </a:rPr>
              <a:t>coastline</a:t>
            </a:r>
            <a:r>
              <a:rPr lang="zh-CN" altLang="en-US" sz="1000" b="1">
                <a:solidFill>
                  <a:schemeClr val="accent2"/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3635896" y="1907376"/>
            <a:ext cx="5015972" cy="24622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127000"/>
            <a:r>
              <a:rPr lang="en-US" sz="1000" b="1">
                <a:solidFill>
                  <a:schemeClr val="accent2"/>
                </a:solidFill>
                <a:latin typeface="微软雅黑" panose="020b0503020204020204" charset="-122"/>
                <a:ea typeface="微软雅黑" panose="020b0503020204020204" charset="-122"/>
              </a:rPr>
              <a:t>General Eisenhower </a:t>
            </a:r>
            <a:r>
              <a:rPr lang="en-US" sz="1000" b="0" u="sng">
                <a:solidFill>
                  <a:schemeClr val="accent2"/>
                </a:solidFill>
                <a:latin typeface="微软雅黑" panose="020b0503020204020204" charset="-122"/>
                <a:ea typeface="微软雅黑" panose="020b0503020204020204" charset="-122"/>
              </a:rPr>
              <a:t>   </a:t>
            </a:r>
            <a:endParaRPr lang="en-US" altLang="en-US" sz="1000" b="0" u="sng">
              <a:solidFill>
                <a:schemeClr val="accent2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139952" y="1417892"/>
            <a:ext cx="5080000" cy="24511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indent="127000"/>
            <a:r>
              <a:rPr lang="en-US" sz="1000" b="1"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en-US" sz="1000" b="1">
                <a:solidFill>
                  <a:schemeClr val="accent2"/>
                </a:solidFill>
                <a:latin typeface="微软雅黑" panose="020b0503020204020204" charset="-122"/>
                <a:ea typeface="微软雅黑" panose="020b0503020204020204" charset="-122"/>
              </a:rPr>
              <a:t>the Normandy beaches  </a:t>
            </a:r>
            <a:endParaRPr lang="en-US" altLang="en-US" sz="1000" b="1">
              <a:solidFill>
                <a:schemeClr val="accent2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428992" y="2285998"/>
            <a:ext cx="5080000" cy="24511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indent="127000"/>
            <a:r>
              <a:rPr lang="en-US" sz="1000" b="1">
                <a:solidFill>
                  <a:schemeClr val="accent2"/>
                </a:solidFill>
                <a:latin typeface="微软雅黑" panose="020b0503020204020204" charset="-122"/>
                <a:ea typeface="宋体" panose="02010600030101010101" pitchFamily="2" charset="-122"/>
              </a:rPr>
              <a:t>gathered in large numbers  </a:t>
            </a:r>
            <a:endParaRPr lang="en-US" altLang="en-US" sz="1000" b="1">
              <a:solidFill>
                <a:schemeClr val="accent2"/>
              </a:solidFill>
              <a:latin typeface="微软雅黑" panose="020b0503020204020204" charset="-122"/>
              <a:ea typeface="宋体" panose="02010600030101010101" pitchFamily="2" charset="-122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2987824" y="2628410"/>
            <a:ext cx="5080000" cy="246221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indent="127000"/>
            <a:r>
              <a:rPr lang="en-US" sz="1000" b="1">
                <a:solidFill>
                  <a:schemeClr val="accent2"/>
                </a:solidFill>
                <a:latin typeface="微软雅黑" panose="020b0503020204020204" charset="-122"/>
                <a:ea typeface="宋体" panose="02010600030101010101" pitchFamily="2" charset="-122"/>
              </a:rPr>
              <a:t>the Normandy landings (Operation Overlord) </a:t>
            </a:r>
            <a:endParaRPr lang="en-US" altLang="en-US" sz="1000" b="1">
              <a:solidFill>
                <a:schemeClr val="accent2"/>
              </a:solidFill>
              <a:latin typeface="微软雅黑" panose="020b0503020204020204" charset="-122"/>
              <a:ea typeface="宋体" panose="02010600030101010101" pitchFamily="2" charset="-122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2518402" y="3128476"/>
            <a:ext cx="5990590" cy="2451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304800"/>
            <a:r>
              <a:rPr lang="en-US" sz="1000" b="1">
                <a:solidFill>
                  <a:schemeClr val="accent2"/>
                </a:solidFill>
                <a:latin typeface="微软雅黑" panose="020b0503020204020204" charset="-122"/>
                <a:ea typeface="微软雅黑" panose="020b0503020204020204" charset="-122"/>
              </a:rPr>
              <a:t> the English Channel to Normandy</a:t>
            </a:r>
            <a:endParaRPr lang="en-US" altLang="en-US" sz="1000" b="1">
              <a:solidFill>
                <a:schemeClr val="accent2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2267744" y="3612253"/>
            <a:ext cx="5080000" cy="24511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indent="304800"/>
            <a:r>
              <a:rPr lang="en-US" sz="1000" b="1">
                <a:solidFill>
                  <a:schemeClr val="accent2"/>
                </a:solidFill>
                <a:latin typeface="微软雅黑" panose="020b0503020204020204" charset="-122"/>
                <a:ea typeface="宋体" panose="02010600030101010101" pitchFamily="2" charset="-122"/>
              </a:rPr>
              <a:t> lay dead in the water and amongst the tanks on the beach </a:t>
            </a:r>
            <a:endParaRPr lang="en-US" altLang="en-US" sz="1000" b="1">
              <a:solidFill>
                <a:schemeClr val="accent2"/>
              </a:solidFill>
              <a:latin typeface="微软雅黑" panose="020b0503020204020204" charset="-122"/>
              <a:ea typeface="宋体" panose="02010600030101010101" pitchFamily="2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2032000" y="4062244"/>
            <a:ext cx="5080000" cy="24511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indent="304800"/>
            <a:r>
              <a:rPr lang="en-US" sz="1000" b="1">
                <a:solidFill>
                  <a:schemeClr val="accent2"/>
                </a:solidFill>
                <a:latin typeface="微软雅黑" panose="020b0503020204020204" charset="-122"/>
                <a:ea typeface="宋体" panose="02010600030101010101" pitchFamily="2" charset="-122"/>
              </a:rPr>
              <a:t>were removed from north-west France</a:t>
            </a:r>
            <a:endParaRPr lang="en-US" altLang="en-US" sz="1000" b="1">
              <a:solidFill>
                <a:schemeClr val="accent2"/>
              </a:solidFill>
              <a:latin typeface="微软雅黑" panose="020b0503020204020204" charset="-122"/>
              <a:ea typeface="宋体" panose="02010600030101010101" pitchFamily="2" charset="-122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783317" y="4264088"/>
            <a:ext cx="8082915" cy="5539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304800">
              <a:lnSpc>
                <a:spcPts val="18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000" b="1">
                <a:latin typeface="微软雅黑" panose="020b0503020204020204" charset="-122"/>
                <a:ea typeface="宋体" panose="02010600030101010101" pitchFamily="2" charset="-122"/>
              </a:rPr>
              <a:t>                                                 </a:t>
            </a:r>
            <a:r>
              <a:rPr lang="en-US" sz="1000" b="1">
                <a:solidFill>
                  <a:schemeClr val="accent2"/>
                </a:solidFill>
                <a:latin typeface="微软雅黑" panose="020b0503020204020204" charset="-122"/>
                <a:ea typeface="宋体" panose="02010600030101010101" pitchFamily="2" charset="-122"/>
              </a:rPr>
              <a:t>despite the high cost in human life, the D-Day landings</a:t>
            </a:r>
          </a:p>
          <a:p>
            <a:pPr indent="304800">
              <a:lnSpc>
                <a:spcPts val="18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000" b="1">
                <a:solidFill>
                  <a:schemeClr val="accent2"/>
                </a:solidFill>
                <a:latin typeface="微软雅黑" panose="020b0503020204020204" charset="-122"/>
                <a:ea typeface="宋体" panose="02010600030101010101" pitchFamily="2" charset="-122"/>
              </a:rPr>
              <a:t>were a success and were seen widely as the beginning of the end of the Second World War.      </a:t>
            </a:r>
            <a:endParaRPr lang="en-US" altLang="en-US" sz="1000" b="1">
              <a:solidFill>
                <a:schemeClr val="accent2"/>
              </a:solidFill>
              <a:latin typeface="微软雅黑" panose="020b0503020204020204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411510"/>
            <a:ext cx="7886700" cy="856506"/>
          </a:xfrm>
        </p:spPr>
        <p:txBody>
          <a:bodyPr>
            <a:normAutofit/>
          </a:bodyPr>
          <a:lstStyle/>
          <a:p>
            <a:r>
              <a:rPr lang="en-US" altLang="zh-CN"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Think &amp; Share</a:t>
            </a:r>
            <a:endParaRPr lang="zh-CN" altLang="en-US" sz="240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369219"/>
            <a:ext cx="7886700" cy="28587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300" b="1">
                <a:latin typeface="Calibri" panose="020f0502020204030204" pitchFamily="34" charset="0"/>
                <a:cs typeface="Calibri" panose="020f0502020204030204" pitchFamily="34" charset="0"/>
              </a:rPr>
              <a:t>1 What is the historical significance of the D-Day landings?</a:t>
            </a:r>
          </a:p>
          <a:p>
            <a:pPr marL="0" indent="0">
              <a:buNone/>
            </a:pPr>
            <a:r>
              <a:rPr lang="en-US" altLang="zh-CN" sz="2300" b="1">
                <a:latin typeface="Calibri" panose="020f0502020204030204" pitchFamily="34" charset="0"/>
                <a:cs typeface="Calibri" panose="020f0502020204030204" pitchFamily="34" charset="0"/>
              </a:rPr>
              <a:t>2 What is your understanding of the poem </a:t>
            </a:r>
            <a:r>
              <a:rPr lang="en-US" altLang="zh-CN" sz="2300" b="1" i="1">
                <a:latin typeface="Calibri" panose="020f0502020204030204" pitchFamily="34" charset="0"/>
                <a:cs typeface="Calibri" panose="020f0502020204030204" pitchFamily="34" charset="0"/>
              </a:rPr>
              <a:t>For the Fallen</a:t>
            </a:r>
            <a:r>
              <a:rPr lang="en-US" altLang="zh-CN" sz="2300" b="1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marL="180975" indent="-180975">
              <a:buNone/>
            </a:pPr>
            <a:r>
              <a:rPr lang="en-US" altLang="zh-CN" sz="2300" b="1">
                <a:latin typeface="Calibri" panose="020f0502020204030204" pitchFamily="34" charset="0"/>
                <a:cs typeface="Calibri" panose="020f0502020204030204" pitchFamily="34" charset="0"/>
              </a:rPr>
              <a:t>3 How can you use the language you have learnt to describe  another event during the Second World War? Share your ideas with the class.</a:t>
            </a:r>
          </a:p>
          <a:p>
            <a:pPr marL="0" indent="0">
              <a:buNone/>
            </a:pPr>
            <a:endParaRPr lang="en-US" altLang="zh-CN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714348" y="3500444"/>
            <a:ext cx="764386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indent="-180975"/>
            <a:r>
              <a:rPr lang="en-US" altLang="zh-CN" sz="16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The D-Day landings were the largest combined sea, air and land operation in history. The  operation was seen widely as the beginning of the end of the Second World War.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3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10922000" y="11214100"/>
            <a:ext cx="355600" cy="266700"/>
          </a:xfrm>
          <a:prstGeom prst="cube">
            <a:avLst/>
          </a:prstGeom>
        </p:spPr>
      </p:pic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heme/theme1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>学科网</Company>
  <PresentationFormat>On-screen Show (16:9)</PresentationFormat>
  <Paragraphs>36</Paragraphs>
  <Slides>6</Slides>
  <Notes>0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baseType="lpstr" size="14">
      <vt:lpstr>Arial</vt:lpstr>
      <vt:lpstr>等线 Light</vt:lpstr>
      <vt:lpstr>等线</vt:lpstr>
      <vt:lpstr>Calibri</vt:lpstr>
      <vt:lpstr>Verdana</vt:lpstr>
      <vt:lpstr>微软雅黑</vt:lpstr>
      <vt:lpstr>宋体</vt:lpstr>
      <vt:lpstr>Office 主题​​</vt:lpstr>
      <vt:lpstr>Unit 3 War and peaceUnderstanding ideas</vt:lpstr>
      <vt:lpstr>Activity 1 </vt:lpstr>
      <vt:lpstr>Activity 2</vt:lpstr>
      <vt:lpstr>Activity 3 Organise information from the passage and  complete the fact file.</vt:lpstr>
      <vt:lpstr>Think &amp; Share</vt:lpstr>
      <vt:lpstr>PowerPoint Presentation</vt:lpstr>
    </vt:vector>
  </TitlesOfParts>
  <LinksUpToDate>0</LinksUpToDate>
  <SharedDoc>0</SharedDoc>
  <HyperlinksChanged>0</HyperlinksChanged>
  <Application>Aspose.Slides for Java</Application>
  <AppVersion>20.1100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rbm.xkw.com</dc:creator>
  <cp:revision>1</cp:revision>
  <cp:lastPrinted>2021-01-08T18:43:57.224</cp:lastPrinted>
  <dcterms:created xsi:type="dcterms:W3CDTF">2021-01-08T18:43:57Z</dcterms:created>
  <dcterms:modified xsi:type="dcterms:W3CDTF">2021-01-08T10:43:57Z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