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80" r:id="rId5"/>
    <p:sldId id="257" r:id="rId6"/>
    <p:sldId id="302" r:id="rId7"/>
    <p:sldId id="301" r:id="rId8"/>
    <p:sldId id="277" r:id="rId9"/>
    <p:sldId id="278" r:id="rId10"/>
    <p:sldId id="295" r:id="rId11"/>
    <p:sldId id="268" r:id="rId12"/>
    <p:sldId id="279" r:id="rId13"/>
    <p:sldId id="296" r:id="rId14"/>
    <p:sldId id="297" r:id="rId15"/>
    <p:sldId id="274" r:id="rId16"/>
    <p:sldId id="299" r:id="rId17"/>
    <p:sldId id="275" r:id="rId18"/>
    <p:sldId id="259" r:id="rId19"/>
  </p:sldIdLst>
  <p:sldSz cx="9144000" cy="5143500" type="screen16x9"/>
  <p:notesSz cx="6858000" cy="9144000"/>
  <p:custDataLst>
    <p:tags r:id="rId20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fill>
          <a:solidFill>
            <a:schemeClr val="accent5">
              <a:tint val="40000"/>
            </a:schemeClr>
          </a:solidFill>
        </a:fill>
      </a:tcStyle>
    </a:band1H>
    <a:band1V>
      <a:tcStyle>
        <a:fill>
          <a:solidFill>
            <a:schemeClr val="accent5">
              <a:tint val="40000"/>
            </a:schemeClr>
          </a:solidFill>
        </a:fill>
      </a:tcStyle>
    </a:band1V>
    <a:lastCol>
      <a:tcTxStyle b="on"/>
    </a:lastCol>
    <a:firstCol>
      <a:tcTxStyle b="on"/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28" autoAdjust="0"/>
  </p:normalViewPr>
  <p:slideViewPr>
    <p:cSldViewPr>
      <p:cViewPr varScale="1">
        <p:scale>
          <a:sx n="122" d="100"/>
          <a:sy n="122" d="100"/>
        </p:scale>
        <p:origin x="84" y="124"/>
      </p:cViewPr>
      <p:guideLst>
        <p:guide orient="horz" pos="16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tags" Target="tags/tag2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6755A-0260-4F79-A0C0-A1783DA016D1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EC0E6-2CC3-4D85-9D4C-27511AAAF9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EC0E6-2CC3-4D85-9D4C-27511AAAF97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image" Target="../media/image1.png" /><Relationship Id="rId13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slideLayout" Target="../slideLayouts/slideLayout21.xml" /><Relationship Id="rId11" Type="http://schemas.openxmlformats.org/officeDocument/2006/relationships/slideLayout" Target="../slideLayouts/slideLayout22.xml" /><Relationship Id="rId12" Type="http://schemas.openxmlformats.org/officeDocument/2006/relationships/image" Target="../media/image1.png" /><Relationship Id="rId13" Type="http://schemas.openxmlformats.org/officeDocument/2006/relationships/theme" Target="../theme/theme2.xml" /><Relationship Id="rId2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14.xml" /><Relationship Id="rId4" Type="http://schemas.openxmlformats.org/officeDocument/2006/relationships/slideLayout" Target="../slideLayouts/slideLayout15.xml" /><Relationship Id="rId5" Type="http://schemas.openxmlformats.org/officeDocument/2006/relationships/slideLayout" Target="../slideLayouts/slideLayout16.xml" /><Relationship Id="rId6" Type="http://schemas.openxmlformats.org/officeDocument/2006/relationships/slideLayout" Target="../slideLayouts/slideLayout17.xml" /><Relationship Id="rId7" Type="http://schemas.openxmlformats.org/officeDocument/2006/relationships/slideLayout" Target="../slideLayouts/slideLayout18.xml" /><Relationship Id="rId8" Type="http://schemas.openxmlformats.org/officeDocument/2006/relationships/slideLayout" Target="../slideLayouts/slideLayout19.xml" /><Relationship Id="rId9" Type="http://schemas.openxmlformats.org/officeDocument/2006/relationships/slideLayout" Target="../slideLayouts/slideLayout20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2020/11/9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7.xml" /><Relationship Id="rId2" Type="http://schemas.openxmlformats.org/officeDocument/2006/relationships/image" Target="../media/image10.jpeg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tags" Target="../tags/tag1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2" Type="http://schemas.openxmlformats.org/officeDocument/2006/relationships/image" Target="../media/image13.png" /><Relationship Id="rId3" Type="http://schemas.openxmlformats.org/officeDocument/2006/relationships/image" Target="../media/image1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5.png" /><Relationship Id="rId4" Type="http://schemas.openxmlformats.org/officeDocument/2006/relationships/image" Target="../media/image6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15616" y="771550"/>
            <a:ext cx="6858000" cy="2270038"/>
          </a:xfrm>
        </p:spPr>
        <p:txBody>
          <a:bodyPr>
            <a:normAutofit/>
          </a:bodyPr>
          <a:lstStyle/>
          <a:p>
            <a:r>
              <a:rPr lang="en-US" altLang="zh-CN" sz="3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Unit 3 War and peace</a:t>
            </a:r>
            <a:br>
              <a:rPr lang="en-US" altLang="zh-CN" sz="3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en-US" altLang="zh-CN" sz="3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33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Using language</a:t>
            </a:r>
            <a:endParaRPr lang="zh-CN" altLang="en-US" sz="3600"/>
          </a:p>
        </p:txBody>
      </p:sp>
      <p:sp>
        <p:nvSpPr>
          <p:cNvPr id="4" name="TextBox 3"/>
          <p:cNvSpPr txBox="1"/>
          <p:nvPr/>
        </p:nvSpPr>
        <p:spPr>
          <a:xfrm>
            <a:off x="737574" y="303498"/>
            <a:ext cx="4104456" cy="34544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800" b="1"/>
              <a:t>新标准</a:t>
            </a:r>
            <a:r>
              <a:rPr lang="en-US" altLang="zh-CN" sz="1800" b="1"/>
              <a:t>《</a:t>
            </a:r>
            <a:r>
              <a:rPr lang="zh-CN" altLang="en-US" sz="1800" b="1"/>
              <a:t>英语</a:t>
            </a:r>
            <a:r>
              <a:rPr lang="en-US" altLang="zh-CN" sz="1800" b="1"/>
              <a:t>》</a:t>
            </a:r>
            <a:r>
              <a:rPr lang="zh-CN" altLang="en-US" sz="1800" b="1"/>
              <a:t>高中选择性必修第三册</a:t>
            </a:r>
            <a:endParaRPr lang="en-US" altLang="zh-CN" sz="1800" b="1"/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5 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2910" y="1071552"/>
            <a:ext cx="7886700" cy="270272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Listen to the interview and answer the questions.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1 Who is being interviewed?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2 What is the relationship between the two interviewees?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b="1">
                <a:latin typeface="Calibri" panose="020f0502020204030204" pitchFamily="34" charset="0"/>
                <a:cs typeface="Calibri" panose="020f0502020204030204" pitchFamily="34" charset="0"/>
              </a:rPr>
              <a:t>3 What are they talking about?</a:t>
            </a:r>
          </a:p>
        </p:txBody>
      </p:sp>
      <p:sp>
        <p:nvSpPr>
          <p:cNvPr id="4" name="矩形 3"/>
          <p:cNvSpPr/>
          <p:nvPr/>
        </p:nvSpPr>
        <p:spPr>
          <a:xfrm>
            <a:off x="928662" y="3389174"/>
            <a:ext cx="628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Gao Li and Gao Ming.</a:t>
            </a:r>
          </a:p>
          <a:p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Brother and sister.</a:t>
            </a:r>
          </a:p>
          <a:p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They are talking about the five-year terror bombing campaign by Japanese forces in Chongqing during the War of Resistance against Japanese Aggression.</a:t>
            </a:r>
            <a:endParaRPr lang="zh-CN" altLang="en-US" sz="18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6AC8720-3645-4215-BF78-ACB8C75368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45905"/>
            <a:ext cx="438607" cy="45004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标题 1"/>
          <p:cNvSpPr>
            <a:spLocks noGrp="1"/>
          </p:cNvSpPr>
          <p:nvPr/>
        </p:nvSpPr>
        <p:spPr>
          <a:xfrm>
            <a:off x="251520" y="0"/>
            <a:ext cx="834952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6 </a:t>
            </a: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Listen again and complete the interview’s notes.</a:t>
            </a:r>
            <a:endParaRPr lang="zh-CN" altLang="en-US" sz="2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390515" y="807085"/>
            <a:ext cx="3477895" cy="36260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 eight / 8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2 shook 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3 fires in the distance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4 eleven /  11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5 the bombing planes</a:t>
            </a:r>
          </a:p>
          <a:p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       6 to watch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7 scared 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8 5 June 1941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9 the basement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10 five hours</a:t>
            </a:r>
          </a:p>
          <a:p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       11 people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12 our fighting spirit 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13 around 960,000 of the city’s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14 “city of heroes”</a:t>
            </a:r>
          </a:p>
          <a:p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       15 those we lost      </a:t>
            </a:r>
          </a:p>
          <a:p>
            <a:pPr indent="304800" fontAlgn="auto">
              <a:lnSpc>
                <a:spcPts val="1840"/>
              </a:lnSpc>
            </a:pPr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16 cherish the peace we enjoy today  </a:t>
            </a:r>
            <a:endParaRPr lang="en-US" altLang="en-US" sz="12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1A157B-CFDC-4F54-AEF2-967B1F55C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" y="771550"/>
            <a:ext cx="5261335" cy="416960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73154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7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285852" y="2786064"/>
            <a:ext cx="8522970" cy="368300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18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微软雅黑" panose="020b0503020204020204" charset="-122"/>
                <a:ea typeface="微软雅黑" panose="020b0503020204020204" charset="-122"/>
              </a:rPr>
              <a:t>Expressing sympathy             Talking about memories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683914"/>
              </p:ext>
            </p:extLst>
          </p:nvPr>
        </p:nvGraphicFramePr>
        <p:xfrm>
          <a:off x="1214414" y="3286130"/>
          <a:ext cx="6326505" cy="124587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16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4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5870">
                <a:tc>
                  <a:txBody>
                    <a:bodyPr vert="horz" wrap="square"/>
                    <a:lstStyle/>
                    <a:p>
                      <a:r>
                        <a:rPr lang="en-US" altLang="zh-CN" sz="1600" b="0" kern="1200" baseline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That must be terrible for…</a:t>
                      </a:r>
                    </a:p>
                    <a:p>
                      <a:r>
                        <a:rPr lang="en-US" altLang="zh-CN" sz="1600" b="0" kern="1200" baseline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can only imagine how it must have felt.</a:t>
                      </a:r>
                    </a:p>
                    <a:p>
                      <a:r>
                        <a:rPr lang="en-US" altLang="zh-CN" sz="1600" b="0" kern="1200" baseline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I’m sorry to hear that.</a:t>
                      </a:r>
                    </a:p>
                    <a:p>
                      <a:r>
                        <a:rPr lang="en-US" altLang="zh-CN" sz="1600" b="0" kern="1200" baseline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 feel sad for…</a:t>
                      </a:r>
                      <a:endParaRPr lang="en-US" altLang="en-US" sz="1600" b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 vert="horz" wrap="square"/>
                    <a:lstStyle/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I remember…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The first thing I remember was…</a:t>
                      </a:r>
                    </a:p>
                    <a:p>
                      <a:pPr indent="0" fontAlgn="auto">
                        <a:lnSpc>
                          <a:spcPct val="150000"/>
                        </a:lnSpc>
                        <a:buNone/>
                      </a:pPr>
                      <a:r>
                        <a:rPr lang="en-US" sz="1600" b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ea typeface="微软雅黑" panose="020b0503020204020204" charset="-122"/>
                          <a:cs typeface="Calibri" panose="020f0502020204030204" pitchFamily="34" charset="0"/>
                        </a:rPr>
                        <a:t>I’ll never forget…</a:t>
                      </a:r>
                      <a:endParaRPr lang="en-US" altLang="en-US" sz="1600" b="0">
                        <a:solidFill>
                          <a:schemeClr val="accent2"/>
                        </a:solidFill>
                        <a:latin typeface="Calibri" panose="020f0502020204030204" pitchFamily="34" charset="0"/>
                        <a:ea typeface="微软雅黑" panose="020b0503020204020204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2123728" y="26906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Complete the boxes with the expressions from the interview.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88458AC-D1A9-43A3-9679-940B52F467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16" y="1225548"/>
            <a:ext cx="9144000" cy="11652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8 </a:t>
            </a: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Read the introduction to UN peacekeeping and </a:t>
            </a:r>
            <a:b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 answer the questions. Pay attention to the words      </a:t>
            </a:r>
            <a:b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 and expressions in bold.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28650" y="1389380"/>
            <a:ext cx="8324215" cy="11167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1 What is the significance of UN peacekeeping missions?</a:t>
            </a:r>
          </a:p>
          <a:p>
            <a:pPr>
              <a:lnSpc>
                <a:spcPct val="200000"/>
              </a:lnSpc>
            </a:pP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en-US" altLang="zh-CN" sz="1800" b="1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1800" b="1">
                <a:latin typeface="微软雅黑" panose="020b0503020204020204" charset="-122"/>
                <a:ea typeface="微软雅黑" panose="020b0503020204020204" charset="-122"/>
              </a:rPr>
              <a:t>What role is China playing in UN peacekeeping?</a:t>
            </a:r>
          </a:p>
        </p:txBody>
      </p:sp>
      <p:sp>
        <p:nvSpPr>
          <p:cNvPr id="5" name="矩形 4"/>
          <p:cNvSpPr/>
          <p:nvPr/>
        </p:nvSpPr>
        <p:spPr>
          <a:xfrm rot="10800000" flipV="1">
            <a:off x="714348" y="2643188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UN peacekeeping missions aim to give stability to conflict zones and allow governments to reestablish authority.</a:t>
            </a:r>
          </a:p>
          <a:p>
            <a:endParaRPr lang="en-US" altLang="zh-CN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0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China is playing an increasingly important role in UN peacekeeping and it has trained 8,000 troops who are kept on standby for UN missions.</a:t>
            </a:r>
            <a:endParaRPr lang="zh-CN" altLang="en-US" sz="20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9 </a:t>
            </a: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Complete the fact file about UN’s peacekeeping </a:t>
            </a:r>
            <a:b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 mission in Liberia with the correct form of the words </a:t>
            </a:r>
            <a:b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 and expressions in Activity 8.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 descr="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286435"/>
            <a:ext cx="3819525" cy="1752600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4021455" y="3542030"/>
            <a:ext cx="478663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304800"/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1 civil wars                         2 peacekeeping mission            </a:t>
            </a:r>
          </a:p>
          <a:p>
            <a:pPr indent="304800"/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3 peace process                 4 conflict zones     </a:t>
            </a:r>
          </a:p>
          <a:p>
            <a:pPr indent="304800"/>
            <a:r>
              <a:rPr lang="en-US" sz="1200" b="1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</a:rPr>
              <a:t>5 peacekeeping forces      6 reestablished</a:t>
            </a:r>
            <a:endParaRPr lang="en-US" altLang="en-US" sz="1200" b="1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29932" y="1286435"/>
            <a:ext cx="3643338" cy="23470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1746" y="3651870"/>
            <a:ext cx="3590188" cy="128588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444575" y="771550"/>
            <a:ext cx="7886700" cy="994172"/>
          </a:xfrm>
        </p:spPr>
        <p:txBody>
          <a:bodyPr>
            <a:normAutofit fontScale="90000"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10 </a:t>
            </a:r>
            <a:b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24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Work in pairs. Find out about someone’ s experiences in war. Act out an interview based on the information you have found. Use the words and expressions in this section.</a:t>
            </a:r>
            <a:br>
              <a:rPr lang="en-US" altLang="zh-CN" sz="24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</a:b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2DEE9F4-8FE3-4002-A465-C2FA65F785CE}"/>
              </a:ext>
            </a:extLst>
          </p:cNvPr>
          <p:cNvSpPr txBox="1"/>
          <p:nvPr/>
        </p:nvSpPr>
        <p:spPr>
          <a:xfrm>
            <a:off x="628650" y="2571750"/>
            <a:ext cx="78867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200" b="1">
                <a:latin typeface="Calibri" panose="020f0502020204030204" pitchFamily="34" charset="0"/>
                <a:cs typeface="Calibri" panose="020f0502020204030204" pitchFamily="34" charset="0"/>
              </a:rPr>
              <a:t>Now think about your performance in this activity. How did you collect useful information? Share your experience with the class.</a:t>
            </a:r>
            <a:endParaRPr lang="zh-CN" altLang="en-US" sz="22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3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2"/>
          <a:stretch>
            <a:fillRect/>
          </a:stretch>
        </p:blipFill>
        <p:spPr>
          <a:xfrm>
            <a:off x="10782300" y="108585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47664" y="1851670"/>
            <a:ext cx="6336704" cy="994172"/>
          </a:xfrm>
        </p:spPr>
        <p:txBody>
          <a:bodyPr>
            <a:normAutofit/>
          </a:bodyPr>
          <a:lstStyle/>
          <a:p>
            <a:r>
              <a:rPr lang="en-US" altLang="zh-CN"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Subject-verb agreement (1)</a:t>
            </a:r>
            <a:br>
              <a:rPr lang="zh-CN" altLang="en-US" sz="3000"/>
            </a:br>
            <a:endParaRPr lang="zh-CN" altLang="en-US" sz="3000"/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95486"/>
            <a:ext cx="9396536" cy="1145778"/>
          </a:xfrm>
        </p:spPr>
        <p:txBody>
          <a:bodyPr>
            <a:normAutofit/>
          </a:bodyPr>
          <a:lstStyle/>
          <a:p>
            <a:b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1 </a:t>
            </a: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Look at the sentences from the reading passage and        </a:t>
            </a:r>
            <a:b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</a:br>
            <a:r>
              <a:rPr lang="en-US" altLang="zh-CN" sz="2400" b="1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                       answer the questions.  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3848D30-692C-4B33-9FFD-4BCE1E8550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707654"/>
            <a:ext cx="5023108" cy="2406774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1123DA-920E-4E6A-88D4-7EC69F181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200" b="1"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Activity 1</a:t>
            </a: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1 In which sentence does the word“enemy”refer to different members? Is it followed by a singular verb or plural verb?</a:t>
            </a: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2 In which sentence does the word“enemy”refer to a single unit? Is it followed by a singular verb or plural verb? Do you know any other similar nouns?</a:t>
            </a: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3 Is the word“people”usually followed by a singular verb or plural verb? Do you know any other similar nouns?</a:t>
            </a:r>
            <a:b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2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 sz="2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AF2894-9355-4048-8D96-2F5F15B93C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931790"/>
            <a:ext cx="7886700" cy="14129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In sentence (b), the word “enemy” refers to different members. It is followed by a    </a:t>
            </a:r>
          </a:p>
          <a:p>
            <a:pPr marL="0" indent="0">
              <a:buNone/>
            </a:pPr>
            <a:r>
              <a:rPr lang="en-US" altLang="zh-CN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plural verb.</a:t>
            </a:r>
          </a:p>
          <a:p>
            <a:pPr marL="0" indent="0">
              <a:buNone/>
            </a:pPr>
            <a:r>
              <a:rPr lang="en-US" altLang="zh-CN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In sentence (a), the word “enemy” refers to a single unit. It is followed by a singular verb.  </a:t>
            </a:r>
          </a:p>
          <a:p>
            <a:pPr marL="0" indent="0">
              <a:buNone/>
            </a:pPr>
            <a:r>
              <a:rPr lang="en-US" altLang="zh-CN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Other similar nouns are family, team, class, crowd, government, etc.</a:t>
            </a:r>
          </a:p>
          <a:p>
            <a:pPr marL="0" indent="0">
              <a:buNone/>
            </a:pPr>
            <a:r>
              <a:rPr lang="en-US" altLang="zh-CN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3 The word “people” is usually followed by a plural verb. Other similar nouns are police, </a:t>
            </a:r>
          </a:p>
          <a:p>
            <a:pPr marL="0" indent="0">
              <a:buNone/>
            </a:pPr>
            <a:r>
              <a:rPr lang="en-US" altLang="zh-CN" sz="16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cattle, etc.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9743701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A42AA8-959E-4839-945D-1BDBCD49F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</a:rPr>
              <a:t>Activity 1</a:t>
            </a:r>
            <a:endParaRPr lang="zh-CN" altLang="en-US" sz="2400" b="1">
              <a:latin typeface="Verdana" panose="020b0604030504040204" pitchFamily="34" charset="0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63FB7D7-CBBA-45CE-ACA2-7D584AB593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b="1">
                <a:latin typeface="Calibri" panose="020f0502020204030204" pitchFamily="34" charset="0"/>
                <a:cs typeface="Calibri" panose="020f0502020204030204" pitchFamily="34" charset="0"/>
              </a:rPr>
              <a:t>Now look for more sentences following this rule in the reading passage, and summarise the use of subject-verb agreement in your own words.</a:t>
            </a:r>
            <a:endParaRPr lang="zh-CN" altLang="en-US" sz="2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2174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14414" y="1285866"/>
            <a:ext cx="5612088" cy="3771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2</a:t>
            </a:r>
            <a:endParaRPr lang="zh-CN" altLang="en-US" sz="24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995670" y="1861185"/>
            <a:ext cx="2287270" cy="4603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ea typeface="华文细黑" pitchFamily="2" charset="-122"/>
                <a:cs typeface="Calibri" panose="020f0502020204030204" pitchFamily="34" charset="0"/>
              </a:rPr>
              <a:t>are </a:t>
            </a:r>
          </a:p>
        </p:txBody>
      </p:sp>
      <p:sp>
        <p:nvSpPr>
          <p:cNvPr id="4" name="内容占位符 2"/>
          <p:cNvSpPr>
            <a:spLocks noGrp="1"/>
          </p:cNvSpPr>
          <p:nvPr/>
        </p:nvSpPr>
        <p:spPr>
          <a:xfrm>
            <a:off x="6067425" y="2463165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√</a:t>
            </a:r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ea typeface="华文细黑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内容占位符 2"/>
          <p:cNvSpPr>
            <a:spLocks noGrp="1"/>
          </p:cNvSpPr>
          <p:nvPr/>
        </p:nvSpPr>
        <p:spPr>
          <a:xfrm>
            <a:off x="5948045" y="3053715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ea typeface="华文细黑" pitchFamily="2" charset="-122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6" name="内容占位符 2"/>
          <p:cNvSpPr>
            <a:spLocks noGrp="1"/>
          </p:cNvSpPr>
          <p:nvPr/>
        </p:nvSpPr>
        <p:spPr>
          <a:xfrm>
            <a:off x="5857884" y="3429006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uniforms</a:t>
            </a: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6089650" y="3992245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√ </a:t>
            </a:r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6072198" y="4683125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800">
                <a:solidFill>
                  <a:schemeClr val="accent2"/>
                </a:solidFill>
                <a:latin typeface="Calibri" panose="020f0502020204030204" pitchFamily="34" charset="0"/>
                <a:ea typeface="华文细黑" pitchFamily="2" charset="-122"/>
                <a:cs typeface="Calibri" panose="020f0502020204030204" pitchFamily="34" charset="0"/>
              </a:rPr>
              <a:t>is 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2786050" y="2143122"/>
            <a:ext cx="285752" cy="1588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072066" y="3071816"/>
            <a:ext cx="373694" cy="15554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002915" y="3702685"/>
            <a:ext cx="848995" cy="0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2500298" y="4643452"/>
            <a:ext cx="357190" cy="1"/>
          </a:xfrm>
          <a:prstGeom prst="line">
            <a:avLst/>
          </a:prstGeom>
          <a:ln w="158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  <p:bldP spid="6" grpId="0"/>
      <p:bldP spid="7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0" y="1071552"/>
            <a:ext cx="3695700" cy="3581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714347" y="785800"/>
            <a:ext cx="3320351" cy="421484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4282" y="0"/>
            <a:ext cx="7886700" cy="994172"/>
          </a:xfrm>
        </p:spPr>
        <p:txBody>
          <a:bodyPr>
            <a:normAutofit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3</a:t>
            </a:r>
            <a:endParaRPr lang="zh-CN" altLang="en-US" sz="2400"/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2357422" y="2857502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kills</a:t>
            </a:r>
          </a:p>
        </p:txBody>
      </p:sp>
      <p:sp>
        <p:nvSpPr>
          <p:cNvPr id="10" name="内容占位符 2"/>
          <p:cNvSpPr>
            <a:spLocks noGrp="1"/>
          </p:cNvSpPr>
          <p:nvPr/>
        </p:nvSpPr>
        <p:spPr>
          <a:xfrm>
            <a:off x="2500298" y="3429006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decides</a:t>
            </a:r>
          </a:p>
        </p:txBody>
      </p:sp>
      <p:sp>
        <p:nvSpPr>
          <p:cNvPr id="14" name="内容占位符 2"/>
          <p:cNvSpPr>
            <a:spLocks noGrp="1"/>
          </p:cNvSpPr>
          <p:nvPr/>
        </p:nvSpPr>
        <p:spPr>
          <a:xfrm>
            <a:off x="1928794" y="4214824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15" name="内容占位符 2"/>
          <p:cNvSpPr>
            <a:spLocks noGrp="1"/>
          </p:cNvSpPr>
          <p:nvPr/>
        </p:nvSpPr>
        <p:spPr>
          <a:xfrm>
            <a:off x="4929190" y="1357304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are</a:t>
            </a:r>
          </a:p>
        </p:txBody>
      </p:sp>
      <p:sp>
        <p:nvSpPr>
          <p:cNvPr id="16" name="内容占位符 2"/>
          <p:cNvSpPr>
            <a:spLocks noGrp="1"/>
          </p:cNvSpPr>
          <p:nvPr/>
        </p:nvSpPr>
        <p:spPr>
          <a:xfrm>
            <a:off x="5072066" y="3714758"/>
            <a:ext cx="2287270" cy="46037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120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cs typeface="Calibri" panose="020f0502020204030204" pitchFamily="34" charset="0"/>
              </a:rPr>
              <a:t>love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Activity 4</a:t>
            </a:r>
            <a:endParaRPr lang="zh-CN" altLang="en-US" sz="2400"/>
          </a:p>
        </p:txBody>
      </p:sp>
      <p:sp>
        <p:nvSpPr>
          <p:cNvPr id="3" name="文本框 2"/>
          <p:cNvSpPr txBox="1"/>
          <p:nvPr/>
        </p:nvSpPr>
        <p:spPr>
          <a:xfrm>
            <a:off x="611560" y="1203598"/>
            <a:ext cx="8373110" cy="10992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3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Write a short review of a film you have seen on the theme of war. </a:t>
            </a:r>
          </a:p>
          <a:p>
            <a:pPr>
              <a:lnSpc>
                <a:spcPct val="150000"/>
              </a:lnSpc>
            </a:pPr>
            <a:r>
              <a:rPr lang="zh-CN" altLang="en-US" sz="2300" b="1">
                <a:latin typeface="Calibri" panose="020f0502020204030204" pitchFamily="34" charset="0"/>
                <a:ea typeface="微软雅黑" panose="020b0503020204020204" charset="-122"/>
                <a:cs typeface="Calibri" panose="020f0502020204030204" pitchFamily="34" charset="0"/>
              </a:rPr>
              <a:t>Pay attention to subject-verb agreement.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0763" y="1865511"/>
            <a:ext cx="6336704" cy="994172"/>
          </a:xfrm>
        </p:spPr>
        <p:txBody>
          <a:bodyPr>
            <a:normAutofit/>
          </a:bodyPr>
          <a:lstStyle/>
          <a:p>
            <a:pPr algn="ctr"/>
            <a:r>
              <a:rPr lang="en-US" altLang="zh-CN" sz="30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road to peace</a:t>
            </a:r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KSO_WM_UNIT_FLASH_PICTURE_TYPE" val="1"/>
</p:tagLst>
</file>

<file path=ppt/tags/tag2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resentationFormat>On-screen Show (16:9)</PresentationFormat>
  <Paragraphs>69</Paragraphs>
  <Slides>16</Slides>
  <Notes>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baseType="lpstr" size="24">
      <vt:lpstr>Arial</vt:lpstr>
      <vt:lpstr>等线 Light</vt:lpstr>
      <vt:lpstr>等线</vt:lpstr>
      <vt:lpstr>Calibri</vt:lpstr>
      <vt:lpstr>Verdana</vt:lpstr>
      <vt:lpstr>华文细黑</vt:lpstr>
      <vt:lpstr>微软雅黑</vt:lpstr>
      <vt:lpstr>Office 主题​​</vt:lpstr>
      <vt:lpstr>Unit 3 War and peaceUsing language</vt:lpstr>
      <vt:lpstr>Subject-verb agreement (1)</vt:lpstr>
      <vt:lpstr>Activity 1 Look at the sentences from the reading passage and                                 answer the questions.  </vt:lpstr>
      <vt:lpstr>Activity 11 In which sentence does the word“enemy”refer to different members? Is it followed by a singular verb or plural verb?2 In which sentence does the word“enemy”refer to a single unit? Is it followed by a singular verb or plural verb? Do you know any other similar nouns?3 Is the word“people”usually followed by a singular verb or plural verb? Do you know any other similar nouns? </vt:lpstr>
      <vt:lpstr>Activity 1</vt:lpstr>
      <vt:lpstr>Activity 2</vt:lpstr>
      <vt:lpstr>Activity 3</vt:lpstr>
      <vt:lpstr>Activity 4</vt:lpstr>
      <vt:lpstr>The road to peace</vt:lpstr>
      <vt:lpstr>Activity 5 </vt:lpstr>
      <vt:lpstr>PowerPoint Presentation</vt:lpstr>
      <vt:lpstr>Activity 7</vt:lpstr>
      <vt:lpstr>Activity 8 Read the introduction to UN peacekeeping and                          answer the questions. Pay attention to the words                               and expressions in bold.</vt:lpstr>
      <vt:lpstr>Activity 9 Complete the fact file about UN’s peacekeeping                          mission in Liberia with the correct form of the words                          and expressions in Activity 8.</vt:lpstr>
      <vt:lpstr>Activity 10 Work in pairs. Find out about someone’ s experiences in war. Act out an interview based on the information you have found. Use the words and expressions in this section.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2021-01-08T18:43:54.535</cp:lastPrinted>
  <dcterms:created xsi:type="dcterms:W3CDTF">2021-01-08T18:43:54Z</dcterms:created>
  <dcterms:modified xsi:type="dcterms:W3CDTF">2021-01-08T10:43:54Z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