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notesMasterIdLst>
    <p:notesMasterId r:id="rId11"/>
  </p:notesMasterIdLst>
  <p:sldIdLst>
    <p:sldId id="256" r:id="rId2"/>
    <p:sldId id="269" r:id="rId3"/>
    <p:sldId id="257" r:id="rId4"/>
    <p:sldId id="266" r:id="rId5"/>
    <p:sldId id="267" r:id="rId6"/>
    <p:sldId id="273" r:id="rId7"/>
    <p:sldId id="272" r:id="rId8"/>
    <p:sldId id="271" r:id="rId9"/>
    <p:sldId id="259" r:id="rId10"/>
  </p:sldIdLst>
  <p:sldSz cx="9144000" cy="5143500" type="screen16x9"/>
  <p:notesSz cx="6858000" cy="9144000"/>
  <p:defaultTextStyle>
    <a:defPPr>
      <a:defRPr lang="zh-CN"/>
    </a:defPPr>
    <a:lvl1pPr algn="l" defTabSz="685800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等线"/>
        <a:cs typeface="等线"/>
      </a:defRPr>
    </a:lvl1pPr>
    <a:lvl2pPr marL="342900" indent="114300" algn="l" defTabSz="685800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等线"/>
        <a:cs typeface="等线"/>
      </a:defRPr>
    </a:lvl2pPr>
    <a:lvl3pPr marL="685800" indent="228600" algn="l" defTabSz="685800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等线"/>
        <a:cs typeface="等线"/>
      </a:defRPr>
    </a:lvl3pPr>
    <a:lvl4pPr marL="1028700" indent="342900" algn="l" defTabSz="685800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等线"/>
        <a:cs typeface="等线"/>
      </a:defRPr>
    </a:lvl4pPr>
    <a:lvl5pPr marL="1371600" indent="457200" algn="l" defTabSz="685800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等线"/>
        <a:cs typeface="等线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charset="0"/>
        <a:ea typeface="等线"/>
        <a:cs typeface="等线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charset="0"/>
        <a:ea typeface="等线"/>
        <a:cs typeface="等线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charset="0"/>
        <a:ea typeface="等线"/>
        <a:cs typeface="等线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charset="0"/>
        <a:ea typeface="等线"/>
        <a:cs typeface="等线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orient="horz" pos="1620">
          <p15:clr>
            <a:srgbClr val="A4A3A4"/>
          </p15:clr>
        </p15:guide>
        <p15:guide id="3" pos="3840">
          <p15:clr>
            <a:srgbClr val="A4A3A4"/>
          </p15:clr>
        </p15:guide>
        <p15:guide id="4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80825"/>
    <a:srgbClr val="40CBC8"/>
    <a:srgbClr val="F85252"/>
    <a:srgbClr val="FC6542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浅色样式 3 - 强调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2" autoAdjust="0"/>
    <p:restoredTop sz="94628" autoAdjust="0"/>
  </p:normalViewPr>
  <p:slideViewPr>
    <p:cSldViewPr>
      <p:cViewPr varScale="1">
        <p:scale>
          <a:sx n="82" d="100"/>
          <a:sy n="82" d="100"/>
        </p:scale>
        <p:origin x="-192" y="-60"/>
      </p:cViewPr>
      <p:guideLst>
        <p:guide orient="horz" pos="2160"/>
        <p:guide orient="horz" pos="1620"/>
        <p:guide pos="384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EDED5507-2A7F-4023-AC46-EA94F99EFF24}" type="datetimeFigureOut">
              <a:rPr lang="zh-CN" altLang="en-US"/>
              <a:pPr>
                <a:defRPr/>
              </a:pPr>
              <a:t>2020/11/6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24D340BC-0746-4CBF-A119-CB4436519C9B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4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B6A370-E748-449B-985C-9759A061F58E}" type="datetimeFigureOut">
              <a:rPr lang="zh-CN" altLang="en-US"/>
              <a:pPr>
                <a:defRPr/>
              </a:pPr>
              <a:t>2020/11/6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BAE79D-23E8-45EC-88D7-F9127AFC4EF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9E8664-BA17-44CD-A726-10DEBBEFE9D9}" type="datetimeFigureOut">
              <a:rPr lang="zh-CN" altLang="en-US"/>
              <a:pPr>
                <a:defRPr/>
              </a:pPr>
              <a:t>2020/11/6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1E6305-9912-4EB0-87F7-B168C0391A2E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72DE3A-33EC-4D2F-8713-8847C05945EF}" type="datetimeFigureOut">
              <a:rPr lang="zh-CN" altLang="en-US"/>
              <a:pPr>
                <a:defRPr/>
              </a:pPr>
              <a:t>2020/11/6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8857F0-62CF-4F39-B0AA-3BA73E7B3C27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69CA2A-A82C-4E34-96C2-37EE24C1BDCE}" type="datetimeFigureOut">
              <a:rPr lang="zh-CN" altLang="en-US"/>
              <a:pPr>
                <a:defRPr/>
              </a:pPr>
              <a:t>2020/11/6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319849-58F1-46E2-A4AD-A67989AA46B3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0B17AD-6DD2-4AEB-A76C-617CBAB7A26D}" type="datetimeFigureOut">
              <a:rPr lang="zh-CN" altLang="en-US"/>
              <a:pPr>
                <a:defRPr/>
              </a:pPr>
              <a:t>2020/11/6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207039-8F75-4114-85BB-1EECAEAD573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45DA4C-B396-4DBB-9E66-0928BC948A34}" type="datetimeFigureOut">
              <a:rPr lang="zh-CN" altLang="en-US"/>
              <a:pPr>
                <a:defRPr/>
              </a:pPr>
              <a:t>2020/11/6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CF0F4B-9EB7-494B-A3E2-C755D9B7E08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460B69-F400-4CBB-B378-F3EEDA5DC776}" type="datetimeFigureOut">
              <a:rPr lang="zh-CN" altLang="en-US"/>
              <a:pPr>
                <a:defRPr/>
              </a:pPr>
              <a:t>2020/11/6</a:t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DC0640-9E13-4DE7-87D2-2030F7CE2F8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3E7D41-D819-4D3A-B63F-08B545DCCB01}" type="datetimeFigureOut">
              <a:rPr lang="zh-CN" altLang="en-US"/>
              <a:pPr>
                <a:defRPr/>
              </a:pPr>
              <a:t>2020/11/6</a:t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8E9B45-977A-4E44-894D-DEF5C0E42AC0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2754B0-337B-4C26-9FEF-896310C58251}" type="datetimeFigureOut">
              <a:rPr lang="zh-CN" altLang="en-US"/>
              <a:pPr>
                <a:defRPr/>
              </a:pPr>
              <a:t>2020/11/6</a:t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9F9276-8790-4AAE-942D-D8E9B61175F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700" indent="0">
              <a:buNone/>
              <a:defRPr sz="800"/>
            </a:lvl4pPr>
            <a:lvl5pPr marL="1371600" indent="0">
              <a:buNone/>
              <a:defRPr sz="800"/>
            </a:lvl5pPr>
            <a:lvl6pPr marL="1714500" indent="0">
              <a:buNone/>
              <a:defRPr sz="800"/>
            </a:lvl6pPr>
            <a:lvl7pPr marL="2057400" indent="0">
              <a:buNone/>
              <a:defRPr sz="800"/>
            </a:lvl7pPr>
            <a:lvl8pPr marL="2400300" indent="0">
              <a:buNone/>
              <a:defRPr sz="800"/>
            </a:lvl8pPr>
            <a:lvl9pPr marL="2743200" indent="0">
              <a:buNone/>
              <a:defRPr sz="8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356124-E074-455C-9E51-98B983389B7C}" type="datetimeFigureOut">
              <a:rPr lang="zh-CN" altLang="en-US"/>
              <a:pPr>
                <a:defRPr/>
              </a:pPr>
              <a:t>2020/11/6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25F0D9-CC12-42E9-8B87-DE42F33608B1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700" indent="0">
              <a:buNone/>
              <a:defRPr sz="800"/>
            </a:lvl4pPr>
            <a:lvl5pPr marL="1371600" indent="0">
              <a:buNone/>
              <a:defRPr sz="800"/>
            </a:lvl5pPr>
            <a:lvl6pPr marL="1714500" indent="0">
              <a:buNone/>
              <a:defRPr sz="800"/>
            </a:lvl6pPr>
            <a:lvl7pPr marL="2057400" indent="0">
              <a:buNone/>
              <a:defRPr sz="800"/>
            </a:lvl7pPr>
            <a:lvl8pPr marL="2400300" indent="0">
              <a:buNone/>
              <a:defRPr sz="800"/>
            </a:lvl8pPr>
            <a:lvl9pPr marL="2743200" indent="0">
              <a:buNone/>
              <a:defRPr sz="8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DC0AE4-FC9F-4CC5-8C67-409A3069496B}" type="datetimeFigureOut">
              <a:rPr lang="zh-CN" altLang="en-US"/>
              <a:pPr>
                <a:defRPr/>
              </a:pPr>
              <a:t>2020/11/6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A136FB-20C0-4C6F-96CE-76EE7158C977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628650" y="274638"/>
            <a:ext cx="7886700" cy="993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628650" y="1370013"/>
            <a:ext cx="7886700" cy="3262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4637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D6D366B0-9A99-4E2D-97AB-87BE1DC8E4D3}" type="datetimeFigureOut">
              <a:rPr lang="zh-CN" altLang="en-US"/>
              <a:pPr>
                <a:defRPr/>
              </a:pPr>
              <a:t>2020/11/6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4637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4637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855969A7-E7E7-43E9-86D2-9111D95B0527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</p:sldLayoutIdLst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等线 Light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等线 Light"/>
          <a:ea typeface="等线 Light"/>
          <a:cs typeface="等线 Light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等线 Light"/>
          <a:ea typeface="等线 Light"/>
          <a:cs typeface="等线 Light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等线 Light"/>
          <a:ea typeface="等线 Light"/>
          <a:cs typeface="等线 Light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等线 Light"/>
          <a:ea typeface="等线 Light"/>
          <a:cs typeface="等线 Light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等线 Light"/>
          <a:ea typeface="等线 Light"/>
          <a:cs typeface="等线 Light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等线 Light"/>
          <a:ea typeface="等线 Light"/>
          <a:cs typeface="等线 Light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等线 Light"/>
          <a:ea typeface="等线 Light"/>
          <a:cs typeface="等线 Light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等线 Light"/>
          <a:ea typeface="等线 Light"/>
          <a:cs typeface="等线 Light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charset="0"/>
        <a:buChar char="•"/>
        <a:defRPr sz="2100" kern="1200">
          <a:solidFill>
            <a:schemeClr val="tx1"/>
          </a:solidFill>
          <a:latin typeface="+mn-lt"/>
          <a:ea typeface="+mn-ea"/>
          <a:cs typeface="等线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等线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sz="1500" kern="1200">
          <a:solidFill>
            <a:schemeClr val="tx1"/>
          </a:solidFill>
          <a:latin typeface="+mn-lt"/>
          <a:ea typeface="+mn-ea"/>
          <a:cs typeface="等线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sz="1400" kern="1200">
          <a:solidFill>
            <a:schemeClr val="tx1"/>
          </a:solidFill>
          <a:latin typeface="+mn-lt"/>
          <a:ea typeface="+mn-ea"/>
          <a:cs typeface="等线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sz="1400" kern="1200">
          <a:solidFill>
            <a:schemeClr val="tx1"/>
          </a:solidFill>
          <a:latin typeface="+mn-lt"/>
          <a:ea typeface="+mn-ea"/>
          <a:cs typeface="等线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标题 1"/>
          <p:cNvSpPr>
            <a:spLocks noGrp="1"/>
          </p:cNvSpPr>
          <p:nvPr>
            <p:ph type="ctrTitle"/>
          </p:nvPr>
        </p:nvSpPr>
        <p:spPr>
          <a:xfrm>
            <a:off x="1042988" y="915988"/>
            <a:ext cx="7272337" cy="2270125"/>
          </a:xfrm>
        </p:spPr>
        <p:txBody>
          <a:bodyPr/>
          <a:lstStyle/>
          <a:p>
            <a:pPr eaLnBrk="1" hangingPunct="1"/>
            <a:r>
              <a:rPr lang="en-US" altLang="zh-CN" sz="3300" b="1">
                <a:latin typeface="Verdana" pitchFamily="34" charset="0"/>
              </a:rPr>
              <a:t>Unit 4 A glimpse of the future</a:t>
            </a:r>
            <a:br>
              <a:rPr lang="en-US" altLang="zh-CN" sz="3300" b="1">
                <a:latin typeface="Verdana" pitchFamily="34" charset="0"/>
              </a:rPr>
            </a:br>
            <a:r>
              <a:rPr lang="en-US" altLang="zh-CN" sz="3300" b="1">
                <a:latin typeface="Verdana" pitchFamily="34" charset="0"/>
              </a:rPr>
              <a:t/>
            </a:r>
            <a:br>
              <a:rPr lang="en-US" altLang="zh-CN" sz="3300" b="1">
                <a:latin typeface="Verdana" pitchFamily="34" charset="0"/>
              </a:rPr>
            </a:br>
            <a:r>
              <a:rPr lang="en-US" altLang="zh-CN" sz="3300" b="1">
                <a:latin typeface="Verdana" pitchFamily="34" charset="0"/>
              </a:rPr>
              <a:t>Presenting ideas &amp; Reflection</a:t>
            </a:r>
            <a:endParaRPr lang="zh-CN" altLang="en-US" sz="3300"/>
          </a:p>
        </p:txBody>
      </p:sp>
      <p:sp>
        <p:nvSpPr>
          <p:cNvPr id="14339" name="TextBox 3"/>
          <p:cNvSpPr txBox="1">
            <a:spLocks noChangeArrowheads="1"/>
          </p:cNvSpPr>
          <p:nvPr/>
        </p:nvSpPr>
        <p:spPr bwMode="auto">
          <a:xfrm>
            <a:off x="738188" y="303213"/>
            <a:ext cx="4103687" cy="34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r>
              <a:rPr lang="zh-CN" altLang="en-US" sz="1800" b="1">
                <a:latin typeface="等线"/>
              </a:rPr>
              <a:t>新标准</a:t>
            </a:r>
            <a:r>
              <a:rPr lang="en-US" altLang="zh-CN" sz="1800" b="1">
                <a:latin typeface="等线"/>
              </a:rPr>
              <a:t>《</a:t>
            </a:r>
            <a:r>
              <a:rPr lang="zh-CN" altLang="en-US" sz="1800" b="1">
                <a:latin typeface="等线"/>
              </a:rPr>
              <a:t>英语</a:t>
            </a:r>
            <a:r>
              <a:rPr lang="en-US" altLang="zh-CN" sz="1800" b="1">
                <a:latin typeface="等线"/>
              </a:rPr>
              <a:t>》</a:t>
            </a:r>
            <a:r>
              <a:rPr lang="zh-CN" altLang="en-US" sz="1800" b="1">
                <a:latin typeface="等线"/>
              </a:rPr>
              <a:t>高中选择性必修第三册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标题 1"/>
          <p:cNvSpPr>
            <a:spLocks noGrp="1"/>
          </p:cNvSpPr>
          <p:nvPr>
            <p:ph type="title"/>
          </p:nvPr>
        </p:nvSpPr>
        <p:spPr>
          <a:xfrm>
            <a:off x="2000232" y="2000246"/>
            <a:ext cx="6335713" cy="993775"/>
          </a:xfrm>
        </p:spPr>
        <p:txBody>
          <a:bodyPr/>
          <a:lstStyle/>
          <a:p>
            <a:pPr eaLnBrk="1" hangingPunct="1"/>
            <a:r>
              <a:rPr lang="en-US" altLang="zh-CN" b="1" dirty="0">
                <a:latin typeface="Verdana" pitchFamily="34" charset="0"/>
              </a:rPr>
              <a:t>   Presenting ideas</a:t>
            </a:r>
            <a:r>
              <a:rPr lang="zh-CN" altLang="en-US" sz="3000" dirty="0"/>
              <a:t/>
            </a:r>
            <a:br>
              <a:rPr lang="zh-CN" altLang="en-US" sz="3000" dirty="0"/>
            </a:br>
            <a:endParaRPr lang="zh-CN" altLang="en-US" sz="3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标题 1"/>
          <p:cNvSpPr>
            <a:spLocks noGrp="1"/>
          </p:cNvSpPr>
          <p:nvPr>
            <p:ph type="title"/>
          </p:nvPr>
        </p:nvSpPr>
        <p:spPr>
          <a:xfrm>
            <a:off x="611188" y="268288"/>
            <a:ext cx="6319837" cy="1144587"/>
          </a:xfrm>
        </p:spPr>
        <p:txBody>
          <a:bodyPr/>
          <a:lstStyle/>
          <a:p>
            <a:pPr eaLnBrk="1" hangingPunct="1"/>
            <a:r>
              <a:rPr lang="en-US" altLang="zh-CN" sz="2400" b="1" dirty="0">
                <a:latin typeface="Verdana" pitchFamily="34" charset="0"/>
              </a:rPr>
              <a:t>Activity 1 </a:t>
            </a:r>
            <a:r>
              <a:rPr lang="en-US" altLang="zh-CN" sz="2300" b="1" dirty="0">
                <a:latin typeface="Calibri" panose="020F0502020204030204" pitchFamily="34" charset="0"/>
                <a:cs typeface="Calibri" panose="020F0502020204030204" pitchFamily="34" charset="0"/>
              </a:rPr>
              <a:t>Look at the pictures about the future and answer the questions.</a:t>
            </a:r>
            <a:br>
              <a:rPr lang="en-US" altLang="zh-CN" sz="23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zh-CN" altLang="en-US" sz="23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386" name="内容占位符 3"/>
          <p:cNvSpPr>
            <a:spLocks noGrp="1"/>
          </p:cNvSpPr>
          <p:nvPr>
            <p:ph idx="1"/>
          </p:nvPr>
        </p:nvSpPr>
        <p:spPr>
          <a:xfrm>
            <a:off x="755576" y="1347614"/>
            <a:ext cx="5311775" cy="148907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altLang="zh-CN" sz="2000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1 What are the people doing in each picture?</a:t>
            </a:r>
          </a:p>
          <a:p>
            <a:pPr marL="177800" indent="0" eaLnBrk="1" hangingPunct="1">
              <a:buNone/>
            </a:pPr>
            <a:r>
              <a:rPr lang="en-US" altLang="zh-CN" sz="2000" b="1" dirty="0">
                <a:solidFill>
                  <a:schemeClr val="accent2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Picture 1  </a:t>
            </a:r>
            <a:r>
              <a:rPr lang="en-US" altLang="zh-CN" sz="2000" dirty="0">
                <a:solidFill>
                  <a:schemeClr val="accent2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The robot is displaying some information to a girl. Perhaps the girl is being taught by the robot. </a:t>
            </a:r>
            <a:endParaRPr lang="en-US" altLang="zh-CN" sz="2000" dirty="0" smtClean="0">
              <a:solidFill>
                <a:schemeClr val="accent2"/>
              </a:solidFill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  <a:p>
            <a:pPr marL="177800" indent="0" eaLnBrk="1" hangingPunct="1">
              <a:buNone/>
            </a:pPr>
            <a:r>
              <a:rPr lang="en-US" altLang="zh-CN" sz="2000" b="1" dirty="0" smtClean="0">
                <a:solidFill>
                  <a:schemeClr val="accent2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Picture </a:t>
            </a:r>
            <a:r>
              <a:rPr lang="en-US" altLang="zh-CN" sz="2000" b="1" dirty="0">
                <a:solidFill>
                  <a:schemeClr val="accent2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2  </a:t>
            </a:r>
            <a:r>
              <a:rPr lang="en-US" altLang="zh-CN" sz="2000" dirty="0">
                <a:solidFill>
                  <a:schemeClr val="accent2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A girl is sitting on the robot. She looks like she is controlling the robot with a device. She seems to be playing. </a:t>
            </a:r>
          </a:p>
          <a:p>
            <a:pPr marL="177800" indent="0" eaLnBrk="1" hangingPunct="1">
              <a:buNone/>
            </a:pPr>
            <a:r>
              <a:rPr lang="en-US" altLang="zh-CN" sz="2000" b="1" dirty="0">
                <a:solidFill>
                  <a:schemeClr val="accent2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Picture 3  </a:t>
            </a:r>
            <a:r>
              <a:rPr lang="en-US" altLang="zh-CN" sz="2000" dirty="0">
                <a:solidFill>
                  <a:schemeClr val="accent2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The robot is helping a mother look after her child. </a:t>
            </a:r>
          </a:p>
          <a:p>
            <a:pPr marL="177800" indent="-177800" eaLnBrk="1" hangingPunct="1">
              <a:buNone/>
            </a:pPr>
            <a:r>
              <a:rPr lang="en-US" altLang="zh-CN" sz="2000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2 Imagine and describe their daily lives. Would you like to live like this?</a:t>
            </a:r>
          </a:p>
          <a:p>
            <a:pPr marL="0" indent="0" eaLnBrk="1" hangingPunct="1">
              <a:buNone/>
            </a:pPr>
            <a:endParaRPr lang="en-US" altLang="zh-CN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xmlns="" id="{9BEA23E3-8D74-4DA9-A026-2DD3C1944BD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286512" y="0"/>
            <a:ext cx="2462196" cy="1435953"/>
          </a:xfrm>
          <a:prstGeom prst="rect">
            <a:avLst/>
          </a:prstGeom>
        </p:spPr>
      </p:pic>
      <p:pic>
        <p:nvPicPr>
          <p:cNvPr id="6" name="图片 5">
            <a:extLst>
              <a:ext uri="{FF2B5EF4-FFF2-40B4-BE49-F238E27FC236}">
                <a16:creationId xmlns:a16="http://schemas.microsoft.com/office/drawing/2014/main" xmlns="" id="{1EEEA991-DD32-4948-9DAF-51674895FC1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300192" y="1490259"/>
            <a:ext cx="2462196" cy="1621659"/>
          </a:xfrm>
          <a:prstGeom prst="rect">
            <a:avLst/>
          </a:prstGeom>
        </p:spPr>
      </p:pic>
      <p:pic>
        <p:nvPicPr>
          <p:cNvPr id="8" name="图片 7">
            <a:extLst>
              <a:ext uri="{FF2B5EF4-FFF2-40B4-BE49-F238E27FC236}">
                <a16:creationId xmlns:a16="http://schemas.microsoft.com/office/drawing/2014/main" xmlns="" id="{C573203A-39D1-4702-8170-3BF7E7F23D6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300192" y="3218585"/>
            <a:ext cx="2462196" cy="1434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标题 1"/>
          <p:cNvSpPr>
            <a:spLocks noGrp="1"/>
          </p:cNvSpPr>
          <p:nvPr>
            <p:ph type="title"/>
          </p:nvPr>
        </p:nvSpPr>
        <p:spPr>
          <a:xfrm>
            <a:off x="468313" y="-48400"/>
            <a:ext cx="6319837" cy="1144587"/>
          </a:xfrm>
        </p:spPr>
        <p:txBody>
          <a:bodyPr/>
          <a:lstStyle/>
          <a:p>
            <a:pPr eaLnBrk="1" hangingPunct="1"/>
            <a:r>
              <a:rPr lang="en-US" altLang="zh-CN" sz="2400" b="1" dirty="0">
                <a:latin typeface="Verdana" pitchFamily="34" charset="0"/>
              </a:rPr>
              <a:t>Activity 2 </a:t>
            </a:r>
            <a:endParaRPr lang="zh-CN" altLang="en-US" sz="2400" b="1" dirty="0">
              <a:latin typeface="Verdana" pitchFamily="34" charset="0"/>
            </a:endParaRPr>
          </a:p>
        </p:txBody>
      </p:sp>
      <p:sp>
        <p:nvSpPr>
          <p:cNvPr id="17410" name="内容占位符 3"/>
          <p:cNvSpPr>
            <a:spLocks noGrp="1"/>
          </p:cNvSpPr>
          <p:nvPr>
            <p:ph idx="1"/>
          </p:nvPr>
        </p:nvSpPr>
        <p:spPr>
          <a:xfrm>
            <a:off x="468313" y="915566"/>
            <a:ext cx="8208963" cy="841375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en-US" altLang="zh-CN" sz="2300" b="1" dirty="0">
                <a:latin typeface="Calibri" pitchFamily="34" charset="0"/>
                <a:cs typeface="Calibri" pitchFamily="34" charset="0"/>
              </a:rPr>
              <a:t>Work in groups. Discuss how other daily activities might be different in the future and complete the table.</a:t>
            </a:r>
            <a:endParaRPr lang="zh-CN" altLang="en-US" sz="2300" b="1" dirty="0"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17435" name="Group 27"/>
          <p:cNvGraphicFramePr>
            <a:graphicFrameLocks noGrp="1"/>
          </p:cNvGraphicFramePr>
          <p:nvPr/>
        </p:nvGraphicFramePr>
        <p:xfrm>
          <a:off x="468313" y="2211388"/>
          <a:ext cx="8207375" cy="2303463"/>
        </p:xfrm>
        <a:graphic>
          <a:graphicData uri="http://schemas.openxmlformats.org/drawingml/2006/table">
            <a:tbl>
              <a:tblPr/>
              <a:tblGrid>
                <a:gridCol w="158273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62463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96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等线"/>
                          <a:cs typeface="Times New Roman" pitchFamily="18" charset="0"/>
                        </a:rPr>
                        <a:t>Activities</a:t>
                      </a:r>
                      <a:endParaRPr kumimoji="0" lang="zh-CN" altLang="en-US" sz="1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等线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等线"/>
                          <a:cs typeface="Times New Roman" pitchFamily="18" charset="0"/>
                        </a:rPr>
                        <a:t>Descriptions</a:t>
                      </a:r>
                      <a:endParaRPr kumimoji="0" lang="zh-CN" altLang="en-US" sz="1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等线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等线"/>
                          <a:cs typeface="Times New Roman" pitchFamily="18" charset="0"/>
                        </a:rPr>
                        <a:t>Studying</a:t>
                      </a:r>
                      <a:endParaRPr kumimoji="0" lang="zh-CN" altLang="en-US" sz="1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等线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等线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66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等线"/>
                          <a:cs typeface="Times New Roman" pitchFamily="18" charset="0"/>
                        </a:rPr>
                        <a:t>Eating</a:t>
                      </a:r>
                      <a:endParaRPr kumimoji="0" lang="zh-CN" altLang="en-US" sz="1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等线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等线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55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等线"/>
                          <a:cs typeface="Times New Roman" pitchFamily="18" charset="0"/>
                        </a:rPr>
                        <a:t>Socialising</a:t>
                      </a:r>
                      <a:endParaRPr kumimoji="0" lang="zh-CN" altLang="en-US" sz="1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等线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等线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55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等线"/>
                          <a:cs typeface="Times New Roman" pitchFamily="18" charset="0"/>
                        </a:rPr>
                        <a:t>Having fun</a:t>
                      </a:r>
                      <a:endParaRPr kumimoji="0" lang="zh-CN" altLang="en-US" sz="1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等线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等线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66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等线"/>
                          <a:cs typeface="Times New Roman" pitchFamily="18" charset="0"/>
                        </a:rPr>
                        <a:t>…</a:t>
                      </a:r>
                      <a:endParaRPr kumimoji="0" lang="zh-CN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等线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等线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标题 1"/>
          <p:cNvSpPr>
            <a:spLocks noGrp="1"/>
          </p:cNvSpPr>
          <p:nvPr>
            <p:ph type="title"/>
          </p:nvPr>
        </p:nvSpPr>
        <p:spPr>
          <a:xfrm>
            <a:off x="684213" y="268288"/>
            <a:ext cx="6319837" cy="1144587"/>
          </a:xfrm>
        </p:spPr>
        <p:txBody>
          <a:bodyPr/>
          <a:lstStyle/>
          <a:p>
            <a:pPr eaLnBrk="1" hangingPunct="1"/>
            <a:r>
              <a:rPr lang="en-US" altLang="zh-CN" sz="2400" b="1">
                <a:latin typeface="Verdana" pitchFamily="34" charset="0"/>
              </a:rPr>
              <a:t>Activity 3 </a:t>
            </a:r>
            <a:endParaRPr lang="zh-CN" altLang="en-US" sz="2400" b="1">
              <a:latin typeface="Verdana" pitchFamily="34" charset="0"/>
            </a:endParaRPr>
          </a:p>
        </p:txBody>
      </p:sp>
      <p:sp>
        <p:nvSpPr>
          <p:cNvPr id="18434" name="内容占位符 3"/>
          <p:cNvSpPr>
            <a:spLocks noGrp="1"/>
          </p:cNvSpPr>
          <p:nvPr>
            <p:ph idx="1"/>
          </p:nvPr>
        </p:nvSpPr>
        <p:spPr>
          <a:xfrm>
            <a:off x="755575" y="1203599"/>
            <a:ext cx="8137599" cy="2734990"/>
          </a:xfrm>
        </p:spPr>
        <p:txBody>
          <a:bodyPr/>
          <a:lstStyle/>
          <a:p>
            <a:pPr marL="0" indent="0" eaLnBrk="1" hangingPunct="1">
              <a:lnSpc>
                <a:spcPct val="150000"/>
              </a:lnSpc>
              <a:buFont typeface="Arial" charset="0"/>
              <a:buNone/>
            </a:pPr>
            <a:r>
              <a:rPr lang="en-US" altLang="zh-CN" sz="2300" b="1" dirty="0">
                <a:latin typeface="Calibri" pitchFamily="34" charset="0"/>
                <a:cs typeface="Calibri" pitchFamily="34" charset="0"/>
              </a:rPr>
              <a:t>Design your own ideal day in the future. Consider the following:</a:t>
            </a: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lang="en-US" altLang="zh-CN" dirty="0">
                <a:latin typeface="Times New Roman" pitchFamily="18" charset="0"/>
                <a:cs typeface="Times New Roman" pitchFamily="18" charset="0"/>
              </a:rPr>
              <a:t>1 Is it a workday or weekend? What activities will you do?</a:t>
            </a: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lang="en-US" altLang="zh-CN" dirty="0">
                <a:latin typeface="Times New Roman" pitchFamily="18" charset="0"/>
                <a:cs typeface="Times New Roman" pitchFamily="18" charset="0"/>
              </a:rPr>
              <a:t>2 Who do you want to spend the day with?</a:t>
            </a: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lang="en-US" altLang="zh-CN" dirty="0">
                <a:latin typeface="Times New Roman" pitchFamily="18" charset="0"/>
                <a:cs typeface="Times New Roman" pitchFamily="18" charset="0"/>
              </a:rPr>
              <a:t>3 In what ways is it different to your present daily life?</a:t>
            </a:r>
            <a:endParaRPr lang="zh-CN" alt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4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4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标题 1"/>
          <p:cNvSpPr>
            <a:spLocks noGrp="1"/>
          </p:cNvSpPr>
          <p:nvPr>
            <p:ph type="title"/>
          </p:nvPr>
        </p:nvSpPr>
        <p:spPr>
          <a:xfrm>
            <a:off x="684213" y="268288"/>
            <a:ext cx="6319837" cy="1144587"/>
          </a:xfrm>
        </p:spPr>
        <p:txBody>
          <a:bodyPr/>
          <a:lstStyle/>
          <a:p>
            <a:pPr eaLnBrk="1" hangingPunct="1"/>
            <a:r>
              <a:rPr lang="en-US" altLang="zh-CN" sz="2400" b="1" dirty="0">
                <a:latin typeface="Verdana" pitchFamily="34" charset="0"/>
              </a:rPr>
              <a:t>Activity </a:t>
            </a:r>
            <a:r>
              <a:rPr lang="en-US" altLang="zh-CN" sz="2400" b="1" dirty="0" smtClean="0">
                <a:latin typeface="Verdana" pitchFamily="34" charset="0"/>
              </a:rPr>
              <a:t>4 </a:t>
            </a:r>
            <a:endParaRPr lang="zh-CN" altLang="en-US" sz="2400" b="1" dirty="0">
              <a:latin typeface="Verdana" pitchFamily="34" charset="0"/>
            </a:endParaRPr>
          </a:p>
        </p:txBody>
      </p:sp>
      <p:sp>
        <p:nvSpPr>
          <p:cNvPr id="18434" name="内容占位符 3"/>
          <p:cNvSpPr>
            <a:spLocks noGrp="1"/>
          </p:cNvSpPr>
          <p:nvPr>
            <p:ph idx="1"/>
          </p:nvPr>
        </p:nvSpPr>
        <p:spPr>
          <a:xfrm>
            <a:off x="714348" y="1357304"/>
            <a:ext cx="8137599" cy="2734990"/>
          </a:xfrm>
        </p:spPr>
        <p:txBody>
          <a:bodyPr/>
          <a:lstStyle/>
          <a:p>
            <a:pPr marL="0" indent="0" eaLnBrk="1" hangingPunct="1">
              <a:lnSpc>
                <a:spcPct val="150000"/>
              </a:lnSpc>
              <a:buFont typeface="Arial" charset="0"/>
              <a:buNone/>
            </a:pPr>
            <a:r>
              <a:rPr lang="en-US" altLang="zh-CN" sz="2300" b="1" dirty="0" smtClean="0">
                <a:latin typeface="Calibri" pitchFamily="34" charset="0"/>
                <a:cs typeface="Calibri" pitchFamily="34" charset="0"/>
              </a:rPr>
              <a:t>Share your ideal day in the future with the class.</a:t>
            </a:r>
            <a:endParaRPr lang="en-US" altLang="zh-CN" sz="2300" b="1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标题 1"/>
          <p:cNvSpPr>
            <a:spLocks noGrp="1"/>
          </p:cNvSpPr>
          <p:nvPr>
            <p:ph type="title" idx="4294967295"/>
          </p:nvPr>
        </p:nvSpPr>
        <p:spPr>
          <a:xfrm>
            <a:off x="3419475" y="1635125"/>
            <a:ext cx="3311525" cy="993775"/>
          </a:xfrm>
        </p:spPr>
        <p:txBody>
          <a:bodyPr/>
          <a:lstStyle/>
          <a:p>
            <a:pPr eaLnBrk="1" hangingPunct="1"/>
            <a:r>
              <a:rPr lang="en-US" altLang="zh-CN" sz="3000" b="1">
                <a:latin typeface="Verdana" pitchFamily="34" charset="0"/>
              </a:rPr>
              <a:t>Reflection</a:t>
            </a:r>
            <a:endParaRPr lang="zh-CN" altLang="en-US" sz="3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标题 1"/>
          <p:cNvSpPr>
            <a:spLocks noGrp="1"/>
          </p:cNvSpPr>
          <p:nvPr>
            <p:ph type="title"/>
          </p:nvPr>
        </p:nvSpPr>
        <p:spPr>
          <a:xfrm>
            <a:off x="611188" y="411163"/>
            <a:ext cx="7886700" cy="993775"/>
          </a:xfrm>
        </p:spPr>
        <p:txBody>
          <a:bodyPr/>
          <a:lstStyle/>
          <a:p>
            <a:pPr eaLnBrk="1" hangingPunct="1"/>
            <a:r>
              <a:rPr lang="en-US" altLang="zh-CN" sz="2300" b="1" dirty="0">
                <a:latin typeface="Calibri" pitchFamily="34" charset="0"/>
              </a:rPr>
              <a:t>Write a reflection after completing this unit. </a:t>
            </a:r>
            <a:br>
              <a:rPr lang="en-US" altLang="zh-CN" sz="2300" b="1" dirty="0">
                <a:latin typeface="Calibri" pitchFamily="34" charset="0"/>
              </a:rPr>
            </a:br>
            <a:r>
              <a:rPr lang="en-US" altLang="zh-CN" sz="2300" b="1" dirty="0">
                <a:latin typeface="Calibri" pitchFamily="34" charset="0"/>
              </a:rPr>
              <a:t>Consider the following:</a:t>
            </a:r>
          </a:p>
        </p:txBody>
      </p:sp>
      <p:sp>
        <p:nvSpPr>
          <p:cNvPr id="20482" name="内容占位符 2"/>
          <p:cNvSpPr>
            <a:spLocks noGrp="1"/>
          </p:cNvSpPr>
          <p:nvPr>
            <p:ph idx="1"/>
          </p:nvPr>
        </p:nvSpPr>
        <p:spPr>
          <a:xfrm>
            <a:off x="468313" y="1492250"/>
            <a:ext cx="8280400" cy="2736850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n-US" altLang="zh-CN" dirty="0">
                <a:latin typeface="Times New Roman" pitchFamily="18" charset="0"/>
                <a:cs typeface="Times New Roman" pitchFamily="18" charset="0"/>
              </a:rPr>
              <a:t>1 What is your understanding of life in the future? </a:t>
            </a:r>
          </a:p>
          <a:p>
            <a:pPr eaLnBrk="1" hangingPunct="1">
              <a:buNone/>
            </a:pPr>
            <a:r>
              <a:rPr lang="en-US" altLang="zh-CN" dirty="0">
                <a:latin typeface="Times New Roman" pitchFamily="18" charset="0"/>
                <a:cs typeface="Times New Roman" pitchFamily="18" charset="0"/>
              </a:rPr>
              <a:t>2 What text types have you learnt about? What are their features? </a:t>
            </a:r>
          </a:p>
          <a:p>
            <a:pPr eaLnBrk="1" hangingPunct="1">
              <a:buNone/>
            </a:pPr>
            <a:r>
              <a:rPr lang="en-US" altLang="zh-CN" dirty="0">
                <a:latin typeface="Times New Roman" pitchFamily="18" charset="0"/>
                <a:cs typeface="Times New Roman" pitchFamily="18" charset="0"/>
              </a:rPr>
              <a:t>3 What words, expressions and structures have you learnt? </a:t>
            </a:r>
          </a:p>
          <a:p>
            <a:pPr eaLnBrk="1" hangingPunct="1">
              <a:buNone/>
            </a:pPr>
            <a:r>
              <a:rPr lang="en-US" altLang="zh-CN" dirty="0">
                <a:latin typeface="Times New Roman" pitchFamily="18" charset="0"/>
                <a:cs typeface="Times New Roman" pitchFamily="18" charset="0"/>
              </a:rPr>
              <a:t>4 What improvement have you made in understanding different cultures? </a:t>
            </a:r>
          </a:p>
          <a:p>
            <a:pPr eaLnBrk="1" hangingPunct="1">
              <a:buNone/>
            </a:pPr>
            <a:r>
              <a:rPr lang="en-US" altLang="zh-CN" dirty="0">
                <a:latin typeface="Times New Roman" pitchFamily="18" charset="0"/>
                <a:cs typeface="Times New Roman" pitchFamily="18" charset="0"/>
              </a:rPr>
              <a:t>5 What improvement have you made in using learning strategies and exploring effective ways of learning? </a:t>
            </a:r>
          </a:p>
          <a:p>
            <a:pPr eaLnBrk="1" hangingPunct="1">
              <a:buNone/>
            </a:pPr>
            <a:r>
              <a:rPr lang="en-US" altLang="zh-CN" dirty="0">
                <a:latin typeface="Times New Roman" pitchFamily="18" charset="0"/>
                <a:cs typeface="Times New Roman" pitchFamily="18" charset="0"/>
              </a:rPr>
              <a:t>6 What improvement have you made in </a:t>
            </a:r>
            <a:r>
              <a:rPr lang="en-US" altLang="zh-CN" dirty="0" err="1">
                <a:latin typeface="Times New Roman" pitchFamily="18" charset="0"/>
                <a:cs typeface="Times New Roman" pitchFamily="18" charset="0"/>
              </a:rPr>
              <a:t>analysing</a:t>
            </a:r>
            <a:r>
              <a:rPr lang="en-US" altLang="zh-CN" dirty="0">
                <a:latin typeface="Times New Roman" pitchFamily="18" charset="0"/>
                <a:cs typeface="Times New Roman" pitchFamily="18" charset="0"/>
              </a:rPr>
              <a:t> and solving problems? </a:t>
            </a:r>
            <a:endParaRPr lang="zh-CN" alt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4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4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4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4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4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4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4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4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48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48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1037</TotalTime>
  <Words>304</Words>
  <Application>Microsoft Office PowerPoint</Application>
  <PresentationFormat>全屏显示(16:9)</PresentationFormat>
  <Paragraphs>33</Paragraphs>
  <Slides>9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0" baseType="lpstr">
      <vt:lpstr>Office 主题​​</vt:lpstr>
      <vt:lpstr>Unit 4 A glimpse of the future  Presenting ideas &amp; Reflection</vt:lpstr>
      <vt:lpstr>   Presenting ideas </vt:lpstr>
      <vt:lpstr>Activity 1 Look at the pictures about the future and answer the questions. </vt:lpstr>
      <vt:lpstr>Activity 2 </vt:lpstr>
      <vt:lpstr>Activity 3 </vt:lpstr>
      <vt:lpstr>Activity 4 </vt:lpstr>
      <vt:lpstr>Reflection</vt:lpstr>
      <vt:lpstr>Write a reflection after completing this unit.  Consider the following:</vt:lpstr>
      <vt:lpstr>幻灯片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1</cp:lastModifiedBy>
  <cp:revision>83</cp:revision>
  <dcterms:created xsi:type="dcterms:W3CDTF">2018-01-26T01:27:51Z</dcterms:created>
  <dcterms:modified xsi:type="dcterms:W3CDTF">2020-11-06T06:19:32Z</dcterms:modified>
</cp:coreProperties>
</file>