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94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</p:sldIdLst>
  <p:sldSz cx="9144000" cy="5143500" type="screen16x9"/>
  <p:notesSz cx="6858000" cy="9144000"/>
  <p:custDataLst>
    <p:tags r:id="rId7"/>
  </p:custDataLst>
  <p:defaultTextStyle>
    <a:defPPr>
      <a:defRPr lang="zh-CN"/>
    </a:defPPr>
    <a:lvl1pPr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/>
        <a:ea typeface="宋体" charset="-122"/>
        <a:cs typeface="等线"/>
      </a:defRPr>
    </a:lvl1pPr>
    <a:lvl2pPr marL="342900" indent="1143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/>
        <a:ea typeface="宋体" charset="-122"/>
        <a:cs typeface="等线"/>
      </a:defRPr>
    </a:lvl2pPr>
    <a:lvl3pPr marL="685800" indent="2286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/>
        <a:ea typeface="宋体" charset="-122"/>
        <a:cs typeface="等线"/>
      </a:defRPr>
    </a:lvl3pPr>
    <a:lvl4pPr marL="1028700" indent="3429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/>
        <a:ea typeface="宋体" charset="-122"/>
        <a:cs typeface="等线"/>
      </a:defRPr>
    </a:lvl4pPr>
    <a:lvl5pPr marL="1371600" indent="4572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/>
        <a:ea typeface="宋体" charset="-122"/>
        <a:cs typeface="等线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/>
        <a:ea typeface="宋体" charset="-122"/>
        <a:cs typeface="等线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/>
        <a:ea typeface="宋体" charset="-122"/>
        <a:cs typeface="等线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/>
        <a:ea typeface="宋体" charset="-122"/>
        <a:cs typeface="等线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/>
        <a:ea typeface="宋体" charset="-122"/>
        <a:cs typeface="等线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620">
          <p15:clr>
            <a:srgbClr val="A4A3A4"/>
          </p15:clr>
        </p15:guide>
        <p15:guide id="3" pos="384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2" autoAdjust="0"/>
    <p:restoredTop sz="94628" autoAdjust="0"/>
  </p:normalViewPr>
  <p:slideViewPr>
    <p:cSldViewPr>
      <p:cViewPr varScale="1">
        <p:scale>
          <a:sx n="82" d="100"/>
          <a:sy n="82" d="100"/>
        </p:scale>
        <p:origin x="-748" y="-60"/>
      </p:cViewPr>
      <p:guideLst>
        <p:guide orient="horz" pos="2160"/>
        <p:guide orient="horz" pos="1620"/>
        <p:guide pos="384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3736200" cy="7373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heme" Target="theme/theme1.xml" /><Relationship Id="rId11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tags" Target="tags/tag1.xml" /><Relationship Id="rId8" Type="http://schemas.openxmlformats.org/officeDocument/2006/relationships/presProps" Target="presProps.xml" /><Relationship Id="rId9" Type="http://schemas.openxmlformats.org/officeDocument/2006/relationships/viewProps" Target="viewProps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E8760F9-6591-4630-B9D3-2D64F9164479}" type="datetimeFigureOut">
              <a:rPr lang="zh-CN" altLang="en-US"/>
              <a:pPr>
                <a:defRPr/>
              </a:pPr>
              <a:t>2020/11/11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EBE748C-7522-4B15-AC22-494CD053BC7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D5161-8E17-4059-B324-83B5989E0AD4}" type="datetimeFigureOut">
              <a:rPr lang="zh-CN" altLang="en-US"/>
              <a:pPr>
                <a:defRPr/>
              </a:pPr>
              <a:t>2020/11/11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8378E-BB3A-4F86-A1D2-BBD3E6FD3D0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D1CF5-013E-4D50-A323-BA2E7AABAB45}" type="datetimeFigureOut">
              <a:rPr lang="zh-CN" altLang="en-US"/>
              <a:pPr>
                <a:defRPr/>
              </a:pPr>
              <a:t>2020/11/11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DAD04-F062-4999-BF19-44789DBFA15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70245-5B45-4FD9-9175-F7879F36B127}" type="datetimeFigureOut">
              <a:rPr lang="zh-CN" altLang="en-US"/>
              <a:pPr>
                <a:defRPr/>
              </a:pPr>
              <a:t>2020/11/11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EAE60-0E5E-4515-B27C-C418FDDB202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BDFDE-992E-4D28-A398-FECFBE9BAAD7}" type="datetimeFigureOut">
              <a:rPr lang="zh-CN" altLang="en-US"/>
              <a:pPr>
                <a:defRPr/>
              </a:pPr>
              <a:t>2020/11/11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A05EA-8DFF-4464-A332-188129AA0C7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9CD44-19EC-4919-B4C9-F873467CDC1C}" type="datetimeFigureOut">
              <a:rPr lang="zh-CN" altLang="en-US"/>
              <a:pPr>
                <a:defRPr/>
              </a:pPr>
              <a:t>2020/11/11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3A1D8-B37A-4C8F-84D3-71FD1CD6775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43F29-6F6F-472D-9B08-D8C1CCD28DEC}" type="datetimeFigureOut">
              <a:rPr lang="zh-CN" altLang="en-US"/>
              <a:pPr>
                <a:defRPr/>
              </a:pPr>
              <a:t>2020/11/11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64B0B-87CB-4C82-A47F-5965A153591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5AA69-A313-4996-975B-912D24188AB7}" type="datetimeFigureOut">
              <a:rPr lang="zh-CN" altLang="en-US"/>
              <a:pPr>
                <a:defRPr/>
              </a:pPr>
              <a:t>2020/11/11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14DF2-E955-4A1A-AD18-8376A86A5A8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4A428-BED6-473B-A4F9-B141A983A87E}" type="datetimeFigureOut">
              <a:rPr lang="zh-CN" altLang="en-US"/>
              <a:pPr>
                <a:defRPr/>
              </a:pPr>
              <a:t>2020/11/11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01B41-F8FA-4B8E-BC82-76452CAFE85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866FA-AE5C-492D-81ED-89D44FC426F2}" type="datetimeFigureOut">
              <a:rPr lang="zh-CN" altLang="en-US"/>
              <a:pPr>
                <a:defRPr/>
              </a:pPr>
              <a:t>2020/11/11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CA5F8-7FA9-4F21-A29F-E0A2DD8F5C6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DA812-87A6-4B35-A078-8792938F76EA}" type="datetimeFigureOut">
              <a:rPr lang="zh-CN" altLang="en-US"/>
              <a:pPr>
                <a:defRPr/>
              </a:pPr>
              <a:t>2020/11/11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9F261-71AD-4732-A4FB-C7084198A89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C484D-425E-4BD7-853F-1BF1FD7BFA30}" type="datetimeFigureOut">
              <a:rPr lang="zh-CN" altLang="en-US"/>
              <a:pPr>
                <a:defRPr/>
              </a:pPr>
              <a:t>2020/11/11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1006-9212-4E4A-819C-1191C81EF4C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1.png" /><Relationship Id="rId13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fontAlgn="auto">
              <a:spcBef>
                <a:spcPct val="0"/>
              </a:spcBef>
              <a:spcAft>
                <a:spcPct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DEF94FF-49B2-4F33-A46A-C3924D8EA2D9}" type="datetimeFigureOut">
              <a:rPr lang="zh-CN" altLang="en-US"/>
              <a:pPr>
                <a:defRPr/>
              </a:pPr>
              <a:t>2020/11/11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fontAlgn="auto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 fontAlgn="auto">
              <a:spcBef>
                <a:spcPct val="0"/>
              </a:spcBef>
              <a:spcAft>
                <a:spcPct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686E7EE-F520-4192-A321-199A2DE78BF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/>
  <p:timing/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/>
          <a:ea typeface="等线 Light"/>
          <a:cs typeface="等线 Light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/>
          <a:ea typeface="等线 Light"/>
          <a:cs typeface="等线 Light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/>
          <a:ea typeface="等线 Light"/>
          <a:cs typeface="等线 Light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/>
          <a:ea typeface="等线 Light"/>
          <a:cs typeface="等线 Light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/>
          <a:ea typeface="等线 Light"/>
          <a:cs typeface="等线 Light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/>
          <a:ea typeface="等线 Light"/>
          <a:cs typeface="等线 Light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/>
          <a:ea typeface="等线 Light"/>
          <a:cs typeface="等线 Light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/>
          <a:ea typeface="等线 Light"/>
          <a:cs typeface="等线 Light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等线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等线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等线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等线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5.png" /><Relationship Id="rId3" Type="http://schemas.openxmlformats.org/officeDocument/2006/relationships/image" Target="../media/image6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71550" y="1419225"/>
            <a:ext cx="7146925" cy="2270125"/>
          </a:xfrm>
        </p:spPr>
        <p:txBody>
          <a:bodyPr>
            <a:normAutofit/>
          </a:bodyPr>
          <a:lstStyle/>
          <a:p>
            <a:r>
              <a:rPr lang="en-US" altLang="zh-CN" sz="3300" b="1">
                <a:latin typeface="Verdana" pitchFamily="34" charset="0"/>
              </a:rPr>
              <a:t>Unit 4 A glimpse of the future</a:t>
            </a:r>
            <a:br>
              <a:rPr lang="en-US" altLang="zh-CN" sz="3300" b="1">
                <a:latin typeface="Verdana" pitchFamily="34" charset="0"/>
              </a:rPr>
            </a:br>
            <a:br>
              <a:rPr lang="en-US" altLang="zh-CN" sz="3300" b="1">
                <a:latin typeface="Verdana" pitchFamily="34" charset="0"/>
              </a:rPr>
            </a:br>
            <a:r>
              <a:rPr lang="en-US" altLang="zh-CN" sz="3300" b="1">
                <a:latin typeface="Verdana" pitchFamily="34" charset="0"/>
              </a:rPr>
              <a:t>Starting out</a:t>
            </a:r>
            <a:br>
              <a:rPr lang="en-US" altLang="zh-CN" sz="3300" b="1">
                <a:latin typeface="Verdana" pitchFamily="34" charset="0"/>
              </a:rPr>
            </a:br>
            <a:endParaRPr lang="zh-CN" altLang="en-US" sz="3300" b="1">
              <a:latin typeface="Verdana" pitchFamily="34" charset="0"/>
            </a:endParaRPr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738188" y="303213"/>
            <a:ext cx="4103687" cy="346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>
            <a:spAutoFit/>
          </a:bodyPr>
          <a:lstStyle/>
          <a:p>
            <a:r>
              <a:rPr lang="zh-CN" altLang="en-US" sz="1800" b="1">
                <a:latin typeface="等线"/>
                <a:ea typeface="等线"/>
              </a:rPr>
              <a:t>新标准</a:t>
            </a:r>
            <a:r>
              <a:rPr lang="en-US" altLang="zh-CN" sz="1800" b="1">
                <a:latin typeface="等线"/>
                <a:ea typeface="等线"/>
              </a:rPr>
              <a:t>《</a:t>
            </a:r>
            <a:r>
              <a:rPr lang="zh-CN" altLang="en-US" sz="1800" b="1">
                <a:latin typeface="等线"/>
                <a:ea typeface="等线"/>
              </a:rPr>
              <a:t>英语</a:t>
            </a:r>
            <a:r>
              <a:rPr lang="en-US" altLang="zh-CN" sz="1800" b="1">
                <a:latin typeface="等线"/>
                <a:ea typeface="等线"/>
              </a:rPr>
              <a:t>》</a:t>
            </a:r>
            <a:r>
              <a:rPr lang="zh-CN" altLang="en-US" sz="1800" b="1">
                <a:latin typeface="等线"/>
                <a:ea typeface="等线"/>
              </a:rPr>
              <a:t>高中选择性必修第三册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361" name="标题 1"/>
          <p:cNvSpPr>
            <a:spLocks noGrp="1"/>
          </p:cNvSpPr>
          <p:nvPr>
            <p:ph type="title"/>
          </p:nvPr>
        </p:nvSpPr>
        <p:spPr>
          <a:xfrm>
            <a:off x="539552" y="50800"/>
            <a:ext cx="3133725" cy="993775"/>
          </a:xfrm>
        </p:spPr>
        <p:txBody>
          <a:bodyPr/>
          <a:lstStyle/>
          <a:p>
            <a:r>
              <a:rPr lang="en-US" altLang="zh-CN" sz="2400" b="1">
                <a:latin typeface="Verdana" pitchFamily="34" charset="0"/>
              </a:rPr>
              <a:t>Activity 1 </a:t>
            </a:r>
            <a:endParaRPr lang="zh-CN" altLang="en-US" sz="2400" b="1">
              <a:latin typeface="Verdana" pitchFamily="34" charset="0"/>
            </a:endParaRPr>
          </a:p>
        </p:txBody>
      </p:sp>
      <p:sp>
        <p:nvSpPr>
          <p:cNvPr id="15362" name="内容占位符 2"/>
          <p:cNvSpPr>
            <a:spLocks noGrp="1"/>
          </p:cNvSpPr>
          <p:nvPr>
            <p:ph idx="1"/>
          </p:nvPr>
        </p:nvSpPr>
        <p:spPr>
          <a:xfrm>
            <a:off x="571472" y="1071552"/>
            <a:ext cx="7747224" cy="2377802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CN" sz="2300" b="1">
                <a:latin typeface="Calibri" pitchFamily="34" charset="0"/>
                <a:cs typeface="Calibri" pitchFamily="34" charset="0"/>
              </a:rPr>
              <a:t>Watch the video and answer the questions.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1 What predictions about the future were made? Were they </a:t>
            </a:r>
            <a:r>
              <a:rPr lang="en-US" altLang="zh-CN" sz="2000" smtClean="0">
                <a:latin typeface="Times New Roman" pitchFamily="18" charset="0"/>
                <a:cs typeface="Times New Roman" pitchFamily="18" charset="0"/>
              </a:rPr>
              <a:t>correct?</a:t>
            </a:r>
          </a:p>
          <a:p>
            <a:pPr marL="177800" indent="-177800">
              <a:lnSpc>
                <a:spcPct val="100000"/>
              </a:lnSpc>
              <a:buNone/>
              <a:tabLst>
                <a:tab pos="177800"/>
              </a:tabLst>
            </a:pPr>
            <a:r>
              <a:rPr lang="en-US" altLang="zh-CN" sz="2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Correct predictions: flying machines, organ transplantation, “perpetual     light”, the atom bomb, space stations would broadcast television signals all over the globe</a:t>
            </a:r>
          </a:p>
          <a:p>
            <a:pPr marL="177800" indent="1588">
              <a:lnSpc>
                <a:spcPct val="100000"/>
              </a:lnSpc>
              <a:buNone/>
            </a:pPr>
            <a:r>
              <a:rPr lang="en-US" altLang="zh-CN" sz="2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Incorrect </a:t>
            </a:r>
            <a:r>
              <a:rPr lang="en-US" altLang="zh-CN" sz="2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predictions: a world market for maybe five computers, </a:t>
            </a:r>
            <a:r>
              <a:rPr lang="en-US" altLang="zh-CN" sz="2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nuclear-powered </a:t>
            </a:r>
            <a:r>
              <a:rPr lang="en-US" altLang="zh-CN" sz="20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vacuum cleaners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00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What is your understanding of “the future has unlimited possibilities” ?</a:t>
            </a:r>
          </a:p>
          <a:p>
            <a:pPr marL="0" indent="0">
              <a:lnSpc>
                <a:spcPct val="100000"/>
              </a:lnSpc>
              <a:buNone/>
            </a:pPr>
            <a:endParaRPr lang="en-US" altLang="zh-CN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zh-CN" alt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363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67744" y="325437"/>
            <a:ext cx="431800" cy="4445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385" name="标题 1"/>
          <p:cNvSpPr>
            <a:spLocks noGrp="1"/>
          </p:cNvSpPr>
          <p:nvPr>
            <p:ph type="title"/>
          </p:nvPr>
        </p:nvSpPr>
        <p:spPr>
          <a:xfrm>
            <a:off x="683568" y="0"/>
            <a:ext cx="7975600" cy="993775"/>
          </a:xfrm>
        </p:spPr>
        <p:txBody>
          <a:bodyPr/>
          <a:lstStyle/>
          <a:p>
            <a:r>
              <a:rPr lang="en-US" altLang="zh-CN" sz="2400" b="1">
                <a:latin typeface="Verdana" pitchFamily="34" charset="0"/>
              </a:rPr>
              <a:t>Activity 2 </a:t>
            </a:r>
            <a:r>
              <a:rPr lang="en-US" altLang="zh-CN" sz="2300" b="1">
                <a:latin typeface="Calibri" pitchFamily="34" charset="0"/>
                <a:cs typeface="Calibri" pitchFamily="34" charset="0"/>
              </a:rPr>
              <a:t>Look at the pictures and answer the questions.   </a:t>
            </a:r>
            <a:endParaRPr lang="zh-CN" altLang="en-US" sz="23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14414" y="2928940"/>
            <a:ext cx="6429420" cy="1728787"/>
          </a:xfrm>
        </p:spPr>
        <p:txBody>
          <a:bodyPr rtlCol="0">
            <a:normAutofit/>
          </a:bodyPr>
          <a:lstStyle/>
          <a:p>
            <a:pPr marL="177800" lvl="1" indent="-177800" algn="just" fontAlgn="auto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2000" smtClean="0">
                <a:latin typeface="Times New Roman" pitchFamily="18" charset="0"/>
                <a:cs typeface="Times New Roman" pitchFamily="18" charset="0"/>
              </a:rPr>
              <a:t>1 Have </a:t>
            </a:r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you watched any of these films? What stories do they </a:t>
            </a:r>
            <a:r>
              <a:rPr lang="en-US" altLang="zh-CN" sz="2000" smtClean="0">
                <a:latin typeface="Times New Roman" pitchFamily="18" charset="0"/>
                <a:cs typeface="Times New Roman" pitchFamily="18" charset="0"/>
              </a:rPr>
              <a:t>tell </a:t>
            </a:r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about </a:t>
            </a:r>
            <a:r>
              <a:rPr lang="en-US" altLang="zh-CN" sz="2000" smtClean="0">
                <a:latin typeface="Times New Roman" pitchFamily="18" charset="0"/>
                <a:cs typeface="Times New Roman" pitchFamily="18" charset="0"/>
              </a:rPr>
              <a:t>the future of </a:t>
            </a:r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our </a:t>
            </a:r>
            <a:r>
              <a:rPr lang="en-US" altLang="zh-CN" sz="2000" smtClean="0">
                <a:latin typeface="Times New Roman" pitchFamily="18" charset="0"/>
                <a:cs typeface="Times New Roman" pitchFamily="18" charset="0"/>
              </a:rPr>
              <a:t>world?</a:t>
            </a:r>
          </a:p>
          <a:p>
            <a:pPr marL="177800" lvl="1" indent="-177800" algn="just" fontAlgn="auto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zh-CN" sz="2000" smtClean="0">
              <a:latin typeface="Times New Roman" pitchFamily="18" charset="0"/>
              <a:cs typeface="Times New Roman" pitchFamily="18" charset="0"/>
            </a:endParaRPr>
          </a:p>
          <a:p>
            <a:pPr marL="271463" lvl="1" indent="-271463" algn="just" fontAlgn="auto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2000" smtClean="0">
                <a:latin typeface="Times New Roman" pitchFamily="18" charset="0"/>
                <a:cs typeface="Times New Roman" pitchFamily="18" charset="0"/>
              </a:rPr>
              <a:t>2 Do </a:t>
            </a:r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you think the events in these films could come true? </a:t>
            </a:r>
            <a:endParaRPr lang="en-US" altLang="zh-CN" sz="2000" smtClean="0">
              <a:latin typeface="Times New Roman" pitchFamily="18" charset="0"/>
              <a:cs typeface="Times New Roman" pitchFamily="18" charset="0"/>
            </a:endParaRPr>
          </a:p>
          <a:p>
            <a:pPr marL="271463" lvl="1" indent="-271463" algn="just" fontAlgn="auto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zh-CN" sz="2000" smtClean="0">
                <a:latin typeface="Times New Roman" pitchFamily="18" charset="0"/>
                <a:cs typeface="Times New Roman" pitchFamily="18" charset="0"/>
              </a:rPr>
              <a:t>   What </a:t>
            </a:r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altLang="zh-CN" sz="2000" smtClean="0">
                <a:latin typeface="Times New Roman" pitchFamily="18" charset="0"/>
                <a:cs typeface="Times New Roman" pitchFamily="18" charset="0"/>
              </a:rPr>
              <a:t>you think </a:t>
            </a:r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the world will be like in the future?</a:t>
            </a:r>
            <a:endParaRPr lang="zh-CN" altLang="zh-CN" sz="2000"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en-US" altLang="zh-CN" sz="2300" b="1">
              <a:latin typeface="Calibri" pitchFamily="34" charset="0"/>
              <a:cs typeface="Calibri" pitchFamily="34" charset="0"/>
            </a:endParaRPr>
          </a:p>
          <a:p>
            <a:pPr marL="0" indent="0" fontAlgn="auto"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118896F-BD8B-4246-BCB4-49E137FB7B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843558"/>
            <a:ext cx="5490522" cy="193023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2433300" y="11417300"/>
            <a:ext cx="342900" cy="266700"/>
          </a:xfrm>
          <a:prstGeom prst="cube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resentationFormat>On-screen Show (16:9)</PresentationFormat>
  <Paragraphs>12</Paragraphs>
  <Slides>4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baseType="lpstr" size="12">
      <vt:lpstr>Arial</vt:lpstr>
      <vt:lpstr>等线 Light</vt:lpstr>
      <vt:lpstr>等线</vt:lpstr>
      <vt:lpstr>Calibri</vt:lpstr>
      <vt:lpstr>Verdana</vt:lpstr>
      <vt:lpstr>Times New Roman</vt:lpstr>
      <vt:lpstr>宋体</vt:lpstr>
      <vt:lpstr>Office 主题​​</vt:lpstr>
      <vt:lpstr>Unit 4 A glimpse of the futureStarting out</vt:lpstr>
      <vt:lpstr>Activity 1 </vt:lpstr>
      <vt:lpstr>Activity 2 Look at the pictures and answer the questions.   </vt:lpstr>
      <vt:lpstr>PowerPoint Presentation</vt:lpstr>
    </vt:vector>
  </TitlesOfParts>
  <LinksUpToDate>0</LinksUpToDate>
  <SharedDoc>0</SharedDoc>
  <HyperlinksChanged>0</HyperlinksChanged>
  <Application>Aspose.Slides for Java</Application>
  <AppVersion>20.1100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2021-01-08T18:44:29.597</cp:lastPrinted>
  <dcterms:created xsi:type="dcterms:W3CDTF">2021-01-08T18:44:29Z</dcterms:created>
  <dcterms:modified xsi:type="dcterms:W3CDTF">2021-01-08T10:44:29Z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