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94" r:id="rId1"/>
  </p:sldMasterIdLst>
  <p:notesMasterIdLst>
    <p:notesMasterId r:id="rId2"/>
  </p:notesMasterIdLst>
  <p:sldIdLst>
    <p:sldId id="256" r:id="rId3"/>
    <p:sldId id="257" r:id="rId4"/>
    <p:sldId id="268" r:id="rId5"/>
    <p:sldId id="267" r:id="rId6"/>
    <p:sldId id="265" r:id="rId7"/>
    <p:sldId id="275" r:id="rId8"/>
    <p:sldId id="270" r:id="rId9"/>
    <p:sldId id="259" r:id="rId10"/>
  </p:sldIdLst>
  <p:sldSz cx="9144000" cy="5143500" type="screen16x9"/>
  <p:notesSz cx="6858000" cy="9144000"/>
  <p:custDataLst>
    <p:tags r:id="rId11"/>
  </p:custDataLst>
  <p:defaultTextStyle>
    <a:defPPr>
      <a:defRPr lang="zh-CN"/>
    </a:defPPr>
    <a:lvl1pPr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/>
        <a:ea typeface="等线"/>
        <a:cs typeface="等线"/>
      </a:defRPr>
    </a:lvl1pPr>
    <a:lvl2pPr marL="342900" indent="1143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/>
        <a:ea typeface="等线"/>
        <a:cs typeface="等线"/>
      </a:defRPr>
    </a:lvl2pPr>
    <a:lvl3pPr marL="685800" indent="2286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/>
        <a:ea typeface="等线"/>
        <a:cs typeface="等线"/>
      </a:defRPr>
    </a:lvl3pPr>
    <a:lvl4pPr marL="1028700" indent="3429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/>
        <a:ea typeface="等线"/>
        <a:cs typeface="等线"/>
      </a:defRPr>
    </a:lvl4pPr>
    <a:lvl5pPr marL="1371600" indent="457200" algn="l" defTabSz="685800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/>
        <a:ea typeface="等线"/>
        <a:cs typeface="等线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/>
        <a:ea typeface="等线"/>
        <a:cs typeface="等线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/>
        <a:ea typeface="等线"/>
        <a:cs typeface="等线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/>
        <a:ea typeface="等线"/>
        <a:cs typeface="等线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/>
        <a:ea typeface="等线"/>
        <a:cs typeface="等线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620">
          <p15:clr>
            <a:srgbClr val="A4A3A4"/>
          </p15:clr>
        </p15:guide>
        <p15:guide id="3" pos="384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28" autoAdjust="0"/>
  </p:normalViewPr>
  <p:slideViewPr>
    <p:cSldViewPr>
      <p:cViewPr varScale="1">
        <p:scale>
          <a:sx n="82" d="100"/>
          <a:sy n="82" d="100"/>
        </p:scale>
        <p:origin x="-748" y="-60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602B10A-B2AC-4D1C-A15B-F2C1E957D84A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2BEDD68-C09C-4DA4-B24B-23B8F6BD5C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0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741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3A7869-75DB-4F7A-BBF8-32DE075D50BC}" type="slidenum">
              <a:rPr lang="zh-CN" altLang="en-US">
                <a:cs typeface="等线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zh-CN" altLang="en-US">
              <a:cs typeface="等线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B8756-E516-48B4-ACD4-56DBDDFDB2E3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2E3C4-670C-4B90-805E-9DE8010DA3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0C8F4-C0C6-4173-BA29-FEE6E6B47A24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4312D-A622-40FD-9A3F-92D5EDFAF2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58D0D-0A08-46A5-A7B9-63851D4BEF80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220F5-7738-4E45-8914-039A83B293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9058F-103A-4DCB-A826-AB5DEC1DB101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A0C0E-2DE2-490C-A8D1-F0798D37F85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F4CD7-23C8-4BA2-9BA8-C26F5B3434A6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91C3C-70E9-4D72-BD5D-9C1550CF5A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75AB6-913D-44C6-B10A-6B211BCD4E89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7462-8305-4BE5-9154-18D1715D0E5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173C2-8709-4450-973F-44BB17148162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A8258-3E3B-4D3B-8272-9AD8BC0B18A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A052D-77B1-4152-9CA3-40FA006C5EE3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680A0-C042-4C3D-A31E-B03673BABF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162AB-FEB2-4E19-B3EA-7289321CDA27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E3AEC-396F-43EE-8CAA-CAC7D00CD94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57385-9209-4CC0-A720-244EFAFD229F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9DEEF-23B4-40EE-974C-B367F22B7D3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7DB73-EFA4-407D-9516-CAB851CB1257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69AF3-73B8-44AF-AD96-C71960F6AE4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fontAlgn="auto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0A00791-673E-48F2-949B-A64DD58CC815}" type="datetimeFigureOut">
              <a:rPr lang="zh-CN" altLang="en-US"/>
              <a:pPr>
                <a:defRPr/>
              </a:pPr>
              <a:t>2020/11/11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fontAlgn="auto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fontAlgn="auto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16CC915-76B1-44AC-A853-30E41F5518C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iming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等线 Light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等线 Light"/>
          <a:ea typeface="等线 Light"/>
          <a:cs typeface="等线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等线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/>
        <a:buChar char="•"/>
        <a:defRPr kern="1200">
          <a:solidFill>
            <a:schemeClr val="tx1"/>
          </a:solidFill>
          <a:latin typeface="+mn-lt"/>
          <a:ea typeface="+mn-ea"/>
          <a:cs typeface="等线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等线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等线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等线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3.png" /><Relationship Id="rId4" Type="http://schemas.openxmlformats.org/officeDocument/2006/relationships/image" Target="../media/image4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Relationship Id="rId3" Type="http://schemas.openxmlformats.org/officeDocument/2006/relationships/image" Target="../media/image6.png" /><Relationship Id="rId4" Type="http://schemas.openxmlformats.org/officeDocument/2006/relationships/image" Target="../media/image7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png" /><Relationship Id="rId3" Type="http://schemas.openxmlformats.org/officeDocument/2006/relationships/image" Target="../media/image9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10.png" /><Relationship Id="rId3" Type="http://schemas.openxmlformats.org/officeDocument/2006/relationships/image" Target="../media/image11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8" name="标题 1"/>
          <p:cNvSpPr>
            <a:spLocks noGrp="1"/>
          </p:cNvSpPr>
          <p:nvPr>
            <p:ph type="ctrTitle"/>
          </p:nvPr>
        </p:nvSpPr>
        <p:spPr>
          <a:xfrm>
            <a:off x="857224" y="1142990"/>
            <a:ext cx="7343775" cy="2270125"/>
          </a:xfrm>
        </p:spPr>
        <p:txBody>
          <a:bodyPr/>
          <a:lstStyle/>
          <a:p>
            <a:pPr eaLnBrk="1" hangingPunct="1"/>
            <a:r>
              <a:rPr lang="en-US" altLang="zh-CN" sz="3300" b="1">
                <a:latin typeface="Verdana" pitchFamily="34" charset="0"/>
              </a:rPr>
              <a:t>Unit 4 A glimpse of the future</a:t>
            </a:r>
            <a:br>
              <a:rPr lang="en-US" altLang="zh-CN" sz="3300" b="1">
                <a:latin typeface="Verdana" pitchFamily="34" charset="0"/>
              </a:rPr>
            </a:br>
            <a:br>
              <a:rPr lang="en-US" altLang="zh-CN" sz="3300" b="1">
                <a:latin typeface="Verdana" pitchFamily="34" charset="0"/>
              </a:rPr>
            </a:br>
            <a:r>
              <a:rPr lang="en-US" altLang="zh-CN" sz="3300" b="1">
                <a:latin typeface="Verdana" pitchFamily="34" charset="0"/>
              </a:rPr>
              <a:t>Understanding ideas</a:t>
            </a:r>
            <a:endParaRPr lang="zh-CN" altLang="en-US" sz="3600"/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738188" y="303213"/>
            <a:ext cx="4103687" cy="346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1800" b="1">
                <a:latin typeface="等线"/>
              </a:rPr>
              <a:t>新标准</a:t>
            </a:r>
            <a:r>
              <a:rPr lang="en-US" altLang="zh-CN" sz="1800" b="1">
                <a:latin typeface="等线"/>
              </a:rPr>
              <a:t>《</a:t>
            </a:r>
            <a:r>
              <a:rPr lang="zh-CN" altLang="en-US" sz="1800" b="1">
                <a:latin typeface="等线"/>
              </a:rPr>
              <a:t>英语</a:t>
            </a:r>
            <a:r>
              <a:rPr lang="en-US" altLang="zh-CN" sz="1800" b="1">
                <a:latin typeface="等线"/>
              </a:rPr>
              <a:t>》</a:t>
            </a:r>
            <a:r>
              <a:rPr lang="zh-CN" altLang="en-US" sz="1800" b="1">
                <a:latin typeface="等线"/>
              </a:rPr>
              <a:t>高中选择性必修第三册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1" name="标题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6319838" cy="641350"/>
          </a:xfrm>
        </p:spPr>
        <p:txBody>
          <a:bodyPr/>
          <a:lstStyle/>
          <a:p>
            <a:pPr eaLnBrk="1" hangingPunct="1"/>
            <a:r>
              <a:rPr lang="en-US" altLang="zh-CN" sz="2400" b="1">
                <a:latin typeface="Verdana" pitchFamily="34" charset="0"/>
              </a:rPr>
              <a:t>Activity 1 </a:t>
            </a:r>
            <a:endParaRPr lang="zh-CN" altLang="en-US" sz="2400" b="1">
              <a:latin typeface="Verdana" pitchFamily="34" charset="0"/>
            </a:endParaRPr>
          </a:p>
        </p:txBody>
      </p:sp>
      <p:sp>
        <p:nvSpPr>
          <p:cNvPr id="15362" name="内容占位符 2"/>
          <p:cNvSpPr>
            <a:spLocks noGrp="1"/>
          </p:cNvSpPr>
          <p:nvPr>
            <p:ph idx="1"/>
          </p:nvPr>
        </p:nvSpPr>
        <p:spPr>
          <a:xfrm>
            <a:off x="642910" y="857238"/>
            <a:ext cx="6696075" cy="433387"/>
          </a:xfrm>
        </p:spPr>
        <p:txBody>
          <a:bodyPr/>
          <a:lstStyle/>
          <a:p>
            <a:pPr marL="0" indent="0" eaLnBrk="1" hangingPunct="1">
              <a:spcBef>
                <a:spcPts val="400"/>
              </a:spcBef>
              <a:buFont typeface="Arial"/>
              <a:buNone/>
            </a:pPr>
            <a:r>
              <a:rPr lang="en-US" altLang="zh-CN" sz="2300" b="1">
                <a:latin typeface="Calibri" pitchFamily="34" charset="0"/>
                <a:cs typeface="Calibri" pitchFamily="34" charset="0"/>
              </a:rPr>
              <a:t>Read the facts about AI and answer the questions.</a:t>
            </a:r>
            <a:endParaRPr lang="zh-CN" altLang="en-US" b="1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63" name="文本框 4"/>
          <p:cNvSpPr txBox="1">
            <a:spLocks noChangeArrowheads="1"/>
          </p:cNvSpPr>
          <p:nvPr/>
        </p:nvSpPr>
        <p:spPr bwMode="auto">
          <a:xfrm>
            <a:off x="323850" y="1708150"/>
            <a:ext cx="3744913" cy="34470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lain" startAt="1950"/>
            </a:pPr>
            <a:r>
              <a:rPr lang="en-US" altLang="zh-CN" sz="1100" b="1">
                <a:solidFill>
                  <a:schemeClr val="hlink"/>
                </a:solidFill>
                <a:latin typeface="Calibri" pitchFamily="34" charset="0"/>
              </a:rPr>
              <a:t>Mathematician and logician, Alan Turing devised the Turing Test, a test on the ability of machines to show human-like intelligence.</a:t>
            </a:r>
          </a:p>
          <a:p>
            <a:pPr marL="342900" indent="-342900">
              <a:buFontTx/>
              <a:buAutoNum type="arabicPlain" startAt="1950"/>
            </a:pPr>
            <a:endParaRPr lang="en-US" altLang="zh-CN" sz="1100" b="1">
              <a:solidFill>
                <a:schemeClr val="hlink"/>
              </a:solidFill>
              <a:latin typeface="Calibri" pitchFamily="34" charset="0"/>
            </a:endParaRPr>
          </a:p>
          <a:p>
            <a:pPr marL="342900" indent="-342900">
              <a:buFontTx/>
              <a:buAutoNum type="arabicPlain" startAt="1955"/>
            </a:pPr>
            <a:r>
              <a:rPr lang="en-US" altLang="zh-CN" sz="1100" b="1">
                <a:solidFill>
                  <a:schemeClr val="hlink"/>
                </a:solidFill>
                <a:latin typeface="Calibri" pitchFamily="34" charset="0"/>
              </a:rPr>
              <a:t>Computer scientist, John McCarthy coined the term “artificial intelligence”.</a:t>
            </a:r>
          </a:p>
          <a:p>
            <a:pPr marL="342900" indent="-342900">
              <a:buFontTx/>
              <a:buAutoNum type="arabicPlain" startAt="1955"/>
            </a:pPr>
            <a:endParaRPr lang="en-US" altLang="zh-CN" sz="1100" b="1">
              <a:solidFill>
                <a:schemeClr val="hlink"/>
              </a:solidFill>
              <a:latin typeface="Calibri" pitchFamily="34" charset="0"/>
            </a:endParaRPr>
          </a:p>
          <a:p>
            <a:pPr marL="342900" indent="-342900">
              <a:buFontTx/>
              <a:buAutoNum type="arabicPlain" startAt="1972"/>
            </a:pPr>
            <a:r>
              <a:rPr lang="en-US" altLang="zh-CN" sz="1100" b="1">
                <a:solidFill>
                  <a:schemeClr val="hlink"/>
                </a:solidFill>
                <a:latin typeface="Calibri" pitchFamily="34" charset="0"/>
              </a:rPr>
              <a:t> Shakey, the first mobile robot able to make decisions according to reason, was completed.</a:t>
            </a:r>
          </a:p>
          <a:p>
            <a:pPr marL="342900" indent="-342900">
              <a:buFontTx/>
              <a:buAutoNum type="arabicPlain" startAt="1972"/>
            </a:pPr>
            <a:endParaRPr lang="en-US" altLang="zh-CN" sz="1100" b="1">
              <a:solidFill>
                <a:schemeClr val="hlink"/>
              </a:solidFill>
              <a:latin typeface="Calibri" pitchFamily="34" charset="0"/>
            </a:endParaRPr>
          </a:p>
          <a:p>
            <a:pPr marL="342900" indent="-342900">
              <a:buFontTx/>
              <a:buAutoNum type="arabicPlain" startAt="2001"/>
            </a:pPr>
            <a:r>
              <a:rPr lang="en-US" altLang="zh-CN" sz="1100" b="1">
                <a:solidFill>
                  <a:schemeClr val="hlink"/>
                </a:solidFill>
                <a:latin typeface="Calibri" pitchFamily="34" charset="0"/>
              </a:rPr>
              <a:t>The Electrolux Trilobite, the first robotic vacuum cleaner designed for home use, went on sale.</a:t>
            </a:r>
          </a:p>
          <a:p>
            <a:pPr marL="342900" indent="-342900">
              <a:buFontTx/>
              <a:buAutoNum type="arabicPlain" startAt="2001"/>
            </a:pPr>
            <a:endParaRPr lang="en-US" altLang="zh-CN" sz="1100" b="1">
              <a:solidFill>
                <a:schemeClr val="hlink"/>
              </a:solidFill>
              <a:latin typeface="Calibri" pitchFamily="34" charset="0"/>
            </a:endParaRPr>
          </a:p>
          <a:p>
            <a:pPr marL="342900" indent="-342900">
              <a:buFontTx/>
              <a:buAutoNum type="arabicPlain" startAt="2015"/>
            </a:pPr>
            <a:r>
              <a:rPr lang="en-US" altLang="zh-CN" sz="1100" b="1">
                <a:solidFill>
                  <a:schemeClr val="hlink"/>
                </a:solidFill>
                <a:latin typeface="Calibri" pitchFamily="34" charset="0"/>
              </a:rPr>
              <a:t> AlphaGo became the first computer program to beat a human professional Go player.</a:t>
            </a:r>
          </a:p>
          <a:p>
            <a:pPr marL="342900" indent="-342900">
              <a:buFontTx/>
              <a:buAutoNum type="arabicPlain" startAt="2015"/>
            </a:pPr>
            <a:endParaRPr lang="en-US" altLang="zh-CN" sz="1100" b="1">
              <a:solidFill>
                <a:schemeClr val="hlink"/>
              </a:solidFill>
              <a:latin typeface="Calibri" pitchFamily="34" charset="0"/>
            </a:endParaRPr>
          </a:p>
          <a:p>
            <a:pPr marL="342900" indent="-342900"/>
            <a:r>
              <a:rPr lang="en-US" altLang="zh-CN" sz="1100" b="1">
                <a:solidFill>
                  <a:schemeClr val="hlink"/>
                </a:solidFill>
                <a:latin typeface="Calibri" pitchFamily="34" charset="0"/>
              </a:rPr>
              <a:t>2017    AlphaGo Zero beat the previous version of AlphaGo by  100 games to nil.</a:t>
            </a:r>
          </a:p>
          <a:p>
            <a:pPr marL="342900" indent="-342900">
              <a:buFontTx/>
              <a:buAutoNum type="arabicPlain" startAt="1972"/>
            </a:pPr>
            <a:endParaRPr lang="en-US" altLang="zh-CN" sz="1000" b="1">
              <a:solidFill>
                <a:schemeClr val="hlink"/>
              </a:solidFill>
              <a:latin typeface="Calibri" pitchFamily="34" charset="0"/>
            </a:endParaRPr>
          </a:p>
          <a:p>
            <a:pPr marL="342900" indent="-342900"/>
            <a:endParaRPr lang="zh-CN" altLang="en-US" sz="1000" b="1">
              <a:solidFill>
                <a:schemeClr val="hlink"/>
              </a:solidFill>
              <a:latin typeface="Calibri" pitchFamily="34" charset="0"/>
            </a:endParaRPr>
          </a:p>
        </p:txBody>
      </p:sp>
      <p:sp>
        <p:nvSpPr>
          <p:cNvPr id="15364" name="文本框 5"/>
          <p:cNvSpPr txBox="1">
            <a:spLocks noChangeArrowheads="1"/>
          </p:cNvSpPr>
          <p:nvPr/>
        </p:nvSpPr>
        <p:spPr bwMode="auto">
          <a:xfrm>
            <a:off x="4139952" y="1419623"/>
            <a:ext cx="4824661" cy="331885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1 What can you learn from the timeline?</a:t>
            </a:r>
          </a:p>
          <a:p>
            <a:pPr marL="271463">
              <a:spcBef>
                <a:spcPts val="800"/>
              </a:spcBef>
            </a:pPr>
            <a:r>
              <a:rPr lang="en-US" altLang="zh-CN" sz="19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From the timeline, we can learn that AI technology has developed greatly, and can now outperform humans in some aspects.</a:t>
            </a:r>
          </a:p>
          <a:p>
            <a:pPr marL="177800" indent="-177800">
              <a:spcBef>
                <a:spcPts val="800"/>
              </a:spcBef>
            </a:pP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2 Are you concerned about developments in AI? Why or why not?</a:t>
            </a:r>
          </a:p>
          <a:p>
            <a:pPr>
              <a:spcBef>
                <a:spcPts val="800"/>
              </a:spcBef>
            </a:pPr>
            <a:endParaRPr lang="en-US" altLang="zh-CN" sz="2100" smtClean="0">
              <a:latin typeface="Times New Roman" pitchFamily="18" charset="0"/>
              <a:cs typeface="Times New Roman" pitchFamily="18" charset="0"/>
            </a:endParaRPr>
          </a:p>
          <a:p>
            <a:pPr marL="177800" indent="-177800">
              <a:spcBef>
                <a:spcPts val="800"/>
              </a:spcBef>
            </a:pPr>
            <a:r>
              <a:rPr lang="en-US" altLang="zh-CN" sz="210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How do you think AI will develop in the future</a:t>
            </a:r>
            <a:r>
              <a:rPr lang="en-US" altLang="zh-CN" sz="210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zh-CN" sz="2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内容占位符 2"/>
          <p:cNvSpPr/>
          <p:nvPr/>
        </p:nvSpPr>
        <p:spPr bwMode="auto">
          <a:xfrm>
            <a:off x="323850" y="1347788"/>
            <a:ext cx="4464050" cy="3603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68580" tIns="34290" rIns="68580" bIns="34290"/>
          <a:lstStyle/>
          <a:p>
            <a:pPr>
              <a:lnSpc>
                <a:spcPct val="90000"/>
              </a:lnSpc>
              <a:spcBef>
                <a:spcPts val="400"/>
              </a:spcBef>
              <a:buFont typeface="Arial"/>
              <a:buNone/>
            </a:pPr>
            <a:r>
              <a:rPr lang="en-US" altLang="zh-CN" sz="1700" b="1">
                <a:solidFill>
                  <a:schemeClr val="hlink"/>
                </a:solidFill>
                <a:latin typeface="Calibri" pitchFamily="34" charset="0"/>
                <a:cs typeface="Calibri" pitchFamily="34" charset="0"/>
              </a:rPr>
              <a:t>Milestones in Artificial Intelligence (AI)</a:t>
            </a:r>
            <a:endParaRPr lang="zh-CN" altLang="en-US" sz="1700" b="1">
              <a:solidFill>
                <a:schemeClr val="hlink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5" name="标题 1"/>
          <p:cNvSpPr>
            <a:spLocks noGrp="1"/>
          </p:cNvSpPr>
          <p:nvPr>
            <p:ph type="title"/>
          </p:nvPr>
        </p:nvSpPr>
        <p:spPr>
          <a:xfrm>
            <a:off x="1214414" y="142858"/>
            <a:ext cx="6319838" cy="1144587"/>
          </a:xfrm>
        </p:spPr>
        <p:txBody>
          <a:bodyPr/>
          <a:lstStyle/>
          <a:p>
            <a:pPr eaLnBrk="1" hangingPunct="1"/>
            <a:r>
              <a:rPr lang="en-US" altLang="zh-CN" sz="2400" b="1">
                <a:latin typeface="Verdana" pitchFamily="34" charset="0"/>
              </a:rPr>
              <a:t>Activity 2 </a:t>
            </a:r>
            <a:endParaRPr lang="zh-CN" altLang="en-US" sz="2400" b="1">
              <a:latin typeface="Verdana" pitchFamily="34" charset="0"/>
            </a:endParaRPr>
          </a:p>
        </p:txBody>
      </p:sp>
      <p:sp>
        <p:nvSpPr>
          <p:cNvPr id="16386" name="内容占位符 2"/>
          <p:cNvSpPr>
            <a:spLocks noGrp="1"/>
          </p:cNvSpPr>
          <p:nvPr>
            <p:ph idx="1"/>
          </p:nvPr>
        </p:nvSpPr>
        <p:spPr>
          <a:xfrm>
            <a:off x="1214414" y="1214428"/>
            <a:ext cx="6192837" cy="8175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CN" sz="2300" b="1">
                <a:latin typeface="Calibri" pitchFamily="34" charset="0"/>
                <a:cs typeface="Calibri" pitchFamily="34" charset="0"/>
              </a:rPr>
              <a:t>Read the passage to see if it changes your opinion on the future of AI. If so, in what ways</a:t>
            </a:r>
            <a:r>
              <a:rPr lang="en-US" altLang="zh-CN" sz="2400" b="1">
                <a:latin typeface="Times New Roman" pitchFamily="18" charset="0"/>
                <a:cs typeface="Times New Roman" pitchFamily="18" charset="0"/>
              </a:rPr>
              <a:t>?</a:t>
            </a:r>
            <a:endParaRPr lang="zh-CN" altLang="en-US" sz="2300" b="1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387" name="文本框 7"/>
          <p:cNvSpPr txBox="1">
            <a:spLocks noChangeArrowheads="1"/>
          </p:cNvSpPr>
          <p:nvPr/>
        </p:nvSpPr>
        <p:spPr bwMode="auto">
          <a:xfrm>
            <a:off x="3071802" y="2786064"/>
            <a:ext cx="2762250" cy="8080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30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Artificial Intelligence: </a:t>
            </a:r>
          </a:p>
          <a:p>
            <a:r>
              <a:rPr lang="en-US" altLang="zh-CN" sz="230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 REAL THREAT</a:t>
            </a:r>
            <a:r>
              <a:rPr lang="en-US" altLang="zh-CN" sz="23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zh-CN" sz="240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zh-CN" altLang="en-US" sz="240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6388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357290" y="2214560"/>
            <a:ext cx="1441450" cy="1979612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6389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929322" y="2214560"/>
            <a:ext cx="1395413" cy="1925637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188" y="268288"/>
            <a:ext cx="2160587" cy="8572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CN" sz="2400" b="1">
                <a:latin typeface="Verdana" pitchFamily="34" charset="0"/>
              </a:rPr>
              <a:t>Activity 3</a:t>
            </a:r>
            <a:endParaRPr lang="zh-CN" altLang="en-US" sz="2400"/>
          </a:p>
        </p:txBody>
      </p:sp>
      <p:pic>
        <p:nvPicPr>
          <p:cNvPr id="18434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419225"/>
            <a:ext cx="1192241" cy="865188"/>
          </a:xfrm>
        </p:spPr>
      </p:pic>
      <p:pic>
        <p:nvPicPr>
          <p:cNvPr id="18435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84213" y="2571750"/>
            <a:ext cx="1065212" cy="900113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8436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84213" y="3724275"/>
            <a:ext cx="1079500" cy="8636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18437" name="文本框 7"/>
          <p:cNvSpPr txBox="1">
            <a:spLocks noChangeArrowheads="1"/>
          </p:cNvSpPr>
          <p:nvPr/>
        </p:nvSpPr>
        <p:spPr bwMode="auto">
          <a:xfrm>
            <a:off x="2627313" y="1276350"/>
            <a:ext cx="5976937" cy="1054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We all need to learn to live with AI technology whether we like it or are concerned about it. We cannot stop the march of progress.</a:t>
            </a:r>
            <a:endParaRPr lang="zh-CN" altLang="en-US" sz="2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8" name="文本框 8"/>
          <p:cNvSpPr txBox="1">
            <a:spLocks noChangeArrowheads="1"/>
          </p:cNvSpPr>
          <p:nvPr/>
        </p:nvSpPr>
        <p:spPr bwMode="auto">
          <a:xfrm>
            <a:off x="2627313" y="2427288"/>
            <a:ext cx="6026150" cy="1054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I admit that more advanced AI could be helpful in </a:t>
            </a:r>
          </a:p>
          <a:p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solving the world’s problems, but there is a high level </a:t>
            </a:r>
          </a:p>
          <a:p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of risk involved.</a:t>
            </a:r>
            <a:endParaRPr lang="zh-CN" altLang="en-US" sz="2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9" name="文本框 9"/>
          <p:cNvSpPr txBox="1">
            <a:spLocks noChangeArrowheads="1"/>
          </p:cNvSpPr>
          <p:nvPr/>
        </p:nvSpPr>
        <p:spPr bwMode="auto">
          <a:xfrm>
            <a:off x="2627313" y="3651250"/>
            <a:ext cx="5976937" cy="1054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/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I can’t understand why some people worry so much. I hope more breakthroughs in AI will be made soon, so that we can enjoy more and more convenience.</a:t>
            </a:r>
            <a:endParaRPr lang="zh-CN" altLang="en-US" sz="21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1835150" y="2139950"/>
            <a:ext cx="795338" cy="208756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V="1">
            <a:off x="1785918" y="3143254"/>
            <a:ext cx="852488" cy="1905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flipV="1">
            <a:off x="1835150" y="1851025"/>
            <a:ext cx="792163" cy="247015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4" name="标题 1"/>
          <p:cNvSpPr/>
          <p:nvPr/>
        </p:nvSpPr>
        <p:spPr bwMode="auto">
          <a:xfrm>
            <a:off x="2498725" y="526388"/>
            <a:ext cx="6283325" cy="5032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68580" tIns="34290" rIns="68580" bIns="34290" anchor="ctr"/>
          <a:lstStyle/>
          <a:p>
            <a:pPr>
              <a:lnSpc>
                <a:spcPct val="90000"/>
              </a:lnSpc>
            </a:pPr>
            <a:r>
              <a:rPr lang="en-US" altLang="zh-CN" sz="2300" b="1">
                <a:latin typeface="Calibri" pitchFamily="34" charset="0"/>
                <a:ea typeface="等线 Light"/>
                <a:cs typeface="等线 Light"/>
              </a:rPr>
              <a:t>Read the opinions and match them to the persons. Talk about the opinion you agree with.</a:t>
            </a:r>
            <a:r>
              <a:rPr lang="en-US" altLang="zh-CN" sz="2300" b="1">
                <a:latin typeface="Verdana" pitchFamily="34" charset="0"/>
                <a:ea typeface="等线 Light"/>
                <a:cs typeface="等线 Light"/>
              </a:rPr>
              <a:t> </a:t>
            </a:r>
            <a:endParaRPr lang="zh-CN" altLang="en-US" sz="2300">
              <a:latin typeface="等线 Light"/>
              <a:ea typeface="等线 Light"/>
              <a:cs typeface="等线 Ligh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7" name="标题 1"/>
          <p:cNvSpPr>
            <a:spLocks noGrp="1"/>
          </p:cNvSpPr>
          <p:nvPr>
            <p:ph type="title"/>
          </p:nvPr>
        </p:nvSpPr>
        <p:spPr>
          <a:xfrm>
            <a:off x="683568" y="195486"/>
            <a:ext cx="7488832" cy="788764"/>
          </a:xfrm>
        </p:spPr>
        <p:txBody>
          <a:bodyPr/>
          <a:lstStyle/>
          <a:p>
            <a:pPr eaLnBrk="1" hangingPunct="1"/>
            <a:br>
              <a:rPr lang="en-US" altLang="zh-CN" sz="2400" b="1">
                <a:latin typeface="Verdana" pitchFamily="34" charset="0"/>
              </a:rPr>
            </a:br>
            <a:r>
              <a:rPr lang="en-US" altLang="zh-CN" sz="2400" b="1">
                <a:latin typeface="Verdana" pitchFamily="34" charset="0"/>
              </a:rPr>
              <a:t>Activity 4 </a:t>
            </a:r>
            <a:br>
              <a:rPr lang="en-US" altLang="zh-CN" sz="2400" b="1">
                <a:latin typeface="Verdana" pitchFamily="34" charset="0"/>
              </a:rPr>
            </a:br>
            <a:r>
              <a:rPr lang="en-US" altLang="zh-CN" sz="2300" b="1" err="1">
                <a:latin typeface="Calibri" pitchFamily="34" charset="0"/>
                <a:cs typeface="Calibri" pitchFamily="34" charset="0"/>
              </a:rPr>
              <a:t>Organise information from the passage and complete the diagram.</a:t>
            </a:r>
            <a:br>
              <a:rPr lang="en-US" altLang="zh-CN" sz="2300" b="1" err="1">
                <a:latin typeface="Calibri" pitchFamily="34" charset="0"/>
                <a:cs typeface="Calibri" pitchFamily="34" charset="0"/>
              </a:rPr>
            </a:br>
            <a:r>
              <a:rPr lang="en-US" altLang="zh-CN" sz="2400" b="1">
                <a:latin typeface="Verdana" pitchFamily="34" charset="0"/>
              </a:rPr>
              <a:t> </a:t>
            </a:r>
            <a:endParaRPr lang="zh-CN" altLang="en-US" sz="2400"/>
          </a:p>
        </p:txBody>
      </p:sp>
      <p:sp>
        <p:nvSpPr>
          <p:cNvPr id="19458" name="内容占位符 2"/>
          <p:cNvSpPr>
            <a:spLocks noGrp="1"/>
          </p:cNvSpPr>
          <p:nvPr>
            <p:ph idx="1"/>
          </p:nvPr>
        </p:nvSpPr>
        <p:spPr>
          <a:xfrm>
            <a:off x="611188" y="2571750"/>
            <a:ext cx="3889374" cy="2232025"/>
          </a:xfrm>
        </p:spPr>
        <p:txBody>
          <a:bodyPr/>
          <a:lstStyle/>
          <a:p>
            <a:pPr marL="0" indent="0" eaLnBrk="1" hangingPunct="1">
              <a:buFont typeface="Arial"/>
              <a:buNone/>
            </a:pPr>
            <a:r>
              <a:rPr lang="en-US" altLang="zh-CN" sz="2000"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>
                <a:latin typeface="Calibri" pitchFamily="34" charset="0"/>
                <a:cs typeface="Calibri" pitchFamily="34" charset="0"/>
              </a:rPr>
              <a:t>·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Al can help us save time.</a:t>
            </a:r>
          </a:p>
          <a:p>
            <a:pPr marL="0" indent="0" eaLnBrk="1" hangingPunct="1">
              <a:buFont typeface="Arial"/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en-US" altLang="zh-CN" baseline="30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______________________</a:t>
            </a:r>
            <a:endParaRPr lang="en-US" altLang="zh-CN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/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en-US" altLang="zh-CN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______________________</a:t>
            </a:r>
            <a:br>
              <a:rPr lang="en-US" altLang="zh-CN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     ______________________ </a:t>
            </a:r>
            <a:endParaRPr lang="en-US" altLang="zh-CN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/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 · </a:t>
            </a:r>
            <a:r>
              <a:rPr lang="en-US" altLang="zh-CN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______________________,  </a:t>
            </a:r>
            <a:endParaRPr lang="en-US" altLang="zh-CN">
              <a:latin typeface="Times New Roman" pitchFamily="18" charset="0"/>
              <a:cs typeface="Times New Roman" pitchFamily="18" charset="0"/>
            </a:endParaRPr>
          </a:p>
          <a:p>
            <a:pPr marL="177800" indent="0" eaLnBrk="1" hangingPunct="1">
              <a:buFont typeface="Arial"/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including those too 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challenging </a:t>
            </a:r>
            <a:r>
              <a:rPr lang="en-US" altLang="zh-CN">
                <a:latin typeface="Times New Roman" pitchFamily="18" charset="0"/>
                <a:cs typeface="Times New Roman" pitchFamily="18" charset="0"/>
              </a:rPr>
              <a:t>for Human experts.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        </a:t>
            </a:r>
            <a:endParaRPr lang="zh-CN" altLang="en-US"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76825" y="1203325"/>
            <a:ext cx="2143125" cy="1220788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9460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042988" y="1131888"/>
            <a:ext cx="2233612" cy="1223962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19461" name="文本框 5"/>
          <p:cNvSpPr txBox="1">
            <a:spLocks noChangeArrowheads="1"/>
          </p:cNvSpPr>
          <p:nvPr/>
        </p:nvSpPr>
        <p:spPr bwMode="auto">
          <a:xfrm>
            <a:off x="4643438" y="2643188"/>
            <a:ext cx="3950120" cy="17018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500"/>
              </a:spcBef>
            </a:pP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· Al might wipe out human beings.</a:t>
            </a:r>
          </a:p>
          <a:p>
            <a:pPr>
              <a:lnSpc>
                <a:spcPct val="90000"/>
              </a:lnSpc>
              <a:spcBef>
                <a:spcPts val="500"/>
              </a:spcBef>
            </a:pP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en-US" altLang="zh-CN" sz="2100" baseline="30000">
                <a:latin typeface="Times New Roman" pitchFamily="18" charset="0"/>
                <a:ea typeface="+mn-ea"/>
                <a:cs typeface="Times New Roman" pitchFamily="18" charset="0"/>
              </a:rPr>
              <a:t>4</a:t>
            </a: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__________________________</a:t>
            </a:r>
          </a:p>
          <a:p>
            <a:pPr>
              <a:lnSpc>
                <a:spcPct val="90000"/>
              </a:lnSpc>
              <a:spcBef>
                <a:spcPts val="500"/>
              </a:spcBef>
            </a:pP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en-US" altLang="zh-CN" sz="2100" baseline="30000">
                <a:latin typeface="Times New Roman" pitchFamily="18" charset="0"/>
                <a:ea typeface="+mn-ea"/>
                <a:cs typeface="Times New Roman" pitchFamily="18" charset="0"/>
              </a:rPr>
              <a:t>5</a:t>
            </a: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__________________________</a:t>
            </a:r>
          </a:p>
          <a:p>
            <a:pPr>
              <a:lnSpc>
                <a:spcPct val="90000"/>
              </a:lnSpc>
              <a:spcBef>
                <a:spcPts val="500"/>
              </a:spcBef>
            </a:pPr>
            <a:r>
              <a:rPr lang="en-US" altLang="zh-CN" sz="2100">
                <a:latin typeface="Times New Roman" pitchFamily="18" charset="0"/>
                <a:cs typeface="Times New Roman" pitchFamily="18" charset="0"/>
              </a:rPr>
              <a:t>  if it falls into the wrong hands.</a:t>
            </a:r>
          </a:p>
          <a:p>
            <a:pPr>
              <a:lnSpc>
                <a:spcPct val="75000"/>
              </a:lnSpc>
            </a:pPr>
            <a:endParaRPr lang="zh-CN" altLang="en-US" sz="2100">
              <a:latin typeface="等线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2928940"/>
            <a:ext cx="32147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1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AI can make driving safer.</a:t>
            </a:r>
            <a:endParaRPr lang="zh-CN" altLang="en-US" sz="21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3429006"/>
            <a:ext cx="3643338" cy="841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eaLnBrk="1" hangingPunct="1">
              <a:lnSpc>
                <a:spcPct val="70000"/>
              </a:lnSpc>
              <a:spcBef>
                <a:spcPts val="800"/>
              </a:spcBef>
              <a:buFont typeface="Arial"/>
              <a:buNone/>
            </a:pPr>
            <a:r>
              <a:rPr lang="en-US" altLang="zh-CN" sz="2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AI can make doing day-to-day </a:t>
            </a:r>
          </a:p>
          <a:p>
            <a:pPr marL="0" indent="0" eaLnBrk="1" hangingPunct="1">
              <a:lnSpc>
                <a:spcPct val="70000"/>
              </a:lnSpc>
              <a:spcBef>
                <a:spcPts val="800"/>
              </a:spcBef>
              <a:buFont typeface="Arial"/>
              <a:buNone/>
            </a:pPr>
            <a:r>
              <a:rPr lang="en-US" altLang="zh-CN" sz="2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things a lot easier.</a:t>
            </a:r>
          </a:p>
          <a:p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928662" y="4000510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AI can solve problems</a:t>
            </a:r>
            <a:endParaRPr lang="zh-CN" altLang="en-US" sz="20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29190" y="3000378"/>
            <a:ext cx="271464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Jobs are at risk due to AI</a:t>
            </a:r>
            <a:r>
              <a:rPr lang="en-US" altLang="zh-CN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929190" y="3357568"/>
            <a:ext cx="300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AI could be dangerous</a:t>
            </a:r>
            <a:endParaRPr lang="zh-CN" altLang="en-US" sz="20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456ABBF-EEF9-42FA-9CAA-BFBBAAE99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400" b="1">
                <a:latin typeface="Verdana" pitchFamily="34" charset="0"/>
              </a:rPr>
              <a:t>Activity 4</a:t>
            </a:r>
            <a:r>
              <a:rPr lang="en-US" altLang="zh-CN" sz="3600" b="1">
                <a:latin typeface="Verdana" pitchFamily="34" charset="0"/>
              </a:rPr>
              <a:t> 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CD80DB73-27BC-40B5-9D6A-EEF272545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300" b="1">
                <a:latin typeface="Calibri" pitchFamily="34" charset="0"/>
                <a:cs typeface="Calibri" pitchFamily="34" charset="0"/>
              </a:rPr>
              <a:t>Now come up with more ideas for each point of view and share them with the class.</a:t>
            </a:r>
          </a:p>
          <a:p>
            <a:pPr marL="0" indent="0">
              <a:buNone/>
            </a:pPr>
            <a:r>
              <a:rPr lang="en-US" altLang="zh-CN"/>
              <a:t> </a:t>
            </a:r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97475453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5" name="标题 1"/>
          <p:cNvSpPr>
            <a:spLocks noGrp="1"/>
          </p:cNvSpPr>
          <p:nvPr>
            <p:ph type="title"/>
          </p:nvPr>
        </p:nvSpPr>
        <p:spPr>
          <a:xfrm>
            <a:off x="489213" y="267494"/>
            <a:ext cx="8120062" cy="857250"/>
          </a:xfrm>
        </p:spPr>
        <p:txBody>
          <a:bodyPr/>
          <a:lstStyle/>
          <a:p>
            <a:pPr eaLnBrk="1" hangingPunct="1"/>
            <a:r>
              <a:rPr lang="en-US" altLang="zh-CN" sz="2400" b="1">
                <a:latin typeface="Verdana" pitchFamily="34" charset="0"/>
              </a:rPr>
              <a:t>Think &amp; Share</a:t>
            </a:r>
            <a:endParaRPr lang="zh-CN" altLang="en-US" sz="2400"/>
          </a:p>
        </p:txBody>
      </p:sp>
      <p:sp>
        <p:nvSpPr>
          <p:cNvPr id="21506" name="内容占位符 2"/>
          <p:cNvSpPr>
            <a:spLocks noGrp="1"/>
          </p:cNvSpPr>
          <p:nvPr>
            <p:ph idx="1"/>
          </p:nvPr>
        </p:nvSpPr>
        <p:spPr>
          <a:xfrm>
            <a:off x="500034" y="1000114"/>
            <a:ext cx="8424862" cy="3167063"/>
          </a:xfrm>
        </p:spPr>
        <p:txBody>
          <a:bodyPr/>
          <a:lstStyle/>
          <a:p>
            <a:pPr marL="177800" indent="-177800" eaLnBrk="1" hangingPunct="1">
              <a:lnSpc>
                <a:spcPct val="100000"/>
              </a:lnSpc>
              <a:spcBef>
                <a:spcPct val="0"/>
              </a:spcBef>
              <a:buNone/>
              <a:tabLst>
                <a:tab pos="177800"/>
              </a:tabLst>
            </a:pP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1 What did Stephen Hawking mean when he said that AI will </a:t>
            </a:r>
            <a:r>
              <a:rPr lang="en-US" altLang="zh-CN" sz="200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“either the best, or the worst thing, ever to happen to humanity”? 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000" smtClean="0">
              <a:latin typeface="Times New Roman" pitchFamily="18" charset="0"/>
              <a:cs typeface="Times New Roman" pitchFamily="18" charset="0"/>
            </a:endParaRPr>
          </a:p>
          <a:p>
            <a:pPr marL="17780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altLang="zh-CN" sz="20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meant that AI could bring us incredible benefits, but only if the technology is managed properly. If we do not manage the technology properly, it could result in human extinction.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0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00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Do you use AI in your daily life? What other roles can AI play </a:t>
            </a:r>
            <a:r>
              <a:rPr lang="en-US" altLang="zh-CN" sz="200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people’s lives?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0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00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altLang="zh-CN" sz="2000">
                <a:latin typeface="Times New Roman" pitchFamily="18" charset="0"/>
                <a:cs typeface="Times New Roman" pitchFamily="18" charset="0"/>
              </a:rPr>
              <a:t>How does the diagram help you better understand the passage?</a:t>
            </a:r>
          </a:p>
          <a:p>
            <a:pPr marL="0" indent="0" eaLnBrk="1" hangingPunct="1">
              <a:buFont typeface="Arial"/>
              <a:buNone/>
            </a:pPr>
            <a:r>
              <a:rPr lang="en-US" altLang="zh-CN" sz="2300" b="1" smtClean="0">
                <a:latin typeface="Calibri" pitchFamily="34" charset="0"/>
                <a:cs typeface="Calibri" pitchFamily="34" charset="0"/>
              </a:rPr>
              <a:t>   </a:t>
            </a:r>
            <a:endParaRPr lang="zh-CN" altLang="zh-CN" sz="2300" b="1">
              <a:latin typeface="Calibri" pitchFamily="34" charset="0"/>
              <a:cs typeface="Calibri" pitchFamily="34" charset="0"/>
            </a:endParaRPr>
          </a:p>
          <a:p>
            <a:pPr marL="0" indent="0" eaLnBrk="1" hangingPunct="1">
              <a:buFont typeface="Arial"/>
              <a:buNone/>
            </a:pPr>
            <a:endParaRPr lang="en-US" altLang="zh-CN" sz="2300" b="1">
              <a:latin typeface="Calibri" pitchFamily="34" charset="0"/>
              <a:cs typeface="Calibri" pitchFamily="34" charset="0"/>
            </a:endParaRPr>
          </a:p>
          <a:p>
            <a:pPr marL="0" indent="0" eaLnBrk="1" hangingPunct="1">
              <a:buFont typeface="Arial"/>
              <a:buNone/>
            </a:pPr>
            <a:endParaRPr lang="en-US" altLang="zh-CN" sz="2400" b="1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261600" y="11658600"/>
            <a:ext cx="330200" cy="2540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51</Paragraphs>
  <Slides>8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15">
      <vt:lpstr>Arial</vt:lpstr>
      <vt:lpstr>等线 Light</vt:lpstr>
      <vt:lpstr>等线</vt:lpstr>
      <vt:lpstr>Calibri</vt:lpstr>
      <vt:lpstr>Verdana</vt:lpstr>
      <vt:lpstr>Times New Roman</vt:lpstr>
      <vt:lpstr>Office 主题​​</vt:lpstr>
      <vt:lpstr>Unit 4 A glimpse of the futureUnderstanding ideas</vt:lpstr>
      <vt:lpstr>Activity 1 </vt:lpstr>
      <vt:lpstr>Activity 2 </vt:lpstr>
      <vt:lpstr>Activity 3</vt:lpstr>
      <vt:lpstr>Activity 4 Organise information from the passage and complete the diagram. </vt:lpstr>
      <vt:lpstr>Activity 4 </vt:lpstr>
      <vt:lpstr>Think &amp; Share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2021-01-08T18:44:28.965</cp:lastPrinted>
  <dcterms:created xsi:type="dcterms:W3CDTF">2021-01-08T18:44:28Z</dcterms:created>
  <dcterms:modified xsi:type="dcterms:W3CDTF">2021-01-08T10:44:29Z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