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tiff" ContentType="image/tif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94" r:id="rId1"/>
  </p:sldMasterIdLst>
  <p:notesMasterIdLst>
    <p:notesMasterId r:id="rId2"/>
  </p:notesMasterIdLst>
  <p:sldIdLst>
    <p:sldId id="256" r:id="rId3"/>
    <p:sldId id="266" r:id="rId4"/>
    <p:sldId id="267" r:id="rId5"/>
    <p:sldId id="268" r:id="rId6"/>
    <p:sldId id="281" r:id="rId7"/>
    <p:sldId id="288" r:id="rId8"/>
    <p:sldId id="269" r:id="rId9"/>
    <p:sldId id="286" r:id="rId10"/>
    <p:sldId id="280" r:id="rId11"/>
    <p:sldId id="282" r:id="rId12"/>
    <p:sldId id="283" r:id="rId13"/>
    <p:sldId id="287" r:id="rId14"/>
    <p:sldId id="289" r:id="rId15"/>
    <p:sldId id="275" r:id="rId16"/>
    <p:sldId id="276" r:id="rId17"/>
    <p:sldId id="284" r:id="rId18"/>
    <p:sldId id="278" r:id="rId19"/>
    <p:sldId id="285" r:id="rId20"/>
    <p:sldId id="279" r:id="rId21"/>
    <p:sldId id="290" r:id="rId22"/>
    <p:sldId id="259" r:id="rId23"/>
  </p:sldIdLst>
  <p:sldSz cx="9144000" cy="5143500" type="screen16x9"/>
  <p:notesSz cx="6858000" cy="9144000"/>
  <p:custDataLst>
    <p:tags r:id="rId24"/>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28" autoAdjust="0"/>
  </p:normalViewPr>
  <p:slideViewPr>
    <p:cSldViewPr>
      <p:cViewPr varScale="1">
        <p:scale>
          <a:sx n="82" d="100"/>
          <a:sy n="82" d="100"/>
        </p:scale>
        <p:origin x="-192" y="-60"/>
      </p:cViewPr>
      <p:guideLst>
        <p:guide orient="horz" pos="2160"/>
        <p:guide orient="horz" pos="1620"/>
        <p:guide pos="384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6755A-0260-4F79-A0C0-A1783DA016D1}" type="datetimeFigureOut">
              <a:rPr lang="zh-CN" altLang="en-US" smtClean="0"/>
              <a:t>2020/11/11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EC0E6-2CC3-4D85-9D4C-27511AAAF97E}" type="slidenum">
              <a:rPr lang="zh-CN" altLang="en-US" smtClean="0"/>
              <a:t>‹#›</a:t>
            </a:fld>
            <a:endParaRPr lang="zh-CN" altLang="en-US"/>
          </a:p>
        </p:txBody>
      </p:sp>
    </p:spTree>
    <p:extLst>
      <p:ext uri="{BB962C8B-B14F-4D97-AF65-F5344CB8AC3E}">
        <p14:creationId xmlns="" xmlns:p14="http://schemas.microsoft.com/office/powerpoint/2010/main" val="185348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AEC0E6-2CC3-4D85-9D4C-27511AAAF97E}" type="slidenum">
              <a:rPr lang="zh-CN" altLang="en-US" smtClean="0"/>
              <a:t>17</a:t>
            </a:fld>
            <a:endParaRPr lang="zh-CN" altLang="en-US"/>
          </a:p>
        </p:txBody>
      </p:sp>
    </p:spTree>
    <p:extLst>
      <p:ext uri="{BB962C8B-B14F-4D97-AF65-F5344CB8AC3E}">
        <p14:creationId xmlns="" xmlns:p14="http://schemas.microsoft.com/office/powerpoint/2010/main" val="302529550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 xmlns:a16="http://schemas.microsoft.com/office/drawing/2014/main" id="{AB8A7769-AFBC-4D54-868D-F332F7258F9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 xmlns:a16="http://schemas.microsoft.com/office/drawing/2014/main" id="{080B569B-9037-4BD9-9F0A-8364FFC1B5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B5D9E73-C8C3-4F36-9C23-8CD8B7A01E81}"/>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74032E34-605D-4B3B-A4BA-DF51C36C45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3E216DB-2C30-46A3-B0E3-48A249DC9F7A}"/>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287559737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 xmlns:a16="http://schemas.microsoft.com/office/drawing/2014/main" id="{ADF1F985-43AE-4199-94DE-8A113FBF522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9CA212C5-73A9-4D3E-841E-26CD0C42DDE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3951753-7BD3-46CB-B33C-1915ED8F4813}"/>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53D3F296-5C70-4046-8FA6-45657E266E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A318B43-46C2-499B-A6C5-FA7AA62971AE}"/>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41039166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 xmlns:a16="http://schemas.microsoft.com/office/drawing/2014/main" id="{3F4C4987-83A2-4052-A76C-FF08132B00CE}"/>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9D22EAC-14BA-4E7B-83E3-FFBA4751AD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57182E7B-8791-4CEC-B976-FABB71C8EA21}"/>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7C67FBF4-2A27-41E0-B6F5-B2ECEC2E42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2492849-235B-448C-8B64-2778C5695680}"/>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85606238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 xmlns:a16="http://schemas.microsoft.com/office/drawing/2014/main" id="{8BD3E977-B76D-4704-99A1-D5C286B712F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A053D31-1E8F-4D32-A8A3-F188DE2DCF9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89F0F35-7C98-427A-AACC-714001894F5C}"/>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8EE23FB7-7EDE-4B64-9B45-721094AB5F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FB56996-F934-40AA-A803-F831FEA97EDB}"/>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40065032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4EEA8553-A238-4C9A-8834-F5769FEB9F88}"/>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43D6F0A-6469-44B0-B986-9279DE9993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4CBA9C63-8D9B-4D7C-AE09-BE22643503B9}"/>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86FFA04F-8B48-492E-98C7-12C9C38E22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E0C28BC-7EB2-41EE-AF39-A71503593116}"/>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26151487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 xmlns:a16="http://schemas.microsoft.com/office/drawing/2014/main" id="{2EC8C6FE-40E6-4D15-90EB-4FB2ED38D3F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9279236-88D9-402B-B3BC-FB3836B0EAA9}"/>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8BA95166-F224-48C9-B687-1238A6E4A792}"/>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48823757-4824-4E9E-BFA1-EF28E8100993}"/>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6" name="页脚占位符 5">
            <a:extLst>
              <a:ext uri="{FF2B5EF4-FFF2-40B4-BE49-F238E27FC236}">
                <a16:creationId xmlns="" xmlns:a16="http://schemas.microsoft.com/office/drawing/2014/main" id="{5DBD4145-1703-44F3-AAD9-B7B6370C49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CC39484-08A4-4894-AC6A-485EB47CD10D}"/>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59391925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 xmlns:a16="http://schemas.microsoft.com/office/drawing/2014/main" id="{98F6D245-0874-4606-B013-6B252C8838FE}"/>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5FFEA43-B5A0-48AC-9690-CC55A83E4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65792510-03C6-4A6A-85AD-DDA2F1E9C85D}"/>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BB2BD201-D3EC-44FE-B9C9-AFDD77C435F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D8E02294-7C2E-4BE2-8C3C-2380D2DE3FBC}"/>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A364B874-55F3-44F9-A11D-A63D55431434}"/>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8" name="页脚占位符 7">
            <a:extLst>
              <a:ext uri="{FF2B5EF4-FFF2-40B4-BE49-F238E27FC236}">
                <a16:creationId xmlns="" xmlns:a16="http://schemas.microsoft.com/office/drawing/2014/main" id="{C9729A65-A79B-4D28-84FC-908043A605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06DAF583-BBB4-495B-BF74-8098F8705D9F}"/>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30398571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08FF3673-C7EB-46AA-B888-4BB712826B2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0699077D-806C-49EF-8186-4792E64E6228}"/>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4" name="页脚占位符 3">
            <a:extLst>
              <a:ext uri="{FF2B5EF4-FFF2-40B4-BE49-F238E27FC236}">
                <a16:creationId xmlns="" xmlns:a16="http://schemas.microsoft.com/office/drawing/2014/main" id="{388675DF-2842-41C5-A153-66A13C6BF16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CB216EF-7D06-4A9B-BD90-EA959CCC74F0}"/>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2835674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 xmlns:a16="http://schemas.microsoft.com/office/drawing/2014/main" id="{0C14D195-F897-4FC5-A4BA-86EBF0A80197}"/>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3" name="页脚占位符 2">
            <a:extLst>
              <a:ext uri="{FF2B5EF4-FFF2-40B4-BE49-F238E27FC236}">
                <a16:creationId xmlns="" xmlns:a16="http://schemas.microsoft.com/office/drawing/2014/main" id="{2EFB16EB-F636-42D2-953D-090EF8DEBE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B14A9FC-6B5B-4891-BE72-A4EB5C0A22CF}"/>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04344355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8A5638E-B807-41F8-B410-8315B8F66FB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E41CA5E-C469-453D-9E9E-231F317C1A2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4570F28A-6549-46B4-B3D4-D5E806A792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8F7B7BC-E2DE-4566-B40C-41EABF3D0714}"/>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6" name="页脚占位符 5">
            <a:extLst>
              <a:ext uri="{FF2B5EF4-FFF2-40B4-BE49-F238E27FC236}">
                <a16:creationId xmlns="" xmlns:a16="http://schemas.microsoft.com/office/drawing/2014/main" id="{847A5832-B146-4E9C-AAF8-6D486826C8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54A96CF-C114-4142-A537-EB95162E4444}"/>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92633906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F92929E2-B9F1-4A47-B97C-414CABD55D6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FBB853D5-AB81-4021-81EB-B05E20F31FE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 xmlns:a16="http://schemas.microsoft.com/office/drawing/2014/main" id="{0EADD95C-C0BC-4A2B-8177-40B031E373B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5D49BC6-6233-4CAD-AA40-1B6A3118843E}"/>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6" name="页脚占位符 5">
            <a:extLst>
              <a:ext uri="{FF2B5EF4-FFF2-40B4-BE49-F238E27FC236}">
                <a16:creationId xmlns="" xmlns:a16="http://schemas.microsoft.com/office/drawing/2014/main" id="{F0F4609F-7D19-4115-BAE8-6F2A563A9F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91FC34F-7DB6-4EF6-97D3-13EE4C1F49C8}"/>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82803981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a:extLst>
              <a:ext uri="{FF2B5EF4-FFF2-40B4-BE49-F238E27FC236}">
                <a16:creationId xmlns="" xmlns:a16="http://schemas.microsoft.com/office/drawing/2014/main" id="{0C800521-D743-432C-BDB1-5CAF69CC4161}"/>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416AD43-48A4-436C-B9F7-811A4AC12E6D}"/>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EE75587-7FF7-4896-8260-FD71D9A5723D}"/>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C033022B-1778-4F43-A95F-323500424DE2}"/>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BDBDB13-0408-4877-83A3-D5D47BCEACCB}"/>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1910029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9.jpeg" /><Relationship Id="rId4" Type="http://schemas.openxmlformats.org/officeDocument/2006/relationships/image" Target="../media/image10.tiff" /><Relationship Id="rId5" Type="http://schemas.openxmlformats.org/officeDocument/2006/relationships/image" Target="../media/image11.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标题 1">
            <a:extLst>
              <a:ext uri="{FF2B5EF4-FFF2-40B4-BE49-F238E27FC236}">
                <a16:creationId xmlns="" xmlns:a16="http://schemas.microsoft.com/office/drawing/2014/main" id="{10D8F258-DE2C-48E9-AA73-EEC96AEF3290}"/>
              </a:ext>
            </a:extLst>
          </p:cNvPr>
          <p:cNvSpPr>
            <a:spLocks noGrp="1"/>
          </p:cNvSpPr>
          <p:nvPr>
            <p:ph type="ctrTitle"/>
          </p:nvPr>
        </p:nvSpPr>
        <p:spPr>
          <a:xfrm>
            <a:off x="928662" y="857238"/>
            <a:ext cx="6927424" cy="2592288"/>
          </a:xfrm>
        </p:spPr>
        <p:txBody>
          <a:bodyPr>
            <a:normAutofit/>
          </a:bodyPr>
          <a:lstStyle/>
          <a:p>
            <a:r>
              <a:rPr lang="en-US" altLang="zh-CN" sz="3300" b="1">
                <a:latin typeface="Verdana" pitchFamily="34" charset="0"/>
                <a:ea typeface="Verdana" pitchFamily="34" charset="0"/>
                <a:cs typeface="Verdana" pitchFamily="34" charset="0"/>
              </a:rPr>
              <a:t>Unit 5 Learning from nature</a:t>
            </a:r>
            <a:br>
              <a:rPr lang="en-US" altLang="zh-CN" sz="3300" b="1">
                <a:latin typeface="Verdana" pitchFamily="34" charset="0"/>
                <a:ea typeface="Verdana" pitchFamily="34" charset="0"/>
                <a:cs typeface="Verdana" pitchFamily="34" charset="0"/>
              </a:rPr>
            </a:br>
            <a:br>
              <a:rPr lang="en-US" altLang="zh-CN" sz="3300" b="1">
                <a:latin typeface="Verdana" pitchFamily="34" charset="0"/>
                <a:ea typeface="Verdana" pitchFamily="34" charset="0"/>
                <a:cs typeface="Verdana" pitchFamily="34" charset="0"/>
              </a:rPr>
            </a:br>
            <a:r>
              <a:rPr lang="en-US" altLang="zh-CN" sz="3300" b="1">
                <a:latin typeface="Verdana" pitchFamily="34" charset="0"/>
                <a:ea typeface="Verdana" pitchFamily="34" charset="0"/>
                <a:cs typeface="Verdana" pitchFamily="34" charset="0"/>
              </a:rPr>
              <a:t>Developing ideas</a:t>
            </a:r>
            <a:endParaRPr lang="zh-CN" altLang="en-US" sz="3600"/>
          </a:p>
        </p:txBody>
      </p:sp>
      <p:sp>
        <p:nvSpPr>
          <p:cNvPr id="4" name="TextBox 3"/>
          <p:cNvSpPr txBox="1"/>
          <p:nvPr/>
        </p:nvSpPr>
        <p:spPr>
          <a:xfrm>
            <a:off x="737574" y="303498"/>
            <a:ext cx="4104456" cy="346249"/>
          </a:xfrm>
          <a:prstGeom prst="rect">
            <a:avLst/>
          </a:prstGeom>
          <a:noFill/>
        </p:spPr>
        <p:txBody>
          <a:bodyPr wrap="square" lIns="68580" tIns="34290" rIns="68580" bIns="34290" rtlCol="0">
            <a:spAutoFit/>
          </a:bodyPr>
          <a:lstStyle/>
          <a:p>
            <a:r>
              <a:rPr lang="zh-CN" altLang="en-US" sz="1800" b="1"/>
              <a:t>新标准</a:t>
            </a:r>
            <a:r>
              <a:rPr lang="en-US" altLang="zh-CN" sz="1800" b="1"/>
              <a:t>《</a:t>
            </a:r>
            <a:r>
              <a:rPr lang="zh-CN" altLang="en-US" sz="1800" b="1"/>
              <a:t>英语</a:t>
            </a:r>
            <a:r>
              <a:rPr lang="en-US" altLang="zh-CN" sz="1800" b="1"/>
              <a:t>》</a:t>
            </a:r>
            <a:r>
              <a:rPr lang="zh-CN" altLang="en-US" sz="1800" b="1"/>
              <a:t>高中选择性必修第三册</a:t>
            </a:r>
          </a:p>
        </p:txBody>
      </p:sp>
    </p:spTree>
    <p:extLst>
      <p:ext uri="{BB962C8B-B14F-4D97-AF65-F5344CB8AC3E}">
        <p14:creationId xmlns="" xmlns:p14="http://schemas.microsoft.com/office/powerpoint/2010/main" val="4218480779"/>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内容占位符 2"/>
          <p:cNvSpPr>
            <a:spLocks noGrp="1"/>
          </p:cNvSpPr>
          <p:nvPr>
            <p:ph idx="1"/>
          </p:nvPr>
        </p:nvSpPr>
        <p:spPr>
          <a:xfrm>
            <a:off x="1214414" y="500048"/>
            <a:ext cx="3439294" cy="3650804"/>
          </a:xfrm>
        </p:spPr>
        <p:txBody>
          <a:bodyPr>
            <a:noAutofit/>
          </a:bodyPr>
          <a:lstStyle/>
          <a:p>
            <a:pPr marL="0" indent="0" algn="ctr">
              <a:buNone/>
            </a:pPr>
            <a:r>
              <a:rPr lang="zh-CN" altLang="en-US" b="1">
                <a:solidFill>
                  <a:schemeClr val="accent2"/>
                </a:solidFill>
                <a:latin typeface="仿宋" pitchFamily="49" charset="-122"/>
                <a:ea typeface="仿宋" pitchFamily="49" charset="-122"/>
              </a:rPr>
              <a:t>归园田居（其一）</a:t>
            </a:r>
          </a:p>
          <a:p>
            <a:pPr marL="0" indent="0" algn="ctr">
              <a:buNone/>
            </a:pPr>
            <a:r>
              <a:rPr lang="zh-CN" altLang="en-US" b="1">
                <a:solidFill>
                  <a:schemeClr val="accent2"/>
                </a:solidFill>
                <a:latin typeface="仿宋" pitchFamily="49" charset="-122"/>
                <a:ea typeface="仿宋" pitchFamily="49" charset="-122"/>
              </a:rPr>
              <a:t>陶渊明</a:t>
            </a:r>
          </a:p>
          <a:p>
            <a:pPr marL="0" indent="0">
              <a:buNone/>
            </a:pPr>
            <a:r>
              <a:rPr lang="zh-CN" altLang="en-US" b="1">
                <a:solidFill>
                  <a:schemeClr val="accent2"/>
                </a:solidFill>
                <a:latin typeface="仿宋" pitchFamily="49" charset="-122"/>
                <a:ea typeface="仿宋" pitchFamily="49" charset="-122"/>
              </a:rPr>
              <a:t>少无适俗韵，性本爱丘山。</a:t>
            </a:r>
          </a:p>
          <a:p>
            <a:pPr marL="0" indent="0">
              <a:buNone/>
            </a:pPr>
            <a:r>
              <a:rPr lang="zh-CN" altLang="en-US" b="1">
                <a:solidFill>
                  <a:schemeClr val="accent2"/>
                </a:solidFill>
                <a:latin typeface="仿宋" pitchFamily="49" charset="-122"/>
                <a:ea typeface="仿宋" pitchFamily="49" charset="-122"/>
              </a:rPr>
              <a:t>误落尘网中，一去十三年。</a:t>
            </a:r>
          </a:p>
          <a:p>
            <a:pPr marL="0" indent="0">
              <a:buNone/>
            </a:pPr>
            <a:r>
              <a:rPr lang="zh-CN" altLang="en-US" b="1">
                <a:solidFill>
                  <a:schemeClr val="accent2"/>
                </a:solidFill>
                <a:latin typeface="仿宋" pitchFamily="49" charset="-122"/>
                <a:ea typeface="仿宋" pitchFamily="49" charset="-122"/>
              </a:rPr>
              <a:t>羁鸟恋旧林，池鱼思故渊。</a:t>
            </a:r>
          </a:p>
          <a:p>
            <a:pPr marL="0" indent="0">
              <a:buNone/>
            </a:pPr>
            <a:r>
              <a:rPr lang="zh-CN" altLang="en-US" b="1">
                <a:solidFill>
                  <a:schemeClr val="accent2"/>
                </a:solidFill>
                <a:latin typeface="仿宋" pitchFamily="49" charset="-122"/>
                <a:ea typeface="仿宋" pitchFamily="49" charset="-122"/>
              </a:rPr>
              <a:t>开荒南野际，守拙归园田。</a:t>
            </a:r>
          </a:p>
          <a:p>
            <a:pPr marL="0" indent="0">
              <a:buNone/>
            </a:pPr>
            <a:r>
              <a:rPr lang="zh-CN" altLang="en-US" b="1">
                <a:solidFill>
                  <a:schemeClr val="accent2"/>
                </a:solidFill>
                <a:latin typeface="仿宋" pitchFamily="49" charset="-122"/>
                <a:ea typeface="仿宋" pitchFamily="49" charset="-122"/>
              </a:rPr>
              <a:t>方宅十余亩，草屋八九间。</a:t>
            </a:r>
          </a:p>
          <a:p>
            <a:pPr marL="0" indent="0">
              <a:buNone/>
            </a:pPr>
            <a:r>
              <a:rPr lang="zh-CN" altLang="en-US" b="1">
                <a:solidFill>
                  <a:schemeClr val="accent2"/>
                </a:solidFill>
                <a:latin typeface="仿宋" pitchFamily="49" charset="-122"/>
                <a:ea typeface="仿宋" pitchFamily="49" charset="-122"/>
              </a:rPr>
              <a:t>榆柳荫后檐，桃李罗堂前。</a:t>
            </a:r>
          </a:p>
          <a:p>
            <a:pPr marL="0" indent="0">
              <a:buNone/>
            </a:pPr>
            <a:r>
              <a:rPr lang="zh-CN" altLang="en-US" b="1">
                <a:solidFill>
                  <a:schemeClr val="accent2"/>
                </a:solidFill>
                <a:latin typeface="仿宋" pitchFamily="49" charset="-122"/>
                <a:ea typeface="仿宋" pitchFamily="49" charset="-122"/>
              </a:rPr>
              <a:t>暧暧远人村，依依墟里烟。</a:t>
            </a:r>
          </a:p>
          <a:p>
            <a:pPr marL="0" indent="0">
              <a:buNone/>
            </a:pPr>
            <a:r>
              <a:rPr lang="zh-CN" altLang="en-US" b="1">
                <a:solidFill>
                  <a:schemeClr val="accent2"/>
                </a:solidFill>
                <a:latin typeface="仿宋" pitchFamily="49" charset="-122"/>
                <a:ea typeface="仿宋" pitchFamily="49" charset="-122"/>
              </a:rPr>
              <a:t>狗吠深巷中，鸡鸣桑树颠。</a:t>
            </a:r>
          </a:p>
          <a:p>
            <a:pPr marL="0" indent="0">
              <a:buNone/>
            </a:pPr>
            <a:r>
              <a:rPr lang="zh-CN" altLang="en-US" b="1">
                <a:solidFill>
                  <a:schemeClr val="accent2"/>
                </a:solidFill>
                <a:latin typeface="仿宋" pitchFamily="49" charset="-122"/>
                <a:ea typeface="仿宋" pitchFamily="49" charset="-122"/>
              </a:rPr>
              <a:t>户庭无尘杂，虚室有余闲。</a:t>
            </a:r>
          </a:p>
          <a:p>
            <a:pPr marL="0" indent="0">
              <a:buNone/>
            </a:pPr>
            <a:r>
              <a:rPr lang="zh-CN" altLang="en-US" b="1">
                <a:solidFill>
                  <a:schemeClr val="accent2"/>
                </a:solidFill>
                <a:latin typeface="仿宋" pitchFamily="49" charset="-122"/>
                <a:ea typeface="仿宋" pitchFamily="49" charset="-122"/>
              </a:rPr>
              <a:t>久在樊笼里，复得返自然。</a:t>
            </a:r>
          </a:p>
          <a:p>
            <a:endParaRPr lang="zh-CN" altLang="en-US" sz="2000">
              <a:latin typeface="Calibri" panose="020f0502020204030204" pitchFamily="34" charset="0"/>
            </a:endParaRPr>
          </a:p>
        </p:txBody>
      </p:sp>
      <p:sp>
        <p:nvSpPr>
          <p:cNvPr id="4" name="标题 1">
            <a:extLst>
              <a:ext uri="{FF2B5EF4-FFF2-40B4-BE49-F238E27FC236}">
                <a16:creationId xmlns="" xmlns:a16="http://schemas.microsoft.com/office/drawing/2014/main" id="{60FD7627-2230-4CE3-A189-79416183D957}"/>
              </a:ext>
            </a:extLst>
          </p:cNvPr>
          <p:cNvSpPr txBox="1"/>
          <p:nvPr/>
        </p:nvSpPr>
        <p:spPr>
          <a:xfrm>
            <a:off x="251520" y="-452586"/>
            <a:ext cx="6319614" cy="1145778"/>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Activity 4</a:t>
            </a:r>
            <a:endParaRPr lang="zh-CN" altLang="en-US" sz="2400" b="1">
              <a:latin typeface="Verdana" pitchFamily="34" charset="0"/>
              <a:cs typeface="Verdana" pitchFamily="34" charset="0"/>
            </a:endParaRPr>
          </a:p>
        </p:txBody>
      </p:sp>
      <p:sp>
        <p:nvSpPr>
          <p:cNvPr id="5" name="内容占位符 2"/>
          <p:cNvSpPr txBox="1"/>
          <p:nvPr/>
        </p:nvSpPr>
        <p:spPr>
          <a:xfrm>
            <a:off x="5220072" y="1851669"/>
            <a:ext cx="3672408" cy="2663315"/>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zh-CN" altLang="en-US" b="1">
                <a:solidFill>
                  <a:schemeClr val="accent2"/>
                </a:solidFill>
                <a:latin typeface="仿宋" pitchFamily="49" charset="-122"/>
                <a:ea typeface="仿宋" pitchFamily="49" charset="-122"/>
              </a:rPr>
              <a:t>好好度过每一个季节，</a:t>
            </a:r>
            <a:endParaRPr lang="en-US" altLang="zh-CN" b="1">
              <a:solidFill>
                <a:schemeClr val="accent2"/>
              </a:solidFill>
              <a:latin typeface="仿宋" pitchFamily="49" charset="-122"/>
              <a:ea typeface="仿宋" pitchFamily="49" charset="-122"/>
            </a:endParaRPr>
          </a:p>
          <a:p>
            <a:pPr marL="0" indent="0">
              <a:buNone/>
            </a:pPr>
            <a:r>
              <a:rPr lang="zh-CN" altLang="en-US" b="1">
                <a:solidFill>
                  <a:schemeClr val="accent2"/>
                </a:solidFill>
                <a:latin typeface="仿宋" pitchFamily="49" charset="-122"/>
                <a:ea typeface="仿宋" pitchFamily="49" charset="-122"/>
              </a:rPr>
              <a:t>呼吸新鲜的空气，		</a:t>
            </a:r>
          </a:p>
          <a:p>
            <a:pPr marL="0" indent="0">
              <a:buNone/>
            </a:pPr>
            <a:r>
              <a:rPr lang="zh-CN" altLang="en-US" b="1">
                <a:solidFill>
                  <a:schemeClr val="accent2"/>
                </a:solidFill>
                <a:latin typeface="仿宋" pitchFamily="49" charset="-122"/>
                <a:ea typeface="仿宋" pitchFamily="49" charset="-122"/>
              </a:rPr>
              <a:t>畅饮美酒，品尝水果，                             </a:t>
            </a:r>
          </a:p>
          <a:p>
            <a:pPr marL="0" indent="0">
              <a:buNone/>
            </a:pPr>
            <a:r>
              <a:rPr lang="zh-CN" altLang="en-US" b="1">
                <a:solidFill>
                  <a:schemeClr val="accent2"/>
                </a:solidFill>
                <a:latin typeface="仿宋" pitchFamily="49" charset="-122"/>
                <a:ea typeface="仿宋" pitchFamily="49" charset="-122"/>
              </a:rPr>
              <a:t>尽情享受这一切。</a:t>
            </a:r>
          </a:p>
          <a:p>
            <a:pPr marL="0" indent="0">
              <a:buNone/>
            </a:pPr>
            <a:r>
              <a:rPr lang="zh-CN" altLang="en-US" b="1">
                <a:solidFill>
                  <a:schemeClr val="accent2"/>
                </a:solidFill>
                <a:latin typeface="仿宋" pitchFamily="49" charset="-122"/>
                <a:ea typeface="仿宋" pitchFamily="49" charset="-122"/>
              </a:rPr>
              <a:t>让生活中只有饮食和草药。</a:t>
            </a:r>
          </a:p>
        </p:txBody>
      </p:sp>
    </p:spTree>
    <p:extLst>
      <p:ext uri="{BB962C8B-B14F-4D97-AF65-F5344CB8AC3E}">
        <p14:creationId xmlns="" xmlns:p14="http://schemas.microsoft.com/office/powerpoint/2010/main" val="27276973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after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after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after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标题 1">
            <a:extLst>
              <a:ext uri="{FF2B5EF4-FFF2-40B4-BE49-F238E27FC236}">
                <a16:creationId xmlns="" xmlns:a16="http://schemas.microsoft.com/office/drawing/2014/main" id="{60FD7627-2230-4CE3-A189-79416183D957}"/>
              </a:ext>
            </a:extLst>
          </p:cNvPr>
          <p:cNvSpPr txBox="1"/>
          <p:nvPr/>
        </p:nvSpPr>
        <p:spPr>
          <a:xfrm>
            <a:off x="459704" y="357172"/>
            <a:ext cx="8684296" cy="1145778"/>
          </a:xfrm>
          <a:prstGeom prst="rect">
            <a:avLst/>
          </a:prstGeom>
        </p:spPr>
        <p:txBody>
          <a:bodyPr vert="horz" lIns="68580" tIns="34290" rIns="68580" bIns="3429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br>
              <a:rPr lang="en-US" altLang="zh-CN" sz="2600" b="1">
                <a:latin typeface="Verdana" pitchFamily="34" charset="0"/>
                <a:ea typeface="Verdana" pitchFamily="34" charset="0"/>
                <a:cs typeface="Verdana" pitchFamily="34" charset="0"/>
              </a:rPr>
            </a:br>
            <a:r>
              <a:rPr lang="en-US" altLang="zh-CN" sz="2600" b="1">
                <a:latin typeface="Verdana" pitchFamily="34" charset="0"/>
                <a:ea typeface="Verdana" pitchFamily="34" charset="0"/>
                <a:cs typeface="Verdana" pitchFamily="34" charset="0"/>
              </a:rPr>
              <a:t>Activity 4 </a:t>
            </a:r>
          </a:p>
          <a:p>
            <a:endParaRPr lang="en-US" altLang="zh-CN" sz="2400" b="1">
              <a:latin typeface="Verdana" pitchFamily="34" charset="0"/>
              <a:ea typeface="Verdana" pitchFamily="34" charset="0"/>
            </a:endParaRPr>
          </a:p>
          <a:p>
            <a:r>
              <a:rPr lang="en-US" altLang="zh-CN" sz="2500">
                <a:latin typeface="Times New Roman" pitchFamily="18" charset="0"/>
                <a:cs typeface="Times New Roman" pitchFamily="18" charset="0"/>
              </a:rPr>
              <a:t>2 Decide which portrayal of nature you prefer and make notes.</a:t>
            </a:r>
          </a:p>
          <a:p>
            <a:endParaRPr lang="zh-CN" altLang="en-US" sz="2400" b="1">
              <a:latin typeface="Times New Roman" pitchFamily="18" charset="0"/>
              <a:cs typeface="Times New Roman" pitchFamily="18" charset="0"/>
            </a:endParaRPr>
          </a:p>
        </p:txBody>
      </p:sp>
      <p:pic>
        <p:nvPicPr>
          <p:cNvPr id="3" name="图片 2">
            <a:extLst>
              <a:ext uri="{FF2B5EF4-FFF2-40B4-BE49-F238E27FC236}">
                <a16:creationId xmlns="" xmlns:a16="http://schemas.microsoft.com/office/drawing/2014/main" id="{EB1FDF50-01DA-4763-9038-6852C5C6A5B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4282" y="1857370"/>
            <a:ext cx="8820472" cy="2099337"/>
          </a:xfrm>
          <a:prstGeom prst="rect">
            <a:avLst/>
          </a:prstGeom>
        </p:spPr>
      </p:pic>
    </p:spTree>
    <p:extLst>
      <p:ext uri="{BB962C8B-B14F-4D97-AF65-F5344CB8AC3E}">
        <p14:creationId xmlns="" xmlns:p14="http://schemas.microsoft.com/office/powerpoint/2010/main" val="142290418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9A58CD5D-374B-40B1-A1F6-C069CABCADE4}"/>
              </a:ext>
            </a:extLst>
          </p:cNvPr>
          <p:cNvSpPr>
            <a:spLocks noGrp="1"/>
          </p:cNvSpPr>
          <p:nvPr>
            <p:ph type="title"/>
          </p:nvPr>
        </p:nvSpPr>
        <p:spPr/>
        <p:txBody>
          <a:bodyPr>
            <a:normAutofit fontScale="90000"/>
          </a:bodyPr>
          <a:lstStyle/>
          <a:p>
            <a:br>
              <a:rPr lang="en-US" altLang="zh-CN" sz="2700" b="1">
                <a:latin typeface="Verdana" pitchFamily="34" charset="0"/>
                <a:ea typeface="Verdana" pitchFamily="34" charset="0"/>
                <a:cs typeface="Verdana" pitchFamily="34" charset="0"/>
              </a:rPr>
            </a:br>
            <a:r>
              <a:rPr lang="en-US" altLang="zh-CN" sz="2700" b="1">
                <a:latin typeface="Verdana" pitchFamily="34" charset="0"/>
                <a:ea typeface="Verdana" pitchFamily="34" charset="0"/>
                <a:cs typeface="Verdana" pitchFamily="34" charset="0"/>
              </a:rPr>
              <a:t>Activity 4 </a:t>
            </a:r>
            <a:br>
              <a:rPr lang="en-US" altLang="zh-CN" sz="3600" b="1">
                <a:latin typeface="Verdana" pitchFamily="34" charset="0"/>
                <a:ea typeface="Verdana" pitchFamily="34" charset="0"/>
                <a:cs typeface="Verdana" pitchFamily="34" charset="0"/>
              </a:rPr>
            </a:br>
            <a:endParaRPr lang="zh-CN" altLang="en-US"/>
          </a:p>
        </p:txBody>
      </p:sp>
      <p:sp>
        <p:nvSpPr>
          <p:cNvPr id="3" name="内容占位符 2">
            <a:extLst>
              <a:ext uri="{FF2B5EF4-FFF2-40B4-BE49-F238E27FC236}">
                <a16:creationId xmlns="" xmlns:a16="http://schemas.microsoft.com/office/drawing/2014/main" id="{21B9790B-B533-4297-BB11-A51210CFD71A}"/>
              </a:ext>
            </a:extLst>
          </p:cNvPr>
          <p:cNvSpPr>
            <a:spLocks noGrp="1"/>
          </p:cNvSpPr>
          <p:nvPr>
            <p:ph idx="1"/>
          </p:nvPr>
        </p:nvSpPr>
        <p:spPr>
          <a:xfrm>
            <a:off x="785786" y="1643056"/>
            <a:ext cx="7886700" cy="3263504"/>
          </a:xfrm>
        </p:spPr>
        <p:txBody>
          <a:bodyPr/>
          <a:lstStyle/>
          <a:p>
            <a:pPr marL="0" indent="0">
              <a:buNone/>
            </a:pPr>
            <a:r>
              <a:rPr lang="en-US" altLang="zh-CN" sz="2300">
                <a:latin typeface="Times New Roman" pitchFamily="18" charset="0"/>
                <a:cs typeface="Times New Roman" pitchFamily="18" charset="0"/>
              </a:rPr>
              <a:t>3 Organise your thoughts and share them with the class.</a:t>
            </a:r>
          </a:p>
          <a:p>
            <a:pPr marL="0" indent="0">
              <a:buNone/>
            </a:pPr>
            <a:endParaRPr lang="en-US" altLang="zh-CN" sz="2300">
              <a:latin typeface="Times New Roman" pitchFamily="18" charset="0"/>
              <a:cs typeface="Times New Roman" pitchFamily="18" charset="0"/>
            </a:endParaRPr>
          </a:p>
          <a:p>
            <a:pPr marL="0" indent="0">
              <a:buNone/>
            </a:pPr>
            <a:endParaRPr lang="en-US" altLang="zh-CN" sz="2300">
              <a:latin typeface="Calibri" panose="020f0502020204030204" pitchFamily="34" charset="0"/>
            </a:endParaRPr>
          </a:p>
          <a:p>
            <a:pPr marL="0" indent="0">
              <a:buNone/>
            </a:pPr>
            <a:endParaRPr lang="zh-CN" altLang="en-US"/>
          </a:p>
        </p:txBody>
      </p:sp>
    </p:spTree>
    <p:extLst>
      <p:ext uri="{BB962C8B-B14F-4D97-AF65-F5344CB8AC3E}">
        <p14:creationId xmlns="" xmlns:p14="http://schemas.microsoft.com/office/powerpoint/2010/main" val="36661074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9A58CD5D-374B-40B1-A1F6-C069CABCADE4}"/>
              </a:ext>
            </a:extLst>
          </p:cNvPr>
          <p:cNvSpPr>
            <a:spLocks noGrp="1"/>
          </p:cNvSpPr>
          <p:nvPr>
            <p:ph type="title"/>
          </p:nvPr>
        </p:nvSpPr>
        <p:spPr>
          <a:xfrm>
            <a:off x="857224" y="357172"/>
            <a:ext cx="7886700" cy="994172"/>
          </a:xfrm>
        </p:spPr>
        <p:txBody>
          <a:bodyPr>
            <a:normAutofit fontScale="90000"/>
          </a:bodyPr>
          <a:lstStyle/>
          <a:p>
            <a:br>
              <a:rPr lang="en-US" altLang="zh-CN" sz="2700" b="1">
                <a:latin typeface="Verdana" pitchFamily="34" charset="0"/>
                <a:ea typeface="Verdana" pitchFamily="34" charset="0"/>
                <a:cs typeface="Verdana" pitchFamily="34" charset="0"/>
              </a:rPr>
            </a:br>
            <a:r>
              <a:rPr lang="en-US" altLang="zh-CN" sz="2700" b="1">
                <a:latin typeface="Verdana" pitchFamily="34" charset="0"/>
                <a:ea typeface="Verdana" pitchFamily="34" charset="0"/>
                <a:cs typeface="Verdana" pitchFamily="34" charset="0"/>
              </a:rPr>
              <a:t>Activity 4 </a:t>
            </a:r>
            <a:br>
              <a:rPr lang="en-US" altLang="zh-CN" sz="3600" b="1">
                <a:latin typeface="Verdana" pitchFamily="34" charset="0"/>
                <a:ea typeface="Verdana" pitchFamily="34" charset="0"/>
                <a:cs typeface="Verdana" pitchFamily="34" charset="0"/>
              </a:rPr>
            </a:br>
            <a:endParaRPr lang="zh-CN" altLang="en-US"/>
          </a:p>
        </p:txBody>
      </p:sp>
      <p:sp>
        <p:nvSpPr>
          <p:cNvPr id="5" name="矩形 4"/>
          <p:cNvSpPr/>
          <p:nvPr/>
        </p:nvSpPr>
        <p:spPr>
          <a:xfrm>
            <a:off x="785786" y="1857370"/>
            <a:ext cx="7643866" cy="1061829"/>
          </a:xfrm>
          <a:prstGeom prst="rect">
            <a:avLst/>
          </a:prstGeom>
        </p:spPr>
        <p:txBody>
          <a:bodyPr wrap="square">
            <a:spAutoFit/>
          </a:bodyPr>
          <a:lstStyle/>
          <a:p>
            <a:r>
              <a:rPr lang="en-US" altLang="zh-CN" sz="2100" smtClean="0">
                <a:latin typeface="Times New Roman" pitchFamily="18" charset="0"/>
                <a:cs typeface="Times New Roman" pitchFamily="18" charset="0"/>
              </a:rPr>
              <a:t>Now think about your performance in this activity. How effectively did you compare the two literary works? What additional information did you need to make the comparison?</a:t>
            </a:r>
            <a:endParaRPr lang="zh-CN" altLang="en-US" sz="2100">
              <a:latin typeface="Times New Roman" pitchFamily="18" charset="0"/>
              <a:cs typeface="Times New Roman" pitchFamily="18" charset="0"/>
            </a:endParaRPr>
          </a:p>
        </p:txBody>
      </p:sp>
    </p:spTree>
    <p:extLst>
      <p:ext uri="{BB962C8B-B14F-4D97-AF65-F5344CB8AC3E}">
        <p14:creationId xmlns="" xmlns:p14="http://schemas.microsoft.com/office/powerpoint/2010/main" val="3666107493"/>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857224" y="1928808"/>
            <a:ext cx="7560840" cy="1066180"/>
          </a:xfrm>
        </p:spPr>
        <p:txBody>
          <a:bodyPr>
            <a:normAutofit/>
          </a:bodyPr>
          <a:lstStyle/>
          <a:p>
            <a:pPr algn="ctr"/>
            <a:r>
              <a:rPr lang="en-US" altLang="zh-CN" sz="3000" b="1">
                <a:latin typeface="Verdana" pitchFamily="34" charset="0"/>
                <a:ea typeface="Verdana" pitchFamily="34" charset="0"/>
                <a:cs typeface="Verdana" pitchFamily="34" charset="0"/>
              </a:rPr>
              <a:t>Writing about a lesson from nature</a:t>
            </a:r>
            <a:endParaRPr lang="zh-CN" altLang="en-US" sz="3000" b="1">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672757279"/>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319936" y="40373"/>
            <a:ext cx="9076600" cy="1145778"/>
          </a:xfrm>
        </p:spPr>
        <p:txBody>
          <a:bodyPr>
            <a:normAutofit/>
          </a:bodyPr>
          <a:lstStyle/>
          <a:p>
            <a:r>
              <a:rPr lang="en-US" altLang="zh-CN" sz="2400" b="1">
                <a:latin typeface="Verdana" pitchFamily="34" charset="0"/>
                <a:ea typeface="Verdana" pitchFamily="34" charset="0"/>
                <a:cs typeface="Verdana" pitchFamily="34" charset="0"/>
              </a:rPr>
              <a:t>Activity 5 </a:t>
            </a:r>
            <a:r>
              <a:rPr lang="en-US" altLang="zh-CN" sz="2300" b="1">
                <a:latin typeface="Calibri" panose="020f0502020204030204" pitchFamily="34" charset="0"/>
                <a:ea typeface="Verdana" pitchFamily="34" charset="0"/>
                <a:cs typeface="Calibri" panose="020f0502020204030204" pitchFamily="34" charset="0"/>
              </a:rPr>
              <a:t>Read the story and answer the questions.</a:t>
            </a:r>
            <a:endParaRPr lang="zh-CN" altLang="en-US" sz="2300" b="1">
              <a:latin typeface="Calibri" panose="020f0502020204030204" pitchFamily="34" charset="0"/>
              <a:cs typeface="Calibri" panose="020f0502020204030204" pitchFamily="34" charset="0"/>
            </a:endParaRPr>
          </a:p>
        </p:txBody>
      </p:sp>
      <p:sp>
        <p:nvSpPr>
          <p:cNvPr id="4" name="内容占位符 3"/>
          <p:cNvSpPr>
            <a:spLocks noGrp="1"/>
          </p:cNvSpPr>
          <p:nvPr>
            <p:ph idx="1"/>
          </p:nvPr>
        </p:nvSpPr>
        <p:spPr>
          <a:xfrm>
            <a:off x="714348" y="1071552"/>
            <a:ext cx="5832648" cy="3816424"/>
          </a:xfrm>
        </p:spPr>
        <p:txBody>
          <a:bodyPr>
            <a:noAutofit/>
          </a:bodyPr>
          <a:lstStyle/>
          <a:p>
            <a:pPr marL="0" indent="0">
              <a:lnSpc>
                <a:spcPct val="150000"/>
              </a:lnSpc>
              <a:buNone/>
            </a:pPr>
            <a:r>
              <a:rPr lang="en-US" altLang="zh-CN">
                <a:latin typeface="Times New Roman" pitchFamily="18" charset="0"/>
                <a:cs typeface="Times New Roman" pitchFamily="18" charset="0"/>
              </a:rPr>
              <a:t>1 What does a butterfly do to get out of its pupa?</a:t>
            </a:r>
            <a:endParaRPr lang="en-US" altLang="zh-CN" b="1">
              <a:latin typeface="Times New Roman" pitchFamily="18" charset="0"/>
              <a:cs typeface="Times New Roman" pitchFamily="18" charset="0"/>
            </a:endParaRPr>
          </a:p>
          <a:p>
            <a:pPr marL="0" indent="0">
              <a:lnSpc>
                <a:spcPct val="150000"/>
              </a:lnSpc>
              <a:buNone/>
            </a:pPr>
            <a:endParaRPr lang="en-US" altLang="zh-CN" smtClean="0">
              <a:latin typeface="Times New Roman" pitchFamily="18" charset="0"/>
              <a:cs typeface="Times New Roman" pitchFamily="18" charset="0"/>
            </a:endParaRPr>
          </a:p>
          <a:p>
            <a:pPr marL="177800" indent="-177800">
              <a:lnSpc>
                <a:spcPct val="150000"/>
              </a:lnSpc>
              <a:buNone/>
            </a:pPr>
            <a:r>
              <a:rPr lang="en-US" altLang="zh-CN" smtClean="0">
                <a:latin typeface="Times New Roman" pitchFamily="18" charset="0"/>
                <a:cs typeface="Times New Roman" pitchFamily="18" charset="0"/>
              </a:rPr>
              <a:t>2 </a:t>
            </a:r>
            <a:r>
              <a:rPr lang="en-US" altLang="zh-CN">
                <a:latin typeface="Times New Roman" pitchFamily="18" charset="0"/>
                <a:cs typeface="Times New Roman" pitchFamily="18" charset="0"/>
              </a:rPr>
              <a:t>Why did the man think he needed to help the butterfly?</a:t>
            </a:r>
            <a:endParaRPr lang="en-US" altLang="zh-CN" b="1">
              <a:latin typeface="Times New Roman" pitchFamily="18" charset="0"/>
              <a:cs typeface="Times New Roman" pitchFamily="18" charset="0"/>
            </a:endParaRPr>
          </a:p>
          <a:p>
            <a:pPr marL="0" indent="0">
              <a:lnSpc>
                <a:spcPct val="150000"/>
              </a:lnSpc>
              <a:buNone/>
            </a:pPr>
            <a:endParaRPr lang="en-US" altLang="zh-CN" smtClean="0">
              <a:latin typeface="Times New Roman" pitchFamily="18" charset="0"/>
              <a:cs typeface="Times New Roman" pitchFamily="18" charset="0"/>
            </a:endParaRPr>
          </a:p>
          <a:p>
            <a:pPr marL="0" indent="0">
              <a:lnSpc>
                <a:spcPct val="150000"/>
              </a:lnSpc>
              <a:buNone/>
            </a:pPr>
            <a:endParaRPr lang="zh-CN" altLang="en-US" sz="2000">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6786578" y="1285866"/>
            <a:ext cx="1990725" cy="2943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矩形 4"/>
          <p:cNvSpPr/>
          <p:nvPr/>
        </p:nvSpPr>
        <p:spPr>
          <a:xfrm>
            <a:off x="857224" y="1571618"/>
            <a:ext cx="5643602" cy="738664"/>
          </a:xfrm>
          <a:prstGeom prst="rect">
            <a:avLst/>
          </a:prstGeom>
        </p:spPr>
        <p:txBody>
          <a:bodyPr wrap="square">
            <a:spAutoFit/>
          </a:bodyPr>
          <a:lstStyle/>
          <a:p>
            <a:r>
              <a:rPr lang="en-US" altLang="zh-CN" sz="2100" smtClean="0">
                <a:solidFill>
                  <a:schemeClr val="accent2"/>
                </a:solidFill>
                <a:latin typeface="Times New Roman" pitchFamily="18" charset="0"/>
                <a:cs typeface="Times New Roman" pitchFamily="18" charset="0"/>
              </a:rPr>
              <a:t>The butterfly struggles to force its body through the little hole.</a:t>
            </a:r>
            <a:endParaRPr lang="en-US" altLang="zh-CN" sz="2100">
              <a:solidFill>
                <a:schemeClr val="accent2"/>
              </a:solidFill>
              <a:latin typeface="Times New Roman" pitchFamily="18" charset="0"/>
              <a:cs typeface="Times New Roman" pitchFamily="18" charset="0"/>
            </a:endParaRPr>
          </a:p>
        </p:txBody>
      </p:sp>
      <p:sp>
        <p:nvSpPr>
          <p:cNvPr id="6" name="矩形 5"/>
          <p:cNvSpPr/>
          <p:nvPr/>
        </p:nvSpPr>
        <p:spPr>
          <a:xfrm>
            <a:off x="857224" y="3214692"/>
            <a:ext cx="5214974" cy="738664"/>
          </a:xfrm>
          <a:prstGeom prst="rect">
            <a:avLst/>
          </a:prstGeom>
        </p:spPr>
        <p:txBody>
          <a:bodyPr wrap="square">
            <a:spAutoFit/>
          </a:bodyPr>
          <a:lstStyle/>
          <a:p>
            <a:r>
              <a:rPr lang="en-US" altLang="zh-CN" sz="2100" smtClean="0">
                <a:solidFill>
                  <a:schemeClr val="accent2"/>
                </a:solidFill>
                <a:latin typeface="Times New Roman" pitchFamily="18" charset="0"/>
                <a:cs typeface="Times New Roman" pitchFamily="18" charset="0"/>
              </a:rPr>
              <a:t>Because the butterfly couldn’t get out. The struggle seemed too hard for its weak body.</a:t>
            </a:r>
            <a:endParaRPr lang="zh-CN" altLang="en-US" sz="2100">
              <a:latin typeface="Times New Roman" pitchFamily="18" charset="0"/>
              <a:cs typeface="Times New Roman" pitchFamily="18" charset="0"/>
            </a:endParaRPr>
          </a:p>
        </p:txBody>
      </p:sp>
    </p:spTree>
    <p:extLst>
      <p:ext uri="{BB962C8B-B14F-4D97-AF65-F5344CB8AC3E}">
        <p14:creationId xmlns="" xmlns:p14="http://schemas.microsoft.com/office/powerpoint/2010/main" val="3407341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lang="en-US" altLang="zh-CN" sz="2400" b="1">
                <a:solidFill>
                  <a:prstClr val="black"/>
                </a:solidFill>
                <a:latin typeface="Verdana" pitchFamily="34" charset="0"/>
                <a:ea typeface="Verdana" pitchFamily="34" charset="0"/>
                <a:cs typeface="Verdana" pitchFamily="34" charset="0"/>
              </a:rPr>
              <a:t>Activity 5 </a:t>
            </a:r>
            <a:r>
              <a:rPr lang="en-US" altLang="zh-CN" sz="2600" b="1">
                <a:latin typeface="Calibri" panose="020f0502020204030204" pitchFamily="34" charset="0"/>
                <a:ea typeface="Verdana" pitchFamily="34" charset="0"/>
                <a:cs typeface="Calibri" panose="020f0502020204030204" pitchFamily="34" charset="0"/>
              </a:rPr>
              <a:t>Read the story and answer the questions.</a:t>
            </a:r>
            <a:endParaRPr lang="zh-CN" altLang="en-US" sz="2600"/>
          </a:p>
        </p:txBody>
      </p:sp>
      <p:sp>
        <p:nvSpPr>
          <p:cNvPr id="4" name="矩形 3"/>
          <p:cNvSpPr/>
          <p:nvPr/>
        </p:nvSpPr>
        <p:spPr>
          <a:xfrm>
            <a:off x="857224" y="3929072"/>
            <a:ext cx="7568680" cy="415498"/>
          </a:xfrm>
          <a:prstGeom prst="rect">
            <a:avLst/>
          </a:prstGeom>
        </p:spPr>
        <p:txBody>
          <a:bodyPr wrap="square">
            <a:spAutoFit/>
          </a:bodyPr>
          <a:lstStyle/>
          <a:p>
            <a:r>
              <a:rPr lang="en-US" altLang="zh-CN" sz="2100" smtClean="0">
                <a:solidFill>
                  <a:schemeClr val="accent2"/>
                </a:solidFill>
                <a:latin typeface="Times New Roman" pitchFamily="18" charset="0"/>
                <a:cs typeface="Times New Roman" pitchFamily="18" charset="0"/>
              </a:rPr>
              <a:t>We </a:t>
            </a:r>
            <a:r>
              <a:rPr lang="en-US" altLang="zh-CN" sz="2100">
                <a:solidFill>
                  <a:schemeClr val="accent2"/>
                </a:solidFill>
                <a:latin typeface="Times New Roman" pitchFamily="18" charset="0"/>
                <a:cs typeface="Times New Roman" pitchFamily="18" charset="0"/>
              </a:rPr>
              <a:t>need struggle to grow strong and survive. </a:t>
            </a:r>
            <a:r>
              <a:rPr lang="en-US" altLang="zh-CN" sz="2100" smtClean="0">
                <a:solidFill>
                  <a:schemeClr val="accent2"/>
                </a:solidFill>
                <a:latin typeface="Times New Roman" pitchFamily="18" charset="0"/>
                <a:cs typeface="Times New Roman" pitchFamily="18" charset="0"/>
              </a:rPr>
              <a:t> </a:t>
            </a:r>
            <a:endParaRPr lang="en-US" altLang="zh-CN" sz="2100">
              <a:solidFill>
                <a:schemeClr val="accent2"/>
              </a:solidFill>
              <a:latin typeface="Times New Roman" pitchFamily="18" charset="0"/>
              <a:cs typeface="Times New Roman" pitchFamily="18" charset="0"/>
            </a:endParaRPr>
          </a:p>
        </p:txBody>
      </p:sp>
      <p:sp>
        <p:nvSpPr>
          <p:cNvPr id="5" name="矩形 4"/>
          <p:cNvSpPr/>
          <p:nvPr/>
        </p:nvSpPr>
        <p:spPr>
          <a:xfrm>
            <a:off x="642910" y="1428742"/>
            <a:ext cx="7143800" cy="2516073"/>
          </a:xfrm>
          <a:prstGeom prst="rect">
            <a:avLst/>
          </a:prstGeom>
        </p:spPr>
        <p:txBody>
          <a:bodyPr wrap="square">
            <a:spAutoFit/>
          </a:bodyPr>
          <a:lstStyle/>
          <a:p>
            <a:pPr marL="271463" indent="-271463">
              <a:lnSpc>
                <a:spcPct val="150000"/>
              </a:lnSpc>
            </a:pPr>
            <a:r>
              <a:rPr lang="en-US" altLang="zh-CN" sz="2100" smtClean="0">
                <a:latin typeface="Times New Roman" pitchFamily="18" charset="0"/>
                <a:cs typeface="Times New Roman" pitchFamily="18" charset="0"/>
              </a:rPr>
              <a:t>3 What happened to the butterfly after the man enlarged the hole in the pupa?</a:t>
            </a:r>
          </a:p>
          <a:p>
            <a:pPr>
              <a:lnSpc>
                <a:spcPct val="150000"/>
              </a:lnSpc>
            </a:pPr>
            <a:endParaRPr lang="en-US" altLang="zh-CN" sz="2100" b="1" smtClean="0">
              <a:latin typeface="Times New Roman" pitchFamily="18" charset="0"/>
              <a:cs typeface="Times New Roman" pitchFamily="18" charset="0"/>
            </a:endParaRPr>
          </a:p>
          <a:p>
            <a:pPr marL="177800" indent="-177800">
              <a:lnSpc>
                <a:spcPct val="150000"/>
              </a:lnSpc>
            </a:pPr>
            <a:r>
              <a:rPr lang="en-US" altLang="zh-CN" sz="2100" smtClean="0">
                <a:latin typeface="Times New Roman" pitchFamily="18" charset="0"/>
                <a:cs typeface="Times New Roman" pitchFamily="18" charset="0"/>
              </a:rPr>
              <a:t>4 What is the lesson behind this story? What else can you learn from it?</a:t>
            </a:r>
            <a:endParaRPr lang="en-US" altLang="zh-CN" sz="2100" b="1">
              <a:latin typeface="Times New Roman" pitchFamily="18" charset="0"/>
              <a:cs typeface="Times New Roman" pitchFamily="18" charset="0"/>
            </a:endParaRPr>
          </a:p>
        </p:txBody>
      </p:sp>
      <p:sp>
        <p:nvSpPr>
          <p:cNvPr id="6" name="矩形 5"/>
          <p:cNvSpPr/>
          <p:nvPr/>
        </p:nvSpPr>
        <p:spPr>
          <a:xfrm>
            <a:off x="857224" y="2442004"/>
            <a:ext cx="6509154" cy="415498"/>
          </a:xfrm>
          <a:prstGeom prst="rect">
            <a:avLst/>
          </a:prstGeom>
        </p:spPr>
        <p:txBody>
          <a:bodyPr wrap="none">
            <a:spAutoFit/>
          </a:bodyPr>
          <a:lstStyle/>
          <a:p>
            <a:r>
              <a:rPr lang="en-US" altLang="zh-CN" sz="2100" smtClean="0">
                <a:solidFill>
                  <a:schemeClr val="accent2"/>
                </a:solidFill>
                <a:latin typeface="Times New Roman" pitchFamily="18" charset="0"/>
                <a:cs typeface="Times New Roman" pitchFamily="18" charset="0"/>
              </a:rPr>
              <a:t>The butterfly dragged itself around weakly, and then died.</a:t>
            </a:r>
            <a:endParaRPr lang="zh-CN" altLang="en-US" sz="2100">
              <a:latin typeface="Times New Roman" pitchFamily="18" charset="0"/>
              <a:cs typeface="Times New Roman" pitchFamily="18" charset="0"/>
            </a:endParaRPr>
          </a:p>
        </p:txBody>
      </p:sp>
    </p:spTree>
    <p:extLst>
      <p:ext uri="{BB962C8B-B14F-4D97-AF65-F5344CB8AC3E}">
        <p14:creationId xmlns="" xmlns:p14="http://schemas.microsoft.com/office/powerpoint/2010/main" val="3493697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489985" y="341005"/>
            <a:ext cx="8566014" cy="994172"/>
          </a:xfrm>
        </p:spPr>
        <p:txBody>
          <a:bodyPr>
            <a:normAutofit fontScale="90000"/>
          </a:bodyPr>
          <a:lstStyle/>
          <a:p>
            <a:r>
              <a:rPr lang="en-US" altLang="zh-CN" sz="2700" b="1">
                <a:latin typeface="Verdana" pitchFamily="34" charset="0"/>
                <a:ea typeface="Verdana" pitchFamily="34" charset="0"/>
                <a:cs typeface="Verdana" pitchFamily="34" charset="0"/>
              </a:rPr>
              <a:t>Activity 6 </a:t>
            </a:r>
            <a:r>
              <a:rPr lang="en-US" altLang="zh-CN" sz="2600" b="1">
                <a:latin typeface="Calibri" panose="020f0502020204030204" pitchFamily="34" charset="0"/>
                <a:cs typeface="Calibri" panose="020f0502020204030204" pitchFamily="34" charset="0"/>
              </a:rPr>
              <a:t>Look at the pictures and think what you can learn from 		     nature.</a:t>
            </a:r>
            <a:br>
              <a:rPr lang="zh-CN" altLang="en-US" sz="2400" b="1">
                <a:latin typeface="Calibri" panose="020f0502020204030204" pitchFamily="34" charset="0"/>
                <a:cs typeface="Calibri" panose="020f0502020204030204" pitchFamily="34" charset="0"/>
              </a:rPr>
            </a:br>
            <a:endParaRPr lang="zh-CN" altLang="en-US" sz="2400" b="1">
              <a:latin typeface="Verdana" pitchFamily="34" charset="0"/>
              <a:cs typeface="Verdana" pitchFamily="34" charset="0"/>
            </a:endParaRPr>
          </a:p>
        </p:txBody>
      </p:sp>
      <p:pic>
        <p:nvPicPr>
          <p:cNvPr id="7" name="图片 6">
            <a:extLst>
              <a:ext uri="{FF2B5EF4-FFF2-40B4-BE49-F238E27FC236}">
                <a16:creationId xmlns="" xmlns:a16="http://schemas.microsoft.com/office/drawing/2014/main" id="{3C2B1C08-5ED9-4C07-A09B-CBB9B1C2F7A4}"/>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8520" y="1458971"/>
            <a:ext cx="3152890" cy="2141998"/>
          </a:xfrm>
          <a:prstGeom prst="rect">
            <a:avLst/>
          </a:prstGeom>
        </p:spPr>
      </p:pic>
      <p:pic>
        <p:nvPicPr>
          <p:cNvPr id="12" name="图片 11">
            <a:extLst>
              <a:ext uri="{FF2B5EF4-FFF2-40B4-BE49-F238E27FC236}">
                <a16:creationId xmlns="" xmlns:a16="http://schemas.microsoft.com/office/drawing/2014/main" id="{134D31EB-2590-4294-B3C7-41DCDE063859}"/>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854710" y="1855235"/>
            <a:ext cx="2773686" cy="1960873"/>
          </a:xfrm>
          <a:prstGeom prst="rect">
            <a:avLst/>
          </a:prstGeom>
        </p:spPr>
      </p:pic>
      <p:pic>
        <p:nvPicPr>
          <p:cNvPr id="14" name="图片 13">
            <a:extLst>
              <a:ext uri="{FF2B5EF4-FFF2-40B4-BE49-F238E27FC236}">
                <a16:creationId xmlns="" xmlns:a16="http://schemas.microsoft.com/office/drawing/2014/main" id="{1194A6CC-B095-42EC-8C35-EDB13EEC1BF6}"/>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977675" y="1566540"/>
            <a:ext cx="3029892" cy="2141999"/>
          </a:xfrm>
          <a:prstGeom prst="rect">
            <a:avLst/>
          </a:prstGeom>
        </p:spPr>
      </p:pic>
    </p:spTree>
    <p:extLst>
      <p:ext uri="{BB962C8B-B14F-4D97-AF65-F5344CB8AC3E}">
        <p14:creationId xmlns="" xmlns:p14="http://schemas.microsoft.com/office/powerpoint/2010/main" val="462199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2845AFC5-DF03-4CBE-9D41-74C9F5CB1A33}"/>
              </a:ext>
            </a:extLst>
          </p:cNvPr>
          <p:cNvSpPr>
            <a:spLocks noGrp="1"/>
          </p:cNvSpPr>
          <p:nvPr>
            <p:ph type="title"/>
          </p:nvPr>
        </p:nvSpPr>
        <p:spPr>
          <a:xfrm>
            <a:off x="251520" y="273844"/>
            <a:ext cx="8640960" cy="994172"/>
          </a:xfrm>
        </p:spPr>
        <p:txBody>
          <a:bodyPr>
            <a:normAutofit/>
          </a:bodyPr>
          <a:lstStyle/>
          <a:p>
            <a:r>
              <a:rPr lang="en-US" altLang="zh-CN" sz="2400" b="1">
                <a:latin typeface="Verdana" pitchFamily="34" charset="0"/>
                <a:ea typeface="Verdana" pitchFamily="34" charset="0"/>
              </a:rPr>
              <a:t>Activity 7 </a:t>
            </a:r>
            <a:r>
              <a:rPr lang="en-US" altLang="zh-CN" sz="2300" b="1">
                <a:latin typeface="Calibri" panose="020f0502020204030204" pitchFamily="34" charset="0"/>
                <a:ea typeface="Verdana" pitchFamily="34" charset="0"/>
                <a:cs typeface="Calibri" panose="020f0502020204030204" pitchFamily="34" charset="0"/>
              </a:rPr>
              <a:t>Work in pairs. Plan your writing. Consider the following: </a:t>
            </a:r>
            <a:endParaRPr lang="zh-CN" altLang="en-US" sz="2300" b="1">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 xmlns:a16="http://schemas.microsoft.com/office/drawing/2014/main" id="{57930991-AB01-40C3-BBC9-6CBB6338A2BC}"/>
              </a:ext>
            </a:extLst>
          </p:cNvPr>
          <p:cNvSpPr>
            <a:spLocks noGrp="1"/>
          </p:cNvSpPr>
          <p:nvPr>
            <p:ph idx="1"/>
          </p:nvPr>
        </p:nvSpPr>
        <p:spPr>
          <a:xfrm>
            <a:off x="683568" y="1707654"/>
            <a:ext cx="8208912" cy="2078542"/>
          </a:xfrm>
        </p:spPr>
        <p:txBody>
          <a:bodyPr/>
          <a:lstStyle/>
          <a:p>
            <a:r>
              <a:rPr lang="en-US" altLang="zh-CN">
                <a:latin typeface="Times New Roman" pitchFamily="18" charset="0"/>
                <a:cs typeface="Times New Roman" pitchFamily="18" charset="0"/>
              </a:rPr>
              <a:t>the topic you wish to write about </a:t>
            </a:r>
          </a:p>
          <a:p>
            <a:r>
              <a:rPr lang="en-US" altLang="zh-CN">
                <a:latin typeface="Times New Roman" pitchFamily="18" charset="0"/>
                <a:cs typeface="Times New Roman" pitchFamily="18" charset="0"/>
              </a:rPr>
              <a:t>whether you will use an extended metaphor </a:t>
            </a:r>
          </a:p>
          <a:p>
            <a:pPr marL="0" indent="0">
              <a:buNone/>
            </a:pPr>
            <a:r>
              <a:rPr lang="en-US" altLang="zh-CN">
                <a:latin typeface="Times New Roman" pitchFamily="18" charset="0"/>
                <a:cs typeface="Times New Roman" pitchFamily="18" charset="0"/>
              </a:rPr>
              <a:t>• what lesson it teaches us, and how we can apply this lesson to daily life </a:t>
            </a:r>
          </a:p>
          <a:p>
            <a:pPr marL="0" indent="0">
              <a:buNone/>
            </a:pPr>
            <a:r>
              <a:rPr lang="en-US" altLang="zh-CN">
                <a:latin typeface="Times New Roman" pitchFamily="18" charset="0"/>
                <a:cs typeface="Times New Roman" pitchFamily="18" charset="0"/>
              </a:rPr>
              <a:t>• a suitable title for your story</a:t>
            </a:r>
          </a:p>
          <a:p>
            <a:pPr>
              <a:buNone/>
            </a:pPr>
            <a:endParaRPr lang="zh-CN" altLang="en-US"/>
          </a:p>
        </p:txBody>
      </p:sp>
      <p:sp>
        <p:nvSpPr>
          <p:cNvPr id="4" name="矩形 3"/>
          <p:cNvSpPr/>
          <p:nvPr/>
        </p:nvSpPr>
        <p:spPr>
          <a:xfrm>
            <a:off x="3143240" y="3714758"/>
            <a:ext cx="2678426" cy="415498"/>
          </a:xfrm>
          <a:prstGeom prst="rect">
            <a:avLst/>
          </a:prstGeom>
        </p:spPr>
        <p:txBody>
          <a:bodyPr wrap="none">
            <a:spAutoFit/>
          </a:bodyPr>
          <a:lstStyle/>
          <a:p>
            <a:pPr algn="ctr"/>
            <a:r>
              <a:rPr lang="en-US" altLang="zh-CN" sz="2100" b="1" smtClean="0">
                <a:latin typeface="Times New Roman" pitchFamily="18" charset="0"/>
                <a:cs typeface="Times New Roman" pitchFamily="18" charset="0"/>
              </a:rPr>
              <a:t>Now write your story.</a:t>
            </a:r>
            <a:endParaRPr lang="zh-CN" altLang="en-US" sz="2100" b="1">
              <a:latin typeface="Times New Roman" pitchFamily="18" charset="0"/>
              <a:cs typeface="Times New Roman" pitchFamily="18" charset="0"/>
            </a:endParaRPr>
          </a:p>
        </p:txBody>
      </p:sp>
      <p:pic>
        <p:nvPicPr>
          <p:cNvPr id="5" name="New picture"/>
          <p:cNvPicPr/>
          <p:nvPr/>
        </p:nvPicPr>
        <p:blipFill>
          <a:blip r:embed="rId2"/>
          <a:stretch>
            <a:fillRect/>
          </a:stretch>
        </p:blipFill>
        <p:spPr>
          <a:xfrm>
            <a:off x="10896600" y="11709400"/>
            <a:ext cx="355600" cy="254000"/>
          </a:xfrm>
          <a:prstGeom prst="cube">
            <a:avLst/>
          </a:prstGeom>
        </p:spPr>
      </p:pic>
    </p:spTree>
    <p:extLst>
      <p:ext uri="{BB962C8B-B14F-4D97-AF65-F5344CB8AC3E}">
        <p14:creationId xmlns="" xmlns:p14="http://schemas.microsoft.com/office/powerpoint/2010/main" val="30385161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内容占位符 3"/>
          <p:cNvSpPr txBox="1"/>
          <p:nvPr/>
        </p:nvSpPr>
        <p:spPr>
          <a:xfrm>
            <a:off x="539552" y="1491630"/>
            <a:ext cx="3960440" cy="3074739"/>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50000"/>
              </a:lnSpc>
              <a:buNone/>
            </a:pPr>
            <a:endParaRPr lang="en-US" altLang="zh-CN" sz="2000" b="1">
              <a:solidFill>
                <a:srgbClr val="FF0000"/>
              </a:solidFill>
              <a:latin typeface="Calibri" panose="020f0502020204030204" pitchFamily="34" charset="0"/>
              <a:cs typeface="Calibri" panose="020f0502020204030204" pitchFamily="34" charset="0"/>
            </a:endParaRPr>
          </a:p>
          <a:p>
            <a:pPr marL="0" indent="0">
              <a:lnSpc>
                <a:spcPct val="150000"/>
              </a:lnSpc>
              <a:buNone/>
            </a:pPr>
            <a:endParaRPr lang="en-US" altLang="zh-CN" sz="2000" b="1">
              <a:latin typeface="Calibri" panose="020f0502020204030204" pitchFamily="34" charset="0"/>
              <a:cs typeface="Calibri" panose="020f0502020204030204" pitchFamily="34" charset="0"/>
            </a:endParaRPr>
          </a:p>
        </p:txBody>
      </p:sp>
      <p:sp>
        <p:nvSpPr>
          <p:cNvPr id="6" name="内容占位符 3"/>
          <p:cNvSpPr txBox="1"/>
          <p:nvPr/>
        </p:nvSpPr>
        <p:spPr>
          <a:xfrm>
            <a:off x="5183560" y="1402656"/>
            <a:ext cx="3960440" cy="3074739"/>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50000"/>
              </a:lnSpc>
              <a:buNone/>
            </a:pPr>
            <a:endParaRPr lang="en-US" altLang="zh-CN" sz="2000" b="1">
              <a:latin typeface="Calibri" panose="020f0502020204030204" pitchFamily="34" charset="0"/>
              <a:cs typeface="Calibri" panose="020f0502020204030204" pitchFamily="34" charset="0"/>
            </a:endParaRPr>
          </a:p>
          <a:p>
            <a:pPr marL="0" indent="0">
              <a:lnSpc>
                <a:spcPct val="150000"/>
              </a:lnSpc>
              <a:buNone/>
            </a:pPr>
            <a:endParaRPr lang="en-US" altLang="zh-CN" sz="2000" b="1">
              <a:latin typeface="Calibri" panose="020f0502020204030204" pitchFamily="34" charset="0"/>
              <a:cs typeface="Calibri" panose="020f0502020204030204" pitchFamily="34" charset="0"/>
            </a:endParaRPr>
          </a:p>
          <a:p>
            <a:pPr marL="0" indent="0">
              <a:lnSpc>
                <a:spcPct val="150000"/>
              </a:lnSpc>
              <a:buNone/>
            </a:pPr>
            <a:endParaRPr lang="en-US" altLang="zh-CN" sz="2000" b="1">
              <a:latin typeface="Calibri" panose="020f0502020204030204" pitchFamily="34" charset="0"/>
              <a:cs typeface="Calibri" panose="020f0502020204030204" pitchFamily="34" charset="0"/>
            </a:endParaRPr>
          </a:p>
        </p:txBody>
      </p:sp>
      <p:sp>
        <p:nvSpPr>
          <p:cNvPr id="8" name="矩形 7"/>
          <p:cNvSpPr/>
          <p:nvPr/>
        </p:nvSpPr>
        <p:spPr>
          <a:xfrm>
            <a:off x="323528" y="771550"/>
            <a:ext cx="8568952" cy="3970318"/>
          </a:xfrm>
          <a:prstGeom prst="rect">
            <a:avLst/>
          </a:prstGeom>
        </p:spPr>
        <p:txBody>
          <a:bodyPr wrap="square">
            <a:spAutoFit/>
          </a:bodyPr>
          <a:lstStyle/>
          <a:p>
            <a:pPr algn="ctr"/>
            <a:r>
              <a:rPr lang="en-US" altLang="zh-CN" sz="2100">
                <a:solidFill>
                  <a:schemeClr val="accent2"/>
                </a:solidFill>
                <a:latin typeface="Times New Roman" pitchFamily="18" charset="0"/>
                <a:cs typeface="Times New Roman" pitchFamily="18" charset="0"/>
              </a:rPr>
              <a:t>A Lesson from Ants</a:t>
            </a:r>
          </a:p>
          <a:p>
            <a:r>
              <a:rPr lang="en-US" altLang="zh-CN" sz="2100" smtClean="0">
                <a:solidFill>
                  <a:schemeClr val="accent2"/>
                </a:solidFill>
                <a:latin typeface="Times New Roman" pitchFamily="18" charset="0"/>
                <a:cs typeface="Times New Roman" pitchFamily="18" charset="0"/>
              </a:rPr>
              <a:t>One </a:t>
            </a:r>
            <a:r>
              <a:rPr lang="en-US" altLang="zh-CN" sz="2100">
                <a:solidFill>
                  <a:schemeClr val="accent2"/>
                </a:solidFill>
                <a:latin typeface="Times New Roman" pitchFamily="18" charset="0"/>
                <a:cs typeface="Times New Roman" pitchFamily="18" charset="0"/>
              </a:rPr>
              <a:t>day, I was resting in my grandparent’s garden when I saw that the sky was covered with dark clouds; this being a sure sign of rain. All of a sudden, an ant came into my sight. The tiny creature was trying hard to carry a tiny piece of bread to its nest, but its efforts were in vain. Each time the ant picked up the piece of bread, it rolled down its body and fell onto the ground. While I was wondering why the ant was trying so hard to achieve the impossible, it was joined by more ants. This group of ants worked together, and eventually they managed to carry the piece of bread to their nest. </a:t>
            </a:r>
          </a:p>
          <a:p>
            <a:r>
              <a:rPr lang="en-US" altLang="zh-CN" sz="2100" smtClean="0">
                <a:solidFill>
                  <a:schemeClr val="accent2"/>
                </a:solidFill>
                <a:latin typeface="Times New Roman" pitchFamily="18" charset="0"/>
                <a:cs typeface="Times New Roman" pitchFamily="18" charset="0"/>
              </a:rPr>
              <a:t>Similarly</a:t>
            </a:r>
            <a:r>
              <a:rPr lang="en-US" altLang="zh-CN" sz="2100">
                <a:solidFill>
                  <a:schemeClr val="accent2"/>
                </a:solidFill>
                <a:latin typeface="Times New Roman" pitchFamily="18" charset="0"/>
                <a:cs typeface="Times New Roman" pitchFamily="18" charset="0"/>
              </a:rPr>
              <a:t>, we need cooperate and collaborate in order to achieve what seems impossible for us to do as individuals. In order to achieve our goals, we should work together. </a:t>
            </a:r>
          </a:p>
        </p:txBody>
      </p:sp>
      <p:sp>
        <p:nvSpPr>
          <p:cNvPr id="10" name="标题 9">
            <a:extLst>
              <a:ext uri="{FF2B5EF4-FFF2-40B4-BE49-F238E27FC236}">
                <a16:creationId xmlns="" xmlns:a16="http://schemas.microsoft.com/office/drawing/2014/main" id="{0B36E396-68BC-4E7B-9CF2-C6F419927EC4}"/>
              </a:ext>
            </a:extLst>
          </p:cNvPr>
          <p:cNvSpPr>
            <a:spLocks noGrp="1"/>
          </p:cNvSpPr>
          <p:nvPr>
            <p:ph type="title"/>
          </p:nvPr>
        </p:nvSpPr>
        <p:spPr>
          <a:xfrm>
            <a:off x="395536" y="-14397"/>
            <a:ext cx="7958708" cy="994172"/>
          </a:xfrm>
        </p:spPr>
        <p:txBody>
          <a:bodyPr>
            <a:normAutofit/>
          </a:bodyPr>
          <a:lstStyle/>
          <a:p>
            <a:r>
              <a:rPr lang="zh-CN" altLang="en-US" sz="2400" b="1">
                <a:latin typeface="Verdana" pitchFamily="34" charset="0"/>
              </a:rPr>
              <a:t>参考范文</a:t>
            </a:r>
          </a:p>
        </p:txBody>
      </p:sp>
    </p:spTree>
    <p:extLst>
      <p:ext uri="{BB962C8B-B14F-4D97-AF65-F5344CB8AC3E}">
        <p14:creationId xmlns="" xmlns:p14="http://schemas.microsoft.com/office/powerpoint/2010/main" val="4097843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251520" y="71798"/>
            <a:ext cx="8747017" cy="1145778"/>
          </a:xfrm>
        </p:spPr>
        <p:txBody>
          <a:bodyPr>
            <a:normAutofit fontScale="90000"/>
          </a:bodyPr>
          <a:lstStyle/>
          <a:p>
            <a:br>
              <a:rPr lang="en-US" altLang="zh-CN" sz="2400" b="1">
                <a:latin typeface="Verdana" pitchFamily="34" charset="0"/>
                <a:ea typeface="Verdana" pitchFamily="34" charset="0"/>
                <a:cs typeface="Verdana" pitchFamily="34" charset="0"/>
              </a:rPr>
            </a:br>
            <a:r>
              <a:rPr lang="en-US" altLang="zh-CN" sz="2700" b="1">
                <a:latin typeface="Verdana" pitchFamily="34" charset="0"/>
                <a:ea typeface="Verdana" pitchFamily="34" charset="0"/>
                <a:cs typeface="Verdana" pitchFamily="34" charset="0"/>
              </a:rPr>
              <a:t>Activity 1 </a:t>
            </a:r>
            <a:r>
              <a:rPr lang="en-US" altLang="zh-CN" sz="2600" b="1">
                <a:latin typeface="Calibri" panose="020f0502020204030204" pitchFamily="34" charset="0"/>
                <a:ea typeface="Verdana" pitchFamily="34" charset="0"/>
                <a:cs typeface="Calibri" panose="020f0502020204030204" pitchFamily="34" charset="0"/>
              </a:rPr>
              <a:t>Read the short introductions to Tao Yuanming and Henry 		     David Thoreau and share what else you know about 			     them with the class.</a:t>
            </a:r>
            <a:br>
              <a:rPr lang="en-US" altLang="zh-CN" sz="2400" b="1">
                <a:latin typeface="Verdana" pitchFamily="34" charset="0"/>
                <a:ea typeface="Verdana" pitchFamily="34" charset="0"/>
                <a:cs typeface="Verdana" pitchFamily="34" charset="0"/>
              </a:rPr>
            </a:br>
            <a:endParaRPr lang="zh-CN" altLang="en-US" sz="2400" b="1">
              <a:latin typeface="Verdana" pitchFamily="34" charset="0"/>
              <a:cs typeface="Verdana" pitchFamily="34" charset="0"/>
            </a:endParaRPr>
          </a:p>
        </p:txBody>
      </p:sp>
      <p:pic>
        <p:nvPicPr>
          <p:cNvPr id="7" name="图片 6">
            <a:extLst>
              <a:ext uri="{FF2B5EF4-FFF2-40B4-BE49-F238E27FC236}">
                <a16:creationId xmlns="" xmlns:a16="http://schemas.microsoft.com/office/drawing/2014/main" id="{7737A976-5DCD-46EC-A526-1AD0DC14BE7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14414" y="1071552"/>
            <a:ext cx="2695606" cy="3977662"/>
          </a:xfrm>
          <a:prstGeom prst="rect">
            <a:avLst/>
          </a:prstGeom>
        </p:spPr>
      </p:pic>
      <p:pic>
        <p:nvPicPr>
          <p:cNvPr id="9" name="图片 8">
            <a:extLst>
              <a:ext uri="{FF2B5EF4-FFF2-40B4-BE49-F238E27FC236}">
                <a16:creationId xmlns="" xmlns:a16="http://schemas.microsoft.com/office/drawing/2014/main" id="{0693FA08-A45E-450C-878E-F44D932DC86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29256" y="1071552"/>
            <a:ext cx="2520280" cy="3961669"/>
          </a:xfrm>
          <a:prstGeom prst="rect">
            <a:avLst/>
          </a:prstGeom>
        </p:spPr>
      </p:pic>
    </p:spTree>
    <p:extLst>
      <p:ext uri="{BB962C8B-B14F-4D97-AF65-F5344CB8AC3E}">
        <p14:creationId xmlns="" xmlns:p14="http://schemas.microsoft.com/office/powerpoint/2010/main" val="14213173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9A58CD5D-374B-40B1-A1F6-C069CABCADE4}"/>
              </a:ext>
            </a:extLst>
          </p:cNvPr>
          <p:cNvSpPr>
            <a:spLocks noGrp="1"/>
          </p:cNvSpPr>
          <p:nvPr>
            <p:ph type="title"/>
          </p:nvPr>
        </p:nvSpPr>
        <p:spPr>
          <a:xfrm>
            <a:off x="857224" y="357172"/>
            <a:ext cx="7886700" cy="994172"/>
          </a:xfrm>
        </p:spPr>
        <p:txBody>
          <a:bodyPr>
            <a:normAutofit fontScale="90000"/>
          </a:bodyPr>
          <a:lstStyle/>
          <a:p>
            <a:br>
              <a:rPr lang="en-US" altLang="zh-CN" sz="2700" b="1">
                <a:latin typeface="Verdana" pitchFamily="34" charset="0"/>
                <a:ea typeface="Verdana" pitchFamily="34" charset="0"/>
                <a:cs typeface="Verdana" pitchFamily="34" charset="0"/>
              </a:rPr>
            </a:br>
            <a:r>
              <a:rPr lang="en-US" altLang="zh-CN" sz="2700" b="1">
                <a:latin typeface="Verdana" pitchFamily="34" charset="0"/>
                <a:ea typeface="Verdana" pitchFamily="34" charset="0"/>
                <a:cs typeface="Verdana" pitchFamily="34" charset="0"/>
              </a:rPr>
              <a:t>Activity </a:t>
            </a:r>
            <a:r>
              <a:rPr lang="en-US" altLang="zh-CN" sz="2700" b="1" smtClean="0">
                <a:latin typeface="Verdana" pitchFamily="34" charset="0"/>
                <a:ea typeface="Verdana" pitchFamily="34" charset="0"/>
                <a:cs typeface="Verdana" pitchFamily="34" charset="0"/>
              </a:rPr>
              <a:t>8 </a:t>
            </a:r>
            <a:br>
              <a:rPr lang="en-US" altLang="zh-CN" sz="3600" b="1">
                <a:latin typeface="Verdana" pitchFamily="34" charset="0"/>
                <a:ea typeface="Verdana" pitchFamily="34" charset="0"/>
                <a:cs typeface="Verdana" pitchFamily="34" charset="0"/>
              </a:rPr>
            </a:br>
            <a:endParaRPr lang="zh-CN" altLang="en-US"/>
          </a:p>
        </p:txBody>
      </p:sp>
      <p:sp>
        <p:nvSpPr>
          <p:cNvPr id="5" name="矩形 4"/>
          <p:cNvSpPr/>
          <p:nvPr/>
        </p:nvSpPr>
        <p:spPr>
          <a:xfrm>
            <a:off x="785786" y="2169381"/>
            <a:ext cx="7643866" cy="830997"/>
          </a:xfrm>
          <a:prstGeom prst="rect">
            <a:avLst/>
          </a:prstGeom>
        </p:spPr>
        <p:txBody>
          <a:bodyPr wrap="square">
            <a:spAutoFit/>
          </a:bodyPr>
          <a:lstStyle/>
          <a:p>
            <a:r>
              <a:rPr lang="en-US" altLang="zh-CN" sz="2400" smtClean="0">
                <a:latin typeface="Times New Roman" pitchFamily="18" charset="0"/>
                <a:cs typeface="Times New Roman" pitchFamily="18" charset="0"/>
              </a:rPr>
              <a:t>Work in pairs. Make improvements to each other’s stories and share them with the class.</a:t>
            </a:r>
            <a:endParaRPr lang="zh-CN" altLang="en-US" sz="2100">
              <a:latin typeface="Times New Roman" pitchFamily="18" charset="0"/>
              <a:cs typeface="Times New Roman" pitchFamily="18" charset="0"/>
            </a:endParaRPr>
          </a:p>
        </p:txBody>
      </p:sp>
    </p:spTree>
    <p:extLst>
      <p:ext uri="{BB962C8B-B14F-4D97-AF65-F5344CB8AC3E}">
        <p14:creationId xmlns="" xmlns:p14="http://schemas.microsoft.com/office/powerpoint/2010/main" val="3666107493"/>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Tree>
    <p:extLst>
      <p:ext uri="{BB962C8B-B14F-4D97-AF65-F5344CB8AC3E}">
        <p14:creationId xmlns="" xmlns:p14="http://schemas.microsoft.com/office/powerpoint/2010/main" val="3603866316"/>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215516" y="51470"/>
            <a:ext cx="8712968" cy="1145778"/>
          </a:xfrm>
        </p:spPr>
        <p:txBody>
          <a:bodyPr>
            <a:normAutofit fontScale="90000"/>
          </a:bodyPr>
          <a:lstStyle/>
          <a:p>
            <a:br>
              <a:rPr lang="en-US" altLang="zh-CN" sz="2400" b="1">
                <a:latin typeface="Verdana" pitchFamily="34" charset="0"/>
                <a:ea typeface="Verdana" pitchFamily="34" charset="0"/>
                <a:cs typeface="Verdana" pitchFamily="34" charset="0"/>
              </a:rPr>
            </a:br>
            <a:r>
              <a:rPr lang="en-US" altLang="zh-CN" sz="2700" b="1">
                <a:latin typeface="Verdana" pitchFamily="34" charset="0"/>
                <a:ea typeface="Verdana" pitchFamily="34" charset="0"/>
                <a:cs typeface="Verdana" pitchFamily="34" charset="0"/>
              </a:rPr>
              <a:t>Activity 2 </a:t>
            </a:r>
            <a:r>
              <a:rPr lang="en-US" altLang="zh-CN" sz="2600" b="1">
                <a:latin typeface="Calibri" panose="020f0502020204030204" pitchFamily="34" charset="0"/>
                <a:cs typeface="Calibri" panose="020f0502020204030204" pitchFamily="34" charset="0"/>
              </a:rPr>
              <a:t>Read the passage and find out what Tao and Thoreau 		     learnt from nature.</a:t>
            </a:r>
            <a:br>
              <a:rPr lang="zh-CN" altLang="en-US" sz="2400" b="1">
                <a:latin typeface="Calibri" panose="020f0502020204030204" pitchFamily="34" charset="0"/>
                <a:cs typeface="Calibri" panose="020f0502020204030204" pitchFamily="34" charset="0"/>
              </a:rPr>
            </a:br>
            <a:r>
              <a:rPr lang="en-US" altLang="zh-CN" sz="2400" b="1">
                <a:latin typeface="Verdana" pitchFamily="34" charset="0"/>
                <a:ea typeface="Verdana" pitchFamily="34" charset="0"/>
                <a:cs typeface="Verdana" pitchFamily="34" charset="0"/>
              </a:rPr>
              <a:t> </a:t>
            </a:r>
            <a:endParaRPr lang="zh-CN" altLang="en-US" sz="2400" b="1">
              <a:latin typeface="Verdana" pitchFamily="34" charset="0"/>
              <a:cs typeface="Verdana" pitchFamily="34" charset="0"/>
            </a:endParaRPr>
          </a:p>
        </p:txBody>
      </p:sp>
      <p:sp>
        <p:nvSpPr>
          <p:cNvPr id="3" name="矩形 2"/>
          <p:cNvSpPr/>
          <p:nvPr/>
        </p:nvSpPr>
        <p:spPr>
          <a:xfrm>
            <a:off x="755576" y="1779662"/>
            <a:ext cx="7776864" cy="1061829"/>
          </a:xfrm>
          <a:prstGeom prst="rect">
            <a:avLst/>
          </a:prstGeom>
        </p:spPr>
        <p:txBody>
          <a:bodyPr wrap="square">
            <a:spAutoFit/>
          </a:bodyPr>
          <a:lstStyle/>
          <a:p>
            <a:r>
              <a:rPr lang="en-US" altLang="zh-CN" sz="2100">
                <a:solidFill>
                  <a:schemeClr val="accent2"/>
                </a:solidFill>
                <a:latin typeface="Times New Roman" pitchFamily="18" charset="0"/>
                <a:ea typeface="Tahoma" pitchFamily="34" charset="0"/>
                <a:cs typeface="Times New Roman" pitchFamily="18" charset="0"/>
              </a:rPr>
              <a:t>Both of them got inspiration from nature for their literary works. Both of them lived simply in nature with few material desires, which helped them to attain their personal fulfillment.</a:t>
            </a:r>
            <a:endParaRPr lang="zh-CN" altLang="en-US" sz="2100">
              <a:solidFill>
                <a:schemeClr val="accent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522149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142844" y="-357208"/>
            <a:ext cx="6319614" cy="1145778"/>
          </a:xfrm>
        </p:spPr>
        <p:txBody>
          <a:bodyPr>
            <a:normAutofit/>
          </a:body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Activity 3 </a:t>
            </a:r>
            <a:endParaRPr lang="zh-CN" altLang="en-US" sz="2400" b="1">
              <a:latin typeface="Verdana" pitchFamily="34" charset="0"/>
              <a:cs typeface="Verdana" pitchFamily="34" charset="0"/>
            </a:endParaRPr>
          </a:p>
        </p:txBody>
      </p:sp>
      <p:pic>
        <p:nvPicPr>
          <p:cNvPr id="5" name="内容占位符 4">
            <a:extLst>
              <a:ext uri="{FF2B5EF4-FFF2-40B4-BE49-F238E27FC236}">
                <a16:creationId xmlns="" xmlns:a16="http://schemas.microsoft.com/office/drawing/2014/main" id="{08AC35E0-1CD9-4DA3-9070-A5B59EB29609}"/>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42844" y="1214428"/>
            <a:ext cx="8827626" cy="2928958"/>
          </a:xfrm>
        </p:spPr>
      </p:pic>
      <p:sp>
        <p:nvSpPr>
          <p:cNvPr id="6" name="TextBox 5"/>
          <p:cNvSpPr txBox="1"/>
          <p:nvPr/>
        </p:nvSpPr>
        <p:spPr>
          <a:xfrm>
            <a:off x="1928794" y="155988"/>
            <a:ext cx="7358082" cy="415498"/>
          </a:xfrm>
          <a:prstGeom prst="rect">
            <a:avLst/>
          </a:prstGeom>
          <a:noFill/>
        </p:spPr>
        <p:txBody>
          <a:bodyPr wrap="square" rtlCol="0">
            <a:spAutoFit/>
          </a:bodyPr>
          <a:lstStyle/>
          <a:p>
            <a:r>
              <a:rPr lang="en-US" altLang="zh-CN" sz="2100" b="1" err="1" smtClean="0">
                <a:latin typeface="Calibri" panose="020f0502020204030204" pitchFamily="34" charset="0"/>
                <a:cs typeface="Calibri" panose="020f0502020204030204" pitchFamily="34" charset="0"/>
              </a:rPr>
              <a:t>Organise information from the passage and complete the chart.</a:t>
            </a:r>
            <a:endParaRPr lang="zh-CN" altLang="en-US" sz="2100" b="1">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761076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142844" y="-357208"/>
            <a:ext cx="6319614" cy="1145778"/>
          </a:xfrm>
        </p:spPr>
        <p:txBody>
          <a:bodyPr>
            <a:normAutofit/>
          </a:body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Activity 3 </a:t>
            </a:r>
            <a:endParaRPr lang="zh-CN" altLang="en-US" sz="2400" b="1">
              <a:latin typeface="Verdana" pitchFamily="34" charset="0"/>
              <a:cs typeface="Verdana" pitchFamily="34" charset="0"/>
            </a:endParaRPr>
          </a:p>
        </p:txBody>
      </p:sp>
      <p:sp>
        <p:nvSpPr>
          <p:cNvPr id="5" name="矩形 4"/>
          <p:cNvSpPr/>
          <p:nvPr/>
        </p:nvSpPr>
        <p:spPr>
          <a:xfrm>
            <a:off x="589731" y="1347614"/>
            <a:ext cx="3816424" cy="3323987"/>
          </a:xfrm>
          <a:prstGeom prst="rect">
            <a:avLst/>
          </a:prstGeom>
        </p:spPr>
        <p:txBody>
          <a:bodyPr wrap="square">
            <a:spAutoFit/>
          </a:bodyPr>
          <a:lstStyle/>
          <a:p>
            <a:r>
              <a:rPr lang="en-US" altLang="zh-CN" sz="2100">
                <a:solidFill>
                  <a:schemeClr val="accent2"/>
                </a:solidFill>
                <a:latin typeface="Times New Roman" pitchFamily="18" charset="0"/>
                <a:cs typeface="Times New Roman" pitchFamily="18" charset="0"/>
              </a:rPr>
              <a:t>•He went back to nature because he felt conflicted over life at court.</a:t>
            </a:r>
          </a:p>
          <a:p>
            <a:r>
              <a:rPr lang="en-US" altLang="zh-CN" sz="2100">
                <a:solidFill>
                  <a:schemeClr val="accent2"/>
                </a:solidFill>
                <a:latin typeface="Times New Roman" pitchFamily="18" charset="0"/>
                <a:cs typeface="Times New Roman" pitchFamily="18" charset="0"/>
              </a:rPr>
              <a:t>•His return to nature was a reaction to a lifestyle he was opposed to.</a:t>
            </a:r>
          </a:p>
          <a:p>
            <a:r>
              <a:rPr lang="en-US" altLang="zh-CN" sz="2100">
                <a:solidFill>
                  <a:schemeClr val="accent2"/>
                </a:solidFill>
                <a:latin typeface="Times New Roman" pitchFamily="18" charset="0"/>
                <a:cs typeface="Times New Roman" pitchFamily="18" charset="0"/>
              </a:rPr>
              <a:t>•The calm and peaceful life he wrote about is in contrast to and critical of the depressive court life.</a:t>
            </a:r>
          </a:p>
        </p:txBody>
      </p:sp>
      <p:sp>
        <p:nvSpPr>
          <p:cNvPr id="7" name="矩形 6"/>
          <p:cNvSpPr/>
          <p:nvPr/>
        </p:nvSpPr>
        <p:spPr>
          <a:xfrm>
            <a:off x="4633560" y="1347614"/>
            <a:ext cx="3888432" cy="3323987"/>
          </a:xfrm>
          <a:prstGeom prst="rect">
            <a:avLst/>
          </a:prstGeom>
        </p:spPr>
        <p:txBody>
          <a:bodyPr wrap="square">
            <a:spAutoFit/>
          </a:bodyPr>
          <a:lstStyle/>
          <a:p>
            <a:r>
              <a:rPr lang="en-US" altLang="zh-CN" sz="2100">
                <a:solidFill>
                  <a:schemeClr val="accent2"/>
                </a:solidFill>
                <a:latin typeface="Times New Roman" pitchFamily="18" charset="0"/>
                <a:cs typeface="Times New Roman" pitchFamily="18" charset="0"/>
              </a:rPr>
              <a:t>•Thoreau’s return to nature was a personal decision to transform the way he lived.</a:t>
            </a:r>
          </a:p>
          <a:p>
            <a:r>
              <a:rPr lang="en-US" altLang="zh-CN" sz="2100">
                <a:solidFill>
                  <a:schemeClr val="accent2"/>
                </a:solidFill>
                <a:latin typeface="Times New Roman" pitchFamily="18" charset="0"/>
                <a:cs typeface="Times New Roman" pitchFamily="18" charset="0"/>
              </a:rPr>
              <a:t>•Thoreau’s description of nature emphasised the beauty and purity of the wild areas around him.</a:t>
            </a:r>
          </a:p>
          <a:p>
            <a:r>
              <a:rPr lang="en-US" altLang="zh-CN" sz="2100">
                <a:solidFill>
                  <a:schemeClr val="accent2"/>
                </a:solidFill>
                <a:latin typeface="Times New Roman" pitchFamily="18" charset="0"/>
                <a:cs typeface="Times New Roman" pitchFamily="18" charset="0"/>
              </a:rPr>
              <a:t>•He wrote about nature in order to convince people that animals and plants had a right to live and prosper, as we do.</a:t>
            </a:r>
          </a:p>
        </p:txBody>
      </p:sp>
      <p:sp>
        <p:nvSpPr>
          <p:cNvPr id="8" name="TextBox 7"/>
          <p:cNvSpPr txBox="1"/>
          <p:nvPr/>
        </p:nvSpPr>
        <p:spPr>
          <a:xfrm>
            <a:off x="1299149" y="913038"/>
            <a:ext cx="2232248" cy="400110"/>
          </a:xfrm>
          <a:prstGeom prst="rect">
            <a:avLst/>
          </a:prstGeom>
          <a:noFill/>
        </p:spPr>
        <p:txBody>
          <a:bodyPr wrap="square" rtlCol="0">
            <a:spAutoFit/>
          </a:bodyPr>
          <a:lstStyle/>
          <a:p>
            <a:r>
              <a:rPr lang="en-US" altLang="zh-CN" sz="2000" b="1">
                <a:latin typeface="Times New Roman" pitchFamily="18" charset="0"/>
                <a:cs typeface="Times New Roman" pitchFamily="18" charset="0"/>
              </a:rPr>
              <a:t>Tao Yuanming </a:t>
            </a:r>
          </a:p>
        </p:txBody>
      </p:sp>
      <p:sp>
        <p:nvSpPr>
          <p:cNvPr id="10" name="TextBox 9"/>
          <p:cNvSpPr txBox="1"/>
          <p:nvPr/>
        </p:nvSpPr>
        <p:spPr>
          <a:xfrm>
            <a:off x="5101612" y="915582"/>
            <a:ext cx="2952328" cy="400110"/>
          </a:xfrm>
          <a:prstGeom prst="rect">
            <a:avLst/>
          </a:prstGeom>
          <a:noFill/>
        </p:spPr>
        <p:txBody>
          <a:bodyPr wrap="square" rtlCol="0">
            <a:spAutoFit/>
          </a:bodyPr>
          <a:lstStyle/>
          <a:p>
            <a:r>
              <a:rPr lang="en-US" altLang="zh-CN" sz="2000" b="1">
                <a:latin typeface="Times New Roman" pitchFamily="18" charset="0"/>
                <a:cs typeface="Times New Roman" pitchFamily="18" charset="0"/>
              </a:rPr>
              <a:t>Henry David Thoreau</a:t>
            </a:r>
          </a:p>
        </p:txBody>
      </p:sp>
      <p:sp>
        <p:nvSpPr>
          <p:cNvPr id="9" name="TextBox 8"/>
          <p:cNvSpPr txBox="1"/>
          <p:nvPr/>
        </p:nvSpPr>
        <p:spPr>
          <a:xfrm>
            <a:off x="1928794" y="155988"/>
            <a:ext cx="7358082" cy="415498"/>
          </a:xfrm>
          <a:prstGeom prst="rect">
            <a:avLst/>
          </a:prstGeom>
          <a:noFill/>
        </p:spPr>
        <p:txBody>
          <a:bodyPr wrap="square" rtlCol="0">
            <a:spAutoFit/>
          </a:bodyPr>
          <a:lstStyle/>
          <a:p>
            <a:r>
              <a:rPr lang="en-US" altLang="zh-CN" sz="2100" b="1" err="1" smtClean="0">
                <a:latin typeface="Calibri" panose="020f0502020204030204" pitchFamily="34" charset="0"/>
                <a:cs typeface="Calibri" panose="020f0502020204030204" pitchFamily="34" charset="0"/>
              </a:rPr>
              <a:t>Organise information from the passage and complete the chart.</a:t>
            </a:r>
            <a:endParaRPr lang="zh-CN" altLang="en-US" sz="2100" b="1">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337484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142844" y="0"/>
            <a:ext cx="6319614" cy="1145778"/>
          </a:xfrm>
        </p:spPr>
        <p:txBody>
          <a:bodyPr>
            <a:normAutofit/>
          </a:body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Activity 3 </a:t>
            </a:r>
            <a:endParaRPr lang="zh-CN" altLang="en-US" sz="2400" b="1">
              <a:latin typeface="Verdana" pitchFamily="34" charset="0"/>
              <a:cs typeface="Verdana" pitchFamily="34" charset="0"/>
            </a:endParaRPr>
          </a:p>
        </p:txBody>
      </p:sp>
      <p:sp>
        <p:nvSpPr>
          <p:cNvPr id="7" name="矩形 6"/>
          <p:cNvSpPr/>
          <p:nvPr/>
        </p:nvSpPr>
        <p:spPr>
          <a:xfrm>
            <a:off x="1214414" y="1714494"/>
            <a:ext cx="7064624" cy="2031325"/>
          </a:xfrm>
          <a:prstGeom prst="rect">
            <a:avLst/>
          </a:prstGeom>
        </p:spPr>
        <p:txBody>
          <a:bodyPr wrap="square">
            <a:spAutoFit/>
          </a:bodyPr>
          <a:lstStyle/>
          <a:p>
            <a:r>
              <a:rPr lang="en-US" altLang="zh-CN" sz="2100">
                <a:solidFill>
                  <a:schemeClr val="accent2"/>
                </a:solidFill>
                <a:latin typeface="Times New Roman" pitchFamily="18" charset="0"/>
                <a:cs typeface="Times New Roman" pitchFamily="18" charset="0"/>
              </a:rPr>
              <a:t>Similarities:</a:t>
            </a:r>
          </a:p>
          <a:p>
            <a:r>
              <a:rPr lang="en-US" altLang="zh-CN" sz="2100">
                <a:solidFill>
                  <a:schemeClr val="accent2"/>
                </a:solidFill>
                <a:latin typeface="Times New Roman" pitchFamily="18" charset="0"/>
                <a:cs typeface="Times New Roman" pitchFamily="18" charset="0"/>
              </a:rPr>
              <a:t>•Both made dramatical transformations to their lives in order to reconnect with nature.</a:t>
            </a:r>
          </a:p>
          <a:p>
            <a:r>
              <a:rPr lang="en-US" altLang="zh-CN" sz="2100">
                <a:solidFill>
                  <a:schemeClr val="accent2"/>
                </a:solidFill>
                <a:latin typeface="Times New Roman" pitchFamily="18" charset="0"/>
                <a:cs typeface="Times New Roman" pitchFamily="18" charset="0"/>
              </a:rPr>
              <a:t>•Both were happy to withdraw from contemporary life, seeking a harmonious relationship with nature in the quietness of their new lives.</a:t>
            </a:r>
          </a:p>
        </p:txBody>
      </p:sp>
      <p:sp>
        <p:nvSpPr>
          <p:cNvPr id="6" name="TextBox 5"/>
          <p:cNvSpPr txBox="1"/>
          <p:nvPr/>
        </p:nvSpPr>
        <p:spPr>
          <a:xfrm>
            <a:off x="1928794" y="513178"/>
            <a:ext cx="7358082" cy="415498"/>
          </a:xfrm>
          <a:prstGeom prst="rect">
            <a:avLst/>
          </a:prstGeom>
          <a:noFill/>
        </p:spPr>
        <p:txBody>
          <a:bodyPr wrap="square" rtlCol="0">
            <a:spAutoFit/>
          </a:bodyPr>
          <a:lstStyle/>
          <a:p>
            <a:r>
              <a:rPr lang="en-US" altLang="zh-CN" sz="2100" b="1" err="1" smtClean="0">
                <a:latin typeface="Calibri" panose="020f0502020204030204" pitchFamily="34" charset="0"/>
                <a:cs typeface="Calibri" panose="020f0502020204030204" pitchFamily="34" charset="0"/>
              </a:rPr>
              <a:t>Organise information from the passage and complete the chart.</a:t>
            </a:r>
            <a:endParaRPr lang="zh-CN" altLang="en-US" sz="2100" b="1">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761076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285720" y="-71456"/>
            <a:ext cx="6319614" cy="769208"/>
          </a:xfrm>
        </p:spPr>
        <p:txBody>
          <a:bodyPr>
            <a:normAutofit/>
          </a:body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Think &amp; Share</a:t>
            </a:r>
            <a:endParaRPr lang="zh-CN" altLang="en-US" sz="2400" b="1">
              <a:latin typeface="Verdana" pitchFamily="34" charset="0"/>
              <a:cs typeface="Verdana" pitchFamily="34" charset="0"/>
            </a:endParaRPr>
          </a:p>
        </p:txBody>
      </p:sp>
      <p:sp>
        <p:nvSpPr>
          <p:cNvPr id="4" name="内容占位符 3"/>
          <p:cNvSpPr>
            <a:spLocks noGrp="1"/>
          </p:cNvSpPr>
          <p:nvPr>
            <p:ph idx="1"/>
          </p:nvPr>
        </p:nvSpPr>
        <p:spPr>
          <a:xfrm>
            <a:off x="785786" y="928676"/>
            <a:ext cx="7615758" cy="3074739"/>
          </a:xfrm>
        </p:spPr>
        <p:txBody>
          <a:bodyPr>
            <a:noAutofit/>
          </a:bodyPr>
          <a:lstStyle/>
          <a:p>
            <a:pPr marL="177800" indent="-177800">
              <a:buNone/>
            </a:pPr>
            <a:r>
              <a:rPr lang="en-US" altLang="zh-CN">
                <a:latin typeface="Times New Roman" pitchFamily="18" charset="0"/>
                <a:cs typeface="Times New Roman" pitchFamily="18" charset="0"/>
              </a:rPr>
              <a:t>1 Why did it take Tao and Thoreau great courage to walk away from their previous lives?</a:t>
            </a:r>
          </a:p>
          <a:p>
            <a:pPr marL="0" indent="0">
              <a:buNone/>
            </a:pPr>
            <a:endParaRPr lang="en-US" altLang="zh-CN" smtClean="0">
              <a:latin typeface="Times New Roman" pitchFamily="18" charset="0"/>
              <a:cs typeface="Times New Roman" pitchFamily="18" charset="0"/>
            </a:endParaRPr>
          </a:p>
          <a:p>
            <a:pPr marL="0" indent="0">
              <a:buNone/>
            </a:pPr>
            <a:endParaRPr lang="en-US" altLang="zh-CN" smtClean="0">
              <a:latin typeface="Times New Roman" pitchFamily="18" charset="0"/>
              <a:cs typeface="Times New Roman" pitchFamily="18" charset="0"/>
            </a:endParaRPr>
          </a:p>
          <a:p>
            <a:pPr marL="0" indent="0">
              <a:buNone/>
            </a:pPr>
            <a:r>
              <a:rPr lang="en-US" altLang="zh-CN" smtClean="0">
                <a:latin typeface="Times New Roman" pitchFamily="18" charset="0"/>
                <a:cs typeface="Times New Roman" pitchFamily="18" charset="0"/>
              </a:rPr>
              <a:t>2 </a:t>
            </a:r>
            <a:r>
              <a:rPr lang="en-US" altLang="zh-CN">
                <a:latin typeface="Times New Roman" pitchFamily="18" charset="0"/>
                <a:cs typeface="Times New Roman" pitchFamily="18" charset="0"/>
              </a:rPr>
              <a:t>Why are their ideas important to our lives today?</a:t>
            </a:r>
          </a:p>
          <a:p>
            <a:pPr marL="177800" indent="-177800">
              <a:buNone/>
            </a:pPr>
            <a:endParaRPr lang="en-US" altLang="zh-CN" smtClean="0">
              <a:latin typeface="Times New Roman" pitchFamily="18" charset="0"/>
              <a:cs typeface="Times New Roman" pitchFamily="18" charset="0"/>
            </a:endParaRPr>
          </a:p>
          <a:p>
            <a:pPr marL="177800" indent="-177800">
              <a:buNone/>
            </a:pPr>
            <a:endParaRPr lang="en-US" altLang="zh-CN" smtClean="0">
              <a:latin typeface="Times New Roman" pitchFamily="18" charset="0"/>
              <a:cs typeface="Times New Roman" pitchFamily="18" charset="0"/>
            </a:endParaRPr>
          </a:p>
          <a:p>
            <a:pPr marL="177800" indent="-177800">
              <a:buNone/>
            </a:pPr>
            <a:endParaRPr lang="en-US" altLang="zh-CN" smtClean="0">
              <a:latin typeface="Times New Roman" pitchFamily="18" charset="0"/>
              <a:cs typeface="Times New Roman" pitchFamily="18" charset="0"/>
            </a:endParaRPr>
          </a:p>
          <a:p>
            <a:pPr marL="177800" indent="-177800">
              <a:buNone/>
            </a:pPr>
            <a:r>
              <a:rPr lang="en-US" altLang="zh-CN" smtClean="0">
                <a:latin typeface="Times New Roman" pitchFamily="18" charset="0"/>
                <a:cs typeface="Times New Roman" pitchFamily="18" charset="0"/>
              </a:rPr>
              <a:t>3 </a:t>
            </a:r>
            <a:r>
              <a:rPr lang="en-US" altLang="zh-CN">
                <a:latin typeface="Times New Roman" pitchFamily="18" charset="0"/>
                <a:cs typeface="Times New Roman" pitchFamily="18" charset="0"/>
              </a:rPr>
              <a:t>What do you think about living in nature like Tao and Thoreau?  Give your reasons.</a:t>
            </a:r>
          </a:p>
          <a:p>
            <a:pPr marL="0" indent="0">
              <a:buNone/>
            </a:pPr>
            <a:endParaRPr lang="en-US" altLang="zh-CN" sz="1900">
              <a:latin typeface="Calibri" panose="020f0502020204030204" pitchFamily="34" charset="0"/>
              <a:cs typeface="Calibri" panose="020f0502020204030204" pitchFamily="34" charset="0"/>
            </a:endParaRPr>
          </a:p>
          <a:p>
            <a:pPr marL="0" indent="0">
              <a:buNone/>
            </a:pPr>
            <a:endParaRPr lang="en-US" altLang="zh-CN">
              <a:latin typeface="Calibri" panose="020f0502020204030204" pitchFamily="34" charset="0"/>
              <a:cs typeface="Calibri" panose="020f0502020204030204" pitchFamily="34" charset="0"/>
            </a:endParaRPr>
          </a:p>
        </p:txBody>
      </p:sp>
      <p:sp>
        <p:nvSpPr>
          <p:cNvPr id="5" name="矩形 4"/>
          <p:cNvSpPr/>
          <p:nvPr/>
        </p:nvSpPr>
        <p:spPr>
          <a:xfrm>
            <a:off x="928630" y="1500180"/>
            <a:ext cx="7572460" cy="738664"/>
          </a:xfrm>
          <a:prstGeom prst="rect">
            <a:avLst/>
          </a:prstGeom>
        </p:spPr>
        <p:txBody>
          <a:bodyPr wrap="square">
            <a:spAutoFit/>
          </a:bodyPr>
          <a:lstStyle/>
          <a:p>
            <a:r>
              <a:rPr lang="en-US" altLang="zh-CN" sz="2100" smtClean="0">
                <a:solidFill>
                  <a:schemeClr val="accent2"/>
                </a:solidFill>
                <a:latin typeface="Times New Roman" pitchFamily="18" charset="0"/>
                <a:cs typeface="Times New Roman" pitchFamily="18" charset="0"/>
              </a:rPr>
              <a:t>Because it was difficult to reject the easy and familiar life they used to live.</a:t>
            </a:r>
            <a:endParaRPr lang="zh-CN" altLang="en-US" sz="2100">
              <a:solidFill>
                <a:schemeClr val="accent2"/>
              </a:solidFill>
            </a:endParaRPr>
          </a:p>
        </p:txBody>
      </p:sp>
      <p:sp>
        <p:nvSpPr>
          <p:cNvPr id="6" name="矩形 5"/>
          <p:cNvSpPr/>
          <p:nvPr/>
        </p:nvSpPr>
        <p:spPr>
          <a:xfrm>
            <a:off x="1000100" y="2724367"/>
            <a:ext cx="7572428" cy="1061829"/>
          </a:xfrm>
          <a:prstGeom prst="rect">
            <a:avLst/>
          </a:prstGeom>
        </p:spPr>
        <p:txBody>
          <a:bodyPr wrap="square">
            <a:spAutoFit/>
          </a:bodyPr>
          <a:lstStyle/>
          <a:p>
            <a:r>
              <a:rPr lang="en-US" altLang="zh-CN" sz="2100" smtClean="0">
                <a:solidFill>
                  <a:schemeClr val="accent2"/>
                </a:solidFill>
                <a:latin typeface="Times New Roman" pitchFamily="18" charset="0"/>
                <a:cs typeface="Times New Roman" pitchFamily="18" charset="0"/>
              </a:rPr>
              <a:t>Because in today’s modern world, we still need to live harmoniously with nature, and live a simple life. Fewer material desires lead to better personal well-being and fulfilment.</a:t>
            </a:r>
            <a:endParaRPr lang="zh-CN" altLang="en-US" sz="2100">
              <a:solidFill>
                <a:schemeClr val="accent2"/>
              </a:solidFill>
            </a:endParaRPr>
          </a:p>
        </p:txBody>
      </p:sp>
    </p:spTree>
    <p:extLst>
      <p:ext uri="{BB962C8B-B14F-4D97-AF65-F5344CB8AC3E}">
        <p14:creationId xmlns="" xmlns:p14="http://schemas.microsoft.com/office/powerpoint/2010/main" val="761076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52EF46B1-A263-4D82-8377-33D268A4DE50}"/>
              </a:ext>
            </a:extLst>
          </p:cNvPr>
          <p:cNvSpPr>
            <a:spLocks noGrp="1"/>
          </p:cNvSpPr>
          <p:nvPr>
            <p:ph type="title"/>
          </p:nvPr>
        </p:nvSpPr>
        <p:spPr>
          <a:xfrm>
            <a:off x="428596" y="142858"/>
            <a:ext cx="7886700" cy="994172"/>
          </a:xfrm>
        </p:spPr>
        <p:txBody>
          <a:bodyPr>
            <a:normAutofit/>
          </a:bodyPr>
          <a:lstStyle/>
          <a:p>
            <a:r>
              <a:rPr lang="en-US" altLang="zh-CN" sz="2400" b="1">
                <a:latin typeface="Verdana" pitchFamily="34" charset="0"/>
                <a:ea typeface="Verdana" pitchFamily="34" charset="0"/>
                <a:cs typeface="Verdana" pitchFamily="34" charset="0"/>
              </a:rPr>
              <a:t>Think &amp; Share</a:t>
            </a:r>
            <a:endParaRPr lang="zh-CN" altLang="en-US" sz="2400"/>
          </a:p>
        </p:txBody>
      </p:sp>
      <p:sp>
        <p:nvSpPr>
          <p:cNvPr id="3" name="内容占位符 2">
            <a:extLst>
              <a:ext uri="{FF2B5EF4-FFF2-40B4-BE49-F238E27FC236}">
                <a16:creationId xmlns="" xmlns:a16="http://schemas.microsoft.com/office/drawing/2014/main" id="{21387892-DD71-4AF8-9CDD-FF205F95BE0E}"/>
              </a:ext>
            </a:extLst>
          </p:cNvPr>
          <p:cNvSpPr>
            <a:spLocks noGrp="1"/>
          </p:cNvSpPr>
          <p:nvPr>
            <p:ph idx="1"/>
          </p:nvPr>
        </p:nvSpPr>
        <p:spPr>
          <a:xfrm>
            <a:off x="857224" y="1428742"/>
            <a:ext cx="7886700" cy="2632477"/>
          </a:xfrm>
        </p:spPr>
        <p:txBody>
          <a:bodyPr>
            <a:normAutofit/>
          </a:bodyPr>
          <a:lstStyle/>
          <a:p>
            <a:pPr marL="0" indent="0">
              <a:buNone/>
            </a:pPr>
            <a:endParaRPr lang="en-US" altLang="zh-CN" sz="2400">
              <a:latin typeface="Times New Roman" pitchFamily="18" charset="0"/>
              <a:cs typeface="Times New Roman" pitchFamily="18" charset="0"/>
            </a:endParaRPr>
          </a:p>
          <a:p>
            <a:pPr marL="0" indent="0">
              <a:buNone/>
            </a:pPr>
            <a:endParaRPr lang="en-US" altLang="zh-CN" smtClean="0">
              <a:latin typeface="Times New Roman" pitchFamily="18" charset="0"/>
              <a:cs typeface="Times New Roman" pitchFamily="18" charset="0"/>
            </a:endParaRPr>
          </a:p>
          <a:p>
            <a:pPr marL="0" indent="0">
              <a:buNone/>
            </a:pPr>
            <a:r>
              <a:rPr lang="en-US" altLang="zh-CN" smtClean="0">
                <a:solidFill>
                  <a:schemeClr val="accent2"/>
                </a:solidFill>
                <a:latin typeface="Times New Roman" pitchFamily="18" charset="0"/>
                <a:cs typeface="Times New Roman" pitchFamily="18" charset="0"/>
              </a:rPr>
              <a:t>Both </a:t>
            </a:r>
            <a:r>
              <a:rPr lang="en-US" altLang="zh-CN">
                <a:solidFill>
                  <a:schemeClr val="accent2"/>
                </a:solidFill>
                <a:latin typeface="Times New Roman" pitchFamily="18" charset="0"/>
                <a:cs typeface="Times New Roman" pitchFamily="18" charset="0"/>
              </a:rPr>
              <a:t>passages have the common theme of learning from nature. The first passage focuses on the inspirations people get from nature, while the second focuses more on the natural way of living that people still need today. The second passage calls upon us to live in harmony with nature, which is an important message for today.</a:t>
            </a:r>
          </a:p>
          <a:p>
            <a:pPr marL="0" indent="0">
              <a:buNone/>
            </a:pPr>
            <a:endParaRPr lang="zh-CN" altLang="en-US"/>
          </a:p>
        </p:txBody>
      </p:sp>
      <p:sp>
        <p:nvSpPr>
          <p:cNvPr id="4" name="矩形 3"/>
          <p:cNvSpPr/>
          <p:nvPr/>
        </p:nvSpPr>
        <p:spPr>
          <a:xfrm>
            <a:off x="642910" y="1285866"/>
            <a:ext cx="7500990" cy="738664"/>
          </a:xfrm>
          <a:prstGeom prst="rect">
            <a:avLst/>
          </a:prstGeom>
        </p:spPr>
        <p:txBody>
          <a:bodyPr wrap="square">
            <a:spAutoFit/>
          </a:bodyPr>
          <a:lstStyle/>
          <a:p>
            <a:pPr marL="177800" indent="-177800">
              <a:buNone/>
            </a:pPr>
            <a:r>
              <a:rPr lang="en-US" altLang="zh-CN" sz="2100" smtClean="0">
                <a:latin typeface="Times New Roman" pitchFamily="18" charset="0"/>
                <a:cs typeface="Times New Roman" pitchFamily="18" charset="0"/>
              </a:rPr>
              <a:t>4 Compare the two reading passages in this unit. In what ways does each passage contribute to the unit theme?</a:t>
            </a:r>
            <a:endParaRPr lang="en-US" altLang="zh-CN" sz="2100">
              <a:latin typeface="Times New Roman" pitchFamily="18" charset="0"/>
              <a:cs typeface="Times New Roman" pitchFamily="18" charset="0"/>
            </a:endParaRPr>
          </a:p>
        </p:txBody>
      </p:sp>
    </p:spTree>
    <p:extLst>
      <p:ext uri="{BB962C8B-B14F-4D97-AF65-F5344CB8AC3E}">
        <p14:creationId xmlns="" xmlns:p14="http://schemas.microsoft.com/office/powerpoint/2010/main" val="40326520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395536" y="267494"/>
            <a:ext cx="8748464" cy="1145778"/>
          </a:xfrm>
        </p:spPr>
        <p:txBody>
          <a:bodyPr>
            <a:normAutofit fontScale="90000"/>
          </a:body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Activity 4 </a:t>
            </a:r>
            <a:r>
              <a:rPr lang="en-US" altLang="zh-CN" sz="2600" b="1">
                <a:latin typeface="Calibri" panose="020f0502020204030204" pitchFamily="34" charset="0"/>
                <a:cs typeface="Calibri" panose="020f0502020204030204" pitchFamily="34" charset="0"/>
              </a:rPr>
              <a:t>Work in groups. Compare the quotes by Tao and Thoreau.</a:t>
            </a:r>
            <a:br>
              <a:rPr lang="en-US" altLang="zh-CN" sz="2400" b="1">
                <a:latin typeface="Calibri" panose="020f0502020204030204" pitchFamily="34" charset="0"/>
                <a:cs typeface="Calibri" panose="020f0502020204030204" pitchFamily="34" charset="0"/>
              </a:rPr>
            </a:br>
            <a:endParaRPr lang="zh-CN" altLang="en-US" sz="2400" b="1">
              <a:latin typeface="Verdana" pitchFamily="34" charset="0"/>
              <a:cs typeface="Verdana" pitchFamily="34" charset="0"/>
            </a:endParaRPr>
          </a:p>
        </p:txBody>
      </p:sp>
      <p:sp>
        <p:nvSpPr>
          <p:cNvPr id="7" name="TextBox 6"/>
          <p:cNvSpPr txBox="1"/>
          <p:nvPr/>
        </p:nvSpPr>
        <p:spPr>
          <a:xfrm>
            <a:off x="899592" y="3363838"/>
            <a:ext cx="7632848" cy="738664"/>
          </a:xfrm>
          <a:prstGeom prst="rect">
            <a:avLst/>
          </a:prstGeom>
          <a:noFill/>
        </p:spPr>
        <p:txBody>
          <a:bodyPr wrap="square" rtlCol="0">
            <a:spAutoFit/>
          </a:bodyPr>
          <a:lstStyle/>
          <a:p>
            <a:pPr marL="177800" indent="-177800"/>
            <a:r>
              <a:rPr lang="en-US" altLang="zh-CN" sz="2100" smtClean="0">
                <a:latin typeface="Times New Roman" pitchFamily="18" charset="0"/>
                <a:cs typeface="Times New Roman" pitchFamily="18" charset="0"/>
              </a:rPr>
              <a:t>1 Find the Chinese version of Tao’s poem, and translate Thoreau’s quote into Chinese.</a:t>
            </a:r>
            <a:endParaRPr lang="en-US" altLang="zh-CN" sz="2100">
              <a:latin typeface="Times New Roman" pitchFamily="18" charset="0"/>
              <a:cs typeface="Times New Roman" pitchFamily="18" charset="0"/>
            </a:endParaRPr>
          </a:p>
        </p:txBody>
      </p:sp>
      <p:pic>
        <p:nvPicPr>
          <p:cNvPr id="5" name="图片 4">
            <a:extLst>
              <a:ext uri="{FF2B5EF4-FFF2-40B4-BE49-F238E27FC236}">
                <a16:creationId xmlns="" xmlns:a16="http://schemas.microsoft.com/office/drawing/2014/main" id="{88E99DEB-B69C-413A-8209-C148B6CC63D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1520" y="1563638"/>
            <a:ext cx="8803190" cy="1462105"/>
          </a:xfrm>
          <a:prstGeom prst="rect">
            <a:avLst/>
          </a:prstGeom>
        </p:spPr>
      </p:pic>
    </p:spTree>
    <p:extLst>
      <p:ext uri="{BB962C8B-B14F-4D97-AF65-F5344CB8AC3E}">
        <p14:creationId xmlns="" xmlns:p14="http://schemas.microsoft.com/office/powerpoint/2010/main" val="1895347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81</Paragraphs>
  <Slides>21</Slides>
  <Notes>1</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21</vt:i4>
      </vt:variant>
    </vt:vector>
  </HeadingPairs>
  <TitlesOfParts>
    <vt:vector baseType="lpstr" size="30">
      <vt:lpstr>Arial</vt:lpstr>
      <vt:lpstr>等线 Light</vt:lpstr>
      <vt:lpstr>等线</vt:lpstr>
      <vt:lpstr>Calibri</vt:lpstr>
      <vt:lpstr>Verdana</vt:lpstr>
      <vt:lpstr>Times New Roman</vt:lpstr>
      <vt:lpstr>Tahoma</vt:lpstr>
      <vt:lpstr>仿宋</vt:lpstr>
      <vt:lpstr>Office 主题​​</vt:lpstr>
      <vt:lpstr>Unit 5 Learning from natureDeveloping ideas</vt:lpstr>
      <vt:lpstr>Activity 1 Read the short introductions to Tao Yuanming and Henry 		     David Thoreau and share what else you know about 			     them with the class.</vt:lpstr>
      <vt:lpstr>Activity 2 Read the passage and find out what Tao and Thoreau 		     learnt from nature. </vt:lpstr>
      <vt:lpstr>Activity 3 </vt:lpstr>
      <vt:lpstr>Activity 3 </vt:lpstr>
      <vt:lpstr>Activity 3 </vt:lpstr>
      <vt:lpstr>Think &amp; Share</vt:lpstr>
      <vt:lpstr>Think &amp; Share</vt:lpstr>
      <vt:lpstr>Activity 4 Work in groups. Compare the quotes by Tao and Thoreau.</vt:lpstr>
      <vt:lpstr>PowerPoint Presentation</vt:lpstr>
      <vt:lpstr>PowerPoint Presentation</vt:lpstr>
      <vt:lpstr>Activity 4 </vt:lpstr>
      <vt:lpstr>Activity 4 </vt:lpstr>
      <vt:lpstr>Writing about a lesson from nature</vt:lpstr>
      <vt:lpstr>Activity 5 Read the story and answer the questions.</vt:lpstr>
      <vt:lpstr>Activity 5 Read the story and answer the questions.</vt:lpstr>
      <vt:lpstr>Activity 6 Look at the pictures and think what you can learn from 		     nature.</vt:lpstr>
      <vt:lpstr>Activity 7 Work in pairs. Plan your writing. Consider the following: </vt:lpstr>
      <vt:lpstr>参考范文</vt:lpstr>
      <vt:lpstr>Activity 8 </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2021-01-08T18:45:08.375</cp:lastPrinted>
  <dcterms:created xsi:type="dcterms:W3CDTF">2021-01-08T18:45:08Z</dcterms:created>
  <dcterms:modified xsi:type="dcterms:W3CDTF">2021-01-08T10:45:09Z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