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saveSubsetFonts="1">
  <p:sldMasterIdLst>
    <p:sldMasterId id="2147483694" r:id="rId1"/>
  </p:sldMasterIdLst>
  <p:notesMasterIdLst>
    <p:notesMasterId r:id="rId2"/>
  </p:notesMasterIdLst>
  <p:sldIdLst>
    <p:sldId id="256" r:id="rId3"/>
    <p:sldId id="257" r:id="rId4"/>
    <p:sldId id="258" r:id="rId5"/>
    <p:sldId id="259" r:id="rId6"/>
  </p:sldIdLst>
  <p:sldSz cx="9144000" cy="5143500" type="screen16x9"/>
  <p:notesSz cx="6858000" cy="9144000"/>
  <p:custDataLst>
    <p:tags r:id="rId7"/>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orient="horz" pos="1620">
          <p15:clr>
            <a:srgbClr val="A4A3A4"/>
          </p15:clr>
        </p15:guide>
        <p15:guide id="4"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2" autoAdjust="0"/>
    <p:restoredTop sz="94628" autoAdjust="0"/>
  </p:normalViewPr>
  <p:slideViewPr>
    <p:cSldViewPr>
      <p:cViewPr varScale="1">
        <p:scale>
          <a:sx n="82" d="100"/>
          <a:sy n="82" d="100"/>
        </p:scale>
        <p:origin x="-240" y="-60"/>
      </p:cViewPr>
      <p:guideLst>
        <p:guide orient="horz" pos="2160"/>
        <p:guide orient="horz" pos="1620"/>
        <p:guide pos="384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3736200" cy="7373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theme" Target="theme/theme1.xml" /><Relationship Id="rId11"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tags" Target="tags/tag1.xml" /><Relationship Id="rId8" Type="http://schemas.openxmlformats.org/officeDocument/2006/relationships/presProps" Target="presProps.xml" /><Relationship Id="rId9" Type="http://schemas.openxmlformats.org/officeDocument/2006/relationships/viewProps" Target="viewProps.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54D362-2E9B-478D-BAA4-2D5BC8B2CAD6}" type="datetimeFigureOut">
              <a:rPr lang="zh-CN" altLang="en-US" smtClean="0"/>
              <a:t>2020/11/6</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306A6B-D6C4-49A6-AD64-89EB947F5566}" type="slidenum">
              <a:rPr lang="zh-CN" altLang="en-US" smtClean="0"/>
              <a:t>‹#›</a:t>
            </a:fld>
            <a:endParaRPr lang="zh-CN" altLang="en-US"/>
          </a:p>
        </p:txBody>
      </p:sp>
    </p:spTree>
    <p:extLst>
      <p:ext uri="{BB962C8B-B14F-4D97-AF65-F5344CB8AC3E}">
        <p14:creationId xmlns:p14="http://schemas.microsoft.com/office/powerpoint/2010/main" xmlns="" val="10829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xmlns="" id="{AB8A7769-AFBC-4D54-868D-F332F7258F9D}"/>
              </a:ext>
            </a:extLst>
          </p:cNvPr>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a:extLst>
              <a:ext uri="{FF2B5EF4-FFF2-40B4-BE49-F238E27FC236}">
                <a16:creationId xmlns:a16="http://schemas.microsoft.com/office/drawing/2014/main" xmlns="" id="{080B569B-9037-4BD9-9F0A-8364FFC1B57A}"/>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a:extLst>
              <a:ext uri="{FF2B5EF4-FFF2-40B4-BE49-F238E27FC236}">
                <a16:creationId xmlns:a16="http://schemas.microsoft.com/office/drawing/2014/main" xmlns="" id="{EB5D9E73-C8C3-4F36-9C23-8CD8B7A01E81}"/>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a:extLst>
              <a:ext uri="{FF2B5EF4-FFF2-40B4-BE49-F238E27FC236}">
                <a16:creationId xmlns:a16="http://schemas.microsoft.com/office/drawing/2014/main" xmlns="" id="{74032E34-605D-4B3B-A4BA-DF51C36C459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33E216DB-2C30-46A3-B0E3-48A249DC9F7A}"/>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287559737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xmlns="" id="{ADF1F985-43AE-4199-94DE-8A113FBF5225}"/>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xmlns="" id="{9CA212C5-73A9-4D3E-841E-26CD0C42DDEF}"/>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23951753-7BD3-46CB-B33C-1915ED8F4813}"/>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a:extLst>
              <a:ext uri="{FF2B5EF4-FFF2-40B4-BE49-F238E27FC236}">
                <a16:creationId xmlns:a16="http://schemas.microsoft.com/office/drawing/2014/main" xmlns="" id="{53D3F296-5C70-4046-8FA6-45657E266EB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2A318B43-46C2-499B-A6C5-FA7AA62971AE}"/>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1410391667"/>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xmlns="" id="{3F4C4987-83A2-4052-A76C-FF08132B00CE}"/>
              </a:ext>
            </a:extLst>
          </p:cNvPr>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xmlns="" id="{19D22EAC-14BA-4E7B-83E3-FFBA4751ADEC}"/>
              </a:ext>
            </a:extLst>
          </p:cNvPr>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57182E7B-8791-4CEC-B976-FABB71C8EA21}"/>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a:extLst>
              <a:ext uri="{FF2B5EF4-FFF2-40B4-BE49-F238E27FC236}">
                <a16:creationId xmlns:a16="http://schemas.microsoft.com/office/drawing/2014/main" xmlns="" id="{7C67FBF4-2A27-41E0-B6F5-B2ECEC2E424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A2492849-235B-448C-8B64-2778C5695680}"/>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385606238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xmlns="" id="{8BD3E977-B76D-4704-99A1-D5C286B712F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5A053D31-1E8F-4D32-A8A3-F188DE2DCF93}"/>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E89F0F35-7C98-427A-AACC-714001894F5C}"/>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a:extLst>
              <a:ext uri="{FF2B5EF4-FFF2-40B4-BE49-F238E27FC236}">
                <a16:creationId xmlns:a16="http://schemas.microsoft.com/office/drawing/2014/main" xmlns="" id="{8EE23FB7-7EDE-4B64-9B45-721094AB5F2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7FB56996-F934-40AA-A803-F831FEA97EDB}"/>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400650324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xmlns="" id="{4EEA8553-A238-4C9A-8834-F5769FEB9F88}"/>
              </a:ext>
            </a:extLst>
          </p:cNvPr>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a:extLst>
              <a:ext uri="{FF2B5EF4-FFF2-40B4-BE49-F238E27FC236}">
                <a16:creationId xmlns:a16="http://schemas.microsoft.com/office/drawing/2014/main" xmlns="" id="{943D6F0A-6469-44B0-B986-9279DE99935F}"/>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xmlns="" id="{4CBA9C63-8D9B-4D7C-AE09-BE22643503B9}"/>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a:extLst>
              <a:ext uri="{FF2B5EF4-FFF2-40B4-BE49-F238E27FC236}">
                <a16:creationId xmlns:a16="http://schemas.microsoft.com/office/drawing/2014/main" xmlns="" id="{86FFA04F-8B48-492E-98C7-12C9C38E225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3E0C28BC-7EB2-41EE-AF39-A71503593116}"/>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1261514876"/>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xmlns="" id="{2EC8C6FE-40E6-4D15-90EB-4FB2ED38D3F4}"/>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59279236-88D9-402B-B3BC-FB3836B0EAA9}"/>
              </a:ext>
            </a:extLst>
          </p:cNvPr>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xmlns="" id="{8BA95166-F224-48C9-B687-1238A6E4A792}"/>
              </a:ext>
            </a:extLst>
          </p:cNvPr>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xmlns="" id="{48823757-4824-4E9E-BFA1-EF28E8100993}"/>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6" name="页脚占位符 5">
            <a:extLst>
              <a:ext uri="{FF2B5EF4-FFF2-40B4-BE49-F238E27FC236}">
                <a16:creationId xmlns:a16="http://schemas.microsoft.com/office/drawing/2014/main" xmlns="" id="{5DBD4145-1703-44F3-AAD9-B7B6370C497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4CC39484-08A4-4894-AC6A-485EB47CD10D}"/>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59391925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xmlns="" id="{98F6D245-0874-4606-B013-6B252C8838FE}"/>
              </a:ext>
            </a:extLst>
          </p:cNvPr>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xmlns="" id="{65FFEA43-B5A0-48AC-9690-CC55A83E4019}"/>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a:extLst>
              <a:ext uri="{FF2B5EF4-FFF2-40B4-BE49-F238E27FC236}">
                <a16:creationId xmlns:a16="http://schemas.microsoft.com/office/drawing/2014/main" xmlns="" id="{65792510-03C6-4A6A-85AD-DDA2F1E9C85D}"/>
              </a:ext>
            </a:extLst>
          </p:cNvPr>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xmlns="" id="{BB2BD201-D3EC-44FE-B9C9-AFDD77C435FB}"/>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a:extLst>
              <a:ext uri="{FF2B5EF4-FFF2-40B4-BE49-F238E27FC236}">
                <a16:creationId xmlns:a16="http://schemas.microsoft.com/office/drawing/2014/main" xmlns="" id="{D8E02294-7C2E-4BE2-8C3C-2380D2DE3FBC}"/>
              </a:ext>
            </a:extLst>
          </p:cNvPr>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xmlns="" id="{A364B874-55F3-44F9-A11D-A63D55431434}"/>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8" name="页脚占位符 7">
            <a:extLst>
              <a:ext uri="{FF2B5EF4-FFF2-40B4-BE49-F238E27FC236}">
                <a16:creationId xmlns:a16="http://schemas.microsoft.com/office/drawing/2014/main" xmlns="" id="{C9729A65-A79B-4D28-84FC-908043A605B4}"/>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xmlns="" id="{06DAF583-BBB4-495B-BF74-8098F8705D9F}"/>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1303985715"/>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xmlns="" id="{08FF3673-C7EB-46AA-B888-4BB712826B24}"/>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xmlns="" id="{0699077D-806C-49EF-8186-4792E64E6228}"/>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4" name="页脚占位符 3">
            <a:extLst>
              <a:ext uri="{FF2B5EF4-FFF2-40B4-BE49-F238E27FC236}">
                <a16:creationId xmlns:a16="http://schemas.microsoft.com/office/drawing/2014/main" xmlns="" id="{388675DF-2842-41C5-A153-66A13C6BF16C}"/>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xmlns="" id="{ACB216EF-7D06-4A9B-BD90-EA959CCC74F0}"/>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3283567438"/>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xmlns="" id="{0C14D195-F897-4FC5-A4BA-86EBF0A80197}"/>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3" name="页脚占位符 2">
            <a:extLst>
              <a:ext uri="{FF2B5EF4-FFF2-40B4-BE49-F238E27FC236}">
                <a16:creationId xmlns:a16="http://schemas.microsoft.com/office/drawing/2014/main" xmlns="" id="{2EFB16EB-F636-42D2-953D-090EF8DEBE1E}"/>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xmlns="" id="{AB14A9FC-6B5B-4891-BE72-A4EB5C0A22CF}"/>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1043443552"/>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xmlns="" id="{68A5638E-B807-41F8-B410-8315B8F66FBD}"/>
              </a:ext>
            </a:extLst>
          </p:cNvPr>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a:extLst>
              <a:ext uri="{FF2B5EF4-FFF2-40B4-BE49-F238E27FC236}">
                <a16:creationId xmlns:a16="http://schemas.microsoft.com/office/drawing/2014/main" xmlns="" id="{DE41CA5E-C469-453D-9E9E-231F317C1A2E}"/>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xmlns="" id="{4570F28A-6549-46B4-B3D4-D5E806A7927F}"/>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a:extLst>
              <a:ext uri="{FF2B5EF4-FFF2-40B4-BE49-F238E27FC236}">
                <a16:creationId xmlns:a16="http://schemas.microsoft.com/office/drawing/2014/main" xmlns="" id="{08F7B7BC-E2DE-4566-B40C-41EABF3D0714}"/>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6" name="页脚占位符 5">
            <a:extLst>
              <a:ext uri="{FF2B5EF4-FFF2-40B4-BE49-F238E27FC236}">
                <a16:creationId xmlns:a16="http://schemas.microsoft.com/office/drawing/2014/main" xmlns="" id="{847A5832-B146-4E9C-AAF8-6D486826C8B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154A96CF-C114-4142-A537-EB95162E4444}"/>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1926339061"/>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xmlns="" id="{F92929E2-B9F1-4A47-B97C-414CABD55D68}"/>
              </a:ext>
            </a:extLst>
          </p:cNvPr>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a:extLst>
              <a:ext uri="{FF2B5EF4-FFF2-40B4-BE49-F238E27FC236}">
                <a16:creationId xmlns:a16="http://schemas.microsoft.com/office/drawing/2014/main" xmlns="" id="{FBB853D5-AB81-4021-81EB-B05E20F31FEF}"/>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a:extLst>
              <a:ext uri="{FF2B5EF4-FFF2-40B4-BE49-F238E27FC236}">
                <a16:creationId xmlns:a16="http://schemas.microsoft.com/office/drawing/2014/main" xmlns="" id="{0EADD95C-C0BC-4A2B-8177-40B031E373BF}"/>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a:extLst>
              <a:ext uri="{FF2B5EF4-FFF2-40B4-BE49-F238E27FC236}">
                <a16:creationId xmlns:a16="http://schemas.microsoft.com/office/drawing/2014/main" xmlns="" id="{D5D49BC6-6233-4CAD-AA40-1B6A3118843E}"/>
              </a:ext>
            </a:extLst>
          </p:cNvPr>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6" name="页脚占位符 5">
            <a:extLst>
              <a:ext uri="{FF2B5EF4-FFF2-40B4-BE49-F238E27FC236}">
                <a16:creationId xmlns:a16="http://schemas.microsoft.com/office/drawing/2014/main" xmlns="" id="{F0F4609F-7D19-4115-BAE8-6F2A563A9F8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691FC34F-7DB6-4EF6-97D3-13EE4C1F49C8}"/>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3828039812"/>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xmlns="" id="{0C800521-D743-432C-BDB1-5CAF69CC4161}"/>
              </a:ext>
            </a:extLst>
          </p:cNvPr>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xmlns="" id="{4416AD43-48A4-436C-B9F7-811A4AC12E6D}"/>
              </a:ext>
            </a:extLst>
          </p:cNvPr>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DEE75587-7FF7-4896-8260-FD71D9A5723D}"/>
              </a:ext>
            </a:extLst>
          </p:cNvPr>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530820CF-B880-4189-942D-D702A7CBA730}" type="datetimeFigureOut">
              <a:rPr lang="zh-CN" altLang="en-US" smtClean="0"/>
              <a:t>2020/11/6</a:t>
            </a:fld>
            <a:endParaRPr lang="zh-CN" altLang="en-US"/>
          </a:p>
        </p:txBody>
      </p:sp>
      <p:sp>
        <p:nvSpPr>
          <p:cNvPr id="5" name="页脚占位符 4">
            <a:extLst>
              <a:ext uri="{FF2B5EF4-FFF2-40B4-BE49-F238E27FC236}">
                <a16:creationId xmlns:a16="http://schemas.microsoft.com/office/drawing/2014/main" xmlns="" id="{C033022B-1778-4F43-A95F-323500424DE2}"/>
              </a:ext>
            </a:extLst>
          </p:cNvPr>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xmlns="" id="{BBDBDB13-0408-4877-83A3-D5D47BCEACCB}"/>
              </a:ext>
            </a:extLst>
          </p:cNvPr>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xmlns="" val="319100291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 Id="rId3" Type="http://schemas.openxmlformats.org/officeDocument/2006/relationships/image" Target="../media/image4.png" /><Relationship Id="rId4" Type="http://schemas.openxmlformats.org/officeDocument/2006/relationships/image" Target="../media/image5.png" /><Relationship Id="rId5" Type="http://schemas.openxmlformats.org/officeDocument/2006/relationships/image" Target="../media/image6.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7.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8.png" /><Relationship Id="rId3" Type="http://schemas.openxmlformats.org/officeDocument/2006/relationships/image" Target="../media/image9.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2" name="标题 1">
            <a:extLst>
              <a:ext uri="{FF2B5EF4-FFF2-40B4-BE49-F238E27FC236}">
                <a16:creationId xmlns:a16="http://schemas.microsoft.com/office/drawing/2014/main" xmlns="" id="{10D8F258-DE2C-48E9-AA73-EEC96AEF3290}"/>
              </a:ext>
            </a:extLst>
          </p:cNvPr>
          <p:cNvSpPr>
            <a:spLocks noGrp="1"/>
          </p:cNvSpPr>
          <p:nvPr>
            <p:ph type="ctrTitle"/>
          </p:nvPr>
        </p:nvSpPr>
        <p:spPr>
          <a:xfrm>
            <a:off x="611560" y="1203598"/>
            <a:ext cx="7308050" cy="2574286"/>
          </a:xfrm>
        </p:spPr>
        <p:txBody>
          <a:bodyPr>
            <a:normAutofit/>
          </a:bodyPr>
          <a:lstStyle/>
          <a:p>
            <a:r>
              <a:rPr lang="en-US" altLang="zh-CN" sz="3300" b="1">
                <a:latin typeface="Verdana" pitchFamily="34" charset="0"/>
                <a:ea typeface="Verdana" pitchFamily="34" charset="0"/>
                <a:cs typeface="Verdana" pitchFamily="34" charset="0"/>
              </a:rPr>
              <a:t>Unit 5 Learning from nature</a:t>
            </a:r>
            <a:br>
              <a:rPr lang="en-US" altLang="zh-CN" sz="3300" b="1">
                <a:latin typeface="Verdana" pitchFamily="34" charset="0"/>
                <a:ea typeface="Verdana" pitchFamily="34" charset="0"/>
                <a:cs typeface="Verdana" pitchFamily="34" charset="0"/>
              </a:rPr>
            </a:br>
            <a:br>
              <a:rPr lang="en-US" altLang="zh-CN" sz="3300" b="1">
                <a:latin typeface="Verdana" pitchFamily="34" charset="0"/>
                <a:ea typeface="Verdana" pitchFamily="34" charset="0"/>
                <a:cs typeface="Verdana" pitchFamily="34" charset="0"/>
              </a:rPr>
            </a:br>
            <a:r>
              <a:rPr lang="en-US" altLang="zh-CN" sz="3300" b="1">
                <a:latin typeface="Verdana" pitchFamily="34" charset="0"/>
                <a:ea typeface="Verdana" pitchFamily="34" charset="0"/>
                <a:cs typeface="Verdana" pitchFamily="34" charset="0"/>
              </a:rPr>
              <a:t>Starting out</a:t>
            </a:r>
            <a:br>
              <a:rPr lang="en-US" altLang="zh-CN" sz="3600"/>
            </a:br>
            <a:endParaRPr lang="zh-CN" altLang="en-US" sz="3600"/>
          </a:p>
        </p:txBody>
      </p:sp>
      <p:sp>
        <p:nvSpPr>
          <p:cNvPr id="4" name="TextBox 3"/>
          <p:cNvSpPr txBox="1"/>
          <p:nvPr/>
        </p:nvSpPr>
        <p:spPr>
          <a:xfrm>
            <a:off x="737574" y="303498"/>
            <a:ext cx="4104456" cy="346249"/>
          </a:xfrm>
          <a:prstGeom prst="rect">
            <a:avLst/>
          </a:prstGeom>
          <a:noFill/>
        </p:spPr>
        <p:txBody>
          <a:bodyPr wrap="square" lIns="68580" tIns="34290" rIns="68580" bIns="34290" rtlCol="0">
            <a:spAutoFit/>
          </a:bodyPr>
          <a:lstStyle/>
          <a:p>
            <a:r>
              <a:rPr lang="zh-CN" altLang="en-US" sz="1800" b="1"/>
              <a:t>新标准</a:t>
            </a:r>
            <a:r>
              <a:rPr lang="en-US" altLang="zh-CN" sz="1800" b="1"/>
              <a:t>《</a:t>
            </a:r>
            <a:r>
              <a:rPr lang="zh-CN" altLang="en-US" sz="1800" b="1"/>
              <a:t>英语</a:t>
            </a:r>
            <a:r>
              <a:rPr lang="en-US" altLang="zh-CN" sz="1800" b="1"/>
              <a:t>》</a:t>
            </a:r>
            <a:r>
              <a:rPr lang="zh-CN" altLang="en-US" sz="1800" b="1"/>
              <a:t>高中选择性必修第三册</a:t>
            </a:r>
          </a:p>
        </p:txBody>
      </p:sp>
    </p:spTree>
    <p:extLst>
      <p:ext uri="{BB962C8B-B14F-4D97-AF65-F5344CB8AC3E}">
        <p14:creationId xmlns:p14="http://schemas.microsoft.com/office/powerpoint/2010/main" xmlns="" val="4218480779"/>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xmlns="" id="{60FD7627-2230-4CE3-A189-79416183D957}"/>
              </a:ext>
            </a:extLst>
          </p:cNvPr>
          <p:cNvSpPr>
            <a:spLocks noGrp="1"/>
          </p:cNvSpPr>
          <p:nvPr>
            <p:ph type="title"/>
          </p:nvPr>
        </p:nvSpPr>
        <p:spPr>
          <a:xfrm>
            <a:off x="628650" y="273844"/>
            <a:ext cx="4443416" cy="994172"/>
          </a:xfrm>
        </p:spPr>
        <p:txBody>
          <a:bodyPr>
            <a:normAutofit/>
          </a:bodyPr>
          <a:lstStyle/>
          <a:p>
            <a:pPr marL="1704975" indent="-1704975"/>
            <a:r>
              <a:rPr lang="en-US" altLang="zh-CN" sz="2400" b="1">
                <a:latin typeface="Verdana" pitchFamily="34" charset="0"/>
                <a:ea typeface="Verdana" pitchFamily="34" charset="0"/>
                <a:cs typeface="Verdana" pitchFamily="34" charset="0"/>
              </a:rPr>
              <a:t>Activity 1 </a:t>
            </a:r>
            <a:r>
              <a:rPr lang="en-US" altLang="zh-CN" sz="2300" b="1">
                <a:latin typeface="Calibri" panose="020f0502020204030204" pitchFamily="34" charset="0"/>
                <a:ea typeface="Verdana" pitchFamily="34" charset="0"/>
                <a:cs typeface="Calibri" panose="020f0502020204030204" pitchFamily="34" charset="0"/>
              </a:rPr>
              <a:t>Read the quotes and answer the questions. </a:t>
            </a:r>
            <a:endParaRPr lang="zh-CN" altLang="en-US" sz="2300" b="1">
              <a:latin typeface="Calibri" panose="020f0502020204030204" pitchFamily="34" charset="0"/>
              <a:cs typeface="Calibri" panose="020f0502020204030204" pitchFamily="34" charset="0"/>
            </a:endParaRPr>
          </a:p>
        </p:txBody>
      </p:sp>
      <p:sp>
        <p:nvSpPr>
          <p:cNvPr id="3" name="内容占位符 2">
            <a:extLst>
              <a:ext uri="{FF2B5EF4-FFF2-40B4-BE49-F238E27FC236}">
                <a16:creationId xmlns:a16="http://schemas.microsoft.com/office/drawing/2014/main" xmlns="" id="{E4DE6557-14BA-491C-B7C7-3D42954BEDF3}"/>
              </a:ext>
            </a:extLst>
          </p:cNvPr>
          <p:cNvSpPr>
            <a:spLocks noGrp="1"/>
          </p:cNvSpPr>
          <p:nvPr>
            <p:ph idx="1"/>
          </p:nvPr>
        </p:nvSpPr>
        <p:spPr>
          <a:xfrm>
            <a:off x="629562" y="1329613"/>
            <a:ext cx="4013876" cy="3042337"/>
          </a:xfrm>
        </p:spPr>
        <p:txBody>
          <a:bodyPr>
            <a:normAutofit fontScale="85000" lnSpcReduction="10000"/>
          </a:bodyPr>
          <a:lstStyle/>
          <a:p>
            <a:pPr marL="177800" indent="-177800">
              <a:lnSpc>
                <a:spcPct val="100000"/>
              </a:lnSpc>
              <a:buNone/>
            </a:pPr>
            <a:r>
              <a:rPr lang="en-US" altLang="zh-CN" sz="2000">
                <a:latin typeface="Times New Roman" pitchFamily="18" charset="0"/>
                <a:ea typeface="Tahoma" pitchFamily="34" charset="0"/>
                <a:cs typeface="Times New Roman" pitchFamily="18" charset="0"/>
              </a:rPr>
              <a:t>1 What is the common message conveyed in these quotes?</a:t>
            </a:r>
          </a:p>
          <a:p>
            <a:pPr marL="177800" indent="-177800">
              <a:lnSpc>
                <a:spcPct val="100000"/>
              </a:lnSpc>
              <a:buNone/>
            </a:pPr>
            <a:r>
              <a:rPr lang="en-US" altLang="zh-CN" sz="2000">
                <a:solidFill>
                  <a:schemeClr val="accent2"/>
                </a:solidFill>
                <a:latin typeface="Times New Roman" pitchFamily="18" charset="0"/>
                <a:ea typeface="Tahoma" pitchFamily="34" charset="0"/>
                <a:cs typeface="Times New Roman" pitchFamily="18" charset="0"/>
              </a:rPr>
              <a:t>   The common message conveyed in these quotes is that they have a close relation with nature and they respect nature and get inspirations from nature. </a:t>
            </a:r>
          </a:p>
          <a:p>
            <a:pPr marL="0" indent="0">
              <a:lnSpc>
                <a:spcPct val="100000"/>
              </a:lnSpc>
              <a:buNone/>
            </a:pPr>
            <a:endParaRPr lang="en-US" altLang="zh-CN" sz="2000">
              <a:latin typeface="Times New Roman" pitchFamily="18" charset="0"/>
              <a:ea typeface="Tahoma" pitchFamily="34" charset="0"/>
              <a:cs typeface="Times New Roman" pitchFamily="18" charset="0"/>
            </a:endParaRPr>
          </a:p>
          <a:p>
            <a:pPr marL="0" indent="0">
              <a:lnSpc>
                <a:spcPct val="100000"/>
              </a:lnSpc>
              <a:buNone/>
            </a:pPr>
            <a:r>
              <a:rPr lang="en-US" altLang="zh-CN" sz="2000">
                <a:latin typeface="Times New Roman" pitchFamily="18" charset="0"/>
                <a:ea typeface="Tahoma" pitchFamily="34" charset="0"/>
                <a:cs typeface="Times New Roman" pitchFamily="18" charset="0"/>
              </a:rPr>
              <a:t>2 Have you ever learnt anything from nature? </a:t>
            </a:r>
            <a:endParaRPr lang="en-US" altLang="zh-CN" sz="2000" smtClean="0">
              <a:latin typeface="Times New Roman" pitchFamily="18" charset="0"/>
              <a:ea typeface="Tahoma" pitchFamily="34" charset="0"/>
              <a:cs typeface="Times New Roman" pitchFamily="18" charset="0"/>
            </a:endParaRPr>
          </a:p>
          <a:p>
            <a:pPr marL="271463" indent="-93663">
              <a:lnSpc>
                <a:spcPct val="100000"/>
              </a:lnSpc>
              <a:buNone/>
            </a:pPr>
            <a:r>
              <a:rPr lang="en-US" altLang="zh-CN" sz="2000" smtClean="0">
                <a:latin typeface="Times New Roman" pitchFamily="18" charset="0"/>
                <a:ea typeface="Tahoma" pitchFamily="34" charset="0"/>
                <a:cs typeface="Times New Roman" pitchFamily="18" charset="0"/>
              </a:rPr>
              <a:t>Give examples.</a:t>
            </a:r>
          </a:p>
          <a:p>
            <a:pPr marL="0" indent="0">
              <a:lnSpc>
                <a:spcPct val="100000"/>
              </a:lnSpc>
              <a:buNone/>
            </a:pPr>
            <a:r>
              <a:rPr lang="en-US" altLang="zh-CN" sz="2000" smtClean="0">
                <a:latin typeface="Times New Roman" pitchFamily="18" charset="0"/>
                <a:ea typeface="Tahoma" pitchFamily="34" charset="0"/>
                <a:cs typeface="Times New Roman" pitchFamily="18" charset="0"/>
              </a:rPr>
              <a:t>   </a:t>
            </a:r>
            <a:endParaRPr lang="en-US" altLang="zh-CN" sz="2000">
              <a:latin typeface="Times New Roman" pitchFamily="18" charset="0"/>
              <a:ea typeface="Tahoma" pitchFamily="34" charset="0"/>
              <a:cs typeface="Times New Roman" pitchFamily="18" charset="0"/>
            </a:endParaRPr>
          </a:p>
          <a:p>
            <a:pPr marL="0" indent="0">
              <a:lnSpc>
                <a:spcPct val="100000"/>
              </a:lnSpc>
              <a:buNone/>
            </a:pPr>
            <a:endParaRPr lang="zh-CN" altLang="en-US" b="1">
              <a:latin typeface="Calibri" panose="020f0502020204030204" pitchFamily="34" charset="0"/>
              <a:cs typeface="Calibri" panose="020f0502020204030204" pitchFamily="34" charset="0"/>
            </a:endParaRPr>
          </a:p>
        </p:txBody>
      </p:sp>
      <p:pic>
        <p:nvPicPr>
          <p:cNvPr id="1029" name="Picture 5"/>
          <p:cNvPicPr>
            <a:picLocks noChangeAspect="1" noChangeArrowheads="1"/>
          </p:cNvPicPr>
          <p:nvPr/>
        </p:nvPicPr>
        <p:blipFill>
          <a:blip r:embed="rId2"/>
          <a:stretch>
            <a:fillRect/>
          </a:stretch>
        </p:blipFill>
        <p:spPr bwMode="auto">
          <a:xfrm>
            <a:off x="5715008" y="142858"/>
            <a:ext cx="1357334" cy="2286035"/>
          </a:xfrm>
          <a:prstGeom prst="rect">
            <a:avLst/>
          </a:prstGeom>
          <a:noFill/>
          <a:ln w="9525">
            <a:noFill/>
            <a:miter lim="800000"/>
          </a:ln>
          <a:effectLst/>
        </p:spPr>
      </p:pic>
      <p:pic>
        <p:nvPicPr>
          <p:cNvPr id="1030" name="Picture 6"/>
          <p:cNvPicPr>
            <a:picLocks noChangeAspect="1" noChangeArrowheads="1"/>
          </p:cNvPicPr>
          <p:nvPr/>
        </p:nvPicPr>
        <p:blipFill>
          <a:blip r:embed="rId3"/>
          <a:stretch>
            <a:fillRect/>
          </a:stretch>
        </p:blipFill>
        <p:spPr bwMode="auto">
          <a:xfrm rot="21356946">
            <a:off x="7010215" y="548683"/>
            <a:ext cx="1459591" cy="2338070"/>
          </a:xfrm>
          <a:prstGeom prst="rect">
            <a:avLst/>
          </a:prstGeom>
          <a:noFill/>
          <a:ln w="9525">
            <a:noFill/>
            <a:miter lim="800000"/>
          </a:ln>
          <a:effectLst/>
        </p:spPr>
      </p:pic>
      <p:pic>
        <p:nvPicPr>
          <p:cNvPr id="1031" name="Picture 7"/>
          <p:cNvPicPr>
            <a:picLocks noChangeAspect="1" noChangeArrowheads="1"/>
          </p:cNvPicPr>
          <p:nvPr/>
        </p:nvPicPr>
        <p:blipFill>
          <a:blip r:embed="rId4"/>
          <a:stretch>
            <a:fillRect/>
          </a:stretch>
        </p:blipFill>
        <p:spPr bwMode="auto">
          <a:xfrm rot="228302">
            <a:off x="5515613" y="2304592"/>
            <a:ext cx="1542075" cy="2514602"/>
          </a:xfrm>
          <a:prstGeom prst="rect">
            <a:avLst/>
          </a:prstGeom>
          <a:noFill/>
          <a:ln w="9525">
            <a:noFill/>
            <a:miter lim="800000"/>
          </a:ln>
          <a:effectLst/>
        </p:spPr>
      </p:pic>
      <p:pic>
        <p:nvPicPr>
          <p:cNvPr id="1032" name="Picture 8"/>
          <p:cNvPicPr>
            <a:picLocks noChangeAspect="1" noChangeArrowheads="1"/>
          </p:cNvPicPr>
          <p:nvPr/>
        </p:nvPicPr>
        <p:blipFill>
          <a:blip r:embed="rId5"/>
          <a:stretch>
            <a:fillRect/>
          </a:stretch>
        </p:blipFill>
        <p:spPr bwMode="auto">
          <a:xfrm>
            <a:off x="7000892" y="2794766"/>
            <a:ext cx="1234306" cy="2348734"/>
          </a:xfrm>
          <a:prstGeom prst="rect">
            <a:avLst/>
          </a:prstGeom>
          <a:noFill/>
          <a:ln w="9525">
            <a:noFill/>
            <a:miter lim="800000"/>
          </a:ln>
          <a:effectLst/>
        </p:spPr>
      </p:pic>
    </p:spTree>
    <p:extLst>
      <p:ext uri="{BB962C8B-B14F-4D97-AF65-F5344CB8AC3E}">
        <p14:creationId xmlns:p14="http://schemas.microsoft.com/office/powerpoint/2010/main" xmlns="" val="53176039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xmlns="" id="{E974105C-BA87-4825-AAF4-876DD711233E}"/>
              </a:ext>
            </a:extLst>
          </p:cNvPr>
          <p:cNvSpPr>
            <a:spLocks noGrp="1"/>
          </p:cNvSpPr>
          <p:nvPr>
            <p:ph type="title"/>
          </p:nvPr>
        </p:nvSpPr>
        <p:spPr>
          <a:xfrm>
            <a:off x="628650" y="273844"/>
            <a:ext cx="7471742" cy="994172"/>
          </a:xfrm>
        </p:spPr>
        <p:txBody>
          <a:bodyPr>
            <a:normAutofit/>
          </a:bodyPr>
          <a:lstStyle/>
          <a:p>
            <a:r>
              <a:rPr lang="en-US" altLang="zh-CN" sz="2400" b="1" smtClean="0">
                <a:latin typeface="Verdana" pitchFamily="34" charset="0"/>
                <a:ea typeface="Verdana" pitchFamily="34" charset="0"/>
                <a:cs typeface="Verdana" pitchFamily="34" charset="0"/>
              </a:rPr>
              <a:t>Activity </a:t>
            </a:r>
            <a:r>
              <a:rPr lang="en-US" altLang="zh-CN" sz="2400" b="1">
                <a:latin typeface="Verdana" pitchFamily="34" charset="0"/>
                <a:ea typeface="Verdana" pitchFamily="34" charset="0"/>
                <a:cs typeface="Verdana" pitchFamily="34" charset="0"/>
              </a:rPr>
              <a:t>2   </a:t>
            </a:r>
            <a:r>
              <a:rPr lang="en-US" altLang="zh-CN" sz="2400" b="1" smtClean="0">
                <a:latin typeface="Verdana" pitchFamily="34" charset="0"/>
                <a:ea typeface="Verdana" pitchFamily="34" charset="0"/>
                <a:cs typeface="Verdana" pitchFamily="34" charset="0"/>
              </a:rPr>
              <a:t>  </a:t>
            </a:r>
            <a:r>
              <a:rPr lang="en-US" altLang="zh-CN" sz="2300" b="1" smtClean="0">
                <a:latin typeface="Calibri" panose="020f0502020204030204" pitchFamily="34" charset="0"/>
                <a:ea typeface="Verdana" pitchFamily="34" charset="0"/>
                <a:cs typeface="Calibri" panose="020f0502020204030204" pitchFamily="34" charset="0"/>
              </a:rPr>
              <a:t>Watch </a:t>
            </a:r>
            <a:r>
              <a:rPr lang="en-US" altLang="zh-CN" sz="2300" b="1">
                <a:latin typeface="Calibri" panose="020f0502020204030204" pitchFamily="34" charset="0"/>
                <a:ea typeface="Verdana" pitchFamily="34" charset="0"/>
                <a:cs typeface="Calibri" panose="020f0502020204030204" pitchFamily="34" charset="0"/>
              </a:rPr>
              <a:t>the video and answer the questions. </a:t>
            </a:r>
            <a:endParaRPr lang="zh-CN" altLang="en-US" sz="2300">
              <a:latin typeface="Calibri" panose="020f0502020204030204" pitchFamily="34" charset="0"/>
              <a:cs typeface="Calibri" panose="020f0502020204030204" pitchFamily="34" charset="0"/>
            </a:endParaRPr>
          </a:p>
        </p:txBody>
      </p:sp>
      <p:sp>
        <p:nvSpPr>
          <p:cNvPr id="3" name="内容占位符 2">
            <a:extLst>
              <a:ext uri="{FF2B5EF4-FFF2-40B4-BE49-F238E27FC236}">
                <a16:creationId xmlns:a16="http://schemas.microsoft.com/office/drawing/2014/main" xmlns="" id="{E527DF3A-9145-408F-93F4-670529A0E347}"/>
              </a:ext>
            </a:extLst>
          </p:cNvPr>
          <p:cNvSpPr>
            <a:spLocks noGrp="1"/>
          </p:cNvSpPr>
          <p:nvPr>
            <p:ph idx="1"/>
          </p:nvPr>
        </p:nvSpPr>
        <p:spPr>
          <a:xfrm>
            <a:off x="628650" y="1369219"/>
            <a:ext cx="7687766" cy="3146747"/>
          </a:xfrm>
        </p:spPr>
        <p:txBody>
          <a:bodyPr>
            <a:normAutofit/>
          </a:bodyPr>
          <a:lstStyle/>
          <a:p>
            <a:pPr marL="0" indent="0">
              <a:buNone/>
            </a:pPr>
            <a:r>
              <a:rPr lang="en-US" altLang="zh-CN" sz="2000">
                <a:latin typeface="Times New Roman" pitchFamily="18" charset="0"/>
                <a:cs typeface="Times New Roman" pitchFamily="18" charset="0"/>
              </a:rPr>
              <a:t>1 What lessons from nature are mentioned in the video?</a:t>
            </a:r>
          </a:p>
          <a:p>
            <a:pPr marL="177800" indent="0">
              <a:buNone/>
            </a:pPr>
            <a:r>
              <a:rPr lang="en-US" altLang="zh-CN" sz="2000">
                <a:solidFill>
                  <a:schemeClr val="accent2"/>
                </a:solidFill>
                <a:latin typeface="Times New Roman" pitchFamily="18" charset="0"/>
                <a:cs typeface="Times New Roman" pitchFamily="18" charset="0"/>
              </a:rPr>
              <a:t>Trees give us lessons about strength in the face of hard times. Succulents in deserts give us lessons about learning to adapt to the environment. From birds, we learn to spread our wings and fly to reach our full potential. From salmon, we learn the importance of perseverance in order to achieve our goals. Ants teach us to embrace responsibility and always do our best. </a:t>
            </a:r>
          </a:p>
          <a:p>
            <a:pPr marL="0" indent="0">
              <a:buNone/>
            </a:pPr>
            <a:endParaRPr lang="en-US" altLang="zh-CN" sz="2000" b="1">
              <a:latin typeface="Times New Roman" pitchFamily="18" charset="0"/>
              <a:cs typeface="Times New Roman" pitchFamily="18" charset="0"/>
            </a:endParaRPr>
          </a:p>
          <a:p>
            <a:pPr marL="0" indent="0">
              <a:buNone/>
            </a:pPr>
            <a:r>
              <a:rPr lang="en-US" altLang="zh-CN" sz="2000">
                <a:latin typeface="Times New Roman" pitchFamily="18" charset="0"/>
                <a:cs typeface="Times New Roman" pitchFamily="18" charset="0"/>
              </a:rPr>
              <a:t>2 Which one inspires you the most?</a:t>
            </a:r>
          </a:p>
          <a:p>
            <a:pPr marL="0" indent="0">
              <a:buNone/>
            </a:pPr>
            <a:endParaRPr lang="en-US" altLang="zh-CN" sz="2300" b="1">
              <a:latin typeface="Calibri" panose="020f0502020204030204" pitchFamily="34" charset="0"/>
              <a:cs typeface="Calibri" panose="020f0502020204030204" pitchFamily="34" charset="0"/>
            </a:endParaRPr>
          </a:p>
          <a:p>
            <a:pPr marL="0" indent="0">
              <a:buNone/>
            </a:pPr>
            <a:endParaRPr lang="zh-CN" altLang="en-US"/>
          </a:p>
        </p:txBody>
      </p:sp>
      <p:pic>
        <p:nvPicPr>
          <p:cNvPr id="5" name="图片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339752" y="549270"/>
            <a:ext cx="432048" cy="443319"/>
          </a:xfrm>
          <a:prstGeom prst="rect">
            <a:avLst/>
          </a:prstGeom>
        </p:spPr>
      </p:pic>
    </p:spTree>
    <p:extLst>
      <p:ext uri="{BB962C8B-B14F-4D97-AF65-F5344CB8AC3E}">
        <p14:creationId xmlns:p14="http://schemas.microsoft.com/office/powerpoint/2010/main" xmlns="" val="31998492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2" name="New picture"/>
          <p:cNvPicPr/>
          <p:nvPr/>
        </p:nvPicPr>
        <p:blipFill>
          <a:blip r:embed="rId2"/>
          <a:stretch>
            <a:fillRect/>
          </a:stretch>
        </p:blipFill>
        <p:spPr>
          <a:xfrm>
            <a:off x="12242800" y="10464800"/>
            <a:ext cx="355600" cy="266700"/>
          </a:xfrm>
          <a:prstGeom prst="cube">
            <a:avLst/>
          </a:prstGeom>
        </p:spPr>
      </p:pic>
    </p:spTree>
    <p:extLst>
      <p:ext uri="{BB962C8B-B14F-4D97-AF65-F5344CB8AC3E}">
        <p14:creationId xmlns:p14="http://schemas.microsoft.com/office/powerpoint/2010/main" xmlns="" val="3603866316"/>
      </p:ext>
    </p:extLst>
  </p:cSld>
  <p:clrMapOvr>
    <a:masterClrMapping/>
  </p:clrMapOvr>
  <p:transition/>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12</Paragraphs>
  <Slides>4</Slides>
  <Notes>0</Notes>
  <TotalTime>0</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4</vt:i4>
      </vt:variant>
    </vt:vector>
  </HeadingPairs>
  <TitlesOfParts>
    <vt:vector baseType="lpstr" size="12">
      <vt:lpstr>Arial</vt:lpstr>
      <vt:lpstr>等线 Light</vt:lpstr>
      <vt:lpstr>等线</vt:lpstr>
      <vt:lpstr>Calibri</vt:lpstr>
      <vt:lpstr>Verdana</vt:lpstr>
      <vt:lpstr>Times New Roman</vt:lpstr>
      <vt:lpstr>Tahoma</vt:lpstr>
      <vt:lpstr>Office 主题​​</vt:lpstr>
      <vt:lpstr>Unit 5 Learning from natureStarting out</vt:lpstr>
      <vt:lpstr>Activity 1 Read the quotes and answer the questions. </vt:lpstr>
      <vt:lpstr>Activity 2     Watch the video and answer the questions. </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2021-01-08T18:44:58.640</cp:lastPrinted>
  <dcterms:created xsi:type="dcterms:W3CDTF">2021-01-08T18:44:58Z</dcterms:created>
  <dcterms:modified xsi:type="dcterms:W3CDTF">2021-01-08T10:44:58Z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