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94" r:id="rId1"/>
  </p:sldMasterIdLst>
  <p:notesMasterIdLst>
    <p:notesMasterId r:id="rId2"/>
  </p:notesMasterIdLst>
  <p:sldIdLst>
    <p:sldId id="256" r:id="rId3"/>
    <p:sldId id="257" r:id="rId4"/>
    <p:sldId id="266" r:id="rId5"/>
    <p:sldId id="268" r:id="rId6"/>
    <p:sldId id="267" r:id="rId7"/>
    <p:sldId id="265" r:id="rId8"/>
    <p:sldId id="272" r:id="rId9"/>
    <p:sldId id="270" r:id="rId10"/>
    <p:sldId id="259" r:id="rId11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28" autoAdjust="0"/>
  </p:normalViewPr>
  <p:slideViewPr>
    <p:cSldViewPr>
      <p:cViewPr varScale="1">
        <p:scale>
          <a:sx n="82" d="100"/>
          <a:sy n="82" d="100"/>
        </p:scale>
        <p:origin x="-192" y="-60"/>
      </p:cViewPr>
      <p:guideLst>
        <p:guide orient="horz" pos="2160"/>
        <p:guide orient="horz" pos="162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6755A-0260-4F79-A0C0-A1783DA016D1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EC0E6-2CC3-4D85-9D4C-27511AAAF9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5348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B8A7769-AFBC-4D54-868D-F332F7258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80B569B-9037-4BD9-9F0A-8364FFC1B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B5D9E73-C8C3-4F36-9C23-8CD8B7A01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4032E34-605D-4B3B-A4BA-DF51C36C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3E216DB-2C30-46A3-B0E3-48A249DC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7559737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DF1F985-43AE-4199-94DE-8A113FBF5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CA212C5-73A9-4D3E-841E-26CD0C42D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3951753-7BD3-46CB-B33C-1915ED8F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3D3F296-5C70-4046-8FA6-45657E266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A318B43-46C2-499B-A6C5-FA7AA6297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1039166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3F4C4987-83A2-4052-A76C-FF08132B0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9D22EAC-14BA-4E7B-83E3-FFBA4751A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7182E7B-8791-4CEC-B976-FABB71C8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C67FBF4-2A27-41E0-B6F5-B2ECEC2E4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2492849-235B-448C-8B64-2778C569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5606238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BD3E977-B76D-4704-99A1-D5C286B7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A053D31-1E8F-4D32-A8A3-F188DE2DC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89F0F35-7C98-427A-AACC-714001894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EE23FB7-7EDE-4B64-9B45-721094AB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FB56996-F934-40AA-A803-F831FEA9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0650324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EEA8553-A238-4C9A-8834-F5769FEB9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43D6F0A-6469-44B0-B986-9279DE999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CBA9C63-8D9B-4D7C-AE09-BE226435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6FFA04F-8B48-492E-98C7-12C9C38E2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E0C28BC-7EB2-41EE-AF39-A71503593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6151487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EC8C6FE-40E6-4D15-90EB-4FB2ED38D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9279236-88D9-402B-B3BC-FB3836B0E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8BA95166-F224-48C9-B687-1238A6E4A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8823757-4824-4E9E-BFA1-EF28E8100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DBD4145-1703-44F3-AAD9-B7B6370C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CC39484-08A4-4894-AC6A-485EB47CD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9391925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8F6D245-0874-4606-B013-6B252C88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5FFEA43-B5A0-48AC-9690-CC55A83E4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5792510-03C6-4A6A-85AD-DDA2F1E9C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BB2BD201-D3EC-44FE-B9C9-AFDD77C43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8E02294-7C2E-4BE2-8C3C-2380D2DE3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A364B874-55F3-44F9-A11D-A63D5543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9729A65-A79B-4D28-84FC-908043A6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06DAF583-BBB4-495B-BF74-8098F870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0398571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8FF3673-C7EB-46AA-B888-4BB712826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0699077D-806C-49EF-8186-4792E64E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388675DF-2842-41C5-A153-66A13C6B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CB216EF-7D06-4A9B-BD90-EA959CCC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8356743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0C14D195-F897-4FC5-A4BA-86EBF0A8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EFB16EB-F636-42D2-953D-090EF8DEB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B14A9FC-6B5B-4891-BE72-A4EB5C0A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4344355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8A5638E-B807-41F8-B410-8315B8F6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E41CA5E-C469-453D-9E9E-231F317C1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570F28A-6549-46B4-B3D4-D5E806A79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8F7B7BC-E2DE-4566-B40C-41EABF3D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47A5832-B146-4E9C-AAF8-6D486826C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54A96CF-C114-4142-A537-EB95162E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2633906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2929E2-B9F1-4A47-B97C-414CABD5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FBB853D5-AB81-4021-81EB-B05E20F31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0EADD95C-C0BC-4A2B-8177-40B031E37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5D49BC6-6233-4CAD-AA40-1B6A3118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0F4609F-7D19-4115-BAE8-6F2A563A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91FC34F-7DB6-4EF6-97D3-13EE4C1F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2803981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0C800521-D743-432C-BDB1-5CAF69CC4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416AD43-48A4-436C-B9F7-811A4AC12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EE75587-7FF7-4896-8260-FD71D9A57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033022B-1778-4F43-A95F-323500424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BDBDB13-0408-4877-83A3-D5D47BCEA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9100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0D8F258-DE2C-48E9-AA73-EEC96AEF3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771550"/>
            <a:ext cx="7146032" cy="2808312"/>
          </a:xfrm>
        </p:spPr>
        <p:txBody>
          <a:bodyPr>
            <a:normAutofit/>
          </a:bodyPr>
          <a:lstStyle/>
          <a:p>
            <a:r>
              <a:rPr lang="en-US" altLang="zh-CN" sz="3300" b="1">
                <a:latin typeface="Verdana" pitchFamily="34" charset="0"/>
                <a:ea typeface="Verdana" pitchFamily="34" charset="0"/>
                <a:cs typeface="Verdana" pitchFamily="34" charset="0"/>
              </a:rPr>
              <a:t>Unit 5 Learning from nature </a:t>
            </a:r>
            <a:br>
              <a:rPr lang="en-US" altLang="zh-CN" sz="3300" b="1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US" altLang="zh-CN" sz="3300" b="1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zh-CN" sz="3300" b="1">
                <a:latin typeface="Verdana" pitchFamily="34" charset="0"/>
                <a:ea typeface="Verdana" pitchFamily="34" charset="0"/>
                <a:cs typeface="Verdana" pitchFamily="34" charset="0"/>
              </a:rPr>
              <a:t>Understanding ideas</a:t>
            </a:r>
            <a:endParaRPr lang="zh-CN" altLang="en-US" sz="3600"/>
          </a:p>
        </p:txBody>
      </p:sp>
      <p:sp>
        <p:nvSpPr>
          <p:cNvPr id="4" name="TextBox 3"/>
          <p:cNvSpPr txBox="1"/>
          <p:nvPr/>
        </p:nvSpPr>
        <p:spPr>
          <a:xfrm>
            <a:off x="720908" y="303498"/>
            <a:ext cx="410445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/>
              <a:t>新标准</a:t>
            </a:r>
            <a:r>
              <a:rPr lang="en-US" altLang="zh-CN" sz="1800" b="1"/>
              <a:t>《</a:t>
            </a:r>
            <a:r>
              <a:rPr lang="zh-CN" altLang="en-US" sz="1800" b="1"/>
              <a:t>英语</a:t>
            </a:r>
            <a:r>
              <a:rPr lang="en-US" altLang="zh-CN" sz="1800" b="1"/>
              <a:t>》</a:t>
            </a:r>
            <a:r>
              <a:rPr lang="zh-CN" altLang="en-US" sz="1800" b="1"/>
              <a:t>高中选择性必修第三册</a:t>
            </a:r>
          </a:p>
        </p:txBody>
      </p:sp>
    </p:spTree>
    <p:extLst>
      <p:ext uri="{BB962C8B-B14F-4D97-AF65-F5344CB8AC3E}">
        <p14:creationId xmlns="" xmlns:p14="http://schemas.microsoft.com/office/powerpoint/2010/main" val="421848077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0FD7627-2230-4CE3-A189-79416183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9" y="-74141"/>
            <a:ext cx="6319614" cy="1145778"/>
          </a:xfrm>
        </p:spPr>
        <p:txBody>
          <a:bodyPr>
            <a:normAutofit fontScale="90000"/>
          </a:bodyPr>
          <a:lstStyle/>
          <a:p>
            <a:br>
              <a:rPr lang="en-US" altLang="zh-CN" sz="2400" b="1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zh-CN" sz="2400" b="1">
                <a:latin typeface="Verdana" pitchFamily="34" charset="0"/>
                <a:ea typeface="Verdana" pitchFamily="34" charset="0"/>
                <a:cs typeface="Verdana" pitchFamily="34" charset="0"/>
              </a:rPr>
              <a:t>Activity 1 </a:t>
            </a:r>
            <a:r>
              <a:rPr lang="en-US" altLang="zh-CN" sz="2600" b="1">
                <a:latin typeface="Calibri" pitchFamily="34" charset="0"/>
                <a:cs typeface="Calibri" pitchFamily="34" charset="0"/>
              </a:rPr>
              <a:t>Look at the pictures and answer the  	 	             questions.</a:t>
            </a:r>
            <a:br>
              <a:rPr lang="en-US" altLang="zh-CN" sz="2400" b="1">
                <a:latin typeface="Calibri" pitchFamily="34" charset="0"/>
                <a:cs typeface="Calibri" pitchFamily="34" charset="0"/>
              </a:rPr>
            </a:br>
            <a:endParaRPr lang="zh-CN" altLang="en-US" sz="2400" b="1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571618"/>
            <a:ext cx="5214974" cy="146210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8000">
                <a:latin typeface="Times New Roman" pitchFamily="18" charset="0"/>
                <a:cs typeface="Times New Roman" pitchFamily="18" charset="0"/>
              </a:rPr>
              <a:t>1 What is shown in the pictures? </a:t>
            </a:r>
            <a:endParaRPr lang="en-US" altLang="zh-CN" sz="8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8000" smtClean="0">
                <a:latin typeface="Times New Roman" pitchFamily="18" charset="0"/>
                <a:cs typeface="Times New Roman" pitchFamily="18" charset="0"/>
              </a:rPr>
              <a:t>   How </a:t>
            </a:r>
            <a:r>
              <a:rPr lang="en-US" altLang="zh-CN" sz="8000">
                <a:latin typeface="Times New Roman" pitchFamily="18" charset="0"/>
                <a:cs typeface="Times New Roman" pitchFamily="18" charset="0"/>
              </a:rPr>
              <a:t>much do you know about them? </a:t>
            </a:r>
          </a:p>
          <a:p>
            <a:pPr marL="177800" indent="-177800">
              <a:buNone/>
            </a:pPr>
            <a:r>
              <a:rPr lang="en-US" altLang="zh-CN" sz="8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zh-CN" sz="80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>
              <a:buNone/>
            </a:pPr>
            <a:r>
              <a:rPr lang="en-US" altLang="zh-CN" sz="8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A </a:t>
            </a:r>
            <a:r>
              <a:rPr lang="en-US" altLang="zh-CN" sz="8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lotus flower, a termite mound and algae are shown in </a:t>
            </a:r>
            <a:r>
              <a:rPr lang="en-US" altLang="zh-CN" sz="8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altLang="zh-CN" sz="8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pictures. </a:t>
            </a:r>
            <a:endParaRPr lang="en-US" altLang="zh-CN" sz="80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8000">
              <a:latin typeface="Times New Roman" pitchFamily="18" charset="0"/>
              <a:cs typeface="Times New Roman" pitchFamily="18" charset="0"/>
            </a:endParaRPr>
          </a:p>
          <a:p>
            <a:pPr marL="177800" indent="-177800">
              <a:buNone/>
            </a:pPr>
            <a:r>
              <a:rPr lang="en-US" altLang="zh-CN" sz="8000">
                <a:latin typeface="Times New Roman" pitchFamily="18" charset="0"/>
                <a:cs typeface="Times New Roman" pitchFamily="18" charset="0"/>
              </a:rPr>
              <a:t>2 How could you associate them </a:t>
            </a:r>
            <a:r>
              <a:rPr lang="en-US" altLang="zh-CN" sz="8000" smtClean="0">
                <a:latin typeface="Times New Roman" pitchFamily="18" charset="0"/>
                <a:cs typeface="Times New Roman" pitchFamily="18" charset="0"/>
              </a:rPr>
              <a:t>with architecture </a:t>
            </a:r>
            <a:r>
              <a:rPr lang="en-US" altLang="zh-CN" sz="800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altLang="zh-CN" sz="800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endParaRPr lang="en-US" altLang="zh-CN" sz="80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sz="80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zh-CN" altLang="zh-CN" sz="840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zh-CN" altLang="en-US" b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12" y="0"/>
            <a:ext cx="2433348" cy="157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12" y="1643056"/>
            <a:ext cx="2422297" cy="146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BC1ECDC-A4DA-4458-A94D-631FF5395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3143254"/>
            <a:ext cx="2297408" cy="1574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1760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640960" cy="856506"/>
          </a:xfrm>
        </p:spPr>
        <p:txBody>
          <a:bodyPr>
            <a:normAutofit/>
          </a:bodyPr>
          <a:lstStyle/>
          <a:p>
            <a:r>
              <a:rPr lang="en-US" altLang="zh-CN" sz="2700" b="1">
                <a:latin typeface="Verdana" pitchFamily="34" charset="0"/>
                <a:ea typeface="Verdana" pitchFamily="34" charset="0"/>
                <a:cs typeface="Verdana" pitchFamily="34" charset="0"/>
              </a:rPr>
              <a:t>Activity </a:t>
            </a:r>
            <a:r>
              <a:rPr lang="en-US" altLang="zh-CN" sz="27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1 </a:t>
            </a:r>
            <a:br>
              <a:rPr lang="en-US" altLang="zh-CN" sz="2400" b="1">
                <a:latin typeface="Calibri" pitchFamily="34" charset="0"/>
                <a:cs typeface="Calibri" pitchFamily="34" charset="0"/>
              </a:rPr>
            </a:br>
            <a:endParaRPr lang="zh-CN" altLang="en-US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5887566" cy="12025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CN" altLang="en-US" b="1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7CAD672-D55B-4636-BDED-2A3593F29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500312"/>
            <a:ext cx="3028898" cy="20196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393E11B-39D8-4DC8-A749-B1EF956EB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2643188"/>
            <a:ext cx="3029504" cy="20196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64BBD74-BCAC-42AB-84BD-92690BF0B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2643188"/>
            <a:ext cx="1983326" cy="2019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1357304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Now read the passage and check your ideas.</a:t>
            </a:r>
            <a:endParaRPr lang="zh-CN" alt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68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椭圆 5">
            <a:extLst>
              <a:ext uri="{FF2B5EF4-FFF2-40B4-BE49-F238E27FC236}">
                <a16:creationId xmlns="" xmlns:a16="http://schemas.microsoft.com/office/drawing/2014/main" id="{1A02F113-729E-46EF-8AE2-679657212366}"/>
              </a:ext>
            </a:extLst>
          </p:cNvPr>
          <p:cNvSpPr/>
          <p:nvPr/>
        </p:nvSpPr>
        <p:spPr>
          <a:xfrm>
            <a:off x="2143108" y="2428874"/>
            <a:ext cx="276860" cy="28803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0FD7627-2230-4CE3-A189-79416183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9349"/>
            <a:ext cx="8640960" cy="1145778"/>
          </a:xfrm>
        </p:spPr>
        <p:txBody>
          <a:bodyPr>
            <a:normAutofit/>
          </a:bodyPr>
          <a:lstStyle/>
          <a:p>
            <a:br>
              <a:rPr lang="en-US" altLang="zh-CN" sz="2400" b="1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zh-CN" sz="2400" b="1">
                <a:latin typeface="Verdana" pitchFamily="34" charset="0"/>
                <a:ea typeface="Verdana" pitchFamily="34" charset="0"/>
                <a:cs typeface="Verdana" pitchFamily="34" charset="0"/>
              </a:rPr>
              <a:t>Activity 2 </a:t>
            </a:r>
            <a:r>
              <a:rPr lang="en-US" altLang="zh-CN" sz="2300" b="1">
                <a:latin typeface="Calibri" pitchFamily="34" charset="0"/>
                <a:ea typeface="Verdana" pitchFamily="34" charset="0"/>
                <a:cs typeface="Calibri" pitchFamily="34" charset="0"/>
              </a:rPr>
              <a:t>Choose the magazine in which you would most likely 	 	                find the passage. Give your reasons.</a:t>
            </a:r>
            <a:endParaRPr lang="zh-CN" altLang="en-US" sz="23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内容占位符 2"/>
          <p:cNvSpPr txBox="1"/>
          <p:nvPr/>
        </p:nvSpPr>
        <p:spPr>
          <a:xfrm>
            <a:off x="1857356" y="1285866"/>
            <a:ext cx="2935238" cy="242699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CN" altLang="en-US" sz="23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内容占位符 2"/>
          <p:cNvSpPr txBox="1"/>
          <p:nvPr/>
        </p:nvSpPr>
        <p:spPr>
          <a:xfrm>
            <a:off x="2123728" y="1635646"/>
            <a:ext cx="3576507" cy="25024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latin typeface="Calibri" pitchFamily="34" charset="0"/>
                <a:cs typeface="Calibri" pitchFamily="34" charset="0"/>
              </a:rPr>
              <a:t>1 </a:t>
            </a:r>
            <a:r>
              <a:rPr lang="en-US" altLang="zh-CN" i="1">
                <a:latin typeface="Calibri" pitchFamily="34" charset="0"/>
                <a:cs typeface="Calibri" pitchFamily="34" charset="0"/>
              </a:rPr>
              <a:t>Extraordinary Architects</a:t>
            </a:r>
          </a:p>
          <a:p>
            <a:pPr marL="0" indent="0">
              <a:buNone/>
            </a:pPr>
            <a:r>
              <a:rPr lang="en-US" altLang="zh-CN">
                <a:latin typeface="Calibri" pitchFamily="34" charset="0"/>
                <a:cs typeface="Calibri" pitchFamily="34" charset="0"/>
              </a:rPr>
              <a:t>2 </a:t>
            </a:r>
            <a:r>
              <a:rPr lang="en-US" altLang="zh-CN" i="1">
                <a:latin typeface="Calibri" pitchFamily="34" charset="0"/>
                <a:cs typeface="Calibri" pitchFamily="34" charset="0"/>
              </a:rPr>
              <a:t>Lying on Earth</a:t>
            </a:r>
          </a:p>
          <a:p>
            <a:pPr marL="0" indent="0">
              <a:buNone/>
            </a:pPr>
            <a:r>
              <a:rPr lang="en-US" altLang="zh-CN">
                <a:latin typeface="Calibri" pitchFamily="34" charset="0"/>
                <a:cs typeface="Calibri" pitchFamily="34" charset="0"/>
              </a:rPr>
              <a:t>3 </a:t>
            </a:r>
            <a:r>
              <a:rPr lang="en-US" altLang="zh-CN" i="1">
                <a:latin typeface="Calibri" pitchFamily="34" charset="0"/>
                <a:cs typeface="Calibri" pitchFamily="34" charset="0"/>
              </a:rPr>
              <a:t>Architecture Frontier</a:t>
            </a:r>
          </a:p>
          <a:p>
            <a:pPr marL="0" indent="0">
              <a:buNone/>
            </a:pPr>
            <a:r>
              <a:rPr lang="en-US" altLang="zh-CN">
                <a:latin typeface="Calibri" pitchFamily="34" charset="0"/>
                <a:cs typeface="Calibri" pitchFamily="34" charset="0"/>
              </a:rPr>
              <a:t>4 </a:t>
            </a:r>
            <a:r>
              <a:rPr lang="en-US" altLang="zh-CN" i="1">
                <a:latin typeface="Calibri" pitchFamily="34" charset="0"/>
                <a:cs typeface="Calibri" pitchFamily="34" charset="0"/>
              </a:rPr>
              <a:t>Natural World</a:t>
            </a:r>
            <a:endParaRPr lang="zh-CN" altLang="en-US" i="1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449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9718" y="123478"/>
            <a:ext cx="7886700" cy="856506"/>
          </a:xfrm>
        </p:spPr>
        <p:txBody>
          <a:bodyPr>
            <a:normAutofit fontScale="90000"/>
          </a:bodyPr>
          <a:lstStyle/>
          <a:p>
            <a:r>
              <a:rPr lang="en-US" altLang="zh-CN" sz="2400" b="1">
                <a:latin typeface="Verdana" pitchFamily="34" charset="0"/>
                <a:ea typeface="Verdana" pitchFamily="34" charset="0"/>
                <a:cs typeface="Verdana" pitchFamily="34" charset="0"/>
              </a:rPr>
              <a:t>Activity 3 </a:t>
            </a:r>
            <a:r>
              <a:rPr lang="en-US" altLang="zh-CN" sz="2600" b="1" err="1">
                <a:latin typeface="Calibri" pitchFamily="34" charset="0"/>
                <a:ea typeface="Verdana" pitchFamily="34" charset="0"/>
                <a:cs typeface="Calibri" pitchFamily="34" charset="0"/>
              </a:rPr>
              <a:t>Organise information from the passage and 		             complete the diagram.</a:t>
            </a:r>
            <a:br>
              <a:rPr lang="en-US" altLang="zh-CN" sz="2600" b="1" err="1">
                <a:latin typeface="Calibri" pitchFamily="34" charset="0"/>
                <a:ea typeface="Verdana" pitchFamily="34" charset="0"/>
                <a:cs typeface="Calibri" pitchFamily="34" charset="0"/>
              </a:rPr>
            </a:br>
            <a:endParaRPr lang="zh-CN" altLang="en-US" sz="26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B2E407A-B898-4C25-86ED-507F07647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763798"/>
            <a:ext cx="5929354" cy="4379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7685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81049"/>
            <a:ext cx="7886700" cy="994172"/>
          </a:xfrm>
        </p:spPr>
        <p:txBody>
          <a:bodyPr>
            <a:normAutofit/>
          </a:bodyPr>
          <a:lstStyle/>
          <a:p>
            <a:r>
              <a:rPr lang="en-US" altLang="zh-CN" sz="2400" b="1">
                <a:latin typeface="Verdana" pitchFamily="34" charset="0"/>
                <a:ea typeface="Verdana" pitchFamily="34" charset="0"/>
                <a:cs typeface="Verdana" pitchFamily="34" charset="0"/>
              </a:rPr>
              <a:t>Activity 3 </a:t>
            </a:r>
            <a:r>
              <a:rPr lang="en-US" altLang="zh-CN" sz="2300" b="1" err="1">
                <a:latin typeface="Calibri" pitchFamily="34" charset="0"/>
                <a:ea typeface="Verdana" pitchFamily="34" charset="0"/>
                <a:cs typeface="Calibri" pitchFamily="34" charset="0"/>
              </a:rPr>
              <a:t>Organise information from the passage and 			     complete the diagram.</a:t>
            </a:r>
            <a:endParaRPr lang="zh-CN" altLang="en-US" sz="23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207" y="1067193"/>
            <a:ext cx="5112568" cy="309634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altLang="zh-CN" sz="8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 many of the most fascinating designs	</a:t>
            </a:r>
            <a:endParaRPr lang="zh-CN" altLang="zh-CN" sz="8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altLang="zh-CN" sz="8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 lotus flower</a:t>
            </a:r>
            <a:endParaRPr lang="zh-CN" altLang="zh-CN" sz="8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altLang="zh-CN" sz="8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 the water that surrounds it</a:t>
            </a:r>
            <a:endParaRPr lang="zh-CN" altLang="zh-CN" sz="8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altLang="zh-CN" sz="8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 the water is then recycled</a:t>
            </a:r>
            <a:endParaRPr lang="zh-CN" altLang="zh-CN" sz="8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altLang="zh-CN" sz="8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 mimic the way nature works</a:t>
            </a:r>
            <a:endParaRPr lang="zh-CN" altLang="zh-CN" sz="8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altLang="zh-CN" sz="8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 move freely in and out of the mounds</a:t>
            </a:r>
          </a:p>
          <a:p>
            <a:pPr marL="177800" indent="-17780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altLang="zh-CN" sz="8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 traditional air conditioning and heating systems</a:t>
            </a:r>
            <a:endParaRPr lang="zh-CN" altLang="zh-CN" sz="84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zh-CN" altLang="zh-CN" sz="96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zh-CN" altLang="en-US" sz="900"/>
          </a:p>
        </p:txBody>
      </p:sp>
      <p:sp>
        <p:nvSpPr>
          <p:cNvPr id="4" name="TextBox 3"/>
          <p:cNvSpPr txBox="1"/>
          <p:nvPr/>
        </p:nvSpPr>
        <p:spPr>
          <a:xfrm>
            <a:off x="4948895" y="1067192"/>
            <a:ext cx="4032448" cy="3253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lnSpc>
                <a:spcPct val="107000"/>
              </a:lnSpc>
              <a:spcAft>
                <a:spcPts val="800"/>
              </a:spcAft>
            </a:pPr>
            <a:r>
              <a:rPr lang="en-CA" altLang="zh-CN" sz="21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CA" altLang="zh-CN" sz="21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make natural organisms part of a building</a:t>
            </a:r>
            <a:endParaRPr lang="zh-CN" altLang="zh-CN" sz="21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altLang="zh-CN" sz="21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CA" altLang="zh-CN" sz="21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capture heat from the sun</a:t>
            </a:r>
            <a:endParaRPr lang="zh-CN" altLang="zh-CN" sz="21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altLang="zh-CN" sz="21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10 produce fuel</a:t>
            </a:r>
            <a:endParaRPr lang="zh-CN" altLang="zh-CN" sz="21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357188">
              <a:lnSpc>
                <a:spcPct val="107000"/>
              </a:lnSpc>
              <a:spcAft>
                <a:spcPts val="800"/>
              </a:spcAft>
            </a:pPr>
            <a:r>
              <a:rPr lang="en-CA" altLang="zh-CN" sz="21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11 generating its own renewable energy</a:t>
            </a:r>
            <a:endParaRPr lang="zh-CN" altLang="zh-CN" sz="21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357188">
              <a:lnSpc>
                <a:spcPct val="107000"/>
              </a:lnSpc>
              <a:spcAft>
                <a:spcPts val="800"/>
              </a:spcAft>
            </a:pPr>
            <a:r>
              <a:rPr lang="en-CA" altLang="zh-CN" sz="21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12 live in closer harmony with our environment</a:t>
            </a:r>
            <a:endParaRPr lang="zh-CN" altLang="zh-CN" sz="21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335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974105C-BA87-4825-AAF4-876DD7112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8263830" cy="994172"/>
          </a:xfrm>
        </p:spPr>
        <p:txBody>
          <a:bodyPr>
            <a:normAutofit/>
          </a:bodyPr>
          <a:lstStyle/>
          <a:p>
            <a:r>
              <a:rPr lang="en-US" altLang="zh-CN" sz="2400" b="1">
                <a:latin typeface="Verdana" pitchFamily="34" charset="0"/>
                <a:ea typeface="Verdana" pitchFamily="34" charset="0"/>
                <a:cs typeface="Verdana" pitchFamily="34" charset="0"/>
              </a:rPr>
              <a:t>Activity 3 </a:t>
            </a:r>
            <a:r>
              <a:rPr lang="en-US" altLang="zh-CN" sz="2300" b="1" err="1">
                <a:latin typeface="Calibri" pitchFamily="34" charset="0"/>
                <a:ea typeface="Verdana" pitchFamily="34" charset="0"/>
                <a:cs typeface="Calibri" pitchFamily="34" charset="0"/>
              </a:rPr>
              <a:t>Organise information from the passage and 			     complete the diagram.</a:t>
            </a:r>
            <a:endParaRPr lang="zh-CN" altLang="en-US" sz="230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527DF3A-9145-408F-93F4-670529A0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76" y="2143122"/>
            <a:ext cx="678661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300">
                <a:latin typeface="Times New Roman" pitchFamily="18" charset="0"/>
                <a:cs typeface="Times New Roman" pitchFamily="18" charset="0"/>
              </a:rPr>
              <a:t>Now work in pairs and talk about other examples of architecture inspired by nature.</a:t>
            </a:r>
          </a:p>
          <a:p>
            <a:pPr marL="0" indent="0">
              <a:buNone/>
            </a:pPr>
            <a:endParaRPr lang="zh-CN" altLang="zh-CN" sz="2300" b="1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altLang="zh-CN" sz="2300" b="1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12029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11510"/>
            <a:ext cx="7886700" cy="856506"/>
          </a:xfrm>
        </p:spPr>
        <p:txBody>
          <a:bodyPr>
            <a:normAutofit/>
          </a:bodyPr>
          <a:lstStyle/>
          <a:p>
            <a:r>
              <a:rPr lang="en-US" altLang="zh-CN" sz="2400" b="1">
                <a:latin typeface="Verdana" pitchFamily="34" charset="0"/>
                <a:ea typeface="Verdana" pitchFamily="34" charset="0"/>
                <a:cs typeface="Verdana" pitchFamily="34" charset="0"/>
              </a:rPr>
              <a:t>Think &amp; Share</a:t>
            </a:r>
            <a:endParaRPr lang="zh-CN" altLang="en-US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158060" cy="2858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>
                <a:latin typeface="Times New Roman" pitchFamily="18" charset="0"/>
                <a:cs typeface="Times New Roman" pitchFamily="18" charset="0"/>
              </a:rPr>
              <a:t>1 Which of the three building are you most impressed by why?</a:t>
            </a:r>
          </a:p>
          <a:p>
            <a:pPr marL="0" indent="0">
              <a:buNone/>
            </a:pPr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  <a:p>
            <a:pPr marL="177800" indent="-177800">
              <a:buNone/>
            </a:pP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If you were given a chance to design a building, what inspiration would you take from nature?</a:t>
            </a:r>
          </a:p>
          <a:p>
            <a:pPr marL="0" indent="0">
              <a:buNone/>
            </a:pPr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  <a:p>
            <a:pPr marL="177800" indent="-177800">
              <a:buNone/>
            </a:pP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How did the pictures help your understanding of the passage? Share your ideas with the class.</a:t>
            </a:r>
            <a:endParaRPr lang="zh-CN" altLang="zh-CN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CN" b="1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altLang="zh-CN" b="1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94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861800" y="11899900"/>
            <a:ext cx="330200" cy="254000"/>
          </a:xfrm>
          <a:prstGeom prst="cub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386631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(16:9)</PresentationFormat>
  <Paragraphs>37</Paragraphs>
  <Slides>9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6">
      <vt:lpstr>Arial</vt:lpstr>
      <vt:lpstr>等线 Light</vt:lpstr>
      <vt:lpstr>等线</vt:lpstr>
      <vt:lpstr>Calibri</vt:lpstr>
      <vt:lpstr>Verdana</vt:lpstr>
      <vt:lpstr>Times New Roman</vt:lpstr>
      <vt:lpstr>Office 主题​​</vt:lpstr>
      <vt:lpstr>Unit 5 Learning from nature Understanding ideas</vt:lpstr>
      <vt:lpstr>Activity 1 Look at the pictures and answer the  	 	             questions.</vt:lpstr>
      <vt:lpstr>Activity 1 </vt:lpstr>
      <vt:lpstr>Activity 2 Choose the magazine in which you would most likely 	 	                find the passage. Give your reasons.</vt:lpstr>
      <vt:lpstr>Activity 3 Organise information from the passage and 		             complete the diagram.</vt:lpstr>
      <vt:lpstr>Activity 3 Organise information from the passage and 			     complete the diagram.</vt:lpstr>
      <vt:lpstr>Activity 3 Organise information from the passage and 			     complete the diagram.</vt:lpstr>
      <vt:lpstr>Think &amp; Share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2021-01-08T18:45:05.100</cp:lastPrinted>
  <dcterms:created xsi:type="dcterms:W3CDTF">2021-01-08T18:45:05Z</dcterms:created>
  <dcterms:modified xsi:type="dcterms:W3CDTF">2021-01-08T10:45:05Z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