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94" r:id="rId1"/>
  </p:sldMasterIdLst>
  <p:notesMasterIdLst>
    <p:notesMasterId r:id="rId2"/>
  </p:notesMasterIdLst>
  <p:sldIdLst>
    <p:sldId id="256" r:id="rId3"/>
    <p:sldId id="280" r:id="rId4"/>
    <p:sldId id="257" r:id="rId5"/>
    <p:sldId id="289" r:id="rId6"/>
    <p:sldId id="265" r:id="rId7"/>
    <p:sldId id="277" r:id="rId8"/>
    <p:sldId id="278" r:id="rId9"/>
    <p:sldId id="287" r:id="rId10"/>
    <p:sldId id="286" r:id="rId11"/>
    <p:sldId id="268" r:id="rId12"/>
    <p:sldId id="269" r:id="rId13"/>
    <p:sldId id="290" r:id="rId14"/>
    <p:sldId id="270" r:id="rId15"/>
    <p:sldId id="279" r:id="rId16"/>
    <p:sldId id="288" r:id="rId17"/>
    <p:sldId id="273" r:id="rId18"/>
    <p:sldId id="274" r:id="rId19"/>
    <p:sldId id="275" r:id="rId20"/>
    <p:sldId id="276" r:id="rId21"/>
    <p:sldId id="259" r:id="rId22"/>
  </p:sldIdLst>
  <p:sldSz cx="9144000" cy="5143500" type="screen16x9"/>
  <p:notesSz cx="6858000" cy="9144000"/>
  <p:custDataLst>
    <p:tags r:id="rId23"/>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28" autoAdjust="0"/>
  </p:normalViewPr>
  <p:slideViewPr>
    <p:cSldViewPr>
      <p:cViewPr varScale="1">
        <p:scale>
          <a:sx n="82" d="100"/>
          <a:sy n="82" d="100"/>
        </p:scale>
        <p:origin x="-748" y="-60"/>
      </p:cViewPr>
      <p:guideLst>
        <p:guide orient="horz" pos="2160"/>
        <p:guide orient="horz" pos="1620"/>
        <p:guide pos="384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tags" Target="tags/tag1.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heme" Target="theme/theme1.xml" /><Relationship Id="rId27"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D6755A-0260-4F79-A0C0-A1783DA016D1}" type="datetimeFigureOut">
              <a:rPr lang="zh-CN" altLang="en-US" smtClean="0"/>
              <a:t>2020/11/11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AEC0E6-2CC3-4D85-9D4C-27511AAAF97E}" type="slidenum">
              <a:rPr lang="zh-CN" altLang="en-US" smtClean="0"/>
              <a:t>‹#›</a:t>
            </a:fld>
            <a:endParaRPr lang="zh-CN" altLang="en-US"/>
          </a:p>
        </p:txBody>
      </p:sp>
    </p:spTree>
    <p:extLst>
      <p:ext uri="{BB962C8B-B14F-4D97-AF65-F5344CB8AC3E}">
        <p14:creationId xmlns="" xmlns:p14="http://schemas.microsoft.com/office/powerpoint/2010/main" val="185348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AEC0E6-2CC3-4D85-9D4C-27511AAAF97E}" type="slidenum">
              <a:rPr lang="zh-CN" altLang="en-US" smtClean="0"/>
              <a:t>7</a:t>
            </a:fld>
            <a:endParaRPr lang="zh-CN" altLang="en-US"/>
          </a:p>
        </p:txBody>
      </p:sp>
    </p:spTree>
    <p:extLst>
      <p:ext uri="{BB962C8B-B14F-4D97-AF65-F5344CB8AC3E}">
        <p14:creationId xmlns="" xmlns:p14="http://schemas.microsoft.com/office/powerpoint/2010/main" val="338869595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AEC0E6-2CC3-4D85-9D4C-27511AAAF97E}" type="slidenum">
              <a:rPr lang="zh-CN" altLang="en-US" smtClean="0"/>
              <a:t>13</a:t>
            </a:fld>
            <a:endParaRPr lang="zh-CN" altLang="en-US"/>
          </a:p>
        </p:txBody>
      </p:sp>
    </p:spTree>
    <p:extLst>
      <p:ext uri="{BB962C8B-B14F-4D97-AF65-F5344CB8AC3E}">
        <p14:creationId xmlns="" xmlns:p14="http://schemas.microsoft.com/office/powerpoint/2010/main" val="407540704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 xmlns:a16="http://schemas.microsoft.com/office/drawing/2014/main" id="{AB8A7769-AFBC-4D54-868D-F332F7258F9D}"/>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 xmlns:a16="http://schemas.microsoft.com/office/drawing/2014/main" id="{080B569B-9037-4BD9-9F0A-8364FFC1B5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B5D9E73-C8C3-4F36-9C23-8CD8B7A01E81}"/>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74032E34-605D-4B3B-A4BA-DF51C36C45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3E216DB-2C30-46A3-B0E3-48A249DC9F7A}"/>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287559737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 xmlns:a16="http://schemas.microsoft.com/office/drawing/2014/main" id="{ADF1F985-43AE-4199-94DE-8A113FBF522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9CA212C5-73A9-4D3E-841E-26CD0C42DDE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3951753-7BD3-46CB-B33C-1915ED8F4813}"/>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53D3F296-5C70-4046-8FA6-45657E266E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A318B43-46C2-499B-A6C5-FA7AA62971AE}"/>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41039166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 xmlns:a16="http://schemas.microsoft.com/office/drawing/2014/main" id="{3F4C4987-83A2-4052-A76C-FF08132B00CE}"/>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9D22EAC-14BA-4E7B-83E3-FFBA4751ADEC}"/>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57182E7B-8791-4CEC-B976-FABB71C8EA21}"/>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7C67FBF4-2A27-41E0-B6F5-B2ECEC2E42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2492849-235B-448C-8B64-2778C5695680}"/>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385606238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 xmlns:a16="http://schemas.microsoft.com/office/drawing/2014/main" id="{8BD3E977-B76D-4704-99A1-D5C286B712F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A053D31-1E8F-4D32-A8A3-F188DE2DCF9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E89F0F35-7C98-427A-AACC-714001894F5C}"/>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8EE23FB7-7EDE-4B64-9B45-721094AB5F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FB56996-F934-40AA-A803-F831FEA97EDB}"/>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400650324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 xmlns:a16="http://schemas.microsoft.com/office/drawing/2014/main" id="{4EEA8553-A238-4C9A-8834-F5769FEB9F88}"/>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43D6F0A-6469-44B0-B986-9279DE9993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4CBA9C63-8D9B-4D7C-AE09-BE22643503B9}"/>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86FFA04F-8B48-492E-98C7-12C9C38E225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E0C28BC-7EB2-41EE-AF39-A71503593116}"/>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26151487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 xmlns:a16="http://schemas.microsoft.com/office/drawing/2014/main" id="{2EC8C6FE-40E6-4D15-90EB-4FB2ED38D3F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9279236-88D9-402B-B3BC-FB3836B0EAA9}"/>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8BA95166-F224-48C9-B687-1238A6E4A792}"/>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48823757-4824-4E9E-BFA1-EF28E8100993}"/>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6" name="页脚占位符 5">
            <a:extLst>
              <a:ext uri="{FF2B5EF4-FFF2-40B4-BE49-F238E27FC236}">
                <a16:creationId xmlns="" xmlns:a16="http://schemas.microsoft.com/office/drawing/2014/main" id="{5DBD4145-1703-44F3-AAD9-B7B6370C49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CC39484-08A4-4894-AC6A-485EB47CD10D}"/>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59391925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 xmlns:a16="http://schemas.microsoft.com/office/drawing/2014/main" id="{98F6D245-0874-4606-B013-6B252C8838FE}"/>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65FFEA43-B5A0-48AC-9690-CC55A83E401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65792510-03C6-4A6A-85AD-DDA2F1E9C85D}"/>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BB2BD201-D3EC-44FE-B9C9-AFDD77C435F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D8E02294-7C2E-4BE2-8C3C-2380D2DE3FBC}"/>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A364B874-55F3-44F9-A11D-A63D55431434}"/>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8" name="页脚占位符 7">
            <a:extLst>
              <a:ext uri="{FF2B5EF4-FFF2-40B4-BE49-F238E27FC236}">
                <a16:creationId xmlns="" xmlns:a16="http://schemas.microsoft.com/office/drawing/2014/main" id="{C9729A65-A79B-4D28-84FC-908043A605B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06DAF583-BBB4-495B-BF74-8098F8705D9F}"/>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30398571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 xmlns:a16="http://schemas.microsoft.com/office/drawing/2014/main" id="{08FF3673-C7EB-46AA-B888-4BB712826B2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0699077D-806C-49EF-8186-4792E64E6228}"/>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4" name="页脚占位符 3">
            <a:extLst>
              <a:ext uri="{FF2B5EF4-FFF2-40B4-BE49-F238E27FC236}">
                <a16:creationId xmlns="" xmlns:a16="http://schemas.microsoft.com/office/drawing/2014/main" id="{388675DF-2842-41C5-A153-66A13C6BF16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ACB216EF-7D06-4A9B-BD90-EA959CCC74F0}"/>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328356743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 xmlns:a16="http://schemas.microsoft.com/office/drawing/2014/main" id="{0C14D195-F897-4FC5-A4BA-86EBF0A80197}"/>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3" name="页脚占位符 2">
            <a:extLst>
              <a:ext uri="{FF2B5EF4-FFF2-40B4-BE49-F238E27FC236}">
                <a16:creationId xmlns="" xmlns:a16="http://schemas.microsoft.com/office/drawing/2014/main" id="{2EFB16EB-F636-42D2-953D-090EF8DEBE1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AB14A9FC-6B5B-4891-BE72-A4EB5C0A22CF}"/>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04344355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8A5638E-B807-41F8-B410-8315B8F66FB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E41CA5E-C469-453D-9E9E-231F317C1A2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4570F28A-6549-46B4-B3D4-D5E806A7927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08F7B7BC-E2DE-4566-B40C-41EABF3D0714}"/>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6" name="页脚占位符 5">
            <a:extLst>
              <a:ext uri="{FF2B5EF4-FFF2-40B4-BE49-F238E27FC236}">
                <a16:creationId xmlns="" xmlns:a16="http://schemas.microsoft.com/office/drawing/2014/main" id="{847A5832-B146-4E9C-AAF8-6D486826C8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54A96CF-C114-4142-A537-EB95162E4444}"/>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92633906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 xmlns:a16="http://schemas.microsoft.com/office/drawing/2014/main" id="{F92929E2-B9F1-4A47-B97C-414CABD55D68}"/>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FBB853D5-AB81-4021-81EB-B05E20F31FE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 xmlns:a16="http://schemas.microsoft.com/office/drawing/2014/main" id="{0EADD95C-C0BC-4A2B-8177-40B031E373B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5D49BC6-6233-4CAD-AA40-1B6A3118843E}"/>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6" name="页脚占位符 5">
            <a:extLst>
              <a:ext uri="{FF2B5EF4-FFF2-40B4-BE49-F238E27FC236}">
                <a16:creationId xmlns="" xmlns:a16="http://schemas.microsoft.com/office/drawing/2014/main" id="{F0F4609F-7D19-4115-BAE8-6F2A563A9F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91FC34F-7DB6-4EF6-97D3-13EE4C1F49C8}"/>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382803981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a:extLst>
              <a:ext uri="{FF2B5EF4-FFF2-40B4-BE49-F238E27FC236}">
                <a16:creationId xmlns="" xmlns:a16="http://schemas.microsoft.com/office/drawing/2014/main" id="{0C800521-D743-432C-BDB1-5CAF69CC4161}"/>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416AD43-48A4-436C-B9F7-811A4AC12E6D}"/>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DEE75587-7FF7-4896-8260-FD71D9A5723D}"/>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C033022B-1778-4F43-A95F-323500424DE2}"/>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BDBDB13-0408-4877-83A3-D5D47BCEACCB}"/>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31910029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9.png" /><Relationship Id="rId3" Type="http://schemas.openxmlformats.org/officeDocument/2006/relationships/image" Target="../media/image10.png" /><Relationship Id="rId4" Type="http://schemas.openxmlformats.org/officeDocument/2006/relationships/image" Target="../media/image1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9.png" /><Relationship Id="rId3" Type="http://schemas.openxmlformats.org/officeDocument/2006/relationships/image" Target="../media/image1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4.png" /><Relationship Id="rId3" Type="http://schemas.openxmlformats.org/officeDocument/2006/relationships/image" Target="../media/image1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5.png" /><Relationship Id="rId4" Type="http://schemas.openxmlformats.org/officeDocument/2006/relationships/image" Target="../media/image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hyperlink" Target="http://www.24jq.net/xiazhi/" TargetMode="External" /><Relationship Id="rId11" Type="http://schemas.openxmlformats.org/officeDocument/2006/relationships/hyperlink" Target="http://www.24jq.net/xiaoshu/" TargetMode="External" /><Relationship Id="rId12" Type="http://schemas.openxmlformats.org/officeDocument/2006/relationships/hyperlink" Target="http://www.24jq.net/dashu/" TargetMode="External" /><Relationship Id="rId13" Type="http://schemas.openxmlformats.org/officeDocument/2006/relationships/hyperlink" Target="http://www.24jq.net/liqiu/" TargetMode="External" /><Relationship Id="rId14" Type="http://schemas.openxmlformats.org/officeDocument/2006/relationships/hyperlink" Target="http://www.24jq.net/chushu/" TargetMode="External" /><Relationship Id="rId15" Type="http://schemas.openxmlformats.org/officeDocument/2006/relationships/hyperlink" Target="http://www.24jq.net/bailu/" TargetMode="External" /><Relationship Id="rId16" Type="http://schemas.openxmlformats.org/officeDocument/2006/relationships/hyperlink" Target="http://www.24jq.net/qiufen/" TargetMode="External" /><Relationship Id="rId17" Type="http://schemas.openxmlformats.org/officeDocument/2006/relationships/hyperlink" Target="http://www.24jq.net/hanlu/" TargetMode="External" /><Relationship Id="rId18" Type="http://schemas.openxmlformats.org/officeDocument/2006/relationships/hyperlink" Target="http://www.24jq.net/shuangjiang/" TargetMode="External" /><Relationship Id="rId19" Type="http://schemas.openxmlformats.org/officeDocument/2006/relationships/hyperlink" Target="http://www.24jq.net/lidong/" TargetMode="External" /><Relationship Id="rId2" Type="http://schemas.openxmlformats.org/officeDocument/2006/relationships/hyperlink" Target="http://www.24jq.net/lichun/" TargetMode="External" /><Relationship Id="rId20" Type="http://schemas.openxmlformats.org/officeDocument/2006/relationships/hyperlink" Target="http://www.24jq.net/xiaoxue/" TargetMode="External" /><Relationship Id="rId21" Type="http://schemas.openxmlformats.org/officeDocument/2006/relationships/hyperlink" Target="http://www.24jq.net/daxue/" TargetMode="External" /><Relationship Id="rId22" Type="http://schemas.openxmlformats.org/officeDocument/2006/relationships/hyperlink" Target="http://www.24jq.net/dongzhi/" TargetMode="External" /><Relationship Id="rId23" Type="http://schemas.openxmlformats.org/officeDocument/2006/relationships/hyperlink" Target="http://www.24jq.net/xiaohan/" TargetMode="External" /><Relationship Id="rId24" Type="http://schemas.openxmlformats.org/officeDocument/2006/relationships/hyperlink" Target="http://www.24jq.net/dahan/" TargetMode="External" /><Relationship Id="rId3" Type="http://schemas.openxmlformats.org/officeDocument/2006/relationships/hyperlink" Target="http://www.24jq.net/yushui/" TargetMode="External" /><Relationship Id="rId4" Type="http://schemas.openxmlformats.org/officeDocument/2006/relationships/hyperlink" Target="http://www.24jq.net/chunfen/" TargetMode="External" /><Relationship Id="rId5" Type="http://schemas.openxmlformats.org/officeDocument/2006/relationships/hyperlink" Target="http://www.24jq.net/qingming/" TargetMode="External" /><Relationship Id="rId6" Type="http://schemas.openxmlformats.org/officeDocument/2006/relationships/hyperlink" Target="http://www.24jq.net/guyu/" TargetMode="External" /><Relationship Id="rId7" Type="http://schemas.openxmlformats.org/officeDocument/2006/relationships/hyperlink" Target="http://www.24jq.net/lixia/" TargetMode="External" /><Relationship Id="rId8" Type="http://schemas.openxmlformats.org/officeDocument/2006/relationships/hyperlink" Target="http://www.24jq.net/xiaoman/" TargetMode="External" /><Relationship Id="rId9" Type="http://schemas.openxmlformats.org/officeDocument/2006/relationships/hyperlink" Target="http://www.24jq.net/mangzhong/" TargetMode="Externa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标题 1">
            <a:extLst>
              <a:ext uri="{FF2B5EF4-FFF2-40B4-BE49-F238E27FC236}">
                <a16:creationId xmlns="" xmlns:a16="http://schemas.microsoft.com/office/drawing/2014/main" id="{10D8F258-DE2C-48E9-AA73-EEC96AEF3290}"/>
              </a:ext>
            </a:extLst>
          </p:cNvPr>
          <p:cNvSpPr>
            <a:spLocks noGrp="1"/>
          </p:cNvSpPr>
          <p:nvPr>
            <p:ph type="ctrTitle"/>
          </p:nvPr>
        </p:nvSpPr>
        <p:spPr>
          <a:xfrm>
            <a:off x="611560" y="771550"/>
            <a:ext cx="7362056" cy="2808312"/>
          </a:xfrm>
        </p:spPr>
        <p:txBody>
          <a:bodyPr>
            <a:normAutofit/>
          </a:bodyPr>
          <a:lstStyle/>
          <a:p>
            <a:r>
              <a:rPr lang="en-US" altLang="zh-CN" sz="3300" b="1">
                <a:solidFill>
                  <a:prstClr val="black"/>
                </a:solidFill>
                <a:latin typeface="Verdana" pitchFamily="34" charset="0"/>
                <a:ea typeface="Verdana" pitchFamily="34" charset="0"/>
                <a:cs typeface="Verdana" pitchFamily="34" charset="0"/>
              </a:rPr>
              <a:t>Unit 5 Learning from nature</a:t>
            </a:r>
            <a:br>
              <a:rPr lang="en-US" altLang="zh-CN" sz="3300" b="1">
                <a:latin typeface="Verdana" pitchFamily="34" charset="0"/>
                <a:ea typeface="Verdana" pitchFamily="34" charset="0"/>
                <a:cs typeface="Verdana" pitchFamily="34" charset="0"/>
              </a:rPr>
            </a:br>
            <a:br>
              <a:rPr lang="en-US" altLang="zh-CN" sz="3300" b="1">
                <a:latin typeface="Verdana" pitchFamily="34" charset="0"/>
                <a:ea typeface="Verdana" pitchFamily="34" charset="0"/>
                <a:cs typeface="Verdana" pitchFamily="34" charset="0"/>
              </a:rPr>
            </a:br>
            <a:r>
              <a:rPr lang="en-US" altLang="zh-CN" sz="3300" b="1">
                <a:latin typeface="Verdana" pitchFamily="34" charset="0"/>
                <a:ea typeface="Verdana" pitchFamily="34" charset="0"/>
                <a:cs typeface="Verdana" pitchFamily="34" charset="0"/>
              </a:rPr>
              <a:t>Using language</a:t>
            </a:r>
            <a:endParaRPr lang="zh-CN" altLang="en-US" sz="3600"/>
          </a:p>
        </p:txBody>
      </p:sp>
      <p:sp>
        <p:nvSpPr>
          <p:cNvPr id="4" name="TextBox 3"/>
          <p:cNvSpPr txBox="1"/>
          <p:nvPr/>
        </p:nvSpPr>
        <p:spPr>
          <a:xfrm>
            <a:off x="737574" y="303498"/>
            <a:ext cx="4104456" cy="346249"/>
          </a:xfrm>
          <a:prstGeom prst="rect">
            <a:avLst/>
          </a:prstGeom>
          <a:noFill/>
        </p:spPr>
        <p:txBody>
          <a:bodyPr wrap="square" lIns="68580" tIns="34290" rIns="68580" bIns="34290" rtlCol="0">
            <a:spAutoFit/>
          </a:bodyPr>
          <a:lstStyle/>
          <a:p>
            <a:r>
              <a:rPr lang="zh-CN" altLang="en-US" sz="1800" b="1"/>
              <a:t>新标准</a:t>
            </a:r>
            <a:r>
              <a:rPr lang="en-US" altLang="zh-CN" sz="1800" b="1"/>
              <a:t>《</a:t>
            </a:r>
            <a:r>
              <a:rPr lang="zh-CN" altLang="en-US" sz="1800" b="1"/>
              <a:t>英语</a:t>
            </a:r>
            <a:r>
              <a:rPr lang="en-US" altLang="zh-CN" sz="1800" b="1"/>
              <a:t>》</a:t>
            </a:r>
            <a:r>
              <a:rPr lang="zh-CN" altLang="en-US" sz="1800" b="1"/>
              <a:t>高中选择性必修第三册</a:t>
            </a:r>
          </a:p>
        </p:txBody>
      </p:sp>
    </p:spTree>
    <p:extLst>
      <p:ext uri="{BB962C8B-B14F-4D97-AF65-F5344CB8AC3E}">
        <p14:creationId xmlns="" xmlns:p14="http://schemas.microsoft.com/office/powerpoint/2010/main" val="4218480779"/>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1403648" y="1995686"/>
            <a:ext cx="6336704" cy="994172"/>
          </a:xfrm>
        </p:spPr>
        <p:txBody>
          <a:bodyPr>
            <a:normAutofit/>
          </a:bodyPr>
          <a:lstStyle/>
          <a:p>
            <a:pPr algn="ctr"/>
            <a:r>
              <a:rPr lang="en-US" altLang="zh-CN" sz="3000" b="1">
                <a:latin typeface="Verdana" pitchFamily="34" charset="0"/>
                <a:ea typeface="Verdana" pitchFamily="34" charset="0"/>
                <a:cs typeface="Verdana" pitchFamily="34" charset="0"/>
              </a:rPr>
              <a:t>Inspiration from animals</a:t>
            </a:r>
            <a:endParaRPr lang="zh-CN" altLang="en-US" sz="3000"/>
          </a:p>
        </p:txBody>
      </p:sp>
    </p:spTree>
    <p:extLst>
      <p:ext uri="{BB962C8B-B14F-4D97-AF65-F5344CB8AC3E}">
        <p14:creationId xmlns="" xmlns:p14="http://schemas.microsoft.com/office/powerpoint/2010/main" val="3879114928"/>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395536" y="339502"/>
            <a:ext cx="8928992" cy="994172"/>
          </a:xfrm>
        </p:spPr>
        <p:txBody>
          <a:bodyPr>
            <a:normAutofit fontScale="90000"/>
          </a:bodyPr>
          <a:lstStyle/>
          <a:p>
            <a:pPr marL="1704975" indent="-1704975"/>
            <a:r>
              <a:rPr lang="en-US" altLang="zh-CN" sz="2700" b="1">
                <a:latin typeface="Verdana" pitchFamily="34" charset="0"/>
                <a:ea typeface="Verdana" pitchFamily="34" charset="0"/>
                <a:cs typeface="Verdana" pitchFamily="34" charset="0"/>
              </a:rPr>
              <a:t>Activity 5 </a:t>
            </a:r>
            <a:r>
              <a:rPr lang="en-US" altLang="zh-CN" sz="2600" b="1">
                <a:latin typeface="Calibri" pitchFamily="34" charset="0"/>
                <a:ea typeface="Verdana" pitchFamily="34" charset="0"/>
                <a:cs typeface="Calibri" pitchFamily="34" charset="0"/>
              </a:rPr>
              <a:t>Read the passage about biomimicry and answer the questions. Pay attention to the words and expressions in bold.</a:t>
            </a:r>
            <a:br>
              <a:rPr lang="en-US" altLang="zh-CN" sz="2600" b="1">
                <a:latin typeface="Calibri" pitchFamily="34" charset="0"/>
                <a:ea typeface="Verdana" pitchFamily="34" charset="0"/>
                <a:cs typeface="Calibri" pitchFamily="34" charset="0"/>
              </a:rPr>
            </a:br>
            <a:endParaRPr lang="zh-CN" altLang="en-US" sz="2600">
              <a:latin typeface="Calibri" pitchFamily="34" charset="0"/>
              <a:cs typeface="Calibri" pitchFamily="34" charset="0"/>
            </a:endParaRPr>
          </a:p>
        </p:txBody>
      </p:sp>
      <p:sp>
        <p:nvSpPr>
          <p:cNvPr id="4" name="内容占位符 2"/>
          <p:cNvSpPr>
            <a:spLocks noGrp="1"/>
          </p:cNvSpPr>
          <p:nvPr>
            <p:ph idx="1"/>
          </p:nvPr>
        </p:nvSpPr>
        <p:spPr>
          <a:xfrm>
            <a:off x="539552" y="3516025"/>
            <a:ext cx="8280920" cy="1368152"/>
          </a:xfrm>
        </p:spPr>
        <p:txBody>
          <a:bodyPr>
            <a:normAutofit/>
          </a:bodyPr>
          <a:lstStyle/>
          <a:p>
            <a:pPr marL="0" indent="0" algn="just">
              <a:buNone/>
            </a:pPr>
            <a:endParaRPr lang="en-US" altLang="zh-CN">
              <a:latin typeface="Calibri" pitchFamily="34" charset="0"/>
              <a:ea typeface="华文细黑" pitchFamily="2" charset="-122"/>
              <a:cs typeface="Calibri" pitchFamily="34" charset="0"/>
            </a:endParaRPr>
          </a:p>
          <a:p>
            <a:pPr marL="0" indent="0">
              <a:buNone/>
            </a:pPr>
            <a:endParaRPr lang="zh-CN" altLang="en-US" sz="2000" b="1">
              <a:latin typeface="Calibri" pitchFamily="34" charset="0"/>
              <a:ea typeface="华文细黑" pitchFamily="2" charset="-122"/>
              <a:cs typeface="Calibri" pitchFamily="34" charset="0"/>
            </a:endParaRPr>
          </a:p>
        </p:txBody>
      </p:sp>
      <p:pic>
        <p:nvPicPr>
          <p:cNvPr id="5" name="图片 4">
            <a:extLst>
              <a:ext uri="{FF2B5EF4-FFF2-40B4-BE49-F238E27FC236}">
                <a16:creationId xmlns="" xmlns:a16="http://schemas.microsoft.com/office/drawing/2014/main" id="{1FEB563D-D7A5-4EC4-9445-EF86BFB50113}"/>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5576" y="1203598"/>
            <a:ext cx="7488832" cy="3317977"/>
          </a:xfrm>
          <a:prstGeom prst="rect">
            <a:avLst/>
          </a:prstGeom>
        </p:spPr>
      </p:pic>
    </p:spTree>
    <p:extLst>
      <p:ext uri="{BB962C8B-B14F-4D97-AF65-F5344CB8AC3E}">
        <p14:creationId xmlns="" xmlns:p14="http://schemas.microsoft.com/office/powerpoint/2010/main" val="588868376"/>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内容占位符 2">
            <a:extLst>
              <a:ext uri="{FF2B5EF4-FFF2-40B4-BE49-F238E27FC236}">
                <a16:creationId xmlns="" xmlns:a16="http://schemas.microsoft.com/office/drawing/2014/main" id="{FB5BEEEF-5F62-434E-88F7-D1393AFE84CF}"/>
              </a:ext>
            </a:extLst>
          </p:cNvPr>
          <p:cNvSpPr>
            <a:spLocks noGrp="1"/>
          </p:cNvSpPr>
          <p:nvPr>
            <p:ph idx="1"/>
          </p:nvPr>
        </p:nvSpPr>
        <p:spPr>
          <a:xfrm>
            <a:off x="683568" y="843558"/>
            <a:ext cx="7831782" cy="3789165"/>
          </a:xfrm>
        </p:spPr>
        <p:txBody>
          <a:bodyPr/>
          <a:lstStyle/>
          <a:p>
            <a:pPr marL="271463" indent="-271463" algn="just">
              <a:buNone/>
            </a:pPr>
            <a:r>
              <a:rPr lang="en-US" altLang="zh-CN" sz="2300">
                <a:latin typeface="Times New Roman" pitchFamily="18" charset="0"/>
                <a:ea typeface="华文细黑" pitchFamily="2" charset="-122"/>
                <a:cs typeface="Times New Roman" pitchFamily="18" charset="0"/>
              </a:rPr>
              <a:t>1 What are the types of biomimicry mentioned in the passage</a:t>
            </a:r>
            <a:r>
              <a:rPr lang="en-US" altLang="zh-CN" sz="2300">
                <a:latin typeface="Times New Roman" pitchFamily="18" charset="0"/>
                <a:cs typeface="Times New Roman" pitchFamily="18" charset="0"/>
              </a:rPr>
              <a:t>?</a:t>
            </a:r>
            <a:r>
              <a:rPr lang="en-US" altLang="zh-CN" sz="2300">
                <a:latin typeface="Times New Roman" pitchFamily="18" charset="0"/>
                <a:ea typeface="华文细黑" pitchFamily="2" charset="-122"/>
                <a:cs typeface="Times New Roman" pitchFamily="18" charset="0"/>
              </a:rPr>
              <a:t> What else do you know about them</a:t>
            </a:r>
            <a:r>
              <a:rPr lang="en-US" altLang="zh-CN" sz="2300">
                <a:latin typeface="Times New Roman" pitchFamily="18" charset="0"/>
                <a:cs typeface="Times New Roman" pitchFamily="18" charset="0"/>
              </a:rPr>
              <a:t>?</a:t>
            </a:r>
            <a:endParaRPr lang="en-US" altLang="zh-CN" sz="2300">
              <a:latin typeface="Times New Roman" pitchFamily="18" charset="0"/>
              <a:ea typeface="华文细黑" pitchFamily="2" charset="-122"/>
              <a:cs typeface="Times New Roman" pitchFamily="18" charset="0"/>
            </a:endParaRPr>
          </a:p>
          <a:p>
            <a:pPr marL="0" indent="0" algn="just">
              <a:buNone/>
            </a:pPr>
            <a:r>
              <a:rPr lang="en-US" altLang="zh-CN">
                <a:latin typeface="Times New Roman" pitchFamily="18" charset="0"/>
                <a:ea typeface="华文细黑" pitchFamily="2" charset="-122"/>
                <a:cs typeface="Times New Roman" pitchFamily="18" charset="0"/>
              </a:rPr>
              <a:t>    </a:t>
            </a:r>
            <a:endParaRPr lang="en-US" altLang="zh-CN" smtClean="0">
              <a:latin typeface="Times New Roman" pitchFamily="18" charset="0"/>
              <a:ea typeface="华文细黑" pitchFamily="2" charset="-122"/>
              <a:cs typeface="Times New Roman" pitchFamily="18" charset="0"/>
            </a:endParaRPr>
          </a:p>
          <a:p>
            <a:pPr marL="271463" indent="0" algn="just">
              <a:buNone/>
            </a:pPr>
            <a:r>
              <a:rPr lang="en-US" altLang="zh-CN" smtClean="0">
                <a:solidFill>
                  <a:schemeClr val="accent2"/>
                </a:solidFill>
                <a:latin typeface="Times New Roman" pitchFamily="18" charset="0"/>
                <a:ea typeface="华文细黑" pitchFamily="2" charset="-122"/>
                <a:cs typeface="Times New Roman" pitchFamily="18" charset="0"/>
              </a:rPr>
              <a:t>One </a:t>
            </a:r>
            <a:r>
              <a:rPr lang="en-US" altLang="zh-CN">
                <a:solidFill>
                  <a:schemeClr val="accent2"/>
                </a:solidFill>
                <a:latin typeface="Times New Roman" pitchFamily="18" charset="0"/>
                <a:ea typeface="华文细黑" pitchFamily="2" charset="-122"/>
                <a:cs typeface="Times New Roman" pitchFamily="18" charset="0"/>
              </a:rPr>
              <a:t>is copying form and shape. Another one is taking inspiration from the abilities of animals. </a:t>
            </a:r>
            <a:endParaRPr lang="en-US" altLang="zh-CN">
              <a:latin typeface="Times New Roman" pitchFamily="18" charset="0"/>
              <a:ea typeface="华文细黑" pitchFamily="2" charset="-122"/>
              <a:cs typeface="Times New Roman" pitchFamily="18" charset="0"/>
            </a:endParaRPr>
          </a:p>
          <a:p>
            <a:pPr marL="0" indent="0">
              <a:buNone/>
            </a:pPr>
            <a:endParaRPr lang="en-US" altLang="zh-CN">
              <a:latin typeface="Times New Roman" pitchFamily="18" charset="0"/>
              <a:ea typeface="华文细黑" pitchFamily="2" charset="-122"/>
              <a:cs typeface="Times New Roman" pitchFamily="18" charset="0"/>
            </a:endParaRPr>
          </a:p>
          <a:p>
            <a:pPr marL="271463" indent="-271463">
              <a:buNone/>
            </a:pPr>
            <a:r>
              <a:rPr lang="en-US" altLang="zh-CN" sz="2300">
                <a:latin typeface="Times New Roman" pitchFamily="18" charset="0"/>
                <a:ea typeface="华文细黑" pitchFamily="2" charset="-122"/>
                <a:cs typeface="Times New Roman" pitchFamily="18" charset="0"/>
              </a:rPr>
              <a:t>2 What other examples of biomimicry can you think of</a:t>
            </a:r>
            <a:r>
              <a:rPr lang="en-US" altLang="zh-CN" sz="2300">
                <a:latin typeface="Times New Roman" pitchFamily="18" charset="0"/>
                <a:cs typeface="Times New Roman" pitchFamily="18" charset="0"/>
              </a:rPr>
              <a:t>?</a:t>
            </a:r>
            <a:r>
              <a:rPr lang="en-US" altLang="zh-CN" sz="2300">
                <a:latin typeface="Times New Roman" pitchFamily="18" charset="0"/>
                <a:ea typeface="华文细黑" pitchFamily="2" charset="-122"/>
                <a:cs typeface="Times New Roman" pitchFamily="18" charset="0"/>
              </a:rPr>
              <a:t> Share them with the class.</a:t>
            </a:r>
          </a:p>
          <a:p>
            <a:pPr marL="0" indent="0">
              <a:buNone/>
            </a:pPr>
            <a:r>
              <a:rPr lang="en-US" altLang="zh-CN" sz="1200">
                <a:latin typeface="Times New Roman" pitchFamily="18" charset="0"/>
                <a:ea typeface="华文细黑" pitchFamily="2" charset="-122"/>
                <a:cs typeface="Times New Roman" pitchFamily="18" charset="0"/>
              </a:rPr>
              <a:t>       </a:t>
            </a:r>
            <a:endParaRPr lang="en-US" altLang="zh-CN">
              <a:latin typeface="Times New Roman" pitchFamily="18" charset="0"/>
              <a:ea typeface="华文细黑" pitchFamily="2" charset="-122"/>
              <a:cs typeface="Times New Roman" pitchFamily="18" charset="0"/>
            </a:endParaRPr>
          </a:p>
          <a:p>
            <a:pPr marL="0" indent="0">
              <a:buNone/>
            </a:pPr>
            <a:endParaRPr lang="zh-CN" altLang="en-US"/>
          </a:p>
        </p:txBody>
      </p:sp>
    </p:spTree>
    <p:extLst>
      <p:ext uri="{BB962C8B-B14F-4D97-AF65-F5344CB8AC3E}">
        <p14:creationId xmlns="" xmlns:p14="http://schemas.microsoft.com/office/powerpoint/2010/main" val="2999991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467544" y="135288"/>
            <a:ext cx="7886700" cy="994172"/>
          </a:xfrm>
        </p:spPr>
        <p:txBody>
          <a:bodyPr>
            <a:normAutofit fontScale="90000"/>
          </a:bodyPr>
          <a:lstStyle/>
          <a:p>
            <a:pPr marL="1704975" indent="-1704975"/>
            <a:r>
              <a:rPr lang="en-US" altLang="zh-CN" sz="2700" b="1">
                <a:latin typeface="Verdana" pitchFamily="34" charset="0"/>
                <a:ea typeface="Verdana" pitchFamily="34" charset="0"/>
                <a:cs typeface="Verdana" pitchFamily="34" charset="0"/>
              </a:rPr>
              <a:t>Activity 6 </a:t>
            </a:r>
            <a:r>
              <a:rPr lang="en-US" altLang="zh-CN" sz="2600" b="1">
                <a:latin typeface="Calibri" pitchFamily="34" charset="0"/>
                <a:ea typeface="Verdana" pitchFamily="34" charset="0"/>
                <a:cs typeface="Calibri" pitchFamily="34" charset="0"/>
              </a:rPr>
              <a:t>Complete the information with the words and expressions in Activity 5.</a:t>
            </a:r>
            <a:br>
              <a:rPr lang="en-US" altLang="zh-CN" sz="2600" b="1">
                <a:latin typeface="Calibri" pitchFamily="34" charset="0"/>
                <a:ea typeface="Verdana" pitchFamily="34" charset="0"/>
                <a:cs typeface="Calibri" pitchFamily="34" charset="0"/>
              </a:rPr>
            </a:br>
            <a:endParaRPr lang="zh-CN" altLang="en-US" sz="2600">
              <a:latin typeface="Calibri" pitchFamily="34" charset="0"/>
              <a:cs typeface="Calibri" pitchFamily="34" charset="0"/>
            </a:endParaRPr>
          </a:p>
        </p:txBody>
      </p:sp>
      <p:sp>
        <p:nvSpPr>
          <p:cNvPr id="3" name="内容占位符 2"/>
          <p:cNvSpPr>
            <a:spLocks noGrp="1"/>
          </p:cNvSpPr>
          <p:nvPr>
            <p:ph idx="1"/>
          </p:nvPr>
        </p:nvSpPr>
        <p:spPr>
          <a:xfrm>
            <a:off x="6643702" y="2214560"/>
            <a:ext cx="2232248" cy="3456384"/>
          </a:xfrm>
        </p:spPr>
        <p:txBody>
          <a:bodyPr>
            <a:noAutofit/>
          </a:bodyPr>
          <a:lstStyle/>
          <a:p>
            <a:pPr marL="0" indent="0">
              <a:buNone/>
            </a:pPr>
            <a:r>
              <a:rPr lang="en-US" altLang="zh-CN" sz="1600">
                <a:solidFill>
                  <a:schemeClr val="accent2"/>
                </a:solidFill>
                <a:latin typeface="Times New Roman" pitchFamily="18" charset="0"/>
                <a:ea typeface="华文细黑" pitchFamily="2" charset="-122"/>
                <a:cs typeface="Times New Roman" pitchFamily="18" charset="0"/>
              </a:rPr>
              <a:t>1 taking inspiration from  </a:t>
            </a:r>
          </a:p>
          <a:p>
            <a:pPr marL="0" indent="0">
              <a:buNone/>
            </a:pPr>
            <a:r>
              <a:rPr lang="en-US" altLang="zh-CN" sz="1600">
                <a:solidFill>
                  <a:schemeClr val="accent2"/>
                </a:solidFill>
                <a:latin typeface="Times New Roman" pitchFamily="18" charset="0"/>
                <a:ea typeface="华文细黑" pitchFamily="2" charset="-122"/>
                <a:cs typeface="Times New Roman" pitchFamily="18" charset="0"/>
              </a:rPr>
              <a:t>2 Copying</a:t>
            </a:r>
          </a:p>
          <a:p>
            <a:pPr marL="0" indent="0">
              <a:buNone/>
            </a:pPr>
            <a:r>
              <a:rPr lang="en-US" altLang="zh-CN" sz="1600">
                <a:solidFill>
                  <a:schemeClr val="accent2"/>
                </a:solidFill>
                <a:latin typeface="Times New Roman" pitchFamily="18" charset="0"/>
                <a:ea typeface="华文细黑" pitchFamily="2" charset="-122"/>
                <a:cs typeface="Times New Roman" pitchFamily="18" charset="0"/>
              </a:rPr>
              <a:t>3 observing 		   </a:t>
            </a:r>
          </a:p>
          <a:p>
            <a:pPr marL="0" indent="0">
              <a:buNone/>
            </a:pPr>
            <a:r>
              <a:rPr lang="en-US" altLang="zh-CN" sz="1600">
                <a:solidFill>
                  <a:schemeClr val="accent2"/>
                </a:solidFill>
                <a:latin typeface="Times New Roman" pitchFamily="18" charset="0"/>
                <a:ea typeface="华文细黑" pitchFamily="2" charset="-122"/>
                <a:cs typeface="Times New Roman" pitchFamily="18" charset="0"/>
              </a:rPr>
              <a:t>4 inspired by	</a:t>
            </a:r>
          </a:p>
          <a:p>
            <a:pPr marL="0" indent="0">
              <a:buNone/>
            </a:pPr>
            <a:r>
              <a:rPr lang="en-US" altLang="zh-CN" sz="1600">
                <a:solidFill>
                  <a:schemeClr val="accent2"/>
                </a:solidFill>
                <a:latin typeface="Times New Roman" pitchFamily="18" charset="0"/>
                <a:ea typeface="华文细黑" pitchFamily="2" charset="-122"/>
                <a:cs typeface="Times New Roman" pitchFamily="18" charset="0"/>
              </a:rPr>
              <a:t>5 seeking solutions to </a:t>
            </a:r>
          </a:p>
        </p:txBody>
      </p:sp>
      <p:pic>
        <p:nvPicPr>
          <p:cNvPr id="5" name="图片 4">
            <a:extLst>
              <a:ext uri="{FF2B5EF4-FFF2-40B4-BE49-F238E27FC236}">
                <a16:creationId xmlns="" xmlns:a16="http://schemas.microsoft.com/office/drawing/2014/main" id="{7A8483B4-7C18-48BA-B78B-E6CAACB99047}"/>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8128" y="1036379"/>
            <a:ext cx="5803416" cy="3834597"/>
          </a:xfrm>
          <a:prstGeom prst="rect">
            <a:avLst/>
          </a:prstGeom>
        </p:spPr>
      </p:pic>
    </p:spTree>
    <p:extLst>
      <p:ext uri="{BB962C8B-B14F-4D97-AF65-F5344CB8AC3E}">
        <p14:creationId xmlns="" xmlns:p14="http://schemas.microsoft.com/office/powerpoint/2010/main" val="39306408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lang="en-US" altLang="zh-CN" sz="2400" b="1">
                <a:latin typeface="Verdana" pitchFamily="34" charset="0"/>
                <a:ea typeface="Verdana" pitchFamily="34" charset="0"/>
                <a:cs typeface="Verdana" pitchFamily="34" charset="0"/>
              </a:rPr>
              <a:t>Activity 7 </a:t>
            </a:r>
            <a:endParaRPr lang="zh-CN" altLang="en-US" sz="2400"/>
          </a:p>
        </p:txBody>
      </p:sp>
      <p:sp>
        <p:nvSpPr>
          <p:cNvPr id="3" name="内容占位符 2"/>
          <p:cNvSpPr>
            <a:spLocks noGrp="1"/>
          </p:cNvSpPr>
          <p:nvPr>
            <p:ph idx="1"/>
          </p:nvPr>
        </p:nvSpPr>
        <p:spPr/>
        <p:txBody>
          <a:bodyPr>
            <a:normAutofit/>
          </a:bodyPr>
          <a:lstStyle/>
          <a:p>
            <a:pPr marL="0" indent="0">
              <a:buNone/>
            </a:pPr>
            <a:r>
              <a:rPr lang="en-US" altLang="zh-CN" sz="2300" b="1">
                <a:latin typeface="Calibri" pitchFamily="34" charset="0"/>
                <a:cs typeface="Calibri" pitchFamily="34" charset="0"/>
              </a:rPr>
              <a:t>Work in pairs. Talk about in what others ways we can learn from animals. Give reasons.</a:t>
            </a:r>
            <a:endParaRPr lang="zh-CN" altLang="en-US" sz="2300" b="1">
              <a:latin typeface="Calibri" pitchFamily="34" charset="0"/>
              <a:cs typeface="Calibri" pitchFamily="34" charset="0"/>
            </a:endParaRPr>
          </a:p>
        </p:txBody>
      </p:sp>
    </p:spTree>
    <p:extLst>
      <p:ext uri="{BB962C8B-B14F-4D97-AF65-F5344CB8AC3E}">
        <p14:creationId xmlns="" xmlns:p14="http://schemas.microsoft.com/office/powerpoint/2010/main" val="2187333196"/>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467544" y="267494"/>
            <a:ext cx="7886700" cy="994172"/>
          </a:xfrm>
        </p:spPr>
        <p:txBody>
          <a:bodyPr>
            <a:normAutofit/>
          </a:bodyPr>
          <a:lstStyle/>
          <a:p>
            <a:r>
              <a:rPr lang="en-US" altLang="zh-CN" sz="2400" b="1">
                <a:latin typeface="Verdana" pitchFamily="34" charset="0"/>
                <a:ea typeface="Verdana" pitchFamily="34" charset="0"/>
                <a:cs typeface="Verdana" pitchFamily="34" charset="0"/>
              </a:rPr>
              <a:t>Activity 8 </a:t>
            </a:r>
            <a:r>
              <a:rPr lang="en-US" altLang="zh-CN" sz="2600" b="1">
                <a:latin typeface="Calibri" pitchFamily="34" charset="0"/>
                <a:ea typeface="Verdana" pitchFamily="34" charset="0"/>
                <a:cs typeface="Calibri" pitchFamily="34" charset="0"/>
              </a:rPr>
              <a:t>Read the passage and answer the questions.</a:t>
            </a:r>
            <a:br>
              <a:rPr lang="en-US" altLang="zh-CN" sz="2400" b="1">
                <a:latin typeface="Verdana" pitchFamily="34" charset="0"/>
                <a:ea typeface="Verdana" pitchFamily="34" charset="0"/>
                <a:cs typeface="Verdana" pitchFamily="34" charset="0"/>
              </a:rPr>
            </a:br>
            <a:r>
              <a:rPr lang="en-US" altLang="zh-CN" sz="2400" b="1">
                <a:latin typeface="Verdana" pitchFamily="34" charset="0"/>
                <a:ea typeface="Verdana" pitchFamily="34" charset="0"/>
                <a:cs typeface="Verdana" pitchFamily="34" charset="0"/>
              </a:rPr>
              <a:t> </a:t>
            </a:r>
            <a:endParaRPr lang="zh-CN" altLang="en-US" sz="2400"/>
          </a:p>
        </p:txBody>
      </p:sp>
      <p:sp>
        <p:nvSpPr>
          <p:cNvPr id="3" name="内容占位符 2"/>
          <p:cNvSpPr>
            <a:spLocks noGrp="1"/>
          </p:cNvSpPr>
          <p:nvPr>
            <p:ph idx="1"/>
          </p:nvPr>
        </p:nvSpPr>
        <p:spPr/>
        <p:txBody>
          <a:bodyPr>
            <a:normAutofit/>
          </a:bodyPr>
          <a:lstStyle/>
          <a:p>
            <a:pPr marL="0" indent="0">
              <a:buNone/>
            </a:pPr>
            <a:r>
              <a:rPr lang="en-US" altLang="zh-CN">
                <a:latin typeface="Times New Roman" pitchFamily="18" charset="0"/>
                <a:cs typeface="Times New Roman" pitchFamily="18" charset="0"/>
              </a:rPr>
              <a:t>1 Why were Chinese martial artists inspired by animal movements?</a:t>
            </a:r>
          </a:p>
          <a:p>
            <a:pPr marL="0" indent="0">
              <a:buNone/>
            </a:pPr>
            <a:endParaRPr lang="en-US" altLang="zh-CN" smtClean="0">
              <a:latin typeface="Times New Roman" pitchFamily="18" charset="0"/>
              <a:cs typeface="Times New Roman" pitchFamily="18" charset="0"/>
            </a:endParaRPr>
          </a:p>
          <a:p>
            <a:pPr marL="0" indent="0">
              <a:buNone/>
            </a:pPr>
            <a:endParaRPr lang="en-US" altLang="zh-CN" smtClean="0">
              <a:latin typeface="Times New Roman" pitchFamily="18" charset="0"/>
              <a:cs typeface="Times New Roman" pitchFamily="18" charset="0"/>
            </a:endParaRPr>
          </a:p>
          <a:p>
            <a:pPr marL="0" indent="0">
              <a:buNone/>
            </a:pPr>
            <a:endParaRPr lang="en-US" altLang="zh-CN" smtClean="0">
              <a:latin typeface="Times New Roman" pitchFamily="18" charset="0"/>
              <a:cs typeface="Times New Roman" pitchFamily="18" charset="0"/>
            </a:endParaRPr>
          </a:p>
          <a:p>
            <a:pPr marL="0" indent="0">
              <a:buNone/>
            </a:pPr>
            <a:r>
              <a:rPr lang="en-US" altLang="zh-CN" smtClean="0">
                <a:latin typeface="Times New Roman" pitchFamily="18" charset="0"/>
                <a:cs typeface="Times New Roman" pitchFamily="18" charset="0"/>
              </a:rPr>
              <a:t>2 </a:t>
            </a:r>
            <a:r>
              <a:rPr lang="en-US" altLang="zh-CN">
                <a:latin typeface="Times New Roman" pitchFamily="18" charset="0"/>
                <a:cs typeface="Times New Roman" pitchFamily="18" charset="0"/>
              </a:rPr>
              <a:t>What were Hua Tuo’s achivements?</a:t>
            </a:r>
          </a:p>
        </p:txBody>
      </p:sp>
      <p:sp>
        <p:nvSpPr>
          <p:cNvPr id="4" name="内容占位符 2"/>
          <p:cNvSpPr txBox="1"/>
          <p:nvPr/>
        </p:nvSpPr>
        <p:spPr>
          <a:xfrm>
            <a:off x="857224" y="1928808"/>
            <a:ext cx="7200800" cy="252028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mtClean="0">
                <a:solidFill>
                  <a:schemeClr val="accent2"/>
                </a:solidFill>
                <a:latin typeface="Times New Roman" pitchFamily="18" charset="0"/>
                <a:ea typeface="华文细黑" pitchFamily="2" charset="-122"/>
                <a:cs typeface="Times New Roman" pitchFamily="18" charset="0"/>
              </a:rPr>
              <a:t>Because </a:t>
            </a:r>
            <a:r>
              <a:rPr lang="en-US" altLang="zh-CN">
                <a:solidFill>
                  <a:schemeClr val="accent2"/>
                </a:solidFill>
                <a:latin typeface="Times New Roman" pitchFamily="18" charset="0"/>
                <a:ea typeface="华文细黑" pitchFamily="2" charset="-122"/>
                <a:cs typeface="Times New Roman" pitchFamily="18" charset="0"/>
              </a:rPr>
              <a:t>many Chinese martial artists admired the natural instincts, senses and fighting abilities that other animals possess in order to survive in the wild.</a:t>
            </a:r>
          </a:p>
          <a:p>
            <a:pPr marL="0" indent="0">
              <a:buNone/>
            </a:pPr>
            <a:endParaRPr lang="en-US" altLang="zh-CN" smtClean="0">
              <a:solidFill>
                <a:schemeClr val="accent2"/>
              </a:solidFill>
              <a:latin typeface="Times New Roman" pitchFamily="18" charset="0"/>
              <a:ea typeface="华文细黑" pitchFamily="2" charset="-122"/>
              <a:cs typeface="Times New Roman" pitchFamily="18" charset="0"/>
            </a:endParaRPr>
          </a:p>
          <a:p>
            <a:pPr marL="0" indent="0">
              <a:buNone/>
            </a:pPr>
            <a:r>
              <a:rPr lang="en-US" altLang="zh-CN" err="1" smtClean="0">
                <a:solidFill>
                  <a:schemeClr val="accent2"/>
                </a:solidFill>
                <a:latin typeface="Times New Roman" pitchFamily="18" charset="0"/>
                <a:ea typeface="华文细黑" pitchFamily="2" charset="-122"/>
                <a:cs typeface="Times New Roman" pitchFamily="18" charset="0"/>
              </a:rPr>
              <a:t>Hua </a:t>
            </a:r>
            <a:r>
              <a:rPr lang="en-US" altLang="zh-CN" err="1">
                <a:solidFill>
                  <a:schemeClr val="accent2"/>
                </a:solidFill>
                <a:latin typeface="Times New Roman" pitchFamily="18" charset="0"/>
                <a:ea typeface="华文细黑" pitchFamily="2" charset="-122"/>
                <a:cs typeface="Times New Roman" pitchFamily="18" charset="0"/>
              </a:rPr>
              <a:t>Tuo created Wu Qin Xi. He was the first physician to use anesthesia during surgery in China. He was known as the best physician of his time and he was an expert in acupuncture.</a:t>
            </a:r>
          </a:p>
        </p:txBody>
      </p:sp>
    </p:spTree>
    <p:extLst>
      <p:ext uri="{BB962C8B-B14F-4D97-AF65-F5344CB8AC3E}">
        <p14:creationId xmlns="" xmlns:p14="http://schemas.microsoft.com/office/powerpoint/2010/main" val="67187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标题 1">
            <a:extLst>
              <a:ext uri="{FF2B5EF4-FFF2-40B4-BE49-F238E27FC236}">
                <a16:creationId xmlns="" xmlns:a16="http://schemas.microsoft.com/office/drawing/2014/main" id="{60FD7627-2230-4CE3-A189-79416183D957}"/>
              </a:ext>
            </a:extLst>
          </p:cNvPr>
          <p:cNvSpPr>
            <a:spLocks noGrp="1"/>
          </p:cNvSpPr>
          <p:nvPr>
            <p:ph type="title"/>
          </p:nvPr>
        </p:nvSpPr>
        <p:spPr>
          <a:xfrm>
            <a:off x="323528" y="125822"/>
            <a:ext cx="7886700" cy="1302920"/>
          </a:xfrm>
        </p:spPr>
        <p:txBody>
          <a:bodyPr>
            <a:normAutofit/>
          </a:bodyPr>
          <a:lstStyle/>
          <a:p>
            <a:pPr marL="2417763" indent="-2417763"/>
            <a:r>
              <a:rPr lang="en-US" altLang="zh-CN" sz="2700" b="1">
                <a:latin typeface="Verdana" pitchFamily="34" charset="0"/>
                <a:ea typeface="Verdana" pitchFamily="34" charset="0"/>
                <a:cs typeface="Verdana" pitchFamily="34" charset="0"/>
              </a:rPr>
              <a:t>Activity 9     </a:t>
            </a:r>
            <a:r>
              <a:rPr lang="en-US" altLang="zh-CN" sz="2300" b="1">
                <a:latin typeface="Calibri" pitchFamily="34" charset="0"/>
                <a:ea typeface="Verdana" pitchFamily="34" charset="0"/>
                <a:cs typeface="Calibri" pitchFamily="34" charset="0"/>
              </a:rPr>
              <a:t>Listen to the conversation about Wu Qin Xi and tick the topics mentioned by the speakers. </a:t>
            </a:r>
            <a:endParaRPr lang="zh-CN" altLang="en-US" sz="2300" b="1">
              <a:latin typeface="Calibri" pitchFamily="34" charset="0"/>
              <a:cs typeface="Calibri" pitchFamily="34" charset="0"/>
            </a:endParaRPr>
          </a:p>
        </p:txBody>
      </p:sp>
      <p:pic>
        <p:nvPicPr>
          <p:cNvPr id="7" name="图片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67744" y="195486"/>
            <a:ext cx="438607" cy="450049"/>
          </a:xfrm>
          <a:prstGeom prst="rect">
            <a:avLst/>
          </a:prstGeom>
        </p:spPr>
      </p:pic>
      <p:sp>
        <p:nvSpPr>
          <p:cNvPr id="8" name="内容占位符 2"/>
          <p:cNvSpPr txBox="1"/>
          <p:nvPr/>
        </p:nvSpPr>
        <p:spPr>
          <a:xfrm>
            <a:off x="571472" y="1357304"/>
            <a:ext cx="7399734" cy="235465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a:pPr>
            <a:endParaRPr lang="zh-CN" altLang="en-US">
              <a:solidFill>
                <a:srgbClr val="FF0000"/>
              </a:solidFill>
            </a:endParaRPr>
          </a:p>
        </p:txBody>
      </p:sp>
      <p:pic>
        <p:nvPicPr>
          <p:cNvPr id="5" name="图片 4">
            <a:extLst>
              <a:ext uri="{FF2B5EF4-FFF2-40B4-BE49-F238E27FC236}">
                <a16:creationId xmlns="" xmlns:a16="http://schemas.microsoft.com/office/drawing/2014/main" id="{3268FC99-D167-4689-9353-9A87F5339683}"/>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14414" y="1214428"/>
            <a:ext cx="5004940" cy="2856129"/>
          </a:xfrm>
          <a:prstGeom prst="rect">
            <a:avLst/>
          </a:prstGeom>
        </p:spPr>
      </p:pic>
      <p:sp>
        <p:nvSpPr>
          <p:cNvPr id="2" name="TextBox 1"/>
          <p:cNvSpPr txBox="1"/>
          <p:nvPr/>
        </p:nvSpPr>
        <p:spPr>
          <a:xfrm>
            <a:off x="1214414" y="1214428"/>
            <a:ext cx="576064" cy="400110"/>
          </a:xfrm>
          <a:prstGeom prst="rect">
            <a:avLst/>
          </a:prstGeom>
          <a:noFill/>
        </p:spPr>
        <p:txBody>
          <a:bodyPr wrap="square" rtlCol="0">
            <a:spAutoFit/>
          </a:bodyPr>
          <a:lstStyle/>
          <a:p>
            <a:r>
              <a:rPr lang="en-US" altLang="zh-CN" sz="2000">
                <a:solidFill>
                  <a:schemeClr val="accent2"/>
                </a:solidFill>
              </a:rPr>
              <a:t>✔</a:t>
            </a:r>
            <a:endParaRPr lang="zh-CN" altLang="en-US" sz="2000">
              <a:solidFill>
                <a:schemeClr val="accent2"/>
              </a:solidFill>
            </a:endParaRPr>
          </a:p>
        </p:txBody>
      </p:sp>
      <p:sp>
        <p:nvSpPr>
          <p:cNvPr id="17" name="TextBox 16"/>
          <p:cNvSpPr txBox="1"/>
          <p:nvPr/>
        </p:nvSpPr>
        <p:spPr>
          <a:xfrm>
            <a:off x="1214414" y="2643188"/>
            <a:ext cx="576064" cy="400110"/>
          </a:xfrm>
          <a:prstGeom prst="rect">
            <a:avLst/>
          </a:prstGeom>
          <a:noFill/>
        </p:spPr>
        <p:txBody>
          <a:bodyPr wrap="square" rtlCol="0">
            <a:spAutoFit/>
          </a:bodyPr>
          <a:lstStyle/>
          <a:p>
            <a:r>
              <a:rPr lang="en-US" altLang="zh-CN" sz="2000">
                <a:solidFill>
                  <a:schemeClr val="accent2"/>
                </a:solidFill>
              </a:rPr>
              <a:t>✔</a:t>
            </a:r>
            <a:endParaRPr lang="zh-CN" altLang="en-US" sz="2000">
              <a:solidFill>
                <a:schemeClr val="accent2"/>
              </a:solidFill>
            </a:endParaRPr>
          </a:p>
        </p:txBody>
      </p:sp>
      <p:sp>
        <p:nvSpPr>
          <p:cNvPr id="16" name="TextBox 15"/>
          <p:cNvSpPr txBox="1"/>
          <p:nvPr/>
        </p:nvSpPr>
        <p:spPr>
          <a:xfrm>
            <a:off x="1214414" y="3143254"/>
            <a:ext cx="576064" cy="400110"/>
          </a:xfrm>
          <a:prstGeom prst="rect">
            <a:avLst/>
          </a:prstGeom>
          <a:noFill/>
        </p:spPr>
        <p:txBody>
          <a:bodyPr wrap="square" rtlCol="0">
            <a:spAutoFit/>
          </a:bodyPr>
          <a:lstStyle/>
          <a:p>
            <a:r>
              <a:rPr lang="en-US" altLang="zh-CN" sz="2000">
                <a:solidFill>
                  <a:schemeClr val="accent2"/>
                </a:solidFill>
              </a:rPr>
              <a:t>✔</a:t>
            </a:r>
            <a:endParaRPr lang="zh-CN" altLang="en-US" sz="2000">
              <a:solidFill>
                <a:schemeClr val="accent2"/>
              </a:solidFill>
            </a:endParaRPr>
          </a:p>
        </p:txBody>
      </p:sp>
      <p:pic>
        <p:nvPicPr>
          <p:cNvPr id="1026" name="Picture 2"/>
          <p:cNvPicPr>
            <a:picLocks noChangeAspect="1" noChangeArrowheads="1"/>
          </p:cNvPicPr>
          <p:nvPr/>
        </p:nvPicPr>
        <p:blipFill>
          <a:blip r:embed="rId4"/>
          <a:stretch>
            <a:fillRect/>
          </a:stretch>
        </p:blipFill>
        <p:spPr bwMode="auto">
          <a:xfrm>
            <a:off x="5500694" y="3764116"/>
            <a:ext cx="3643306" cy="1379384"/>
          </a:xfrm>
          <a:prstGeom prst="rect">
            <a:avLst/>
          </a:prstGeom>
          <a:noFill/>
          <a:ln w="9525">
            <a:noFill/>
            <a:miter lim="800000"/>
          </a:ln>
          <a:effectLst/>
        </p:spPr>
      </p:pic>
    </p:spTree>
    <p:extLst>
      <p:ext uri="{BB962C8B-B14F-4D97-AF65-F5344CB8AC3E}">
        <p14:creationId xmlns="" xmlns:p14="http://schemas.microsoft.com/office/powerpoint/2010/main" val="25690663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标题 1">
            <a:extLst>
              <a:ext uri="{FF2B5EF4-FFF2-40B4-BE49-F238E27FC236}">
                <a16:creationId xmlns="" xmlns:a16="http://schemas.microsoft.com/office/drawing/2014/main" id="{60FD7627-2230-4CE3-A189-79416183D957}"/>
              </a:ext>
            </a:extLst>
          </p:cNvPr>
          <p:cNvSpPr>
            <a:spLocks noGrp="1"/>
          </p:cNvSpPr>
          <p:nvPr>
            <p:ph type="title"/>
          </p:nvPr>
        </p:nvSpPr>
        <p:spPr>
          <a:xfrm>
            <a:off x="-36512" y="18615"/>
            <a:ext cx="9234772" cy="994172"/>
          </a:xfrm>
        </p:spPr>
        <p:txBody>
          <a:bodyPr>
            <a:normAutofit fontScale="90000"/>
          </a:bodyPr>
          <a:lstStyle/>
          <a:p>
            <a:r>
              <a:rPr lang="en-US" altLang="zh-CN" sz="2400" b="1">
                <a:latin typeface="Verdana" pitchFamily="34" charset="0"/>
                <a:ea typeface="Verdana" pitchFamily="34" charset="0"/>
                <a:cs typeface="Verdana" pitchFamily="34" charset="0"/>
              </a:rPr>
              <a:t>Activity 10     </a:t>
            </a:r>
            <a:r>
              <a:rPr lang="en-US" altLang="zh-CN" sz="2600" b="1">
                <a:latin typeface="Calibri" pitchFamily="34" charset="0"/>
                <a:ea typeface="Verdana" pitchFamily="34" charset="0"/>
                <a:cs typeface="Calibri" pitchFamily="34" charset="0"/>
              </a:rPr>
              <a:t>Listen again and complete the introduction to Wu Qin Xi.</a:t>
            </a:r>
            <a:br>
              <a:rPr lang="en-US" altLang="zh-CN" sz="2400" b="1">
                <a:latin typeface="Verdana" pitchFamily="34" charset="0"/>
                <a:ea typeface="Verdana" pitchFamily="34" charset="0"/>
                <a:cs typeface="Verdana" pitchFamily="34" charset="0"/>
              </a:rPr>
            </a:br>
            <a:r>
              <a:rPr lang="en-US" altLang="zh-CN" sz="2400" b="1">
                <a:latin typeface="Verdana" pitchFamily="34" charset="0"/>
                <a:ea typeface="Verdana" pitchFamily="34" charset="0"/>
                <a:cs typeface="Verdana" pitchFamily="34" charset="0"/>
              </a:rPr>
              <a:t> </a:t>
            </a:r>
            <a:endParaRPr lang="zh-CN" altLang="en-US" sz="2400" b="1">
              <a:latin typeface="Verdana" pitchFamily="34" charset="0"/>
              <a:cs typeface="Verdana" pitchFamily="34" charset="0"/>
            </a:endParaRPr>
          </a:p>
        </p:txBody>
      </p:sp>
      <p:pic>
        <p:nvPicPr>
          <p:cNvPr id="7" name="图片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91680" y="129003"/>
            <a:ext cx="438607" cy="450049"/>
          </a:xfrm>
          <a:prstGeom prst="rect">
            <a:avLst/>
          </a:prstGeom>
        </p:spPr>
      </p:pic>
      <p:sp>
        <p:nvSpPr>
          <p:cNvPr id="8" name="内容占位符 2"/>
          <p:cNvSpPr txBox="1"/>
          <p:nvPr/>
        </p:nvSpPr>
        <p:spPr>
          <a:xfrm>
            <a:off x="4584954" y="885444"/>
            <a:ext cx="4667565" cy="417646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800">
                <a:solidFill>
                  <a:schemeClr val="accent2"/>
                </a:solidFill>
                <a:latin typeface="Times New Roman" pitchFamily="18" charset="0"/>
                <a:ea typeface="华文细黑" pitchFamily="2" charset="-122"/>
                <a:cs typeface="Times New Roman" pitchFamily="18" charset="0"/>
              </a:rPr>
              <a:t>1 identified with a form of </a:t>
            </a:r>
            <a:r>
              <a:rPr lang="en-US" altLang="zh-CN" sz="1800" smtClean="0">
                <a:solidFill>
                  <a:schemeClr val="accent2"/>
                </a:solidFill>
                <a:latin typeface="Times New Roman" pitchFamily="18" charset="0"/>
                <a:ea typeface="华文细黑" pitchFamily="2" charset="-122"/>
                <a:cs typeface="Times New Roman" pitchFamily="18" charset="0"/>
              </a:rPr>
              <a:t>exercise</a:t>
            </a:r>
            <a:endParaRPr lang="en-US" altLang="zh-CN" sz="1800">
              <a:solidFill>
                <a:schemeClr val="accent2"/>
              </a:solidFill>
              <a:latin typeface="Times New Roman" pitchFamily="18" charset="0"/>
              <a:ea typeface="华文细黑" pitchFamily="2" charset="-122"/>
              <a:cs typeface="Times New Roman" pitchFamily="18" charset="0"/>
            </a:endParaRPr>
          </a:p>
          <a:p>
            <a:pPr marL="0" indent="0">
              <a:buNone/>
            </a:pPr>
            <a:r>
              <a:rPr lang="en-US" altLang="zh-CN" sz="1800">
                <a:solidFill>
                  <a:schemeClr val="accent2"/>
                </a:solidFill>
                <a:latin typeface="Times New Roman" pitchFamily="18" charset="0"/>
                <a:ea typeface="华文细黑" pitchFamily="2" charset="-122"/>
                <a:cs typeface="Times New Roman" pitchFamily="18" charset="0"/>
              </a:rPr>
              <a:t>2 the / their organs to work better</a:t>
            </a:r>
          </a:p>
          <a:p>
            <a:pPr marL="0" indent="0">
              <a:buNone/>
            </a:pPr>
            <a:r>
              <a:rPr lang="en-US" altLang="zh-CN" sz="1800">
                <a:solidFill>
                  <a:schemeClr val="accent2"/>
                </a:solidFill>
                <a:latin typeface="Times New Roman" pitchFamily="18" charset="0"/>
                <a:ea typeface="华文细黑" pitchFamily="2" charset="-122"/>
                <a:cs typeface="Times New Roman" pitchFamily="18" charset="0"/>
              </a:rPr>
              <a:t>3 does good to </a:t>
            </a:r>
          </a:p>
          <a:p>
            <a:pPr marL="0" indent="0">
              <a:buNone/>
            </a:pPr>
            <a:r>
              <a:rPr lang="en-US" altLang="zh-CN" sz="1800">
                <a:solidFill>
                  <a:schemeClr val="accent2"/>
                </a:solidFill>
                <a:latin typeface="Times New Roman" pitchFamily="18" charset="0"/>
                <a:ea typeface="华文细黑" pitchFamily="2" charset="-122"/>
                <a:cs typeface="Times New Roman" pitchFamily="18" charset="0"/>
              </a:rPr>
              <a:t>4 the heart to work well</a:t>
            </a:r>
          </a:p>
          <a:p>
            <a:pPr marL="0" indent="0">
              <a:buNone/>
            </a:pPr>
            <a:r>
              <a:rPr lang="en-US" altLang="zh-CN" sz="1800">
                <a:solidFill>
                  <a:schemeClr val="accent2"/>
                </a:solidFill>
                <a:latin typeface="Times New Roman" pitchFamily="18" charset="0"/>
                <a:ea typeface="华文细黑" pitchFamily="2" charset="-122"/>
                <a:cs typeface="Times New Roman" pitchFamily="18" charset="0"/>
              </a:rPr>
              <a:t>5 deer exercise</a:t>
            </a:r>
          </a:p>
          <a:p>
            <a:pPr marL="0" indent="0">
              <a:buNone/>
            </a:pPr>
            <a:r>
              <a:rPr lang="en-US" altLang="zh-CN" sz="1800">
                <a:solidFill>
                  <a:schemeClr val="accent2"/>
                </a:solidFill>
                <a:latin typeface="Times New Roman" pitchFamily="18" charset="0"/>
                <a:ea typeface="华文细黑" pitchFamily="2" charset="-122"/>
                <a:cs typeface="Times New Roman" pitchFamily="18" charset="0"/>
              </a:rPr>
              <a:t>6 good for the lung</a:t>
            </a:r>
          </a:p>
          <a:p>
            <a:pPr marL="0" indent="0">
              <a:buNone/>
            </a:pPr>
            <a:r>
              <a:rPr lang="en-US" altLang="zh-CN" sz="1800">
                <a:solidFill>
                  <a:schemeClr val="accent2"/>
                </a:solidFill>
                <a:latin typeface="Times New Roman" pitchFamily="18" charset="0"/>
                <a:ea typeface="华文细黑" pitchFamily="2" charset="-122"/>
                <a:cs typeface="Times New Roman" pitchFamily="18" charset="0"/>
              </a:rPr>
              <a:t>7 to live to an advanced age</a:t>
            </a:r>
          </a:p>
          <a:p>
            <a:pPr marL="0" indent="0">
              <a:buNone/>
            </a:pPr>
            <a:r>
              <a:rPr lang="en-US" altLang="zh-CN" sz="1800">
                <a:solidFill>
                  <a:schemeClr val="accent2"/>
                </a:solidFill>
                <a:latin typeface="Times New Roman" pitchFamily="18" charset="0"/>
                <a:ea typeface="华文细黑" pitchFamily="2" charset="-122"/>
                <a:cs typeface="Times New Roman" pitchFamily="18" charset="0"/>
              </a:rPr>
              <a:t>8 more than 90 years of age</a:t>
            </a:r>
          </a:p>
          <a:p>
            <a:pPr marL="0" indent="0">
              <a:buNone/>
            </a:pPr>
            <a:r>
              <a:rPr lang="en-US" altLang="zh-CN" sz="1800">
                <a:solidFill>
                  <a:schemeClr val="accent2"/>
                </a:solidFill>
                <a:latin typeface="Times New Roman" pitchFamily="18" charset="0"/>
                <a:ea typeface="华文细黑" pitchFamily="2" charset="-122"/>
                <a:cs typeface="Times New Roman" pitchFamily="18" charset="0"/>
              </a:rPr>
              <a:t>9 mental benefits</a:t>
            </a:r>
          </a:p>
          <a:p>
            <a:pPr marL="0" indent="0">
              <a:buNone/>
            </a:pPr>
            <a:r>
              <a:rPr lang="en-US" altLang="zh-CN" sz="1800">
                <a:solidFill>
                  <a:schemeClr val="accent2"/>
                </a:solidFill>
                <a:latin typeface="Times New Roman" pitchFamily="18" charset="0"/>
                <a:ea typeface="华文细黑" pitchFamily="2" charset="-122"/>
                <a:cs typeface="Times New Roman" pitchFamily="18" charset="0"/>
              </a:rPr>
              <a:t>10 to relax the mind and improve concentration</a:t>
            </a:r>
          </a:p>
        </p:txBody>
      </p:sp>
      <p:pic>
        <p:nvPicPr>
          <p:cNvPr id="4" name="图片 3">
            <a:extLst>
              <a:ext uri="{FF2B5EF4-FFF2-40B4-BE49-F238E27FC236}">
                <a16:creationId xmlns="" xmlns:a16="http://schemas.microsoft.com/office/drawing/2014/main" id="{0FDE7285-0756-47B9-A6ED-581F9AFEC2C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85720" y="719044"/>
            <a:ext cx="3926240" cy="4337122"/>
          </a:xfrm>
          <a:prstGeom prst="rect">
            <a:avLst/>
          </a:prstGeom>
        </p:spPr>
      </p:pic>
    </p:spTree>
    <p:extLst>
      <p:ext uri="{BB962C8B-B14F-4D97-AF65-F5344CB8AC3E}">
        <p14:creationId xmlns="" xmlns:p14="http://schemas.microsoft.com/office/powerpoint/2010/main" val="24353117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after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标题 1">
            <a:extLst>
              <a:ext uri="{FF2B5EF4-FFF2-40B4-BE49-F238E27FC236}">
                <a16:creationId xmlns="" xmlns:a16="http://schemas.microsoft.com/office/drawing/2014/main" id="{60FD7627-2230-4CE3-A189-79416183D957}"/>
              </a:ext>
            </a:extLst>
          </p:cNvPr>
          <p:cNvSpPr>
            <a:spLocks noGrp="1"/>
          </p:cNvSpPr>
          <p:nvPr>
            <p:ph type="title"/>
          </p:nvPr>
        </p:nvSpPr>
        <p:spPr>
          <a:xfrm>
            <a:off x="179512" y="247169"/>
            <a:ext cx="9325036" cy="994172"/>
          </a:xfrm>
        </p:spPr>
        <p:txBody>
          <a:bodyPr>
            <a:normAutofit fontScale="90000"/>
          </a:bodyPr>
          <a:lstStyle/>
          <a:p>
            <a:r>
              <a:rPr lang="en-US" altLang="zh-CN" sz="2700" b="1">
                <a:latin typeface="Verdana" pitchFamily="34" charset="0"/>
                <a:ea typeface="Verdana" pitchFamily="34" charset="0"/>
                <a:cs typeface="Verdana" pitchFamily="34" charset="0"/>
              </a:rPr>
              <a:t>Activity 11 </a:t>
            </a:r>
            <a:r>
              <a:rPr lang="en-US" altLang="zh-CN" sz="2600" b="1">
                <a:latin typeface="Calibri" pitchFamily="34" charset="0"/>
                <a:ea typeface="Verdana" pitchFamily="34" charset="0"/>
                <a:cs typeface="Calibri" pitchFamily="34" charset="0"/>
              </a:rPr>
              <a:t>Complete the boxes with the expressions from the 	  	  		         conversation.</a:t>
            </a:r>
            <a:br>
              <a:rPr lang="en-US" altLang="zh-CN" sz="2600" b="1">
                <a:latin typeface="Calibri" pitchFamily="34" charset="0"/>
                <a:ea typeface="Verdana" pitchFamily="34" charset="0"/>
                <a:cs typeface="Calibri" pitchFamily="34" charset="0"/>
              </a:rPr>
            </a:br>
            <a:r>
              <a:rPr lang="en-US" altLang="zh-CN" sz="2400" b="1">
                <a:latin typeface="Verdana" pitchFamily="34" charset="0"/>
                <a:ea typeface="Verdana" pitchFamily="34" charset="0"/>
                <a:cs typeface="Verdana" pitchFamily="34" charset="0"/>
              </a:rPr>
              <a:t> </a:t>
            </a:r>
            <a:endParaRPr lang="zh-CN" altLang="en-US" sz="2400" b="1">
              <a:latin typeface="Verdana" pitchFamily="34" charset="0"/>
              <a:cs typeface="Verdana" pitchFamily="34" charset="0"/>
            </a:endParaRPr>
          </a:p>
        </p:txBody>
      </p:sp>
      <p:sp>
        <p:nvSpPr>
          <p:cNvPr id="2" name="TextBox 1"/>
          <p:cNvSpPr txBox="1"/>
          <p:nvPr/>
        </p:nvSpPr>
        <p:spPr>
          <a:xfrm>
            <a:off x="1391456" y="2812535"/>
            <a:ext cx="2808312" cy="415498"/>
          </a:xfrm>
          <a:prstGeom prst="rect">
            <a:avLst/>
          </a:prstGeom>
          <a:noFill/>
        </p:spPr>
        <p:txBody>
          <a:bodyPr wrap="square" rtlCol="0">
            <a:spAutoFit/>
          </a:bodyPr>
          <a:lstStyle/>
          <a:p>
            <a:r>
              <a:rPr lang="en-US" altLang="zh-CN" sz="2100">
                <a:solidFill>
                  <a:srgbClr val="00B0F0"/>
                </a:solidFill>
                <a:latin typeface="Calibri" pitchFamily="34" charset="0"/>
              </a:rPr>
              <a:t>Talking about benefits </a:t>
            </a:r>
            <a:endParaRPr lang="zh-CN" altLang="en-US" sz="2100">
              <a:solidFill>
                <a:srgbClr val="00B0F0"/>
              </a:solidFill>
              <a:latin typeface="Calibri" pitchFamily="34" charset="0"/>
            </a:endParaRPr>
          </a:p>
        </p:txBody>
      </p:sp>
      <p:sp>
        <p:nvSpPr>
          <p:cNvPr id="6" name="TextBox 5"/>
          <p:cNvSpPr txBox="1"/>
          <p:nvPr/>
        </p:nvSpPr>
        <p:spPr>
          <a:xfrm>
            <a:off x="5220072" y="2787774"/>
            <a:ext cx="2524033" cy="400110"/>
          </a:xfrm>
          <a:prstGeom prst="rect">
            <a:avLst/>
          </a:prstGeom>
          <a:noFill/>
        </p:spPr>
        <p:txBody>
          <a:bodyPr wrap="square" rtlCol="0">
            <a:spAutoFit/>
          </a:bodyPr>
          <a:lstStyle/>
          <a:p>
            <a:r>
              <a:rPr lang="en-US" altLang="zh-CN" sz="2000">
                <a:solidFill>
                  <a:srgbClr val="00B0F0"/>
                </a:solidFill>
                <a:latin typeface="Calibri" pitchFamily="34" charset="0"/>
              </a:rPr>
              <a:t>Showing interest</a:t>
            </a:r>
            <a:endParaRPr lang="zh-CN" altLang="en-US" sz="2000">
              <a:solidFill>
                <a:srgbClr val="00B0F0"/>
              </a:solidFill>
              <a:latin typeface="Calibri" pitchFamily="34" charset="0"/>
            </a:endParaRPr>
          </a:p>
        </p:txBody>
      </p:sp>
      <p:sp>
        <p:nvSpPr>
          <p:cNvPr id="5" name="TextBox 4"/>
          <p:cNvSpPr txBox="1"/>
          <p:nvPr/>
        </p:nvSpPr>
        <p:spPr>
          <a:xfrm>
            <a:off x="1187624" y="3291829"/>
            <a:ext cx="3096344" cy="1384995"/>
          </a:xfrm>
          <a:prstGeom prst="rect">
            <a:avLst/>
          </a:prstGeom>
          <a:noFill/>
          <a:ln w="19050">
            <a:solidFill>
              <a:srgbClr val="40CBC8"/>
            </a:solidFill>
          </a:ln>
        </p:spPr>
        <p:txBody>
          <a:bodyPr wrap="square" rtlCol="0">
            <a:spAutoFit/>
          </a:bodyPr>
          <a:lstStyle/>
          <a:p>
            <a:r>
              <a:rPr lang="en-US" altLang="zh-CN" sz="2100">
                <a:solidFill>
                  <a:schemeClr val="accent2"/>
                </a:solidFill>
                <a:latin typeface="Times New Roman" pitchFamily="18" charset="0"/>
                <a:cs typeface="Times New Roman" pitchFamily="18" charset="0"/>
              </a:rPr>
              <a:t>By…, you learn… </a:t>
            </a:r>
          </a:p>
          <a:p>
            <a:r>
              <a:rPr lang="en-US" altLang="zh-CN" sz="2100">
                <a:solidFill>
                  <a:schemeClr val="accent2"/>
                </a:solidFill>
                <a:latin typeface="Times New Roman" pitchFamily="18" charset="0"/>
                <a:cs typeface="Times New Roman" pitchFamily="18" charset="0"/>
              </a:rPr>
              <a:t>It helps people to…</a:t>
            </a:r>
          </a:p>
          <a:p>
            <a:r>
              <a:rPr lang="en-US" altLang="zh-CN" sz="2100">
                <a:solidFill>
                  <a:schemeClr val="accent2"/>
                </a:solidFill>
                <a:latin typeface="Times New Roman" pitchFamily="18" charset="0"/>
                <a:cs typeface="Times New Roman" pitchFamily="18" charset="0"/>
              </a:rPr>
              <a:t>…is good for…</a:t>
            </a:r>
          </a:p>
          <a:p>
            <a:endParaRPr lang="en-US" altLang="zh-CN" sz="2100">
              <a:latin typeface="Calibri" pitchFamily="34" charset="0"/>
            </a:endParaRPr>
          </a:p>
        </p:txBody>
      </p:sp>
      <p:sp>
        <p:nvSpPr>
          <p:cNvPr id="8" name="TextBox 7"/>
          <p:cNvSpPr txBox="1"/>
          <p:nvPr/>
        </p:nvSpPr>
        <p:spPr>
          <a:xfrm>
            <a:off x="4842030" y="3291829"/>
            <a:ext cx="2808312" cy="1323439"/>
          </a:xfrm>
          <a:prstGeom prst="rect">
            <a:avLst/>
          </a:prstGeom>
          <a:noFill/>
          <a:ln w="19050">
            <a:solidFill>
              <a:srgbClr val="40CBC8"/>
            </a:solidFill>
          </a:ln>
        </p:spPr>
        <p:txBody>
          <a:bodyPr wrap="square" rtlCol="0">
            <a:spAutoFit/>
          </a:bodyPr>
          <a:lstStyle/>
          <a:p>
            <a:r>
              <a:rPr lang="en-US" altLang="zh-CN" sz="2000">
                <a:solidFill>
                  <a:schemeClr val="accent2"/>
                </a:solidFill>
                <a:latin typeface="Times New Roman" pitchFamily="18" charset="0"/>
                <a:cs typeface="Times New Roman" pitchFamily="18" charset="0"/>
              </a:rPr>
              <a:t>Really?</a:t>
            </a:r>
          </a:p>
          <a:p>
            <a:r>
              <a:rPr lang="en-US" altLang="zh-CN" sz="2000">
                <a:solidFill>
                  <a:schemeClr val="accent2"/>
                </a:solidFill>
                <a:latin typeface="Times New Roman" pitchFamily="18" charset="0"/>
                <a:cs typeface="Times New Roman" pitchFamily="18" charset="0"/>
              </a:rPr>
              <a:t>That’s interesting!</a:t>
            </a:r>
          </a:p>
          <a:p>
            <a:r>
              <a:rPr lang="en-US" altLang="zh-CN" sz="2000">
                <a:solidFill>
                  <a:schemeClr val="accent2"/>
                </a:solidFill>
                <a:latin typeface="Times New Roman" pitchFamily="18" charset="0"/>
                <a:cs typeface="Times New Roman" pitchFamily="18" charset="0"/>
              </a:rPr>
              <a:t>That’s very impressive.</a:t>
            </a:r>
          </a:p>
          <a:p>
            <a:r>
              <a:rPr lang="en-US" altLang="zh-CN" sz="2000">
                <a:solidFill>
                  <a:schemeClr val="accent2"/>
                </a:solidFill>
                <a:latin typeface="Times New Roman" pitchFamily="18" charset="0"/>
                <a:cs typeface="Times New Roman" pitchFamily="18" charset="0"/>
              </a:rPr>
              <a:t>Sounds great!</a:t>
            </a:r>
          </a:p>
        </p:txBody>
      </p:sp>
      <p:pic>
        <p:nvPicPr>
          <p:cNvPr id="7" name="图片 6">
            <a:extLst>
              <a:ext uri="{FF2B5EF4-FFF2-40B4-BE49-F238E27FC236}">
                <a16:creationId xmlns="" xmlns:a16="http://schemas.microsoft.com/office/drawing/2014/main" id="{A95251AE-22E6-433F-ACB0-FDA709328B1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87624" y="943912"/>
            <a:ext cx="6768752" cy="1770714"/>
          </a:xfrm>
          <a:prstGeom prst="rect">
            <a:avLst/>
          </a:prstGeom>
        </p:spPr>
      </p:pic>
    </p:spTree>
    <p:extLst>
      <p:ext uri="{BB962C8B-B14F-4D97-AF65-F5344CB8AC3E}">
        <p14:creationId xmlns="" xmlns:p14="http://schemas.microsoft.com/office/powerpoint/2010/main" val="31697006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标题 1">
            <a:extLst>
              <a:ext uri="{FF2B5EF4-FFF2-40B4-BE49-F238E27FC236}">
                <a16:creationId xmlns="" xmlns:a16="http://schemas.microsoft.com/office/drawing/2014/main" id="{60FD7627-2230-4CE3-A189-79416183D957}"/>
              </a:ext>
            </a:extLst>
          </p:cNvPr>
          <p:cNvSpPr>
            <a:spLocks noGrp="1"/>
          </p:cNvSpPr>
          <p:nvPr>
            <p:ph type="title"/>
          </p:nvPr>
        </p:nvSpPr>
        <p:spPr/>
        <p:txBody>
          <a:bodyPr>
            <a:normAutofit/>
          </a:bodyPr>
          <a:lstStyle/>
          <a:p>
            <a:r>
              <a:rPr lang="en-US" altLang="zh-CN" sz="2400" b="1">
                <a:latin typeface="Verdana" pitchFamily="34" charset="0"/>
                <a:ea typeface="Verdana" pitchFamily="34" charset="0"/>
                <a:cs typeface="Verdana" pitchFamily="34" charset="0"/>
              </a:rPr>
              <a:t>Activity 12 </a:t>
            </a:r>
            <a:endParaRPr lang="zh-CN" altLang="en-US" sz="2400" b="1">
              <a:latin typeface="Verdana" pitchFamily="34" charset="0"/>
              <a:cs typeface="Verdana" pitchFamily="34" charset="0"/>
            </a:endParaRPr>
          </a:p>
        </p:txBody>
      </p:sp>
      <p:sp>
        <p:nvSpPr>
          <p:cNvPr id="5" name="TextBox 4"/>
          <p:cNvSpPr txBox="1"/>
          <p:nvPr/>
        </p:nvSpPr>
        <p:spPr>
          <a:xfrm>
            <a:off x="611342" y="1473490"/>
            <a:ext cx="8065114" cy="1154162"/>
          </a:xfrm>
          <a:prstGeom prst="rect">
            <a:avLst/>
          </a:prstGeom>
          <a:noFill/>
        </p:spPr>
        <p:txBody>
          <a:bodyPr wrap="square" rtlCol="0">
            <a:spAutoFit/>
          </a:bodyPr>
          <a:lstStyle/>
          <a:p>
            <a:r>
              <a:rPr lang="en-US" altLang="zh-CN" sz="2300" b="1">
                <a:latin typeface="Times New Roman" pitchFamily="18" charset="0"/>
                <a:cs typeface="Times New Roman" pitchFamily="18" charset="0"/>
              </a:rPr>
              <a:t>Work in pairs. Think about other exercises inspired by animals. Discuss how they were created and their benefits, using the words and expressions in this section.</a:t>
            </a:r>
            <a:endParaRPr lang="zh-CN" altLang="en-US" sz="2300" b="1">
              <a:latin typeface="Times New Roman" pitchFamily="18" charset="0"/>
              <a:cs typeface="Times New Roman" pitchFamily="18" charset="0"/>
            </a:endParaRPr>
          </a:p>
        </p:txBody>
      </p:sp>
      <p:sp>
        <p:nvSpPr>
          <p:cNvPr id="2" name="TextBox 4">
            <a:extLst>
              <a:ext uri="{FF2B5EF4-FFF2-40B4-BE49-F238E27FC236}">
                <a16:creationId xmlns="" xmlns:a16="http://schemas.microsoft.com/office/drawing/2014/main" id="{517D4005-26D2-4F67-8FC2-4EF4B6D5779D}"/>
              </a:ext>
            </a:extLst>
          </p:cNvPr>
          <p:cNvSpPr txBox="1"/>
          <p:nvPr/>
        </p:nvSpPr>
        <p:spPr>
          <a:xfrm>
            <a:off x="634254" y="3075806"/>
            <a:ext cx="8065114" cy="1461939"/>
          </a:xfrm>
          <a:prstGeom prst="rect">
            <a:avLst/>
          </a:prstGeom>
          <a:noFill/>
        </p:spPr>
        <p:txBody>
          <a:bodyPr wrap="square" rtlCol="0">
            <a:spAutoFit/>
          </a:bodyPr>
          <a:lstStyle/>
          <a:p>
            <a:r>
              <a:rPr lang="en-US" altLang="zh-CN" sz="2300" b="1">
                <a:latin typeface="Times New Roman" pitchFamily="18" charset="0"/>
                <a:cs typeface="Times New Roman" pitchFamily="18" charset="0"/>
              </a:rPr>
              <a:t>Now think about your performance. How well can you use the language you have learnt to talk about traditional Chinese exercises?</a:t>
            </a:r>
          </a:p>
          <a:p>
            <a:endParaRPr lang="zh-CN" altLang="en-US" sz="2000" b="1">
              <a:latin typeface="Calibri" pitchFamily="34" charset="0"/>
              <a:cs typeface="Calibri" pitchFamily="34" charset="0"/>
            </a:endParaRPr>
          </a:p>
        </p:txBody>
      </p:sp>
    </p:spTree>
    <p:extLst>
      <p:ext uri="{BB962C8B-B14F-4D97-AF65-F5344CB8AC3E}">
        <p14:creationId xmlns="" xmlns:p14="http://schemas.microsoft.com/office/powerpoint/2010/main" val="23876623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1115616" y="1419622"/>
            <a:ext cx="7128792" cy="2232248"/>
          </a:xfrm>
        </p:spPr>
        <p:txBody>
          <a:bodyPr>
            <a:normAutofit/>
          </a:bodyPr>
          <a:lstStyle/>
          <a:p>
            <a:pPr marL="1611313" indent="-1611313"/>
            <a:r>
              <a:rPr lang="en-US" altLang="zh-CN" sz="3000" b="1">
                <a:latin typeface="Verdana" pitchFamily="34" charset="0"/>
                <a:ea typeface="Verdana" pitchFamily="34" charset="0"/>
                <a:cs typeface="Verdana" pitchFamily="34" charset="0"/>
              </a:rPr>
              <a:t>Review:</a:t>
            </a:r>
            <a:br>
              <a:rPr lang="en-US" altLang="zh-CN" sz="3000" b="1">
                <a:latin typeface="Verdana" pitchFamily="34" charset="0"/>
                <a:ea typeface="Verdana" pitchFamily="34" charset="0"/>
                <a:cs typeface="Verdana" pitchFamily="34" charset="0"/>
              </a:rPr>
            </a:br>
            <a:r>
              <a:rPr lang="en-US" altLang="zh-CN" sz="3000" b="1">
                <a:latin typeface="Calibri" pitchFamily="34" charset="0"/>
                <a:ea typeface="Cambria Math" pitchFamily="18" charset="0"/>
                <a:cs typeface="Calibri" pitchFamily="34" charset="0"/>
              </a:rPr>
              <a:t>non-finite forms as subject, object and predicative</a:t>
            </a:r>
            <a:br>
              <a:rPr lang="zh-CN" altLang="en-US" sz="3000"/>
            </a:br>
            <a:endParaRPr lang="zh-CN" altLang="en-US" sz="3000"/>
          </a:p>
        </p:txBody>
      </p:sp>
    </p:spTree>
    <p:extLst>
      <p:ext uri="{BB962C8B-B14F-4D97-AF65-F5344CB8AC3E}">
        <p14:creationId xmlns="" xmlns:p14="http://schemas.microsoft.com/office/powerpoint/2010/main" val="2642523284"/>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xfrm>
      </p:grpSpPr>
      <p:pic>
        <p:nvPicPr>
          <p:cNvPr id="2" name="New picture"/>
          <p:cNvPicPr/>
          <p:nvPr/>
        </p:nvPicPr>
        <p:blipFill>
          <a:blip r:embed="rId2"/>
          <a:stretch>
            <a:fillRect/>
          </a:stretch>
        </p:blipFill>
        <p:spPr>
          <a:xfrm>
            <a:off x="12573000" y="10858500"/>
            <a:ext cx="304800" cy="228600"/>
          </a:xfrm>
          <a:prstGeom prst="cube">
            <a:avLst/>
          </a:prstGeom>
        </p:spPr>
      </p:pic>
    </p:spTree>
    <p:extLst>
      <p:ext uri="{BB962C8B-B14F-4D97-AF65-F5344CB8AC3E}">
        <p14:creationId xmlns="" xmlns:p14="http://schemas.microsoft.com/office/powerpoint/2010/main" val="3603866316"/>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0FD7627-2230-4CE3-A189-79416183D957}"/>
              </a:ext>
            </a:extLst>
          </p:cNvPr>
          <p:cNvSpPr>
            <a:spLocks noGrp="1"/>
          </p:cNvSpPr>
          <p:nvPr>
            <p:ph type="title"/>
          </p:nvPr>
        </p:nvSpPr>
        <p:spPr>
          <a:xfrm>
            <a:off x="628650" y="273844"/>
            <a:ext cx="8263830" cy="1145778"/>
          </a:xfrm>
        </p:spPr>
        <p:txBody>
          <a:bodyPr>
            <a:normAutofit fontScale="90000"/>
          </a:bodyPr>
          <a:lstStyle/>
          <a:p>
            <a:br>
              <a:rPr lang="en-US" altLang="zh-CN" sz="2400" b="1">
                <a:latin typeface="Verdana" pitchFamily="34" charset="0"/>
                <a:ea typeface="Verdana" pitchFamily="34" charset="0"/>
                <a:cs typeface="Verdana" pitchFamily="34" charset="0"/>
              </a:rPr>
            </a:br>
            <a:r>
              <a:rPr lang="en-US" altLang="zh-CN" sz="2700" b="1">
                <a:latin typeface="Verdana" pitchFamily="34" charset="0"/>
                <a:ea typeface="Verdana" pitchFamily="34" charset="0"/>
                <a:cs typeface="Verdana" pitchFamily="34" charset="0"/>
              </a:rPr>
              <a:t>Activity 1 </a:t>
            </a:r>
            <a:r>
              <a:rPr lang="en-US" altLang="zh-CN" sz="2600" b="1">
                <a:latin typeface="Calibri" pitchFamily="34" charset="0"/>
                <a:ea typeface="Verdana" pitchFamily="34" charset="0"/>
                <a:cs typeface="Calibri" pitchFamily="34" charset="0"/>
              </a:rPr>
              <a:t>Look at the sentences from the reading passage and 		     answer the questions.</a:t>
            </a:r>
            <a:br>
              <a:rPr lang="en-US" altLang="zh-CN" sz="2600" b="1">
                <a:latin typeface="Calibri" pitchFamily="34" charset="0"/>
                <a:ea typeface="Verdana" pitchFamily="34" charset="0"/>
                <a:cs typeface="Calibri" pitchFamily="34" charset="0"/>
              </a:rPr>
            </a:br>
            <a:endParaRPr lang="zh-CN" altLang="en-US" sz="2600" b="1">
              <a:latin typeface="Calibri" pitchFamily="34" charset="0"/>
              <a:cs typeface="Calibri" pitchFamily="34" charset="0"/>
            </a:endParaRPr>
          </a:p>
        </p:txBody>
      </p:sp>
      <p:pic>
        <p:nvPicPr>
          <p:cNvPr id="6" name="图片 5">
            <a:extLst>
              <a:ext uri="{FF2B5EF4-FFF2-40B4-BE49-F238E27FC236}">
                <a16:creationId xmlns="" xmlns:a16="http://schemas.microsoft.com/office/drawing/2014/main" id="{7D16CC6B-663A-4372-B87D-1DAD4F36993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85852" y="1214428"/>
            <a:ext cx="6661492" cy="3810196"/>
          </a:xfrm>
          <a:prstGeom prst="rect">
            <a:avLst/>
          </a:prstGeom>
        </p:spPr>
      </p:pic>
    </p:spTree>
    <p:extLst>
      <p:ext uri="{BB962C8B-B14F-4D97-AF65-F5344CB8AC3E}">
        <p14:creationId xmlns="" xmlns:p14="http://schemas.microsoft.com/office/powerpoint/2010/main" val="53176039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内容占位符 2">
            <a:extLst>
              <a:ext uri="{FF2B5EF4-FFF2-40B4-BE49-F238E27FC236}">
                <a16:creationId xmlns="" xmlns:a16="http://schemas.microsoft.com/office/drawing/2014/main" id="{F179AFD4-CCBB-4ED6-88F0-500FB123C66C}"/>
              </a:ext>
            </a:extLst>
          </p:cNvPr>
          <p:cNvSpPr>
            <a:spLocks noGrp="1"/>
          </p:cNvSpPr>
          <p:nvPr>
            <p:ph idx="1"/>
          </p:nvPr>
        </p:nvSpPr>
        <p:spPr>
          <a:xfrm>
            <a:off x="603887" y="555526"/>
            <a:ext cx="7886700" cy="3263504"/>
          </a:xfrm>
        </p:spPr>
        <p:txBody>
          <a:bodyPr>
            <a:normAutofit lnSpcReduction="10000"/>
          </a:bodyPr>
          <a:lstStyle/>
          <a:p>
            <a:pPr marL="177800" indent="-177800">
              <a:buNone/>
            </a:pPr>
            <a:r>
              <a:rPr lang="en-US" altLang="zh-CN">
                <a:latin typeface="Times New Roman" pitchFamily="18" charset="0"/>
                <a:cs typeface="Times New Roman" pitchFamily="18" charset="0"/>
              </a:rPr>
              <a:t>1 Look at the “to do” structures in sentences (a) and (b). Do they serve the same function in each sentence? </a:t>
            </a:r>
          </a:p>
          <a:p>
            <a:pPr marL="0" indent="0">
              <a:buNone/>
            </a:pPr>
            <a:endParaRPr lang="en-US" altLang="zh-CN" smtClean="0">
              <a:latin typeface="Times New Roman" pitchFamily="18" charset="0"/>
              <a:cs typeface="Times New Roman" pitchFamily="18" charset="0"/>
            </a:endParaRPr>
          </a:p>
          <a:p>
            <a:pPr marL="0" indent="0">
              <a:buNone/>
            </a:pPr>
            <a:endParaRPr lang="en-US" altLang="zh-CN" smtClean="0">
              <a:latin typeface="Times New Roman" pitchFamily="18" charset="0"/>
              <a:cs typeface="Times New Roman" pitchFamily="18" charset="0"/>
            </a:endParaRPr>
          </a:p>
          <a:p>
            <a:pPr marL="177800" indent="-177800">
              <a:buNone/>
            </a:pPr>
            <a:r>
              <a:rPr lang="en-US" altLang="zh-CN" smtClean="0">
                <a:latin typeface="Times New Roman" pitchFamily="18" charset="0"/>
                <a:cs typeface="Times New Roman" pitchFamily="18" charset="0"/>
              </a:rPr>
              <a:t>2 </a:t>
            </a:r>
            <a:r>
              <a:rPr lang="en-US" altLang="zh-CN">
                <a:latin typeface="Times New Roman" pitchFamily="18" charset="0"/>
                <a:cs typeface="Times New Roman" pitchFamily="18" charset="0"/>
              </a:rPr>
              <a:t>In sentence (c), is the </a:t>
            </a:r>
            <a:r>
              <a:rPr lang="en-US" altLang="zh-CN" i="1">
                <a:latin typeface="Times New Roman" pitchFamily="18" charset="0"/>
                <a:cs typeface="Times New Roman" pitchFamily="18" charset="0"/>
              </a:rPr>
              <a:t>-ed </a:t>
            </a:r>
            <a:r>
              <a:rPr lang="en-US" altLang="zh-CN">
                <a:latin typeface="Times New Roman" pitchFamily="18" charset="0"/>
                <a:cs typeface="Times New Roman" pitchFamily="18" charset="0"/>
              </a:rPr>
              <a:t>form used as an adjective or a past participle? Why does the author use the </a:t>
            </a:r>
            <a:r>
              <a:rPr lang="en-US" altLang="zh-CN" i="1">
                <a:latin typeface="Times New Roman" pitchFamily="18" charset="0"/>
                <a:cs typeface="Times New Roman" pitchFamily="18" charset="0"/>
              </a:rPr>
              <a:t>-ed </a:t>
            </a:r>
            <a:r>
              <a:rPr lang="en-US" altLang="zh-CN">
                <a:latin typeface="Times New Roman" pitchFamily="18" charset="0"/>
                <a:cs typeface="Times New Roman" pitchFamily="18" charset="0"/>
              </a:rPr>
              <a:t>form other than the </a:t>
            </a:r>
            <a:r>
              <a:rPr lang="en-US" altLang="zh-CN" i="1">
                <a:latin typeface="Times New Roman" pitchFamily="18" charset="0"/>
                <a:cs typeface="Times New Roman" pitchFamily="18" charset="0"/>
              </a:rPr>
              <a:t>-ing </a:t>
            </a:r>
            <a:r>
              <a:rPr lang="en-US" altLang="zh-CN">
                <a:latin typeface="Times New Roman" pitchFamily="18" charset="0"/>
                <a:cs typeface="Times New Roman" pitchFamily="18" charset="0"/>
              </a:rPr>
              <a:t>form? </a:t>
            </a:r>
          </a:p>
          <a:p>
            <a:pPr marL="0" indent="0">
              <a:buNone/>
            </a:pPr>
            <a:endParaRPr lang="en-US" altLang="zh-CN" smtClean="0">
              <a:latin typeface="Times New Roman" pitchFamily="18" charset="0"/>
              <a:cs typeface="Times New Roman" pitchFamily="18" charset="0"/>
            </a:endParaRPr>
          </a:p>
          <a:p>
            <a:pPr marL="0" indent="0">
              <a:buNone/>
            </a:pPr>
            <a:endParaRPr lang="en-US" altLang="zh-CN" smtClean="0">
              <a:latin typeface="Times New Roman" pitchFamily="18" charset="0"/>
              <a:cs typeface="Times New Roman" pitchFamily="18" charset="0"/>
            </a:endParaRPr>
          </a:p>
          <a:p>
            <a:pPr marL="0" indent="0">
              <a:buNone/>
            </a:pPr>
            <a:r>
              <a:rPr lang="en-US" altLang="zh-CN" smtClean="0">
                <a:latin typeface="Times New Roman" pitchFamily="18" charset="0"/>
                <a:cs typeface="Times New Roman" pitchFamily="18" charset="0"/>
              </a:rPr>
              <a:t>3 </a:t>
            </a:r>
            <a:r>
              <a:rPr lang="en-US" altLang="zh-CN">
                <a:latin typeface="Times New Roman" pitchFamily="18" charset="0"/>
                <a:cs typeface="Times New Roman" pitchFamily="18" charset="0"/>
              </a:rPr>
              <a:t>What is the function of the </a:t>
            </a:r>
            <a:r>
              <a:rPr lang="en-US" altLang="zh-CN" i="1">
                <a:latin typeface="Times New Roman" pitchFamily="18" charset="0"/>
                <a:cs typeface="Times New Roman" pitchFamily="18" charset="0"/>
              </a:rPr>
              <a:t>-ing </a:t>
            </a:r>
            <a:r>
              <a:rPr lang="en-US" altLang="zh-CN">
                <a:latin typeface="Times New Roman" pitchFamily="18" charset="0"/>
                <a:cs typeface="Times New Roman" pitchFamily="18" charset="0"/>
              </a:rPr>
              <a:t>form in sentence (d)?</a:t>
            </a:r>
            <a:endParaRPr lang="zh-CN" altLang="en-US">
              <a:latin typeface="Times New Roman" pitchFamily="18" charset="0"/>
              <a:cs typeface="Times New Roman" pitchFamily="18" charset="0"/>
            </a:endParaRPr>
          </a:p>
        </p:txBody>
      </p:sp>
      <p:sp>
        <p:nvSpPr>
          <p:cNvPr id="4" name="TextBox 4">
            <a:extLst>
              <a:ext uri="{FF2B5EF4-FFF2-40B4-BE49-F238E27FC236}">
                <a16:creationId xmlns="" xmlns:a16="http://schemas.microsoft.com/office/drawing/2014/main" id="{53B89ABA-E7BC-48AB-B1C6-F1C08836FE80}"/>
              </a:ext>
            </a:extLst>
          </p:cNvPr>
          <p:cNvSpPr txBox="1"/>
          <p:nvPr/>
        </p:nvSpPr>
        <p:spPr>
          <a:xfrm>
            <a:off x="714348" y="1142990"/>
            <a:ext cx="8119814" cy="2899961"/>
          </a:xfrm>
          <a:prstGeom prst="rect">
            <a:avLst/>
          </a:prstGeom>
          <a:noFill/>
        </p:spPr>
        <p:txBody>
          <a:bodyPr wrap="square" rtlCol="0">
            <a:spAutoFit/>
          </a:bodyPr>
          <a:lstStyle/>
          <a:p>
            <a:pPr>
              <a:lnSpc>
                <a:spcPct val="107000"/>
              </a:lnSpc>
              <a:spcAft>
                <a:spcPts val="800"/>
              </a:spcAft>
            </a:pPr>
            <a:r>
              <a:rPr lang="en-CA" altLang="zh-CN" sz="2100" smtClean="0">
                <a:solidFill>
                  <a:schemeClr val="accent2"/>
                </a:solidFill>
                <a:latin typeface="Times New Roman" pitchFamily="18" charset="0"/>
                <a:cs typeface="Times New Roman" pitchFamily="18" charset="0"/>
              </a:rPr>
              <a:t>No</a:t>
            </a:r>
            <a:r>
              <a:rPr lang="en-CA" altLang="zh-CN" sz="2100">
                <a:solidFill>
                  <a:schemeClr val="accent2"/>
                </a:solidFill>
                <a:latin typeface="Times New Roman" pitchFamily="18" charset="0"/>
                <a:cs typeface="Times New Roman" pitchFamily="18" charset="0"/>
              </a:rPr>
              <a:t>, they don’t</a:t>
            </a:r>
            <a:r>
              <a:rPr lang="en-US" altLang="zh-CN" sz="2100">
                <a:solidFill>
                  <a:schemeClr val="accent2"/>
                </a:solidFill>
                <a:latin typeface="Times New Roman" pitchFamily="18" charset="0"/>
                <a:ea typeface="宋体"/>
                <a:cs typeface="Times New Roman" pitchFamily="18" charset="0"/>
              </a:rPr>
              <a:t>. “To explore” in sentence (a) serves as object and “to float” in sentence (b) serves as predicative.</a:t>
            </a:r>
            <a:endParaRPr lang="zh-CN" altLang="zh-CN" sz="2100">
              <a:solidFill>
                <a:schemeClr val="accent2"/>
              </a:solidFill>
              <a:latin typeface="Times New Roman" pitchFamily="18" charset="0"/>
              <a:cs typeface="Times New Roman" pitchFamily="18" charset="0"/>
            </a:endParaRPr>
          </a:p>
          <a:p>
            <a:pPr>
              <a:lnSpc>
                <a:spcPct val="107000"/>
              </a:lnSpc>
              <a:spcAft>
                <a:spcPts val="800"/>
              </a:spcAft>
            </a:pPr>
            <a:endParaRPr lang="en-CA" altLang="zh-CN" sz="2100" smtClean="0">
              <a:solidFill>
                <a:schemeClr val="accent2"/>
              </a:solidFill>
              <a:latin typeface="Times New Roman" pitchFamily="18" charset="0"/>
              <a:cs typeface="Times New Roman" pitchFamily="18" charset="0"/>
            </a:endParaRPr>
          </a:p>
          <a:p>
            <a:pPr marL="85725" indent="-85725">
              <a:lnSpc>
                <a:spcPct val="107000"/>
              </a:lnSpc>
              <a:spcAft>
                <a:spcPts val="800"/>
              </a:spcAft>
            </a:pPr>
            <a:r>
              <a:rPr lang="en-CA" altLang="zh-CN" sz="2100" smtClean="0">
                <a:solidFill>
                  <a:schemeClr val="accent2"/>
                </a:solidFill>
                <a:latin typeface="Times New Roman" pitchFamily="18" charset="0"/>
                <a:cs typeface="Times New Roman" pitchFamily="18" charset="0"/>
              </a:rPr>
              <a:t> The </a:t>
            </a:r>
            <a:r>
              <a:rPr lang="en-CA" altLang="zh-CN" sz="2100" i="1">
                <a:solidFill>
                  <a:schemeClr val="accent2"/>
                </a:solidFill>
                <a:latin typeface="Times New Roman" pitchFamily="18" charset="0"/>
                <a:cs typeface="Times New Roman" pitchFamily="18" charset="0"/>
              </a:rPr>
              <a:t>-ed</a:t>
            </a:r>
            <a:r>
              <a:rPr lang="en-CA" altLang="zh-CN" sz="2100">
                <a:solidFill>
                  <a:schemeClr val="accent2"/>
                </a:solidFill>
                <a:latin typeface="Times New Roman" pitchFamily="18" charset="0"/>
                <a:cs typeface="Times New Roman" pitchFamily="18" charset="0"/>
              </a:rPr>
              <a:t> form is used as an adjective. The author wants to describe the visitors’ feeling, so the </a:t>
            </a:r>
            <a:r>
              <a:rPr lang="en-CA" altLang="zh-CN" sz="2100" i="1">
                <a:solidFill>
                  <a:schemeClr val="accent2"/>
                </a:solidFill>
                <a:latin typeface="Times New Roman" pitchFamily="18" charset="0"/>
                <a:cs typeface="Times New Roman" pitchFamily="18" charset="0"/>
              </a:rPr>
              <a:t>-ed</a:t>
            </a:r>
            <a:r>
              <a:rPr lang="en-CA" altLang="zh-CN" sz="2100">
                <a:solidFill>
                  <a:schemeClr val="accent2"/>
                </a:solidFill>
                <a:latin typeface="Times New Roman" pitchFamily="18" charset="0"/>
                <a:cs typeface="Times New Roman" pitchFamily="18" charset="0"/>
              </a:rPr>
              <a:t> form is used.</a:t>
            </a:r>
            <a:endParaRPr lang="zh-CN" altLang="zh-CN" sz="2100">
              <a:solidFill>
                <a:schemeClr val="accent2"/>
              </a:solidFill>
              <a:latin typeface="Times New Roman" pitchFamily="18" charset="0"/>
              <a:cs typeface="Times New Roman" pitchFamily="18" charset="0"/>
            </a:endParaRPr>
          </a:p>
          <a:p>
            <a:pPr>
              <a:lnSpc>
                <a:spcPct val="107000"/>
              </a:lnSpc>
              <a:spcAft>
                <a:spcPts val="800"/>
              </a:spcAft>
            </a:pPr>
            <a:endParaRPr lang="en-CA" altLang="zh-CN" sz="2100" smtClean="0">
              <a:solidFill>
                <a:schemeClr val="accent2"/>
              </a:solidFill>
              <a:latin typeface="Times New Roman" pitchFamily="18" charset="0"/>
              <a:cs typeface="Times New Roman" pitchFamily="18" charset="0"/>
            </a:endParaRPr>
          </a:p>
          <a:p>
            <a:pPr>
              <a:lnSpc>
                <a:spcPct val="107000"/>
              </a:lnSpc>
              <a:spcAft>
                <a:spcPts val="800"/>
              </a:spcAft>
            </a:pPr>
            <a:r>
              <a:rPr lang="en-CA" altLang="zh-CN" sz="2100" smtClean="0">
                <a:solidFill>
                  <a:schemeClr val="accent2"/>
                </a:solidFill>
                <a:latin typeface="Times New Roman" pitchFamily="18" charset="0"/>
                <a:cs typeface="Times New Roman" pitchFamily="18" charset="0"/>
              </a:rPr>
              <a:t> The </a:t>
            </a:r>
            <a:r>
              <a:rPr lang="en-CA" altLang="zh-CN" sz="2100" i="1">
                <a:solidFill>
                  <a:schemeClr val="accent2"/>
                </a:solidFill>
                <a:latin typeface="Times New Roman" pitchFamily="18" charset="0"/>
                <a:cs typeface="Times New Roman" pitchFamily="18" charset="0"/>
              </a:rPr>
              <a:t>-ing form</a:t>
            </a:r>
            <a:r>
              <a:rPr lang="en-CA" altLang="zh-CN" sz="2100">
                <a:solidFill>
                  <a:schemeClr val="accent2"/>
                </a:solidFill>
                <a:latin typeface="Times New Roman" pitchFamily="18" charset="0"/>
                <a:cs typeface="Times New Roman" pitchFamily="18" charset="0"/>
              </a:rPr>
              <a:t> is used as subject.</a:t>
            </a:r>
            <a:endParaRPr lang="zh-CN" altLang="zh-CN" sz="2100">
              <a:solidFill>
                <a:schemeClr val="accent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4555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571472" y="642924"/>
            <a:ext cx="7729564" cy="994172"/>
          </a:xfrm>
        </p:spPr>
        <p:txBody>
          <a:bodyPr>
            <a:normAutofit fontScale="90000"/>
          </a:bodyPr>
          <a:lstStyle/>
          <a:p>
            <a:pPr marL="1611313" indent="-1611313"/>
            <a:r>
              <a:rPr lang="en-US" altLang="zh-CN" sz="2400" b="1">
                <a:latin typeface="Verdana" pitchFamily="34" charset="0"/>
                <a:ea typeface="Verdana" pitchFamily="34" charset="0"/>
                <a:cs typeface="Verdana" pitchFamily="34" charset="0"/>
              </a:rPr>
              <a:t>Activity 1 </a:t>
            </a:r>
            <a:r>
              <a:rPr lang="en-US" altLang="zh-CN" sz="2600" b="1">
                <a:latin typeface="Calibri" pitchFamily="34" charset="0"/>
                <a:ea typeface="Verdana" pitchFamily="34" charset="0"/>
                <a:cs typeface="Calibri" pitchFamily="34" charset="0"/>
              </a:rPr>
              <a:t>Look at the sentences from the reading passage and </a:t>
            </a:r>
            <a:r>
              <a:rPr lang="en-US" altLang="zh-CN" sz="2600" b="1" smtClean="0">
                <a:latin typeface="Calibri" pitchFamily="34" charset="0"/>
                <a:ea typeface="Verdana" pitchFamily="34" charset="0"/>
                <a:cs typeface="Calibri" pitchFamily="34" charset="0"/>
              </a:rPr>
              <a:t>answer </a:t>
            </a:r>
            <a:r>
              <a:rPr lang="en-US" altLang="zh-CN" sz="2600" b="1">
                <a:latin typeface="Calibri" pitchFamily="34" charset="0"/>
                <a:ea typeface="Verdana" pitchFamily="34" charset="0"/>
                <a:cs typeface="Calibri" pitchFamily="34" charset="0"/>
              </a:rPr>
              <a:t>the questions.</a:t>
            </a:r>
            <a:br>
              <a:rPr lang="en-US" altLang="zh-CN" sz="2600" b="1">
                <a:latin typeface="Calibri" pitchFamily="34" charset="0"/>
                <a:ea typeface="Verdana" pitchFamily="34" charset="0"/>
                <a:cs typeface="Calibri" pitchFamily="34" charset="0"/>
              </a:rPr>
            </a:br>
            <a:endParaRPr lang="zh-CN" altLang="en-US" sz="2600">
              <a:latin typeface="Calibri" pitchFamily="34" charset="0"/>
              <a:cs typeface="Calibri" pitchFamily="34" charset="0"/>
            </a:endParaRPr>
          </a:p>
        </p:txBody>
      </p:sp>
      <p:sp>
        <p:nvSpPr>
          <p:cNvPr id="3" name="内容占位符 2"/>
          <p:cNvSpPr>
            <a:spLocks noGrp="1"/>
          </p:cNvSpPr>
          <p:nvPr>
            <p:ph idx="1"/>
          </p:nvPr>
        </p:nvSpPr>
        <p:spPr>
          <a:xfrm>
            <a:off x="2143108" y="2191173"/>
            <a:ext cx="5764138" cy="2952327"/>
          </a:xfrm>
        </p:spPr>
        <p:txBody>
          <a:bodyPr>
            <a:normAutofit/>
          </a:bodyPr>
          <a:lstStyle/>
          <a:p>
            <a:pPr marL="0" indent="0">
              <a:buNone/>
            </a:pPr>
            <a:r>
              <a:rPr lang="en-US" altLang="zh-CN" sz="2300">
                <a:latin typeface="Times New Roman" pitchFamily="18" charset="0"/>
                <a:ea typeface="华文细黑" pitchFamily="2" charset="-122"/>
                <a:cs typeface="Times New Roman" pitchFamily="18" charset="0"/>
              </a:rPr>
              <a:t>Now look for more sentences with these structures in the  reading passage.</a:t>
            </a:r>
          </a:p>
        </p:txBody>
      </p:sp>
    </p:spTree>
    <p:extLst>
      <p:ext uri="{BB962C8B-B14F-4D97-AF65-F5344CB8AC3E}">
        <p14:creationId xmlns="" xmlns:p14="http://schemas.microsoft.com/office/powerpoint/2010/main" val="23313354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323528" y="124598"/>
            <a:ext cx="8263830" cy="994172"/>
          </a:xfrm>
        </p:spPr>
        <p:txBody>
          <a:bodyPr>
            <a:normAutofit/>
          </a:bodyPr>
          <a:lstStyle/>
          <a:p>
            <a:r>
              <a:rPr lang="en-US" altLang="zh-CN" sz="2400" b="1">
                <a:latin typeface="Verdana" pitchFamily="34" charset="0"/>
                <a:ea typeface="Verdana" pitchFamily="34" charset="0"/>
                <a:cs typeface="Verdana" pitchFamily="34" charset="0"/>
              </a:rPr>
              <a:t>Activity 2 </a:t>
            </a:r>
            <a:r>
              <a:rPr lang="en-US" altLang="zh-CN" sz="2300" b="1">
                <a:latin typeface="Calibri" pitchFamily="34" charset="0"/>
                <a:ea typeface="Verdana" pitchFamily="34" charset="0"/>
                <a:cs typeface="Calibri" pitchFamily="34" charset="0"/>
              </a:rPr>
              <a:t>Complete the passage with the correct form of the 	                verbs in brackets. </a:t>
            </a:r>
            <a:endParaRPr lang="zh-CN" altLang="en-US" sz="2300">
              <a:latin typeface="Calibri" pitchFamily="34" charset="0"/>
              <a:cs typeface="Calibri" pitchFamily="34" charset="0"/>
            </a:endParaRPr>
          </a:p>
        </p:txBody>
      </p:sp>
      <p:sp>
        <p:nvSpPr>
          <p:cNvPr id="3" name="内容占位符 2"/>
          <p:cNvSpPr>
            <a:spLocks noGrp="1"/>
          </p:cNvSpPr>
          <p:nvPr>
            <p:ph idx="1"/>
          </p:nvPr>
        </p:nvSpPr>
        <p:spPr>
          <a:xfrm>
            <a:off x="6143636" y="1824484"/>
            <a:ext cx="2736304" cy="3319016"/>
          </a:xfrm>
        </p:spPr>
        <p:txBody>
          <a:bodyPr>
            <a:noAutofit/>
          </a:bodyPr>
          <a:lstStyle/>
          <a:p>
            <a:pPr marL="0" indent="0">
              <a:buNone/>
            </a:pPr>
            <a:r>
              <a:rPr lang="en-US" altLang="zh-CN" sz="1800">
                <a:solidFill>
                  <a:schemeClr val="accent2"/>
                </a:solidFill>
                <a:latin typeface="Times New Roman" pitchFamily="18" charset="0"/>
                <a:ea typeface="华文细黑" pitchFamily="2" charset="-122"/>
                <a:cs typeface="Times New Roman" pitchFamily="18" charset="0"/>
              </a:rPr>
              <a:t>1 Drawing	</a:t>
            </a:r>
          </a:p>
          <a:p>
            <a:pPr marL="0" indent="0">
              <a:buNone/>
            </a:pPr>
            <a:r>
              <a:rPr lang="en-US" altLang="zh-CN" sz="1800">
                <a:solidFill>
                  <a:schemeClr val="accent2"/>
                </a:solidFill>
                <a:latin typeface="Times New Roman" pitchFamily="18" charset="0"/>
                <a:ea typeface="华文细黑" pitchFamily="2" charset="-122"/>
                <a:cs typeface="Times New Roman" pitchFamily="18" charset="0"/>
              </a:rPr>
              <a:t>2 to recreate / recreating</a:t>
            </a:r>
          </a:p>
          <a:p>
            <a:pPr marL="0" indent="0">
              <a:buNone/>
            </a:pPr>
            <a:r>
              <a:rPr lang="en-US" altLang="zh-CN" sz="1800">
                <a:solidFill>
                  <a:schemeClr val="accent2"/>
                </a:solidFill>
                <a:latin typeface="Times New Roman" pitchFamily="18" charset="0"/>
                <a:ea typeface="华文细黑" pitchFamily="2" charset="-122"/>
                <a:cs typeface="Times New Roman" pitchFamily="18" charset="0"/>
              </a:rPr>
              <a:t>3 astonished  	</a:t>
            </a:r>
          </a:p>
          <a:p>
            <a:pPr marL="0" indent="0">
              <a:buNone/>
            </a:pPr>
            <a:r>
              <a:rPr lang="en-US" altLang="zh-CN" sz="1800">
                <a:solidFill>
                  <a:schemeClr val="accent2"/>
                </a:solidFill>
                <a:latin typeface="Times New Roman" pitchFamily="18" charset="0"/>
                <a:ea typeface="华文细黑" pitchFamily="2" charset="-122"/>
                <a:cs typeface="Times New Roman" pitchFamily="18" charset="0"/>
              </a:rPr>
              <a:t>4 to explore</a:t>
            </a:r>
          </a:p>
        </p:txBody>
      </p:sp>
      <p:pic>
        <p:nvPicPr>
          <p:cNvPr id="5" name="图片 4">
            <a:extLst>
              <a:ext uri="{FF2B5EF4-FFF2-40B4-BE49-F238E27FC236}">
                <a16:creationId xmlns="" xmlns:a16="http://schemas.microsoft.com/office/drawing/2014/main" id="{D5785BCB-BC94-44F0-9D24-FA367D0814C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7544" y="903158"/>
            <a:ext cx="4598330" cy="4227934"/>
          </a:xfrm>
          <a:prstGeom prst="rect">
            <a:avLst/>
          </a:prstGeom>
        </p:spPr>
      </p:pic>
    </p:spTree>
    <p:extLst>
      <p:ext uri="{BB962C8B-B14F-4D97-AF65-F5344CB8AC3E}">
        <p14:creationId xmlns="" xmlns:p14="http://schemas.microsoft.com/office/powerpoint/2010/main" val="12177911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323528" y="-72410"/>
            <a:ext cx="7886700" cy="994172"/>
          </a:xfrm>
        </p:spPr>
        <p:txBody>
          <a:bodyPr>
            <a:normAutofit/>
          </a:bodyPr>
          <a:lstStyle/>
          <a:p>
            <a:r>
              <a:rPr lang="en-US" altLang="zh-CN" sz="2400" b="1">
                <a:latin typeface="Verdana" pitchFamily="34" charset="0"/>
                <a:ea typeface="Verdana" pitchFamily="34" charset="0"/>
                <a:cs typeface="Verdana" pitchFamily="34" charset="0"/>
              </a:rPr>
              <a:t>Activity 3</a:t>
            </a:r>
            <a:endParaRPr lang="zh-CN" altLang="en-US" sz="2400"/>
          </a:p>
        </p:txBody>
      </p:sp>
      <p:sp>
        <p:nvSpPr>
          <p:cNvPr id="3" name="内容占位符 2"/>
          <p:cNvSpPr>
            <a:spLocks noGrp="1"/>
          </p:cNvSpPr>
          <p:nvPr>
            <p:ph idx="1"/>
          </p:nvPr>
        </p:nvSpPr>
        <p:spPr>
          <a:xfrm>
            <a:off x="323528" y="915566"/>
            <a:ext cx="7886700" cy="3263504"/>
          </a:xfrm>
        </p:spPr>
        <p:txBody>
          <a:bodyPr>
            <a:normAutofit/>
          </a:bodyPr>
          <a:lstStyle/>
          <a:p>
            <a:pPr marL="0" indent="0">
              <a:buNone/>
            </a:pPr>
            <a:r>
              <a:rPr lang="en-US" altLang="zh-CN" sz="2300" b="1">
                <a:latin typeface="Calibri" pitchFamily="34" charset="0"/>
                <a:ea typeface="华文细黑" pitchFamily="2" charset="-122"/>
                <a:cs typeface="Calibri" pitchFamily="34" charset="0"/>
              </a:rPr>
              <a:t>Read the information below and write a </a:t>
            </a:r>
          </a:p>
          <a:p>
            <a:pPr marL="0" indent="0">
              <a:buNone/>
            </a:pPr>
            <a:r>
              <a:rPr lang="en-US" altLang="zh-CN" sz="2300" b="1">
                <a:latin typeface="Calibri" pitchFamily="34" charset="0"/>
                <a:ea typeface="华文细黑" pitchFamily="2" charset="-122"/>
                <a:cs typeface="Calibri" pitchFamily="34" charset="0"/>
              </a:rPr>
              <a:t>paragraph introducing the 24 Solar </a:t>
            </a:r>
          </a:p>
          <a:p>
            <a:pPr marL="0" indent="0">
              <a:buNone/>
            </a:pPr>
            <a:r>
              <a:rPr lang="en-US" altLang="zh-CN" sz="2300" b="1">
                <a:latin typeface="Calibri" pitchFamily="34" charset="0"/>
                <a:ea typeface="华文细黑" pitchFamily="2" charset="-122"/>
                <a:cs typeface="Calibri" pitchFamily="34" charset="0"/>
              </a:rPr>
              <a:t>Terms with the words in the box.</a:t>
            </a:r>
            <a:endParaRPr lang="zh-CN" altLang="en-US" sz="2300" b="1">
              <a:latin typeface="Calibri" pitchFamily="34" charset="0"/>
              <a:ea typeface="华文细黑" pitchFamily="2" charset="-122"/>
              <a:cs typeface="Calibri" pitchFamily="34" charset="0"/>
            </a:endParaRPr>
          </a:p>
        </p:txBody>
      </p:sp>
      <p:pic>
        <p:nvPicPr>
          <p:cNvPr id="5" name="图片 4">
            <a:extLst>
              <a:ext uri="{FF2B5EF4-FFF2-40B4-BE49-F238E27FC236}">
                <a16:creationId xmlns="" xmlns:a16="http://schemas.microsoft.com/office/drawing/2014/main" id="{3967DE7A-69F1-4939-A9C9-84DB1DF7D81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86380" y="0"/>
            <a:ext cx="3528392" cy="4695458"/>
          </a:xfrm>
          <a:prstGeom prst="rect">
            <a:avLst/>
          </a:prstGeom>
        </p:spPr>
      </p:pic>
      <p:pic>
        <p:nvPicPr>
          <p:cNvPr id="7" name="图片 6">
            <a:extLst>
              <a:ext uri="{FF2B5EF4-FFF2-40B4-BE49-F238E27FC236}">
                <a16:creationId xmlns="" xmlns:a16="http://schemas.microsoft.com/office/drawing/2014/main" id="{C4DD9A79-329A-49F3-B6DC-27087626B4FB}"/>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7544" y="2486711"/>
            <a:ext cx="4618781" cy="1289479"/>
          </a:xfrm>
          <a:prstGeom prst="rect">
            <a:avLst/>
          </a:prstGeom>
        </p:spPr>
      </p:pic>
      <p:sp>
        <p:nvSpPr>
          <p:cNvPr id="6" name="矩形 5"/>
          <p:cNvSpPr/>
          <p:nvPr/>
        </p:nvSpPr>
        <p:spPr>
          <a:xfrm>
            <a:off x="428596" y="4127837"/>
            <a:ext cx="5072098" cy="707886"/>
          </a:xfrm>
          <a:prstGeom prst="rect">
            <a:avLst/>
          </a:prstGeom>
        </p:spPr>
        <p:txBody>
          <a:bodyPr wrap="square">
            <a:spAutoFit/>
          </a:bodyPr>
          <a:lstStyle/>
          <a:p>
            <a:r>
              <a:rPr lang="en-CA" altLang="zh-CN" sz="2000" smtClean="0">
                <a:latin typeface="Times New Roman" pitchFamily="18" charset="0"/>
                <a:cs typeface="Times New Roman" pitchFamily="18" charset="0"/>
              </a:rPr>
              <a:t>Learning from nature’s wisdom led farmers in Ancient China to create the 24 Solar Terms…</a:t>
            </a:r>
            <a:endParaRPr lang="zh-CN" altLang="en-US" sz="2000">
              <a:latin typeface="Times New Roman" pitchFamily="18" charset="0"/>
              <a:cs typeface="Times New Roman" pitchFamily="18" charset="0"/>
            </a:endParaRPr>
          </a:p>
        </p:txBody>
      </p:sp>
    </p:spTree>
    <p:extLst>
      <p:ext uri="{BB962C8B-B14F-4D97-AF65-F5344CB8AC3E}">
        <p14:creationId xmlns="" xmlns:p14="http://schemas.microsoft.com/office/powerpoint/2010/main" val="3198523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lstStyle/>
          <a:p>
            <a:r>
              <a:rPr lang="en-US" altLang="zh-CN" sz="2400" b="1">
                <a:solidFill>
                  <a:prstClr val="black"/>
                </a:solidFill>
                <a:latin typeface="Verdana" pitchFamily="34" charset="0"/>
                <a:ea typeface="Verdana" pitchFamily="34" charset="0"/>
                <a:cs typeface="Verdana" pitchFamily="34" charset="0"/>
              </a:rPr>
              <a:t>Activity 3</a:t>
            </a:r>
            <a:endParaRPr lang="zh-CN" altLang="en-US"/>
          </a:p>
        </p:txBody>
      </p:sp>
      <p:sp>
        <p:nvSpPr>
          <p:cNvPr id="3" name="内容占位符 2"/>
          <p:cNvSpPr>
            <a:spLocks noGrp="1"/>
          </p:cNvSpPr>
          <p:nvPr>
            <p:ph idx="1"/>
          </p:nvPr>
        </p:nvSpPr>
        <p:spPr/>
        <p:txBody>
          <a:bodyPr>
            <a:normAutofit/>
          </a:bodyPr>
          <a:lstStyle/>
          <a:p>
            <a:pPr marL="0" indent="0">
              <a:buNone/>
            </a:pPr>
            <a:r>
              <a:rPr lang="en-CA" altLang="zh-CN">
                <a:solidFill>
                  <a:schemeClr val="accent2"/>
                </a:solidFill>
                <a:latin typeface="Times New Roman" pitchFamily="18" charset="0"/>
                <a:cs typeface="Times New Roman" pitchFamily="18" charset="0"/>
              </a:rPr>
              <a:t>Learning from nature’s wisdom led farmers in Ancient China to create the 24 Solar Terms, which were based on observation of changes of seasons, astronomy and other natural phenomena. Indicating changes in weather conditions, the 24 Solar Terms remain of particular importance to farmers for guiding their practices. The first term is known as “Beginning of Spring”, and marks when the days become longer and the temperature begins to increase. Nowadays, the 24 Solar Terms not only apply to farming, but also guide Chinese people in everyday life. So varied are the functions of the Solar Terms and their contributions to cultural identity, that in 2016, they were added to </a:t>
            </a:r>
            <a:r>
              <a:rPr lang="en-CA" altLang="zh-CN" smtClean="0">
                <a:solidFill>
                  <a:schemeClr val="accent2"/>
                </a:solidFill>
                <a:latin typeface="Times New Roman" pitchFamily="18" charset="0"/>
                <a:cs typeface="Times New Roman" pitchFamily="18" charset="0"/>
              </a:rPr>
              <a:t>UNESCO’s </a:t>
            </a:r>
            <a:r>
              <a:rPr lang="en-CA" altLang="zh-CN">
                <a:solidFill>
                  <a:schemeClr val="accent2"/>
                </a:solidFill>
                <a:latin typeface="Times New Roman" pitchFamily="18" charset="0"/>
                <a:cs typeface="Times New Roman" pitchFamily="18" charset="0"/>
              </a:rPr>
              <a:t>List of Intangible Cultural Heritage.</a:t>
            </a:r>
            <a:endParaRPr lang="zh-CN" altLang="zh-CN">
              <a:solidFill>
                <a:schemeClr val="accent2"/>
              </a:solidFill>
              <a:latin typeface="Times New Roman" pitchFamily="18" charset="0"/>
              <a:cs typeface="Times New Roman" pitchFamily="18" charset="0"/>
            </a:endParaRPr>
          </a:p>
          <a:p>
            <a:endParaRPr lang="zh-CN" altLang="en-US"/>
          </a:p>
        </p:txBody>
      </p:sp>
    </p:spTree>
    <p:extLst>
      <p:ext uri="{BB962C8B-B14F-4D97-AF65-F5344CB8AC3E}">
        <p14:creationId xmlns="" xmlns:p14="http://schemas.microsoft.com/office/powerpoint/2010/main" val="2854297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内容占位符 2"/>
          <p:cNvSpPr>
            <a:spLocks noGrp="1"/>
          </p:cNvSpPr>
          <p:nvPr>
            <p:ph idx="1"/>
          </p:nvPr>
        </p:nvSpPr>
        <p:spPr>
          <a:xfrm>
            <a:off x="188056" y="843558"/>
            <a:ext cx="4095911" cy="1130523"/>
          </a:xfrm>
        </p:spPr>
        <p:txBody>
          <a:bodyPr>
            <a:normAutofit lnSpcReduction="10000"/>
          </a:bodyPr>
          <a:lstStyle/>
          <a:p>
            <a:pPr marL="0" indent="0">
              <a:buNone/>
            </a:pPr>
            <a:r>
              <a:rPr lang="en-US" altLang="zh-CN" sz="2000" b="1">
                <a:latin typeface="Calibri" pitchFamily="34" charset="0"/>
              </a:rPr>
              <a:t>Work in pairs. Talk about one of the Solar Terms using the structures you have learnt in this unit where appropriate.</a:t>
            </a:r>
            <a:endParaRPr lang="zh-CN" altLang="en-US" sz="2000" b="1">
              <a:latin typeface="Calibri" pitchFamily="34" charset="0"/>
            </a:endParaRPr>
          </a:p>
        </p:txBody>
      </p:sp>
      <p:sp>
        <p:nvSpPr>
          <p:cNvPr id="4" name="标题 1"/>
          <p:cNvSpPr txBox="1"/>
          <p:nvPr/>
        </p:nvSpPr>
        <p:spPr>
          <a:xfrm>
            <a:off x="143425" y="-12221"/>
            <a:ext cx="78867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a:latin typeface="Verdana" pitchFamily="34" charset="0"/>
                <a:ea typeface="Verdana" pitchFamily="34" charset="0"/>
                <a:cs typeface="Verdana" pitchFamily="34" charset="0"/>
              </a:rPr>
              <a:t>Activity 4</a:t>
            </a:r>
            <a:endParaRPr lang="zh-CN" altLang="en-US" sz="2400"/>
          </a:p>
        </p:txBody>
      </p:sp>
      <p:sp>
        <p:nvSpPr>
          <p:cNvPr id="5" name="内容占位符 2"/>
          <p:cNvSpPr txBox="1"/>
          <p:nvPr/>
        </p:nvSpPr>
        <p:spPr>
          <a:xfrm>
            <a:off x="251520" y="2427734"/>
            <a:ext cx="3528392" cy="2448272"/>
          </a:xfrm>
          <a:prstGeom prst="rect">
            <a:avLst/>
          </a:prstGeom>
        </p:spPr>
        <p:txBody>
          <a:bodyPr vert="horz" lIns="68580" tIns="34290" rIns="68580" bIns="34290" rtlCol="0">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800" u="sng" err="1">
                <a:hlinkClick r:id="rId2" tooltip="立春节气"/>
              </a:rPr>
              <a:t>立春</a:t>
            </a:r>
            <a:r>
              <a:rPr lang="en-CA" altLang="zh-CN" sz="1800"/>
              <a:t>  </a:t>
            </a:r>
            <a:r>
              <a:rPr lang="en-CA" altLang="zh-CN" sz="1800">
                <a:latin typeface="Calibri" pitchFamily="34" charset="0"/>
                <a:cs typeface="Calibri" pitchFamily="34" charset="0"/>
              </a:rPr>
              <a:t>the Beginning of Spring (1st solar term)</a:t>
            </a:r>
            <a:endParaRPr lang="zh-CN" altLang="zh-CN" sz="1800">
              <a:latin typeface="Calibri" pitchFamily="34" charset="0"/>
              <a:cs typeface="Calibri" pitchFamily="34" charset="0"/>
            </a:endParaRPr>
          </a:p>
          <a:p>
            <a:pPr marL="0" indent="0">
              <a:buNone/>
            </a:pPr>
            <a:r>
              <a:rPr lang="en-US" altLang="zh-CN" sz="1800" u="sng" err="1">
                <a:hlinkClick r:id="rId3" tooltip="雨水节气"/>
              </a:rPr>
              <a:t>雨水</a:t>
            </a:r>
            <a:r>
              <a:rPr lang="en-CA" altLang="zh-CN" sz="1800"/>
              <a:t>  </a:t>
            </a:r>
            <a:r>
              <a:rPr lang="en-CA" altLang="zh-CN" sz="1900">
                <a:latin typeface="Calibri" pitchFamily="34" charset="0"/>
                <a:cs typeface="Calibri" pitchFamily="34" charset="0"/>
              </a:rPr>
              <a:t>Rain Water (2nd solar term) </a:t>
            </a:r>
            <a:endParaRPr lang="zh-CN" altLang="zh-CN" sz="1900">
              <a:latin typeface="Calibri" pitchFamily="34" charset="0"/>
              <a:cs typeface="Calibri" pitchFamily="34" charset="0"/>
            </a:endParaRPr>
          </a:p>
          <a:p>
            <a:pPr marL="0" indent="0">
              <a:buNone/>
            </a:pPr>
            <a:r>
              <a:rPr lang="zh-CN" altLang="zh-CN" sz="1800" u="sng">
                <a:solidFill>
                  <a:schemeClr val="accent1"/>
                </a:solidFill>
              </a:rPr>
              <a:t>惊蛰</a:t>
            </a:r>
            <a:r>
              <a:rPr lang="en-CA" altLang="zh-CN" sz="1800"/>
              <a:t>  </a:t>
            </a:r>
            <a:r>
              <a:rPr lang="en-CA" altLang="zh-CN" sz="1900">
                <a:latin typeface="Calibri" pitchFamily="34" charset="0"/>
                <a:cs typeface="Calibri" pitchFamily="34" charset="0"/>
              </a:rPr>
              <a:t>the Waking of Insects (3rd solar term) </a:t>
            </a:r>
            <a:endParaRPr lang="zh-CN" altLang="zh-CN" sz="1900">
              <a:latin typeface="Calibri" pitchFamily="34" charset="0"/>
              <a:cs typeface="Calibri" pitchFamily="34" charset="0"/>
            </a:endParaRPr>
          </a:p>
          <a:p>
            <a:pPr marL="0" indent="0">
              <a:buNone/>
            </a:pPr>
            <a:r>
              <a:rPr lang="en-US" altLang="zh-CN" sz="1800" u="sng" err="1">
                <a:hlinkClick r:id="rId4" tooltip="春分节气"/>
              </a:rPr>
              <a:t>春分</a:t>
            </a:r>
            <a:r>
              <a:rPr lang="en-CA" altLang="zh-CN" sz="1800"/>
              <a:t>  </a:t>
            </a:r>
            <a:r>
              <a:rPr lang="en-CA" altLang="zh-CN" sz="1900">
                <a:latin typeface="Calibri" pitchFamily="34" charset="0"/>
                <a:cs typeface="Calibri" pitchFamily="34" charset="0"/>
              </a:rPr>
              <a:t>the Spring Equinox (4th solar term) </a:t>
            </a:r>
            <a:endParaRPr lang="zh-CN" altLang="zh-CN" sz="1900">
              <a:latin typeface="Calibri" pitchFamily="34" charset="0"/>
              <a:cs typeface="Calibri" pitchFamily="34" charset="0"/>
            </a:endParaRPr>
          </a:p>
          <a:p>
            <a:pPr marL="0" indent="0">
              <a:buNone/>
            </a:pPr>
            <a:r>
              <a:rPr lang="en-US" altLang="zh-CN" sz="1800" u="sng" err="1">
                <a:hlinkClick r:id="rId5" tooltip="清明节"/>
              </a:rPr>
              <a:t>清明</a:t>
            </a:r>
            <a:r>
              <a:rPr lang="en-CA" altLang="zh-CN" sz="1800"/>
              <a:t>  </a:t>
            </a:r>
            <a:r>
              <a:rPr lang="en-CA" altLang="zh-CN" sz="1900">
                <a:latin typeface="Calibri" pitchFamily="34" charset="0"/>
                <a:cs typeface="Calibri" pitchFamily="34" charset="0"/>
              </a:rPr>
              <a:t>Pure Brightness (5th solar term) </a:t>
            </a:r>
            <a:endParaRPr lang="zh-CN" altLang="zh-CN" sz="1900">
              <a:latin typeface="Calibri" pitchFamily="34" charset="0"/>
              <a:cs typeface="Calibri" pitchFamily="34" charset="0"/>
            </a:endParaRPr>
          </a:p>
          <a:p>
            <a:pPr marL="0" indent="0">
              <a:buNone/>
            </a:pPr>
            <a:r>
              <a:rPr lang="en-US" altLang="zh-CN" sz="1800" u="sng" err="1">
                <a:hlinkClick r:id="rId6" tooltip="谷雨节气"/>
              </a:rPr>
              <a:t>谷雨</a:t>
            </a:r>
            <a:r>
              <a:rPr lang="en-CA" altLang="zh-CN" sz="1800"/>
              <a:t>  </a:t>
            </a:r>
            <a:r>
              <a:rPr lang="en-CA" altLang="zh-CN" sz="1900">
                <a:latin typeface="Calibri" pitchFamily="34" charset="0"/>
                <a:cs typeface="Calibri" pitchFamily="34" charset="0"/>
              </a:rPr>
              <a:t>Grain Rain (6th solar term) </a:t>
            </a:r>
            <a:endParaRPr lang="zh-CN" altLang="zh-CN" sz="1900">
              <a:latin typeface="Calibri" pitchFamily="34" charset="0"/>
              <a:cs typeface="Calibri" pitchFamily="34" charset="0"/>
            </a:endParaRPr>
          </a:p>
          <a:p>
            <a:pPr marL="0" indent="0">
              <a:buNone/>
            </a:pPr>
            <a:r>
              <a:rPr lang="en-US" altLang="zh-CN" sz="1800" u="sng" err="1">
                <a:hlinkClick r:id="rId7" tooltip="立夏节气"/>
              </a:rPr>
              <a:t>立夏</a:t>
            </a:r>
            <a:r>
              <a:rPr lang="en-CA" altLang="zh-CN" sz="1800"/>
              <a:t>  </a:t>
            </a:r>
            <a:r>
              <a:rPr lang="en-CA" altLang="zh-CN" sz="1900">
                <a:latin typeface="Calibri" pitchFamily="34" charset="0"/>
                <a:cs typeface="Calibri" pitchFamily="34" charset="0"/>
              </a:rPr>
              <a:t>the Beginning of Summer (7th solar term) </a:t>
            </a:r>
            <a:endParaRPr lang="zh-CN" altLang="zh-CN" sz="1900">
              <a:latin typeface="Calibri" pitchFamily="34" charset="0"/>
              <a:cs typeface="Calibri" pitchFamily="34" charset="0"/>
            </a:endParaRPr>
          </a:p>
          <a:p>
            <a:pPr marL="0" indent="0">
              <a:buNone/>
            </a:pPr>
            <a:r>
              <a:rPr lang="en-US" altLang="zh-CN" sz="1800" u="sng" err="1">
                <a:hlinkClick r:id="rId8" tooltip="小满节气"/>
              </a:rPr>
              <a:t>小满</a:t>
            </a:r>
            <a:r>
              <a:rPr lang="en-CA" altLang="zh-CN" sz="1800"/>
              <a:t>  </a:t>
            </a:r>
            <a:r>
              <a:rPr lang="en-CA" altLang="zh-CN" sz="1900">
                <a:latin typeface="Calibri" pitchFamily="34" charset="0"/>
                <a:cs typeface="Calibri" pitchFamily="34" charset="0"/>
              </a:rPr>
              <a:t>Lesser Fullness of Grain (8th solar term) </a:t>
            </a:r>
            <a:endParaRPr lang="zh-CN" altLang="zh-CN" sz="1900">
              <a:latin typeface="Calibri" pitchFamily="34" charset="0"/>
              <a:cs typeface="Calibri" pitchFamily="34" charset="0"/>
            </a:endParaRPr>
          </a:p>
          <a:p>
            <a:pPr marL="0" indent="0">
              <a:buNone/>
            </a:pPr>
            <a:r>
              <a:rPr lang="en-US" altLang="zh-CN" sz="1800" u="sng" err="1">
                <a:hlinkClick r:id="rId9" tooltip="芒种节气"/>
              </a:rPr>
              <a:t>芒种</a:t>
            </a:r>
            <a:r>
              <a:rPr lang="en-CA" altLang="zh-CN" sz="1800"/>
              <a:t>  </a:t>
            </a:r>
            <a:r>
              <a:rPr lang="en-CA" altLang="zh-CN" sz="1900">
                <a:latin typeface="Calibri" pitchFamily="34" charset="0"/>
                <a:cs typeface="Calibri" pitchFamily="34" charset="0"/>
              </a:rPr>
              <a:t>Grain in Beard (9th solar term)</a:t>
            </a:r>
            <a:endParaRPr lang="zh-CN" altLang="zh-CN" sz="1900">
              <a:latin typeface="Calibri" pitchFamily="34" charset="0"/>
              <a:cs typeface="Calibri" pitchFamily="34" charset="0"/>
            </a:endParaRPr>
          </a:p>
        </p:txBody>
      </p:sp>
      <p:sp>
        <p:nvSpPr>
          <p:cNvPr id="6" name="内容占位符 2"/>
          <p:cNvSpPr txBox="1"/>
          <p:nvPr/>
        </p:nvSpPr>
        <p:spPr>
          <a:xfrm>
            <a:off x="4355976" y="195486"/>
            <a:ext cx="4311774" cy="4536504"/>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400" u="sng" err="1">
                <a:latin typeface="Calibri" pitchFamily="34" charset="0"/>
                <a:hlinkClick r:id="rId10" tooltip="夏至节气"/>
              </a:rPr>
              <a:t>夏至</a:t>
            </a:r>
            <a:r>
              <a:rPr lang="en-CA" altLang="zh-CN" sz="1400">
                <a:latin typeface="Calibri" pitchFamily="34" charset="0"/>
              </a:rPr>
              <a:t>  the Summer Solstice (10th solar term) </a:t>
            </a:r>
            <a:endParaRPr lang="zh-CN" altLang="zh-CN" sz="1400">
              <a:latin typeface="Calibri" pitchFamily="34" charset="0"/>
            </a:endParaRPr>
          </a:p>
          <a:p>
            <a:pPr marL="0" indent="0">
              <a:buNone/>
            </a:pPr>
            <a:r>
              <a:rPr lang="en-US" altLang="zh-CN" sz="1400" u="sng" err="1">
                <a:latin typeface="Calibri" pitchFamily="34" charset="0"/>
                <a:hlinkClick r:id="rId11" tooltip="小暑节气"/>
              </a:rPr>
              <a:t>小暑</a:t>
            </a:r>
            <a:r>
              <a:rPr lang="en-CA" altLang="zh-CN" sz="1400">
                <a:latin typeface="Calibri" pitchFamily="34" charset="0"/>
              </a:rPr>
              <a:t>  Lesser Heat (11th solar term)</a:t>
            </a:r>
            <a:endParaRPr lang="zh-CN" altLang="zh-CN" sz="1400">
              <a:latin typeface="Calibri" pitchFamily="34" charset="0"/>
            </a:endParaRPr>
          </a:p>
          <a:p>
            <a:pPr marL="0" indent="0">
              <a:buNone/>
            </a:pPr>
            <a:r>
              <a:rPr lang="en-US" altLang="zh-CN" sz="1400" u="sng" err="1">
                <a:latin typeface="Calibri" pitchFamily="34" charset="0"/>
                <a:hlinkClick r:id="rId12" tooltip="大暑节气"/>
              </a:rPr>
              <a:t>大暑</a:t>
            </a:r>
            <a:r>
              <a:rPr lang="en-CA" altLang="zh-CN" sz="1400">
                <a:latin typeface="Calibri" pitchFamily="34" charset="0"/>
              </a:rPr>
              <a:t>  Greater Heat (12th solar term)</a:t>
            </a:r>
            <a:endParaRPr lang="zh-CN" altLang="zh-CN" sz="1400">
              <a:latin typeface="Calibri" pitchFamily="34" charset="0"/>
            </a:endParaRPr>
          </a:p>
          <a:p>
            <a:pPr marL="0" indent="0">
              <a:buNone/>
            </a:pPr>
            <a:r>
              <a:rPr lang="en-US" altLang="zh-CN" sz="1400" u="sng" err="1">
                <a:latin typeface="Calibri" pitchFamily="34" charset="0"/>
                <a:hlinkClick r:id="rId13" tooltip="立秋节气"/>
              </a:rPr>
              <a:t>立秋</a:t>
            </a:r>
            <a:r>
              <a:rPr lang="en-CA" altLang="zh-CN" sz="1400">
                <a:latin typeface="Calibri" pitchFamily="34" charset="0"/>
              </a:rPr>
              <a:t>  the Beginning of Autumn (13th solar term)</a:t>
            </a:r>
            <a:endParaRPr lang="zh-CN" altLang="zh-CN" sz="1400">
              <a:latin typeface="Calibri" pitchFamily="34" charset="0"/>
            </a:endParaRPr>
          </a:p>
          <a:p>
            <a:pPr marL="0" indent="0">
              <a:buNone/>
            </a:pPr>
            <a:r>
              <a:rPr lang="en-US" altLang="zh-CN" sz="1400" u="sng" err="1">
                <a:latin typeface="Calibri" pitchFamily="34" charset="0"/>
                <a:hlinkClick r:id="rId14" tooltip="处暑节气"/>
              </a:rPr>
              <a:t>处暑</a:t>
            </a:r>
            <a:r>
              <a:rPr lang="en-CA" altLang="zh-CN" sz="1400">
                <a:latin typeface="Calibri" pitchFamily="34" charset="0"/>
              </a:rPr>
              <a:t>  the End of Heat (14th solar term)</a:t>
            </a:r>
            <a:endParaRPr lang="zh-CN" altLang="zh-CN" sz="1400">
              <a:latin typeface="Calibri" pitchFamily="34" charset="0"/>
            </a:endParaRPr>
          </a:p>
          <a:p>
            <a:pPr marL="0" indent="0">
              <a:buNone/>
            </a:pPr>
            <a:r>
              <a:rPr lang="en-US" altLang="zh-CN" sz="1400" u="sng" err="1">
                <a:latin typeface="Calibri" pitchFamily="34" charset="0"/>
                <a:hlinkClick r:id="rId15" tooltip="白露节气"/>
              </a:rPr>
              <a:t>白露</a:t>
            </a:r>
            <a:r>
              <a:rPr lang="en-CA" altLang="zh-CN" sz="1400">
                <a:latin typeface="Calibri" pitchFamily="34" charset="0"/>
              </a:rPr>
              <a:t>  White Dew (15th solar term)</a:t>
            </a:r>
            <a:endParaRPr lang="zh-CN" altLang="zh-CN" sz="1400">
              <a:latin typeface="Calibri" pitchFamily="34" charset="0"/>
            </a:endParaRPr>
          </a:p>
          <a:p>
            <a:pPr marL="0" indent="0">
              <a:buNone/>
            </a:pPr>
            <a:r>
              <a:rPr lang="en-US" altLang="zh-CN" sz="1400" u="sng" err="1">
                <a:latin typeface="Calibri" pitchFamily="34" charset="0"/>
                <a:hlinkClick r:id="rId16" tooltip="秋分节气"/>
              </a:rPr>
              <a:t>秋分</a:t>
            </a:r>
            <a:r>
              <a:rPr lang="en-CA" altLang="zh-CN" sz="1400">
                <a:latin typeface="Calibri" pitchFamily="34" charset="0"/>
              </a:rPr>
              <a:t>  the Autumn Equinox (16th solar term) </a:t>
            </a:r>
            <a:endParaRPr lang="zh-CN" altLang="zh-CN" sz="1400">
              <a:latin typeface="Calibri" pitchFamily="34" charset="0"/>
            </a:endParaRPr>
          </a:p>
          <a:p>
            <a:pPr marL="0" indent="0">
              <a:buNone/>
            </a:pPr>
            <a:r>
              <a:rPr lang="en-US" altLang="zh-CN" sz="1400" u="sng" err="1">
                <a:latin typeface="Calibri" pitchFamily="34" charset="0"/>
                <a:hlinkClick r:id="rId17" tooltip="寒露节气"/>
              </a:rPr>
              <a:t>寒露</a:t>
            </a:r>
            <a:r>
              <a:rPr lang="en-CA" altLang="zh-CN" sz="1400">
                <a:latin typeface="Calibri" pitchFamily="34" charset="0"/>
              </a:rPr>
              <a:t>  Cold Dew (17th solar term) </a:t>
            </a:r>
            <a:endParaRPr lang="zh-CN" altLang="zh-CN" sz="1400">
              <a:latin typeface="Calibri" pitchFamily="34" charset="0"/>
            </a:endParaRPr>
          </a:p>
          <a:p>
            <a:pPr marL="0" indent="0">
              <a:buNone/>
            </a:pPr>
            <a:r>
              <a:rPr lang="en-US" altLang="zh-CN" sz="1400" u="sng" err="1">
                <a:latin typeface="Calibri" pitchFamily="34" charset="0"/>
                <a:hlinkClick r:id="rId18" tooltip="霜降节气"/>
              </a:rPr>
              <a:t>霜降</a:t>
            </a:r>
            <a:r>
              <a:rPr lang="en-CA" altLang="zh-CN" sz="1400">
                <a:latin typeface="Calibri" pitchFamily="34" charset="0"/>
              </a:rPr>
              <a:t>  Frost's Descent (18th solar term) </a:t>
            </a:r>
            <a:endParaRPr lang="zh-CN" altLang="zh-CN" sz="1400">
              <a:latin typeface="Calibri" pitchFamily="34" charset="0"/>
            </a:endParaRPr>
          </a:p>
          <a:p>
            <a:pPr marL="0" indent="0">
              <a:buNone/>
            </a:pPr>
            <a:r>
              <a:rPr lang="en-US" altLang="zh-CN" sz="1400" u="sng" err="1">
                <a:latin typeface="Calibri" pitchFamily="34" charset="0"/>
                <a:hlinkClick r:id="rId19" tooltip="立冬节气"/>
              </a:rPr>
              <a:t>立冬</a:t>
            </a:r>
            <a:r>
              <a:rPr lang="en-CA" altLang="zh-CN" sz="1400">
                <a:latin typeface="Calibri" pitchFamily="34" charset="0"/>
              </a:rPr>
              <a:t>  the Beginning of Winter (19th solar term) </a:t>
            </a:r>
            <a:endParaRPr lang="zh-CN" altLang="zh-CN" sz="1400">
              <a:latin typeface="Calibri" pitchFamily="34" charset="0"/>
            </a:endParaRPr>
          </a:p>
          <a:p>
            <a:pPr marL="0" indent="0">
              <a:buNone/>
            </a:pPr>
            <a:r>
              <a:rPr lang="en-US" altLang="zh-CN" sz="1400" u="sng" err="1">
                <a:latin typeface="Calibri" pitchFamily="34" charset="0"/>
                <a:hlinkClick r:id="rId20" tooltip="小雪节气"/>
              </a:rPr>
              <a:t>小雪</a:t>
            </a:r>
            <a:r>
              <a:rPr lang="en-CA" altLang="zh-CN" sz="1400">
                <a:latin typeface="Calibri" pitchFamily="34" charset="0"/>
              </a:rPr>
              <a:t>  Lesser Snow (20th solar term) </a:t>
            </a:r>
            <a:endParaRPr lang="zh-CN" altLang="zh-CN" sz="1400">
              <a:latin typeface="Calibri" pitchFamily="34" charset="0"/>
            </a:endParaRPr>
          </a:p>
          <a:p>
            <a:pPr marL="0" indent="0">
              <a:buNone/>
            </a:pPr>
            <a:r>
              <a:rPr lang="en-US" altLang="zh-CN" sz="1400" u="sng" err="1">
                <a:latin typeface="Calibri" pitchFamily="34" charset="0"/>
                <a:hlinkClick r:id="rId21" tooltip="大雪节气"/>
              </a:rPr>
              <a:t>大雪</a:t>
            </a:r>
            <a:r>
              <a:rPr lang="en-CA" altLang="zh-CN" sz="1400">
                <a:latin typeface="Calibri" pitchFamily="34" charset="0"/>
              </a:rPr>
              <a:t>  Greater Snow (21st solar term) </a:t>
            </a:r>
            <a:endParaRPr lang="zh-CN" altLang="zh-CN" sz="1400">
              <a:latin typeface="Calibri" pitchFamily="34" charset="0"/>
            </a:endParaRPr>
          </a:p>
          <a:p>
            <a:pPr marL="0" indent="0">
              <a:buNone/>
            </a:pPr>
            <a:r>
              <a:rPr lang="en-US" altLang="zh-CN" sz="1400" u="sng" err="1">
                <a:latin typeface="Calibri" pitchFamily="34" charset="0"/>
                <a:hlinkClick r:id="rId22" tooltip="冬至节气"/>
              </a:rPr>
              <a:t>冬至</a:t>
            </a:r>
            <a:r>
              <a:rPr lang="en-CA" altLang="zh-CN" sz="1400">
                <a:latin typeface="Calibri" pitchFamily="34" charset="0"/>
              </a:rPr>
              <a:t>  the Winter Solstice (22nd solar term) </a:t>
            </a:r>
            <a:endParaRPr lang="zh-CN" altLang="zh-CN" sz="1400">
              <a:latin typeface="Calibri" pitchFamily="34" charset="0"/>
            </a:endParaRPr>
          </a:p>
          <a:p>
            <a:pPr marL="0" indent="0">
              <a:buNone/>
            </a:pPr>
            <a:r>
              <a:rPr lang="en-US" altLang="zh-CN" sz="1400" u="sng" err="1">
                <a:latin typeface="Calibri" pitchFamily="34" charset="0"/>
                <a:hlinkClick r:id="rId23" tooltip="小寒节气"/>
              </a:rPr>
              <a:t>小寒</a:t>
            </a:r>
            <a:r>
              <a:rPr lang="en-CA" altLang="zh-CN" sz="1400">
                <a:latin typeface="Calibri" pitchFamily="34" charset="0"/>
              </a:rPr>
              <a:t>  Lesser Cold (23rd solar term)</a:t>
            </a:r>
            <a:endParaRPr lang="zh-CN" altLang="zh-CN" sz="1400">
              <a:latin typeface="Calibri" pitchFamily="34" charset="0"/>
            </a:endParaRPr>
          </a:p>
          <a:p>
            <a:pPr marL="0" indent="0">
              <a:buNone/>
            </a:pPr>
            <a:r>
              <a:rPr lang="en-US" altLang="zh-CN" sz="1400" u="sng" err="1">
                <a:latin typeface="Calibri" pitchFamily="34" charset="0"/>
                <a:hlinkClick r:id="rId24" tooltip="大寒节气"/>
              </a:rPr>
              <a:t>大寒</a:t>
            </a:r>
            <a:r>
              <a:rPr lang="en-CA" altLang="zh-CN" sz="1400">
                <a:latin typeface="Calibri" pitchFamily="34" charset="0"/>
              </a:rPr>
              <a:t>  Greater Cold (24th solar term)</a:t>
            </a:r>
            <a:endParaRPr lang="zh-CN" altLang="zh-CN" sz="1400">
              <a:latin typeface="Calibri" pitchFamily="34" charset="0"/>
            </a:endParaRPr>
          </a:p>
        </p:txBody>
      </p:sp>
    </p:spTree>
    <p:extLst>
      <p:ext uri="{BB962C8B-B14F-4D97-AF65-F5344CB8AC3E}">
        <p14:creationId xmlns="" xmlns:p14="http://schemas.microsoft.com/office/powerpoint/2010/main" val="28537110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学科网</Company>
  <PresentationFormat>On-screen Show (16:9)</PresentationFormat>
  <Paragraphs>98</Paragraphs>
  <Slides>20</Slides>
  <Notes>2</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20</vt:i4>
      </vt:variant>
    </vt:vector>
  </HeadingPairs>
  <TitlesOfParts>
    <vt:vector baseType="lpstr" size="30">
      <vt:lpstr>Arial</vt:lpstr>
      <vt:lpstr>等线 Light</vt:lpstr>
      <vt:lpstr>等线</vt:lpstr>
      <vt:lpstr>Calibri</vt:lpstr>
      <vt:lpstr>Verdana</vt:lpstr>
      <vt:lpstr>Cambria Math</vt:lpstr>
      <vt:lpstr>Times New Roman</vt:lpstr>
      <vt:lpstr>宋体</vt:lpstr>
      <vt:lpstr>华文细黑</vt:lpstr>
      <vt:lpstr>Office 主题​​</vt:lpstr>
      <vt:lpstr>Unit 5 Learning from natureUsing language</vt:lpstr>
      <vt:lpstr>Review:non-finite forms as subject, object and predicative</vt:lpstr>
      <vt:lpstr>Activity 1 Look at the sentences from the reading passage and 		     answer the questions.</vt:lpstr>
      <vt:lpstr>PowerPoint Presentation</vt:lpstr>
      <vt:lpstr>Activity 1 Look at the sentences from the reading passage and answer the questions.</vt:lpstr>
      <vt:lpstr>Activity 2 Complete the passage with the correct form of the 	                verbs in brackets. </vt:lpstr>
      <vt:lpstr>Activity 3</vt:lpstr>
      <vt:lpstr>Activity 3</vt:lpstr>
      <vt:lpstr>PowerPoint Presentation</vt:lpstr>
      <vt:lpstr>Inspiration from animals</vt:lpstr>
      <vt:lpstr>Activity 5 Read the passage about biomimicry and answer the questions. Pay attention to the words and expressions in bold.</vt:lpstr>
      <vt:lpstr>PowerPoint Presentation</vt:lpstr>
      <vt:lpstr>Activity 6 Complete the information with the words and expressions in Activity 5.</vt:lpstr>
      <vt:lpstr>Activity 7 </vt:lpstr>
      <vt:lpstr>Activity 8 Read the passage and answer the questions. </vt:lpstr>
      <vt:lpstr>Activity 9     Listen to the conversation about Wu Qin Xi and tick the topics mentioned by the speakers. </vt:lpstr>
      <vt:lpstr>Activity 10     Listen again and complete the introduction to Wu Qin Xi. </vt:lpstr>
      <vt:lpstr>Activity 11 Complete the boxes with the expressions from the 	  	  		         conversation. </vt:lpstr>
      <vt:lpstr>Activity 12 </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2021-01-08T18:45:12.126</cp:lastPrinted>
  <dcterms:created xsi:type="dcterms:W3CDTF">2021-01-08T18:45:12Z</dcterms:created>
  <dcterms:modified xsi:type="dcterms:W3CDTF">2021-01-08T10:45:13Z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