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2"/>
    <p:sldMasterId id="2147483660" r:id="rId3"/>
  </p:sldMasterIdLst>
  <p:notesMasterIdLst>
    <p:notesMasterId r:id="rId4"/>
  </p:notesMasterIdLst>
  <p:sldIdLst>
    <p:sldId id="256" r:id="rId5"/>
    <p:sldId id="262" r:id="rId6"/>
    <p:sldId id="277" r:id="rId7"/>
    <p:sldId id="258" r:id="rId8"/>
    <p:sldId id="260" r:id="rId9"/>
    <p:sldId id="263" r:id="rId10"/>
    <p:sldId id="264" r:id="rId11"/>
    <p:sldId id="265" r:id="rId12"/>
    <p:sldId id="301" r:id="rId13"/>
    <p:sldId id="302" r:id="rId14"/>
    <p:sldId id="303" r:id="rId15"/>
    <p:sldId id="266" r:id="rId16"/>
    <p:sldId id="267" r:id="rId17"/>
    <p:sldId id="269" r:id="rId18"/>
    <p:sldId id="314" r:id="rId19"/>
    <p:sldId id="271" r:id="rId20"/>
    <p:sldId id="270" r:id="rId21"/>
    <p:sldId id="272" r:id="rId22"/>
    <p:sldId id="313" r:id="rId23"/>
    <p:sldId id="273" r:id="rId24"/>
    <p:sldId id="259" r:id="rId25"/>
  </p:sldIdLst>
  <p:sldSz cx="9144000" cy="5143500" type="screen16x9"/>
  <p:notesSz cx="6858000" cy="9144000"/>
  <p:custDataLst>
    <p:tags r:id="rId26"/>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77">
          <p15:clr>
            <a:srgbClr val="A4A3A4"/>
          </p15:clr>
        </p15:guide>
        <p15:guide id="2" pos="2806">
          <p15:clr>
            <a:srgbClr val="A4A3A4"/>
          </p15:clr>
        </p15:guide>
      </p15:sldGuideLst>
    </p:ext>
  </p:extLst>
</p:presentation>
</file>

<file path=ppt/commentAuthors.xml><?xml version="1.0" encoding="utf-8"?>
<p:cmAuthorLst xmlns:p="http://schemas.openxmlformats.org/presentationml/2006/main">
  <p:cmAuthor id="1" name="Tony" initials="T" lastIdx="0" clrIdx="0"/>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4628" autoAdjust="0"/>
  </p:normalViewPr>
  <p:slideViewPr>
    <p:cSldViewPr>
      <p:cViewPr varScale="1">
        <p:scale>
          <a:sx n="82" d="100"/>
          <a:sy n="82" d="100"/>
        </p:scale>
        <p:origin x="-192" y="-60"/>
      </p:cViewPr>
      <p:guideLst>
        <p:guide orient="horz" pos="1677"/>
        <p:guide pos="2806"/>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 d="100"/>
          <a:sy n="1" d="100"/>
        </p:scale>
        <p:origin x="0" y="0"/>
      </p:cViewPr>
    </p:cSldViewPr>
  </p:notesViewPr>
  <p:gridSpacing cx="73736200" cy="7373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1.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tags" Target="tags/tag2.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heme" Target="theme/theme1.xml" /><Relationship Id="rId3" Type="http://schemas.openxmlformats.org/officeDocument/2006/relationships/slideMaster" Target="slideMasters/slideMaster2.xml" /><Relationship Id="rId30" Type="http://schemas.openxmlformats.org/officeDocument/2006/relationships/tableStyles" Target="tableStyles.xml" /><Relationship Id="rId4" Type="http://schemas.openxmlformats.org/officeDocument/2006/relationships/notesMaster" Target="notesMasters/notes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54D362-2E9B-478D-BAA4-2D5BC8B2CAD6}" type="datetimeFigureOut">
              <a:rPr lang="zh-CN" altLang="en-US" smtClean="0"/>
              <a:t>2020/11/10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306A6B-D6C4-49A6-AD64-89EB947F556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2020/11/10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2020/11/10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2020/11/10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2020/11/10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2020/11/10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2020/11/10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pn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image" Target="../media/image1.png" /><Relationship Id="rId13"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530820CF-B880-4189-942D-D702A7CBA730}" type="datetimeFigureOut">
              <a:rPr lang="zh-CN" altLang="en-US" smtClean="0"/>
              <a:t>2020/11/10</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530820CF-B880-4189-942D-D702A7CBA730}" type="datetimeFigureOut">
              <a:rPr lang="zh-CN" altLang="en-US" smtClean="0"/>
              <a:t>2020/11/10</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1.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6.png" /><Relationship Id="rId3" Type="http://schemas.openxmlformats.org/officeDocument/2006/relationships/image" Target="../media/image7.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xfrm>
      </p:grpSpPr>
      <p:sp>
        <p:nvSpPr>
          <p:cNvPr id="2" name="标题 1"/>
          <p:cNvSpPr>
            <a:spLocks noGrp="1"/>
          </p:cNvSpPr>
          <p:nvPr>
            <p:ph type="ctrTitle"/>
          </p:nvPr>
        </p:nvSpPr>
        <p:spPr>
          <a:xfrm>
            <a:off x="1061720" y="1437640"/>
            <a:ext cx="6858000" cy="1837690"/>
          </a:xfrm>
        </p:spPr>
        <p:txBody>
          <a:bodyPr>
            <a:normAutofit/>
          </a:bodyPr>
          <a:lstStyle/>
          <a:p>
            <a:r>
              <a:rPr lang="en-US" altLang="zh-CN" sz="3300" b="1">
                <a:latin typeface="Verdana" panose="020b0604030504040204" pitchFamily="34" charset="0"/>
                <a:ea typeface="Verdana" panose="020b0604030504040204" pitchFamily="34" charset="0"/>
                <a:cs typeface="Verdana" panose="020b0604030504040204" pitchFamily="34" charset="0"/>
              </a:rPr>
              <a:t>Unit 6 Nature in words</a:t>
            </a:r>
            <a:br>
              <a:rPr lang="en-US" altLang="zh-CN" sz="3300" b="1">
                <a:latin typeface="Verdana" panose="020b0604030504040204" pitchFamily="34" charset="0"/>
                <a:ea typeface="Verdana" panose="020b0604030504040204" pitchFamily="34" charset="0"/>
                <a:cs typeface="Verdana" panose="020b0604030504040204" pitchFamily="34" charset="0"/>
              </a:rPr>
            </a:br>
            <a:br>
              <a:rPr lang="en-US" altLang="zh-CN" sz="3600"/>
            </a:br>
            <a:endParaRPr lang="zh-CN" altLang="en-US" sz="3600"/>
          </a:p>
        </p:txBody>
      </p:sp>
      <p:sp>
        <p:nvSpPr>
          <p:cNvPr id="4" name="TextBox 3"/>
          <p:cNvSpPr txBox="1"/>
          <p:nvPr/>
        </p:nvSpPr>
        <p:spPr>
          <a:xfrm>
            <a:off x="737574" y="303498"/>
            <a:ext cx="4104456" cy="345440"/>
          </a:xfrm>
          <a:prstGeom prst="rect">
            <a:avLst/>
          </a:prstGeom>
          <a:noFill/>
        </p:spPr>
        <p:txBody>
          <a:bodyPr wrap="square" lIns="68580" tIns="34290" rIns="68580" bIns="34290" rtlCol="0">
            <a:spAutoFit/>
          </a:bodyPr>
          <a:lstStyle/>
          <a:p>
            <a:r>
              <a:rPr lang="zh-CN" altLang="en-US" sz="1800" b="1"/>
              <a:t>新标准《英语》高中选择性必修第三册</a:t>
            </a:r>
            <a:endParaRPr lang="en-US" altLang="zh-CN" sz="1800" b="1"/>
          </a:p>
        </p:txBody>
      </p:sp>
      <p:sp>
        <p:nvSpPr>
          <p:cNvPr id="3" name="标题 1"/>
          <p:cNvSpPr>
            <a:spLocks noGrp="1"/>
          </p:cNvSpPr>
          <p:nvPr/>
        </p:nvSpPr>
        <p:spPr>
          <a:xfrm>
            <a:off x="1061720" y="1788160"/>
            <a:ext cx="6858000" cy="1877060"/>
          </a:xfrm>
          <a:prstGeom prst="rect">
            <a:avLst/>
          </a:prstGeom>
        </p:spPr>
        <p:txBody>
          <a:bodyPr vert="horz" lIns="68580" tIns="34290" rIns="68580" bIns="34290" rtlCol="0" anchor="b">
            <a:normAutofit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br>
              <a:rPr lang="en-US" altLang="zh-CN" sz="3300" b="1">
                <a:latin typeface="Verdana" panose="020b0604030504040204" pitchFamily="34" charset="0"/>
                <a:ea typeface="Verdana" panose="020b0604030504040204" pitchFamily="34" charset="0"/>
                <a:cs typeface="Verdana" panose="020b0604030504040204" pitchFamily="34" charset="0"/>
              </a:rPr>
            </a:br>
            <a:br>
              <a:rPr lang="en-US" altLang="zh-CN" sz="3300" b="1">
                <a:latin typeface="Verdana" panose="020b0604030504040204" pitchFamily="34" charset="0"/>
                <a:ea typeface="Verdana" panose="020b0604030504040204" pitchFamily="34" charset="0"/>
                <a:cs typeface="Verdana" panose="020b0604030504040204" pitchFamily="34" charset="0"/>
              </a:rPr>
            </a:br>
            <a:r>
              <a:rPr lang="en-US" altLang="zh-CN" sz="3300" b="1">
                <a:latin typeface="Verdana" panose="020b0604030504040204" pitchFamily="34" charset="0"/>
                <a:ea typeface="Verdana" panose="020b0604030504040204" pitchFamily="34" charset="0"/>
                <a:cs typeface="Verdana" panose="020b0604030504040204" pitchFamily="34" charset="0"/>
              </a:rPr>
              <a:t>Developing ideas</a:t>
            </a:r>
            <a:br>
              <a:rPr lang="en-US" altLang="zh-CN" sz="3600"/>
            </a:br>
            <a:endParaRPr lang="zh-CN" altLang="en-US" sz="3600"/>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 name="内容占位符 2"/>
          <p:cNvSpPr>
            <a:spLocks noGrp="1"/>
          </p:cNvSpPr>
          <p:nvPr/>
        </p:nvSpPr>
        <p:spPr>
          <a:xfrm>
            <a:off x="628650" y="1099185"/>
            <a:ext cx="2000250" cy="483870"/>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altLang="zh-CN" sz="2300" b="1">
              <a:solidFill>
                <a:schemeClr val="accent5"/>
              </a:solidFill>
              <a:latin typeface="Calibri" panose="020f0502020204030204" pitchFamily="34" charset="0"/>
              <a:cs typeface="Calibri" panose="020f0502020204030204" pitchFamily="34" charset="0"/>
              <a:sym typeface="+mn-ea"/>
            </a:endParaRPr>
          </a:p>
        </p:txBody>
      </p:sp>
      <p:sp>
        <p:nvSpPr>
          <p:cNvPr id="13" name="内容占位符 2"/>
          <p:cNvSpPr>
            <a:spLocks noGrp="1"/>
          </p:cNvSpPr>
          <p:nvPr/>
        </p:nvSpPr>
        <p:spPr>
          <a:xfrm>
            <a:off x="638824" y="1131418"/>
            <a:ext cx="6792595" cy="70231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altLang="zh-CN" sz="2300" b="1">
                <a:solidFill>
                  <a:schemeClr val="tx1"/>
                </a:solidFill>
                <a:latin typeface="Times New Roman" pitchFamily="18" charset="0"/>
                <a:cs typeface="Times New Roman" pitchFamily="18" charset="0"/>
                <a:sym typeface="+mn-ea"/>
              </a:rPr>
              <a:t>3</a:t>
            </a:r>
            <a:r>
              <a:rPr lang="en-US" altLang="zh-CN" sz="2300" b="1">
                <a:latin typeface="Times New Roman" pitchFamily="18" charset="0"/>
                <a:cs typeface="Times New Roman" pitchFamily="18" charset="0"/>
                <a:sym typeface="+mn-ea"/>
              </a:rPr>
              <a:t> </a:t>
            </a:r>
            <a:r>
              <a:rPr lang="en-US" altLang="zh-CN" sz="2300" b="1">
                <a:solidFill>
                  <a:schemeClr val="tx1"/>
                </a:solidFill>
                <a:latin typeface="Times New Roman" pitchFamily="18" charset="0"/>
                <a:cs typeface="Times New Roman" pitchFamily="18" charset="0"/>
                <a:sym typeface="+mn-ea"/>
              </a:rPr>
              <a:t>Why did some people challenge </a:t>
            </a:r>
            <a:r>
              <a:rPr lang="en-US" altLang="zh-CN" sz="2300" b="1" smtClean="0">
                <a:solidFill>
                  <a:schemeClr val="tx1"/>
                </a:solidFill>
                <a:latin typeface="Times New Roman" pitchFamily="18" charset="0"/>
                <a:cs typeface="Times New Roman" pitchFamily="18" charset="0"/>
                <a:sym typeface="+mn-ea"/>
              </a:rPr>
              <a:t>Carson’s </a:t>
            </a:r>
            <a:r>
              <a:rPr lang="en-US" altLang="zh-CN" sz="2300" b="1">
                <a:solidFill>
                  <a:schemeClr val="tx1"/>
                </a:solidFill>
                <a:latin typeface="Times New Roman" pitchFamily="18" charset="0"/>
                <a:cs typeface="Times New Roman" pitchFamily="18" charset="0"/>
                <a:sym typeface="+mn-ea"/>
              </a:rPr>
              <a:t>findings?</a:t>
            </a:r>
          </a:p>
        </p:txBody>
      </p:sp>
      <p:sp>
        <p:nvSpPr>
          <p:cNvPr id="24" name="文本框 23"/>
          <p:cNvSpPr txBox="1"/>
          <p:nvPr/>
        </p:nvSpPr>
        <p:spPr>
          <a:xfrm>
            <a:off x="860446" y="2028101"/>
            <a:ext cx="6711950" cy="1329467"/>
          </a:xfrm>
          <a:prstGeom prst="rect">
            <a:avLst/>
          </a:prstGeom>
          <a:noFill/>
          <a:ln w="9525">
            <a:noFill/>
          </a:ln>
        </p:spPr>
        <p:txBody>
          <a:bodyPr wrap="square">
            <a:spAutoFit/>
          </a:bodyPr>
          <a:lstStyle/>
          <a:p>
            <a:pPr indent="0">
              <a:lnSpc>
                <a:spcPct val="120000"/>
              </a:lnSpc>
            </a:pPr>
            <a:r>
              <a:rPr lang="en-US" sz="2300">
                <a:solidFill>
                  <a:schemeClr val="accent2"/>
                </a:solidFill>
                <a:latin typeface="Times New Roman" pitchFamily="18" charset="0"/>
                <a:cs typeface="Times New Roman" pitchFamily="18" charset="0"/>
              </a:rPr>
              <a:t>Some people challenged Carson’s findings because they were concerned about the negative impact they would have on business in the pesticide industry.</a:t>
            </a:r>
          </a:p>
        </p:txBody>
      </p:sp>
      <p:sp>
        <p:nvSpPr>
          <p:cNvPr id="5" name="矩形 4">
            <a:extLst>
              <a:ext uri="{FF2B5EF4-FFF2-40B4-BE49-F238E27FC236}">
                <a16:creationId xmlns:a16="http://schemas.microsoft.com/office/drawing/2014/main" xmlns="" id="{C7FE918D-321E-4031-8501-35A014587A99}"/>
              </a:ext>
            </a:extLst>
          </p:cNvPr>
          <p:cNvSpPr/>
          <p:nvPr/>
        </p:nvSpPr>
        <p:spPr>
          <a:xfrm>
            <a:off x="638824" y="411510"/>
            <a:ext cx="2624436" cy="461665"/>
          </a:xfrm>
          <a:prstGeom prst="rect">
            <a:avLst/>
          </a:prstGeom>
        </p:spPr>
        <p:txBody>
          <a:bodyPr wrap="none">
            <a:spAutoFit/>
          </a:bodyPr>
          <a:lstStyle/>
          <a:p>
            <a:r>
              <a:rPr lang="en-US" altLang="zh-CN" sz="2400" b="1">
                <a:latin typeface="Verdana" panose="020b0604030504040204" pitchFamily="34" charset="0"/>
                <a:ea typeface="Verdana" panose="020b0604030504040204" pitchFamily="34" charset="0"/>
                <a:cs typeface="Verdana" panose="020b0604030504040204" pitchFamily="34" charset="0"/>
              </a:rPr>
              <a:t>Think &amp; Share</a:t>
            </a:r>
            <a:endParaRPr lang="en-US" altLang="zh-CN" sz="2400" b="1">
              <a:solidFill>
                <a:schemeClr val="accent5"/>
              </a:solidFill>
              <a:latin typeface="Calibri" panose="020f0502020204030204" pitchFamily="34" charset="0"/>
              <a:cs typeface="Calibri" panose="020f0502020204030204" pitchFamily="3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 name="内容占位符 2"/>
          <p:cNvSpPr>
            <a:spLocks noGrp="1"/>
          </p:cNvSpPr>
          <p:nvPr/>
        </p:nvSpPr>
        <p:spPr>
          <a:xfrm>
            <a:off x="696595" y="555526"/>
            <a:ext cx="2863230" cy="483870"/>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2400" b="1">
                <a:latin typeface="Verdana" panose="020b0604030504040204" pitchFamily="34" charset="0"/>
                <a:ea typeface="Verdana" panose="020b0604030504040204" pitchFamily="34" charset="0"/>
                <a:cs typeface="Verdana" panose="020b0604030504040204" pitchFamily="34" charset="0"/>
              </a:rPr>
              <a:t>Think &amp; Share</a:t>
            </a:r>
            <a:endParaRPr lang="en-US" altLang="zh-CN" sz="2400" b="1">
              <a:solidFill>
                <a:schemeClr val="accent5"/>
              </a:solidFill>
              <a:latin typeface="Calibri" panose="020f0502020204030204" pitchFamily="34" charset="0"/>
              <a:cs typeface="Calibri" panose="020f0502020204030204" pitchFamily="34" charset="0"/>
              <a:sym typeface="+mn-ea"/>
            </a:endParaRPr>
          </a:p>
        </p:txBody>
      </p:sp>
      <p:sp>
        <p:nvSpPr>
          <p:cNvPr id="14" name="内容占位符 2"/>
          <p:cNvSpPr>
            <a:spLocks noGrp="1"/>
          </p:cNvSpPr>
          <p:nvPr/>
        </p:nvSpPr>
        <p:spPr>
          <a:xfrm>
            <a:off x="696595" y="1275606"/>
            <a:ext cx="7406005" cy="725805"/>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271463" indent="-271463">
              <a:buFont typeface="Arial" panose="020b0604020202020204" pitchFamily="34" charset="0"/>
              <a:buNone/>
            </a:pPr>
            <a:r>
              <a:rPr lang="en-US" altLang="zh-CN" sz="2300" b="1">
                <a:solidFill>
                  <a:schemeClr val="tx1"/>
                </a:solidFill>
                <a:latin typeface="Times New Roman" pitchFamily="18" charset="0"/>
                <a:cs typeface="Times New Roman" pitchFamily="18" charset="0"/>
                <a:sym typeface="+mn-ea"/>
              </a:rPr>
              <a:t>4</a:t>
            </a:r>
            <a:r>
              <a:rPr lang="en-US" altLang="zh-CN" sz="2300" b="1">
                <a:latin typeface="Times New Roman" pitchFamily="18" charset="0"/>
                <a:cs typeface="Times New Roman" pitchFamily="18" charset="0"/>
                <a:sym typeface="+mn-ea"/>
              </a:rPr>
              <a:t> </a:t>
            </a:r>
            <a:r>
              <a:rPr lang="en-US" altLang="zh-CN" sz="2300" b="1">
                <a:solidFill>
                  <a:schemeClr val="tx1"/>
                </a:solidFill>
                <a:latin typeface="Times New Roman" pitchFamily="18" charset="0"/>
                <a:cs typeface="Times New Roman" pitchFamily="18" charset="0"/>
                <a:sym typeface="+mn-ea"/>
              </a:rPr>
              <a:t>In what different ways do </a:t>
            </a:r>
            <a:r>
              <a:rPr lang="en-US" altLang="zh-CN" sz="2300" b="1" i="1">
                <a:solidFill>
                  <a:schemeClr val="tx1"/>
                </a:solidFill>
                <a:latin typeface="Times New Roman" pitchFamily="18" charset="0"/>
                <a:cs typeface="Times New Roman" pitchFamily="18" charset="0"/>
                <a:sym typeface="+mn-ea"/>
              </a:rPr>
              <a:t>First Snow </a:t>
            </a:r>
            <a:r>
              <a:rPr lang="en-US" altLang="zh-CN" sz="2300" b="1">
                <a:solidFill>
                  <a:schemeClr val="tx1"/>
                </a:solidFill>
                <a:latin typeface="Times New Roman" pitchFamily="18" charset="0"/>
                <a:cs typeface="Times New Roman" pitchFamily="18" charset="0"/>
                <a:sym typeface="+mn-ea"/>
              </a:rPr>
              <a:t>and </a:t>
            </a:r>
            <a:r>
              <a:rPr lang="en-US" altLang="zh-CN" sz="2300" b="1" i="1">
                <a:solidFill>
                  <a:schemeClr val="tx1"/>
                </a:solidFill>
                <a:latin typeface="Times New Roman" pitchFamily="18" charset="0"/>
                <a:cs typeface="Times New Roman" pitchFamily="18" charset="0"/>
                <a:sym typeface="+mn-ea"/>
              </a:rPr>
              <a:t>Silent Spring </a:t>
            </a:r>
            <a:r>
              <a:rPr lang="en-US" altLang="zh-CN" sz="2300" b="1">
                <a:solidFill>
                  <a:schemeClr val="tx1"/>
                </a:solidFill>
                <a:latin typeface="Times New Roman" pitchFamily="18" charset="0"/>
                <a:cs typeface="Times New Roman" pitchFamily="18" charset="0"/>
                <a:sym typeface="+mn-ea"/>
              </a:rPr>
              <a:t>raise people’s awareness of nature?</a:t>
            </a:r>
          </a:p>
        </p:txBody>
      </p:sp>
      <p:sp>
        <p:nvSpPr>
          <p:cNvPr id="25" name="文本框 24"/>
          <p:cNvSpPr txBox="1"/>
          <p:nvPr/>
        </p:nvSpPr>
        <p:spPr>
          <a:xfrm>
            <a:off x="901729" y="2214560"/>
            <a:ext cx="7813675" cy="2178930"/>
          </a:xfrm>
          <a:prstGeom prst="rect">
            <a:avLst/>
          </a:prstGeom>
          <a:noFill/>
          <a:ln w="9525">
            <a:noFill/>
          </a:ln>
        </p:spPr>
        <p:txBody>
          <a:bodyPr wrap="square">
            <a:spAutoFit/>
          </a:bodyPr>
          <a:lstStyle/>
          <a:p>
            <a:pPr indent="0">
              <a:lnSpc>
                <a:spcPct val="120000"/>
              </a:lnSpc>
            </a:pPr>
            <a:r>
              <a:rPr lang="en-US" sz="2300" i="1">
                <a:solidFill>
                  <a:schemeClr val="accent2"/>
                </a:solidFill>
                <a:latin typeface="Times New Roman" pitchFamily="18" charset="0"/>
                <a:cs typeface="Times New Roman" pitchFamily="18" charset="0"/>
              </a:rPr>
              <a:t>First Snow </a:t>
            </a:r>
            <a:r>
              <a:rPr lang="en-US" sz="2300">
                <a:solidFill>
                  <a:schemeClr val="accent2"/>
                </a:solidFill>
                <a:latin typeface="Times New Roman" pitchFamily="18" charset="0"/>
                <a:cs typeface="Times New Roman" pitchFamily="18" charset="0"/>
              </a:rPr>
              <a:t>shows the beauty of nature—and in particular the snow—through its words and imagery, while </a:t>
            </a:r>
            <a:r>
              <a:rPr lang="en-US" sz="2300" i="1">
                <a:solidFill>
                  <a:schemeClr val="accent2"/>
                </a:solidFill>
                <a:latin typeface="Times New Roman" pitchFamily="18" charset="0"/>
                <a:cs typeface="Times New Roman" pitchFamily="18" charset="0"/>
              </a:rPr>
              <a:t>Silent Spring </a:t>
            </a:r>
            <a:r>
              <a:rPr lang="en-US" sz="2300">
                <a:solidFill>
                  <a:schemeClr val="accent2"/>
                </a:solidFill>
                <a:latin typeface="Times New Roman" pitchFamily="18" charset="0"/>
                <a:cs typeface="Times New Roman" pitchFamily="18" charset="0"/>
              </a:rPr>
              <a:t>describes an unnatural spring without the beauty of birdsong.  They each raise people’s awareness of nature by highlighting the interplay between nature and human behaviour.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283583" y="411510"/>
            <a:ext cx="8750875" cy="994172"/>
          </a:xfrm>
        </p:spPr>
        <p:txBody>
          <a:bodyPr>
            <a:normAutofit/>
          </a:bodyPr>
          <a:lstStyle/>
          <a:p>
            <a:r>
              <a:rPr lang="en-US" altLang="zh-CN" sz="2300" b="1">
                <a:latin typeface="Verdana" panose="020b0604030504040204" pitchFamily="34" charset="0"/>
                <a:ea typeface="Verdana" panose="020b0604030504040204" pitchFamily="34" charset="0"/>
                <a:cs typeface="Verdana" panose="020b0604030504040204" pitchFamily="34" charset="0"/>
              </a:rPr>
              <a:t>Activity 4 </a:t>
            </a:r>
            <a:r>
              <a:rPr lang="en-US" altLang="zh-CN" sz="2300" b="1">
                <a:latin typeface="Calibri" panose="020f0502020204030204" pitchFamily="34" charset="0"/>
                <a:cs typeface="Calibri" panose="020f0502020204030204" pitchFamily="34" charset="0"/>
              </a:rPr>
              <a:t>Work in groups. Write an award speech for Rachel Carson.</a:t>
            </a:r>
            <a:br>
              <a:rPr lang="en-US" altLang="zh-CN" sz="2300" b="1">
                <a:latin typeface="Calibri" panose="020f0502020204030204" pitchFamily="34" charset="0"/>
                <a:cs typeface="Calibri" panose="020f0502020204030204" pitchFamily="34" charset="0"/>
              </a:rPr>
            </a:br>
            <a:r>
              <a:rPr lang="en-US" altLang="zh-CN" sz="2300" b="1">
                <a:latin typeface="Verdana" panose="020b0604030504040204" pitchFamily="34" charset="0"/>
                <a:ea typeface="Verdana" panose="020b0604030504040204" pitchFamily="34" charset="0"/>
                <a:cs typeface="Verdana" panose="020b0604030504040204" pitchFamily="34" charset="0"/>
              </a:rPr>
              <a:t>  </a:t>
            </a:r>
            <a:endParaRPr lang="zh-CN" altLang="en-US" sz="2300"/>
          </a:p>
        </p:txBody>
      </p:sp>
      <p:sp>
        <p:nvSpPr>
          <p:cNvPr id="4" name="内容占位符 2"/>
          <p:cNvSpPr>
            <a:spLocks noGrp="1"/>
          </p:cNvSpPr>
          <p:nvPr/>
        </p:nvSpPr>
        <p:spPr>
          <a:xfrm>
            <a:off x="499745" y="855980"/>
            <a:ext cx="8502650" cy="855980"/>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altLang="zh-CN" sz="2300" b="1">
              <a:latin typeface="Calibri" panose="020f0502020204030204" pitchFamily="34" charset="0"/>
              <a:cs typeface="Calibri" panose="020f0502020204030204" pitchFamily="34" charset="0"/>
            </a:endParaRPr>
          </a:p>
        </p:txBody>
      </p:sp>
      <p:sp>
        <p:nvSpPr>
          <p:cNvPr id="5" name="内容占位符 2"/>
          <p:cNvSpPr>
            <a:spLocks noGrp="1"/>
          </p:cNvSpPr>
          <p:nvPr/>
        </p:nvSpPr>
        <p:spPr>
          <a:xfrm>
            <a:off x="695986" y="1283970"/>
            <a:ext cx="7733666" cy="1533525"/>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177800" indent="-177800">
              <a:lnSpc>
                <a:spcPct val="120000"/>
              </a:lnSpc>
              <a:spcBef>
                <a:spcPct val="0"/>
              </a:spcBef>
              <a:buFont typeface="Arial" panose="020b0604020202020204" pitchFamily="34" charset="0"/>
              <a:buNone/>
            </a:pPr>
            <a:r>
              <a:rPr lang="en-US" altLang="zh-CN" sz="2200" b="1">
                <a:latin typeface="Times New Roman" pitchFamily="18" charset="0"/>
                <a:cs typeface="Times New Roman" pitchFamily="18" charset="0"/>
              </a:rPr>
              <a:t>1 Read the passage again and make notes about Rachel Carson’s contributions to environmental protection. </a:t>
            </a:r>
            <a:endParaRPr lang="en-US" altLang="zh-CN" sz="2200" b="1" smtClean="0">
              <a:latin typeface="Times New Roman" pitchFamily="18" charset="0"/>
              <a:cs typeface="Times New Roman" pitchFamily="18" charset="0"/>
            </a:endParaRPr>
          </a:p>
          <a:p>
            <a:pPr marL="177800" indent="-177800">
              <a:lnSpc>
                <a:spcPct val="120000"/>
              </a:lnSpc>
              <a:spcBef>
                <a:spcPct val="0"/>
              </a:spcBef>
              <a:buFont typeface="Arial" panose="020b0604020202020204" pitchFamily="34" charset="0"/>
              <a:buNone/>
            </a:pPr>
            <a:r>
              <a:rPr lang="en-US" altLang="zh-CN" sz="2200" b="1" smtClean="0">
                <a:latin typeface="Times New Roman" pitchFamily="18" charset="0"/>
                <a:cs typeface="Times New Roman" pitchFamily="18" charset="0"/>
              </a:rPr>
              <a:t>   Consider </a:t>
            </a:r>
            <a:r>
              <a:rPr lang="en-US" altLang="zh-CN" sz="2200" b="1">
                <a:latin typeface="Times New Roman" pitchFamily="18" charset="0"/>
                <a:cs typeface="Times New Roman" pitchFamily="18" charset="0"/>
              </a:rPr>
              <a:t>the following: </a:t>
            </a:r>
            <a:endParaRPr lang="en-US" altLang="zh-CN" sz="2200" b="1">
              <a:solidFill>
                <a:schemeClr val="accent6"/>
              </a:solidFill>
              <a:latin typeface="Times New Roman" pitchFamily="18" charset="0"/>
              <a:cs typeface="Times New Roman" pitchFamily="18" charset="0"/>
            </a:endParaRPr>
          </a:p>
          <a:p>
            <a:pPr marL="0" indent="0">
              <a:lnSpc>
                <a:spcPct val="120000"/>
              </a:lnSpc>
              <a:buFont typeface="Arial" panose="020b0604020202020204" pitchFamily="34" charset="0"/>
              <a:buNone/>
            </a:pPr>
            <a:r>
              <a:rPr lang="en-US" altLang="zh-CN" sz="2200" b="1">
                <a:solidFill>
                  <a:schemeClr val="accent6"/>
                </a:solidFill>
                <a:latin typeface="Times New Roman" pitchFamily="18" charset="0"/>
                <a:cs typeface="Times New Roman" pitchFamily="18" charset="0"/>
              </a:rPr>
              <a:t>     </a:t>
            </a:r>
          </a:p>
          <a:p>
            <a:pPr marL="0" indent="0">
              <a:lnSpc>
                <a:spcPct val="70000"/>
              </a:lnSpc>
              <a:buFont typeface="Arial" panose="020b0604020202020204" pitchFamily="34" charset="0"/>
              <a:buNone/>
            </a:pPr>
            <a:r>
              <a:rPr lang="en-US" altLang="zh-CN" sz="2000" b="1">
                <a:solidFill>
                  <a:schemeClr val="accent6"/>
                </a:solidFill>
                <a:latin typeface="Calibri" panose="020f0502020204030204" pitchFamily="34" charset="0"/>
                <a:cs typeface="Calibri" panose="020f0502020204030204" pitchFamily="34" charset="0"/>
              </a:rPr>
              <a:t>     </a:t>
            </a:r>
            <a:r>
              <a:rPr lang="en-US" altLang="zh-CN">
                <a:solidFill>
                  <a:schemeClr val="accent2"/>
                </a:solidFill>
                <a:latin typeface="Calibri" panose="020f0502020204030204" pitchFamily="34" charset="0"/>
                <a:cs typeface="Calibri" panose="020f0502020204030204" pitchFamily="34" charset="0"/>
              </a:rPr>
              <a:t>•</a:t>
            </a:r>
            <a:r>
              <a:rPr lang="en-US" altLang="zh-CN">
                <a:latin typeface="Calibri" panose="020f0502020204030204" pitchFamily="34" charset="0"/>
                <a:cs typeface="Calibri" panose="020f0502020204030204" pitchFamily="34" charset="0"/>
              </a:rPr>
              <a:t> her most influential work      </a:t>
            </a:r>
            <a:r>
              <a:rPr lang="en-US" altLang="zh-CN">
                <a:solidFill>
                  <a:schemeClr val="accent2"/>
                </a:solidFill>
                <a:latin typeface="Calibri" panose="020f0502020204030204" pitchFamily="34" charset="0"/>
                <a:cs typeface="Calibri" panose="020f0502020204030204" pitchFamily="34" charset="0"/>
              </a:rPr>
              <a:t> • </a:t>
            </a:r>
            <a:r>
              <a:rPr lang="en-US" altLang="zh-CN">
                <a:latin typeface="Calibri" panose="020f0502020204030204" pitchFamily="34" charset="0"/>
                <a:cs typeface="Calibri" panose="020f0502020204030204" pitchFamily="34" charset="0"/>
              </a:rPr>
              <a:t>what points she tried to make</a:t>
            </a:r>
          </a:p>
          <a:p>
            <a:pPr marL="0" indent="0">
              <a:lnSpc>
                <a:spcPct val="70000"/>
              </a:lnSpc>
              <a:buFont typeface="Arial" panose="020b0604020202020204" pitchFamily="34" charset="0"/>
              <a:buNone/>
            </a:pPr>
            <a:r>
              <a:rPr lang="en-US" altLang="zh-CN">
                <a:solidFill>
                  <a:schemeClr val="accent6"/>
                </a:solidFill>
                <a:latin typeface="Calibri" panose="020f0502020204030204" pitchFamily="34" charset="0"/>
                <a:cs typeface="Calibri" panose="020f0502020204030204" pitchFamily="34" charset="0"/>
              </a:rPr>
              <a:t>     </a:t>
            </a:r>
            <a:r>
              <a:rPr lang="en-US" altLang="zh-CN">
                <a:solidFill>
                  <a:schemeClr val="accent2"/>
                </a:solidFill>
                <a:latin typeface="Calibri" panose="020f0502020204030204" pitchFamily="34" charset="0"/>
                <a:cs typeface="Calibri" panose="020f0502020204030204" pitchFamily="34" charset="0"/>
              </a:rPr>
              <a:t>•</a:t>
            </a:r>
            <a:r>
              <a:rPr lang="en-US" altLang="zh-CN">
                <a:latin typeface="Calibri" panose="020f0502020204030204" pitchFamily="34" charset="0"/>
                <a:cs typeface="Calibri" panose="020f0502020204030204" pitchFamily="34" charset="0"/>
              </a:rPr>
              <a:t> difficulties she met with        </a:t>
            </a:r>
            <a:r>
              <a:rPr lang="en-US" altLang="zh-CN">
                <a:solidFill>
                  <a:schemeClr val="accent2"/>
                </a:solidFill>
                <a:latin typeface="Calibri" panose="020f0502020204030204" pitchFamily="34" charset="0"/>
                <a:cs typeface="Calibri" panose="020f0502020204030204" pitchFamily="34" charset="0"/>
              </a:rPr>
              <a:t> • </a:t>
            </a:r>
            <a:r>
              <a:rPr lang="en-US" altLang="zh-CN">
                <a:latin typeface="Calibri" panose="020f0502020204030204" pitchFamily="34" charset="0"/>
                <a:cs typeface="Calibri" panose="020f0502020204030204" pitchFamily="34" charset="0"/>
              </a:rPr>
              <a:t>her personal qualities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2000"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539552" y="97254"/>
            <a:ext cx="2323170" cy="994172"/>
          </a:xfrm>
        </p:spPr>
        <p:txBody>
          <a:bodyPr>
            <a:normAutofit/>
          </a:bodyPr>
          <a:lstStyle/>
          <a:p>
            <a:r>
              <a:rPr lang="en-US" altLang="zh-CN" sz="2400" b="1">
                <a:latin typeface="Verdana" panose="020b0604030504040204" pitchFamily="34" charset="0"/>
                <a:ea typeface="Verdana" panose="020b0604030504040204" pitchFamily="34" charset="0"/>
                <a:cs typeface="Verdana" panose="020b0604030504040204" pitchFamily="34" charset="0"/>
              </a:rPr>
              <a:t>Activity 4  </a:t>
            </a:r>
            <a:endParaRPr lang="zh-CN" altLang="en-US" sz="2400"/>
          </a:p>
        </p:txBody>
      </p:sp>
      <p:sp>
        <p:nvSpPr>
          <p:cNvPr id="5" name="内容占位符 2"/>
          <p:cNvSpPr>
            <a:spLocks noGrp="1"/>
          </p:cNvSpPr>
          <p:nvPr/>
        </p:nvSpPr>
        <p:spPr>
          <a:xfrm>
            <a:off x="640110" y="915566"/>
            <a:ext cx="8218170" cy="92964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177800" indent="-177800">
              <a:lnSpc>
                <a:spcPct val="120000"/>
              </a:lnSpc>
              <a:buFont typeface="Arial" panose="020b0604020202020204" pitchFamily="34" charset="0"/>
              <a:buNone/>
            </a:pPr>
            <a:r>
              <a:rPr lang="en-US" altLang="zh-CN" sz="2200" b="1">
                <a:latin typeface="Calibri" panose="020f0502020204030204" pitchFamily="34" charset="0"/>
                <a:cs typeface="Calibri" panose="020f0502020204030204" pitchFamily="34" charset="0"/>
              </a:rPr>
              <a:t>2 Rachel Carson received her Presidential Medal of Freedom posthumously in 1980. Read the excerpt from President Carter’s award speech and note the language features. </a:t>
            </a:r>
          </a:p>
          <a:p>
            <a:pPr marL="0" indent="0">
              <a:buFont typeface="Arial" panose="020b0604020202020204" pitchFamily="34" charset="0"/>
              <a:buNone/>
            </a:pPr>
            <a:endParaRPr lang="en-US" altLang="zh-CN" sz="1800" b="1">
              <a:solidFill>
                <a:schemeClr val="accent5"/>
              </a:solidFill>
              <a:latin typeface="Calibri" panose="020f0502020204030204" pitchFamily="34" charset="0"/>
              <a:cs typeface="Calibri" panose="020f0502020204030204" pitchFamily="34" charset="0"/>
            </a:endParaRPr>
          </a:p>
        </p:txBody>
      </p:sp>
      <p:sp>
        <p:nvSpPr>
          <p:cNvPr id="3" name="内容占位符 2"/>
          <p:cNvSpPr>
            <a:spLocks noGrp="1"/>
          </p:cNvSpPr>
          <p:nvPr/>
        </p:nvSpPr>
        <p:spPr>
          <a:xfrm>
            <a:off x="714348" y="2571750"/>
            <a:ext cx="8218170" cy="1322705"/>
          </a:xfrm>
          <a:prstGeom prst="rect">
            <a:avLst/>
          </a:prstGeom>
          <a:ln>
            <a:solidFill>
              <a:schemeClr val="bg2">
                <a:lumMod val="75000"/>
              </a:schemeClr>
            </a:solidFill>
          </a:ln>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altLang="zh-CN" sz="2300">
                <a:solidFill>
                  <a:schemeClr val="accent3">
                    <a:lumMod val="50000"/>
                  </a:schemeClr>
                </a:solidFill>
                <a:latin typeface="Times New Roman" pitchFamily="18" charset="0"/>
                <a:cs typeface="Times New Roman" pitchFamily="18" charset="0"/>
              </a:rPr>
              <a:t>Never silent herself in the face of destructive trends, Rachel Carson fed a spring of awareness across America and beyond. Always concerned, always eloquent, she created a tide of environmental consciousness that has not ebbed.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628650" y="273844"/>
            <a:ext cx="2323170" cy="994172"/>
          </a:xfrm>
        </p:spPr>
        <p:txBody>
          <a:bodyPr>
            <a:normAutofit/>
          </a:bodyPr>
          <a:lstStyle/>
          <a:p>
            <a:r>
              <a:rPr lang="en-US" altLang="zh-CN" sz="2400" b="1">
                <a:latin typeface="Verdana" panose="020b0604030504040204" pitchFamily="34" charset="0"/>
                <a:ea typeface="Verdana" panose="020b0604030504040204" pitchFamily="34" charset="0"/>
                <a:cs typeface="Verdana" panose="020b0604030504040204" pitchFamily="34" charset="0"/>
              </a:rPr>
              <a:t>Activity 4  </a:t>
            </a:r>
            <a:endParaRPr lang="zh-CN" altLang="en-US" sz="2400"/>
          </a:p>
        </p:txBody>
      </p:sp>
      <p:sp>
        <p:nvSpPr>
          <p:cNvPr id="5" name="内容占位符 2"/>
          <p:cNvSpPr>
            <a:spLocks noGrp="1"/>
          </p:cNvSpPr>
          <p:nvPr/>
        </p:nvSpPr>
        <p:spPr>
          <a:xfrm>
            <a:off x="625058" y="1131590"/>
            <a:ext cx="8375650" cy="654685"/>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177800" indent="-177800">
              <a:buFont typeface="Arial" panose="020b0604020202020204" pitchFamily="34" charset="0"/>
              <a:buNone/>
            </a:pPr>
            <a:r>
              <a:rPr lang="en-US" altLang="zh-CN" sz="2300" b="1">
                <a:latin typeface="Calibri" panose="020f0502020204030204" pitchFamily="34" charset="0"/>
                <a:cs typeface="Calibri" panose="020f0502020204030204" pitchFamily="34" charset="0"/>
              </a:rPr>
              <a:t>3 Write your own award speech of about 100 words and share </a:t>
            </a:r>
            <a:r>
              <a:rPr lang="en-US" altLang="zh-CN" sz="2300" b="1" smtClean="0">
                <a:latin typeface="Calibri" panose="020f0502020204030204" pitchFamily="34" charset="0"/>
                <a:cs typeface="Calibri" panose="020f0502020204030204" pitchFamily="34" charset="0"/>
              </a:rPr>
              <a:t>it with </a:t>
            </a:r>
            <a:r>
              <a:rPr lang="en-US" altLang="zh-CN" sz="2300" b="1">
                <a:latin typeface="Calibri" panose="020f0502020204030204" pitchFamily="34" charset="0"/>
                <a:cs typeface="Calibri" panose="020f0502020204030204" pitchFamily="34" charset="0"/>
              </a:rPr>
              <a:t>the class.</a:t>
            </a:r>
          </a:p>
        </p:txBody>
      </p:sp>
      <p:sp>
        <p:nvSpPr>
          <p:cNvPr id="3" name="内容占位符 2"/>
          <p:cNvSpPr>
            <a:spLocks noGrp="1"/>
          </p:cNvSpPr>
          <p:nvPr/>
        </p:nvSpPr>
        <p:spPr>
          <a:xfrm>
            <a:off x="679132" y="3003798"/>
            <a:ext cx="7785735" cy="108077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177800" indent="0">
              <a:buFont typeface="Arial" panose="020b0604020202020204" pitchFamily="34" charset="0"/>
              <a:buNone/>
            </a:pPr>
            <a:r>
              <a:rPr lang="en-US" altLang="zh-CN" sz="2300" b="1">
                <a:latin typeface="Calibri" panose="020f0502020204030204" pitchFamily="34" charset="0"/>
                <a:cs typeface="Calibri" panose="020f0502020204030204" pitchFamily="34" charset="0"/>
              </a:rPr>
              <a:t>Now think about your performance in group discussion. Were you able to make an objective judgement about Rachel Carson</a:t>
            </a:r>
            <a:r>
              <a:rPr lang="en-US" altLang="zh-CN" sz="2300" b="1">
                <a:latin typeface="Times New Roman" pitchFamily="18" charset="0"/>
                <a:cs typeface="Times New Roman" pitchFamily="18" charset="0"/>
              </a:rPr>
              <a:t>?</a:t>
            </a:r>
            <a:endParaRPr lang="en-US" altLang="zh-CN" sz="2300" b="1">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内容占位符 2"/>
          <p:cNvSpPr>
            <a:spLocks noGrp="1"/>
          </p:cNvSpPr>
          <p:nvPr/>
        </p:nvSpPr>
        <p:spPr>
          <a:xfrm>
            <a:off x="2071670" y="2143122"/>
            <a:ext cx="5143536" cy="654685"/>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2400" b="1" smtClean="0"/>
              <a:t>Writing a poem about nature</a:t>
            </a:r>
            <a:endParaRPr lang="en-US" altLang="zh-CN" sz="2300" b="1">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410210" y="214789"/>
            <a:ext cx="2323170" cy="994172"/>
          </a:xfrm>
        </p:spPr>
        <p:txBody>
          <a:bodyPr>
            <a:normAutofit/>
          </a:bodyPr>
          <a:lstStyle/>
          <a:p>
            <a:r>
              <a:rPr lang="en-US" altLang="zh-CN" sz="2400" b="1">
                <a:latin typeface="Verdana" panose="020b0604030504040204" pitchFamily="34" charset="0"/>
                <a:ea typeface="Verdana" panose="020b0604030504040204" pitchFamily="34" charset="0"/>
                <a:cs typeface="Verdana" panose="020b0604030504040204" pitchFamily="34" charset="0"/>
              </a:rPr>
              <a:t>Activity 5  </a:t>
            </a:r>
            <a:endParaRPr lang="zh-CN" altLang="en-US" sz="2400"/>
          </a:p>
        </p:txBody>
      </p:sp>
      <p:graphicFrame>
        <p:nvGraphicFramePr>
          <p:cNvPr id="10" name="表格 9"/>
          <p:cNvGraphicFramePr>
            <a:graphicFrameLocks noGrp="1"/>
          </p:cNvGraphicFramePr>
          <p:nvPr>
            <p:custDataLst>
              <p:tags r:id="rId2"/>
            </p:custDataLst>
            <p:extLst>
              <p:ext uri="{D42A27DB-BD31-4B8C-83A1-F6EECF244321}">
                <p14:modId xmlns:p14="http://schemas.microsoft.com/office/powerpoint/2010/main" xmlns="" val="1983357270"/>
              </p:ext>
            </p:extLst>
          </p:nvPr>
        </p:nvGraphicFramePr>
        <p:xfrm>
          <a:off x="449580" y="1315720"/>
          <a:ext cx="6770370" cy="3404870"/>
        </p:xfrm>
        <a:graphic>
          <a:graphicData uri="http://schemas.openxmlformats.org/drawingml/2006/table">
            <a:tbl>
              <a:tblPr firstRow="1" bandRow="1">
                <a:tableStyleId>{5940675A-B579-460E-94D1-54222C63F5DA}</a:tableStyleId>
              </a:tblPr>
              <a:tblGrid>
                <a:gridCol w="1907842">
                  <a:extLst>
                    <a:ext uri="{9D8B030D-6E8A-4147-A177-3AD203B41FA5}">
                      <a16:colId xmlns:a16="http://schemas.microsoft.com/office/drawing/2014/main" xmlns="" val="20000"/>
                    </a:ext>
                  </a:extLst>
                </a:gridCol>
                <a:gridCol w="1486233">
                  <a:extLst>
                    <a:ext uri="{9D8B030D-6E8A-4147-A177-3AD203B41FA5}">
                      <a16:colId xmlns:a16="http://schemas.microsoft.com/office/drawing/2014/main" xmlns="" val="20001"/>
                    </a:ext>
                  </a:extLst>
                </a:gridCol>
                <a:gridCol w="1713230">
                  <a:extLst>
                    <a:ext uri="{9D8B030D-6E8A-4147-A177-3AD203B41FA5}">
                      <a16:colId xmlns:a16="http://schemas.microsoft.com/office/drawing/2014/main" xmlns="" val="20002"/>
                    </a:ext>
                  </a:extLst>
                </a:gridCol>
                <a:gridCol w="1663065">
                  <a:extLst>
                    <a:ext uri="{9D8B030D-6E8A-4147-A177-3AD203B41FA5}">
                      <a16:colId xmlns:a16="http://schemas.microsoft.com/office/drawing/2014/main" xmlns="" val="20003"/>
                    </a:ext>
                  </a:extLst>
                </a:gridCol>
              </a:tblGrid>
              <a:tr h="415290">
                <a:tc>
                  <a:txBody>
                    <a:bodyPr vert="horz" wrap="square"/>
                    <a:lstStyle/>
                    <a:p>
                      <a:pPr indent="0" algn="ctr">
                        <a:lnSpc>
                          <a:spcPct val="170000"/>
                        </a:lnSpc>
                        <a:buNone/>
                      </a:pPr>
                      <a:r>
                        <a:rPr lang="en-US" sz="1500" b="1">
                          <a:solidFill>
                            <a:schemeClr val="tx1"/>
                          </a:solidFill>
                          <a:latin typeface="Times New Roman" pitchFamily="18" charset="0"/>
                          <a:ea typeface="微软雅黑" panose="020b0503020204020204" charset="-122"/>
                          <a:cs typeface="Times New Roman" pitchFamily="18" charset="0"/>
                        </a:rPr>
                        <a:t>Which poem…</a:t>
                      </a:r>
                      <a:endParaRPr lang="en-US" altLang="en-US" sz="1500" b="1">
                        <a:solidFill>
                          <a:schemeClr val="tx1"/>
                        </a:solidFill>
                        <a:latin typeface="Times New Roman" pitchFamily="18" charset="0"/>
                        <a:ea typeface="微软雅黑" panose="020b0503020204020204" charset="-122"/>
                        <a:cs typeface="Times New Roman"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vert="horz" wrap="square"/>
                    <a:lstStyle/>
                    <a:p>
                      <a:pPr indent="0" algn="ctr">
                        <a:lnSpc>
                          <a:spcPct val="170000"/>
                        </a:lnSpc>
                        <a:buNone/>
                      </a:pPr>
                      <a:r>
                        <a:rPr lang="en-US" altLang="en-US" sz="1300" b="1">
                          <a:solidFill>
                            <a:schemeClr val="accent3">
                              <a:lumMod val="50000"/>
                            </a:schemeClr>
                          </a:solidFill>
                          <a:latin typeface="微软雅黑" panose="020b0503020204020204" charset="-122"/>
                          <a:ea typeface="微软雅黑" panose="020b0503020204020204" charset="-122"/>
                          <a:cs typeface="Times New Roman" panose="02020603050405020304" charset="0"/>
                        </a:rPr>
                        <a:t>a</a:t>
                      </a: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vert="horz" wrap="square"/>
                    <a:lstStyle/>
                    <a:p>
                      <a:pPr indent="0" algn="ctr">
                        <a:lnSpc>
                          <a:spcPct val="170000"/>
                        </a:lnSpc>
                        <a:buNone/>
                      </a:pPr>
                      <a:r>
                        <a:rPr lang="en-US" sz="1300" b="1">
                          <a:solidFill>
                            <a:schemeClr val="accent3">
                              <a:lumMod val="50000"/>
                            </a:schemeClr>
                          </a:solidFill>
                          <a:latin typeface="微软雅黑" panose="020b0503020204020204" charset="-122"/>
                          <a:ea typeface="微软雅黑" panose="020b0503020204020204" charset="-122"/>
                          <a:cs typeface="Times New Roman" panose="02020603050405020304" charset="0"/>
                        </a:rPr>
                        <a:t>b</a:t>
                      </a:r>
                      <a:endParaRPr lang="en-US" altLang="en-US" sz="1300" b="1">
                        <a:solidFill>
                          <a:schemeClr val="accent3">
                            <a:lumMod val="50000"/>
                          </a:schemeClr>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vert="horz" wrap="square"/>
                    <a:lstStyle/>
                    <a:p>
                      <a:pPr indent="0" algn="ctr">
                        <a:lnSpc>
                          <a:spcPct val="170000"/>
                        </a:lnSpc>
                        <a:buNone/>
                      </a:pPr>
                      <a:r>
                        <a:rPr lang="en-US" sz="1300" b="1">
                          <a:solidFill>
                            <a:schemeClr val="accent3">
                              <a:lumMod val="50000"/>
                            </a:schemeClr>
                          </a:solidFill>
                          <a:latin typeface="微软雅黑" panose="020b0503020204020204" charset="-122"/>
                          <a:ea typeface="微软雅黑" panose="020b0503020204020204" charset="-122"/>
                          <a:cs typeface="Times New Roman" panose="02020603050405020304" charset="0"/>
                        </a:rPr>
                        <a:t>c</a:t>
                      </a:r>
                      <a:endParaRPr lang="en-US" altLang="en-US" sz="1300" b="1">
                        <a:solidFill>
                          <a:schemeClr val="accent3">
                            <a:lumMod val="50000"/>
                          </a:schemeClr>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extLst>
                  <a:ext uri="{0D108BD9-81ED-4DB2-BD59-A6C34878D82A}">
                    <a16:rowId xmlns:a16="http://schemas.microsoft.com/office/drawing/2014/main" xmlns="" val="10000"/>
                  </a:ext>
                </a:extLst>
              </a:tr>
              <a:tr h="840740">
                <a:tc>
                  <a:txBody>
                    <a:bodyPr vert="horz" wrap="square"/>
                    <a:lstStyle/>
                    <a:p>
                      <a:pPr indent="0" algn="ctr">
                        <a:lnSpc>
                          <a:spcPct val="170000"/>
                        </a:lnSpc>
                        <a:buNone/>
                      </a:pPr>
                      <a:r>
                        <a:rPr lang="en-US" sz="1500" b="0" smtClean="0">
                          <a:solidFill>
                            <a:schemeClr val="tx1"/>
                          </a:solidFill>
                          <a:latin typeface="Times New Roman" pitchFamily="18" charset="0"/>
                          <a:ea typeface="微软雅黑" panose="020b0503020204020204" charset="-122"/>
                          <a:cs typeface="Times New Roman" pitchFamily="18" charset="0"/>
                        </a:rPr>
                        <a:t>…uses </a:t>
                      </a:r>
                      <a:r>
                        <a:rPr lang="en-US" sz="1500" b="0">
                          <a:solidFill>
                            <a:schemeClr val="tx1"/>
                          </a:solidFill>
                          <a:latin typeface="Times New Roman" pitchFamily="18" charset="0"/>
                          <a:ea typeface="微软雅黑" panose="020b0503020204020204" charset="-122"/>
                          <a:cs typeface="Times New Roman" pitchFamily="18" charset="0"/>
                        </a:rPr>
                        <a:t>its shape </a:t>
                      </a:r>
                      <a:r>
                        <a:rPr lang="en-US" sz="1500" b="0" smtClean="0">
                          <a:solidFill>
                            <a:schemeClr val="tx1"/>
                          </a:solidFill>
                          <a:latin typeface="Times New Roman" pitchFamily="18" charset="0"/>
                          <a:ea typeface="微软雅黑" panose="020b0503020204020204" charset="-122"/>
                          <a:cs typeface="Times New Roman" pitchFamily="18" charset="0"/>
                        </a:rPr>
                        <a:t>to</a:t>
                      </a:r>
                      <a:r>
                        <a:rPr lang="en-US" sz="1500" b="0" baseline="0" smtClean="0">
                          <a:solidFill>
                            <a:schemeClr val="tx1"/>
                          </a:solidFill>
                          <a:latin typeface="Times New Roman" pitchFamily="18" charset="0"/>
                          <a:ea typeface="微软雅黑" panose="020b0503020204020204" charset="-122"/>
                          <a:cs typeface="Times New Roman" pitchFamily="18" charset="0"/>
                        </a:rPr>
                        <a:t> </a:t>
                      </a:r>
                      <a:r>
                        <a:rPr lang="en-US" sz="1500" b="0" smtClean="0">
                          <a:solidFill>
                            <a:schemeClr val="tx1"/>
                          </a:solidFill>
                          <a:latin typeface="Times New Roman" pitchFamily="18" charset="0"/>
                          <a:ea typeface="微软雅黑" panose="020b0503020204020204" charset="-122"/>
                          <a:cs typeface="Times New Roman" pitchFamily="18" charset="0"/>
                        </a:rPr>
                        <a:t>help </a:t>
                      </a:r>
                      <a:r>
                        <a:rPr lang="en-US" sz="1500" b="0">
                          <a:solidFill>
                            <a:schemeClr val="tx1"/>
                          </a:solidFill>
                          <a:latin typeface="Times New Roman" pitchFamily="18" charset="0"/>
                          <a:ea typeface="微软雅黑" panose="020b0503020204020204" charset="-122"/>
                          <a:cs typeface="Times New Roman" pitchFamily="18" charset="0"/>
                        </a:rPr>
                        <a:t>convey message?</a:t>
                      </a:r>
                      <a:endParaRPr lang="en-US" altLang="en-US" sz="1500" b="0">
                        <a:solidFill>
                          <a:schemeClr val="tx1"/>
                        </a:solidFill>
                        <a:latin typeface="Times New Roman" pitchFamily="18" charset="0"/>
                        <a:ea typeface="微软雅黑" panose="020b0503020204020204" charset="-122"/>
                        <a:cs typeface="Times New Roman"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vert="horz" wrap="square"/>
                    <a:lstStyle/>
                    <a:p>
                      <a:pPr indent="0" algn="ctr">
                        <a:lnSpc>
                          <a:spcPct val="170000"/>
                        </a:lnSpc>
                        <a:buNone/>
                      </a:pPr>
                      <a:endParaRPr lang="en-US" altLang="en-US" sz="1200" b="1">
                        <a:solidFill>
                          <a:schemeClr val="accent4"/>
                        </a:solidFill>
                        <a:latin typeface="微软雅黑" panose="020b0503020204020204" charset="-122"/>
                        <a:ea typeface="微软雅黑" panose="020b0503020204020204" charset="-122"/>
                        <a:cs typeface="微软雅黑" panose="020b0503020204020204" charset="-122"/>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vert="horz" wrap="square"/>
                    <a:lstStyle/>
                    <a:p>
                      <a:pPr indent="0" algn="ctr">
                        <a:lnSpc>
                          <a:spcPct val="170000"/>
                        </a:lnSpc>
                        <a:buNone/>
                      </a:pPr>
                      <a:endParaRPr lang="en-US" altLang="en-US" sz="1200" b="1">
                        <a:solidFill>
                          <a:schemeClr val="accent4"/>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vert="horz" wrap="square"/>
                    <a:lstStyle/>
                    <a:p>
                      <a:pPr indent="0" algn="ctr">
                        <a:lnSpc>
                          <a:spcPct val="170000"/>
                        </a:lnSpc>
                        <a:buNone/>
                      </a:pPr>
                      <a:r>
                        <a:rPr lang="en-US" sz="1200" b="1">
                          <a:solidFill>
                            <a:schemeClr val="accent4"/>
                          </a:solidFill>
                          <a:latin typeface="微软雅黑" panose="020b0503020204020204" charset="-122"/>
                          <a:ea typeface="微软雅黑" panose="020b0503020204020204" charset="-122"/>
                          <a:cs typeface="Times New Roman" panose="02020603050405020304" charset="0"/>
                        </a:rPr>
                        <a:t> </a:t>
                      </a:r>
                      <a:endParaRPr lang="en-US" altLang="en-US" sz="1200" b="1">
                        <a:solidFill>
                          <a:schemeClr val="accent4"/>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extLst>
                  <a:ext uri="{0D108BD9-81ED-4DB2-BD59-A6C34878D82A}">
                    <a16:rowId xmlns:a16="http://schemas.microsoft.com/office/drawing/2014/main" xmlns="" val="10001"/>
                  </a:ext>
                </a:extLst>
              </a:tr>
              <a:tr h="759784">
                <a:tc>
                  <a:txBody>
                    <a:bodyPr vert="horz" wrap="square"/>
                    <a:lstStyle/>
                    <a:p>
                      <a:pPr indent="0" algn="ctr">
                        <a:lnSpc>
                          <a:spcPct val="170000"/>
                        </a:lnSpc>
                        <a:buNone/>
                      </a:pPr>
                      <a:r>
                        <a:rPr lang="en-US" sz="1500" b="0" smtClean="0">
                          <a:solidFill>
                            <a:schemeClr val="tx1"/>
                          </a:solidFill>
                          <a:latin typeface="Times New Roman" pitchFamily="18" charset="0"/>
                          <a:ea typeface="微软雅黑" panose="020b0503020204020204" charset="-122"/>
                          <a:cs typeface="Times New Roman" pitchFamily="18" charset="0"/>
                        </a:rPr>
                        <a:t>…has </a:t>
                      </a:r>
                      <a:r>
                        <a:rPr lang="en-US" sz="1500" b="0">
                          <a:solidFill>
                            <a:schemeClr val="tx1"/>
                          </a:solidFill>
                          <a:latin typeface="Times New Roman" pitchFamily="18" charset="0"/>
                          <a:ea typeface="微软雅黑" panose="020b0503020204020204" charset="-122"/>
                          <a:cs typeface="Times New Roman" pitchFamily="18" charset="0"/>
                        </a:rPr>
                        <a:t>rhyming words at the end of lines?</a:t>
                      </a:r>
                      <a:endParaRPr lang="en-US" altLang="en-US" sz="1500" b="0">
                        <a:solidFill>
                          <a:schemeClr val="tx1"/>
                        </a:solidFill>
                        <a:latin typeface="Times New Roman" pitchFamily="18" charset="0"/>
                        <a:ea typeface="微软雅黑" panose="020b0503020204020204" charset="-122"/>
                        <a:cs typeface="Times New Roman"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vert="horz" wrap="square"/>
                    <a:lstStyle/>
                    <a:p>
                      <a:pPr indent="0" algn="ctr">
                        <a:lnSpc>
                          <a:spcPct val="170000"/>
                        </a:lnSpc>
                        <a:buNone/>
                      </a:pPr>
                      <a:r>
                        <a:rPr lang="en-US" sz="1200" b="1">
                          <a:solidFill>
                            <a:schemeClr val="accent4"/>
                          </a:solidFill>
                          <a:latin typeface="微软雅黑" panose="020b0503020204020204" charset="-122"/>
                          <a:ea typeface="微软雅黑" panose="020b0503020204020204" charset="-122"/>
                          <a:cs typeface="Times New Roman" panose="02020603050405020304" charset="0"/>
                        </a:rPr>
                        <a:t> </a:t>
                      </a:r>
                      <a:endParaRPr lang="en-US" altLang="en-US" sz="1200" b="1">
                        <a:solidFill>
                          <a:schemeClr val="accent4"/>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vert="horz" wrap="square"/>
                    <a:lstStyle/>
                    <a:p>
                      <a:pPr indent="0" algn="ctr">
                        <a:lnSpc>
                          <a:spcPct val="170000"/>
                        </a:lnSpc>
                        <a:buNone/>
                      </a:pPr>
                      <a:endParaRPr lang="en-US" altLang="en-US" sz="1200" b="1">
                        <a:solidFill>
                          <a:schemeClr val="accent4"/>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vert="horz" wrap="square"/>
                    <a:lstStyle/>
                    <a:p>
                      <a:pPr indent="0" algn="ctr">
                        <a:lnSpc>
                          <a:spcPct val="170000"/>
                        </a:lnSpc>
                        <a:buNone/>
                      </a:pPr>
                      <a:endParaRPr lang="en-US" altLang="en-US" sz="1200" b="1">
                        <a:solidFill>
                          <a:schemeClr val="accent4"/>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extLst>
                  <a:ext uri="{0D108BD9-81ED-4DB2-BD59-A6C34878D82A}">
                    <a16:rowId xmlns:a16="http://schemas.microsoft.com/office/drawing/2014/main" xmlns="" val="10002"/>
                  </a:ext>
                </a:extLst>
              </a:tr>
              <a:tr h="383224">
                <a:tc>
                  <a:txBody>
                    <a:bodyPr vert="horz" wrap="square"/>
                    <a:lstStyle/>
                    <a:p>
                      <a:pPr indent="0" algn="ctr">
                        <a:lnSpc>
                          <a:spcPct val="170000"/>
                        </a:lnSpc>
                        <a:buNone/>
                      </a:pPr>
                      <a:r>
                        <a:rPr lang="en-US" sz="1500" b="0">
                          <a:solidFill>
                            <a:schemeClr val="tx1"/>
                          </a:solidFill>
                          <a:latin typeface="Times New Roman" pitchFamily="18" charset="0"/>
                          <a:ea typeface="微软雅黑" panose="020b0503020204020204" charset="-122"/>
                          <a:cs typeface="Times New Roman" pitchFamily="18" charset="0"/>
                        </a:rPr>
                        <a:t>…uses metaphor?</a:t>
                      </a:r>
                      <a:endParaRPr lang="en-US" altLang="en-US" sz="1500" b="0">
                        <a:solidFill>
                          <a:schemeClr val="tx1"/>
                        </a:solidFill>
                        <a:latin typeface="Times New Roman" pitchFamily="18" charset="0"/>
                        <a:ea typeface="微软雅黑" panose="020b0503020204020204" charset="-122"/>
                        <a:cs typeface="Times New Roman"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vert="horz" wrap="square"/>
                    <a:lstStyle/>
                    <a:p>
                      <a:pPr indent="0" algn="ctr">
                        <a:lnSpc>
                          <a:spcPct val="170000"/>
                        </a:lnSpc>
                        <a:buNone/>
                      </a:pPr>
                      <a:r>
                        <a:rPr lang="en-US" sz="1200" b="1">
                          <a:solidFill>
                            <a:schemeClr val="accent4"/>
                          </a:solidFill>
                          <a:latin typeface="微软雅黑" panose="020b0503020204020204" charset="-122"/>
                          <a:ea typeface="微软雅黑" panose="020b0503020204020204" charset="-122"/>
                          <a:cs typeface="Times New Roman" panose="02020603050405020304" charset="0"/>
                        </a:rPr>
                        <a:t> </a:t>
                      </a:r>
                      <a:endParaRPr lang="en-US" altLang="en-US" sz="1200" b="1">
                        <a:solidFill>
                          <a:schemeClr val="accent4"/>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vert="horz" wrap="square"/>
                    <a:lstStyle/>
                    <a:p>
                      <a:pPr indent="0" algn="ctr">
                        <a:lnSpc>
                          <a:spcPct val="170000"/>
                        </a:lnSpc>
                        <a:buNone/>
                      </a:pPr>
                      <a:r>
                        <a:rPr lang="en-US" sz="1200" b="1">
                          <a:solidFill>
                            <a:schemeClr val="accent4"/>
                          </a:solidFill>
                          <a:latin typeface="微软雅黑" panose="020b0503020204020204" charset="-122"/>
                          <a:ea typeface="微软雅黑" panose="020b0503020204020204" charset="-122"/>
                          <a:cs typeface="Times New Roman" panose="02020603050405020304" charset="0"/>
                        </a:rPr>
                        <a:t> </a:t>
                      </a:r>
                      <a:endParaRPr lang="en-US" altLang="en-US" sz="1200" b="1">
                        <a:solidFill>
                          <a:schemeClr val="accent4"/>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vert="horz" wrap="square"/>
                    <a:lstStyle/>
                    <a:p>
                      <a:pPr indent="0" algn="ctr">
                        <a:lnSpc>
                          <a:spcPct val="170000"/>
                        </a:lnSpc>
                        <a:buNone/>
                      </a:pPr>
                      <a:endParaRPr lang="en-US" altLang="en-US" sz="1200" b="1">
                        <a:solidFill>
                          <a:schemeClr val="accent4"/>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extLst>
                  <a:ext uri="{0D108BD9-81ED-4DB2-BD59-A6C34878D82A}">
                    <a16:rowId xmlns:a16="http://schemas.microsoft.com/office/drawing/2014/main" xmlns="" val="10003"/>
                  </a:ext>
                </a:extLst>
              </a:tr>
              <a:tr h="378460">
                <a:tc>
                  <a:txBody>
                    <a:bodyPr vert="horz" wrap="square"/>
                    <a:lstStyle/>
                    <a:p>
                      <a:pPr indent="0" algn="ctr">
                        <a:lnSpc>
                          <a:spcPct val="170000"/>
                        </a:lnSpc>
                        <a:buNone/>
                      </a:pPr>
                      <a:r>
                        <a:rPr lang="en-US" sz="1500" b="0" smtClean="0">
                          <a:solidFill>
                            <a:schemeClr val="tx1"/>
                          </a:solidFill>
                          <a:latin typeface="Times New Roman" pitchFamily="18" charset="0"/>
                          <a:ea typeface="微软雅黑" panose="020b0503020204020204" charset="-122"/>
                          <a:cs typeface="Times New Roman" pitchFamily="18" charset="0"/>
                        </a:rPr>
                        <a:t>…uses </a:t>
                      </a:r>
                      <a:r>
                        <a:rPr lang="en-US" sz="1500" b="0">
                          <a:solidFill>
                            <a:schemeClr val="tx1"/>
                          </a:solidFill>
                          <a:latin typeface="Times New Roman" pitchFamily="18" charset="0"/>
                          <a:ea typeface="微软雅黑" panose="020b0503020204020204" charset="-122"/>
                          <a:cs typeface="Times New Roman" pitchFamily="18" charset="0"/>
                        </a:rPr>
                        <a:t>simile?</a:t>
                      </a:r>
                      <a:endParaRPr lang="en-US" altLang="en-US" sz="1500" b="0">
                        <a:solidFill>
                          <a:schemeClr val="tx1"/>
                        </a:solidFill>
                        <a:latin typeface="Times New Roman" pitchFamily="18" charset="0"/>
                        <a:ea typeface="微软雅黑" panose="020b0503020204020204" charset="-122"/>
                        <a:cs typeface="Times New Roman"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vert="horz" wrap="square"/>
                    <a:lstStyle/>
                    <a:p>
                      <a:pPr indent="0" algn="ctr">
                        <a:lnSpc>
                          <a:spcPct val="170000"/>
                        </a:lnSpc>
                        <a:buNone/>
                      </a:pPr>
                      <a:r>
                        <a:rPr lang="en-US" sz="1200" b="1">
                          <a:solidFill>
                            <a:schemeClr val="accent4"/>
                          </a:solidFill>
                          <a:latin typeface="微软雅黑" panose="020b0503020204020204" charset="-122"/>
                          <a:ea typeface="微软雅黑" panose="020b0503020204020204" charset="-122"/>
                          <a:cs typeface="Times New Roman" panose="02020603050405020304" charset="0"/>
                        </a:rPr>
                        <a:t> </a:t>
                      </a:r>
                      <a:endParaRPr lang="en-US" altLang="en-US" sz="1200" b="1">
                        <a:solidFill>
                          <a:schemeClr val="accent4"/>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vert="horz" wrap="square"/>
                    <a:lstStyle/>
                    <a:p>
                      <a:pPr indent="0" algn="ctr">
                        <a:lnSpc>
                          <a:spcPct val="170000"/>
                        </a:lnSpc>
                        <a:buNone/>
                      </a:pPr>
                      <a:endParaRPr lang="en-US" altLang="en-US" sz="1200" b="1">
                        <a:solidFill>
                          <a:schemeClr val="accent4"/>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vert="horz" wrap="square"/>
                    <a:lstStyle/>
                    <a:p>
                      <a:pPr indent="0" algn="ctr">
                        <a:lnSpc>
                          <a:spcPct val="170000"/>
                        </a:lnSpc>
                        <a:buNone/>
                      </a:pPr>
                      <a:r>
                        <a:rPr lang="en-US" sz="1200" b="1">
                          <a:solidFill>
                            <a:schemeClr val="accent4"/>
                          </a:solidFill>
                          <a:latin typeface="微软雅黑" panose="020b0503020204020204" charset="-122"/>
                          <a:ea typeface="微软雅黑" panose="020b0503020204020204" charset="-122"/>
                          <a:cs typeface="Times New Roman" panose="02020603050405020304" charset="0"/>
                        </a:rPr>
                        <a:t> </a:t>
                      </a:r>
                      <a:endParaRPr lang="en-US" altLang="en-US" sz="1200" b="1">
                        <a:solidFill>
                          <a:schemeClr val="accent4"/>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extLst>
                  <a:ext uri="{0D108BD9-81ED-4DB2-BD59-A6C34878D82A}">
                    <a16:rowId xmlns:a16="http://schemas.microsoft.com/office/drawing/2014/main" xmlns="" val="10004"/>
                  </a:ext>
                </a:extLst>
              </a:tr>
              <a:tr h="586740">
                <a:tc>
                  <a:txBody>
                    <a:bodyPr vert="horz" wrap="square"/>
                    <a:lstStyle/>
                    <a:p>
                      <a:pPr indent="0" algn="ctr">
                        <a:lnSpc>
                          <a:spcPct val="130000"/>
                        </a:lnSpc>
                        <a:buNone/>
                      </a:pPr>
                      <a:r>
                        <a:rPr lang="en-US" sz="1500" b="0">
                          <a:solidFill>
                            <a:schemeClr val="tx1"/>
                          </a:solidFill>
                          <a:latin typeface="Times New Roman" pitchFamily="18" charset="0"/>
                          <a:ea typeface="微软雅黑" panose="020b0503020204020204" charset="-122"/>
                          <a:cs typeface="Times New Roman" pitchFamily="18" charset="0"/>
                        </a:rPr>
                        <a:t>…uses personification?</a:t>
                      </a:r>
                      <a:endParaRPr lang="en-US" altLang="en-US" sz="1500" b="0">
                        <a:solidFill>
                          <a:schemeClr val="tx1"/>
                        </a:solidFill>
                        <a:latin typeface="Times New Roman" pitchFamily="18" charset="0"/>
                        <a:ea typeface="微软雅黑" panose="020b0503020204020204" charset="-122"/>
                        <a:cs typeface="Times New Roman"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vert="horz" wrap="square"/>
                    <a:lstStyle/>
                    <a:p>
                      <a:pPr indent="0" algn="ctr">
                        <a:lnSpc>
                          <a:spcPct val="140000"/>
                        </a:lnSpc>
                        <a:buNone/>
                      </a:pPr>
                      <a:endParaRPr lang="en-US" altLang="en-US" sz="1200" b="1">
                        <a:solidFill>
                          <a:schemeClr val="accent4"/>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vert="horz" wrap="square"/>
                    <a:lstStyle/>
                    <a:p>
                      <a:pPr indent="0" algn="ctr">
                        <a:lnSpc>
                          <a:spcPct val="170000"/>
                        </a:lnSpc>
                        <a:buNone/>
                      </a:pPr>
                      <a:endParaRPr lang="en-US" altLang="en-US" sz="1200" b="1">
                        <a:solidFill>
                          <a:schemeClr val="accent4"/>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vert="horz" wrap="square"/>
                    <a:lstStyle/>
                    <a:p>
                      <a:pPr indent="0" algn="ctr">
                        <a:lnSpc>
                          <a:spcPct val="170000"/>
                        </a:lnSpc>
                        <a:buNone/>
                      </a:pPr>
                      <a:endParaRPr lang="en-US" altLang="en-US" sz="1200" b="1">
                        <a:solidFill>
                          <a:schemeClr val="accent4"/>
                        </a:solidFill>
                        <a:latin typeface="微软雅黑" panose="020b0503020204020204" charset="-122"/>
                        <a:ea typeface="微软雅黑" panose="020b0503020204020204" charset="-122"/>
                        <a:cs typeface="Times New Roman" panose="02020603050405020304"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extLst>
                  <a:ext uri="{0D108BD9-81ED-4DB2-BD59-A6C34878D82A}">
                    <a16:rowId xmlns:a16="http://schemas.microsoft.com/office/drawing/2014/main" xmlns="" val="10005"/>
                  </a:ext>
                </a:extLst>
              </a:tr>
            </a:tbl>
          </a:graphicData>
        </a:graphic>
      </p:graphicFrame>
      <p:sp>
        <p:nvSpPr>
          <p:cNvPr id="100" name="文本框 99"/>
          <p:cNvSpPr txBox="1"/>
          <p:nvPr/>
        </p:nvSpPr>
        <p:spPr>
          <a:xfrm>
            <a:off x="2857488" y="1857370"/>
            <a:ext cx="1590675" cy="538609"/>
          </a:xfrm>
          <a:prstGeom prst="rect">
            <a:avLst/>
          </a:prstGeom>
          <a:noFill/>
          <a:ln w="9525">
            <a:noFill/>
          </a:ln>
        </p:spPr>
        <p:txBody>
          <a:bodyPr wrap="square">
            <a:spAutoFit/>
          </a:bodyPr>
          <a:lstStyle/>
          <a:p>
            <a:pPr indent="0"/>
            <a:r>
              <a:rPr lang="en-US" sz="2900" b="1">
                <a:solidFill>
                  <a:schemeClr val="accent2"/>
                </a:solidFill>
                <a:latin typeface="微软雅黑" panose="020b0503020204020204" charset="-122"/>
                <a:ea typeface="微软雅黑" panose="020b0503020204020204" charset="-122"/>
                <a:cs typeface="微软雅黑" panose="020b0503020204020204" charset="-122"/>
                <a:sym typeface="+mn-ea"/>
              </a:rPr>
              <a:t>√</a:t>
            </a:r>
          </a:p>
        </p:txBody>
      </p:sp>
      <p:sp>
        <p:nvSpPr>
          <p:cNvPr id="22" name="文本框 21"/>
          <p:cNvSpPr txBox="1"/>
          <p:nvPr/>
        </p:nvSpPr>
        <p:spPr>
          <a:xfrm>
            <a:off x="4357686" y="2714626"/>
            <a:ext cx="1590675" cy="538609"/>
          </a:xfrm>
          <a:prstGeom prst="rect">
            <a:avLst/>
          </a:prstGeom>
          <a:noFill/>
          <a:ln w="9525">
            <a:noFill/>
          </a:ln>
        </p:spPr>
        <p:txBody>
          <a:bodyPr wrap="square">
            <a:spAutoFit/>
          </a:bodyPr>
          <a:lstStyle/>
          <a:p>
            <a:pPr indent="0"/>
            <a:r>
              <a:rPr lang="en-US" sz="2900" b="1">
                <a:solidFill>
                  <a:schemeClr val="accent2"/>
                </a:solidFill>
                <a:latin typeface="微软雅黑" panose="020b0503020204020204" charset="-122"/>
                <a:ea typeface="微软雅黑" panose="020b0503020204020204" charset="-122"/>
                <a:cs typeface="微软雅黑" panose="020b0503020204020204" charset="-122"/>
                <a:sym typeface="+mn-ea"/>
              </a:rPr>
              <a:t>√</a:t>
            </a:r>
          </a:p>
        </p:txBody>
      </p:sp>
      <p:sp>
        <p:nvSpPr>
          <p:cNvPr id="23" name="文本框 22"/>
          <p:cNvSpPr txBox="1"/>
          <p:nvPr/>
        </p:nvSpPr>
        <p:spPr>
          <a:xfrm>
            <a:off x="6143636" y="2714626"/>
            <a:ext cx="1590675" cy="538609"/>
          </a:xfrm>
          <a:prstGeom prst="rect">
            <a:avLst/>
          </a:prstGeom>
          <a:noFill/>
          <a:ln w="9525">
            <a:noFill/>
          </a:ln>
        </p:spPr>
        <p:txBody>
          <a:bodyPr wrap="square">
            <a:spAutoFit/>
          </a:bodyPr>
          <a:lstStyle/>
          <a:p>
            <a:pPr indent="0"/>
            <a:r>
              <a:rPr lang="en-US" sz="2900" b="1">
                <a:solidFill>
                  <a:schemeClr val="accent2"/>
                </a:solidFill>
                <a:latin typeface="微软雅黑" panose="020b0503020204020204" charset="-122"/>
                <a:ea typeface="微软雅黑" panose="020b0503020204020204" charset="-122"/>
                <a:cs typeface="微软雅黑" panose="020b0503020204020204" charset="-122"/>
                <a:sym typeface="+mn-ea"/>
              </a:rPr>
              <a:t>√</a:t>
            </a:r>
          </a:p>
        </p:txBody>
      </p:sp>
      <p:sp>
        <p:nvSpPr>
          <p:cNvPr id="24" name="文本框 23"/>
          <p:cNvSpPr txBox="1"/>
          <p:nvPr/>
        </p:nvSpPr>
        <p:spPr>
          <a:xfrm>
            <a:off x="6215074" y="3286130"/>
            <a:ext cx="1590675" cy="477054"/>
          </a:xfrm>
          <a:prstGeom prst="rect">
            <a:avLst/>
          </a:prstGeom>
          <a:noFill/>
          <a:ln w="9525">
            <a:noFill/>
          </a:ln>
        </p:spPr>
        <p:txBody>
          <a:bodyPr wrap="square">
            <a:spAutoFit/>
          </a:bodyPr>
          <a:lstStyle/>
          <a:p>
            <a:pPr indent="0"/>
            <a:r>
              <a:rPr lang="en-US" sz="2500" b="1">
                <a:solidFill>
                  <a:schemeClr val="accent2"/>
                </a:solidFill>
                <a:latin typeface="微软雅黑" panose="020b0503020204020204" charset="-122"/>
                <a:ea typeface="微软雅黑" panose="020b0503020204020204" charset="-122"/>
                <a:cs typeface="微软雅黑" panose="020b0503020204020204" charset="-122"/>
                <a:sym typeface="+mn-ea"/>
              </a:rPr>
              <a:t>√</a:t>
            </a:r>
          </a:p>
        </p:txBody>
      </p:sp>
      <p:sp>
        <p:nvSpPr>
          <p:cNvPr id="25" name="文本框 24"/>
          <p:cNvSpPr txBox="1"/>
          <p:nvPr/>
        </p:nvSpPr>
        <p:spPr>
          <a:xfrm>
            <a:off x="4429124" y="3643320"/>
            <a:ext cx="1590675" cy="477054"/>
          </a:xfrm>
          <a:prstGeom prst="rect">
            <a:avLst/>
          </a:prstGeom>
          <a:noFill/>
          <a:ln w="9525">
            <a:noFill/>
          </a:ln>
        </p:spPr>
        <p:txBody>
          <a:bodyPr wrap="square">
            <a:spAutoFit/>
          </a:bodyPr>
          <a:lstStyle/>
          <a:p>
            <a:pPr indent="0"/>
            <a:r>
              <a:rPr lang="en-US" sz="2500" b="1">
                <a:solidFill>
                  <a:schemeClr val="accent2"/>
                </a:solidFill>
                <a:latin typeface="微软雅黑" panose="020b0503020204020204" charset="-122"/>
                <a:ea typeface="微软雅黑" panose="020b0503020204020204" charset="-122"/>
                <a:cs typeface="微软雅黑" panose="020b0503020204020204" charset="-122"/>
                <a:sym typeface="+mn-ea"/>
              </a:rPr>
              <a:t>√</a:t>
            </a:r>
          </a:p>
        </p:txBody>
      </p:sp>
      <p:sp>
        <p:nvSpPr>
          <p:cNvPr id="26" name="文本框 25"/>
          <p:cNvSpPr txBox="1"/>
          <p:nvPr/>
        </p:nvSpPr>
        <p:spPr>
          <a:xfrm>
            <a:off x="2786050" y="4143386"/>
            <a:ext cx="1590675" cy="538609"/>
          </a:xfrm>
          <a:prstGeom prst="rect">
            <a:avLst/>
          </a:prstGeom>
          <a:noFill/>
          <a:ln w="9525">
            <a:noFill/>
          </a:ln>
        </p:spPr>
        <p:txBody>
          <a:bodyPr wrap="square">
            <a:spAutoFit/>
          </a:bodyPr>
          <a:lstStyle/>
          <a:p>
            <a:pPr indent="0"/>
            <a:r>
              <a:rPr lang="en-US" sz="2900" b="1">
                <a:solidFill>
                  <a:schemeClr val="accent2"/>
                </a:solidFill>
                <a:latin typeface="微软雅黑" panose="020b0503020204020204" charset="-122"/>
                <a:ea typeface="微软雅黑" panose="020b0503020204020204" charset="-122"/>
                <a:cs typeface="微软雅黑" panose="020b0503020204020204" charset="-122"/>
                <a:sym typeface="+mn-ea"/>
              </a:rPr>
              <a:t>√</a:t>
            </a:r>
          </a:p>
        </p:txBody>
      </p:sp>
      <p:sp>
        <p:nvSpPr>
          <p:cNvPr id="28" name="文本框 27"/>
          <p:cNvSpPr txBox="1"/>
          <p:nvPr/>
        </p:nvSpPr>
        <p:spPr>
          <a:xfrm>
            <a:off x="6215074" y="4143386"/>
            <a:ext cx="1590675" cy="538609"/>
          </a:xfrm>
          <a:prstGeom prst="rect">
            <a:avLst/>
          </a:prstGeom>
          <a:noFill/>
          <a:ln w="9525">
            <a:noFill/>
          </a:ln>
        </p:spPr>
        <p:txBody>
          <a:bodyPr wrap="square">
            <a:spAutoFit/>
          </a:bodyPr>
          <a:lstStyle/>
          <a:p>
            <a:pPr indent="0"/>
            <a:r>
              <a:rPr lang="en-US" sz="2900" b="1">
                <a:solidFill>
                  <a:schemeClr val="accent2"/>
                </a:solidFill>
                <a:latin typeface="微软雅黑" panose="020b0503020204020204" charset="-122"/>
                <a:ea typeface="微软雅黑" panose="020b0503020204020204" charset="-122"/>
                <a:cs typeface="微软雅黑" panose="020b0503020204020204" charset="-122"/>
                <a:sym typeface="+mn-ea"/>
              </a:rPr>
              <a:t>√</a:t>
            </a:r>
          </a:p>
        </p:txBody>
      </p:sp>
      <p:sp>
        <p:nvSpPr>
          <p:cNvPr id="3" name="文本框 2"/>
          <p:cNvSpPr txBox="1"/>
          <p:nvPr/>
        </p:nvSpPr>
        <p:spPr>
          <a:xfrm>
            <a:off x="410210" y="810895"/>
            <a:ext cx="8015605" cy="445135"/>
          </a:xfrm>
          <a:prstGeom prst="rect">
            <a:avLst/>
          </a:prstGeom>
          <a:noFill/>
        </p:spPr>
        <p:txBody>
          <a:bodyPr wrap="square" rtlCol="0" anchor="t">
            <a:spAutoFit/>
          </a:bodyPr>
          <a:lstStyle/>
          <a:p>
            <a:pPr marL="0" indent="0">
              <a:buFont typeface="Arial" panose="020b0604020202020204" pitchFamily="34" charset="0"/>
              <a:buNone/>
            </a:pPr>
            <a:r>
              <a:rPr lang="en-US" altLang="zh-CN" sz="2300" b="1">
                <a:latin typeface="Calibri" panose="020f0502020204030204" pitchFamily="34" charset="0"/>
                <a:cs typeface="Calibri" panose="020f0502020204030204" pitchFamily="34" charset="0"/>
                <a:sym typeface="+mn-ea"/>
              </a:rPr>
              <a:t>Read the poems and tick the correct box(es) for each question.</a:t>
            </a:r>
            <a:endParaRPr lang="zh-CN" altLang="en-US" sz="23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after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2" grpId="0"/>
      <p:bldP spid="23" grpId="0"/>
      <p:bldP spid="24" grpId="0"/>
      <p:bldP spid="25" grpId="0"/>
      <p:bldP spid="26" grpId="0"/>
      <p:bldP spid="28" grpId="0"/>
      <p:bldP spid="3"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3"/>
          <a:stretch>
            <a:fillRect/>
          </a:stretch>
        </a:blipFill>
        <a:effectLst/>
      </p:bgPr>
    </p:bg>
    <p:spTree>
      <p:nvGrpSpPr>
        <p:cNvPr id="1" name=""/>
        <p:cNvGrpSpPr/>
        <p:nvPr/>
      </p:nvGrpSpPr>
      <p:grpSpPr>
        <a:xfrm>
          <a:off x="0" y="0"/>
          <a:ext cx="0" cy="0"/>
        </a:xfrm>
      </p:grpSpPr>
      <p:sp>
        <p:nvSpPr>
          <p:cNvPr id="8" name="内容占位符 7"/>
          <p:cNvSpPr>
            <a:spLocks noGrp="1"/>
          </p:cNvSpPr>
          <p:nvPr>
            <p:ph idx="1"/>
          </p:nvPr>
        </p:nvSpPr>
        <p:spPr>
          <a:xfrm>
            <a:off x="600421" y="1115439"/>
            <a:ext cx="7879715" cy="1248410"/>
          </a:xfrm>
        </p:spPr>
        <p:txBody>
          <a:bodyPr>
            <a:normAutofit/>
          </a:bodyPr>
          <a:lstStyle/>
          <a:p>
            <a:pPr marL="0" indent="0">
              <a:buFont typeface="Arial" panose="020b0604020202020204" pitchFamily="34" charset="0"/>
              <a:buNone/>
            </a:pPr>
            <a:r>
              <a:rPr lang="en-US" altLang="zh-CN" sz="2300" b="1">
                <a:latin typeface="Calibri" panose="020f0502020204030204" pitchFamily="34" charset="0"/>
                <a:cs typeface="Calibri" panose="020f0502020204030204" pitchFamily="34" charset="0"/>
                <a:sym typeface="+mn-ea"/>
              </a:rPr>
              <a:t>Think about words and expressions related to nature and add them to the mind map.</a:t>
            </a:r>
          </a:p>
        </p:txBody>
      </p:sp>
      <p:sp>
        <p:nvSpPr>
          <p:cNvPr id="2" name="标题 1"/>
          <p:cNvSpPr>
            <a:spLocks noGrp="1"/>
          </p:cNvSpPr>
          <p:nvPr>
            <p:ph type="title"/>
          </p:nvPr>
        </p:nvSpPr>
        <p:spPr>
          <a:xfrm>
            <a:off x="628650" y="273844"/>
            <a:ext cx="2323170" cy="994172"/>
          </a:xfrm>
        </p:spPr>
        <p:txBody>
          <a:bodyPr>
            <a:normAutofit/>
          </a:bodyPr>
          <a:lstStyle/>
          <a:p>
            <a:r>
              <a:rPr lang="en-US" altLang="zh-CN" sz="2400" b="1">
                <a:latin typeface="Verdana" panose="020b0604030504040204" pitchFamily="34" charset="0"/>
                <a:ea typeface="Verdana" panose="020b0604030504040204" pitchFamily="34" charset="0"/>
                <a:cs typeface="Verdana" panose="020b0604030504040204" pitchFamily="34" charset="0"/>
              </a:rPr>
              <a:t>Activity 6  </a:t>
            </a:r>
            <a:endParaRPr lang="zh-CN" altLang="en-US" sz="2400"/>
          </a:p>
        </p:txBody>
      </p:sp>
      <p:pic>
        <p:nvPicPr>
          <p:cNvPr id="4" name="图片 3">
            <a:extLst>
              <a:ext uri="{FF2B5EF4-FFF2-40B4-BE49-F238E27FC236}">
                <a16:creationId xmlns:a16="http://schemas.microsoft.com/office/drawing/2014/main" xmlns="" id="{31A26ECB-FBA6-4CAF-A9A1-17E2FE1DF04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00232" y="2000246"/>
            <a:ext cx="4740558" cy="300350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2"/>
          <a:stretch>
            <a:fillRect/>
          </a:stretch>
        </a:blipFill>
        <a:effectLst/>
      </p:bgPr>
    </p:bg>
    <p:spTree>
      <p:nvGrpSpPr>
        <p:cNvPr id="1" name=""/>
        <p:cNvGrpSpPr/>
        <p:nvPr/>
      </p:nvGrpSpPr>
      <p:grpSpPr>
        <a:xfrm>
          <a:off x="0" y="0"/>
          <a:ext cx="0" cy="0"/>
        </a:xfrm>
      </p:grpSpPr>
      <p:sp>
        <p:nvSpPr>
          <p:cNvPr id="2" name="标题 1"/>
          <p:cNvSpPr>
            <a:spLocks noGrp="1"/>
          </p:cNvSpPr>
          <p:nvPr>
            <p:ph type="title"/>
          </p:nvPr>
        </p:nvSpPr>
        <p:spPr>
          <a:xfrm>
            <a:off x="628650" y="273844"/>
            <a:ext cx="2323170" cy="994172"/>
          </a:xfrm>
        </p:spPr>
        <p:txBody>
          <a:bodyPr>
            <a:normAutofit/>
          </a:bodyPr>
          <a:lstStyle/>
          <a:p>
            <a:r>
              <a:rPr lang="en-US" altLang="zh-CN" sz="2400" b="1">
                <a:latin typeface="Verdana" panose="020b0604030504040204" pitchFamily="34" charset="0"/>
                <a:ea typeface="Verdana" panose="020b0604030504040204" pitchFamily="34" charset="0"/>
                <a:cs typeface="Verdana" panose="020b0604030504040204" pitchFamily="34" charset="0"/>
              </a:rPr>
              <a:t>Activity 7  </a:t>
            </a:r>
            <a:endParaRPr lang="zh-CN" altLang="en-US" sz="2400"/>
          </a:p>
        </p:txBody>
      </p:sp>
      <p:sp>
        <p:nvSpPr>
          <p:cNvPr id="8" name="内容占位符 7"/>
          <p:cNvSpPr>
            <a:spLocks noGrp="1"/>
          </p:cNvSpPr>
          <p:nvPr>
            <p:ph idx="1"/>
          </p:nvPr>
        </p:nvSpPr>
        <p:spPr>
          <a:xfrm>
            <a:off x="628650" y="1208405"/>
            <a:ext cx="7644130" cy="719455"/>
          </a:xfrm>
        </p:spPr>
        <p:txBody>
          <a:bodyPr>
            <a:noAutofit/>
          </a:bodyPr>
          <a:lstStyle/>
          <a:p>
            <a:pPr marL="0" indent="0">
              <a:buFont typeface="Arial" panose="020b0604020202020204" pitchFamily="34" charset="0"/>
              <a:buNone/>
            </a:pPr>
            <a:r>
              <a:rPr lang="en-US" altLang="zh-CN" sz="2300" b="1">
                <a:latin typeface="Calibri" panose="020f0502020204030204" pitchFamily="34" charset="0"/>
                <a:cs typeface="Calibri" panose="020f0502020204030204" pitchFamily="34" charset="0"/>
                <a:sym typeface="+mn-ea"/>
              </a:rPr>
              <a:t>Work in pairs. Plan a poem. Consider the following: </a:t>
            </a:r>
          </a:p>
          <a:p>
            <a:pPr marL="0" indent="0">
              <a:buFont typeface="Arial" panose="020b0604020202020204" pitchFamily="34" charset="0"/>
              <a:buNone/>
            </a:pPr>
            <a:endParaRPr lang="en-US" altLang="zh-CN" sz="2300" b="1">
              <a:latin typeface="Calibri" panose="020f0502020204030204" pitchFamily="34" charset="0"/>
              <a:cs typeface="Calibri" panose="020f0502020204030204" pitchFamily="34" charset="0"/>
              <a:sym typeface="+mn-ea"/>
            </a:endParaRPr>
          </a:p>
        </p:txBody>
      </p:sp>
      <p:sp>
        <p:nvSpPr>
          <p:cNvPr id="4" name="内容占位符 7"/>
          <p:cNvSpPr>
            <a:spLocks noGrp="1"/>
          </p:cNvSpPr>
          <p:nvPr/>
        </p:nvSpPr>
        <p:spPr>
          <a:xfrm>
            <a:off x="628650" y="1859280"/>
            <a:ext cx="4566285" cy="50546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altLang="zh-CN">
                <a:solidFill>
                  <a:schemeClr val="accent2"/>
                </a:solidFill>
                <a:latin typeface="Calibri" panose="020f0502020204030204" pitchFamily="34" charset="0"/>
                <a:cs typeface="Calibri" panose="020f0502020204030204" pitchFamily="34" charset="0"/>
                <a:sym typeface="+mn-ea"/>
              </a:rPr>
              <a:t>•</a:t>
            </a:r>
            <a:r>
              <a:rPr lang="en-US" altLang="zh-CN">
                <a:latin typeface="Calibri" panose="020f0502020204030204" pitchFamily="34" charset="0"/>
                <a:cs typeface="Calibri" panose="020f0502020204030204" pitchFamily="34" charset="0"/>
                <a:sym typeface="+mn-ea"/>
              </a:rPr>
              <a:t> </a:t>
            </a:r>
            <a:r>
              <a:rPr lang="en-US" altLang="zh-CN">
                <a:latin typeface="Times New Roman" pitchFamily="18" charset="0"/>
                <a:cs typeface="Times New Roman" pitchFamily="18" charset="0"/>
                <a:sym typeface="+mn-ea"/>
              </a:rPr>
              <a:t>what your poem will be about</a:t>
            </a:r>
          </a:p>
          <a:p>
            <a:pPr marL="0" indent="0">
              <a:buFont typeface="Arial" panose="020b0604020202020204" pitchFamily="34" charset="0"/>
              <a:buNone/>
            </a:pPr>
            <a:endParaRPr lang="en-US" altLang="zh-CN" sz="2300" b="1">
              <a:latin typeface="Calibri" panose="020f0502020204030204" pitchFamily="34" charset="0"/>
              <a:cs typeface="Calibri" panose="020f0502020204030204" pitchFamily="34" charset="0"/>
              <a:sym typeface="+mn-ea"/>
            </a:endParaRPr>
          </a:p>
        </p:txBody>
      </p:sp>
      <p:sp>
        <p:nvSpPr>
          <p:cNvPr id="6" name="内容占位符 7"/>
          <p:cNvSpPr>
            <a:spLocks noGrp="1"/>
          </p:cNvSpPr>
          <p:nvPr/>
        </p:nvSpPr>
        <p:spPr>
          <a:xfrm>
            <a:off x="598932" y="2267520"/>
            <a:ext cx="6701155" cy="53594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a:solidFill>
                  <a:schemeClr val="accent2"/>
                </a:solidFill>
                <a:latin typeface="Calibri" panose="020f0502020204030204" pitchFamily="34" charset="0"/>
                <a:cs typeface="Calibri" panose="020f0502020204030204" pitchFamily="34" charset="0"/>
                <a:sym typeface="+mn-ea"/>
              </a:rPr>
              <a:t>• </a:t>
            </a:r>
            <a:r>
              <a:rPr lang="en-US" altLang="zh-CN">
                <a:latin typeface="Times New Roman" pitchFamily="18" charset="0"/>
                <a:cs typeface="Times New Roman" pitchFamily="18" charset="0"/>
                <a:sym typeface="+mn-ea"/>
              </a:rPr>
              <a:t>what kind of poem you are going to write</a:t>
            </a:r>
          </a:p>
          <a:p>
            <a:pPr marL="0" indent="0">
              <a:buFont typeface="Arial" panose="020b0604020202020204" pitchFamily="34" charset="0"/>
              <a:buNone/>
            </a:pPr>
            <a:endParaRPr lang="en-US" altLang="zh-CN" sz="600" b="1">
              <a:latin typeface="Calibri" panose="020f0502020204030204" pitchFamily="34" charset="0"/>
              <a:cs typeface="Calibri" panose="020f0502020204030204" pitchFamily="34" charset="0"/>
              <a:sym typeface="+mn-ea"/>
            </a:endParaRPr>
          </a:p>
        </p:txBody>
      </p:sp>
      <p:sp>
        <p:nvSpPr>
          <p:cNvPr id="3" name="矩形 2">
            <a:extLst>
              <a:ext uri="{FF2B5EF4-FFF2-40B4-BE49-F238E27FC236}">
                <a16:creationId xmlns:a16="http://schemas.microsoft.com/office/drawing/2014/main" xmlns="" id="{68A2EA7A-1CC3-49FA-90FF-41933C3EC7EE}"/>
              </a:ext>
            </a:extLst>
          </p:cNvPr>
          <p:cNvSpPr/>
          <p:nvPr/>
        </p:nvSpPr>
        <p:spPr>
          <a:xfrm>
            <a:off x="598932" y="2654672"/>
            <a:ext cx="4283160" cy="415498"/>
          </a:xfrm>
          <a:prstGeom prst="rect">
            <a:avLst/>
          </a:prstGeom>
        </p:spPr>
        <p:txBody>
          <a:bodyPr wrap="none">
            <a:spAutoFit/>
          </a:bodyPr>
          <a:lstStyle/>
          <a:p>
            <a:r>
              <a:rPr lang="en-US" altLang="zh-CN" sz="2100">
                <a:solidFill>
                  <a:schemeClr val="accent2"/>
                </a:solidFill>
                <a:latin typeface="Calibri" panose="020f0502020204030204" pitchFamily="34" charset="0"/>
                <a:cs typeface="Calibri" panose="020f0502020204030204" pitchFamily="34" charset="0"/>
                <a:sym typeface="+mn-ea"/>
              </a:rPr>
              <a:t>• </a:t>
            </a:r>
            <a:r>
              <a:rPr lang="en-US" altLang="zh-CN" sz="2100">
                <a:latin typeface="Times New Roman" pitchFamily="18" charset="0"/>
                <a:cs typeface="Times New Roman" pitchFamily="18" charset="0"/>
                <a:sym typeface="+mn-ea"/>
              </a:rPr>
              <a:t>what figures of speech you will use</a:t>
            </a:r>
          </a:p>
        </p:txBody>
      </p:sp>
      <p:sp>
        <p:nvSpPr>
          <p:cNvPr id="5" name="矩形 4">
            <a:extLst>
              <a:ext uri="{FF2B5EF4-FFF2-40B4-BE49-F238E27FC236}">
                <a16:creationId xmlns:a16="http://schemas.microsoft.com/office/drawing/2014/main" xmlns="" id="{12769EA4-35F6-428D-BD34-3666122B9EB6}"/>
              </a:ext>
            </a:extLst>
          </p:cNvPr>
          <p:cNvSpPr/>
          <p:nvPr/>
        </p:nvSpPr>
        <p:spPr>
          <a:xfrm>
            <a:off x="600565" y="3070170"/>
            <a:ext cx="6399509" cy="1061829"/>
          </a:xfrm>
          <a:prstGeom prst="rect">
            <a:avLst/>
          </a:prstGeom>
        </p:spPr>
        <p:txBody>
          <a:bodyPr wrap="none">
            <a:spAutoFit/>
          </a:bodyPr>
          <a:lstStyle/>
          <a:p>
            <a:r>
              <a:rPr lang="en-US" altLang="zh-CN" sz="2100">
                <a:solidFill>
                  <a:schemeClr val="accent2"/>
                </a:solidFill>
                <a:latin typeface="Calibri" panose="020f0502020204030204" pitchFamily="34" charset="0"/>
                <a:cs typeface="Calibri" panose="020f0502020204030204" pitchFamily="34" charset="0"/>
                <a:sym typeface="+mn-ea"/>
              </a:rPr>
              <a:t>• </a:t>
            </a:r>
            <a:r>
              <a:rPr lang="en-US" altLang="zh-CN" sz="2100">
                <a:latin typeface="Times New Roman" pitchFamily="18" charset="0"/>
                <a:cs typeface="Times New Roman" pitchFamily="18" charset="0"/>
                <a:sym typeface="+mn-ea"/>
              </a:rPr>
              <a:t>what words you can use for that rhyme (if using rhyme)</a:t>
            </a:r>
          </a:p>
          <a:p>
            <a:endParaRPr lang="en-US" altLang="zh-CN" sz="2100">
              <a:solidFill>
                <a:schemeClr val="accent2"/>
              </a:solidFill>
              <a:latin typeface="Calibri" panose="020f0502020204030204" pitchFamily="34" charset="0"/>
              <a:cs typeface="Calibri" panose="020f0502020204030204" pitchFamily="34" charset="0"/>
              <a:sym typeface="+mn-ea"/>
            </a:endParaRPr>
          </a:p>
          <a:p>
            <a:endParaRPr lang="en-US" altLang="zh-CN" sz="2100">
              <a:solidFill>
                <a:schemeClr val="accent2"/>
              </a:solidFill>
              <a:latin typeface="Calibri" panose="020f0502020204030204" pitchFamily="34" charset="0"/>
              <a:cs typeface="Calibri" panose="020f0502020204030204" pitchFamily="3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6" grpId="0"/>
      <p:bldP spid="3"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2"/>
          <a:stretch>
            <a:fillRect/>
          </a:stretch>
        </a:blipFill>
        <a:effectLst/>
      </p:bgPr>
    </p:bg>
    <p:spTree>
      <p:nvGrpSpPr>
        <p:cNvPr id="1" name=""/>
        <p:cNvGrpSpPr/>
        <p:nvPr/>
      </p:nvGrpSpPr>
      <p:grpSpPr>
        <a:xfrm>
          <a:off x="0" y="0"/>
          <a:ext cx="0" cy="0"/>
        </a:xfrm>
      </p:grpSpPr>
      <p:sp>
        <p:nvSpPr>
          <p:cNvPr id="2" name="标题 1"/>
          <p:cNvSpPr>
            <a:spLocks noGrp="1"/>
          </p:cNvSpPr>
          <p:nvPr>
            <p:ph type="title"/>
          </p:nvPr>
        </p:nvSpPr>
        <p:spPr>
          <a:xfrm>
            <a:off x="539552" y="339502"/>
            <a:ext cx="8280920" cy="994172"/>
          </a:xfrm>
        </p:spPr>
        <p:txBody>
          <a:bodyPr>
            <a:normAutofit/>
          </a:bodyPr>
          <a:lstStyle/>
          <a:p>
            <a:r>
              <a:rPr lang="en-US" altLang="zh-CN" sz="2400" b="1">
                <a:latin typeface="Verdana" panose="020b0604030504040204" pitchFamily="34" charset="0"/>
                <a:ea typeface="Verdana" panose="020b0604030504040204" pitchFamily="34" charset="0"/>
                <a:cs typeface="Verdana" panose="020b0604030504040204" pitchFamily="34" charset="0"/>
              </a:rPr>
              <a:t>Activity </a:t>
            </a:r>
            <a:r>
              <a:rPr lang="en-US" altLang="zh-CN" sz="2400" b="1" smtClean="0">
                <a:latin typeface="Verdana" panose="020b0604030504040204" pitchFamily="34" charset="0"/>
                <a:ea typeface="Verdana" panose="020b0604030504040204" pitchFamily="34" charset="0"/>
                <a:cs typeface="Verdana" panose="020b0604030504040204" pitchFamily="34" charset="0"/>
              </a:rPr>
              <a:t>7 </a:t>
            </a:r>
            <a:r>
              <a:rPr lang="en-US" altLang="zh-CN" sz="2300" b="1">
                <a:latin typeface="Calibri" panose="020f0502020204030204" pitchFamily="34" charset="0"/>
                <a:cs typeface="Calibri" panose="020f0502020204030204" pitchFamily="34" charset="0"/>
                <a:sym typeface="+mn-ea"/>
              </a:rPr>
              <a:t>Work in pairs. Plan a poem. Consider the following: </a:t>
            </a:r>
            <a:br>
              <a:rPr lang="en-US" altLang="zh-CN" sz="2300" b="1">
                <a:latin typeface="Calibri" panose="020f0502020204030204" pitchFamily="34" charset="0"/>
                <a:cs typeface="Calibri" panose="020f0502020204030204" pitchFamily="34" charset="0"/>
                <a:sym typeface="+mn-ea"/>
              </a:rPr>
            </a:br>
            <a:r>
              <a:rPr lang="en-US" altLang="zh-CN" sz="2300" b="1">
                <a:latin typeface="Verdana" panose="020b0604030504040204" pitchFamily="34" charset="0"/>
                <a:ea typeface="Verdana" panose="020b0604030504040204" pitchFamily="34" charset="0"/>
                <a:cs typeface="Verdana" panose="020b0604030504040204" pitchFamily="34" charset="0"/>
              </a:rPr>
              <a:t> </a:t>
            </a:r>
            <a:endParaRPr lang="zh-CN" altLang="en-US" sz="2300"/>
          </a:p>
        </p:txBody>
      </p:sp>
      <p:sp>
        <p:nvSpPr>
          <p:cNvPr id="5" name="矩形 4">
            <a:extLst>
              <a:ext uri="{FF2B5EF4-FFF2-40B4-BE49-F238E27FC236}">
                <a16:creationId xmlns:a16="http://schemas.microsoft.com/office/drawing/2014/main" xmlns="" id="{461B086F-3889-4181-A5B7-ADB2E0EEA986}"/>
              </a:ext>
            </a:extLst>
          </p:cNvPr>
          <p:cNvSpPr/>
          <p:nvPr/>
        </p:nvSpPr>
        <p:spPr>
          <a:xfrm>
            <a:off x="2285984" y="2071684"/>
            <a:ext cx="5907094" cy="1923604"/>
          </a:xfrm>
          <a:prstGeom prst="rect">
            <a:avLst/>
          </a:prstGeom>
        </p:spPr>
        <p:txBody>
          <a:bodyPr wrap="square">
            <a:spAutoFit/>
          </a:bodyPr>
          <a:lstStyle/>
          <a:p>
            <a:r>
              <a:rPr lang="en-US" altLang="zh-CN" sz="2100">
                <a:solidFill>
                  <a:schemeClr val="accent2"/>
                </a:solidFill>
                <a:latin typeface="Times New Roman" pitchFamily="18" charset="0"/>
                <a:cs typeface="Times New Roman" pitchFamily="18" charset="0"/>
                <a:sym typeface="+mn-ea"/>
              </a:rPr>
              <a:t>There once was a boy who thought, </a:t>
            </a:r>
          </a:p>
          <a:p>
            <a:r>
              <a:rPr lang="en-US" altLang="zh-CN" sz="2100">
                <a:solidFill>
                  <a:schemeClr val="accent2"/>
                </a:solidFill>
                <a:latin typeface="Times New Roman" pitchFamily="18" charset="0"/>
                <a:cs typeface="Times New Roman" pitchFamily="18" charset="0"/>
                <a:sym typeface="+mn-ea"/>
              </a:rPr>
              <a:t>He could eat all the sweets he had bought. </a:t>
            </a:r>
          </a:p>
          <a:p>
            <a:r>
              <a:rPr lang="en-US" altLang="zh-CN" sz="2100">
                <a:solidFill>
                  <a:schemeClr val="accent2"/>
                </a:solidFill>
                <a:latin typeface="Times New Roman" pitchFamily="18" charset="0"/>
                <a:cs typeface="Times New Roman" pitchFamily="18" charset="0"/>
                <a:sym typeface="+mn-ea"/>
              </a:rPr>
              <a:t>He gobbled them down, </a:t>
            </a:r>
          </a:p>
          <a:p>
            <a:r>
              <a:rPr lang="en-US" altLang="zh-CN" sz="2100">
                <a:solidFill>
                  <a:schemeClr val="accent2"/>
                </a:solidFill>
                <a:latin typeface="Times New Roman" pitchFamily="18" charset="0"/>
                <a:cs typeface="Times New Roman" pitchFamily="18" charset="0"/>
                <a:sym typeface="+mn-ea"/>
              </a:rPr>
              <a:t>Then started to frown, </a:t>
            </a:r>
          </a:p>
          <a:p>
            <a:r>
              <a:rPr lang="en-US" altLang="zh-CN" sz="2100" err="1">
                <a:solidFill>
                  <a:schemeClr val="accent2"/>
                </a:solidFill>
                <a:latin typeface="Times New Roman" pitchFamily="18" charset="0"/>
                <a:cs typeface="Times New Roman" pitchFamily="18" charset="0"/>
                <a:sym typeface="+mn-ea"/>
              </a:rPr>
              <a:t>’Cause he’d eaten more than he ought.</a:t>
            </a:r>
          </a:p>
          <a:p>
            <a:endParaRPr lang="en-US" altLang="zh-CN" b="1">
              <a:latin typeface="Calibri" panose="020f0502020204030204" pitchFamily="34" charset="0"/>
              <a:cs typeface="Calibri" panose="020f0502020204030204" pitchFamily="34" charset="0"/>
              <a:sym typeface="+mn-ea"/>
            </a:endParaRPr>
          </a:p>
        </p:txBody>
      </p:sp>
      <p:sp>
        <p:nvSpPr>
          <p:cNvPr id="4" name="矩形 3"/>
          <p:cNvSpPr/>
          <p:nvPr/>
        </p:nvSpPr>
        <p:spPr>
          <a:xfrm>
            <a:off x="2285984" y="1357304"/>
            <a:ext cx="2738185" cy="415498"/>
          </a:xfrm>
          <a:prstGeom prst="rect">
            <a:avLst/>
          </a:prstGeom>
        </p:spPr>
        <p:txBody>
          <a:bodyPr wrap="none">
            <a:spAutoFit/>
          </a:bodyPr>
          <a:lstStyle/>
          <a:p>
            <a:r>
              <a:rPr lang="en-US" altLang="zh-CN" sz="2100" b="1" smtClean="0">
                <a:latin typeface="Times New Roman" pitchFamily="18" charset="0"/>
                <a:cs typeface="Times New Roman" pitchFamily="18" charset="0"/>
                <a:sym typeface="+mn-ea"/>
              </a:rPr>
              <a:t>Now write your poem.</a:t>
            </a:r>
            <a:endParaRPr lang="en-US" altLang="zh-CN" sz="2100" b="1">
              <a:latin typeface="Times New Roman" pitchFamily="18" charset="0"/>
              <a:cs typeface="Times New Roman"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395536" y="123478"/>
            <a:ext cx="2323170" cy="994172"/>
          </a:xfrm>
        </p:spPr>
        <p:txBody>
          <a:bodyPr>
            <a:normAutofit/>
          </a:bodyPr>
          <a:lstStyle/>
          <a:p>
            <a:r>
              <a:rPr lang="en-US" altLang="zh-CN" sz="2400" b="1">
                <a:latin typeface="Verdana" panose="020b0604030504040204" pitchFamily="34" charset="0"/>
                <a:ea typeface="Verdana" panose="020b0604030504040204" pitchFamily="34" charset="0"/>
                <a:cs typeface="Verdana" panose="020b0604030504040204" pitchFamily="34" charset="0"/>
              </a:rPr>
              <a:t>Activity 1  </a:t>
            </a:r>
            <a:endParaRPr lang="zh-CN" altLang="en-US" sz="2400"/>
          </a:p>
        </p:txBody>
      </p:sp>
      <p:sp>
        <p:nvSpPr>
          <p:cNvPr id="4" name="内容占位符 2"/>
          <p:cNvSpPr>
            <a:spLocks noGrp="1"/>
          </p:cNvSpPr>
          <p:nvPr/>
        </p:nvSpPr>
        <p:spPr>
          <a:xfrm>
            <a:off x="714348" y="1500180"/>
            <a:ext cx="4441825" cy="259334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altLang="zh-CN">
                <a:latin typeface="Times New Roman" pitchFamily="18" charset="0"/>
                <a:cs typeface="Times New Roman" pitchFamily="18" charset="0"/>
              </a:rPr>
              <a:t>Facts about DDT:</a:t>
            </a:r>
          </a:p>
          <a:p>
            <a:pPr marL="177800" indent="-177800">
              <a:buFont typeface="Arial" panose="020b0604020202020204" pitchFamily="34" charset="0"/>
              <a:buNone/>
            </a:pPr>
            <a:r>
              <a:rPr lang="en-US" altLang="zh-CN">
                <a:solidFill>
                  <a:schemeClr val="accent2"/>
                </a:solidFill>
                <a:latin typeface="Times New Roman" pitchFamily="18" charset="0"/>
                <a:cs typeface="Times New Roman" pitchFamily="18" charset="0"/>
              </a:rPr>
              <a:t>•</a:t>
            </a:r>
            <a:r>
              <a:rPr lang="en-US" altLang="zh-CN">
                <a:latin typeface="Times New Roman" pitchFamily="18" charset="0"/>
                <a:cs typeface="Times New Roman" pitchFamily="18" charset="0"/>
              </a:rPr>
              <a:t> DDT was first produced in 1874 and was </a:t>
            </a:r>
            <a:r>
              <a:rPr lang="en-US" altLang="zh-CN" smtClean="0">
                <a:latin typeface="Times New Roman" pitchFamily="18" charset="0"/>
                <a:cs typeface="Times New Roman" pitchFamily="18" charset="0"/>
              </a:rPr>
              <a:t>later </a:t>
            </a:r>
            <a:r>
              <a:rPr lang="en-US" altLang="zh-CN">
                <a:latin typeface="Times New Roman" pitchFamily="18" charset="0"/>
                <a:cs typeface="Times New Roman" pitchFamily="18" charset="0"/>
              </a:rPr>
              <a:t>used as pesticide.</a:t>
            </a:r>
          </a:p>
          <a:p>
            <a:pPr marL="0" indent="0">
              <a:buFont typeface="Arial" panose="020b0604020202020204" pitchFamily="34" charset="0"/>
              <a:buNone/>
            </a:pPr>
            <a:r>
              <a:rPr lang="en-US" altLang="zh-CN">
                <a:solidFill>
                  <a:schemeClr val="accent2"/>
                </a:solidFill>
                <a:latin typeface="Times New Roman" pitchFamily="18" charset="0"/>
                <a:cs typeface="Times New Roman" pitchFamily="18" charset="0"/>
              </a:rPr>
              <a:t>•</a:t>
            </a:r>
            <a:r>
              <a:rPr lang="en-US" altLang="zh-CN">
                <a:latin typeface="Times New Roman" pitchFamily="18" charset="0"/>
                <a:cs typeface="Times New Roman" pitchFamily="18" charset="0"/>
              </a:rPr>
              <a:t> It stays in the environment.</a:t>
            </a:r>
          </a:p>
          <a:p>
            <a:pPr marL="177800" indent="-177800">
              <a:buFont typeface="Arial" panose="020b0604020202020204" pitchFamily="34" charset="0"/>
              <a:buNone/>
            </a:pPr>
            <a:r>
              <a:rPr lang="en-US" altLang="zh-CN">
                <a:solidFill>
                  <a:schemeClr val="accent2"/>
                </a:solidFill>
                <a:latin typeface="Times New Roman" pitchFamily="18" charset="0"/>
                <a:cs typeface="Times New Roman" pitchFamily="18" charset="0"/>
              </a:rPr>
              <a:t>•</a:t>
            </a:r>
            <a:r>
              <a:rPr lang="en-US" altLang="zh-CN">
                <a:latin typeface="Times New Roman" pitchFamily="18" charset="0"/>
                <a:cs typeface="Times New Roman" pitchFamily="18" charset="0"/>
              </a:rPr>
              <a:t> It is highly poisonous to living organism, </a:t>
            </a:r>
            <a:r>
              <a:rPr lang="en-US" altLang="zh-CN" smtClean="0">
                <a:latin typeface="Times New Roman" pitchFamily="18" charset="0"/>
                <a:cs typeface="Times New Roman" pitchFamily="18" charset="0"/>
              </a:rPr>
              <a:t>including </a:t>
            </a:r>
            <a:r>
              <a:rPr lang="en-US" altLang="zh-CN">
                <a:latin typeface="Times New Roman" pitchFamily="18" charset="0"/>
                <a:cs typeface="Times New Roman" pitchFamily="18" charset="0"/>
              </a:rPr>
              <a:t>humans.</a:t>
            </a:r>
          </a:p>
          <a:p>
            <a:pPr marL="177800" indent="-177800">
              <a:buFont typeface="Arial" panose="020b0604020202020204" pitchFamily="34" charset="0"/>
              <a:buNone/>
            </a:pPr>
            <a:r>
              <a:rPr lang="en-US" altLang="zh-CN">
                <a:solidFill>
                  <a:schemeClr val="accent2"/>
                </a:solidFill>
                <a:latin typeface="Times New Roman" pitchFamily="18" charset="0"/>
                <a:cs typeface="Times New Roman" pitchFamily="18" charset="0"/>
              </a:rPr>
              <a:t>•</a:t>
            </a:r>
            <a:r>
              <a:rPr lang="en-US" altLang="zh-CN">
                <a:latin typeface="Times New Roman" pitchFamily="18" charset="0"/>
                <a:cs typeface="Times New Roman" pitchFamily="18" charset="0"/>
              </a:rPr>
              <a:t> Now banned in many countries, it is still </a:t>
            </a:r>
            <a:r>
              <a:rPr lang="en-US" altLang="zh-CN" smtClean="0">
                <a:latin typeface="Times New Roman" pitchFamily="18" charset="0"/>
                <a:cs typeface="Times New Roman" pitchFamily="18" charset="0"/>
              </a:rPr>
              <a:t>used </a:t>
            </a:r>
            <a:r>
              <a:rPr lang="en-US" altLang="zh-CN">
                <a:latin typeface="Times New Roman" pitchFamily="18" charset="0"/>
                <a:cs typeface="Times New Roman" pitchFamily="18" charset="0"/>
              </a:rPr>
              <a:t>in some for malaria control.</a:t>
            </a:r>
          </a:p>
        </p:txBody>
      </p:sp>
      <p:sp>
        <p:nvSpPr>
          <p:cNvPr id="7" name="内容占位符 6"/>
          <p:cNvSpPr>
            <a:spLocks noGrp="1"/>
          </p:cNvSpPr>
          <p:nvPr>
            <p:ph idx="1"/>
          </p:nvPr>
        </p:nvSpPr>
        <p:spPr>
          <a:xfrm>
            <a:off x="2195736" y="459130"/>
            <a:ext cx="5057140" cy="698500"/>
          </a:xfrm>
        </p:spPr>
        <p:txBody>
          <a:bodyPr>
            <a:normAutofit lnSpcReduction="10000"/>
          </a:bodyPr>
          <a:lstStyle/>
          <a:p>
            <a:pPr marL="0" indent="0">
              <a:buFont typeface="Arial" panose="020b0604020202020204" pitchFamily="34" charset="0"/>
              <a:buNone/>
            </a:pPr>
            <a:r>
              <a:rPr lang="en-US" altLang="zh-CN" sz="2300" b="1">
                <a:latin typeface="Calibri" panose="020f0502020204030204" pitchFamily="34" charset="0"/>
                <a:cs typeface="Calibri" panose="020f0502020204030204" pitchFamily="34" charset="0"/>
              </a:rPr>
              <a:t>Look at the infographic below and answer the questions.</a:t>
            </a:r>
          </a:p>
        </p:txBody>
      </p:sp>
      <p:pic>
        <p:nvPicPr>
          <p:cNvPr id="6" name="图片 5">
            <a:extLst>
              <a:ext uri="{FF2B5EF4-FFF2-40B4-BE49-F238E27FC236}">
                <a16:creationId xmlns:a16="http://schemas.microsoft.com/office/drawing/2014/main" xmlns="" id="{A215B7BF-00B5-43C7-87E1-6FF036BAA40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08104" y="757160"/>
            <a:ext cx="3145816" cy="392898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2"/>
          <a:stretch>
            <a:fillRect/>
          </a:stretch>
        </a:blipFill>
        <a:effectLst/>
      </p:bgPr>
    </p:bg>
    <p:spTree>
      <p:nvGrpSpPr>
        <p:cNvPr id="1" name=""/>
        <p:cNvGrpSpPr/>
        <p:nvPr/>
      </p:nvGrpSpPr>
      <p:grpSpPr>
        <a:xfrm>
          <a:off x="0" y="0"/>
          <a:ext cx="0" cy="0"/>
        </a:xfrm>
      </p:grpSpPr>
      <p:sp>
        <p:nvSpPr>
          <p:cNvPr id="2" name="标题 1"/>
          <p:cNvSpPr>
            <a:spLocks noGrp="1"/>
          </p:cNvSpPr>
          <p:nvPr>
            <p:ph type="title"/>
          </p:nvPr>
        </p:nvSpPr>
        <p:spPr>
          <a:xfrm>
            <a:off x="628650" y="273844"/>
            <a:ext cx="2323170" cy="994172"/>
          </a:xfrm>
        </p:spPr>
        <p:txBody>
          <a:bodyPr>
            <a:normAutofit/>
          </a:bodyPr>
          <a:lstStyle/>
          <a:p>
            <a:r>
              <a:rPr lang="en-US" altLang="zh-CN" sz="2400" b="1">
                <a:latin typeface="Verdana" panose="020b0604030504040204" pitchFamily="34" charset="0"/>
                <a:ea typeface="Verdana" panose="020b0604030504040204" pitchFamily="34" charset="0"/>
                <a:cs typeface="Verdana" panose="020b0604030504040204" pitchFamily="34" charset="0"/>
              </a:rPr>
              <a:t>Activity 8  </a:t>
            </a:r>
            <a:endParaRPr lang="zh-CN" altLang="en-US" sz="2400"/>
          </a:p>
        </p:txBody>
      </p:sp>
      <p:sp>
        <p:nvSpPr>
          <p:cNvPr id="8" name="内容占位符 7"/>
          <p:cNvSpPr>
            <a:spLocks noGrp="1"/>
          </p:cNvSpPr>
          <p:nvPr>
            <p:ph idx="1"/>
          </p:nvPr>
        </p:nvSpPr>
        <p:spPr>
          <a:xfrm>
            <a:off x="629285" y="1503680"/>
            <a:ext cx="7807960" cy="1049655"/>
          </a:xfrm>
        </p:spPr>
        <p:txBody>
          <a:bodyPr>
            <a:normAutofit/>
          </a:bodyPr>
          <a:lstStyle/>
          <a:p>
            <a:pPr marL="0" indent="0">
              <a:buFont typeface="Arial" panose="020b0604020202020204" pitchFamily="34" charset="0"/>
              <a:buNone/>
            </a:pPr>
            <a:r>
              <a:rPr lang="en-US" altLang="zh-CN" sz="2300" b="1">
                <a:latin typeface="Calibri" panose="020f0502020204030204" pitchFamily="34" charset="0"/>
                <a:cs typeface="Calibri" panose="020f0502020204030204" pitchFamily="34" charset="0"/>
                <a:sym typeface="+mn-ea"/>
              </a:rPr>
              <a:t>Work in pairs. Make improvements to each other’s poems and share them with the class.</a:t>
            </a:r>
          </a:p>
        </p:txBody>
      </p:sp>
      <p:sp>
        <p:nvSpPr>
          <p:cNvPr id="3" name="内容占位符 7"/>
          <p:cNvSpPr>
            <a:spLocks noGrp="1"/>
          </p:cNvSpPr>
          <p:nvPr/>
        </p:nvSpPr>
        <p:spPr>
          <a:xfrm>
            <a:off x="628650" y="3075806"/>
            <a:ext cx="7651750" cy="1049655"/>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altLang="zh-CN" sz="2300" b="1">
                <a:latin typeface="Calibri" panose="020f0502020204030204" pitchFamily="34" charset="0"/>
                <a:cs typeface="Calibri" panose="020f0502020204030204" pitchFamily="34" charset="0"/>
                <a:sym typeface="+mn-ea"/>
              </a:rPr>
              <a:t>Now discuss the similarities and differences between Chinese and English poems.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3">
            <a:lum/>
          </a:blip>
          <a:stretch>
            <a:fillRect/>
          </a:stretch>
        </a:blipFill>
        <a:effectLst/>
      </p:bgPr>
    </p:bg>
    <p:spTree>
      <p:nvGrpSpPr>
        <p:cNvPr id="1" name=""/>
        <p:cNvGrpSpPr/>
        <p:nvPr/>
      </p:nvGrpSpPr>
      <p:grpSpPr>
        <a:xfrm>
          <a:off x="0" y="0"/>
          <a:ext cx="0" cy="0"/>
        </a:xfrm>
      </p:grpSpPr>
      <p:pic>
        <p:nvPicPr>
          <p:cNvPr id="2" name="New picture"/>
          <p:cNvPicPr/>
          <p:nvPr/>
        </p:nvPicPr>
        <p:blipFill>
          <a:blip r:embed="rId2"/>
          <a:stretch>
            <a:fillRect/>
          </a:stretch>
        </p:blipFill>
        <p:spPr>
          <a:xfrm>
            <a:off x="12255500" y="11887200"/>
            <a:ext cx="355600" cy="254000"/>
          </a:xfrm>
          <a:prstGeom prst="cube">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179512" y="273844"/>
            <a:ext cx="8784976" cy="994172"/>
          </a:xfrm>
        </p:spPr>
        <p:txBody>
          <a:bodyPr>
            <a:normAutofit fontScale="90000"/>
          </a:bodyPr>
          <a:lstStyle/>
          <a:p>
            <a:r>
              <a:rPr lang="en-US" altLang="zh-CN" sz="2700" b="1">
                <a:latin typeface="Verdana" panose="020b0604030504040204" pitchFamily="34" charset="0"/>
                <a:ea typeface="Verdana" panose="020b0604030504040204" pitchFamily="34" charset="0"/>
                <a:cs typeface="Verdana" panose="020b0604030504040204" pitchFamily="34" charset="0"/>
              </a:rPr>
              <a:t>Activity 1 </a:t>
            </a:r>
            <a:r>
              <a:rPr lang="en-US" altLang="zh-CN" sz="2600" b="1">
                <a:latin typeface="Calibri" panose="020f0502020204030204" pitchFamily="34" charset="0"/>
                <a:cs typeface="Calibri" panose="020f0502020204030204" pitchFamily="34" charset="0"/>
              </a:rPr>
              <a:t>Look at the infographic below and answer the questions.</a:t>
            </a:r>
            <a:br>
              <a:rPr lang="en-US" altLang="zh-CN" sz="2400" b="1">
                <a:latin typeface="Calibri" panose="020f0502020204030204" pitchFamily="34" charset="0"/>
                <a:cs typeface="Calibri" panose="020f0502020204030204" pitchFamily="34" charset="0"/>
              </a:rPr>
            </a:br>
            <a:r>
              <a:rPr lang="en-US" altLang="zh-CN" sz="2400" b="1">
                <a:latin typeface="Verdana" panose="020b0604030504040204" pitchFamily="34" charset="0"/>
                <a:ea typeface="Verdana" panose="020b0604030504040204" pitchFamily="34" charset="0"/>
                <a:cs typeface="Verdana" panose="020b0604030504040204" pitchFamily="34" charset="0"/>
              </a:rPr>
              <a:t>  </a:t>
            </a:r>
            <a:endParaRPr lang="zh-CN" altLang="en-US" sz="2400"/>
          </a:p>
        </p:txBody>
      </p:sp>
      <p:sp>
        <p:nvSpPr>
          <p:cNvPr id="4" name="内容占位符 2"/>
          <p:cNvSpPr>
            <a:spLocks noGrp="1"/>
          </p:cNvSpPr>
          <p:nvPr/>
        </p:nvSpPr>
        <p:spPr>
          <a:xfrm>
            <a:off x="628650" y="1348105"/>
            <a:ext cx="7950835" cy="855980"/>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altLang="zh-CN" sz="2300" b="1">
                <a:latin typeface="Times New Roman" pitchFamily="18" charset="0"/>
                <a:cs typeface="Times New Roman" pitchFamily="18" charset="0"/>
              </a:rPr>
              <a:t>1 How does DDT reach the human body in the food chain?</a:t>
            </a:r>
          </a:p>
        </p:txBody>
      </p:sp>
      <p:sp>
        <p:nvSpPr>
          <p:cNvPr id="100" name="文本框 99"/>
          <p:cNvSpPr txBox="1"/>
          <p:nvPr/>
        </p:nvSpPr>
        <p:spPr>
          <a:xfrm>
            <a:off x="785786" y="2000246"/>
            <a:ext cx="7103745" cy="1708160"/>
          </a:xfrm>
          <a:prstGeom prst="rect">
            <a:avLst/>
          </a:prstGeom>
          <a:noFill/>
          <a:ln w="9525">
            <a:noFill/>
          </a:ln>
        </p:spPr>
        <p:txBody>
          <a:bodyPr wrap="square">
            <a:spAutoFit/>
          </a:bodyPr>
          <a:lstStyle/>
          <a:p>
            <a:pPr indent="0"/>
            <a:r>
              <a:rPr lang="en-US" sz="2100">
                <a:solidFill>
                  <a:schemeClr val="accent2"/>
                </a:solidFill>
                <a:latin typeface="Times New Roman" pitchFamily="18" charset="0"/>
                <a:cs typeface="Times New Roman" pitchFamily="18" charset="0"/>
              </a:rPr>
              <a:t>When DDT is sprayed onto plants in order to kill insects, it is absorbed by the plants and subsequently consumed by animals; humans in turn eat those animals. DDT also leaks through the soil and into rivers and lakes, where it contaminates fish consumed by humans.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0"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179512" y="273844"/>
            <a:ext cx="8784976" cy="994172"/>
          </a:xfrm>
        </p:spPr>
        <p:txBody>
          <a:bodyPr>
            <a:normAutofit fontScale="90000"/>
          </a:bodyPr>
          <a:lstStyle/>
          <a:p>
            <a:r>
              <a:rPr lang="en-US" altLang="zh-CN" sz="2700" b="1">
                <a:latin typeface="Verdana" panose="020b0604030504040204" pitchFamily="34" charset="0"/>
                <a:ea typeface="Verdana" panose="020b0604030504040204" pitchFamily="34" charset="0"/>
                <a:cs typeface="Verdana" panose="020b0604030504040204" pitchFamily="34" charset="0"/>
              </a:rPr>
              <a:t>Activity 1 </a:t>
            </a:r>
            <a:r>
              <a:rPr lang="en-US" altLang="zh-CN" sz="2600" b="1">
                <a:latin typeface="Calibri" panose="020f0502020204030204" pitchFamily="34" charset="0"/>
                <a:cs typeface="Calibri" panose="020f0502020204030204" pitchFamily="34" charset="0"/>
              </a:rPr>
              <a:t>Look at the infographic below and answer the questions.</a:t>
            </a:r>
            <a:br>
              <a:rPr lang="en-US" altLang="zh-CN" sz="2400" b="1">
                <a:latin typeface="Calibri" panose="020f0502020204030204" pitchFamily="34" charset="0"/>
                <a:cs typeface="Calibri" panose="020f0502020204030204" pitchFamily="34" charset="0"/>
              </a:rPr>
            </a:br>
            <a:r>
              <a:rPr lang="en-US" altLang="zh-CN" sz="2400" b="1">
                <a:latin typeface="Verdana" panose="020b0604030504040204" pitchFamily="34" charset="0"/>
                <a:ea typeface="Verdana" panose="020b0604030504040204" pitchFamily="34" charset="0"/>
                <a:cs typeface="Verdana" panose="020b0604030504040204" pitchFamily="34" charset="0"/>
              </a:rPr>
              <a:t>  </a:t>
            </a:r>
            <a:endParaRPr lang="zh-CN" altLang="en-US" sz="2400"/>
          </a:p>
        </p:txBody>
      </p:sp>
      <p:sp>
        <p:nvSpPr>
          <p:cNvPr id="4" name="内容占位符 2"/>
          <p:cNvSpPr>
            <a:spLocks noGrp="1"/>
          </p:cNvSpPr>
          <p:nvPr/>
        </p:nvSpPr>
        <p:spPr>
          <a:xfrm>
            <a:off x="528955" y="1348105"/>
            <a:ext cx="5514340" cy="855980"/>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altLang="zh-CN" sz="2300" b="1">
              <a:latin typeface="Calibri" panose="020f0502020204030204" pitchFamily="34" charset="0"/>
              <a:cs typeface="Calibri" panose="020f0502020204030204" pitchFamily="34" charset="0"/>
            </a:endParaRPr>
          </a:p>
        </p:txBody>
      </p:sp>
      <p:sp>
        <p:nvSpPr>
          <p:cNvPr id="5" name="内容占位符 2"/>
          <p:cNvSpPr>
            <a:spLocks noGrp="1"/>
          </p:cNvSpPr>
          <p:nvPr/>
        </p:nvSpPr>
        <p:spPr>
          <a:xfrm>
            <a:off x="628650" y="1348105"/>
            <a:ext cx="5514340" cy="855980"/>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altLang="zh-CN" sz="2300" b="1">
                <a:latin typeface="Times New Roman" pitchFamily="18" charset="0"/>
                <a:cs typeface="Times New Roman" pitchFamily="18" charset="0"/>
              </a:rPr>
              <a:t>2 What harm does DDT cause?</a:t>
            </a:r>
          </a:p>
        </p:txBody>
      </p:sp>
      <p:sp>
        <p:nvSpPr>
          <p:cNvPr id="6" name="文本框 5"/>
          <p:cNvSpPr txBox="1"/>
          <p:nvPr/>
        </p:nvSpPr>
        <p:spPr>
          <a:xfrm>
            <a:off x="755576" y="2284174"/>
            <a:ext cx="7416824" cy="415498"/>
          </a:xfrm>
          <a:prstGeom prst="rect">
            <a:avLst/>
          </a:prstGeom>
          <a:noFill/>
          <a:ln w="9525">
            <a:noFill/>
          </a:ln>
        </p:spPr>
        <p:txBody>
          <a:bodyPr wrap="square">
            <a:spAutoFit/>
          </a:bodyPr>
          <a:lstStyle/>
          <a:p>
            <a:pPr indent="0"/>
            <a:r>
              <a:rPr lang="en-US" sz="2100">
                <a:solidFill>
                  <a:schemeClr val="accent2"/>
                </a:solidFill>
                <a:latin typeface="Times New Roman" pitchFamily="18" charset="0"/>
                <a:cs typeface="Times New Roman" pitchFamily="18" charset="0"/>
              </a:rPr>
              <a:t>DDT is highly poisonous to living organism, including humans.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628650" y="273844"/>
            <a:ext cx="2323170" cy="994172"/>
          </a:xfrm>
        </p:spPr>
        <p:txBody>
          <a:bodyPr>
            <a:normAutofit/>
          </a:bodyPr>
          <a:lstStyle/>
          <a:p>
            <a:r>
              <a:rPr lang="en-US" altLang="zh-CN" sz="2400" b="1">
                <a:latin typeface="Verdana" panose="020b0604030504040204" pitchFamily="34" charset="0"/>
                <a:ea typeface="Verdana" panose="020b0604030504040204" pitchFamily="34" charset="0"/>
                <a:cs typeface="Verdana" panose="020b0604030504040204" pitchFamily="34" charset="0"/>
              </a:rPr>
              <a:t>Activity 2  </a:t>
            </a:r>
            <a:endParaRPr lang="zh-CN" altLang="en-US" sz="2400"/>
          </a:p>
        </p:txBody>
      </p:sp>
      <p:sp>
        <p:nvSpPr>
          <p:cNvPr id="11" name="内容占位符 2"/>
          <p:cNvSpPr>
            <a:spLocks noGrp="1"/>
          </p:cNvSpPr>
          <p:nvPr/>
        </p:nvSpPr>
        <p:spPr>
          <a:xfrm>
            <a:off x="599440" y="1617980"/>
            <a:ext cx="7945120" cy="102362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altLang="zh-CN" sz="2300" b="1">
                <a:latin typeface="Calibri" panose="020f0502020204030204" pitchFamily="34" charset="0"/>
                <a:cs typeface="Calibri" panose="020f0502020204030204" pitchFamily="34" charset="0"/>
              </a:rPr>
              <a:t>Read the book review on </a:t>
            </a:r>
            <a:r>
              <a:rPr lang="en-US" altLang="zh-CN" sz="2300" b="1" i="1">
                <a:latin typeface="Calibri" panose="020f0502020204030204" pitchFamily="34" charset="0"/>
                <a:cs typeface="Calibri" panose="020f0502020204030204" pitchFamily="34" charset="0"/>
              </a:rPr>
              <a:t>Silent Spring</a:t>
            </a:r>
            <a:r>
              <a:rPr lang="en-US" altLang="zh-CN" sz="2300" b="1">
                <a:latin typeface="Calibri" panose="020f0502020204030204" pitchFamily="34" charset="0"/>
                <a:cs typeface="Calibri" panose="020f0502020204030204" pitchFamily="34" charset="0"/>
              </a:rPr>
              <a:t>, a book that led to the </a:t>
            </a:r>
          </a:p>
          <a:p>
            <a:pPr marL="0" indent="0">
              <a:buFont typeface="Arial" panose="020b0604020202020204" pitchFamily="34" charset="0"/>
              <a:buNone/>
            </a:pPr>
            <a:r>
              <a:rPr lang="en-US" altLang="zh-CN" sz="2300" b="1">
                <a:latin typeface="Calibri" panose="020f0502020204030204" pitchFamily="34" charset="0"/>
                <a:cs typeface="Calibri" panose="020f0502020204030204" pitchFamily="34" charset="0"/>
              </a:rPr>
              <a:t>banning of DDT. Predict what will be mentioned in the passage.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628650" y="273844"/>
            <a:ext cx="2323170" cy="994172"/>
          </a:xfrm>
        </p:spPr>
        <p:txBody>
          <a:bodyPr>
            <a:normAutofit/>
          </a:bodyPr>
          <a:lstStyle/>
          <a:p>
            <a:r>
              <a:rPr lang="en-US" altLang="zh-CN" sz="2400" b="1">
                <a:latin typeface="Verdana" panose="020b0604030504040204" pitchFamily="34" charset="0"/>
                <a:ea typeface="Verdana" panose="020b0604030504040204" pitchFamily="34" charset="0"/>
                <a:cs typeface="Verdana" panose="020b0604030504040204" pitchFamily="34" charset="0"/>
              </a:rPr>
              <a:t>Activity 2  </a:t>
            </a:r>
            <a:endParaRPr lang="zh-CN" altLang="en-US" sz="2400"/>
          </a:p>
        </p:txBody>
      </p:sp>
      <p:sp>
        <p:nvSpPr>
          <p:cNvPr id="3" name="内容占位符 2"/>
          <p:cNvSpPr>
            <a:spLocks noGrp="1"/>
          </p:cNvSpPr>
          <p:nvPr>
            <p:ph idx="1"/>
          </p:nvPr>
        </p:nvSpPr>
        <p:spPr>
          <a:xfrm>
            <a:off x="628650" y="1268095"/>
            <a:ext cx="6790055" cy="904875"/>
          </a:xfrm>
        </p:spPr>
        <p:txBody>
          <a:bodyPr>
            <a:normAutofit/>
          </a:bodyPr>
          <a:lstStyle/>
          <a:p>
            <a:pPr marL="0" indent="0">
              <a:buFont typeface="Arial" panose="020b0604020202020204" pitchFamily="34" charset="0"/>
              <a:buNone/>
            </a:pPr>
            <a:r>
              <a:rPr lang="en-US" altLang="zh-CN" sz="2300" b="1">
                <a:latin typeface="Calibri" panose="020f0502020204030204" pitchFamily="34" charset="0"/>
                <a:cs typeface="Calibri" panose="020f0502020204030204" pitchFamily="34" charset="0"/>
                <a:sym typeface="+mn-ea"/>
              </a:rPr>
              <a:t>Now read the passage and check your prediction.</a:t>
            </a:r>
          </a:p>
        </p:txBody>
      </p:sp>
      <p:sp>
        <p:nvSpPr>
          <p:cNvPr id="100" name="文本框 99"/>
          <p:cNvSpPr txBox="1"/>
          <p:nvPr/>
        </p:nvSpPr>
        <p:spPr>
          <a:xfrm>
            <a:off x="628650" y="1888490"/>
            <a:ext cx="7787005" cy="2031325"/>
          </a:xfrm>
          <a:prstGeom prst="rect">
            <a:avLst/>
          </a:prstGeom>
          <a:noFill/>
          <a:ln w="9525">
            <a:solidFill>
              <a:schemeClr val="bg1"/>
            </a:solidFill>
          </a:ln>
        </p:spPr>
        <p:txBody>
          <a:bodyPr wrap="square">
            <a:spAutoFit/>
          </a:bodyPr>
          <a:lstStyle/>
          <a:p>
            <a:pPr indent="0"/>
            <a:r>
              <a:rPr lang="en-US" sz="2100">
                <a:solidFill>
                  <a:schemeClr val="accent2"/>
                </a:solidFill>
                <a:latin typeface="Times New Roman" pitchFamily="18" charset="0"/>
                <a:cs typeface="Times New Roman" pitchFamily="18" charset="0"/>
              </a:rPr>
              <a:t>It is a book review on </a:t>
            </a:r>
            <a:r>
              <a:rPr lang="en-US" sz="2100" i="1">
                <a:solidFill>
                  <a:schemeClr val="accent2"/>
                </a:solidFill>
                <a:latin typeface="Times New Roman" pitchFamily="18" charset="0"/>
                <a:cs typeface="Times New Roman" pitchFamily="18" charset="0"/>
              </a:rPr>
              <a:t>Silent Spring</a:t>
            </a:r>
            <a:r>
              <a:rPr lang="en-US" sz="2100">
                <a:solidFill>
                  <a:schemeClr val="accent2"/>
                </a:solidFill>
                <a:latin typeface="Times New Roman" pitchFamily="18" charset="0"/>
                <a:cs typeface="Times New Roman" pitchFamily="18" charset="0"/>
              </a:rPr>
              <a:t>, so the following parts may be mentioned this this passage:</a:t>
            </a:r>
          </a:p>
          <a:p>
            <a:pPr indent="0"/>
            <a:r>
              <a:rPr lang="en-US" sz="2100">
                <a:solidFill>
                  <a:schemeClr val="accent2"/>
                </a:solidFill>
                <a:latin typeface="Times New Roman" pitchFamily="18" charset="0"/>
                <a:cs typeface="Times New Roman" pitchFamily="18" charset="0"/>
              </a:rPr>
              <a:t>1</a:t>
            </a:r>
            <a:r>
              <a:rPr lang="en-US" sz="2100" smtClean="0">
                <a:solidFill>
                  <a:schemeClr val="accent2"/>
                </a:solidFill>
                <a:latin typeface="Times New Roman" pitchFamily="18" charset="0"/>
                <a:cs typeface="Times New Roman" pitchFamily="18" charset="0"/>
              </a:rPr>
              <a:t>) basic </a:t>
            </a:r>
            <a:r>
              <a:rPr lang="en-US" sz="2100">
                <a:solidFill>
                  <a:schemeClr val="accent2"/>
                </a:solidFill>
                <a:latin typeface="Times New Roman" pitchFamily="18" charset="0"/>
                <a:cs typeface="Times New Roman" pitchFamily="18" charset="0"/>
              </a:rPr>
              <a:t>information about the book, including the author, year of publication, theme and main idea; 2</a:t>
            </a:r>
            <a:r>
              <a:rPr lang="en-US" sz="2100" smtClean="0">
                <a:solidFill>
                  <a:schemeClr val="accent2"/>
                </a:solidFill>
                <a:latin typeface="Times New Roman" pitchFamily="18" charset="0"/>
                <a:cs typeface="Times New Roman" pitchFamily="18" charset="0"/>
              </a:rPr>
              <a:t>) the </a:t>
            </a:r>
            <a:r>
              <a:rPr lang="en-US" sz="2100">
                <a:solidFill>
                  <a:schemeClr val="accent2"/>
                </a:solidFill>
                <a:latin typeface="Times New Roman" pitchFamily="18" charset="0"/>
                <a:cs typeface="Times New Roman" pitchFamily="18" charset="0"/>
              </a:rPr>
              <a:t>reason why this book is published; 3</a:t>
            </a:r>
            <a:r>
              <a:rPr lang="en-US" sz="2100" smtClean="0">
                <a:solidFill>
                  <a:schemeClr val="accent2"/>
                </a:solidFill>
                <a:latin typeface="Times New Roman" pitchFamily="18" charset="0"/>
                <a:cs typeface="Times New Roman" pitchFamily="18" charset="0"/>
              </a:rPr>
              <a:t>) features </a:t>
            </a:r>
            <a:r>
              <a:rPr lang="en-US" sz="2100">
                <a:solidFill>
                  <a:schemeClr val="accent2"/>
                </a:solidFill>
                <a:latin typeface="Times New Roman" pitchFamily="18" charset="0"/>
                <a:cs typeface="Times New Roman" pitchFamily="18" charset="0"/>
              </a:rPr>
              <a:t>of the writing; 4</a:t>
            </a:r>
            <a:r>
              <a:rPr lang="en-US" sz="2100" smtClean="0">
                <a:solidFill>
                  <a:schemeClr val="accent2"/>
                </a:solidFill>
                <a:latin typeface="Times New Roman" pitchFamily="18" charset="0"/>
                <a:cs typeface="Times New Roman" pitchFamily="18" charset="0"/>
              </a:rPr>
              <a:t>) comments </a:t>
            </a:r>
            <a:r>
              <a:rPr lang="en-US" sz="2100">
                <a:solidFill>
                  <a:schemeClr val="accent2"/>
                </a:solidFill>
                <a:latin typeface="Times New Roman" pitchFamily="18" charset="0"/>
                <a:cs typeface="Times New Roman" pitchFamily="18" charset="0"/>
              </a:rPr>
              <a:t>on this book; 5</a:t>
            </a:r>
            <a:r>
              <a:rPr lang="en-US" sz="2100" smtClean="0">
                <a:solidFill>
                  <a:schemeClr val="accent2"/>
                </a:solidFill>
                <a:latin typeface="Times New Roman" pitchFamily="18" charset="0"/>
                <a:cs typeface="Times New Roman" pitchFamily="18" charset="0"/>
              </a:rPr>
              <a:t>)  </a:t>
            </a:r>
            <a:r>
              <a:rPr lang="en-US" sz="2100">
                <a:solidFill>
                  <a:schemeClr val="accent2"/>
                </a:solidFill>
                <a:latin typeface="Times New Roman" pitchFamily="18" charset="0"/>
                <a:cs typeface="Times New Roman" pitchFamily="18" charset="0"/>
              </a:rPr>
              <a:t>influence of this book.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0"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651903" y="-164554"/>
            <a:ext cx="2323170" cy="994172"/>
          </a:xfrm>
        </p:spPr>
        <p:txBody>
          <a:bodyPr>
            <a:normAutofit/>
          </a:bodyPr>
          <a:lstStyle/>
          <a:p>
            <a:r>
              <a:rPr lang="en-US" altLang="zh-CN" sz="2400" b="1">
                <a:latin typeface="Verdana" panose="020b0604030504040204" pitchFamily="34" charset="0"/>
                <a:ea typeface="Verdana" panose="020b0604030504040204" pitchFamily="34" charset="0"/>
                <a:cs typeface="Verdana" panose="020b0604030504040204" pitchFamily="34" charset="0"/>
              </a:rPr>
              <a:t>Activity 3  </a:t>
            </a:r>
            <a:endParaRPr lang="zh-CN" altLang="en-US" sz="2400"/>
          </a:p>
        </p:txBody>
      </p:sp>
      <p:sp>
        <p:nvSpPr>
          <p:cNvPr id="3" name="内容占位符 2"/>
          <p:cNvSpPr>
            <a:spLocks noGrp="1"/>
          </p:cNvSpPr>
          <p:nvPr>
            <p:ph idx="1"/>
          </p:nvPr>
        </p:nvSpPr>
        <p:spPr>
          <a:xfrm>
            <a:off x="651903" y="627534"/>
            <a:ext cx="8390890" cy="821690"/>
          </a:xfrm>
        </p:spPr>
        <p:txBody>
          <a:bodyPr>
            <a:normAutofit/>
          </a:bodyPr>
          <a:lstStyle/>
          <a:p>
            <a:pPr marL="0" indent="0">
              <a:buFont typeface="Arial" panose="020b0604020202020204" pitchFamily="34" charset="0"/>
              <a:buNone/>
            </a:pPr>
            <a:r>
              <a:rPr lang="en-US" altLang="zh-CN" sz="2300" b="1">
                <a:latin typeface="Calibri" panose="020f0502020204030204" pitchFamily="34" charset="0"/>
                <a:cs typeface="Calibri" panose="020f0502020204030204" pitchFamily="34" charset="0"/>
                <a:sym typeface="+mn-ea"/>
              </a:rPr>
              <a:t>Organise information from the passage and complete the notes about </a:t>
            </a:r>
            <a:r>
              <a:rPr lang="en-US" altLang="zh-CN" sz="2300" b="1" i="1">
                <a:latin typeface="Calibri" panose="020f0502020204030204" pitchFamily="34" charset="0"/>
                <a:cs typeface="Calibri" panose="020f0502020204030204" pitchFamily="34" charset="0"/>
                <a:sym typeface="+mn-ea"/>
              </a:rPr>
              <a:t>Silent Spring</a:t>
            </a:r>
            <a:r>
              <a:rPr lang="en-US" altLang="zh-CN" sz="2300" b="1">
                <a:latin typeface="Calibri" panose="020f0502020204030204" pitchFamily="34" charset="0"/>
                <a:cs typeface="Calibri" panose="020f0502020204030204" pitchFamily="34" charset="0"/>
                <a:sym typeface="+mn-ea"/>
              </a:rPr>
              <a:t>.</a:t>
            </a:r>
          </a:p>
        </p:txBody>
      </p:sp>
      <p:pic>
        <p:nvPicPr>
          <p:cNvPr id="13" name="图片 12">
            <a:extLst>
              <a:ext uri="{FF2B5EF4-FFF2-40B4-BE49-F238E27FC236}">
                <a16:creationId xmlns:a16="http://schemas.microsoft.com/office/drawing/2014/main" xmlns="" id="{A5BC60FD-6749-49CB-BA9D-3E3992A0A34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4282" y="1785932"/>
            <a:ext cx="5294533" cy="2428892"/>
          </a:xfrm>
          <a:prstGeom prst="rect">
            <a:avLst/>
          </a:prstGeom>
        </p:spPr>
      </p:pic>
      <p:sp>
        <p:nvSpPr>
          <p:cNvPr id="5" name="内容占位符 2">
            <a:extLst>
              <a:ext uri="{FF2B5EF4-FFF2-40B4-BE49-F238E27FC236}">
                <a16:creationId xmlns:a16="http://schemas.microsoft.com/office/drawing/2014/main" xmlns="" id="{599F304A-7603-4071-8967-835A79E90C85}"/>
              </a:ext>
            </a:extLst>
          </p:cNvPr>
          <p:cNvSpPr txBox="1"/>
          <p:nvPr/>
        </p:nvSpPr>
        <p:spPr>
          <a:xfrm>
            <a:off x="5500695" y="1000114"/>
            <a:ext cx="3786213" cy="2853060"/>
          </a:xfrm>
          <a:prstGeom prst="rect">
            <a:avLst/>
          </a:prstGeom>
        </p:spPr>
        <p:txBody>
          <a:bodyPr vert="horz" lIns="68580" tIns="34290" rIns="68580" bIns="34290" rtlCol="0">
            <a:noAutofit/>
          </a:bodyPr>
          <a:lstStyle/>
          <a:p>
            <a:pPr marL="0" marR="0" lvl="0" indent="0" algn="l" defTabSz="685800" rtl="0" eaLnBrk="1" fontAlgn="auto" latinLnBrk="0" hangingPunct="1">
              <a:lnSpc>
                <a:spcPct val="90000"/>
              </a:lnSpc>
              <a:spcBef>
                <a:spcPts val="750"/>
              </a:spcBef>
              <a:spcAft>
                <a:spcPct val="0"/>
              </a:spcAft>
              <a:buClrTx/>
              <a:buSzTx/>
              <a:buFont typeface="Arial" panose="020b0604020202020204" pitchFamily="34" charset="0"/>
              <a:buNone/>
              <a:defRPr/>
            </a:pPr>
            <a:r>
              <a:rPr kumimoji="0" lang="en-US" altLang="zh-CN" sz="1700" b="0" i="0" u="none" strike="noStrike" kern="1200" cap="none" spc="0" normalizeH="0" baseline="0" noProof="0" smtClean="0">
                <a:ln>
                  <a:noFill/>
                </a:ln>
                <a:solidFill>
                  <a:schemeClr val="accent2"/>
                </a:solidFill>
                <a:effectLst/>
                <a:uLnTx/>
                <a:uFillTx/>
                <a:latin typeface="Times New Roman" pitchFamily="18" charset="0"/>
                <a:ea typeface="+mn-ea"/>
                <a:cs typeface="Times New Roman" pitchFamily="18" charset="0"/>
              </a:rPr>
              <a:t>1 1962 </a:t>
            </a:r>
          </a:p>
          <a:p>
            <a:pPr marL="0" marR="0" lvl="0" indent="0" algn="l" defTabSz="685800" rtl="0" eaLnBrk="1" fontAlgn="auto" latinLnBrk="0" hangingPunct="1">
              <a:lnSpc>
                <a:spcPct val="90000"/>
              </a:lnSpc>
              <a:spcBef>
                <a:spcPts val="750"/>
              </a:spcBef>
              <a:spcAft>
                <a:spcPct val="0"/>
              </a:spcAft>
              <a:buClrTx/>
              <a:buSzTx/>
              <a:buFont typeface="Arial" panose="020b0604020202020204" pitchFamily="34" charset="0"/>
              <a:buNone/>
              <a:defRPr/>
            </a:pPr>
            <a:r>
              <a:rPr kumimoji="0" lang="en-US" altLang="zh-CN" sz="1700" b="0" i="0" u="none" strike="noStrike" kern="1200" cap="none" spc="0" normalizeH="0" baseline="0" noProof="0" smtClean="0">
                <a:ln>
                  <a:noFill/>
                </a:ln>
                <a:solidFill>
                  <a:schemeClr val="accent2"/>
                </a:solidFill>
                <a:effectLst/>
                <a:uLnTx/>
                <a:uFillTx/>
                <a:latin typeface="Times New Roman" pitchFamily="18" charset="0"/>
                <a:ea typeface="+mn-ea"/>
                <a:cs typeface="Times New Roman" pitchFamily="18" charset="0"/>
              </a:rPr>
              <a:t>2 the damaging effects of human activity </a:t>
            </a:r>
          </a:p>
          <a:p>
            <a:pPr marL="176213" marR="0" lvl="0" indent="-176213" algn="l" defTabSz="685800" rtl="0" eaLnBrk="1" fontAlgn="auto" latinLnBrk="0" hangingPunct="1">
              <a:lnSpc>
                <a:spcPct val="90000"/>
              </a:lnSpc>
              <a:spcBef>
                <a:spcPts val="750"/>
              </a:spcBef>
              <a:spcAft>
                <a:spcPct val="0"/>
              </a:spcAft>
              <a:buClrTx/>
              <a:buSzTx/>
              <a:buFont typeface="Arial" panose="020b0604020202020204" pitchFamily="34" charset="0"/>
              <a:buNone/>
              <a:defRPr/>
            </a:pPr>
            <a:r>
              <a:rPr kumimoji="0" lang="en-US" altLang="zh-CN" sz="1700" b="0" i="0" u="none" strike="noStrike" kern="1200" cap="none" spc="0" normalizeH="0" baseline="0" noProof="0" smtClean="0">
                <a:ln>
                  <a:noFill/>
                </a:ln>
                <a:solidFill>
                  <a:schemeClr val="accent2"/>
                </a:solidFill>
                <a:effectLst/>
                <a:uLnTx/>
                <a:uFillTx/>
                <a:latin typeface="Times New Roman" pitchFamily="18" charset="0"/>
                <a:ea typeface="+mn-ea"/>
                <a:cs typeface="Times New Roman" pitchFamily="18" charset="0"/>
              </a:rPr>
              <a:t>3 more responsible, limited and carefully monitored </a:t>
            </a:r>
          </a:p>
          <a:p>
            <a:pPr marL="176213" marR="0" lvl="0" indent="-176213" algn="l" defTabSz="685800" rtl="0" eaLnBrk="1" fontAlgn="auto" latinLnBrk="0" hangingPunct="1">
              <a:lnSpc>
                <a:spcPct val="90000"/>
              </a:lnSpc>
              <a:spcBef>
                <a:spcPts val="750"/>
              </a:spcBef>
              <a:spcAft>
                <a:spcPct val="0"/>
              </a:spcAft>
              <a:buClrTx/>
              <a:buSzTx/>
              <a:buFont typeface="Arial" panose="020b0604020202020204" pitchFamily="34" charset="0"/>
              <a:buNone/>
              <a:defRPr/>
            </a:pPr>
            <a:r>
              <a:rPr kumimoji="0" lang="en-US" altLang="zh-CN" sz="1700" b="0" i="0" u="none" strike="noStrike" kern="1200" cap="none" spc="0" normalizeH="0" baseline="0" noProof="0" smtClean="0">
                <a:ln>
                  <a:noFill/>
                </a:ln>
                <a:solidFill>
                  <a:schemeClr val="accent2"/>
                </a:solidFill>
                <a:effectLst/>
                <a:uLnTx/>
                <a:uFillTx/>
                <a:latin typeface="Times New Roman" pitchFamily="18" charset="0"/>
                <a:ea typeface="+mn-ea"/>
                <a:cs typeface="Times New Roman" pitchFamily="18" charset="0"/>
              </a:rPr>
              <a:t>4 scientific information, examples and research </a:t>
            </a:r>
          </a:p>
          <a:p>
            <a:pPr marL="0" marR="0" lvl="0" indent="0" algn="l" defTabSz="685800" rtl="0" eaLnBrk="1" fontAlgn="auto" latinLnBrk="0" hangingPunct="1">
              <a:lnSpc>
                <a:spcPct val="90000"/>
              </a:lnSpc>
              <a:spcBef>
                <a:spcPts val="750"/>
              </a:spcBef>
              <a:spcAft>
                <a:spcPct val="0"/>
              </a:spcAft>
              <a:buClrTx/>
              <a:buSzTx/>
              <a:buFont typeface="Arial" panose="020b0604020202020204" pitchFamily="34" charset="0"/>
              <a:buNone/>
              <a:defRPr/>
            </a:pPr>
            <a:r>
              <a:rPr kumimoji="0" lang="en-US" altLang="zh-CN" sz="1700" b="0" i="0" u="none" strike="noStrike" kern="1200" cap="none" spc="0" normalizeH="0" baseline="0" noProof="0" smtClean="0">
                <a:ln>
                  <a:noFill/>
                </a:ln>
                <a:solidFill>
                  <a:schemeClr val="accent2"/>
                </a:solidFill>
                <a:effectLst/>
                <a:uLnTx/>
                <a:uFillTx/>
                <a:latin typeface="Times New Roman" pitchFamily="18" charset="0"/>
                <a:ea typeface="+mn-ea"/>
                <a:cs typeface="Times New Roman" pitchFamily="18" charset="0"/>
              </a:rPr>
              <a:t>5 beautiful and elegant </a:t>
            </a:r>
          </a:p>
          <a:p>
            <a:pPr marL="0" marR="0" lvl="0" indent="0" algn="l" defTabSz="685800" rtl="0" eaLnBrk="1" fontAlgn="auto" latinLnBrk="0" hangingPunct="1">
              <a:lnSpc>
                <a:spcPct val="90000"/>
              </a:lnSpc>
              <a:spcBef>
                <a:spcPts val="750"/>
              </a:spcBef>
              <a:spcAft>
                <a:spcPct val="0"/>
              </a:spcAft>
              <a:buClrTx/>
              <a:buSzTx/>
              <a:buFont typeface="Arial" panose="020b0604020202020204" pitchFamily="34" charset="0"/>
              <a:buNone/>
              <a:defRPr/>
            </a:pPr>
            <a:r>
              <a:rPr kumimoji="0" lang="en-US" altLang="zh-CN" sz="1700" b="0" i="0" u="none" strike="noStrike" kern="1200" cap="none" spc="0" normalizeH="0" baseline="0" noProof="0" smtClean="0">
                <a:ln>
                  <a:noFill/>
                </a:ln>
                <a:solidFill>
                  <a:schemeClr val="accent2"/>
                </a:solidFill>
                <a:effectLst/>
                <a:uLnTx/>
                <a:uFillTx/>
                <a:latin typeface="Times New Roman" pitchFamily="18" charset="0"/>
                <a:ea typeface="+mn-ea"/>
                <a:cs typeface="Times New Roman" pitchFamily="18" charset="0"/>
              </a:rPr>
              <a:t>6 The pesticide industry </a:t>
            </a:r>
          </a:p>
          <a:p>
            <a:pPr marL="0" marR="0" lvl="0" indent="0" algn="l" defTabSz="685800" rtl="0" eaLnBrk="1" fontAlgn="auto" latinLnBrk="0" hangingPunct="1">
              <a:lnSpc>
                <a:spcPct val="90000"/>
              </a:lnSpc>
              <a:spcBef>
                <a:spcPts val="750"/>
              </a:spcBef>
              <a:spcAft>
                <a:spcPct val="0"/>
              </a:spcAft>
              <a:buClrTx/>
              <a:buSzTx/>
              <a:buFont typeface="Arial" panose="020b0604020202020204" pitchFamily="34" charset="0"/>
              <a:buNone/>
              <a:defRPr/>
            </a:pPr>
            <a:r>
              <a:rPr kumimoji="0" lang="en-US" altLang="zh-CN" sz="1700" b="0" i="0" u="none" strike="noStrike" kern="1200" cap="none" spc="0" normalizeH="0" baseline="0" noProof="0" smtClean="0">
                <a:ln>
                  <a:noFill/>
                </a:ln>
                <a:solidFill>
                  <a:schemeClr val="accent2"/>
                </a:solidFill>
                <a:effectLst/>
                <a:uLnTx/>
                <a:uFillTx/>
                <a:latin typeface="Times New Roman" pitchFamily="18" charset="0"/>
                <a:ea typeface="+mn-ea"/>
                <a:cs typeface="Times New Roman" pitchFamily="18" charset="0"/>
              </a:rPr>
              <a:t>7 defend her claims </a:t>
            </a:r>
          </a:p>
          <a:p>
            <a:pPr marL="0" marR="0" lvl="0" indent="0" algn="l" defTabSz="685800" rtl="0" eaLnBrk="1" fontAlgn="auto" latinLnBrk="0" hangingPunct="1">
              <a:lnSpc>
                <a:spcPct val="90000"/>
              </a:lnSpc>
              <a:spcBef>
                <a:spcPts val="750"/>
              </a:spcBef>
              <a:spcAft>
                <a:spcPct val="0"/>
              </a:spcAft>
              <a:buClrTx/>
              <a:buSzTx/>
              <a:buFont typeface="Arial" panose="020b0604020202020204" pitchFamily="34" charset="0"/>
              <a:buNone/>
              <a:defRPr/>
            </a:pPr>
            <a:r>
              <a:rPr kumimoji="0" lang="en-US" altLang="zh-CN" sz="1700" b="0" i="0" u="none" strike="noStrike" kern="1200" cap="none" spc="0" normalizeH="0" baseline="0" noProof="0" smtClean="0">
                <a:ln>
                  <a:noFill/>
                </a:ln>
                <a:solidFill>
                  <a:schemeClr val="accent2"/>
                </a:solidFill>
                <a:effectLst/>
                <a:uLnTx/>
                <a:uFillTx/>
                <a:latin typeface="Times New Roman" pitchFamily="18" charset="0"/>
                <a:ea typeface="+mn-ea"/>
                <a:cs typeface="Times New Roman" pitchFamily="18" charset="0"/>
              </a:rPr>
              <a:t>8 The use of DDT </a:t>
            </a:r>
          </a:p>
          <a:p>
            <a:pPr marL="0" marR="0" lvl="0" indent="0" algn="l" defTabSz="685800" rtl="0" eaLnBrk="1" fontAlgn="auto" latinLnBrk="0" hangingPunct="1">
              <a:lnSpc>
                <a:spcPct val="90000"/>
              </a:lnSpc>
              <a:spcBef>
                <a:spcPts val="750"/>
              </a:spcBef>
              <a:spcAft>
                <a:spcPct val="0"/>
              </a:spcAft>
              <a:buClrTx/>
              <a:buSzTx/>
              <a:buFont typeface="Arial" panose="020b0604020202020204" pitchFamily="34" charset="0"/>
              <a:buNone/>
              <a:defRPr/>
            </a:pPr>
            <a:r>
              <a:rPr kumimoji="0" lang="en-US" altLang="zh-CN" sz="1700" b="0" i="0" u="none" strike="noStrike" kern="1200" cap="none" spc="0" normalizeH="0" baseline="0" noProof="0" smtClean="0">
                <a:ln>
                  <a:noFill/>
                </a:ln>
                <a:solidFill>
                  <a:schemeClr val="accent2"/>
                </a:solidFill>
                <a:effectLst/>
                <a:uLnTx/>
                <a:uFillTx/>
                <a:latin typeface="Times New Roman" pitchFamily="18" charset="0"/>
                <a:ea typeface="+mn-ea"/>
                <a:cs typeface="Times New Roman" pitchFamily="18" charset="0"/>
              </a:rPr>
              <a:t>9 Presidential Medal of Freedom </a:t>
            </a:r>
          </a:p>
          <a:p>
            <a:pPr marL="0" marR="0" lvl="0" indent="0" algn="l" defTabSz="685800" rtl="0" eaLnBrk="1" fontAlgn="auto" latinLnBrk="0" hangingPunct="1">
              <a:lnSpc>
                <a:spcPct val="90000"/>
              </a:lnSpc>
              <a:spcBef>
                <a:spcPts val="750"/>
              </a:spcBef>
              <a:spcAft>
                <a:spcPct val="0"/>
              </a:spcAft>
              <a:buClrTx/>
              <a:buSzTx/>
              <a:buFont typeface="Arial" panose="020b0604020202020204" pitchFamily="34" charset="0"/>
              <a:buNone/>
              <a:defRPr/>
            </a:pPr>
            <a:r>
              <a:rPr kumimoji="0" lang="en-US" altLang="zh-CN" sz="1700" b="0" i="0" u="none" strike="noStrike" kern="1200" cap="none" spc="0" normalizeH="0" baseline="0" noProof="0" smtClean="0">
                <a:ln>
                  <a:noFill/>
                </a:ln>
                <a:solidFill>
                  <a:schemeClr val="accent2"/>
                </a:solidFill>
                <a:effectLst/>
                <a:uLnTx/>
                <a:uFillTx/>
                <a:latin typeface="Times New Roman" pitchFamily="18" charset="0"/>
                <a:ea typeface="+mn-ea"/>
                <a:cs typeface="Times New Roman" pitchFamily="18" charset="0"/>
              </a:rPr>
              <a:t>10 environmental awareness</a:t>
            </a:r>
            <a:endParaRPr kumimoji="0" lang="zh-CN" altLang="en-US" sz="1700" b="0" i="0" u="none" strike="noStrike" kern="1200" cap="none" spc="0" normalizeH="0" baseline="0" noProof="0">
              <a:ln>
                <a:noFill/>
              </a:ln>
              <a:solidFill>
                <a:schemeClr val="accent2"/>
              </a:solidFill>
              <a:effectLst/>
              <a:uLnTx/>
              <a:uFillTx/>
              <a:latin typeface="Times New Roman" pitchFamily="18" charset="0"/>
              <a:ea typeface="+mn-ea"/>
              <a:cs typeface="Times New Roman" pitchFamily="18" charset="0"/>
            </a:endParaRPr>
          </a:p>
        </p:txBody>
      </p:sp>
      <p:sp>
        <p:nvSpPr>
          <p:cNvPr id="6" name="矩形 5"/>
          <p:cNvSpPr/>
          <p:nvPr/>
        </p:nvSpPr>
        <p:spPr>
          <a:xfrm>
            <a:off x="142844" y="4357700"/>
            <a:ext cx="5357850" cy="615553"/>
          </a:xfrm>
          <a:prstGeom prst="rect">
            <a:avLst/>
          </a:prstGeom>
        </p:spPr>
        <p:txBody>
          <a:bodyPr wrap="square">
            <a:spAutoFit/>
          </a:bodyPr>
          <a:lstStyle/>
          <a:p>
            <a:r>
              <a:rPr lang="en-US" altLang="zh-CN" sz="1700" b="1" smtClean="0">
                <a:latin typeface="Times New Roman" pitchFamily="18" charset="0"/>
                <a:cs typeface="Times New Roman" pitchFamily="18" charset="0"/>
              </a:rPr>
              <a:t>Now work in pairs. Talk about which aspects of the book review make you wantto read the book.</a:t>
            </a:r>
            <a:endParaRPr lang="zh-CN" altLang="en-US" sz="1700" b="1">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after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after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after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after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afterGroup">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 calcmode="lin" valueType="num">
                                      <p:cBhvr additive="base">
                                        <p:cTn id="5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uiExpand="1" build="p"/>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 name="内容占位符 2"/>
          <p:cNvSpPr>
            <a:spLocks noGrp="1"/>
          </p:cNvSpPr>
          <p:nvPr/>
        </p:nvSpPr>
        <p:spPr>
          <a:xfrm>
            <a:off x="683568" y="411510"/>
            <a:ext cx="2880320" cy="48387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2400" b="1">
                <a:latin typeface="Verdana" panose="020b0604030504040204" pitchFamily="34" charset="0"/>
                <a:ea typeface="Verdana" panose="020b0604030504040204" pitchFamily="34" charset="0"/>
                <a:cs typeface="Verdana" panose="020b0604030504040204" pitchFamily="34" charset="0"/>
              </a:rPr>
              <a:t>Think &amp; Share</a:t>
            </a:r>
            <a:endParaRPr lang="en-US" altLang="zh-CN" sz="2400" b="1">
              <a:solidFill>
                <a:schemeClr val="accent5"/>
              </a:solidFill>
              <a:latin typeface="Calibri" panose="020f0502020204030204" pitchFamily="34" charset="0"/>
              <a:cs typeface="Calibri" panose="020f0502020204030204" pitchFamily="34" charset="0"/>
              <a:sym typeface="+mn-ea"/>
            </a:endParaRPr>
          </a:p>
        </p:txBody>
      </p:sp>
      <p:sp>
        <p:nvSpPr>
          <p:cNvPr id="10" name="内容占位符 2"/>
          <p:cNvSpPr>
            <a:spLocks noGrp="1"/>
          </p:cNvSpPr>
          <p:nvPr/>
        </p:nvSpPr>
        <p:spPr>
          <a:xfrm>
            <a:off x="669525" y="1059582"/>
            <a:ext cx="5659120" cy="48387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altLang="zh-CN" sz="2300" b="1">
                <a:solidFill>
                  <a:schemeClr val="tx1"/>
                </a:solidFill>
                <a:latin typeface="Times New Roman" pitchFamily="18" charset="0"/>
                <a:cs typeface="Times New Roman" pitchFamily="18" charset="0"/>
                <a:sym typeface="+mn-ea"/>
              </a:rPr>
              <a:t>1 Why was </a:t>
            </a:r>
            <a:r>
              <a:rPr lang="en-US" altLang="zh-CN" sz="2300" b="1" i="1">
                <a:solidFill>
                  <a:schemeClr val="tx1"/>
                </a:solidFill>
                <a:latin typeface="Times New Roman" pitchFamily="18" charset="0"/>
                <a:cs typeface="Times New Roman" pitchFamily="18" charset="0"/>
                <a:sym typeface="+mn-ea"/>
              </a:rPr>
              <a:t>Silent Spring </a:t>
            </a:r>
            <a:r>
              <a:rPr lang="en-US" altLang="zh-CN" sz="2300" b="1">
                <a:solidFill>
                  <a:schemeClr val="tx1"/>
                </a:solidFill>
                <a:latin typeface="Times New Roman" pitchFamily="18" charset="0"/>
                <a:cs typeface="Times New Roman" pitchFamily="18" charset="0"/>
                <a:sym typeface="+mn-ea"/>
              </a:rPr>
              <a:t>so successful?</a:t>
            </a:r>
          </a:p>
        </p:txBody>
      </p:sp>
      <p:sp>
        <p:nvSpPr>
          <p:cNvPr id="16" name="文本框 15"/>
          <p:cNvSpPr txBox="1"/>
          <p:nvPr/>
        </p:nvSpPr>
        <p:spPr>
          <a:xfrm>
            <a:off x="857224" y="2000246"/>
            <a:ext cx="7537450" cy="1997470"/>
          </a:xfrm>
          <a:prstGeom prst="rect">
            <a:avLst/>
          </a:prstGeom>
          <a:noFill/>
          <a:ln w="9525">
            <a:noFill/>
          </a:ln>
        </p:spPr>
        <p:txBody>
          <a:bodyPr wrap="square">
            <a:spAutoFit/>
          </a:bodyPr>
          <a:lstStyle/>
          <a:p>
            <a:pPr indent="0">
              <a:lnSpc>
                <a:spcPct val="120000"/>
              </a:lnSpc>
            </a:pPr>
            <a:r>
              <a:rPr lang="en-US" sz="2100" i="1">
                <a:solidFill>
                  <a:schemeClr val="accent2"/>
                </a:solidFill>
                <a:latin typeface="Times New Roman" pitchFamily="18" charset="0"/>
                <a:cs typeface="Times New Roman" pitchFamily="18" charset="0"/>
              </a:rPr>
              <a:t>Silent Spring </a:t>
            </a:r>
            <a:r>
              <a:rPr lang="en-US" sz="2100">
                <a:solidFill>
                  <a:schemeClr val="accent2"/>
                </a:solidFill>
                <a:latin typeface="Times New Roman" pitchFamily="18" charset="0"/>
                <a:cs typeface="Times New Roman" pitchFamily="18" charset="0"/>
              </a:rPr>
              <a:t>was so successful because it alerted the general public to the dangers of DDT. It planted important new ideas in the public mind, such as that spraying chemicals to control insect populations has an impact on other wildlife, and that the chemicals got into the food chain.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 name="内容占位符 2"/>
          <p:cNvSpPr>
            <a:spLocks noGrp="1"/>
          </p:cNvSpPr>
          <p:nvPr/>
        </p:nvSpPr>
        <p:spPr>
          <a:xfrm>
            <a:off x="628650" y="1099185"/>
            <a:ext cx="2000250" cy="483870"/>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altLang="zh-CN" sz="2300" b="1">
              <a:solidFill>
                <a:schemeClr val="accent5"/>
              </a:solidFill>
              <a:latin typeface="Calibri" panose="020f0502020204030204" pitchFamily="34" charset="0"/>
              <a:cs typeface="Calibri" panose="020f0502020204030204" pitchFamily="34" charset="0"/>
              <a:sym typeface="+mn-ea"/>
            </a:endParaRPr>
          </a:p>
        </p:txBody>
      </p:sp>
      <p:sp>
        <p:nvSpPr>
          <p:cNvPr id="12" name="内容占位符 2"/>
          <p:cNvSpPr>
            <a:spLocks noGrp="1"/>
          </p:cNvSpPr>
          <p:nvPr/>
        </p:nvSpPr>
        <p:spPr>
          <a:xfrm>
            <a:off x="714348" y="1500180"/>
            <a:ext cx="8021320" cy="668655"/>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altLang="zh-CN" sz="2300" b="1">
                <a:solidFill>
                  <a:schemeClr val="tx1"/>
                </a:solidFill>
                <a:latin typeface="Times New Roman" pitchFamily="18" charset="0"/>
                <a:cs typeface="Times New Roman" pitchFamily="18" charset="0"/>
                <a:sym typeface="+mn-ea"/>
              </a:rPr>
              <a:t>2</a:t>
            </a:r>
            <a:r>
              <a:rPr lang="en-US" altLang="zh-CN" sz="2300" b="1">
                <a:latin typeface="Times New Roman" pitchFamily="18" charset="0"/>
                <a:cs typeface="Times New Roman" pitchFamily="18" charset="0"/>
                <a:sym typeface="+mn-ea"/>
              </a:rPr>
              <a:t> </a:t>
            </a:r>
            <a:r>
              <a:rPr lang="en-US" altLang="zh-CN" sz="2300" b="1">
                <a:solidFill>
                  <a:schemeClr val="tx1"/>
                </a:solidFill>
                <a:latin typeface="Times New Roman" pitchFamily="18" charset="0"/>
                <a:cs typeface="Times New Roman" pitchFamily="18" charset="0"/>
                <a:sym typeface="+mn-ea"/>
              </a:rPr>
              <a:t>What is the moral lesson behind   “A Fable for Tomorrow”?</a:t>
            </a:r>
          </a:p>
        </p:txBody>
      </p:sp>
      <p:sp>
        <p:nvSpPr>
          <p:cNvPr id="19" name="文本框 18"/>
          <p:cNvSpPr txBox="1"/>
          <p:nvPr/>
        </p:nvSpPr>
        <p:spPr>
          <a:xfrm>
            <a:off x="714348" y="2211710"/>
            <a:ext cx="7590790" cy="904735"/>
          </a:xfrm>
          <a:prstGeom prst="rect">
            <a:avLst/>
          </a:prstGeom>
          <a:noFill/>
          <a:ln w="9525">
            <a:noFill/>
          </a:ln>
        </p:spPr>
        <p:txBody>
          <a:bodyPr wrap="square">
            <a:spAutoFit/>
          </a:bodyPr>
          <a:lstStyle/>
          <a:p>
            <a:pPr marL="177800">
              <a:lnSpc>
                <a:spcPct val="120000"/>
              </a:lnSpc>
            </a:pPr>
            <a:r>
              <a:rPr lang="en-US" sz="2300">
                <a:solidFill>
                  <a:schemeClr val="accent2"/>
                </a:solidFill>
                <a:latin typeface="Times New Roman" pitchFamily="18" charset="0"/>
                <a:cs typeface="Times New Roman" pitchFamily="18" charset="0"/>
              </a:rPr>
              <a:t>The moral lesson is that financial profit should not come at the expense of the environment and the creatures living in it. </a:t>
            </a:r>
          </a:p>
        </p:txBody>
      </p:sp>
      <p:sp>
        <p:nvSpPr>
          <p:cNvPr id="5" name="矩形 4">
            <a:extLst>
              <a:ext uri="{FF2B5EF4-FFF2-40B4-BE49-F238E27FC236}">
                <a16:creationId xmlns:a16="http://schemas.microsoft.com/office/drawing/2014/main" xmlns="" id="{958CF700-3546-4B48-8873-63DF09768875}"/>
              </a:ext>
            </a:extLst>
          </p:cNvPr>
          <p:cNvSpPr/>
          <p:nvPr/>
        </p:nvSpPr>
        <p:spPr>
          <a:xfrm>
            <a:off x="755576" y="457080"/>
            <a:ext cx="2624436" cy="461665"/>
          </a:xfrm>
          <a:prstGeom prst="rect">
            <a:avLst/>
          </a:prstGeom>
        </p:spPr>
        <p:txBody>
          <a:bodyPr wrap="none">
            <a:spAutoFit/>
          </a:bodyPr>
          <a:lstStyle/>
          <a:p>
            <a:r>
              <a:rPr lang="en-US" altLang="zh-CN" sz="2400" b="1">
                <a:latin typeface="Verdana" panose="020b0604030504040204" pitchFamily="34" charset="0"/>
                <a:ea typeface="Verdana" panose="020b0604030504040204" pitchFamily="34" charset="0"/>
                <a:cs typeface="Verdana" panose="020b0604030504040204" pitchFamily="34" charset="0"/>
              </a:rPr>
              <a:t>Think &amp; Share</a:t>
            </a:r>
            <a:endParaRPr lang="en-US" altLang="zh-CN" sz="2400" b="1">
              <a:solidFill>
                <a:schemeClr val="accent5"/>
              </a:solidFill>
              <a:latin typeface="Calibri" panose="020f0502020204030204" pitchFamily="34" charset="0"/>
              <a:cs typeface="Calibri" panose="020f0502020204030204" pitchFamily="3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tags/tag1.xml><?xml version="1.0" encoding="utf-8"?>
<p:tagLst xmlns:p="http://schemas.openxmlformats.org/presentationml/2006/main">
  <p:tag name="KSO_WM_UNIT_TABLE_BEAUTIFY" val="smartTable{3fa16879-4953-4bbe-95d1-9cec14251afe}"/>
  <p:tag name="TABLE_COLORIDX" val="l"/>
  <p:tag name="TABLE_EMPHASIZE_COLOR" val="8684935"/>
  <p:tag name="TABLE_SKINIDX" val="-1"/>
</p:tagLst>
</file>

<file path=ppt/tags/tag2.xml><?xml version="1.0" encoding="utf-8"?>
<p:tagLst xmlns:p="http://schemas.openxmlformats.org/presentationml/2006/main">
  <p:tag name="AS_OS" val="Unix 3.10 unknown"/>
  <p:tag name="AS_RELEASE_DATE" val="2020.11.30"/>
  <p:tag name="AS_TITLE" val="Aspose.Slides for Java"/>
  <p:tag name="AS_VERSION" val="20.1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resentationFormat>On-screen Show (16:9)</PresentationFormat>
  <Paragraphs>88</Paragraphs>
  <Slides>21</Slides>
  <Notes>0</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21</vt:i4>
      </vt:variant>
    </vt:vector>
  </HeadingPairs>
  <TitlesOfParts>
    <vt:vector baseType="lpstr" size="29">
      <vt:lpstr>Arial</vt:lpstr>
      <vt:lpstr>等线 Light</vt:lpstr>
      <vt:lpstr>等线</vt:lpstr>
      <vt:lpstr>Calibri</vt:lpstr>
      <vt:lpstr>Verdana</vt:lpstr>
      <vt:lpstr>Times New Roman</vt:lpstr>
      <vt:lpstr>微软雅黑</vt:lpstr>
      <vt:lpstr>Office 主题​​</vt:lpstr>
      <vt:lpstr>Unit 6 Nature in words</vt:lpstr>
      <vt:lpstr>Activity 1  </vt:lpstr>
      <vt:lpstr>Activity 1 Look at the infographic below and answer the questions.  </vt:lpstr>
      <vt:lpstr>Activity 1 Look at the infographic below and answer the questions.  </vt:lpstr>
      <vt:lpstr>Activity 2  </vt:lpstr>
      <vt:lpstr>Activity 2  </vt:lpstr>
      <vt:lpstr>Activity 3  </vt:lpstr>
      <vt:lpstr>PowerPoint Presentation</vt:lpstr>
      <vt:lpstr>PowerPoint Presentation</vt:lpstr>
      <vt:lpstr>PowerPoint Presentation</vt:lpstr>
      <vt:lpstr>PowerPoint Presentation</vt:lpstr>
      <vt:lpstr>Activity 4 Work in groups. Write an award speech for Rachel Carson.  </vt:lpstr>
      <vt:lpstr>Activity 4  </vt:lpstr>
      <vt:lpstr>Activity 4  </vt:lpstr>
      <vt:lpstr>PowerPoint Presentation</vt:lpstr>
      <vt:lpstr>Activity 5  </vt:lpstr>
      <vt:lpstr>Activity 6  </vt:lpstr>
      <vt:lpstr>Activity 7  </vt:lpstr>
      <vt:lpstr>Activity 7 Work in pairs. Plan a poem. Consider the following:  </vt:lpstr>
      <vt:lpstr>Activity 8  </vt:lpstr>
      <vt:lpstr>PowerPoint Presentation</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2021-01-08T18:45:18.280</cp:lastPrinted>
  <dcterms:created xsi:type="dcterms:W3CDTF">2021-01-08T18:45:18Z</dcterms:created>
  <dcterms:modified xsi:type="dcterms:W3CDTF">2021-01-08T10:45:18Z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