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 id="2147483660" r:id="rId3"/>
  </p:sldMasterIdLst>
  <p:notesMasterIdLst>
    <p:notesMasterId r:id="rId4"/>
  </p:notesMasterIdLst>
  <p:sldIdLst>
    <p:sldId id="256" r:id="rId5"/>
    <p:sldId id="258" r:id="rId6"/>
    <p:sldId id="262" r:id="rId7"/>
    <p:sldId id="260" r:id="rId8"/>
    <p:sldId id="259" r:id="rId9"/>
  </p:sldIdLst>
  <p:sldSz cx="9144000" cy="5143500" type="screen16x9"/>
  <p:notesSz cx="6858000" cy="9144000"/>
  <p:custDataLst>
    <p:tags r:id="rId10"/>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713">
          <p15:clr>
            <a:srgbClr val="A4A3A4"/>
          </p15:clr>
        </p15:guide>
        <p15:guide id="2" pos="2914">
          <p15:clr>
            <a:srgbClr val="A4A3A4"/>
          </p15:clr>
        </p15:guide>
      </p15:sldGuideLst>
    </p:ext>
  </p:extLst>
</p:presentation>
</file>

<file path=ppt/commentAuthors.xml><?xml version="1.0" encoding="utf-8"?>
<p:cmAuthorLst xmlns:p="http://schemas.openxmlformats.org/presentationml/2006/main">
  <p:cmAuthor id="1" name="Tony" initials="T" lastIdx="0" clrIdx="0">
    <p:extLst>
      <p:ext uri="{19B8F6BF-5375-455C-9EA6-DF929625EA0E}">
        <p15:presenceInfo xmlns="" xmlns:p15="http://schemas.microsoft.com/office/powerpoint/2012/main" userId="Tony" providerId="None"/>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628" autoAdjust="0"/>
  </p:normalViewPr>
  <p:slideViewPr>
    <p:cSldViewPr>
      <p:cViewPr varScale="1">
        <p:scale>
          <a:sx n="82" d="100"/>
          <a:sy n="82" d="100"/>
        </p:scale>
        <p:origin x="-748" y="-60"/>
      </p:cViewPr>
      <p:guideLst>
        <p:guide orient="horz" pos="1713"/>
        <p:guide pos="291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tags" Target="tags/tag1.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heme" Target="theme/theme1.xml" /><Relationship Id="rId14" Type="http://schemas.openxmlformats.org/officeDocument/2006/relationships/tableStyles" Target="tableStyles.xml" /><Relationship Id="rId2" Type="http://schemas.openxmlformats.org/officeDocument/2006/relationships/slideMaster" Target="slideMasters/slideMaster1.xml" /><Relationship Id="rId3" Type="http://schemas.openxmlformats.org/officeDocument/2006/relationships/slideMaster" Target="slideMasters/slideMaster2.xml" /><Relationship Id="rId4" Type="http://schemas.openxmlformats.org/officeDocument/2006/relationships/notesMaster" Target="notesMasters/notes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54D362-2E9B-478D-BAA4-2D5BC8B2CAD6}" type="datetimeFigureOut">
              <a:rPr lang="zh-CN" altLang="en-US" smtClean="0"/>
              <a:t>2020/11/11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306A6B-D6C4-49A6-AD64-89EB947F5566}"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image" Target="../media/image1.png" /><Relationship Id="rId13" Type="http://schemas.openxmlformats.org/officeDocument/2006/relationships/theme" Target="../theme/theme2.xml"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2020/11/11</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3.xml" /><Relationship Id="rId2" Type="http://schemas.openxmlformats.org/officeDocument/2006/relationships/image" Target="../media/image4.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5.png" /><Relationship Id="rId3" Type="http://schemas.openxmlformats.org/officeDocument/2006/relationships/image" Target="../media/image6.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p:cNvSpPr>
            <a:spLocks noGrp="1"/>
          </p:cNvSpPr>
          <p:nvPr>
            <p:ph type="ctrTitle"/>
          </p:nvPr>
        </p:nvSpPr>
        <p:spPr>
          <a:xfrm>
            <a:off x="1061720" y="1437640"/>
            <a:ext cx="6858000" cy="1362075"/>
          </a:xfrm>
        </p:spPr>
        <p:txBody>
          <a:bodyPr>
            <a:normAutofit/>
          </a:bodyPr>
          <a:lstStyle/>
          <a:p>
            <a:r>
              <a:rPr lang="en-US" altLang="zh-CN" sz="3300" b="1">
                <a:latin typeface="Verdana" panose="020b0604030504040204" pitchFamily="34" charset="0"/>
                <a:ea typeface="Verdana" panose="020b0604030504040204" pitchFamily="34" charset="0"/>
                <a:cs typeface="Verdana" panose="020b0604030504040204" pitchFamily="34" charset="0"/>
              </a:rPr>
              <a:t>Unit 6 Nature in words</a:t>
            </a:r>
            <a:br>
              <a:rPr lang="en-US" altLang="zh-CN" sz="3600"/>
            </a:br>
            <a:endParaRPr lang="zh-CN" altLang="en-US" sz="3600"/>
          </a:p>
        </p:txBody>
      </p:sp>
      <p:sp>
        <p:nvSpPr>
          <p:cNvPr id="4" name="TextBox 3"/>
          <p:cNvSpPr txBox="1"/>
          <p:nvPr/>
        </p:nvSpPr>
        <p:spPr>
          <a:xfrm>
            <a:off x="737574" y="303498"/>
            <a:ext cx="4104456" cy="345440"/>
          </a:xfrm>
          <a:prstGeom prst="rect">
            <a:avLst/>
          </a:prstGeom>
          <a:noFill/>
        </p:spPr>
        <p:txBody>
          <a:bodyPr wrap="square" lIns="68580" tIns="34290" rIns="68580" bIns="34290" rtlCol="0">
            <a:spAutoFit/>
          </a:bodyPr>
          <a:lstStyle/>
          <a:p>
            <a:r>
              <a:rPr lang="zh-CN" altLang="en-US" sz="1800" b="1"/>
              <a:t>新标准《英语》高中选择性必修第三册</a:t>
            </a:r>
            <a:endParaRPr lang="en-US" altLang="zh-CN" sz="1800" b="1"/>
          </a:p>
        </p:txBody>
      </p:sp>
      <p:sp>
        <p:nvSpPr>
          <p:cNvPr id="3" name="标题 1"/>
          <p:cNvSpPr>
            <a:spLocks noGrp="1"/>
          </p:cNvSpPr>
          <p:nvPr/>
        </p:nvSpPr>
        <p:spPr>
          <a:xfrm>
            <a:off x="737870" y="2321560"/>
            <a:ext cx="6858000" cy="939800"/>
          </a:xfrm>
          <a:prstGeom prst="rect">
            <a:avLst/>
          </a:prstGeom>
        </p:spPr>
        <p:txBody>
          <a:bodyPr vert="horz" lIns="68580" tIns="34290" rIns="68580" bIns="3429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zh-CN" sz="3300" b="1">
                <a:latin typeface="Verdana" panose="020b0604030504040204" pitchFamily="34" charset="0"/>
                <a:ea typeface="Verdana" panose="020b0604030504040204" pitchFamily="34" charset="0"/>
                <a:cs typeface="Verdana" panose="020b0604030504040204" pitchFamily="34" charset="0"/>
              </a:rPr>
              <a:t>Starting out</a:t>
            </a:r>
            <a:endParaRPr lang="zh-CN" altLang="en-US" sz="3600"/>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575556" y="171095"/>
            <a:ext cx="7992888"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1     </a:t>
            </a:r>
            <a:r>
              <a:rPr lang="en-US" altLang="zh-CN" sz="2300" b="1">
                <a:latin typeface="Calibri" panose="020f0502020204030204" pitchFamily="34" charset="0"/>
                <a:ea typeface="Verdana" panose="020b0604030504040204" pitchFamily="34" charset="0"/>
                <a:cs typeface="Calibri" panose="020f0502020204030204" pitchFamily="34" charset="0"/>
              </a:rPr>
              <a:t>Watch the video and answer the questions. </a:t>
            </a:r>
            <a:endParaRPr lang="zh-CN" altLang="en-US" sz="2300">
              <a:latin typeface="Calibri" panose="020f0502020204030204" pitchFamily="34" charset="0"/>
              <a:cs typeface="Calibri" panose="020f0502020204030204" pitchFamily="34" charset="0"/>
            </a:endParaRPr>
          </a:p>
        </p:txBody>
      </p:sp>
      <p:pic>
        <p:nvPicPr>
          <p:cNvPr id="5" name="图片 4"/>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267744" y="446521"/>
            <a:ext cx="432048" cy="443319"/>
          </a:xfrm>
          <a:prstGeom prst="rect">
            <a:avLst/>
          </a:prstGeom>
        </p:spPr>
      </p:pic>
      <p:sp>
        <p:nvSpPr>
          <p:cNvPr id="4" name="内容占位符 2"/>
          <p:cNvSpPr>
            <a:spLocks noGrp="1"/>
          </p:cNvSpPr>
          <p:nvPr/>
        </p:nvSpPr>
        <p:spPr>
          <a:xfrm>
            <a:off x="683568" y="2898774"/>
            <a:ext cx="8064896" cy="1329159"/>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271463" indent="-271463">
              <a:buNone/>
            </a:pPr>
            <a:r>
              <a:rPr lang="en-US" altLang="zh-CN">
                <a:latin typeface="Times New Roman" pitchFamily="18" charset="0"/>
                <a:cs typeface="Times New Roman" pitchFamily="18" charset="0"/>
              </a:rPr>
              <a:t>2 What other nature writers do you know </a:t>
            </a:r>
            <a:r>
              <a:rPr lang="en-US" altLang="zh-CN" smtClean="0">
                <a:latin typeface="Times New Roman" pitchFamily="18" charset="0"/>
                <a:cs typeface="Times New Roman" pitchFamily="18" charset="0"/>
              </a:rPr>
              <a:t>of ? </a:t>
            </a:r>
            <a:r>
              <a:rPr lang="en-US" altLang="zh-CN">
                <a:latin typeface="Times New Roman" pitchFamily="18" charset="0"/>
                <a:cs typeface="Times New Roman" pitchFamily="18" charset="0"/>
              </a:rPr>
              <a:t>Tell the class about him or her.</a:t>
            </a:r>
          </a:p>
          <a:p>
            <a:pPr marL="0" indent="0">
              <a:buNone/>
            </a:pPr>
            <a:endParaRPr lang="en-US" altLang="zh-CN">
              <a:latin typeface="Calibri" panose="020f0502020204030204" pitchFamily="34" charset="0"/>
              <a:cs typeface="Calibri" panose="020f0502020204030204" pitchFamily="34" charset="0"/>
            </a:endParaRPr>
          </a:p>
        </p:txBody>
      </p:sp>
      <p:sp>
        <p:nvSpPr>
          <p:cNvPr id="6" name="内容占位符 2"/>
          <p:cNvSpPr>
            <a:spLocks noGrp="1"/>
          </p:cNvSpPr>
          <p:nvPr/>
        </p:nvSpPr>
        <p:spPr>
          <a:xfrm>
            <a:off x="857224" y="1928808"/>
            <a:ext cx="6067425" cy="1055370"/>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altLang="zh-CN">
                <a:solidFill>
                  <a:schemeClr val="accent2"/>
                </a:solidFill>
                <a:latin typeface="Times New Roman" pitchFamily="18" charset="0"/>
                <a:cs typeface="Times New Roman" pitchFamily="18" charset="0"/>
              </a:rPr>
              <a:t>Poems, letters, travel journals, essays and novels are the literary forms mentioned in the video.</a:t>
            </a:r>
          </a:p>
        </p:txBody>
      </p:sp>
      <p:sp>
        <p:nvSpPr>
          <p:cNvPr id="7" name="内容占位符 2"/>
          <p:cNvSpPr>
            <a:spLocks noGrp="1"/>
          </p:cNvSpPr>
          <p:nvPr/>
        </p:nvSpPr>
        <p:spPr>
          <a:xfrm>
            <a:off x="628650" y="1337945"/>
            <a:ext cx="6833870" cy="854710"/>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altLang="zh-CN">
                <a:latin typeface="Times New Roman" pitchFamily="18" charset="0"/>
                <a:cs typeface="Times New Roman" pitchFamily="18" charset="0"/>
              </a:rPr>
              <a:t>1 What literary forms are mentioned in the video?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8335838"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2     </a:t>
            </a:r>
            <a:r>
              <a:rPr lang="en-US" altLang="zh-CN" sz="2300" b="1">
                <a:latin typeface="Calibri" panose="020f0502020204030204" pitchFamily="34" charset="0"/>
                <a:ea typeface="Verdana" panose="020b0604030504040204" pitchFamily="34" charset="0"/>
                <a:cs typeface="Calibri" panose="020f0502020204030204" pitchFamily="34" charset="0"/>
              </a:rPr>
              <a:t>Listen and read the poem by Emily Dickinson. 	                      Answer the questions.  </a:t>
            </a:r>
            <a:endParaRPr lang="zh-CN" altLang="en-US" sz="2300">
              <a:latin typeface="Calibri" panose="020f0502020204030204" pitchFamily="34" charset="0"/>
              <a:cs typeface="Calibri" panose="020f0502020204030204" pitchFamily="34" charset="0"/>
            </a:endParaRPr>
          </a:p>
        </p:txBody>
      </p:sp>
      <p:sp>
        <p:nvSpPr>
          <p:cNvPr id="3" name="内容占位符 2"/>
          <p:cNvSpPr>
            <a:spLocks noGrp="1"/>
          </p:cNvSpPr>
          <p:nvPr>
            <p:ph idx="1"/>
          </p:nvPr>
        </p:nvSpPr>
        <p:spPr>
          <a:xfrm>
            <a:off x="628650" y="1363345"/>
            <a:ext cx="7543750" cy="1019810"/>
          </a:xfrm>
        </p:spPr>
        <p:txBody>
          <a:bodyPr>
            <a:normAutofit/>
          </a:bodyPr>
          <a:lstStyle/>
          <a:p>
            <a:pPr marL="0" indent="0">
              <a:buFont typeface="Arial" panose="020b0604020202020204" pitchFamily="34" charset="0"/>
              <a:buNone/>
            </a:pPr>
            <a:r>
              <a:rPr lang="en-US" altLang="zh-CN">
                <a:latin typeface="Times New Roman" pitchFamily="18" charset="0"/>
                <a:cs typeface="Times New Roman" pitchFamily="18" charset="0"/>
              </a:rPr>
              <a:t>1 What images are used to symbolise nature?</a:t>
            </a:r>
          </a:p>
        </p:txBody>
      </p:sp>
      <p:pic>
        <p:nvPicPr>
          <p:cNvPr id="6" name="图片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339752" y="378074"/>
            <a:ext cx="438607" cy="450049"/>
          </a:xfrm>
          <a:prstGeom prst="rect">
            <a:avLst/>
          </a:prstGeom>
        </p:spPr>
      </p:pic>
      <p:sp>
        <p:nvSpPr>
          <p:cNvPr id="5" name="内容占位符 2"/>
          <p:cNvSpPr>
            <a:spLocks noGrp="1"/>
          </p:cNvSpPr>
          <p:nvPr/>
        </p:nvSpPr>
        <p:spPr>
          <a:xfrm>
            <a:off x="857224" y="1983740"/>
            <a:ext cx="6587956" cy="2574290"/>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altLang="zh-CN">
                <a:solidFill>
                  <a:schemeClr val="accent2"/>
                </a:solidFill>
                <a:latin typeface="Times New Roman" pitchFamily="18" charset="0"/>
                <a:cs typeface="Times New Roman" pitchFamily="18" charset="0"/>
              </a:rPr>
              <a:t>Nature is symbolised by simple images of animals (“Squirrel”, “the Bumble bee”, “The Bobolink”, “the Cricket”) and features (“The Hill”, “the Afternoon”, “Eclipse”, “the Sea”, “Thunder”), which are in turn symbolic of the poet’s thoughts and feelings about the simplicity of nature. Nature is also symbolised in a metaphorical sense when it is described as “Heaven” and “Harmony”.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232317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2  </a:t>
            </a:r>
            <a:endParaRPr lang="zh-CN" altLang="en-US" sz="2400"/>
          </a:p>
        </p:txBody>
      </p:sp>
      <p:pic>
        <p:nvPicPr>
          <p:cNvPr id="6" name="图片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405201" y="555526"/>
            <a:ext cx="438607" cy="450049"/>
          </a:xfrm>
          <a:prstGeom prst="rect">
            <a:avLst/>
          </a:prstGeom>
        </p:spPr>
      </p:pic>
      <p:sp>
        <p:nvSpPr>
          <p:cNvPr id="4" name="内容占位符 2"/>
          <p:cNvSpPr>
            <a:spLocks noGrp="1"/>
          </p:cNvSpPr>
          <p:nvPr/>
        </p:nvSpPr>
        <p:spPr>
          <a:xfrm>
            <a:off x="642910" y="1285866"/>
            <a:ext cx="6833870" cy="601980"/>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altLang="zh-CN" sz="2300">
                <a:latin typeface="Times New Roman" pitchFamily="18" charset="0"/>
                <a:cs typeface="Times New Roman" pitchFamily="18" charset="0"/>
              </a:rPr>
              <a:t>2 What message does the poem try to convey?</a:t>
            </a:r>
          </a:p>
        </p:txBody>
      </p:sp>
      <p:sp>
        <p:nvSpPr>
          <p:cNvPr id="8" name="内容占位符 2"/>
          <p:cNvSpPr>
            <a:spLocks noGrp="1"/>
          </p:cNvSpPr>
          <p:nvPr/>
        </p:nvSpPr>
        <p:spPr>
          <a:xfrm>
            <a:off x="628650" y="3771900"/>
            <a:ext cx="5346065" cy="673100"/>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altLang="zh-CN" sz="2300">
                <a:latin typeface="Times New Roman" pitchFamily="18" charset="0"/>
                <a:cs typeface="Times New Roman" pitchFamily="18" charset="0"/>
              </a:rPr>
              <a:t>3 What does nature mean to you?</a:t>
            </a:r>
          </a:p>
        </p:txBody>
      </p:sp>
      <p:sp>
        <p:nvSpPr>
          <p:cNvPr id="10" name="内容占位符 2"/>
          <p:cNvSpPr>
            <a:spLocks noGrp="1"/>
          </p:cNvSpPr>
          <p:nvPr/>
        </p:nvSpPr>
        <p:spPr>
          <a:xfrm>
            <a:off x="857224" y="1928808"/>
            <a:ext cx="6050280" cy="1901825"/>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altLang="zh-CN">
                <a:solidFill>
                  <a:schemeClr val="accent2"/>
                </a:solidFill>
                <a:latin typeface="Times New Roman" pitchFamily="18" charset="0"/>
                <a:cs typeface="Times New Roman" pitchFamily="18" charset="0"/>
              </a:rPr>
              <a:t>The message of the poem is that although what we see and hear in nature appears to be simple, within that simplicity lie great beauty, mystery and magnificence that humans cannot truly appreciate or capture in their art. </a:t>
            </a:r>
            <a:r>
              <a:rPr lang="en-US" altLang="zh-CN">
                <a:solidFill>
                  <a:srgbClr val="FF0000"/>
                </a:solidFill>
                <a:latin typeface="Times New Roman" pitchFamily="18" charset="0"/>
                <a:cs typeface="Times New Roman"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0922000" y="10934700"/>
            <a:ext cx="304800" cy="228600"/>
          </a:xfrm>
          <a:prstGeom prst="cube">
            <a:avLst/>
          </a:prstGeom>
        </p:spPr>
      </p:pic>
    </p:spTree>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14</Paragraphs>
  <Slides>5</Slides>
  <Notes>0</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5</vt:i4>
      </vt:variant>
    </vt:vector>
  </HeadingPairs>
  <TitlesOfParts>
    <vt:vector baseType="lpstr" size="12">
      <vt:lpstr>Arial</vt:lpstr>
      <vt:lpstr>等线 Light</vt:lpstr>
      <vt:lpstr>等线</vt:lpstr>
      <vt:lpstr>Calibri</vt:lpstr>
      <vt:lpstr>Verdana</vt:lpstr>
      <vt:lpstr>Times New Roman</vt:lpstr>
      <vt:lpstr>Office 主题​​</vt:lpstr>
      <vt:lpstr>Unit 6 Nature in words</vt:lpstr>
      <vt:lpstr>Activity 1     Watch the video and answer the questions. </vt:lpstr>
      <vt:lpstr>Activity 2     Listen and read the poem by Emily Dickinson. 	                      Answer the questions.  </vt:lpstr>
      <vt:lpstr>Activity 2  </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2021-01-08T18:45:37.267</cp:lastPrinted>
  <dcterms:created xsi:type="dcterms:W3CDTF">2021-01-08T18:45:37Z</dcterms:created>
  <dcterms:modified xsi:type="dcterms:W3CDTF">2021-01-08T10:45:37Z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