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commentAuthors.xml" ContentType="application/vnd.openxmlformats-officedocument.presentationml.commentAuthor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ags/tag1.xml" ContentType="application/vnd.openxmlformats-officedocument.presentationml.tag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&#65279;<?xml version="1.0" encoding="utf-8" standalone="yes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officeDocument/2006/relationships/extended-properties" Target="docProps/app.xml" /><Relationship Id="rId4" Type="http://schemas.openxmlformats.org/package/2006/relationships/metadata/thumbnail" Target="docProps/thumbnail.jpeg" /><Relationship Id="rId5" Type="http://schemas.openxmlformats.org/officeDocument/2006/relationships/custom-properties" Target="docProps/custom.xml" /></Relationships>
</file>

<file path=ppt/presentation.xml><?xml version="1.0" encoding="utf-8"?>
<!--Generated by Aspose.Slides for Java 20.11-->
<p:presentation xmlns:r="http://schemas.openxmlformats.org/officeDocument/2006/relationships" xmlns:a="http://schemas.openxmlformats.org/drawingml/2006/main" xmlns:p="http://schemas.openxmlformats.org/presentationml/2006/main">
  <p:sldMasterIdLst>
    <p:sldMasterId id="2147483648" r:id="rId2"/>
    <p:sldMasterId id="2147483660" r:id="rId3"/>
  </p:sldMasterIdLst>
  <p:notesMasterIdLst>
    <p:notesMasterId r:id="rId4"/>
  </p:notesMasterIdLst>
  <p:sldIdLst>
    <p:sldId id="256" r:id="rId5"/>
    <p:sldId id="262" r:id="rId6"/>
    <p:sldId id="277" r:id="rId7"/>
    <p:sldId id="271" r:id="rId8"/>
    <p:sldId id="268" r:id="rId9"/>
    <p:sldId id="290" r:id="rId10"/>
    <p:sldId id="293" r:id="rId11"/>
    <p:sldId id="267" r:id="rId12"/>
    <p:sldId id="291" r:id="rId13"/>
    <p:sldId id="292" r:id="rId14"/>
    <p:sldId id="259" r:id="rId15"/>
  </p:sldIdLst>
  <p:sldSz cx="9144000" cy="5143500" type="screen16x9"/>
  <p:notesSz cx="6858000" cy="9144000"/>
  <p:custDataLst>
    <p:tags r:id="rId16"/>
  </p:custDataLst>
  <p:defaultTextStyle>
    <a:defPPr>
      <a:defRPr lang="zh-CN"/>
    </a:defPPr>
    <a:lvl1pPr marL="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429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6858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0287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3716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7145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0574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4003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743200" algn="l" defTabSz="685800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1583">
          <p15:clr>
            <a:srgbClr val="A4A3A4"/>
          </p15:clr>
        </p15:guide>
        <p15:guide id="2" pos="2877">
          <p15:clr>
            <a:srgbClr val="A4A3A4"/>
          </p15:clr>
        </p15:guide>
      </p15:sldGuideLst>
    </p:ext>
  </p:extLst>
</p:presentation>
</file>

<file path=ppt/commentAuthors.xml><?xml version="1.0" encoding="utf-8"?>
<p:cmAuthorLst xmlns:p="http://schemas.openxmlformats.org/presentationml/2006/main">
  <p:cmAuthor id="1" name="Tony" initials="T" lastIdx="0" clrIdx="0">
    <p:extLst>
      <p:ext uri="{19B8F6BF-5375-455C-9EA6-DF929625EA0E}">
        <p15:presenceInfo xmlns:p15="http://schemas.microsoft.com/office/powerpoint/2012/main" xmlns="" userId="Tony" providerId="None"/>
      </p:ext>
    </p:extLst>
  </p:cmAuthor>
</p:cmAuthorLst>
</file>

<file path=ppt/presProps.xml><?xml version="1.0" encoding="utf-8"?>
<p:presentationPr xmlns:r="http://schemas.openxmlformats.org/officeDocument/2006/relationships" xmlns:a="http://schemas.openxmlformats.org/drawingml/2006/main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0"/>
    </p:ext>
  </p:extLst>
</p:presentationPr>
</file>

<file path=ppt/tableStyles.xml><?xml version="1.0" encoding="utf-8"?>
<a:tblStyleLst xmlns:r="http://schemas.openxmlformats.org/officeDocument/2006/relationships"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2" autoAdjust="0"/>
    <p:restoredTop sz="94628" autoAdjust="0"/>
  </p:normalViewPr>
  <p:slideViewPr>
    <p:cSldViewPr>
      <p:cViewPr varScale="1">
        <p:scale>
          <a:sx n="82" d="100"/>
          <a:sy n="82" d="100"/>
        </p:scale>
        <p:origin x="-192" y="-60"/>
      </p:cViewPr>
      <p:guideLst>
        <p:guide orient="horz" pos="1583"/>
        <p:guide pos="2877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>
        <p:scale>
          <a:sx n="1" d="100"/>
          <a:sy n="1" d="100"/>
        </p:scale>
        <p:origin x="0" y="0"/>
      </p:cViewPr>
    </p:cSldViewPr>
  </p:notesViewPr>
  <p:gridSpacing cx="73736200" cy="73736200"/>
</p:viewPr>
</file>

<file path=ppt/_rels/presentation.xml.rels>&#65279;<?xml version="1.0" encoding="utf-8" standalone="yes"?><Relationships xmlns="http://schemas.openxmlformats.org/package/2006/relationships"><Relationship Id="rId1" Type="http://schemas.openxmlformats.org/officeDocument/2006/relationships/commentAuthors" Target="commentAuthors.xml" /><Relationship Id="rId10" Type="http://schemas.openxmlformats.org/officeDocument/2006/relationships/slide" Target="slides/slide6.xml" /><Relationship Id="rId11" Type="http://schemas.openxmlformats.org/officeDocument/2006/relationships/slide" Target="slides/slide7.xml" /><Relationship Id="rId12" Type="http://schemas.openxmlformats.org/officeDocument/2006/relationships/slide" Target="slides/slide8.xml" /><Relationship Id="rId13" Type="http://schemas.openxmlformats.org/officeDocument/2006/relationships/slide" Target="slides/slide9.xml" /><Relationship Id="rId14" Type="http://schemas.openxmlformats.org/officeDocument/2006/relationships/slide" Target="slides/slide10.xml" /><Relationship Id="rId15" Type="http://schemas.openxmlformats.org/officeDocument/2006/relationships/slide" Target="slides/slide11.xml" /><Relationship Id="rId16" Type="http://schemas.openxmlformats.org/officeDocument/2006/relationships/tags" Target="tags/tag1.xml" /><Relationship Id="rId17" Type="http://schemas.openxmlformats.org/officeDocument/2006/relationships/presProps" Target="presProps.xml" /><Relationship Id="rId18" Type="http://schemas.openxmlformats.org/officeDocument/2006/relationships/viewProps" Target="viewProps.xml" /><Relationship Id="rId19" Type="http://schemas.openxmlformats.org/officeDocument/2006/relationships/theme" Target="theme/theme1.xml" /><Relationship Id="rId2" Type="http://schemas.openxmlformats.org/officeDocument/2006/relationships/slideMaster" Target="slideMasters/slideMaster1.xml" /><Relationship Id="rId20" Type="http://schemas.openxmlformats.org/officeDocument/2006/relationships/tableStyles" Target="tableStyles.xml" /><Relationship Id="rId3" Type="http://schemas.openxmlformats.org/officeDocument/2006/relationships/slideMaster" Target="slideMasters/slideMaster2.xml" /><Relationship Id="rId4" Type="http://schemas.openxmlformats.org/officeDocument/2006/relationships/notesMaster" Target="notesMasters/notesMaster1.xml" /><Relationship Id="rId5" Type="http://schemas.openxmlformats.org/officeDocument/2006/relationships/slide" Target="slides/slide1.xml" /><Relationship Id="rId6" Type="http://schemas.openxmlformats.org/officeDocument/2006/relationships/slide" Target="slides/slide2.xml" /><Relationship Id="rId7" Type="http://schemas.openxmlformats.org/officeDocument/2006/relationships/slide" Target="slides/slide3.xml" /><Relationship Id="rId8" Type="http://schemas.openxmlformats.org/officeDocument/2006/relationships/slide" Target="slides/slide4.xml" /><Relationship Id="rId9" Type="http://schemas.openxmlformats.org/officeDocument/2006/relationships/slide" Target="slides/slide5.xml" /></Relationships>
</file>

<file path=ppt/notesMasters/_rels/notesMaster1.xml.rels>&#65279;<?xml version="1.0" encoding="utf-8" standalone="yes"?><Relationships xmlns="http://schemas.openxmlformats.org/package/2006/relationships"><Relationship Id="rId1" Type="http://schemas.openxmlformats.org/officeDocument/2006/relationships/theme" Target="../theme/theme3.xml" /></Relationships>
</file>

<file path=ppt/notesMasters/notesMaster1.xml><?xml version="1.0" encoding="utf-8"?>
<p:notes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54D362-2E9B-478D-BAA4-2D5BC8B2CAD6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/>
              <a:t>单击此处编辑母版文本样式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306A6B-D6C4-49A6-AD64-89EB947F5566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8.xml" /><Relationship Id="rId2" Type="http://schemas.openxmlformats.org/officeDocument/2006/relationships/notesMaster" Target="../notesMasters/notesMaster1.xml" /></Relationships>
</file>

<file path=ppt/notesSlides/_rels/notesSlide2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9.xml" /><Relationship Id="rId2" Type="http://schemas.openxmlformats.org/officeDocument/2006/relationships/notesMaster" Target="../notesMasters/notesMaster1.xml" /></Relationships>
</file>

<file path=ppt/notesSlides/_rels/notesSlide3.xml.rels>&#65279;<?xml version="1.0" encoding="utf-8" standalone="yes"?><Relationships xmlns="http://schemas.openxmlformats.org/package/2006/relationships"><Relationship Id="rId1" Type="http://schemas.openxmlformats.org/officeDocument/2006/relationships/slide" Target="../slides/slide10.xml" /><Relationship Id="rId2" Type="http://schemas.openxmlformats.org/officeDocument/2006/relationships/notesMaster" Target="../notesMasters/notesMaster1.xml" /></Relationships>
</file>

<file path=ppt/notesSlides/notesSlide1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 idx="2"/>
          </p:nvPr>
        </p:nvSpPr>
        <p:spPr/>
      </p:sp>
      <p:sp>
        <p:nvSpPr>
          <p:cNvPr id="3" name="文本占位符 2"/>
          <p:cNvSpPr>
            <a:spLocks noGrp="1"/>
          </p:cNvSpPr>
          <p:nvPr>
            <p:ph type="body" idx="3"/>
          </p:nvPr>
        </p:nvSpPr>
        <p:spPr/>
        <p:txBody>
          <a:bodyPr/>
          <a:lstStyle/>
          <a:p>
            <a:endParaRPr lang="zh-CN" altLang="en-US"/>
          </a:p>
        </p:txBody>
      </p:sp>
    </p:spTree>
  </p:cSld>
  <p:clrMapOvr>
    <a:masterClrMapping/>
  </p:clrMapOvr>
</p:notes>
</file>

<file path=ppt/slideLayouts/_rels/slideLayout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1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1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20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1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22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2.xml" /></Relationships>
</file>

<file path=ppt/slideLayouts/_rels/slideLayout3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4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5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6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7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8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_rels/slideLayout9.xml.rels>&#65279;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 /></Relationships>
</file>

<file path=ppt/slideLayouts/slideLayout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40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/>
              <a:t>单击此处编辑母版副标题样式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1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>
        <p:tmplLst>
          <p:tmpl lvl="1">
            <p:tnLst>
              <p:par>
                <p:cTn presetID="1" presetClass="entr" presetSubtype="0" fill="hold" nodeType="click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2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3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4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  <p:tmpl lvl="5">
            <p:tnLst>
              <p:par>
                <p:cTn presetID="1" presetClass="entr" presetSubtype="0" fill="hold" nodeType="withEffect">
                  <p:stCondLst>
                    <p:cond delay="0"/>
                  </p:stCondLst>
                  <p:childTnLst>
                    <p:set>
                      <p:cBhvr>
                        <p:cTn dur="1" fill="hold">
                          <p:stCondLst>
                            <p:cond delay="0"/>
                          </p:stCondLst>
                        </p:cTn>
                        <p:tgtEl>
                          <p:spTgt spid="3"/>
                        </p:tgtEl>
                        <p:attrNameLst>
                          <p:attrName>style.visibility</p:attrName>
                        </p:attrNameLst>
                      </p:cBhvr>
                      <p:to>
                        <p:strVal val="visible"/>
                      </p:to>
                    </p:set>
                  </p:childTnLst>
                </p:cTn>
              </p:par>
            </p:tnLst>
          </p:tmpl>
        </p:tmplLst>
      </p:bldP>
    </p:bld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1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22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543675" y="273844"/>
            <a:ext cx="1971675" cy="4358879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 hasCustomPrompt="1"/>
          </p:nvPr>
        </p:nvSpPr>
        <p:spPr>
          <a:xfrm>
            <a:off x="628650" y="273844"/>
            <a:ext cx="5800725" cy="4358879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3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282304"/>
            <a:ext cx="7886700" cy="2139553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3888" y="3442098"/>
            <a:ext cx="7886700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4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sz="half" idx="1" hasCustomPrompt="1"/>
          </p:nvPr>
        </p:nvSpPr>
        <p:spPr>
          <a:xfrm>
            <a:off x="6286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4629150" y="1369219"/>
            <a:ext cx="3886200" cy="3263504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5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273844"/>
            <a:ext cx="7886700" cy="994172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 hasCustomPrompt="1"/>
          </p:nvPr>
        </p:nvSpPr>
        <p:spPr>
          <a:xfrm>
            <a:off x="629842" y="1260872"/>
            <a:ext cx="3868340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 hasCustomPrompt="1"/>
          </p:nvPr>
        </p:nvSpPr>
        <p:spPr>
          <a:xfrm>
            <a:off x="629842" y="1878806"/>
            <a:ext cx="3868340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 hasCustomPrompt="1"/>
          </p:nvPr>
        </p:nvSpPr>
        <p:spPr>
          <a:xfrm>
            <a:off x="4629150" y="1260872"/>
            <a:ext cx="3887391" cy="617934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40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 hasCustomPrompt="1"/>
          </p:nvPr>
        </p:nvSpPr>
        <p:spPr>
          <a:xfrm>
            <a:off x="4629150" y="1878806"/>
            <a:ext cx="3887391" cy="2763441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6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7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8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内容占位符 2"/>
          <p:cNvSpPr>
            <a:spLocks noGrp="1"/>
          </p:cNvSpPr>
          <p:nvPr>
            <p:ph idx="1" hasCustomPrompt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Layouts/slideLayout9.xml><?xml version="1.0" encoding="utf-8"?>
<p:sldLayout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42900"/>
            <a:ext cx="2949178" cy="120015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740569"/>
            <a:ext cx="4629150" cy="3655219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 hasCustomPrompt="1"/>
          </p:nvPr>
        </p:nvSpPr>
        <p:spPr>
          <a:xfrm>
            <a:off x="629841" y="1543050"/>
            <a:ext cx="2949178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100"/>
            </a:lvl2pPr>
            <a:lvl3pPr marL="685800" indent="0">
              <a:buNone/>
              <a:defRPr sz="900"/>
            </a:lvl3pPr>
            <a:lvl4pPr marL="1028700" indent="0">
              <a:buNone/>
              <a:defRPr sz="800"/>
            </a:lvl4pPr>
            <a:lvl5pPr marL="1371600" indent="0">
              <a:buNone/>
              <a:defRPr sz="800"/>
            </a:lvl5pPr>
            <a:lvl6pPr marL="1714500" indent="0">
              <a:buNone/>
              <a:defRPr sz="800"/>
            </a:lvl6pPr>
            <a:lvl7pPr marL="2057400" indent="0">
              <a:buNone/>
              <a:defRPr sz="800"/>
            </a:lvl7pPr>
            <a:lvl8pPr marL="2400300" indent="0">
              <a:buNone/>
              <a:defRPr sz="800"/>
            </a:lvl8pPr>
            <a:lvl9pPr marL="2743200" indent="0">
              <a:buNone/>
              <a:defRPr sz="8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Ovr>
    <a:masterClrMapping/>
  </p:clrMapOvr>
  <p:transition/>
  <p:timing/>
</p:sldLayout>
</file>

<file path=ppt/slideMasters/_rels/slideMaster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10" Type="http://schemas.openxmlformats.org/officeDocument/2006/relationships/slideLayout" Target="../slideLayouts/slideLayout10.xml" /><Relationship Id="rId11" Type="http://schemas.openxmlformats.org/officeDocument/2006/relationships/slideLayout" Target="../slideLayouts/slideLayout11.xml" /><Relationship Id="rId12" Type="http://schemas.openxmlformats.org/officeDocument/2006/relationships/image" Target="../media/image1.png" /><Relationship Id="rId13" Type="http://schemas.openxmlformats.org/officeDocument/2006/relationships/theme" Target="../theme/theme1.xml" /><Relationship Id="rId2" Type="http://schemas.openxmlformats.org/officeDocument/2006/relationships/slideLayout" Target="../slideLayouts/slideLayout2.xml" /><Relationship Id="rId3" Type="http://schemas.openxmlformats.org/officeDocument/2006/relationships/slideLayout" Target="../slideLayouts/slideLayout3.xml" /><Relationship Id="rId4" Type="http://schemas.openxmlformats.org/officeDocument/2006/relationships/slideLayout" Target="../slideLayouts/slideLayout4.xml" /><Relationship Id="rId5" Type="http://schemas.openxmlformats.org/officeDocument/2006/relationships/slideLayout" Target="../slideLayouts/slideLayout5.xml" /><Relationship Id="rId6" Type="http://schemas.openxmlformats.org/officeDocument/2006/relationships/slideLayout" Target="../slideLayouts/slideLayout6.xml" /><Relationship Id="rId7" Type="http://schemas.openxmlformats.org/officeDocument/2006/relationships/slideLayout" Target="../slideLayouts/slideLayout7.xml" /><Relationship Id="rId8" Type="http://schemas.openxmlformats.org/officeDocument/2006/relationships/slideLayout" Target="../slideLayouts/slideLayout8.xml" /><Relationship Id="rId9" Type="http://schemas.openxmlformats.org/officeDocument/2006/relationships/slideLayout" Target="../slideLayouts/slideLayout9.xml" /></Relationships>
</file>

<file path=ppt/slideMasters/_rels/slideMaster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2.xml" /><Relationship Id="rId10" Type="http://schemas.openxmlformats.org/officeDocument/2006/relationships/slideLayout" Target="../slideLayouts/slideLayout21.xml" /><Relationship Id="rId11" Type="http://schemas.openxmlformats.org/officeDocument/2006/relationships/slideLayout" Target="../slideLayouts/slideLayout22.xml" /><Relationship Id="rId12" Type="http://schemas.openxmlformats.org/officeDocument/2006/relationships/image" Target="../media/image1.png" /><Relationship Id="rId13" Type="http://schemas.openxmlformats.org/officeDocument/2006/relationships/theme" Target="../theme/theme2.xml" /><Relationship Id="rId2" Type="http://schemas.openxmlformats.org/officeDocument/2006/relationships/slideLayout" Target="../slideLayouts/slideLayout13.xml" /><Relationship Id="rId3" Type="http://schemas.openxmlformats.org/officeDocument/2006/relationships/slideLayout" Target="../slideLayouts/slideLayout14.xml" /><Relationship Id="rId4" Type="http://schemas.openxmlformats.org/officeDocument/2006/relationships/slideLayout" Target="../slideLayouts/slideLayout15.xml" /><Relationship Id="rId5" Type="http://schemas.openxmlformats.org/officeDocument/2006/relationships/slideLayout" Target="../slideLayouts/slideLayout16.xml" /><Relationship Id="rId6" Type="http://schemas.openxmlformats.org/officeDocument/2006/relationships/slideLayout" Target="../slideLayouts/slideLayout17.xml" /><Relationship Id="rId7" Type="http://schemas.openxmlformats.org/officeDocument/2006/relationships/slideLayout" Target="../slideLayouts/slideLayout18.xml" /><Relationship Id="rId8" Type="http://schemas.openxmlformats.org/officeDocument/2006/relationships/slideLayout" Target="../slideLayouts/slideLayout19.xml" /><Relationship Id="rId9" Type="http://schemas.openxmlformats.org/officeDocument/2006/relationships/slideLayout" Target="../slideLayouts/slideLayout20.xml" /></Relationships>
</file>

<file path=ppt/slideMasters/slideMaster1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1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886700" cy="994172"/>
          </a:xfrm>
          <a:prstGeom prst="rect">
            <a:avLst/>
          </a:prstGeom>
        </p:spPr>
        <p:txBody>
          <a:bodyPr vert="horz" lIns="68580" tIns="34290" rIns="68580" bIns="3429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8650" y="1369219"/>
            <a:ext cx="7886700" cy="3263504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286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820CF-B880-4189-942D-D702A7CBA730}" type="datetimeFigureOut">
              <a:rPr lang="zh-CN" altLang="en-US" smtClean="0"/>
              <a:t>2020/11/9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028950" y="4767263"/>
            <a:ext cx="30861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6457950" y="4767263"/>
            <a:ext cx="2057400" cy="273844"/>
          </a:xfrm>
          <a:prstGeom prst="rect">
            <a:avLst/>
          </a:prstGeom>
        </p:spPr>
        <p:txBody>
          <a:bodyPr vert="horz" lIns="68580" tIns="34290" rIns="68580" bIns="3429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/>
  <p:timing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.xml" /><Relationship Id="rId2" Type="http://schemas.openxmlformats.org/officeDocument/2006/relationships/image" Target="../media/image2.png" /></Relationships>
</file>

<file path=ppt/slides/_rels/slide10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3.xml" /></Relationships>
</file>

<file path=ppt/slides/_rels/slide11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6.xml" /><Relationship Id="rId2" Type="http://schemas.openxmlformats.org/officeDocument/2006/relationships/image" Target="../media/image4.png" /><Relationship Id="rId3" Type="http://schemas.openxmlformats.org/officeDocument/2006/relationships/image" Target="../media/image5.png" /></Relationships>
</file>

<file path=ppt/slides/_rels/slide2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image" Target="../media/image3.jpeg" /></Relationships>
</file>

<file path=ppt/slides/_rels/slide3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4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13.xml" /></Relationships>
</file>

<file path=ppt/slides/_rels/slide5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6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7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8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1.xml" /></Relationships>
</file>

<file path=ppt/slides/_rels/slide9.xml.rels>&#65279;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2.xml" /><Relationship Id="rId2" Type="http://schemas.openxmlformats.org/officeDocument/2006/relationships/notesSlide" Target="../notesSlides/notesSlide2.xml" /></Relationships>
</file>

<file path=ppt/slides/slide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2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061720" y="1283970"/>
            <a:ext cx="6858000" cy="1436370"/>
          </a:xfrm>
        </p:spPr>
        <p:txBody>
          <a:bodyPr>
            <a:normAutofit/>
          </a:bodyPr>
          <a:lstStyle/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Unit 6 Nature in words</a:t>
            </a:r>
            <a:br>
              <a:rPr lang="en-US" altLang="zh-CN" sz="3600"/>
            </a:br>
            <a:endParaRPr lang="zh-CN" altLang="en-US" sz="3600"/>
          </a:p>
        </p:txBody>
      </p:sp>
      <p:sp>
        <p:nvSpPr>
          <p:cNvPr id="4" name="TextBox 3"/>
          <p:cNvSpPr txBox="1"/>
          <p:nvPr/>
        </p:nvSpPr>
        <p:spPr>
          <a:xfrm>
            <a:off x="737574" y="303498"/>
            <a:ext cx="4104456" cy="345440"/>
          </a:xfrm>
          <a:prstGeom prst="rect">
            <a:avLst/>
          </a:prstGeom>
          <a:noFill/>
        </p:spPr>
        <p:txBody>
          <a:bodyPr wrap="square" lIns="68580" tIns="34290" rIns="68580" bIns="34290" rtlCol="0">
            <a:spAutoFit/>
          </a:bodyPr>
          <a:lstStyle/>
          <a:p>
            <a:r>
              <a:rPr lang="zh-CN" altLang="en-US" sz="1800" b="1"/>
              <a:t>新标准《英语》高中选择性必修第三册</a:t>
            </a:r>
            <a:endParaRPr lang="en-US" altLang="zh-CN" sz="1800" b="1"/>
          </a:p>
        </p:txBody>
      </p:sp>
      <p:sp>
        <p:nvSpPr>
          <p:cNvPr id="3" name="标题 1"/>
          <p:cNvSpPr>
            <a:spLocks noGrp="1"/>
          </p:cNvSpPr>
          <p:nvPr/>
        </p:nvSpPr>
        <p:spPr>
          <a:xfrm>
            <a:off x="1061720" y="1976120"/>
            <a:ext cx="6858000" cy="1692275"/>
          </a:xfrm>
          <a:prstGeom prst="rect">
            <a:avLst/>
          </a:prstGeom>
        </p:spPr>
        <p:txBody>
          <a:bodyPr vert="horz" lIns="68580" tIns="34290" rIns="68580" bIns="34290" rtlCol="0" anchor="b">
            <a:normAutofit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altLang="zh-CN" sz="33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Understanding ideas</a:t>
            </a:r>
            <a:br>
              <a:rPr lang="en-US" altLang="zh-CN" sz="3600"/>
            </a:br>
            <a:endParaRPr lang="zh-CN" altLang="en-US" sz="3600"/>
          </a:p>
        </p:txBody>
      </p:sp>
    </p:spTree>
  </p:cSld>
  <p:clrMapOvr>
    <a:masterClrMapping/>
  </p:clrMapOvr>
  <p:transition/>
  <p:timing/>
</p:sld>
</file>

<file path=ppt/slides/slide10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内容占位符 2"/>
          <p:cNvSpPr>
            <a:spLocks noGrp="1"/>
          </p:cNvSpPr>
          <p:nvPr/>
        </p:nvSpPr>
        <p:spPr>
          <a:xfrm>
            <a:off x="755576" y="483518"/>
            <a:ext cx="2993390" cy="55562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&amp; Share</a:t>
            </a:r>
            <a:endParaRPr lang="en-US" altLang="zh-CN" sz="2400" b="1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文本框 5"/>
          <p:cNvSpPr txBox="1"/>
          <p:nvPr/>
        </p:nvSpPr>
        <p:spPr>
          <a:xfrm>
            <a:off x="755576" y="1305565"/>
            <a:ext cx="7872095" cy="8515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7800" indent="-177800">
              <a:lnSpc>
                <a:spcPct val="110000"/>
              </a:lnSpc>
            </a:pPr>
            <a:r>
              <a:rPr lang="en-US" altLang="zh-CN" sz="2300">
                <a:latin typeface="Times New Roman" pitchFamily="18" charset="0"/>
                <a:cs typeface="Times New Roman" pitchFamily="18" charset="0"/>
                <a:sym typeface="+mn-ea"/>
              </a:rPr>
              <a:t>3 What other literary works about snow do you know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  <a:sym typeface="+mn-ea"/>
              </a:rPr>
              <a:t> Share them with the class</a:t>
            </a:r>
            <a:r>
              <a:rPr lang="en-US" altLang="zh-CN" sz="2300" smtClean="0">
                <a:latin typeface="Times New Roman" pitchFamily="18" charset="0"/>
                <a:cs typeface="Times New Roman" pitchFamily="18" charset="0"/>
                <a:sym typeface="+mn-ea"/>
              </a:rPr>
              <a:t>.</a:t>
            </a:r>
            <a:endParaRPr lang="en-US" altLang="zh-CN" sz="2300"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7" name="文本框 6"/>
          <p:cNvSpPr txBox="1"/>
          <p:nvPr/>
        </p:nvSpPr>
        <p:spPr>
          <a:xfrm>
            <a:off x="755576" y="2441303"/>
            <a:ext cx="7715885" cy="2816092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177800" indent="-177800">
              <a:lnSpc>
                <a:spcPct val="110000"/>
              </a:lnSpc>
            </a:pPr>
            <a:r>
              <a:rPr lang="en-US" altLang="zh-CN" sz="2300">
                <a:latin typeface="Times New Roman" pitchFamily="18" charset="0"/>
                <a:cs typeface="Times New Roman" pitchFamily="18" charset="0"/>
                <a:sym typeface="+mn-ea"/>
              </a:rPr>
              <a:t>4 Have you encountered any difficulties in understanding this passage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?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  <a:sym typeface="+mn-ea"/>
              </a:rPr>
              <a:t> Can you use visualisation to better understand the passage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?</a:t>
            </a:r>
          </a:p>
          <a:p>
            <a:pPr>
              <a:lnSpc>
                <a:spcPct val="110000"/>
              </a:lnSpc>
            </a:pPr>
            <a:r>
              <a:rPr lang="en-US" altLang="zh-CN" sz="2400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 </a:t>
            </a:r>
            <a:endParaRPr lang="en-US" altLang="zh-CN" sz="2100">
              <a:latin typeface="Calibri" panose="020f0502020204030204" pitchFamily="34" charset="0"/>
              <a:cs typeface="Calibri" panose="020f0502020204030204" pitchFamily="34" charset="0"/>
              <a:sym typeface="+mn-ea"/>
            </a:endParaRPr>
          </a:p>
          <a:p>
            <a:pPr>
              <a:lnSpc>
                <a:spcPct val="110000"/>
              </a:lnSpc>
            </a:pPr>
            <a:endParaRPr lang="en-US" altLang="zh-CN" sz="23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en-US" altLang="zh-CN" sz="2300">
              <a:latin typeface="Times New Roman" pitchFamily="18" charset="0"/>
              <a:cs typeface="Times New Roman" pitchFamily="18" charset="0"/>
            </a:endParaRPr>
          </a:p>
          <a:p>
            <a:pPr>
              <a:lnSpc>
                <a:spcPct val="110000"/>
              </a:lnSpc>
            </a:pPr>
            <a:endParaRPr lang="zh-CN" altLang="en-US" sz="230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bg>
      <p:bgPr>
        <a:blipFill dpi="0" rotWithShape="1">
          <a:blip r:embed="rId3">
            <a:lum/>
          </a:blip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</a:xfrm>
      </p:grpSpPr>
      <p:pic>
        <p:nvPicPr>
          <p:cNvPr id="2" name="New picture"/>
          <p:cNvPicPr/>
          <p:nvPr/>
        </p:nvPicPr>
        <p:blipFill>
          <a:blip r:embed="rId2"/>
          <a:stretch>
            <a:fillRect/>
          </a:stretch>
        </p:blipFill>
        <p:spPr>
          <a:xfrm>
            <a:off x="10401300" y="11620500"/>
            <a:ext cx="304800" cy="215900"/>
          </a:xfrm>
          <a:prstGeom prst="cube">
            <a:avLst/>
          </a:prstGeom>
        </p:spPr>
      </p:pic>
    </p:spTree>
  </p:cSld>
  <p:clrMapOvr>
    <a:masterClrMapping/>
  </p:clrMapOvr>
  <p:transition/>
  <p:timing/>
</p:sld>
</file>

<file path=ppt/slides/slide2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8650" y="273844"/>
            <a:ext cx="7903790" cy="994172"/>
          </a:xfrm>
        </p:spPr>
        <p:txBody>
          <a:bodyPr>
            <a:normAutofit fontScale="90000"/>
          </a:bodyPr>
          <a:lstStyle/>
          <a:p>
            <a:r>
              <a:rPr lang="en-US" altLang="zh-CN" sz="27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1 </a:t>
            </a:r>
            <a:r>
              <a:rPr lang="en-US" altLang="zh-CN" sz="26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Read the short introduction to the author of </a:t>
            </a:r>
            <a:r>
              <a:rPr lang="en-US" altLang="zh-CN" sz="2600" b="1" i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First 	               Snow </a:t>
            </a:r>
            <a:r>
              <a:rPr lang="en-US" altLang="zh-CN" sz="26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  <a:t>and answer the questions.</a:t>
            </a:r>
            <a:br>
              <a:rPr lang="en-US" altLang="zh-CN" sz="2600" b="1">
                <a:latin typeface="Calibri" panose="020f0502020204030204" pitchFamily="34" charset="0"/>
                <a:ea typeface="Verdana" panose="020b0604030504040204" pitchFamily="34" charset="0"/>
                <a:cs typeface="Calibri" panose="020f0502020204030204" pitchFamily="34" charset="0"/>
              </a:rPr>
            </a:b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28650" y="1296035"/>
            <a:ext cx="6952615" cy="105537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1 What careers did Priestley have in his lifetime?</a:t>
            </a:r>
          </a:p>
        </p:txBody>
      </p:sp>
      <p:sp>
        <p:nvSpPr>
          <p:cNvPr id="11" name="内容占位符 2"/>
          <p:cNvSpPr>
            <a:spLocks noGrp="1"/>
          </p:cNvSpPr>
          <p:nvPr/>
        </p:nvSpPr>
        <p:spPr>
          <a:xfrm>
            <a:off x="857224" y="2000246"/>
            <a:ext cx="6072230" cy="142938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Priestly joined the army in World War I before going on to study at Cambridge University. After graduation, he worked as a freelance writer and radio presenter. 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628650" y="3688097"/>
            <a:ext cx="7062470" cy="131254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>
              <a:buNone/>
            </a:pP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2 What kind of person do you think Priestley was? Do more research if necessary.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      </a:t>
            </a: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tretch>
            <a:fillRect/>
          </a:stretch>
        </p:blipFill>
        <p:spPr bwMode="auto">
          <a:xfrm>
            <a:off x="6929454" y="1428742"/>
            <a:ext cx="2001253" cy="2357454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5058" y="126146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2  </a:t>
            </a:r>
            <a:endParaRPr lang="zh-CN" altLang="en-US" sz="2400"/>
          </a:p>
        </p:txBody>
      </p:sp>
      <p:sp>
        <p:nvSpPr>
          <p:cNvPr id="4" name="文本框 3"/>
          <p:cNvSpPr txBox="1"/>
          <p:nvPr/>
        </p:nvSpPr>
        <p:spPr>
          <a:xfrm>
            <a:off x="1259632" y="2372541"/>
            <a:ext cx="6624736" cy="1985159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100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The expressions used by the author to describe the first snow: an event, so fantastically carpeted, a magical event, a cold place of dead white and pale blues, faintly flushed, artfully disposed, a cold sparkle of white and blue, falling heavily, in great soft flakes…</a:t>
            </a:r>
          </a:p>
          <a:p>
            <a:pPr marL="0" indent="0">
              <a:buFont typeface="Arial" panose="020b0604020202020204" pitchFamily="34" charset="0"/>
              <a:buNone/>
            </a:pPr>
            <a:endParaRPr lang="zh-CN" altLang="en-US" sz="1800"/>
          </a:p>
        </p:txBody>
      </p:sp>
      <p:sp>
        <p:nvSpPr>
          <p:cNvPr id="5" name="文本框 4"/>
          <p:cNvSpPr txBox="1"/>
          <p:nvPr/>
        </p:nvSpPr>
        <p:spPr>
          <a:xfrm>
            <a:off x="613682" y="987574"/>
            <a:ext cx="7815970" cy="1369606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Describe snow in your own words. Then read the passage and underline the expressions the author uses to describe the first snow.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b="1">
                <a:latin typeface="Calibri" panose="020f0502020204030204" pitchFamily="34" charset="0"/>
                <a:cs typeface="Calibri" panose="020f0502020204030204" pitchFamily="34" charset="0"/>
                <a:sym typeface="+mn-ea"/>
              </a:rPr>
              <a:t> </a:t>
            </a:r>
            <a:endParaRPr lang="zh-CN" alt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内容占位符 2"/>
          <p:cNvSpPr>
            <a:spLocks noGrp="1"/>
          </p:cNvSpPr>
          <p:nvPr/>
        </p:nvSpPr>
        <p:spPr>
          <a:xfrm>
            <a:off x="1491615" y="2496185"/>
            <a:ext cx="7565390" cy="236982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1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0" indent="0">
              <a:buFont typeface="Arial" panose="020b0604020202020204" pitchFamily="34" charset="0"/>
              <a:buNone/>
            </a:pPr>
            <a:r>
              <a:rPr lang="en-US" altLang="zh-CN" sz="1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</a:t>
            </a:r>
          </a:p>
        </p:txBody>
      </p:sp>
      <p:sp>
        <p:nvSpPr>
          <p:cNvPr id="4" name="标题 3"/>
          <p:cNvSpPr>
            <a:spLocks noGrp="1"/>
          </p:cNvSpPr>
          <p:nvPr>
            <p:ph type="title"/>
          </p:nvPr>
        </p:nvSpPr>
        <p:spPr>
          <a:xfrm>
            <a:off x="628650" y="273844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3  </a:t>
            </a:r>
            <a:endParaRPr lang="zh-CN" altLang="en-US" sz="2400"/>
          </a:p>
        </p:txBody>
      </p:sp>
      <p:sp>
        <p:nvSpPr>
          <p:cNvPr id="5" name="内容占位符 2"/>
          <p:cNvSpPr>
            <a:spLocks noGrp="1"/>
          </p:cNvSpPr>
          <p:nvPr/>
        </p:nvSpPr>
        <p:spPr>
          <a:xfrm>
            <a:off x="628650" y="2175510"/>
            <a:ext cx="7609840" cy="2682256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77800" indent="-17780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1 By describing the magical scenery of the first snow, the author encourages readers to come to England and experience its beauty for themselves. </a:t>
            </a:r>
          </a:p>
          <a:p>
            <a:pPr marL="177800" indent="-17780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2 By depicting the beautiful, near-magical scenery of the first snow, the author wants to convey his love for snow. </a:t>
            </a:r>
          </a:p>
          <a:p>
            <a:pPr marL="177800" indent="-177800">
              <a:buNone/>
            </a:pPr>
            <a:r>
              <a:rPr lang="en-US" altLang="zh-CN">
                <a:latin typeface="Times New Roman" pitchFamily="18" charset="0"/>
                <a:cs typeface="Times New Roman" pitchFamily="18" charset="0"/>
              </a:rPr>
              <a:t>3 By recalling his memories as a child during the first snow, the author expresses his longing for the innocent happiness of childhood.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630337" y="786130"/>
            <a:ext cx="7865745" cy="138938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1800" b="1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</a:t>
            </a:r>
          </a:p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Choose the author’s purpose in writing the passage and give your reasons.</a:t>
            </a:r>
            <a:endParaRPr lang="en-US" altLang="zh-CN" sz="2300" b="1">
              <a:solidFill>
                <a:schemeClr val="tx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7" name="椭圆 6">
            <a:extLst>
              <a:ext uri="{FF2B5EF4-FFF2-40B4-BE49-F238E27FC236}">
                <a16:creationId xmlns:a16="http://schemas.microsoft.com/office/drawing/2014/main" xmlns="" id="{FF39B3F8-78DE-4497-A8BA-D27566750006}"/>
              </a:ext>
            </a:extLst>
          </p:cNvPr>
          <p:cNvSpPr/>
          <p:nvPr/>
        </p:nvSpPr>
        <p:spPr>
          <a:xfrm>
            <a:off x="642910" y="3143254"/>
            <a:ext cx="276860" cy="288032"/>
          </a:xfrm>
          <a:prstGeom prst="ellipse">
            <a:avLst/>
          </a:prstGeom>
          <a:noFill/>
          <a:ln w="381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CN" altLang="en-US">
              <a:solidFill>
                <a:schemeClr val="accent2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  <p:bldP spid="7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312647" y="-185301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4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1130935" y="1513840"/>
            <a:ext cx="1372235" cy="43497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华文隶书" panose="02010800040101010101" charset="-122"/>
                <a:ea typeface="华文隶书" panose="02010800040101010101" charset="-122"/>
                <a:cs typeface="Calibri" panose="020f0502020204030204" pitchFamily="34" charset="0"/>
              </a:rPr>
              <a:t>Timeline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5387975" y="1460500"/>
            <a:ext cx="1243965" cy="54102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华文隶书" panose="02010800040101010101" charset="-122"/>
                <a:ea typeface="华文隶书" panose="02010800040101010101" charset="-122"/>
                <a:cs typeface="Calibri" panose="020f0502020204030204" pitchFamily="34" charset="0"/>
              </a:rPr>
              <a:t>Scenery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28650" y="2031365"/>
            <a:ext cx="2376170" cy="108013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solidFill>
                  <a:schemeClr val="tx1"/>
                </a:solidFill>
                <a:latin typeface="华文隶书" panose="02010800040101010101" charset="-122"/>
                <a:ea typeface="华文隶书" panose="02010800040101010101" charset="-122"/>
              </a:rPr>
              <a:t>When I got up this </a:t>
            </a:r>
          </a:p>
          <a:p>
            <a:pPr algn="ctr"/>
            <a:r>
              <a:rPr lang="zh-CN" altLang="en-US" sz="2400">
                <a:solidFill>
                  <a:schemeClr val="tx1"/>
                </a:solidFill>
                <a:latin typeface="华文隶书" panose="02010800040101010101" charset="-122"/>
                <a:ea typeface="华文隶书" panose="02010800040101010101" charset="-122"/>
              </a:rPr>
              <a:t>morning...</a:t>
            </a:r>
          </a:p>
        </p:txBody>
      </p:sp>
      <p:cxnSp>
        <p:nvCxnSpPr>
          <p:cNvPr id="9" name="直接箭头连接符 8"/>
          <p:cNvCxnSpPr/>
          <p:nvPr/>
        </p:nvCxnSpPr>
        <p:spPr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圆角矩形 2"/>
          <p:cNvSpPr/>
          <p:nvPr/>
        </p:nvSpPr>
        <p:spPr>
          <a:xfrm>
            <a:off x="629285" y="3465195"/>
            <a:ext cx="2376170" cy="108013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solidFill>
                  <a:schemeClr val="tx1"/>
                </a:solidFill>
                <a:latin typeface="华文隶书" panose="02010800040101010101" charset="-122"/>
                <a:ea typeface="华文隶书" panose="02010800040101010101" charset="-122"/>
              </a:rPr>
              <a:t>The sun came out...</a:t>
            </a:r>
          </a:p>
        </p:txBody>
      </p:sp>
      <p:cxnSp>
        <p:nvCxnSpPr>
          <p:cNvPr id="10" name="直接箭头连接符 9"/>
          <p:cNvCxnSpPr/>
          <p:nvPr/>
        </p:nvCxnSpPr>
        <p:spPr>
          <a:xfrm>
            <a:off x="1816735" y="3111500"/>
            <a:ext cx="635" cy="353695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3571868" y="1857370"/>
            <a:ext cx="5493385" cy="124650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lnSpc>
                <a:spcPct val="11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world became 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a </a:t>
            </a:r>
            <a:r>
              <a:rPr lang="zh-CN" altLang="en-US" sz="1350" b="1" baseline="30000" smtClean="0">
                <a:latin typeface="Times New Roman" pitchFamily="18" charset="0"/>
                <a:cs typeface="Times New Roman" pitchFamily="18" charset="0"/>
              </a:rPr>
              <a:t>1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_______________________</a:t>
            </a:r>
            <a:r>
              <a:rPr lang="en-US" altLang="zh-CN" sz="1350" b="1" smtClean="0">
                <a:latin typeface="Times New Roman" pitchFamily="18" charset="0"/>
                <a:cs typeface="Times New Roman" pitchFamily="18" charset="0"/>
              </a:rPr>
              <a:t>____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_______. 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light </a:t>
            </a:r>
          </a:p>
          <a:p>
            <a:pPr algn="l">
              <a:lnSpc>
                <a:spcPct val="11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coming through the windows seemed quite strange, and it made the </a:t>
            </a:r>
          </a:p>
          <a:p>
            <a:pPr algn="l">
              <a:lnSpc>
                <a:spcPct val="11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familiar business of splashing and shaving and brushing and dressing very strange too.</a:t>
            </a:r>
          </a:p>
        </p:txBody>
      </p:sp>
      <p:sp>
        <p:nvSpPr>
          <p:cNvPr id="12" name="矩形 11"/>
          <p:cNvSpPr/>
          <p:nvPr/>
        </p:nvSpPr>
        <p:spPr>
          <a:xfrm>
            <a:off x="3536315" y="3367405"/>
            <a:ext cx="5493385" cy="12757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lnSpc>
                <a:spcPct val="15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snow 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became </a:t>
            </a:r>
            <a:r>
              <a:rPr lang="zh-CN" altLang="en-US" sz="1350" b="1" baseline="30000" smtClean="0">
                <a:latin typeface="Times New Roman" pitchFamily="18" charset="0"/>
                <a:cs typeface="Times New Roman" pitchFamily="18" charset="0"/>
              </a:rPr>
              <a:t>2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_________________. My 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dining-room </a:t>
            </a:r>
          </a:p>
          <a:p>
            <a:pPr algn="l">
              <a:lnSpc>
                <a:spcPct val="15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window changed into 3______________________________. The little plum tree outside, with snow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4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______________________________, 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stood in full sunlight</a:t>
            </a:r>
            <a:r>
              <a:rPr lang="zh-CN" altLang="en-US" sz="1350"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248660" y="2518410"/>
            <a:ext cx="287655" cy="63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3248660" y="3968115"/>
            <a:ext cx="287655" cy="63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文本框 14"/>
          <p:cNvSpPr txBox="1"/>
          <p:nvPr/>
        </p:nvSpPr>
        <p:spPr>
          <a:xfrm>
            <a:off x="5214942" y="1928808"/>
            <a:ext cx="3456384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 smtClean="0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cold </a:t>
            </a: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place of dead white and pale blue</a:t>
            </a:r>
            <a:r>
              <a:rPr lang="en-US" altLang="zh-CN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s</a:t>
            </a:r>
            <a:endParaRPr lang="en-US" altLang="en-US" sz="1350" b="1">
              <a:solidFill>
                <a:schemeClr val="accent2"/>
              </a:solidFill>
              <a:latin typeface="Times New Roman" pitchFamily="18" charset="0"/>
              <a:ea typeface="方正姚体" panose="02010601030101010101" charset="-122"/>
              <a:cs typeface="Times New Roman" pitchFamily="18" charset="0"/>
              <a:sym typeface="+mn-ea"/>
            </a:endParaRPr>
          </a:p>
        </p:txBody>
      </p:sp>
      <p:sp>
        <p:nvSpPr>
          <p:cNvPr id="16" name="文本框 15"/>
          <p:cNvSpPr txBox="1"/>
          <p:nvPr/>
        </p:nvSpPr>
        <p:spPr>
          <a:xfrm>
            <a:off x="5072066" y="3357568"/>
            <a:ext cx="2286016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delicate </a:t>
            </a:r>
            <a:r>
              <a:rPr lang="en-US" sz="1350" b="1" smtClean="0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 pinks</a:t>
            </a:r>
            <a:endParaRPr lang="en-US" sz="1350" b="1">
              <a:solidFill>
                <a:schemeClr val="accent2"/>
              </a:solidFill>
              <a:latin typeface="Times New Roman" pitchFamily="18" charset="0"/>
              <a:ea typeface="方正姚体" panose="02010601030101010101" charset="-122"/>
              <a:cs typeface="Times New Roman" pitchFamily="18" charset="0"/>
              <a:sym typeface="+mn-ea"/>
            </a:endParaRPr>
          </a:p>
        </p:txBody>
      </p:sp>
      <p:sp>
        <p:nvSpPr>
          <p:cNvPr id="17" name="文本框 16"/>
          <p:cNvSpPr txBox="1"/>
          <p:nvPr/>
        </p:nvSpPr>
        <p:spPr>
          <a:xfrm>
            <a:off x="5429256" y="3643320"/>
            <a:ext cx="2555639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a lovely Japanese print</a:t>
            </a:r>
          </a:p>
        </p:txBody>
      </p:sp>
      <p:sp>
        <p:nvSpPr>
          <p:cNvPr id="18" name="文本框 17"/>
          <p:cNvSpPr txBox="1"/>
          <p:nvPr/>
        </p:nvSpPr>
        <p:spPr>
          <a:xfrm>
            <a:off x="5895090" y="4000510"/>
            <a:ext cx="3248910" cy="64190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lining its branches and artfully </a:t>
            </a:r>
            <a:endParaRPr lang="en-US" sz="1350" b="1" smtClean="0">
              <a:solidFill>
                <a:schemeClr val="accent2"/>
              </a:solidFill>
              <a:latin typeface="Times New Roman" pitchFamily="18" charset="0"/>
              <a:ea typeface="方正姚体" panose="02010601030101010101" charset="-122"/>
              <a:cs typeface="Times New Roman" pitchFamily="18" charset="0"/>
              <a:sym typeface="+mn-ea"/>
            </a:endParaRPr>
          </a:p>
          <a:p>
            <a:pPr marL="360045" indent="-360045">
              <a:lnSpc>
                <a:spcPct val="140000"/>
              </a:lnSpc>
            </a:pPr>
            <a:r>
              <a:rPr lang="en-US" sz="1350" b="1" smtClean="0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disposed </a:t>
            </a: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along its trunk</a:t>
            </a:r>
            <a:endParaRPr lang="en-US" altLang="en-US" sz="1350" b="1">
              <a:solidFill>
                <a:schemeClr val="accent2"/>
              </a:solidFill>
              <a:latin typeface="Times New Roman" pitchFamily="18" charset="0"/>
              <a:ea typeface="方正姚体" panose="02010601030101010101" charset="-122"/>
              <a:cs typeface="Times New Roman" pitchFamily="18" charset="0"/>
              <a:sym typeface="+mn-ea"/>
            </a:endParaRPr>
          </a:p>
        </p:txBody>
      </p:sp>
      <p:sp>
        <p:nvSpPr>
          <p:cNvPr id="19" name="内容占位符 2"/>
          <p:cNvSpPr>
            <a:spLocks noGrp="1"/>
          </p:cNvSpPr>
          <p:nvPr/>
        </p:nvSpPr>
        <p:spPr>
          <a:xfrm>
            <a:off x="526961" y="492715"/>
            <a:ext cx="8045567" cy="739140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300" b="1">
                <a:latin typeface="Calibri" panose="020f0502020204030204" pitchFamily="34" charset="0"/>
                <a:cs typeface="Calibri" panose="020f0502020204030204" pitchFamily="34" charset="0"/>
              </a:rPr>
              <a:t>The author uses picturesque language to depict the first snow. Complete the diagram with the expressions you have underlined in the passage.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1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2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 nodeType="clickPar">
                      <p:stCondLst>
                        <p:cond delay="indefinite"/>
                      </p:stCondLst>
                      <p:childTnLst>
                        <p:par>
                          <p:cTn id="5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 nodeType="clickPar">
                      <p:stCondLst>
                        <p:cond delay="indefinite"/>
                      </p:stCondLst>
                      <p:childTnLst>
                        <p:par>
                          <p:cTn id="5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  <p:bldP spid="7" grpId="0"/>
      <p:bldP spid="3" grpId="0"/>
      <p:bldP spid="11" grpId="0"/>
      <p:bldP spid="12" grpId="0"/>
      <p:bldP spid="15" grpId="0"/>
      <p:bldP spid="16" grpId="0"/>
      <p:bldP spid="17" grpId="0"/>
      <p:bldP spid="18" grpId="0"/>
      <p:bldP spid="19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1980" y="141089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4  </a:t>
            </a:r>
            <a:endParaRPr lang="zh-CN" altLang="en-US" sz="2400"/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1287780" y="1537335"/>
            <a:ext cx="1372235" cy="55689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华文隶书" panose="02010800040101010101" charset="-122"/>
                <a:ea typeface="华文隶书" panose="02010800040101010101" charset="-122"/>
                <a:cs typeface="Calibri" panose="020f0502020204030204" pitchFamily="34" charset="0"/>
              </a:rPr>
              <a:t>Timeline</a:t>
            </a:r>
          </a:p>
        </p:txBody>
      </p:sp>
      <p:sp>
        <p:nvSpPr>
          <p:cNvPr id="6" name="内容占位符 2"/>
          <p:cNvSpPr>
            <a:spLocks noGrp="1"/>
          </p:cNvSpPr>
          <p:nvPr/>
        </p:nvSpPr>
        <p:spPr>
          <a:xfrm>
            <a:off x="5387975" y="1537335"/>
            <a:ext cx="1243965" cy="541020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r>
              <a:rPr lang="en-US" altLang="zh-CN" sz="2300" b="1">
                <a:latin typeface="华文隶书" panose="02010800040101010101" charset="-122"/>
                <a:ea typeface="华文隶书" panose="02010800040101010101" charset="-122"/>
                <a:cs typeface="Calibri" panose="020f0502020204030204" pitchFamily="34" charset="0"/>
              </a:rPr>
              <a:t>Scenery</a:t>
            </a:r>
          </a:p>
        </p:txBody>
      </p:sp>
      <p:sp>
        <p:nvSpPr>
          <p:cNvPr id="7" name="圆角矩形 6"/>
          <p:cNvSpPr/>
          <p:nvPr/>
        </p:nvSpPr>
        <p:spPr>
          <a:xfrm>
            <a:off x="628650" y="1988820"/>
            <a:ext cx="2376170" cy="108013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solidFill>
                  <a:schemeClr val="tx1"/>
                </a:solidFill>
                <a:latin typeface="华文隶书" panose="02010800040101010101" charset="-122"/>
                <a:ea typeface="华文隶书" panose="02010800040101010101" charset="-122"/>
              </a:rPr>
              <a:t>An hour or two later...</a:t>
            </a:r>
          </a:p>
        </p:txBody>
      </p:sp>
      <p:cxnSp>
        <p:nvCxnSpPr>
          <p:cNvPr id="9" name="直接箭头连接符 8"/>
          <p:cNvCxnSpPr/>
          <p:nvPr/>
        </p:nvCxnSpPr>
        <p:spPr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圆角矩形 2"/>
          <p:cNvSpPr/>
          <p:nvPr/>
        </p:nvSpPr>
        <p:spPr>
          <a:xfrm>
            <a:off x="601980" y="3425190"/>
            <a:ext cx="2376170" cy="1080135"/>
          </a:xfrm>
          <a:prstGeom prst="round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zh-CN" altLang="en-US" sz="2400">
                <a:solidFill>
                  <a:schemeClr val="tx1"/>
                </a:solidFill>
                <a:latin typeface="华文隶书" panose="02010800040101010101" charset="-122"/>
                <a:ea typeface="华文隶书" panose="02010800040101010101" charset="-122"/>
              </a:rPr>
              <a:t>Now...</a:t>
            </a:r>
          </a:p>
        </p:txBody>
      </p:sp>
      <p:cxnSp>
        <p:nvCxnSpPr>
          <p:cNvPr id="10" name="直接箭头连接符 9"/>
          <p:cNvCxnSpPr>
            <a:stCxn id="7" idx="2"/>
            <a:endCxn id="3" idx="0"/>
          </p:cNvCxnSpPr>
          <p:nvPr/>
        </p:nvCxnSpPr>
        <p:spPr>
          <a:xfrm flipH="1">
            <a:off x="1790065" y="3068955"/>
            <a:ext cx="26670" cy="356235"/>
          </a:xfrm>
          <a:prstGeom prst="straightConnector1">
            <a:avLst/>
          </a:prstGeom>
          <a:ln w="28575">
            <a:solidFill>
              <a:schemeClr val="accent6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矩形 10"/>
          <p:cNvSpPr/>
          <p:nvPr/>
        </p:nvSpPr>
        <p:spPr>
          <a:xfrm>
            <a:off x="3571868" y="1928808"/>
            <a:ext cx="5493385" cy="124650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lnSpc>
                <a:spcPct val="15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Everything was a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5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______________________________. The ground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6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______________________________, the sky was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7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___________________</a:t>
            </a:r>
            <a:endParaRPr lang="zh-CN" altLang="en-US" sz="1350" b="1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_______, and all the trees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8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________________</a:t>
            </a:r>
            <a:r>
              <a:rPr lang="en-US" altLang="zh-CN" sz="1350" b="1" smtClean="0">
                <a:latin typeface="Times New Roman" pitchFamily="18" charset="0"/>
                <a:cs typeface="Times New Roman" pitchFamily="18" charset="0"/>
              </a:rPr>
              <a:t>__</a:t>
            </a:r>
            <a:r>
              <a:rPr lang="zh-CN" altLang="en-US" sz="1350" b="1" smtClean="0">
                <a:latin typeface="Times New Roman" pitchFamily="18" charset="0"/>
                <a:cs typeface="Times New Roman" pitchFamily="18" charset="0"/>
              </a:rPr>
              <a:t>______________. 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entire scene looked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9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______________________________.</a:t>
            </a:r>
          </a:p>
        </p:txBody>
      </p:sp>
      <p:sp>
        <p:nvSpPr>
          <p:cNvPr id="12" name="矩形 11"/>
          <p:cNvSpPr/>
          <p:nvPr/>
        </p:nvSpPr>
        <p:spPr>
          <a:xfrm>
            <a:off x="3536315" y="3361055"/>
            <a:ext cx="5493385" cy="1275715"/>
          </a:xfrm>
          <a:prstGeom prst="rect">
            <a:avLst/>
          </a:prstGeom>
          <a:solidFill>
            <a:schemeClr val="bg1">
              <a:lumMod val="95000"/>
            </a:schemeClr>
          </a:solidFill>
          <a:ln w="28575">
            <a:solidFill>
              <a:schemeClr val="accent6"/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l">
              <a:lnSpc>
                <a:spcPct val="160000"/>
              </a:lnSpc>
            </a:pPr>
            <a:r>
              <a:rPr lang="en-US" altLang="zh-CN" sz="1350" b="1">
                <a:latin typeface="Times New Roman" pitchFamily="18" charset="0"/>
                <a:cs typeface="Times New Roman" pitchFamily="18" charset="0"/>
              </a:rPr>
              <a:t>The snow 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is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10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______________________________.</a:t>
            </a:r>
          </a:p>
          <a:p>
            <a:pPr algn="l">
              <a:lnSpc>
                <a:spcPct val="16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roofs are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11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______________________________. </a:t>
            </a:r>
          </a:p>
          <a:p>
            <a:pPr algn="l">
              <a:lnSpc>
                <a:spcPct val="16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The trees are </a:t>
            </a:r>
            <a:r>
              <a:rPr lang="zh-CN" altLang="en-US" sz="1350" b="1" baseline="30000"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______________________________.</a:t>
            </a:r>
          </a:p>
          <a:p>
            <a:pPr algn="l">
              <a:lnSpc>
                <a:spcPct val="160000"/>
              </a:lnSpc>
            </a:pPr>
            <a:r>
              <a:rPr lang="zh-CN" altLang="en-US" sz="1350" b="1">
                <a:latin typeface="Times New Roman" pitchFamily="18" charset="0"/>
                <a:cs typeface="Times New Roman" pitchFamily="18" charset="0"/>
              </a:rPr>
              <a:t>I can see the children flattening their noses against the window.</a:t>
            </a:r>
          </a:p>
        </p:txBody>
      </p:sp>
      <p:cxnSp>
        <p:nvCxnSpPr>
          <p:cNvPr id="13" name="直接连接符 12"/>
          <p:cNvCxnSpPr/>
          <p:nvPr/>
        </p:nvCxnSpPr>
        <p:spPr>
          <a:xfrm>
            <a:off x="3143240" y="2512695"/>
            <a:ext cx="287655" cy="63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直接连接符 13"/>
          <p:cNvCxnSpPr/>
          <p:nvPr/>
        </p:nvCxnSpPr>
        <p:spPr>
          <a:xfrm>
            <a:off x="3141337" y="4000510"/>
            <a:ext cx="287655" cy="635"/>
          </a:xfrm>
          <a:prstGeom prst="line">
            <a:avLst/>
          </a:prstGeom>
          <a:ln w="28575">
            <a:solidFill>
              <a:schemeClr val="accent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文本框 7"/>
          <p:cNvSpPr txBox="1"/>
          <p:nvPr/>
        </p:nvSpPr>
        <p:spPr>
          <a:xfrm>
            <a:off x="5072066" y="1928808"/>
            <a:ext cx="2642066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cold sparkle of white and blue</a:t>
            </a:r>
          </a:p>
        </p:txBody>
      </p:sp>
      <p:sp>
        <p:nvSpPr>
          <p:cNvPr id="19" name="文本框 18"/>
          <p:cNvSpPr txBox="1"/>
          <p:nvPr/>
        </p:nvSpPr>
        <p:spPr>
          <a:xfrm>
            <a:off x="4071934" y="2214560"/>
            <a:ext cx="211137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went on and on</a:t>
            </a:r>
          </a:p>
        </p:txBody>
      </p:sp>
      <p:sp>
        <p:nvSpPr>
          <p:cNvPr id="20" name="文本框 19"/>
          <p:cNvSpPr txBox="1"/>
          <p:nvPr/>
        </p:nvSpPr>
        <p:spPr>
          <a:xfrm>
            <a:off x="7429520" y="2214560"/>
            <a:ext cx="125412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 smtClean="0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thick </a:t>
            </a: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grey</a:t>
            </a:r>
          </a:p>
        </p:txBody>
      </p:sp>
      <p:sp>
        <p:nvSpPr>
          <p:cNvPr id="21" name="文本框 20"/>
          <p:cNvSpPr txBox="1"/>
          <p:nvPr/>
        </p:nvSpPr>
        <p:spPr>
          <a:xfrm>
            <a:off x="4714876" y="4006642"/>
            <a:ext cx="211137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all bending</a:t>
            </a:r>
          </a:p>
        </p:txBody>
      </p:sp>
      <p:sp>
        <p:nvSpPr>
          <p:cNvPr id="22" name="文本框 21"/>
          <p:cNvSpPr txBox="1"/>
          <p:nvPr/>
        </p:nvSpPr>
        <p:spPr>
          <a:xfrm>
            <a:off x="5500694" y="2500312"/>
            <a:ext cx="316853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so many black and </a:t>
            </a:r>
            <a:r>
              <a:rPr lang="en-US" sz="1350" b="1" smtClean="0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threatening </a:t>
            </a: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shapes</a:t>
            </a:r>
          </a:p>
        </p:txBody>
      </p:sp>
      <p:sp>
        <p:nvSpPr>
          <p:cNvPr id="23" name="文本框 22"/>
          <p:cNvSpPr txBox="1"/>
          <p:nvPr/>
        </p:nvSpPr>
        <p:spPr>
          <a:xfrm>
            <a:off x="5286380" y="2863634"/>
            <a:ext cx="211137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like a cruel grassland</a:t>
            </a:r>
          </a:p>
        </p:txBody>
      </p:sp>
      <p:sp>
        <p:nvSpPr>
          <p:cNvPr id="24" name="文本框 23"/>
          <p:cNvSpPr txBox="1"/>
          <p:nvPr/>
        </p:nvSpPr>
        <p:spPr>
          <a:xfrm>
            <a:off x="4643438" y="3357568"/>
            <a:ext cx="2845266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falling heavily in great soft flakes</a:t>
            </a:r>
          </a:p>
        </p:txBody>
      </p:sp>
      <p:sp>
        <p:nvSpPr>
          <p:cNvPr id="25" name="文本框 24"/>
          <p:cNvSpPr txBox="1"/>
          <p:nvPr/>
        </p:nvSpPr>
        <p:spPr>
          <a:xfrm>
            <a:off x="4714876" y="3643320"/>
            <a:ext cx="827405" cy="351058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360045" indent="-360045">
              <a:lnSpc>
                <a:spcPct val="140000"/>
              </a:lnSpc>
            </a:pPr>
            <a:r>
              <a:rPr lang="en-US" sz="1350" b="1">
                <a:solidFill>
                  <a:schemeClr val="accent2"/>
                </a:solidFill>
                <a:latin typeface="Times New Roman" pitchFamily="18" charset="0"/>
                <a:ea typeface="方正姚体" panose="02010601030101010101" charset="-122"/>
                <a:cs typeface="Times New Roman" pitchFamily="18" charset="0"/>
                <a:sym typeface="+mn-ea"/>
              </a:rPr>
              <a:t>thick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0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1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2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2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7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1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2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5" presetID="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 nodeType="clickPar">
                      <p:stCondLst>
                        <p:cond delay="indefinite"/>
                      </p:stCondLst>
                      <p:childTnLst>
                        <p:par>
                          <p:cTn id="4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4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2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2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 nodeType="clickPar">
                      <p:stCondLst>
                        <p:cond delay="indefinite"/>
                      </p:stCondLst>
                      <p:childTnLst>
                        <p:par>
                          <p:cTn id="5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 nodeType="clickPar">
                      <p:stCondLst>
                        <p:cond delay="indefinite"/>
                      </p:stCondLst>
                      <p:childTnLst>
                        <p:par>
                          <p:cTn id="5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 nodeType="clickPar">
                      <p:stCondLst>
                        <p:cond delay="indefinite"/>
                      </p:stCondLst>
                      <p:childTnLst>
                        <p:par>
                          <p:cTn id="62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 nodeType="clickPar">
                      <p:stCondLst>
                        <p:cond delay="indefinite"/>
                      </p:stCondLst>
                      <p:childTnLst>
                        <p:par>
                          <p:cTn id="70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7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allAtOnce"/>
      <p:bldP spid="6" grpId="0"/>
      <p:bldP spid="7" grpId="0"/>
      <p:bldP spid="3" grpId="0"/>
      <p:bldP spid="11" grpId="0"/>
      <p:bldP spid="12" grpId="0"/>
      <p:bldP spid="8" grpId="0"/>
      <p:bldP spid="19" grpId="0"/>
      <p:bldP spid="20" grpId="0"/>
      <p:bldP spid="21" grpId="0"/>
      <p:bldP spid="22" grpId="0"/>
      <p:bldP spid="23" grpId="0"/>
      <p:bldP spid="24" grpId="0"/>
      <p:bldP spid="2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5058" y="126146"/>
            <a:ext cx="2323170" cy="994172"/>
          </a:xfrm>
        </p:spPr>
        <p:txBody>
          <a:bodyPr>
            <a:normAutofit/>
          </a:bodyPr>
          <a:lstStyle/>
          <a:p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Activity </a:t>
            </a:r>
            <a:r>
              <a:rPr lang="en-US" altLang="zh-CN" sz="2400" b="1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4  </a:t>
            </a:r>
            <a:endParaRPr lang="zh-CN" altLang="en-US" sz="2400"/>
          </a:p>
        </p:txBody>
      </p:sp>
      <p:sp>
        <p:nvSpPr>
          <p:cNvPr id="5" name="文本框 4"/>
          <p:cNvSpPr txBox="1"/>
          <p:nvPr/>
        </p:nvSpPr>
        <p:spPr>
          <a:xfrm>
            <a:off x="642910" y="1643056"/>
            <a:ext cx="7815970" cy="830997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r>
              <a:rPr lang="en-US" altLang="zh-CN" sz="2400" b="1" smtClean="0">
                <a:latin typeface="Times New Roman" pitchFamily="18" charset="0"/>
                <a:cs typeface="Times New Roman" pitchFamily="18" charset="0"/>
              </a:rPr>
              <a:t>Now work in pairs and talk about how the author organises the structure of the passage.</a:t>
            </a:r>
            <a:r>
              <a:rPr lang="en-US" altLang="zh-CN" sz="2400" b="1" smtClean="0">
                <a:latin typeface="Times New Roman" pitchFamily="18" charset="0"/>
                <a:cs typeface="Times New Roman" pitchFamily="18" charset="0"/>
                <a:sym typeface="+mn-ea"/>
              </a:rPr>
              <a:t> </a:t>
            </a:r>
            <a:endParaRPr lang="zh-CN" altLang="en-US" sz="2400" b="1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内容占位符 2"/>
          <p:cNvSpPr>
            <a:spLocks noGrp="1"/>
          </p:cNvSpPr>
          <p:nvPr/>
        </p:nvSpPr>
        <p:spPr>
          <a:xfrm>
            <a:off x="656787" y="411510"/>
            <a:ext cx="2993390" cy="55562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&amp; Share</a:t>
            </a:r>
            <a:endParaRPr lang="en-US" altLang="zh-CN" sz="2400" b="1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内容占位符 2"/>
          <p:cNvSpPr>
            <a:spLocks noGrp="1"/>
          </p:cNvSpPr>
          <p:nvPr/>
        </p:nvSpPr>
        <p:spPr>
          <a:xfrm>
            <a:off x="656787" y="1131590"/>
            <a:ext cx="7834630" cy="77279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71463" indent="-271463">
              <a:lnSpc>
                <a:spcPct val="110000"/>
              </a:lnSpc>
              <a:buNone/>
            </a:pP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1 Why does the author mention Jane Austen at the beginning of the passage?</a:t>
            </a:r>
          </a:p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endParaRPr lang="en-US" altLang="zh-CN" sz="2300" b="1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8" name="内容占位符 2"/>
          <p:cNvSpPr>
            <a:spLocks noGrp="1"/>
          </p:cNvSpPr>
          <p:nvPr/>
        </p:nvSpPr>
        <p:spPr>
          <a:xfrm>
            <a:off x="912840" y="2139702"/>
            <a:ext cx="7588250" cy="273748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Font typeface="Arial" panose="020b0604020202020204" pitchFamily="34" charset="0"/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By referencing the characters of Jane Austen, who is known for her witty, perceptive observations of early 19th century English country life, the author is emphasising the irony and self-awareness with which he goes on to make his statement about the first snow.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="http://schemas.openxmlformats.org/officeDocument/2006/math" xmlns:w="http://schemas.openxmlformats.org/wordprocessingml/2006/main" xmlns:wp="http://schemas.openxmlformats.org/drawingml/2006/wordprocessingDrawing" xmlns:a14="http://schemas.microsoft.com/office/drawing/2010/main" xmlns:mc="http://schemas.openxmlformats.org/markup-compatibility/2006" xmlns:p14="http://schemas.microsoft.com/office/powerpoint/2010/main" xmlns:p15="http://schemas.microsoft.com/office/powerpoint/2012/main" xmlns:p159="http://schemas.microsoft.com/office/powerpoint/2015/09/main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</a:xfrm>
      </p:grpSpPr>
      <p:sp>
        <p:nvSpPr>
          <p:cNvPr id="11" name="内容占位符 2"/>
          <p:cNvSpPr>
            <a:spLocks noGrp="1"/>
          </p:cNvSpPr>
          <p:nvPr/>
        </p:nvSpPr>
        <p:spPr>
          <a:xfrm>
            <a:off x="755576" y="483518"/>
            <a:ext cx="2993390" cy="555625"/>
          </a:xfrm>
          <a:prstGeom prst="rect">
            <a:avLst/>
          </a:prstGeom>
        </p:spPr>
        <p:txBody>
          <a:bodyPr vert="horz" lIns="68580" tIns="34290" rIns="68580" bIns="34290" rtlCol="0">
            <a:norm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zh-CN" sz="2400" b="1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Think &amp; Share</a:t>
            </a:r>
            <a:endParaRPr lang="en-US" altLang="zh-CN" sz="2400" b="1">
              <a:solidFill>
                <a:srgbClr val="92D05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5" name="文本框 4"/>
          <p:cNvSpPr txBox="1"/>
          <p:nvPr/>
        </p:nvSpPr>
        <p:spPr>
          <a:xfrm>
            <a:off x="755576" y="1131590"/>
            <a:ext cx="7938770" cy="869315"/>
          </a:xfrm>
          <a:prstGeom prst="rect">
            <a:avLst/>
          </a:prstGeom>
          <a:noFill/>
        </p:spPr>
        <p:txBody>
          <a:bodyPr wrap="square" rtlCol="0" anchor="t">
            <a:spAutoFit/>
          </a:bodyPr>
          <a:lstStyle/>
          <a:p>
            <a:pPr marL="271463" indent="-271463">
              <a:lnSpc>
                <a:spcPct val="110000"/>
              </a:lnSpc>
            </a:pPr>
            <a:r>
              <a:rPr lang="en-US" altLang="zh-CN" sz="2300">
                <a:latin typeface="Times New Roman" pitchFamily="18" charset="0"/>
                <a:cs typeface="Times New Roman" pitchFamily="18" charset="0"/>
                <a:sym typeface="+mn-ea"/>
              </a:rPr>
              <a:t>2 What images does the author use to enhance the description of snow</a:t>
            </a:r>
            <a:r>
              <a:rPr lang="en-US" altLang="zh-CN" sz="2300">
                <a:latin typeface="Times New Roman" pitchFamily="18" charset="0"/>
                <a:cs typeface="Times New Roman" pitchFamily="18" charset="0"/>
              </a:rPr>
              <a:t>?</a:t>
            </a:r>
            <a:endParaRPr lang="en-US" altLang="zh-CN" sz="2300">
              <a:latin typeface="Times New Roman" pitchFamily="18" charset="0"/>
              <a:cs typeface="Times New Roman" pitchFamily="18" charset="0"/>
              <a:sym typeface="+mn-ea"/>
            </a:endParaRPr>
          </a:p>
        </p:txBody>
      </p:sp>
      <p:sp>
        <p:nvSpPr>
          <p:cNvPr id="9" name="内容占位符 2"/>
          <p:cNvSpPr>
            <a:spLocks noGrp="1"/>
          </p:cNvSpPr>
          <p:nvPr/>
        </p:nvSpPr>
        <p:spPr>
          <a:xfrm>
            <a:off x="1040691" y="2283718"/>
            <a:ext cx="7653655" cy="2419985"/>
          </a:xfrm>
          <a:prstGeom prst="rect">
            <a:avLst/>
          </a:prstGeom>
        </p:spPr>
        <p:txBody>
          <a:bodyPr vert="horz" lIns="68580" tIns="34290" rIns="68580" bIns="34290" rtlCol="0">
            <a:noAutofit/>
          </a:bodyPr>
          <a:lstStyle>
            <a:lvl1pPr marL="171450" indent="-171450" algn="l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Char char="•"/>
              <a:defRPr sz="21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8859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2288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5717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914650" indent="-171450" algn="l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10000"/>
              </a:lnSpc>
              <a:buNone/>
            </a:pPr>
            <a:r>
              <a:rPr lang="en-US" altLang="zh-CN">
                <a:solidFill>
                  <a:schemeClr val="accent2"/>
                </a:solidFill>
                <a:latin typeface="Times New Roman" pitchFamily="18" charset="0"/>
                <a:cs typeface="Times New Roman" pitchFamily="18" charset="0"/>
              </a:rPr>
              <a:t>Images used by the author to enhance the description of snow: a cold place of dead white and pale blues, flushing the snow with delicate pinks, a cold sparkle of white and blue, falling heavily, in great soft flakes… 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9" grpId="0"/>
    </p:bldLst>
  </p:timing>
</p:sld>
</file>

<file path=ppt/tags/tag1.xml><?xml version="1.0" encoding="utf-8"?>
<p:tagLst xmlns:p="http://schemas.openxmlformats.org/presentationml/2006/main">
  <p:tag name="AS_OS" val="Unix 3.10 unknown"/>
  <p:tag name="AS_RELEASE_DATE" val="2020.11.30"/>
  <p:tag name="AS_TITLE" val="Aspose.Slides for Java"/>
  <p:tag name="AS_VERSION" val="20.11"/>
</p:tagLst>
</file>

<file path=ppt/theme/theme1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r="http://schemas.openxmlformats.org/officeDocument/2006/relationships" xmlns:a="http://schemas.openxmlformats.org/drawingml/2006/main" name="1_Office 主题​​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等线 Light"/>
        <a:ea typeface="Arial"/>
        <a:cs typeface="Arial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等线"/>
        <a:ea typeface="Arial"/>
        <a:cs typeface="Arial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r="http://schemas.openxmlformats.org/officeDocument/2006/relationships"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Arial"/>
        <a:cs typeface="Arial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:vt="http://schemas.openxmlformats.org/officeDocument/2006/docPropsVTypes" xmlns="http://schemas.openxmlformats.org/officeDocument/2006/extended-properties">
  <Company>学科网</Company>
  <PresentationFormat>On-screen Show (16:9)</PresentationFormat>
  <Paragraphs>68</Paragraphs>
  <Slides>11</Slides>
  <Notes>3</Notes>
  <TotalTime>0</TotalTime>
  <HiddenSlides>0</HiddenSlides>
  <MMClips>0</MMClips>
  <ScaleCrop>0</ScaleCrop>
  <HeadingPairs>
    <vt:vector baseType="variant" size="6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baseType="lpstr" size="20">
      <vt:lpstr>Arial</vt:lpstr>
      <vt:lpstr>等线 Light</vt:lpstr>
      <vt:lpstr>等线</vt:lpstr>
      <vt:lpstr>Calibri</vt:lpstr>
      <vt:lpstr>Verdana</vt:lpstr>
      <vt:lpstr>Times New Roman</vt:lpstr>
      <vt:lpstr>华文隶书</vt:lpstr>
      <vt:lpstr>方正姚体</vt:lpstr>
      <vt:lpstr>Office 主题​​</vt:lpstr>
      <vt:lpstr>Unit 6 Nature in words</vt:lpstr>
      <vt:lpstr>Activity 1 Read the short introduction to the author of First 	               Snow and answer the questions.  </vt:lpstr>
      <vt:lpstr>Activity 2  </vt:lpstr>
      <vt:lpstr>Activity 3  </vt:lpstr>
      <vt:lpstr>Activity 4  </vt:lpstr>
      <vt:lpstr>Activity 4  </vt:lpstr>
      <vt:lpstr>Activity 4  </vt:lpstr>
      <vt:lpstr>PowerPoint Presentation</vt:lpstr>
      <vt:lpstr>PowerPoint Presentation</vt:lpstr>
      <vt:lpstr>PowerPoint Presentation</vt:lpstr>
      <vt:lpstr>PowerPoint Presentation</vt:lpstr>
    </vt:vector>
  </TitlesOfParts>
  <LinksUpToDate>0</LinksUpToDate>
  <SharedDoc>0</SharedDoc>
  <HyperlinksChanged>0</HyperlinksChanged>
  <Application>Aspose.Slides for Java</Application>
  <AppVersion>20.1100</AppVersion>
</Properties>
</file>

<file path=docProps/core.xml><?xml version="1.0" encoding="utf-8"?>
<cp:coreProperties xmlns:dc="http://purl.org/dc/elements/1.1/" xmlns:dcterms="http://purl.org/dc/terms/" xmlns:dcmitype="http://purl.org/dc/dcmitype/" xmlns:xsi="http://www.w3.org/2001/XMLSchema-instance" xmlns:cp="http://schemas.openxmlformats.org/package/2006/metadata/core-properties">
  <dc:creator>rbm.xkw.com</dc:creator>
  <cp:revision>1</cp:revision>
  <cp:lastPrinted>2021-01-08T18:45:41.743</cp:lastPrinted>
  <dcterms:created xsi:type="dcterms:W3CDTF">2021-01-08T18:45:41Z</dcterms:created>
  <dcterms:modified xsi:type="dcterms:W3CDTF">2021-01-08T10:45:41Z</dcterms:modified>
</cp:coreProperties>
</file>

<file path=docProps/custom.xml><?xml version="1.0" encoding="utf-8"?>
<Properties xmlns:vt="http://schemas.openxmlformats.org/officeDocument/2006/docPropsVTypes" xmlns="http://schemas.openxmlformats.org/officeDocument/2006/custom-properties">
  <property fmtid="{D5CDD505-2E9C-101B-9397-08002B2CF9AE}" pid="2" name="album">
    <vt:lpwstr>rbm.xkw.com</vt:lpwstr>
  </property>
  <property fmtid="{D5CDD505-2E9C-101B-9397-08002B2CF9AE}" pid="3" name="author">
    <vt:lpwstr>rbm.xkw.com</vt:lpwstr>
  </property>
  <property fmtid="{D5CDD505-2E9C-101B-9397-08002B2CF9AE}" pid="4" name="company">
    <vt:lpwstr>学科网</vt:lpwstr>
  </property>
  <property fmtid="{D5CDD505-2E9C-101B-9397-08002B2CF9AE}" pid="5" name="copyright">
    <vt:lpwstr>学科网版权所有</vt:lpwstr>
  </property>
</Properties>
</file>